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256" r:id="rId2"/>
    <p:sldId id="373" r:id="rId3"/>
    <p:sldId id="274" r:id="rId4"/>
    <p:sldId id="306" r:id="rId5"/>
    <p:sldId id="343" r:id="rId6"/>
    <p:sldId id="340" r:id="rId7"/>
    <p:sldId id="324" r:id="rId8"/>
    <p:sldId id="368" r:id="rId9"/>
    <p:sldId id="325" r:id="rId10"/>
    <p:sldId id="361" r:id="rId11"/>
    <p:sldId id="371" r:id="rId12"/>
    <p:sldId id="362" r:id="rId13"/>
    <p:sldId id="336" r:id="rId14"/>
    <p:sldId id="346" r:id="rId15"/>
    <p:sldId id="298" r:id="rId16"/>
    <p:sldId id="326" r:id="rId17"/>
    <p:sldId id="364" r:id="rId18"/>
    <p:sldId id="365" r:id="rId19"/>
    <p:sldId id="366" r:id="rId20"/>
    <p:sldId id="367" r:id="rId21"/>
    <p:sldId id="345" r:id="rId22"/>
    <p:sldId id="349" r:id="rId23"/>
    <p:sldId id="360" r:id="rId24"/>
    <p:sldId id="358" r:id="rId25"/>
    <p:sldId id="359" r:id="rId26"/>
    <p:sldId id="321" r:id="rId27"/>
    <p:sldId id="357" r:id="rId28"/>
    <p:sldId id="315" r:id="rId29"/>
    <p:sldId id="348" r:id="rId30"/>
    <p:sldId id="380" r:id="rId31"/>
    <p:sldId id="339" r:id="rId32"/>
    <p:sldId id="354" r:id="rId33"/>
    <p:sldId id="334" r:id="rId34"/>
    <p:sldId id="335" r:id="rId35"/>
    <p:sldId id="374" r:id="rId36"/>
    <p:sldId id="372" r:id="rId3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Times New Roman" charset="0"/>
      </a:defRPr>
    </a:lvl1pPr>
    <a:lvl2pPr marL="457200" algn="l" rtl="0" fontAlgn="base">
      <a:spcBef>
        <a:spcPct val="0"/>
      </a:spcBef>
      <a:spcAft>
        <a:spcPct val="0"/>
      </a:spcAft>
      <a:defRPr sz="2400" kern="1200">
        <a:solidFill>
          <a:schemeClr val="tx1"/>
        </a:solidFill>
        <a:latin typeface="Verdana" pitchFamily="34" charset="0"/>
        <a:ea typeface="+mn-ea"/>
        <a:cs typeface="Times New Roman" charset="0"/>
      </a:defRPr>
    </a:lvl2pPr>
    <a:lvl3pPr marL="914400" algn="l" rtl="0" fontAlgn="base">
      <a:spcBef>
        <a:spcPct val="0"/>
      </a:spcBef>
      <a:spcAft>
        <a:spcPct val="0"/>
      </a:spcAft>
      <a:defRPr sz="2400" kern="1200">
        <a:solidFill>
          <a:schemeClr val="tx1"/>
        </a:solidFill>
        <a:latin typeface="Verdana" pitchFamily="34" charset="0"/>
        <a:ea typeface="+mn-ea"/>
        <a:cs typeface="Times New Roman" charset="0"/>
      </a:defRPr>
    </a:lvl3pPr>
    <a:lvl4pPr marL="1371600" algn="l" rtl="0" fontAlgn="base">
      <a:spcBef>
        <a:spcPct val="0"/>
      </a:spcBef>
      <a:spcAft>
        <a:spcPct val="0"/>
      </a:spcAft>
      <a:defRPr sz="2400" kern="1200">
        <a:solidFill>
          <a:schemeClr val="tx1"/>
        </a:solidFill>
        <a:latin typeface="Verdana" pitchFamily="34" charset="0"/>
        <a:ea typeface="+mn-ea"/>
        <a:cs typeface="Times New Roman" charset="0"/>
      </a:defRPr>
    </a:lvl4pPr>
    <a:lvl5pPr marL="1828800" algn="l" rtl="0" fontAlgn="base">
      <a:spcBef>
        <a:spcPct val="0"/>
      </a:spcBef>
      <a:spcAft>
        <a:spcPct val="0"/>
      </a:spcAft>
      <a:defRPr sz="2400" kern="1200">
        <a:solidFill>
          <a:schemeClr val="tx1"/>
        </a:solidFill>
        <a:latin typeface="Verdana" pitchFamily="34" charset="0"/>
        <a:ea typeface="+mn-ea"/>
        <a:cs typeface="Times New Roman" charset="0"/>
      </a:defRPr>
    </a:lvl5pPr>
    <a:lvl6pPr marL="2286000" algn="l" defTabSz="914400" rtl="0" eaLnBrk="1" latinLnBrk="0" hangingPunct="1">
      <a:defRPr sz="2400" kern="1200">
        <a:solidFill>
          <a:schemeClr val="tx1"/>
        </a:solidFill>
        <a:latin typeface="Verdana" pitchFamily="34" charset="0"/>
        <a:ea typeface="+mn-ea"/>
        <a:cs typeface="Times New Roman" charset="0"/>
      </a:defRPr>
    </a:lvl6pPr>
    <a:lvl7pPr marL="2743200" algn="l" defTabSz="914400" rtl="0" eaLnBrk="1" latinLnBrk="0" hangingPunct="1">
      <a:defRPr sz="2400" kern="1200">
        <a:solidFill>
          <a:schemeClr val="tx1"/>
        </a:solidFill>
        <a:latin typeface="Verdana" pitchFamily="34" charset="0"/>
        <a:ea typeface="+mn-ea"/>
        <a:cs typeface="Times New Roman" charset="0"/>
      </a:defRPr>
    </a:lvl7pPr>
    <a:lvl8pPr marL="3200400" algn="l" defTabSz="914400" rtl="0" eaLnBrk="1" latinLnBrk="0" hangingPunct="1">
      <a:defRPr sz="2400" kern="1200">
        <a:solidFill>
          <a:schemeClr val="tx1"/>
        </a:solidFill>
        <a:latin typeface="Verdana" pitchFamily="34" charset="0"/>
        <a:ea typeface="+mn-ea"/>
        <a:cs typeface="Times New Roman" charset="0"/>
      </a:defRPr>
    </a:lvl8pPr>
    <a:lvl9pPr marL="3657600" algn="l" defTabSz="914400" rtl="0" eaLnBrk="1" latinLnBrk="0" hangingPunct="1">
      <a:defRPr sz="2400" kern="1200">
        <a:solidFill>
          <a:schemeClr val="tx1"/>
        </a:solidFill>
        <a:latin typeface="Verdana" pitchFamily="34" charset="0"/>
        <a:ea typeface="+mn-ea"/>
        <a:cs typeface="Times New Roman"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99FF"/>
    <a:srgbClr val="FFCC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9" autoAdjust="0"/>
    <p:restoredTop sz="79570" autoAdjust="0"/>
  </p:normalViewPr>
  <p:slideViewPr>
    <p:cSldViewPr>
      <p:cViewPr>
        <p:scale>
          <a:sx n="80" d="100"/>
          <a:sy n="80" d="100"/>
        </p:scale>
        <p:origin x="-2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56"/>
    </p:cViewPr>
  </p:sorterViewPr>
  <p:notesViewPr>
    <p:cSldViewPr>
      <p:cViewPr>
        <p:scale>
          <a:sx n="90" d="100"/>
          <a:sy n="90" d="100"/>
        </p:scale>
        <p:origin x="-3654" y="2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116405DA-953B-44A3-8A59-227C7ABFDE0C}" type="slidenum">
              <a:rPr lang="en-US"/>
              <a:pPr/>
              <a:t>‹#›</a:t>
            </a:fld>
            <a:endParaRPr lang="en-US"/>
          </a:p>
        </p:txBody>
      </p:sp>
    </p:spTree>
    <p:extLst>
      <p:ext uri="{BB962C8B-B14F-4D97-AF65-F5344CB8AC3E}">
        <p14:creationId xmlns:p14="http://schemas.microsoft.com/office/powerpoint/2010/main" val="3518814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59201C30-6DBB-46F6-AFD8-6189C7E5FE9A}" type="slidenum">
              <a:rPr lang="en-US"/>
              <a:pPr/>
              <a:t>‹#›</a:t>
            </a:fld>
            <a:endParaRPr lang="en-US"/>
          </a:p>
        </p:txBody>
      </p:sp>
    </p:spTree>
    <p:extLst>
      <p:ext uri="{BB962C8B-B14F-4D97-AF65-F5344CB8AC3E}">
        <p14:creationId xmlns:p14="http://schemas.microsoft.com/office/powerpoint/2010/main" val="11021212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21F4-C834-4305-BF4A-AAFE4A2BC84B}" type="slidenum">
              <a:rPr lang="en-US"/>
              <a:pPr/>
              <a:t>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762000" y="4419600"/>
            <a:ext cx="5715000" cy="4183063"/>
          </a:xfrm>
        </p:spPr>
        <p:txBody>
          <a:bodyPr/>
          <a:lstStyle/>
          <a:p>
            <a:r>
              <a:rPr lang="en-US" b="1" dirty="0"/>
              <a:t>Instructor notes: </a:t>
            </a:r>
            <a:r>
              <a:rPr lang="en-US" sz="1200" i="1" kern="1200" dirty="0">
                <a:solidFill>
                  <a:schemeClr val="tx1"/>
                </a:solidFill>
                <a:latin typeface="Arial" pitchFamily="34" charset="0"/>
                <a:ea typeface="+mn-ea"/>
                <a:cs typeface="Arial" pitchFamily="34" charset="0"/>
              </a:rPr>
              <a:t>We’ve learned that a thorough orientation is an important member retention tool, so we prepared this presentation for you to share with new club members or potential new members.</a:t>
            </a:r>
          </a:p>
          <a:p>
            <a:r>
              <a:rPr lang="en-US" sz="1200" i="1" kern="1200" dirty="0">
                <a:solidFill>
                  <a:schemeClr val="tx1"/>
                </a:solidFill>
                <a:latin typeface="Arial" pitchFamily="34" charset="0"/>
                <a:ea typeface="+mn-ea"/>
                <a:cs typeface="Arial" pitchFamily="34" charset="0"/>
              </a:rPr>
              <a:t>Feel free to make this presentation your own. Save it electronically, fill in the blanks or tailor the slides to meet your club’s needs. If you decide to add new slides, please maintain the integrity of the Kiwanis graphic standards by using the “Insert New Slide” function.</a:t>
            </a:r>
          </a:p>
          <a:p>
            <a:endParaRPr lang="en-US" i="1" dirty="0"/>
          </a:p>
          <a:p>
            <a:r>
              <a:rPr lang="en-US" sz="1200" i="1" kern="1200" dirty="0">
                <a:solidFill>
                  <a:schemeClr val="tx1"/>
                </a:solidFill>
                <a:latin typeface="Arial" pitchFamily="34" charset="0"/>
                <a:ea typeface="+mn-ea"/>
                <a:cs typeface="Arial" pitchFamily="34" charset="0"/>
              </a:rPr>
              <a:t>This is designed as a 30 minute </a:t>
            </a:r>
            <a:r>
              <a:rPr lang="en-US" i="1" dirty="0"/>
              <a:t>experience. </a:t>
            </a:r>
            <a:endParaRPr lang="en-US" sz="1200" i="1" kern="1200" dirty="0">
              <a:solidFill>
                <a:schemeClr val="tx1"/>
              </a:solidFill>
              <a:latin typeface="Arial" pitchFamily="34" charset="0"/>
              <a:ea typeface="+mn-ea"/>
              <a:cs typeface="Arial" pitchFamily="34" charset="0"/>
            </a:endParaRPr>
          </a:p>
          <a:p>
            <a:endParaRPr lang="en-US" sz="1200" i="1" kern="1200" dirty="0">
              <a:solidFill>
                <a:schemeClr val="tx1"/>
              </a:solidFill>
              <a:latin typeface="Arial" pitchFamily="34" charset="0"/>
              <a:ea typeface="+mn-ea"/>
              <a:cs typeface="Arial" pitchFamily="34" charset="0"/>
            </a:endParaRPr>
          </a:p>
          <a:p>
            <a:r>
              <a:rPr lang="en-US" sz="1200" i="1" kern="1200" dirty="0">
                <a:solidFill>
                  <a:schemeClr val="tx1"/>
                </a:solidFill>
                <a:latin typeface="Arial" pitchFamily="34" charset="0"/>
                <a:ea typeface="+mn-ea"/>
                <a:cs typeface="Arial" pitchFamily="34" charset="0"/>
              </a:rPr>
              <a:t>Here’s the equipment you’ll need:</a:t>
            </a:r>
          </a:p>
          <a:p>
            <a:pPr lvl="1">
              <a:buFont typeface="Arial" pitchFamily="34" charset="0"/>
              <a:buChar char="•"/>
            </a:pPr>
            <a:r>
              <a:rPr lang="en-US" i="1" kern="1200" dirty="0">
                <a:solidFill>
                  <a:schemeClr val="tx1"/>
                </a:solidFill>
                <a:latin typeface="Arial" pitchFamily="34" charset="0"/>
                <a:ea typeface="+mn-ea"/>
                <a:cs typeface="Arial" pitchFamily="34" charset="0"/>
              </a:rPr>
              <a:t>Instructor’s guide (the PowerPoint notes pages)</a:t>
            </a:r>
          </a:p>
          <a:p>
            <a:pPr lvl="1">
              <a:buFont typeface="Arial" pitchFamily="34" charset="0"/>
              <a:buChar char="•"/>
            </a:pPr>
            <a:r>
              <a:rPr lang="en-US" i="1" kern="1200" dirty="0">
                <a:solidFill>
                  <a:schemeClr val="tx1"/>
                </a:solidFill>
                <a:latin typeface="Arial" pitchFamily="34" charset="0"/>
                <a:ea typeface="+mn-ea"/>
                <a:cs typeface="Arial" pitchFamily="34" charset="0"/>
              </a:rPr>
              <a:t>A laptop computer, the PowerPoint file</a:t>
            </a:r>
            <a:r>
              <a:rPr lang="en-US" i="1" dirty="0"/>
              <a:t> </a:t>
            </a:r>
            <a:r>
              <a:rPr lang="en-US" i="1" kern="1200" dirty="0">
                <a:solidFill>
                  <a:schemeClr val="tx1"/>
                </a:solidFill>
                <a:latin typeface="Arial" pitchFamily="34" charset="0"/>
                <a:ea typeface="+mn-ea"/>
                <a:cs typeface="Arial" pitchFamily="34" charset="0"/>
              </a:rPr>
              <a:t>and an LCD projector if you are anticipating a large group</a:t>
            </a:r>
          </a:p>
          <a:p>
            <a:pPr lvl="1">
              <a:buFont typeface="Arial" pitchFamily="34" charset="0"/>
              <a:buChar char="•"/>
            </a:pPr>
            <a:r>
              <a:rPr lang="en-US" i="1" kern="1200" dirty="0">
                <a:solidFill>
                  <a:schemeClr val="tx1"/>
                </a:solidFill>
                <a:latin typeface="Arial" pitchFamily="34" charset="0"/>
                <a:ea typeface="+mn-ea"/>
                <a:cs typeface="Arial" pitchFamily="34" charset="0"/>
              </a:rPr>
              <a:t>A handout of slides for participants </a:t>
            </a:r>
            <a:r>
              <a:rPr lang="en-US" i="1" dirty="0"/>
              <a:t>(optional)</a:t>
            </a:r>
            <a:r>
              <a:rPr lang="en-US" i="1" kern="1200" dirty="0">
                <a:solidFill>
                  <a:schemeClr val="tx1"/>
                </a:solidFill>
                <a:latin typeface="Arial" pitchFamily="34" charset="0"/>
                <a:ea typeface="+mn-ea"/>
                <a:cs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C1288-8660-48D7-AB7C-60D53169B135}" type="slidenum">
              <a:rPr lang="en-US"/>
              <a:pPr/>
              <a:t>10</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b="1" dirty="0"/>
              <a:t>Instructor notes: </a:t>
            </a:r>
            <a:r>
              <a:rPr lang="en-US" i="1" dirty="0"/>
              <a:t>C</a:t>
            </a:r>
            <a:r>
              <a:rPr lang="en-US" sz="1200" i="1" kern="1200" dirty="0">
                <a:solidFill>
                  <a:schemeClr val="tx1"/>
                </a:solidFill>
                <a:latin typeface="Arial" pitchFamily="34" charset="0"/>
                <a:ea typeface="+mn-ea"/>
                <a:cs typeface="Arial" pitchFamily="34" charset="0"/>
              </a:rPr>
              <a:t>hange this slide to reflect the club’s committees</a:t>
            </a:r>
            <a:r>
              <a:rPr lang="en-US" sz="1200" kern="1200" dirty="0">
                <a:solidFill>
                  <a:schemeClr val="tx1"/>
                </a:solidFill>
                <a:latin typeface="Arial" pitchFamily="34" charset="0"/>
                <a:ea typeface="+mn-ea"/>
                <a:cs typeface="Arial" pitchFamily="34" charset="0"/>
              </a:rPr>
              <a:t>.</a:t>
            </a:r>
          </a:p>
          <a:p>
            <a:endParaRPr lang="en-US" sz="1200" kern="120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Committees provide opportunities for participation and leadership. </a:t>
            </a:r>
            <a:r>
              <a:rPr lang="en-US" sz="1200" kern="1200" baseline="0" dirty="0">
                <a:solidFill>
                  <a:schemeClr val="tx1"/>
                </a:solidFill>
                <a:latin typeface="Arial" pitchFamily="34" charset="0"/>
                <a:ea typeface="+mn-ea"/>
                <a:cs typeface="Arial" pitchFamily="34" charset="0"/>
              </a:rPr>
              <a:t>Each club has a list of standing committees within their bylaws and policies. But many clubs over the years have continued to add committees for different functions, such as specific fundraisers and service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are the standard committees listed in the Standard</a:t>
            </a:r>
            <a:r>
              <a:rPr lang="en-US" sz="1200" kern="1200" baseline="0" dirty="0">
                <a:solidFill>
                  <a:schemeClr val="tx1"/>
                </a:solidFill>
                <a:latin typeface="Arial" pitchFamily="34" charset="0"/>
                <a:ea typeface="+mn-ea"/>
                <a:cs typeface="Arial" pitchFamily="34" charset="0"/>
              </a:rPr>
              <a:t> Form for Club Bylaws and policies</a:t>
            </a:r>
            <a:r>
              <a:rPr lang="en-US" sz="1200" kern="1200" dirty="0">
                <a:solidFill>
                  <a:schemeClr val="tx1"/>
                </a:solidFill>
                <a:latin typeface="Arial" pitchFamily="34" charset="0"/>
                <a:ea typeface="+mn-ea"/>
                <a:cs typeface="Arial" pitchFamily="34" charset="0"/>
              </a:rPr>
              <a:t>. Larger clubs may have more committees to provide</a:t>
            </a:r>
            <a:r>
              <a:rPr lang="en-US" sz="1200" kern="1200" baseline="0" dirty="0">
                <a:solidFill>
                  <a:schemeClr val="tx1"/>
                </a:solidFill>
                <a:latin typeface="Arial" pitchFamily="34" charset="0"/>
                <a:ea typeface="+mn-ea"/>
                <a:cs typeface="Arial" pitchFamily="34" charset="0"/>
              </a:rPr>
              <a:t> more opportunities for members to get involved;</a:t>
            </a:r>
            <a:r>
              <a:rPr lang="en-US" sz="1200" kern="1200" dirty="0">
                <a:solidFill>
                  <a:schemeClr val="tx1"/>
                </a:solidFill>
                <a:latin typeface="Arial" pitchFamily="34" charset="0"/>
                <a:ea typeface="+mn-ea"/>
                <a:cs typeface="Arial" pitchFamily="34" charset="0"/>
              </a:rPr>
              <a:t> some small clubs combine or prioritize these committees. Focus on the work the club needs or wants to accomplish. Describe what each committee does. Club committees are where the work gets done and relationships are forged. Encourage new members to find a committee that interests them and to play a part.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11</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b="1" dirty="0"/>
              <a:t>Instructor notes: </a:t>
            </a:r>
            <a:r>
              <a:rPr lang="en-US" i="1" dirty="0"/>
              <a:t>List the club’s major service projects and encourage the new member to participate.</a:t>
            </a:r>
            <a:r>
              <a:rPr lang="en-US" dirty="0"/>
              <a:t> </a:t>
            </a:r>
          </a:p>
          <a:p>
            <a:endParaRPr lang="en-US" dirty="0"/>
          </a:p>
          <a:p>
            <a:r>
              <a:rPr lang="en-US" dirty="0"/>
              <a:t>Relationships are forged by participating in the activities of the club.</a:t>
            </a:r>
          </a:p>
          <a:p>
            <a:r>
              <a:rPr lang="en-US" sz="1200" kern="1200" dirty="0">
                <a:solidFill>
                  <a:schemeClr val="tx1"/>
                </a:solidFill>
                <a:latin typeface="Arial" pitchFamily="34" charset="0"/>
                <a:ea typeface="+mn-ea"/>
                <a:cs typeface="Arial" pitchFamily="34" charset="0"/>
              </a:rPr>
              <a:t>Give new members an opportunity to participate in a service project right away.</a:t>
            </a:r>
          </a:p>
          <a:p>
            <a:r>
              <a:rPr lang="en-US" sz="1200" kern="1200" dirty="0">
                <a:solidFill>
                  <a:schemeClr val="tx1"/>
                </a:solidFill>
                <a:latin typeface="Arial" pitchFamily="34" charset="0"/>
                <a:ea typeface="+mn-ea"/>
                <a:cs typeface="Arial" pitchFamily="34" charset="0"/>
              </a:rPr>
              <a:t>Find out if the new member has a particular interest in one of those or has suggestions for other projects.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D7E9A-EDA7-4BE6-8E99-0BBF9A43694A}" type="slidenum">
              <a:rPr lang="en-US"/>
              <a:pPr/>
              <a:t>12</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sz="1400" b="1" dirty="0"/>
              <a:t>Instructor notes: </a:t>
            </a:r>
            <a:r>
              <a:rPr lang="en-US" i="1" dirty="0"/>
              <a:t>Share with the new member which programs this club sponsors or supports. Members are encouraged to attend meetings.</a:t>
            </a:r>
          </a:p>
          <a:p>
            <a:r>
              <a:rPr lang="en-US" i="1" dirty="0"/>
              <a:t>Add additional slides if needed.</a:t>
            </a:r>
          </a:p>
          <a:p>
            <a:r>
              <a:rPr lang="en-US" sz="1200" b="0" i="0" kern="1200" dirty="0">
                <a:solidFill>
                  <a:schemeClr val="tx1"/>
                </a:solidFill>
                <a:latin typeface="Arial" pitchFamily="34" charset="0"/>
                <a:ea typeface="+mn-ea"/>
                <a:cs typeface="Arial" pitchFamily="34" charset="0"/>
              </a:rPr>
              <a:t>Kiwanis International empowers people at every stage of life to become competent, capable, and compassionate leaders by helping them learn to help others. Through its Service Leadership Programs, Kiwanis teaches students and adults ways to improve the world one child and one community at a time.</a:t>
            </a:r>
            <a:endParaRPr lang="en-US" sz="1400" dirty="0"/>
          </a:p>
          <a:p>
            <a:endParaRPr lang="en-US" sz="1400"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b="1" dirty="0"/>
              <a:t>Instructor notes: </a:t>
            </a:r>
            <a:r>
              <a:rPr lang="en-US" i="1" dirty="0"/>
              <a:t>List the club’s major fundraising projects. </a:t>
            </a:r>
          </a:p>
          <a:p>
            <a:endParaRPr lang="en-US" dirty="0"/>
          </a:p>
          <a:p>
            <a:r>
              <a:rPr lang="en-US" dirty="0"/>
              <a:t>As with service projects and committee assignments, relationships are forged by participating in the activities of the club.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sz="1200" i="1" kern="1200" dirty="0">
                <a:solidFill>
                  <a:schemeClr val="tx1"/>
                </a:solidFill>
                <a:latin typeface="Arial" pitchFamily="34" charset="0"/>
                <a:ea typeface="+mn-ea"/>
                <a:cs typeface="Arial" pitchFamily="34" charset="0"/>
              </a:rPr>
              <a:t>Describe a typical club meeting including format and timing (and timeliness), seating (hopefully “open”) and club traditions such as Happy Dollars. Take time to explain to new members (and guests) what to expect (singing, meals, committee reports, etc.) so they feel comfortable at the first few club meetings. </a:t>
            </a:r>
          </a:p>
          <a:p>
            <a:r>
              <a:rPr lang="en-US" sz="1200" kern="1200" dirty="0">
                <a:solidFill>
                  <a:schemeClr val="tx1"/>
                </a:solidFill>
                <a:latin typeface="Arial" pitchFamily="34" charset="0"/>
                <a:ea typeface="+mn-ea"/>
                <a:cs typeface="Arial" pitchFamily="34" charset="0"/>
              </a:rPr>
              <a:t> </a:t>
            </a:r>
          </a:p>
          <a:p>
            <a:r>
              <a:rPr lang="en-US" sz="1200" kern="1200" dirty="0">
                <a:solidFill>
                  <a:schemeClr val="tx1"/>
                </a:solidFill>
                <a:latin typeface="Arial" pitchFamily="34" charset="0"/>
                <a:ea typeface="+mn-ea"/>
                <a:cs typeface="Arial" pitchFamily="34" charset="0"/>
              </a:rPr>
              <a:t>Some clubs start meetings with an invocation and singing, some don’t. Assure the new member that his or her preferences will be considered when club traditions and club meetings are evaluated.</a:t>
            </a:r>
          </a:p>
          <a:p>
            <a:endParaRPr lang="en-US" dirty="0"/>
          </a:p>
          <a:p>
            <a:r>
              <a:rPr lang="en-US" dirty="0"/>
              <a:t>(Be sure to evaluate your club’s traditions annually to ensure that they continue to meet the members’ needs.)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1A83-DA22-4F46-AD93-53C9E4A3A01A}" type="slidenum">
              <a:rPr lang="en-US"/>
              <a:pPr/>
              <a:t>15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b="1" dirty="0"/>
              <a:t>Instructor notes: </a:t>
            </a:r>
            <a:r>
              <a:rPr lang="en-US" sz="1200" i="1" kern="1200" dirty="0">
                <a:solidFill>
                  <a:schemeClr val="tx1"/>
                </a:solidFill>
                <a:latin typeface="Arial" pitchFamily="34" charset="0"/>
                <a:ea typeface="+mn-ea"/>
                <a:cs typeface="Arial" pitchFamily="34" charset="0"/>
              </a:rPr>
              <a:t>Describe each of these communication vehicles. Take time to show members the Kiwanis International website, www.kiwanis.org. Share the URLs for your club and district websites too.</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Sharing information is critical to keeping members engaged. When your member application is processed, you will receive an e-mail invitation to the New Member e-Welcome Kit that contains special information just for new members</a:t>
            </a:r>
            <a:r>
              <a:rPr lang="en-US" sz="1200" kern="1200" baseline="0" dirty="0">
                <a:solidFill>
                  <a:schemeClr val="tx1"/>
                </a:solidFill>
                <a:latin typeface="Arial" pitchFamily="34" charset="0"/>
                <a:ea typeface="+mn-ea"/>
                <a:cs typeface="Arial" pitchFamily="34" charset="0"/>
              </a:rPr>
              <a:t> including special discounts.</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462DE-A1D0-4FE2-879D-A1E5D0D2B210}" type="slidenum">
              <a:rPr lang="en-US"/>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b="1" dirty="0"/>
              <a:t>Instructor notes: </a:t>
            </a:r>
            <a:r>
              <a:rPr lang="en-US" i="1" dirty="0"/>
              <a:t>Explain that officers change with each administrative year, which begins October 1. </a:t>
            </a:r>
          </a:p>
          <a:p>
            <a:endParaRPr lang="en-US" dirty="0"/>
          </a:p>
          <a:p>
            <a:pPr>
              <a:buFont typeface="Arial" pitchFamily="34" charset="0"/>
              <a:buChar char="•"/>
            </a:pPr>
            <a:r>
              <a:rPr lang="en-US" dirty="0"/>
              <a:t>Describe the election process for club directors and officers.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Explain what the annual club meeting is.</a:t>
            </a:r>
          </a:p>
          <a:p>
            <a:pPr>
              <a:buFont typeface="Arial" pitchFamily="34" charset="0"/>
              <a:buChar char="•"/>
            </a:pPr>
            <a:r>
              <a:rPr lang="en-US" dirty="0"/>
              <a:t>Share the date of the club’s next Annual Club Meeting which is likely in April or May.</a:t>
            </a:r>
          </a:p>
          <a:p>
            <a:pPr>
              <a:buFont typeface="Arial" pitchFamily="34" charset="0"/>
              <a:buChar char="•"/>
            </a:pPr>
            <a:r>
              <a:rPr lang="en-US" dirty="0"/>
              <a:t>Encourage new members to consider running for office.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20623-E96C-438D-BDFF-6AF552E6A261}" type="slidenum">
              <a:rPr lang="en-US"/>
              <a:pPr/>
              <a:t>17</a:t>
            </a:fld>
            <a:endParaRPr lang="en-US"/>
          </a:p>
        </p:txBody>
      </p:sp>
      <p:sp>
        <p:nvSpPr>
          <p:cNvPr id="300034" name="Rectangle 1026"/>
          <p:cNvSpPr>
            <a:spLocks noGrp="1" noRot="1" noChangeAspect="1" noChangeArrowheads="1" noTextEdit="1"/>
          </p:cNvSpPr>
          <p:nvPr>
            <p:ph type="sldImg"/>
          </p:nvPr>
        </p:nvSpPr>
        <p:spPr>
          <a:ln/>
        </p:spPr>
      </p:sp>
      <p:sp>
        <p:nvSpPr>
          <p:cNvPr id="300035" name="Rectangle 1027"/>
          <p:cNvSpPr>
            <a:spLocks noGrp="1" noChangeArrowheads="1"/>
          </p:cNvSpPr>
          <p:nvPr>
            <p:ph type="body" idx="1"/>
          </p:nvPr>
        </p:nvSpPr>
        <p:spPr/>
        <p:txBody>
          <a:bodyPr/>
          <a:lstStyle/>
          <a:p>
            <a:r>
              <a:rPr lang="en-US" b="1" dirty="0"/>
              <a:t>Instructor notes: </a:t>
            </a:r>
            <a:r>
              <a:rPr lang="en-US" i="1" dirty="0"/>
              <a:t>Briefly</a:t>
            </a:r>
            <a:r>
              <a:rPr lang="en-US" i="1" baseline="0" dirty="0"/>
              <a:t> explain the structure of voting and the responsibilities of the board of directors for your club. </a:t>
            </a:r>
            <a:endParaRPr 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2D023-4164-4C86-A317-2AA24E4FAFEF}" type="slidenum">
              <a:rPr lang="en-US"/>
              <a:pPr/>
              <a:t>18</a:t>
            </a:fld>
            <a:endParaRPr lang="en-US"/>
          </a:p>
        </p:txBody>
      </p:sp>
      <p:sp>
        <p:nvSpPr>
          <p:cNvPr id="277506" name="Rectangle 3074"/>
          <p:cNvSpPr>
            <a:spLocks noGrp="1" noRot="1" noChangeAspect="1" noChangeArrowheads="1" noTextEdit="1"/>
          </p:cNvSpPr>
          <p:nvPr>
            <p:ph type="sldImg"/>
          </p:nvPr>
        </p:nvSpPr>
        <p:spPr>
          <a:ln/>
        </p:spPr>
      </p:sp>
      <p:sp>
        <p:nvSpPr>
          <p:cNvPr id="277507" name="Rectangle 3075"/>
          <p:cNvSpPr>
            <a:spLocks noGrp="1" noChangeArrowheads="1"/>
          </p:cNvSpPr>
          <p:nvPr>
            <p:ph type="body" idx="1"/>
          </p:nvPr>
        </p:nvSpPr>
        <p:spPr/>
        <p:txBody>
          <a:bodyPr/>
          <a:lstStyle/>
          <a:p>
            <a:pPr>
              <a:defRPr/>
            </a:pPr>
            <a:r>
              <a:rPr lang="en-US" b="1" dirty="0"/>
              <a:t>Instructor notes: </a:t>
            </a:r>
            <a:r>
              <a:rPr lang="en-US" i="1" dirty="0"/>
              <a:t>Share with the new member the list of club board members. </a:t>
            </a:r>
          </a:p>
          <a:p>
            <a:endParaRPr lang="en-US" dirty="0"/>
          </a:p>
          <a:p>
            <a:r>
              <a:rPr lang="en-US" dirty="0"/>
              <a:t>Explain that all members are welcome to attend board meetings, but only board members and officers may vote.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EB1EC-E4B6-4E9E-A722-1B3D91F265DC}" type="slidenum">
              <a:rPr lang="en-US"/>
              <a:pPr/>
              <a:t>19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b="1" dirty="0"/>
              <a:t>Instructor notes: </a:t>
            </a:r>
            <a:r>
              <a:rPr lang="en-US" i="1" dirty="0"/>
              <a:t>Briefly describe the finances of the club and share whether or not the club has a foundation.</a:t>
            </a:r>
          </a:p>
          <a:p>
            <a:endParaRPr lang="en-US" dirty="0"/>
          </a:p>
          <a:p>
            <a:r>
              <a:rPr lang="en-US" dirty="0"/>
              <a:t>In the United States……</a:t>
            </a:r>
          </a:p>
          <a:p>
            <a:r>
              <a:rPr lang="en-US" dirty="0"/>
              <a:t>Kiwanis clubs are classified as 501(c)4 organizations and dues/donations are not tax deductible. </a:t>
            </a:r>
          </a:p>
          <a:p>
            <a:endParaRPr lang="en-US" dirty="0"/>
          </a:p>
          <a:p>
            <a:r>
              <a:rPr lang="en-US" dirty="0"/>
              <a:t>Some clubs have 501(c)3 foundations that can accept tax deductible contributions.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Instructor</a:t>
            </a:r>
            <a:r>
              <a:rPr lang="en-US" b="1" baseline="0" dirty="0"/>
              <a:t> notes: </a:t>
            </a:r>
            <a:r>
              <a:rPr lang="en-US" b="0" i="1" baseline="0" dirty="0"/>
              <a:t>Click to bring in each topic. </a:t>
            </a:r>
            <a:endParaRPr lang="en-US" b="1" i="1" baseline="0" dirty="0"/>
          </a:p>
          <a:p>
            <a:endParaRPr lang="en-US" b="1" baseline="0" dirty="0"/>
          </a:p>
          <a:p>
            <a:r>
              <a:rPr lang="en-US" b="1" dirty="0"/>
              <a:t>Topics</a:t>
            </a:r>
          </a:p>
          <a:p>
            <a:pPr marL="228600" indent="-228600">
              <a:buFont typeface="+mj-lt"/>
              <a:buAutoNum type="arabicPeriod"/>
            </a:pPr>
            <a:r>
              <a:rPr lang="en-US" dirty="0"/>
              <a:t>Who we are— We will do a quick overview of who we</a:t>
            </a:r>
            <a:r>
              <a:rPr lang="en-US" baseline="0" dirty="0"/>
              <a:t> as </a:t>
            </a:r>
            <a:r>
              <a:rPr lang="en-US" baseline="0" dirty="0" err="1"/>
              <a:t>Kiwanians</a:t>
            </a:r>
            <a:r>
              <a:rPr lang="en-US" baseline="0" dirty="0"/>
              <a:t> are and where we are. </a:t>
            </a:r>
            <a:endParaRPr lang="en-US" dirty="0"/>
          </a:p>
          <a:p>
            <a:pPr marL="228600" indent="-228600">
              <a:buFont typeface="+mj-lt"/>
              <a:buAutoNum type="arabicPeriod"/>
            </a:pPr>
            <a:endParaRPr lang="en-US" dirty="0"/>
          </a:p>
          <a:p>
            <a:pPr marL="228600" indent="-228600">
              <a:buFont typeface="+mj-lt"/>
              <a:buAutoNum type="arabicPeriod"/>
            </a:pPr>
            <a:r>
              <a:rPr lang="en-US" dirty="0"/>
              <a:t>About our club— Every club has its own “flavor”,</a:t>
            </a:r>
            <a:r>
              <a:rPr lang="en-US" baseline="0" dirty="0"/>
              <a:t> its own traditions and projects, and its own wonderful way of interacting with the community where it exists. We will talk more about out club and the things that make our club special and important to our community. </a:t>
            </a:r>
            <a:endParaRPr lang="en-US" dirty="0"/>
          </a:p>
          <a:p>
            <a:pPr marL="228600" indent="-228600">
              <a:buFont typeface="+mj-lt"/>
              <a:buAutoNum type="arabicPeriod"/>
            </a:pPr>
            <a:endParaRPr lang="en-US" dirty="0"/>
          </a:p>
          <a:p>
            <a:pPr marL="228600" indent="-228600">
              <a:buFont typeface="+mj-lt"/>
              <a:buAutoNum type="arabicPeriod"/>
            </a:pPr>
            <a:r>
              <a:rPr lang="en-US" dirty="0"/>
              <a:t>About Kiwanis International— </a:t>
            </a:r>
            <a:r>
              <a:rPr lang="en-US" baseline="0" dirty="0"/>
              <a:t>While all clubs are unique, they share one thing in common– they are part of a strong international organization that supports the work of clubs around the world. We will briefly discuss Kiwanis International and the ways this organization supports our local club. </a:t>
            </a:r>
            <a:endParaRPr lang="en-US" dirty="0"/>
          </a:p>
          <a:p>
            <a:pPr marL="228600" indent="-228600">
              <a:buFont typeface="+mj-lt"/>
              <a:buAutoNum type="arabicPeriod"/>
            </a:pPr>
            <a:endParaRPr lang="en-US" dirty="0"/>
          </a:p>
          <a:p>
            <a:pPr marL="228600" indent="-228600">
              <a:buFont typeface="+mj-lt"/>
              <a:buAutoNum type="arabicPeriod"/>
            </a:pPr>
            <a:r>
              <a:rPr lang="en-US" dirty="0"/>
              <a:t>Questions and wrapping it up— At</a:t>
            </a:r>
            <a:r>
              <a:rPr lang="en-US" baseline="0" dirty="0"/>
              <a:t> the end of our time together, we will take a few moments to answer questions that you might have about our club or Kiwanis International. Of course, our members will always be available to answer questions for you later as well. </a:t>
            </a:r>
            <a:endParaRPr lang="en-US" dirty="0"/>
          </a:p>
          <a:p>
            <a:endParaRPr lang="en-US" dirty="0"/>
          </a:p>
          <a:p>
            <a:r>
              <a:rPr lang="en-US" dirty="0"/>
              <a:t>Our goal</a:t>
            </a:r>
            <a:r>
              <a:rPr lang="en-US" baseline="0" dirty="0"/>
              <a:t> for today is simple: to help you become familiar with our club and our organization as a whole. We believe that Kiwanis International offers a unique way to serve children due to the fact that our organization is global and has a large outreach, while keeping a focus on local issues and service to children. We are glad you have chosen to join us. </a:t>
            </a:r>
          </a:p>
          <a:p>
            <a:endParaRPr lang="en-US" baseline="0" dirty="0"/>
          </a:p>
          <a:p>
            <a:r>
              <a:rPr lang="en-US" baseline="0" dirty="0"/>
              <a:t>We will know we have met our goal today if you:</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latin typeface="Myriad Pro" pitchFamily="34" charset="0"/>
              </a:rPr>
              <a:t> </a:t>
            </a:r>
            <a:r>
              <a:rPr lang="en-US" dirty="0">
                <a:latin typeface="Myriad Pro" pitchFamily="34" charset="0"/>
              </a:rPr>
              <a:t>Learn new information about Kiwanis which you are able to share with others</a:t>
            </a:r>
          </a:p>
          <a:p>
            <a:pPr>
              <a:buFont typeface="Arial" pitchFamily="34" charset="0"/>
              <a:buChar char="•"/>
            </a:pPr>
            <a:r>
              <a:rPr lang="en-US" baseline="0" dirty="0">
                <a:latin typeface="Myriad Pro" pitchFamily="34" charset="0"/>
              </a:rPr>
              <a:t> </a:t>
            </a:r>
            <a:r>
              <a:rPr lang="en-US" dirty="0">
                <a:latin typeface="Myriad Pro" pitchFamily="34" charset="0"/>
              </a:rPr>
              <a:t>Understand how our club functions in our community</a:t>
            </a:r>
          </a:p>
          <a:p>
            <a:pPr>
              <a:buFont typeface="Arial" pitchFamily="34" charset="0"/>
              <a:buChar char="•"/>
            </a:pPr>
            <a:r>
              <a:rPr lang="en-US" baseline="0" dirty="0">
                <a:latin typeface="Myriad Pro" pitchFamily="34" charset="0"/>
              </a:rPr>
              <a:t> </a:t>
            </a:r>
            <a:r>
              <a:rPr lang="en-US" dirty="0">
                <a:latin typeface="Myriad Pro" pitchFamily="34" charset="0"/>
              </a:rPr>
              <a:t>Understand why Kiwanis International is important to our community and to the global community</a:t>
            </a:r>
            <a:endParaRPr lang="en-US" b="1"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037C2-E070-4F6C-B24F-8AD966B3129A}" type="slidenum">
              <a:rPr lang="en-US"/>
              <a:pPr/>
              <a:t>20</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b="1" dirty="0"/>
              <a:t>Instructor notes: </a:t>
            </a:r>
            <a:r>
              <a:rPr lang="en-US" i="1" dirty="0"/>
              <a:t>If applicable, describe additional “typical” costs of membership. If your club meets during a meal time, what is the expected cost of the meal? Is it expected that members will contribute to Happy Dollars, division/district events, foundations, etc?</a:t>
            </a:r>
          </a:p>
          <a:p>
            <a:endParaRPr lang="en-US" i="1" dirty="0"/>
          </a:p>
          <a:p>
            <a:r>
              <a:rPr lang="en-US" i="0" dirty="0"/>
              <a:t>The new member</a:t>
            </a:r>
            <a:r>
              <a:rPr lang="en-US" i="0" baseline="0" dirty="0"/>
              <a:t> fee includes $50 to Kiwanis International and a portion to your district and division. </a:t>
            </a:r>
            <a:endParaRPr lang="en-US" i="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dirty="0"/>
              <a:t>Include club, division or district benefits (i.e. district and club newsletters, education conferences, leadership education, social and</a:t>
            </a:r>
            <a:r>
              <a:rPr lang="en-US" baseline="0" dirty="0"/>
              <a:t> networking experiences</a:t>
            </a:r>
            <a:r>
              <a:rPr lang="en-US" dirty="0"/>
              <a:t>). Delete</a:t>
            </a:r>
            <a:r>
              <a:rPr lang="en-US" baseline="0" dirty="0"/>
              <a:t> any content that is not relevant to your club.</a:t>
            </a:r>
            <a:endParaRPr lang="en-US"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Arial" charset="0"/>
              </a:rPr>
              <a:t>You are welcome</a:t>
            </a:r>
            <a:r>
              <a:rPr lang="en-US" baseline="0" dirty="0">
                <a:latin typeface="Arial" charset="0"/>
                <a:cs typeface="Arial" charset="0"/>
              </a:rPr>
              <a:t> to get involved in a number of ways. We know that people are leading busy lives, and understand that you are here to help in any way you can—we are grateful. Here is a list of common ways that members help our club.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cs typeface="Arial" charset="0"/>
              </a:rPr>
              <a:t>(Share list)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Now we’ll share more information on our structure to give you a better understanding how our club</a:t>
            </a:r>
            <a:r>
              <a:rPr lang="en-US" sz="1200" kern="1200" baseline="0" dirty="0">
                <a:solidFill>
                  <a:schemeClr val="tx1"/>
                </a:solidFill>
                <a:latin typeface="Arial" pitchFamily="34" charset="0"/>
                <a:ea typeface="+mn-ea"/>
                <a:cs typeface="Arial" pitchFamily="34" charset="0"/>
              </a:rPr>
              <a:t> fits into the larger picture of Kiwanis. </a:t>
            </a:r>
            <a:endParaRPr lang="en-US" sz="1200" kern="1200" dirty="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Kiwanis International</a:t>
            </a:r>
            <a:r>
              <a:rPr lang="en-US" baseline="0" dirty="0"/>
              <a:t> just celebrated it’s centennial…one hundred years of serving the children of the world. And it is through clubs like ours that Kiwanis has maintained a reputation as an outstanding service organization for 100 years. Let’s look at the structure of Kiwanis International.</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 notes: </a:t>
            </a:r>
            <a:r>
              <a:rPr lang="en-US" sz="1200" i="1" kern="1200" dirty="0">
                <a:solidFill>
                  <a:schemeClr val="tx1"/>
                </a:solidFill>
                <a:latin typeface="Arial" pitchFamily="34" charset="0"/>
                <a:ea typeface="+mn-ea"/>
                <a:cs typeface="Arial" pitchFamily="34" charset="0"/>
              </a:rPr>
              <a:t>Go over</a:t>
            </a:r>
            <a:r>
              <a:rPr lang="en-US" sz="1200" i="1" kern="1200" baseline="0" dirty="0">
                <a:solidFill>
                  <a:schemeClr val="tx1"/>
                </a:solidFill>
                <a:latin typeface="Arial" pitchFamily="34" charset="0"/>
                <a:ea typeface="+mn-ea"/>
                <a:cs typeface="Arial" pitchFamily="34" charset="0"/>
              </a:rPr>
              <a:t> the Objects.</a:t>
            </a:r>
            <a:r>
              <a:rPr lang="en-US" sz="1200" i="1" kern="1200" dirty="0">
                <a:solidFill>
                  <a:schemeClr val="tx1"/>
                </a:solidFill>
                <a:latin typeface="Arial" pitchFamily="34" charset="0"/>
                <a:ea typeface="+mn-ea"/>
                <a:cs typeface="Arial" pitchFamily="34" charset="0"/>
              </a:rPr>
              <a:t> The next slide contains the last 3 Objects. </a:t>
            </a:r>
          </a:p>
          <a:p>
            <a:r>
              <a:rPr lang="en-US" sz="1200" kern="1200" dirty="0">
                <a:solidFill>
                  <a:schemeClr val="tx1"/>
                </a:solidFill>
                <a:latin typeface="Arial" pitchFamily="34" charset="0"/>
                <a:ea typeface="+mn-ea"/>
                <a:cs typeface="Arial" pitchFamily="34" charset="0"/>
              </a:rPr>
              <a:t>The Kiwanis International Objects are our guiding principles. They were approved by Kiwanis club delegates at the 1924 convention in Denver, Colorado. They’ve inspired generations of </a:t>
            </a:r>
            <a:r>
              <a:rPr lang="en-US" sz="1200" kern="1200" dirty="0" err="1">
                <a:solidFill>
                  <a:schemeClr val="tx1"/>
                </a:solidFill>
                <a:latin typeface="Arial" pitchFamily="34" charset="0"/>
                <a:ea typeface="+mn-ea"/>
                <a:cs typeface="Arial" pitchFamily="34" charset="0"/>
              </a:rPr>
              <a:t>Kiwanians</a:t>
            </a:r>
            <a:r>
              <a:rPr lang="en-US" sz="1200" kern="1200" dirty="0">
                <a:solidFill>
                  <a:schemeClr val="tx1"/>
                </a:solidFill>
                <a:latin typeface="Arial" pitchFamily="34" charset="0"/>
                <a:ea typeface="+mn-ea"/>
                <a:cs typeface="Arial" pitchFamily="34" charset="0"/>
              </a:rPr>
              <a:t>—and they still hold true today.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34" charset="0"/>
                <a:ea typeface="+mn-ea"/>
                <a:cs typeface="Arial" pitchFamily="34" charset="0"/>
              </a:rPr>
              <a:t>(Continue to review the Objects)</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objects are the driving</a:t>
            </a:r>
            <a:r>
              <a:rPr lang="en-US" sz="1200" kern="1200" baseline="0" dirty="0">
                <a:solidFill>
                  <a:schemeClr val="tx1"/>
                </a:solidFill>
                <a:latin typeface="Arial" pitchFamily="34" charset="0"/>
                <a:ea typeface="+mn-ea"/>
                <a:cs typeface="Arial" pitchFamily="34" charset="0"/>
              </a:rPr>
              <a:t> force behind everything Kiwanis does. But it takes strong leadership to keep any group of people focused on the mission at hand. Kiwanis International supports a structure of leadership which helps clubs fulfill their primary purpose.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C58EA-FF4D-48CF-B24E-60EA6B14F42F}" type="slidenum">
              <a:rPr lang="en-US"/>
              <a:pPr/>
              <a:t>26</a:t>
            </a:fld>
            <a:endParaRPr lang="en-US"/>
          </a:p>
        </p:txBody>
      </p:sp>
      <p:sp>
        <p:nvSpPr>
          <p:cNvPr id="262146" name="Rectangle 6146"/>
          <p:cNvSpPr>
            <a:spLocks noGrp="1" noRot="1" noChangeAspect="1" noChangeArrowheads="1" noTextEdit="1"/>
          </p:cNvSpPr>
          <p:nvPr>
            <p:ph type="sldImg"/>
          </p:nvPr>
        </p:nvSpPr>
        <p:spPr>
          <a:ln/>
        </p:spPr>
      </p:sp>
      <p:sp>
        <p:nvSpPr>
          <p:cNvPr id="262147" name="Rectangle 6147"/>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endParaRPr lang="en-US" dirty="0"/>
          </a:p>
          <a:p>
            <a:r>
              <a:rPr lang="en-US" dirty="0"/>
              <a:t>We hope to get you involved quickly in our service</a:t>
            </a:r>
            <a:r>
              <a:rPr lang="en-US" baseline="0" dirty="0"/>
              <a:t> projects. W</a:t>
            </a:r>
            <a:r>
              <a:rPr lang="en-US" dirty="0"/>
              <a:t>e </a:t>
            </a:r>
            <a:r>
              <a:rPr lang="en-US" baseline="0" dirty="0"/>
              <a:t>feel i</a:t>
            </a:r>
            <a:r>
              <a:rPr lang="en-US" dirty="0"/>
              <a:t>t is important that new members have an opportunity to participate in a service project right away. We want you to understand that feeling of pride and fulfillment that comes from</a:t>
            </a:r>
            <a:r>
              <a:rPr lang="en-US" baseline="0" dirty="0"/>
              <a:t> being a part of an organization that makes a difference. This feeling of accomplishment is only one of the benefits of being a part of our local Kiwanis club. (Discuss other benefits on slide. You may use the script below, add to it or create your own comments regarding the benefits listed.)</a:t>
            </a:r>
          </a:p>
          <a:p>
            <a:endParaRPr lang="en-US" baseline="0" dirty="0"/>
          </a:p>
          <a:p>
            <a:r>
              <a:rPr lang="en-US" baseline="0" dirty="0"/>
              <a:t>As a member of Kiwanis, you have the chance to change the lives of children all around the world. You will act locally in our community to improve the lives of area children, but our impact as an organization is felt worldwide. You will no doubt build new friendships through serving side-by-side with like-minded people. You will enhance your own leadership skills, and help develop leadership skills in the children we serve. You can also develop business contacts through your relationships in the club and the community. It is what we like to call a “win-win” situation, one where you benefit from being of service to others. </a:t>
            </a:r>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those are not the only benefits you will find here. Our magazine is a stand-out. It features amazing</a:t>
            </a:r>
            <a:r>
              <a:rPr lang="en-US" baseline="0" dirty="0"/>
              <a:t> images and fascinating stories from around the world. These stories will inspire and inform you about how Kiwanis is impacting communities around the globe. </a:t>
            </a:r>
          </a:p>
          <a:p>
            <a:endParaRPr lang="en-US" baseline="0" dirty="0"/>
          </a:p>
          <a:p>
            <a:r>
              <a:rPr lang="en-US" sz="1200" b="0" i="0" kern="1200" dirty="0">
                <a:solidFill>
                  <a:schemeClr val="tx1"/>
                </a:solidFill>
                <a:latin typeface="Arial" pitchFamily="34" charset="0"/>
                <a:ea typeface="+mn-ea"/>
                <a:cs typeface="Arial" pitchFamily="34" charset="0"/>
              </a:rPr>
              <a:t>Beyond the club benefits of service and fellowship, members can also enjoy a host of member benefits found in our Marketplace. Kiwanis Travel, Kiwanis Insurance, Kiwanis Warehouse and Kiwanis Visa Rewards are all programs available to our members. Go to www.kiwanis.org/marketplace to find out more about our money-saving programs. </a:t>
            </a:r>
            <a:br>
              <a:rPr lang="en-US" sz="1200" b="0" i="0" kern="1200" dirty="0">
                <a:solidFill>
                  <a:schemeClr val="tx1"/>
                </a:solidFill>
                <a:latin typeface="Arial" pitchFamily="34" charset="0"/>
                <a:ea typeface="+mn-ea"/>
                <a:cs typeface="Arial" pitchFamily="34" charset="0"/>
              </a:rPr>
            </a:br>
            <a:endParaRPr lang="en-US" sz="1200" b="0" i="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AA7A6-7D63-43F5-AA80-41758FC1D80A}" type="slidenum">
              <a:rPr lang="en-US"/>
              <a:pPr/>
              <a:t>28</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457200" y="4416425"/>
            <a:ext cx="6019800" cy="4879975"/>
          </a:xfrm>
        </p:spPr>
        <p:txBody>
          <a:bodyPr/>
          <a:lstStyle/>
          <a:p>
            <a:r>
              <a:rPr lang="en-US" sz="1200" kern="1200" dirty="0">
                <a:solidFill>
                  <a:schemeClr val="tx1"/>
                </a:solidFill>
                <a:latin typeface="Arial" pitchFamily="34" charset="0"/>
                <a:ea typeface="+mn-ea"/>
                <a:cs typeface="Arial" pitchFamily="34" charset="0"/>
              </a:rPr>
              <a:t>The Kiwanis International Foundation will solicit funds directly from our members (via postal mail). Share with the new member any other ways that the club also supports the Kiwanis International Foundation.</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Kiwanis International Foundation: </a:t>
            </a:r>
          </a:p>
          <a:p>
            <a:pPr lvl="0">
              <a:buFont typeface="Arial" pitchFamily="34" charset="0"/>
              <a:buChar char="•"/>
            </a:pPr>
            <a:r>
              <a:rPr lang="en-US" sz="1200" kern="1200" dirty="0">
                <a:solidFill>
                  <a:schemeClr val="tx1"/>
                </a:solidFill>
                <a:latin typeface="Arial" pitchFamily="34" charset="0"/>
                <a:ea typeface="+mn-ea"/>
                <a:cs typeface="Arial" pitchFamily="34" charset="0"/>
              </a:rPr>
              <a:t>Supports the Kiwanis community on a global scale.</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the recognition and publicity for club contributions.</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money for matching scholarships to Key Clubs and Circle K clubs in your district.</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grants to clubs and districts to provide service to children.</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funds to support Kiwanis family programs at the International level. </a:t>
            </a:r>
          </a:p>
          <a:p>
            <a:r>
              <a:rPr lang="en-US" sz="1200" b="1" kern="1200" dirty="0">
                <a:solidFill>
                  <a:schemeClr val="tx1"/>
                </a:solidFill>
                <a:latin typeface="Arial" pitchFamily="34" charset="0"/>
                <a:ea typeface="+mn-ea"/>
                <a:cs typeface="Arial" pitchFamily="34" charset="0"/>
              </a:rPr>
              <a:t> </a:t>
            </a:r>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Differentiate between the Kiwanis International Foundation and district/club foundations. </a:t>
            </a:r>
          </a:p>
          <a:p>
            <a:endParaRPr lang="en-US" b="1"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0F0F2-321E-47AD-A6B4-D0F5EA4F00FE}" type="slidenum">
              <a:rPr lang="en-US"/>
              <a:pPr/>
              <a:t>29</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dirty="0"/>
              <a:t>This is Kiwanis International’s global campaign for children. Our goal is to raise $110 million by</a:t>
            </a:r>
            <a:r>
              <a:rPr lang="en-US" baseline="0" dirty="0"/>
              <a:t> the end of</a:t>
            </a:r>
            <a:r>
              <a:rPr lang="en-US" dirty="0"/>
              <a:t> 2015 to fight maternal/neonatal tetanus.</a:t>
            </a:r>
          </a:p>
          <a:p>
            <a:endParaRPr lang="en-US" dirty="0"/>
          </a:p>
          <a:p>
            <a:r>
              <a:rPr lang="en-US" b="1" dirty="0"/>
              <a:t>Instructor notes: </a:t>
            </a:r>
            <a:r>
              <a:rPr lang="en-US" sz="1200" i="1" kern="1200" dirty="0">
                <a:solidFill>
                  <a:schemeClr val="tx1"/>
                </a:solidFill>
                <a:latin typeface="Arial" pitchFamily="34" charset="0"/>
                <a:ea typeface="+mn-ea"/>
                <a:cs typeface="Arial" pitchFamily="34" charset="0"/>
              </a:rPr>
              <a:t>Share your club’s plans for involvement in the project.</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f you’d like to share more information about the project, you can find resources including a PowerPoint presentation at www.TheEliminateProject.org.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938B-3C7C-4B18-883C-C36701E81B9F}" type="slidenum">
              <a:rPr lang="en-US"/>
              <a:pPr/>
              <a:t>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 notes: </a:t>
            </a:r>
            <a:r>
              <a:rPr lang="en-US" sz="1200" i="1" kern="1200" dirty="0">
                <a:solidFill>
                  <a:schemeClr val="tx1"/>
                </a:solidFill>
                <a:latin typeface="Arial" pitchFamily="34" charset="0"/>
                <a:ea typeface="+mn-ea"/>
                <a:cs typeface="Arial" pitchFamily="34" charset="0"/>
              </a:rPr>
              <a:t>For this slide,</a:t>
            </a:r>
            <a:r>
              <a:rPr lang="en-US" sz="1200" i="1" kern="1200" baseline="0" dirty="0">
                <a:solidFill>
                  <a:schemeClr val="tx1"/>
                </a:solidFill>
                <a:latin typeface="Arial" pitchFamily="34" charset="0"/>
                <a:ea typeface="+mn-ea"/>
                <a:cs typeface="Arial" pitchFamily="34" charset="0"/>
              </a:rPr>
              <a:t> prepare a welcome in your own style. </a:t>
            </a:r>
          </a:p>
          <a:p>
            <a:pPr>
              <a:defRPr/>
            </a:pPr>
            <a:endParaRPr lang="en-US" sz="1200" kern="1200" dirty="0">
              <a:solidFill>
                <a:schemeClr val="tx1"/>
              </a:solidFill>
              <a:latin typeface="Arial" pitchFamily="34" charset="0"/>
              <a:ea typeface="+mn-ea"/>
              <a:cs typeface="Arial" pitchFamily="34" charset="0"/>
            </a:endParaRPr>
          </a:p>
          <a:p>
            <a:pPr>
              <a:defRPr/>
            </a:pPr>
            <a:endParaRPr lang="en-US" sz="1200" kern="1200" baseline="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a:t>We excited</a:t>
            </a:r>
            <a:r>
              <a:rPr lang="en-US" sz="1400" baseline="0" dirty="0"/>
              <a:t> that you’re joining our club, and we want to understand what has attracted you to become a member. So tell me, what</a:t>
            </a:r>
            <a:r>
              <a:rPr lang="en-US" sz="1400" dirty="0"/>
              <a:t> drew you to becoming a member in our club?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a:t>(Knowing this will help us connect you to different members and activities to ensure your experience is valuable.)</a:t>
            </a:r>
          </a:p>
          <a:p>
            <a:pPr>
              <a:defRPr/>
            </a:pPr>
            <a:endParaRPr lang="en-US" sz="1400" dirty="0"/>
          </a:p>
          <a:p>
            <a:endParaRPr lang="en-US" sz="1400" dirty="0"/>
          </a:p>
          <a:p>
            <a:endParaRPr lang="en-US" sz="1400" dirty="0"/>
          </a:p>
          <a:p>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Arial" pitchFamily="34" charset="0"/>
                <a:ea typeface="+mn-ea"/>
                <a:cs typeface="Arial" pitchFamily="34" charset="0"/>
              </a:rPr>
              <a:t>With the Kiwanis International Foundation, every gift matters. In fact, your generosity helps children in many places, in many ways.</a:t>
            </a:r>
          </a:p>
          <a:p>
            <a:pPr fontAlgn="base"/>
            <a:r>
              <a:rPr lang="en-US" sz="1200" b="0" i="0" kern="1200" dirty="0">
                <a:solidFill>
                  <a:schemeClr val="tx1"/>
                </a:solidFill>
                <a:latin typeface="Arial" pitchFamily="34" charset="0"/>
                <a:ea typeface="+mn-ea"/>
                <a:cs typeface="Arial" pitchFamily="34" charset="0"/>
              </a:rPr>
              <a:t>You can serve children today with a gift to the </a:t>
            </a:r>
            <a:r>
              <a:rPr lang="en-US" sz="1200" b="0" i="0" u="sng" kern="1200" dirty="0">
                <a:solidFill>
                  <a:schemeClr val="tx1"/>
                </a:solidFill>
                <a:latin typeface="Arial" pitchFamily="34" charset="0"/>
                <a:ea typeface="+mn-ea"/>
                <a:cs typeface="Arial" pitchFamily="34" charset="0"/>
              </a:rPr>
              <a:t>Kiwanis</a:t>
            </a:r>
            <a:r>
              <a:rPr lang="en-US" sz="1200" b="0" i="0" u="sng" kern="1200" baseline="0" dirty="0">
                <a:solidFill>
                  <a:schemeClr val="tx1"/>
                </a:solidFill>
                <a:latin typeface="Arial" pitchFamily="34" charset="0"/>
                <a:ea typeface="+mn-ea"/>
                <a:cs typeface="Arial" pitchFamily="34" charset="0"/>
              </a:rPr>
              <a:t> Children’s Fund.</a:t>
            </a:r>
            <a:endParaRPr lang="en-US" sz="1200" b="0" i="0" kern="1200" dirty="0">
              <a:solidFill>
                <a:schemeClr val="tx1"/>
              </a:solidFill>
              <a:latin typeface="Arial" pitchFamily="34" charset="0"/>
              <a:ea typeface="+mn-ea"/>
              <a:cs typeface="Arial" pitchFamily="34" charset="0"/>
            </a:endParaRPr>
          </a:p>
          <a:p>
            <a:pPr fontAlgn="base"/>
            <a:r>
              <a:rPr lang="en-US" sz="1200" b="0" i="0" kern="1200" dirty="0">
                <a:solidFill>
                  <a:schemeClr val="tx1"/>
                </a:solidFill>
                <a:latin typeface="Arial" pitchFamily="34" charset="0"/>
                <a:ea typeface="+mn-ea"/>
                <a:cs typeface="Arial" pitchFamily="34" charset="0"/>
              </a:rPr>
              <a:t>You can even serve children forever—by including our foundation in your </a:t>
            </a:r>
            <a:r>
              <a:rPr lang="en-US" sz="1200" b="0" i="0" u="sng" kern="1200" dirty="0">
                <a:solidFill>
                  <a:schemeClr val="tx1"/>
                </a:solidFill>
                <a:latin typeface="Arial" pitchFamily="34" charset="0"/>
                <a:ea typeface="+mn-ea"/>
                <a:cs typeface="Arial" pitchFamily="34" charset="0"/>
              </a:rPr>
              <a:t>estate plans</a:t>
            </a:r>
            <a:r>
              <a:rPr lang="en-US" sz="1200" b="0" i="0" kern="1200" dirty="0">
                <a:solidFill>
                  <a:schemeClr val="tx1"/>
                </a:solidFill>
                <a:latin typeface="Arial" pitchFamily="34" charset="0"/>
                <a:ea typeface="+mn-ea"/>
                <a:cs typeface="Arial" pitchFamily="34" charset="0"/>
              </a:rPr>
              <a:t>.</a:t>
            </a:r>
          </a:p>
          <a:p>
            <a:pPr fontAlgn="base"/>
            <a:r>
              <a:rPr lang="en-US" sz="1200" b="0" i="0" kern="1200" dirty="0">
                <a:solidFill>
                  <a:schemeClr val="tx1"/>
                </a:solidFill>
                <a:latin typeface="Arial" pitchFamily="34" charset="0"/>
                <a:ea typeface="+mn-ea"/>
                <a:cs typeface="Arial" pitchFamily="34" charset="0"/>
              </a:rPr>
              <a:t>There’s no shortage of giving opportunities. To</a:t>
            </a:r>
            <a:r>
              <a:rPr lang="en-US" sz="1200" b="0" i="0" kern="1200" baseline="0" dirty="0">
                <a:solidFill>
                  <a:schemeClr val="tx1"/>
                </a:solidFill>
                <a:latin typeface="Arial" pitchFamily="34" charset="0"/>
                <a:ea typeface="+mn-ea"/>
                <a:cs typeface="Arial" pitchFamily="34" charset="0"/>
              </a:rPr>
              <a:t> learn more, visit: </a:t>
            </a:r>
            <a:r>
              <a:rPr lang="en-US" sz="1200" b="0" i="0" kern="1200" dirty="0">
                <a:solidFill>
                  <a:schemeClr val="tx1"/>
                </a:solidFill>
                <a:latin typeface="Arial" pitchFamily="34" charset="0"/>
                <a:ea typeface="+mn-ea"/>
                <a:cs typeface="Arial" pitchFamily="34" charset="0"/>
              </a:rPr>
              <a:t>www.kiwanis.org/foundation/give-and-extend-your-kiwanis-impact.</a:t>
            </a: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sz="1200" i="1" kern="1200" dirty="0">
                <a:solidFill>
                  <a:schemeClr val="tx1"/>
                </a:solidFill>
                <a:latin typeface="Arial" pitchFamily="34" charset="0"/>
                <a:ea typeface="+mn-ea"/>
                <a:cs typeface="Arial" pitchFamily="34" charset="0"/>
              </a:rPr>
              <a:t>Ask about new members’ experiences with the Service Leadership Programs. Many are familiar with Key Club and Circle K International but may not associate the programs with Kiwanis.</a:t>
            </a:r>
          </a:p>
          <a:p>
            <a:endParaRPr lang="en-US" sz="1200" kern="1200" dirty="0">
              <a:solidFill>
                <a:schemeClr val="tx1"/>
              </a:solidFill>
              <a:latin typeface="Arial" pitchFamily="34" charset="0"/>
              <a:ea typeface="+mn-ea"/>
              <a:cs typeface="Arial" pitchFamily="34" charset="0"/>
            </a:endParaRPr>
          </a:p>
          <a:p>
            <a:r>
              <a:rPr lang="en-US" sz="1200" b="0" i="0" kern="1200" dirty="0">
                <a:solidFill>
                  <a:schemeClr val="tx1"/>
                </a:solidFill>
                <a:latin typeface="Arial" pitchFamily="34" charset="0"/>
                <a:ea typeface="+mn-ea"/>
                <a:cs typeface="Arial" pitchFamily="34" charset="0"/>
              </a:rPr>
              <a:t>We define Service Leadership as the next step beyond service learning. Once a young person fully understands the concept of learning by helping others, he or she begins to grow personally as a leader. Our Service</a:t>
            </a:r>
            <a:r>
              <a:rPr lang="en-US" sz="1200" b="0" i="0" kern="1200" baseline="0" dirty="0">
                <a:solidFill>
                  <a:schemeClr val="tx1"/>
                </a:solidFill>
                <a:latin typeface="Arial" pitchFamily="34" charset="0"/>
                <a:ea typeface="+mn-ea"/>
                <a:cs typeface="Arial" pitchFamily="34" charset="0"/>
              </a:rPr>
              <a:t> Leadership Programs are a great way to inspire the next generation of leaders. </a:t>
            </a:r>
            <a:r>
              <a:rPr lang="en-US" sz="1200" kern="1200" dirty="0">
                <a:solidFill>
                  <a:schemeClr val="tx1"/>
                </a:solidFill>
                <a:latin typeface="Arial" pitchFamily="34" charset="0"/>
                <a:ea typeface="+mn-ea"/>
                <a:cs typeface="Arial" pitchFamily="34" charset="0"/>
              </a:rPr>
              <a:t>The visibility of our Service Leadership Programs can also be a positive incentive for parents, teachers, school administrators, youth ministers, and others interested in the welfare of students.</a:t>
            </a:r>
            <a:endParaRPr lang="en-US" sz="1200" i="1" kern="1200" dirty="0">
              <a:solidFill>
                <a:schemeClr val="tx1"/>
              </a:solidFill>
              <a:latin typeface="Arial" pitchFamily="34" charset="0"/>
              <a:ea typeface="+mn-ea"/>
              <a:cs typeface="Arial" pitchFamily="34" charset="0"/>
            </a:endParaRPr>
          </a:p>
          <a:p>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i="1" dirty="0"/>
              <a:t>(Read the slide)</a:t>
            </a:r>
          </a:p>
          <a:p>
            <a:r>
              <a:rPr lang="en-US" dirty="0"/>
              <a:t>Kiwanis</a:t>
            </a:r>
            <a:r>
              <a:rPr lang="en-US" baseline="0" dirty="0"/>
              <a:t> International believes in working collaboratively with businesses and organizations that share in our dedication to serving children. Here are some of our national partnerships.</a:t>
            </a:r>
          </a:p>
          <a:p>
            <a:endParaRPr lang="en-US" dirty="0"/>
          </a:p>
          <a:p>
            <a:pPr marL="465138" lvl="1" indent="-465138">
              <a:buNone/>
            </a:pPr>
            <a:r>
              <a:rPr lang="en-US" sz="1300" dirty="0"/>
              <a:t>Our partner’s products, services and reputation must:</a:t>
            </a:r>
          </a:p>
          <a:p>
            <a:pPr lvl="1">
              <a:buFont typeface="Arial" pitchFamily="34" charset="0"/>
              <a:buChar char="•"/>
            </a:pPr>
            <a:r>
              <a:rPr lang="en-US" sz="1300" dirty="0"/>
              <a:t>Be compatible with and complementary to Kiwanis’ mission and values</a:t>
            </a:r>
          </a:p>
          <a:p>
            <a:pPr lvl="1">
              <a:buFont typeface="Arial" pitchFamily="34" charset="0"/>
              <a:buChar char="•"/>
            </a:pPr>
            <a:r>
              <a:rPr lang="en-US" sz="1300" dirty="0"/>
              <a:t>Reflect a high degree of integrity</a:t>
            </a:r>
          </a:p>
          <a:p>
            <a:pPr lvl="1">
              <a:buFont typeface="Arial" pitchFamily="34" charset="0"/>
              <a:buChar char="•"/>
            </a:pPr>
            <a:r>
              <a:rPr lang="en-US" sz="1300" dirty="0"/>
              <a:t>Demonstrate a track record of high-quality products or services</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01CA1-72B6-4D7B-B5DB-76D85676B2C4}" type="slidenum">
              <a:rPr lang="en-US"/>
              <a:pPr/>
              <a:t>33</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990600" y="4419600"/>
            <a:ext cx="5181600" cy="4343400"/>
          </a:xfrm>
        </p:spPr>
        <p:txBody>
          <a:bodyPr/>
          <a:lstStyle/>
          <a:p>
            <a:r>
              <a:rPr lang="en-US" b="1" dirty="0"/>
              <a:t>Instructor notes:</a:t>
            </a:r>
            <a:r>
              <a:rPr lang="en-US" dirty="0"/>
              <a:t> </a:t>
            </a:r>
            <a:r>
              <a:rPr lang="en-US" i="1" dirty="0"/>
              <a:t>Discuss dates and locations of upcoming conventions and, if appropriate, club policies for sending members to each of these events.</a:t>
            </a:r>
          </a:p>
          <a:p>
            <a:r>
              <a:rPr lang="en-US" dirty="0"/>
              <a:t>Kiwanis International conducts an annual convention, which is held to:</a:t>
            </a:r>
          </a:p>
          <a:p>
            <a:pPr lvl="1">
              <a:buFontTx/>
              <a:buChar char="•"/>
            </a:pPr>
            <a:r>
              <a:rPr lang="en-US" dirty="0"/>
              <a:t> Elect International Board members</a:t>
            </a:r>
          </a:p>
          <a:p>
            <a:pPr lvl="1">
              <a:buFontTx/>
              <a:buChar char="•"/>
            </a:pPr>
            <a:r>
              <a:rPr lang="en-US" dirty="0"/>
              <a:t> Amend the International Bylaws</a:t>
            </a:r>
          </a:p>
          <a:p>
            <a:pPr lvl="1">
              <a:buFontTx/>
              <a:buChar char="•"/>
            </a:pPr>
            <a:r>
              <a:rPr lang="en-US" dirty="0"/>
              <a:t> Provide Kiwanis fellowship</a:t>
            </a:r>
          </a:p>
          <a:p>
            <a:pPr lvl="1">
              <a:buFontTx/>
              <a:buChar char="•"/>
            </a:pPr>
            <a:r>
              <a:rPr lang="en-US" dirty="0"/>
              <a:t> Provide Kiwanis education</a:t>
            </a:r>
          </a:p>
          <a:p>
            <a:pPr lvl="1"/>
            <a:endParaRPr lang="en-US" dirty="0"/>
          </a:p>
          <a:p>
            <a:r>
              <a:rPr lang="en-US" dirty="0"/>
              <a:t>New members</a:t>
            </a:r>
            <a:r>
              <a:rPr lang="en-US" baseline="0" dirty="0"/>
              <a:t> receive a free registration to the Kiwanis International convention within their first year of membership. Be sure to call Kiwanis International for more details about this opportunity.</a:t>
            </a:r>
          </a:p>
          <a:p>
            <a:endParaRPr lang="en-US" baseline="0" dirty="0"/>
          </a:p>
          <a:p>
            <a:r>
              <a:rPr lang="en-US" baseline="0" dirty="0"/>
              <a:t> </a:t>
            </a:r>
            <a:r>
              <a:rPr lang="en-US" dirty="0"/>
              <a:t>Each club is allowed to have two delegates and two alternates. These delegates compose the House of Delegates and vote on the election of officers and new members to the Board of Trustees, resolutions, and proposed amendments to the Kiwanis International Bylaws.</a:t>
            </a:r>
          </a:p>
          <a:p>
            <a:r>
              <a:rPr lang="en-US" dirty="0"/>
              <a:t>District conventions and conferences achieve the same objectives but at the district level. Some districts have regional meetings. </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563B9-785B-4A27-BDC7-2E008A8A4E93}" type="slidenum">
              <a:rPr lang="en-US"/>
              <a:pPr/>
              <a:t>34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a:t>Open the floor</a:t>
            </a:r>
            <a:r>
              <a:rPr lang="en-US" baseline="0" dirty="0"/>
              <a:t> to questions.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i="1" dirty="0"/>
              <a:t>Supply</a:t>
            </a:r>
            <a:r>
              <a:rPr lang="en-US" i="1" baseline="0" dirty="0"/>
              <a:t> contact information for a couple of club members who are available to answer questions that attendees might have after the meeting adjourns. You might also supply the meeting time and date for the next meeting. </a:t>
            </a:r>
          </a:p>
          <a:p>
            <a:r>
              <a:rPr lang="en-US" i="1" baseline="0" dirty="0"/>
              <a:t>Another idea is to assign a club member to contact these people a couple of days prior to the next meeting so that they know they are invited to attend. It always helps to reach out and help new people feel welcomed!</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01C30-6DBB-46F6-AFD8-6189C7E5FE9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7174B-0081-4D3D-A760-3B5D653A7F49}"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200" kern="1200" dirty="0">
                <a:solidFill>
                  <a:schemeClr val="tx1"/>
                </a:solidFill>
                <a:latin typeface="Arial" pitchFamily="34" charset="0"/>
                <a:ea typeface="+mn-ea"/>
                <a:cs typeface="Arial" pitchFamily="34" charset="0"/>
              </a:rPr>
              <a:t>The defining statement (on the slide) of Kiwanis International offers a quick and thorough answer to the question “What is Kiwanis?”</a:t>
            </a:r>
          </a:p>
          <a:p>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Presenters may want to memorize the defining statement and share it with others along with what the district and club are doing to improve the community.</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more the community understands Kiwanis, the more they will want to join us</a:t>
            </a:r>
            <a:r>
              <a:rPr lang="en-US" sz="1200" kern="1200" baseline="0" dirty="0">
                <a:solidFill>
                  <a:schemeClr val="tx1"/>
                </a:solidFill>
                <a:latin typeface="Arial" pitchFamily="34" charset="0"/>
                <a:ea typeface="+mn-ea"/>
                <a:cs typeface="Arial" pitchFamily="34" charset="0"/>
              </a:rPr>
              <a:t>. The more members we have, the more hands to be of service, the greater our impact in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motto says it all….we</a:t>
            </a:r>
            <a:r>
              <a:rPr lang="en-US" baseline="0" dirty="0"/>
              <a:t> are here to serve the children of the world. Our clubs do this by working in communities to better the lives of children through service projects and fundraising. Each year, our clubs sponsor nearly 150,000 service projects, devoting more than eighteen and half million hours to service. Our members also are fundraising to support those projects. We raise more than 100 million US dollars every year to fund our projects. So as you can see, our members adopt our motto and live it in their daily lives. </a:t>
            </a:r>
          </a:p>
          <a:p>
            <a:endParaRPr lang="en-US" dirty="0"/>
          </a:p>
          <a:p>
            <a:r>
              <a:rPr lang="en-US" sz="900" dirty="0"/>
              <a:t>All figures approximate as of October 10, 2015, and subject  to change.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So, we are here to improve lives around us. And in doing so, we enjoy the fellowship</a:t>
            </a:r>
            <a:r>
              <a:rPr lang="en-US" sz="1200" kern="1200" baseline="0" dirty="0">
                <a:solidFill>
                  <a:schemeClr val="tx1"/>
                </a:solidFill>
                <a:latin typeface="Arial" pitchFamily="34" charset="0"/>
                <a:ea typeface="+mn-ea"/>
                <a:cs typeface="Arial" pitchFamily="34" charset="0"/>
              </a:rPr>
              <a:t> of others in our community who are like-minded. But our community is not alone in this mission. </a:t>
            </a:r>
            <a:r>
              <a:rPr lang="en-US" sz="1200" kern="1200" dirty="0">
                <a:solidFill>
                  <a:schemeClr val="tx1"/>
                </a:solidFill>
                <a:latin typeface="Arial" pitchFamily="34" charset="0"/>
                <a:ea typeface="+mn-ea"/>
                <a:cs typeface="Arial" pitchFamily="34" charset="0"/>
              </a:rPr>
              <a:t>While our club directly impacts our community, there are more than 7,000 clubs all over the world doing the same thing. Together, our efforts are changing the world we live in. Kiwanis</a:t>
            </a:r>
            <a:r>
              <a:rPr lang="en-US" sz="1200" kern="1200" baseline="0" dirty="0">
                <a:solidFill>
                  <a:schemeClr val="tx1"/>
                </a:solidFill>
                <a:latin typeface="Arial" pitchFamily="34" charset="0"/>
                <a:ea typeface="+mn-ea"/>
                <a:cs typeface="Arial" pitchFamily="34" charset="0"/>
              </a:rPr>
              <a:t> International has been doing this for 100 years, and is more impactful than ever.</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106FE-4C4B-4B90-AC2C-B343D7F3F5A2}" type="slidenum">
              <a:rPr lang="en-US"/>
              <a:pPr/>
              <a:t>7</a:t>
            </a:fld>
            <a:endParaRPr lang="en-US"/>
          </a:p>
        </p:txBody>
      </p:sp>
      <p:sp>
        <p:nvSpPr>
          <p:cNvPr id="304130" name="Rectangle 2"/>
          <p:cNvSpPr>
            <a:spLocks noGrp="1" noRot="1" noChangeAspect="1" noChangeArrowheads="1" noTextEdit="1"/>
          </p:cNvSpPr>
          <p:nvPr>
            <p:ph type="sldImg"/>
          </p:nvPr>
        </p:nvSpPr>
        <p:spPr>
          <a:xfrm>
            <a:off x="1219200" y="382588"/>
            <a:ext cx="4648200" cy="3486150"/>
          </a:xfrm>
          <a:ln/>
        </p:spPr>
      </p:sp>
      <p:sp>
        <p:nvSpPr>
          <p:cNvPr id="304131" name="Rectangle 3"/>
          <p:cNvSpPr>
            <a:spLocks noGrp="1" noChangeArrowheads="1"/>
          </p:cNvSpPr>
          <p:nvPr>
            <p:ph type="body" idx="1"/>
          </p:nvPr>
        </p:nvSpPr>
        <p:spPr>
          <a:xfrm>
            <a:off x="687388" y="4049713"/>
            <a:ext cx="5724525" cy="4889500"/>
          </a:xfrm>
        </p:spPr>
        <p:txBody>
          <a:bodyPr/>
          <a:lstStyle/>
          <a:p>
            <a:r>
              <a:rPr lang="en-US" b="1" dirty="0"/>
              <a:t>Instructor notes:</a:t>
            </a:r>
            <a:r>
              <a:rPr lang="en-US" b="1" i="1" dirty="0"/>
              <a:t> </a:t>
            </a:r>
            <a:r>
              <a:rPr lang="en-US" sz="1200" i="1" kern="1200" dirty="0">
                <a:solidFill>
                  <a:schemeClr val="tx1"/>
                </a:solidFill>
                <a:latin typeface="Arial" pitchFamily="34" charset="0"/>
                <a:ea typeface="+mn-ea"/>
                <a:cs typeface="Arial" pitchFamily="34" charset="0"/>
              </a:rPr>
              <a:t>Members will benefit from knowing more about your district and how your club fits in to the overall Kiwanis structure. If you’d like to present more information about your structure, contact your Kiwanis district office for the latest details.</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Here</a:t>
            </a:r>
            <a:r>
              <a:rPr lang="en-US" sz="1200" kern="1200" baseline="0" dirty="0">
                <a:solidFill>
                  <a:schemeClr val="tx1"/>
                </a:solidFill>
                <a:latin typeface="Arial" pitchFamily="34" charset="0"/>
                <a:ea typeface="+mn-ea"/>
                <a:cs typeface="Arial" pitchFamily="34" charset="0"/>
              </a:rPr>
              <a:t> is how Kiwanis leadership is organized. It starts at the club level with our members. Our club belongs to a division with XX clubs and its own set of leaders, most notably a lieutenant governor who supports the clubs in the division. The next layer of leadership is the district which is led by our governor. There are 50 districts around the world. And, finally, we have Kiwanis International which houses all of the districts and provides support to all clubs through this structure. </a:t>
            </a:r>
          </a:p>
          <a:p>
            <a:endParaRPr lang="en-US" sz="1200" kern="1200" baseline="0" dirty="0">
              <a:solidFill>
                <a:schemeClr val="tx1"/>
              </a:solidFill>
              <a:latin typeface="Arial" pitchFamily="34" charset="0"/>
              <a:ea typeface="+mn-ea"/>
              <a:cs typeface="Arial" pitchFamily="34" charset="0"/>
            </a:endParaRPr>
          </a:p>
          <a:p>
            <a:r>
              <a:rPr lang="en-US" sz="1200" kern="1200" baseline="0" dirty="0">
                <a:solidFill>
                  <a:schemeClr val="tx1"/>
                </a:solidFill>
                <a:latin typeface="Arial" pitchFamily="34" charset="0"/>
                <a:ea typeface="+mn-ea"/>
                <a:cs typeface="Arial" pitchFamily="34" charset="0"/>
              </a:rPr>
              <a:t>As you can see, this multi-leveled leadership construction means our club is supported by a larger network of leaders who are prepared to help us be successful as we work to help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 with a</a:t>
            </a:r>
            <a:r>
              <a:rPr lang="en-US" baseline="0" dirty="0"/>
              <a:t> little detail about our community’s club.</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The slides in this section were created to be filled in by your club officers. Please personalize these slides to relay information about your club to new members. </a:t>
            </a:r>
            <a:endParaRPr lang="en-US" b="1" i="1" baseline="0"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2B908-4320-48D8-B920-77CA0231AB7F}" type="slidenum">
              <a:rPr lang="en-US"/>
              <a:pPr/>
              <a:t>9</a:t>
            </a:fld>
            <a:endParaRPr lang="en-US"/>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p:txBody>
          <a:bodyPr/>
          <a:lstStyle/>
          <a:p>
            <a:r>
              <a:rPr lang="en-US" dirty="0"/>
              <a:t>Here are the details</a:t>
            </a:r>
            <a:r>
              <a:rPr lang="en-US" baseline="0" dirty="0"/>
              <a:t> about our meetings.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E3C7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0">
                <a:solidFill>
                  <a:schemeClr val="bg1"/>
                </a:solidFill>
                <a:latin typeface="Myriad Pro"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a:solidFill>
                  <a:schemeClr val="bg1"/>
                </a:solidFill>
                <a:latin typeface="Myriad Pro"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3200" kern="1200" dirty="0">
                <a:solidFill>
                  <a:schemeClr val="bg1"/>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0" y="5541264"/>
            <a:ext cx="3505200" cy="630936"/>
          </a:xfrm>
          <a:prstGeom prst="rect">
            <a:avLst/>
          </a:prstGeom>
        </p:spPr>
      </p:pic>
    </p:spTree>
    <p:extLst>
      <p:ext uri="{BB962C8B-B14F-4D97-AF65-F5344CB8AC3E}">
        <p14:creationId xmlns:p14="http://schemas.microsoft.com/office/powerpoint/2010/main" val="6467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373563"/>
          </a:xfrm>
        </p:spPr>
        <p:txBody>
          <a:bodyPr/>
          <a:lstStyle>
            <a:lvl1pPr>
              <a:defRPr>
                <a:latin typeface="Myriad Pro" pitchFamily="34" charset="0"/>
              </a:defRPr>
            </a:lvl1pPr>
            <a:lvl2pPr marL="742950" indent="-285750">
              <a:buSzPct val="75000"/>
              <a:buFont typeface="Wingdings" pitchFamily="2" charset="2"/>
              <a:buChar cha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228600"/>
            <a:ext cx="78486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8285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7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505200"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1" y="609600"/>
            <a:ext cx="2743200" cy="776143"/>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457201" y="1600200"/>
            <a:ext cx="2743200" cy="4572000"/>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2792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1E3C7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35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1524001"/>
            <a:ext cx="8229600" cy="2209800"/>
          </a:xfrm>
        </p:spPr>
        <p:txBody>
          <a:bodyPr lIns="45720" rIns="228600"/>
          <a:lstStyle>
            <a:lvl1pPr marL="0" algn="ctr">
              <a:defRPr sz="4800">
                <a:solidFill>
                  <a:schemeClr val="bg1"/>
                </a:solidFill>
                <a:latin typeface="Verdana" pitchFamily="34" charset="0"/>
              </a:defRPr>
            </a:lvl1pPr>
            <a:extLst/>
          </a:lstStyle>
          <a:p>
            <a:r>
              <a:rPr lang="en-US" dirty="0"/>
              <a:t>Click to edit Master title style</a:t>
            </a:r>
          </a:p>
        </p:txBody>
      </p:sp>
      <p:sp>
        <p:nvSpPr>
          <p:cNvPr id="9" name="Subtitle 8"/>
          <p:cNvSpPr>
            <a:spLocks noGrp="1"/>
          </p:cNvSpPr>
          <p:nvPr>
            <p:ph type="subTitle" idx="1"/>
          </p:nvPr>
        </p:nvSpPr>
        <p:spPr>
          <a:xfrm>
            <a:off x="1295400" y="3886200"/>
            <a:ext cx="6560234" cy="1752600"/>
          </a:xfrm>
        </p:spPr>
        <p:txBody>
          <a:bodyPr lIns="45720" rIns="246888"/>
          <a:lstStyle>
            <a:lvl1pPr marL="0" indent="0" algn="ctr">
              <a:spcBef>
                <a:spcPts val="0"/>
              </a:spcBef>
              <a:buNone/>
              <a:defRPr>
                <a:effectLst/>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00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8" cstate="print">
            <a:extLst>
              <a:ext uri="{28A0092B-C50C-407E-A947-70E740481C1C}">
                <a14:useLocalDpi xmlns:a14="http://schemas.microsoft.com/office/drawing/2010/main" val="0"/>
              </a:ext>
            </a:extLst>
          </a:blip>
          <a:srcRect l="20000" t="16000" b="16000"/>
          <a:stretch/>
        </p:blipFill>
        <p:spPr>
          <a:xfrm>
            <a:off x="0" y="0"/>
            <a:ext cx="1524000" cy="1295400"/>
          </a:xfrm>
          <a:prstGeom prst="rect">
            <a:avLst/>
          </a:prstGeom>
        </p:spPr>
      </p:pic>
      <p:sp>
        <p:nvSpPr>
          <p:cNvPr id="3" name="Text Placeholder 2"/>
          <p:cNvSpPr>
            <a:spLocks noGrp="1"/>
          </p:cNvSpPr>
          <p:nvPr>
            <p:ph type="body" idx="1"/>
          </p:nvPr>
        </p:nvSpPr>
        <p:spPr>
          <a:xfrm>
            <a:off x="914400" y="1752600"/>
            <a:ext cx="77724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400" y="228600"/>
            <a:ext cx="77724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32432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p:txStyles>
    <p:titleStyle>
      <a:lvl1pPr algn="l" defTabSz="914400" rtl="0" eaLnBrk="1" latinLnBrk="0" hangingPunct="1">
        <a:spcBef>
          <a:spcPct val="0"/>
        </a:spcBef>
        <a:buNone/>
        <a:defRPr sz="4400" i="0" kern="1200">
          <a:solidFill>
            <a:schemeClr val="bg1"/>
          </a:solidFill>
          <a:latin typeface="Myriad Pro" pitchFamily="34" charset="0"/>
          <a:ea typeface="Verdana" pitchFamily="34" charset="0"/>
          <a:cs typeface="Verdana" pitchFamily="34" charset="0"/>
        </a:defRPr>
      </a:lvl1pPr>
    </p:titleStyle>
    <p:bodyStyle>
      <a:lvl1pPr marL="514350" indent="-514350" algn="l" defTabSz="914400" rtl="0" eaLnBrk="1" latinLnBrk="0" hangingPunct="1">
        <a:spcBef>
          <a:spcPct val="200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kiwanis.org/found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theeliminateproje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www.kiwanisone.org/partner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dirty="0"/>
              <a:t>New member orientation</a:t>
            </a:r>
          </a:p>
        </p:txBody>
      </p:sp>
      <p:sp>
        <p:nvSpPr>
          <p:cNvPr id="3" name="Subtitle 2"/>
          <p:cNvSpPr>
            <a:spLocks noGrp="1"/>
          </p:cNvSpPr>
          <p:nvPr>
            <p:ph type="subTitle" idx="1"/>
          </p:nvPr>
        </p:nvSpPr>
        <p:spPr>
          <a:xfrm>
            <a:off x="1371600" y="4572000"/>
            <a:ext cx="6400800" cy="838200"/>
          </a:xfrm>
        </p:spPr>
        <p:txBody>
          <a:bodyPr>
            <a:normAutofit fontScale="85000" lnSpcReduction="20000"/>
          </a:bodyPr>
          <a:lstStyle/>
          <a:p>
            <a:r>
              <a:rPr lang="en-US" dirty="0"/>
              <a:t>&lt;Location&gt;</a:t>
            </a:r>
          </a:p>
          <a:p>
            <a:r>
              <a:rPr lang="en-US" dirty="0"/>
              <a:t>&lt;Date&gt;</a:t>
            </a:r>
          </a:p>
        </p:txBody>
      </p:sp>
      <p:sp>
        <p:nvSpPr>
          <p:cNvPr id="4" name="Content Placeholder 3"/>
          <p:cNvSpPr>
            <a:spLocks noGrp="1"/>
          </p:cNvSpPr>
          <p:nvPr>
            <p:ph sz="quarter" idx="10"/>
          </p:nvPr>
        </p:nvSpPr>
        <p:spPr>
          <a:xfrm>
            <a:off x="1371600" y="2362200"/>
            <a:ext cx="6324600" cy="1371600"/>
          </a:xfrm>
        </p:spPr>
        <p:txBody>
          <a:bodyPr>
            <a:normAutofit/>
          </a:bodyPr>
          <a:lstStyle/>
          <a:p>
            <a:r>
              <a:rPr lang="en-US" sz="3200" dirty="0"/>
              <a:t>Please sign in and have a seat.</a:t>
            </a:r>
          </a:p>
          <a:p>
            <a:r>
              <a:rPr lang="en-US" dirty="0"/>
              <a:t>We will begin at X:XX.</a:t>
            </a:r>
            <a:endParaRPr lang="en-US" sz="3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447800"/>
            <a:ext cx="8534400" cy="5181600"/>
          </a:xfrm>
        </p:spPr>
        <p:txBody>
          <a:bodyPr>
            <a:normAutofit fontScale="47500" lnSpcReduction="20000"/>
          </a:bodyPr>
          <a:lstStyle/>
          <a:p>
            <a:pPr>
              <a:buNone/>
            </a:pPr>
            <a:r>
              <a:rPr lang="en-US" sz="7300" b="1" dirty="0">
                <a:latin typeface="Myriad Pro" pitchFamily="34" charset="0"/>
              </a:rPr>
              <a:t>Club committees</a:t>
            </a:r>
          </a:p>
          <a:p>
            <a:pPr>
              <a:spcBef>
                <a:spcPts val="2400"/>
              </a:spcBef>
              <a:buNone/>
            </a:pPr>
            <a:r>
              <a:rPr lang="en-US" sz="6000" dirty="0">
                <a:latin typeface="Myriad Pro" pitchFamily="34" charset="0"/>
              </a:rPr>
              <a:t> 	</a:t>
            </a:r>
            <a:r>
              <a:rPr lang="en-US" sz="6300" dirty="0">
                <a:latin typeface="Myriad Pro" pitchFamily="34" charset="0"/>
              </a:rPr>
              <a:t>Financial review*				</a:t>
            </a:r>
          </a:p>
          <a:p>
            <a:pPr>
              <a:buNone/>
            </a:pPr>
            <a:r>
              <a:rPr lang="en-US" sz="6300" dirty="0">
                <a:latin typeface="Myriad Pro" pitchFamily="34" charset="0"/>
              </a:rPr>
              <a:t> 	Membership</a:t>
            </a:r>
          </a:p>
          <a:p>
            <a:pPr lvl="1"/>
            <a:r>
              <a:rPr lang="en-US" sz="4100" dirty="0">
                <a:latin typeface="Myriad Pro" pitchFamily="34" charset="0"/>
              </a:rPr>
              <a:t>Invitation/Retention</a:t>
            </a:r>
          </a:p>
          <a:p>
            <a:pPr lvl="1"/>
            <a:r>
              <a:rPr lang="en-US" sz="4100" dirty="0">
                <a:latin typeface="Myriad Pro" pitchFamily="34" charset="0"/>
              </a:rPr>
              <a:t>Education</a:t>
            </a:r>
          </a:p>
          <a:p>
            <a:pPr lvl="1"/>
            <a:r>
              <a:rPr lang="en-US" sz="4100" dirty="0">
                <a:latin typeface="Myriad Pro" pitchFamily="34" charset="0"/>
              </a:rPr>
              <a:t>Public relations </a:t>
            </a:r>
            <a:endParaRPr lang="en-US" sz="4500" dirty="0">
              <a:latin typeface="Myriad Pro" pitchFamily="34" charset="0"/>
            </a:endParaRPr>
          </a:p>
          <a:p>
            <a:pPr>
              <a:buNone/>
            </a:pPr>
            <a:r>
              <a:rPr lang="en-US" sz="6300" dirty="0">
                <a:latin typeface="Myriad Pro" pitchFamily="34" charset="0"/>
              </a:rPr>
              <a:t>	Programs</a:t>
            </a:r>
          </a:p>
          <a:p>
            <a:pPr lvl="1"/>
            <a:r>
              <a:rPr lang="en-US" sz="4100" dirty="0">
                <a:latin typeface="Myriad Pro" pitchFamily="34" charset="0"/>
              </a:rPr>
              <a:t>Club meetings</a:t>
            </a:r>
          </a:p>
          <a:p>
            <a:pPr lvl="1"/>
            <a:r>
              <a:rPr lang="en-US" sz="4100" dirty="0">
                <a:latin typeface="Myriad Pro" pitchFamily="34" charset="0"/>
              </a:rPr>
              <a:t>Special events</a:t>
            </a:r>
          </a:p>
          <a:p>
            <a:pPr>
              <a:buNone/>
            </a:pPr>
            <a:r>
              <a:rPr lang="en-US" sz="6300" dirty="0">
                <a:latin typeface="Myriad Pro" pitchFamily="34" charset="0"/>
              </a:rPr>
              <a:t>	Service and fundraising</a:t>
            </a:r>
          </a:p>
          <a:p>
            <a:pPr lvl="1"/>
            <a:r>
              <a:rPr lang="en-US" sz="4100" dirty="0">
                <a:latin typeface="Myriad Pro" pitchFamily="34" charset="0"/>
              </a:rPr>
              <a:t>Community services</a:t>
            </a:r>
          </a:p>
          <a:p>
            <a:pPr lvl="1"/>
            <a:r>
              <a:rPr lang="en-US" sz="4100" dirty="0">
                <a:latin typeface="Myriad Pro" pitchFamily="34" charset="0"/>
              </a:rPr>
              <a:t>Service Leadership Programs</a:t>
            </a:r>
          </a:p>
          <a:p>
            <a:pPr>
              <a:buNone/>
            </a:pPr>
            <a:endParaRPr lang="en-US" sz="2300" i="1" dirty="0"/>
          </a:p>
          <a:p>
            <a:pPr>
              <a:buNone/>
            </a:pPr>
            <a:endParaRPr lang="en-US" sz="2300" i="1" dirty="0"/>
          </a:p>
          <a:p>
            <a:pPr>
              <a:buNone/>
            </a:pPr>
            <a:r>
              <a:rPr lang="en-US" sz="2500" i="1" dirty="0"/>
              <a:t>*The only committee required by the Kiwanis International Standard Form for Club Bylaws</a:t>
            </a:r>
            <a:endParaRPr lang="en-US" sz="2500" dirty="0"/>
          </a:p>
        </p:txBody>
      </p:sp>
      <p:sp>
        <p:nvSpPr>
          <p:cNvPr id="4" name="Title 3"/>
          <p:cNvSpPr>
            <a:spLocks noGrp="1"/>
          </p:cNvSpPr>
          <p:nvPr>
            <p:ph type="title"/>
          </p:nvPr>
        </p:nvSpPr>
        <p:spPr/>
        <p:txBody>
          <a:bodyPr/>
          <a:lstStyle/>
          <a:p>
            <a:r>
              <a:rPr lang="en-US" dirty="0"/>
              <a:t>About our club</a:t>
            </a:r>
          </a:p>
        </p:txBody>
      </p:sp>
      <p:pic>
        <p:nvPicPr>
          <p:cNvPr id="6" name="Picture 3"/>
          <p:cNvPicPr>
            <a:picLocks noChangeAspect="1" noChangeArrowheads="1"/>
          </p:cNvPicPr>
          <p:nvPr/>
        </p:nvPicPr>
        <p:blipFill>
          <a:blip r:embed="rId3" cstate="print"/>
          <a:srcRect/>
          <a:stretch>
            <a:fillRect/>
          </a:stretch>
        </p:blipFill>
        <p:spPr bwMode="auto">
          <a:xfrm>
            <a:off x="5105400" y="1828800"/>
            <a:ext cx="334840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pPr>
              <a:buNone/>
            </a:pPr>
            <a:r>
              <a:rPr lang="en-US" b="1" dirty="0"/>
              <a:t>Our club’s service projects</a:t>
            </a:r>
          </a:p>
          <a:p>
            <a:pPr>
              <a:buNone/>
            </a:pPr>
            <a:r>
              <a:rPr lang="en-US" dirty="0"/>
              <a:t>[list here]</a:t>
            </a:r>
          </a:p>
        </p:txBody>
      </p:sp>
      <p:sp>
        <p:nvSpPr>
          <p:cNvPr id="308226" name="Rectangle 2"/>
          <p:cNvSpPr>
            <a:spLocks noGrp="1" noChangeArrowheads="1"/>
          </p:cNvSpPr>
          <p:nvPr>
            <p:ph type="title"/>
          </p:nvPr>
        </p:nvSpPr>
        <p:spPr>
          <a:xfrm>
            <a:off x="1524000" y="228600"/>
            <a:ext cx="6553200" cy="838200"/>
          </a:xfrm>
        </p:spPr>
        <p:txBody>
          <a:bodyPr anchor="ctr">
            <a:normAutofit fontScale="90000"/>
          </a:bodyPr>
          <a:lstStyle/>
          <a:p>
            <a:r>
              <a:rPr lang="en-US" dirty="0"/>
              <a:t>Our club’s service projects</a:t>
            </a:r>
          </a:p>
        </p:txBody>
      </p:sp>
      <p:pic>
        <p:nvPicPr>
          <p:cNvPr id="3074" name="Picture 2"/>
          <p:cNvPicPr>
            <a:picLocks noChangeAspect="1" noChangeArrowheads="1"/>
          </p:cNvPicPr>
          <p:nvPr/>
        </p:nvPicPr>
        <p:blipFill>
          <a:blip r:embed="rId3" cstate="print"/>
          <a:srcRect/>
          <a:stretch>
            <a:fillRect/>
          </a:stretch>
        </p:blipFill>
        <p:spPr bwMode="auto">
          <a:xfrm>
            <a:off x="5712016" y="4572000"/>
            <a:ext cx="2974784" cy="1978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81200"/>
            <a:ext cx="8229600" cy="4495800"/>
          </a:xfrm>
        </p:spPr>
        <p:txBody>
          <a:bodyPr/>
          <a:lstStyle/>
          <a:p>
            <a:pPr>
              <a:lnSpc>
                <a:spcPct val="90000"/>
              </a:lnSpc>
              <a:spcBef>
                <a:spcPct val="25000"/>
              </a:spcBef>
              <a:spcAft>
                <a:spcPct val="25000"/>
              </a:spcAft>
              <a:buNone/>
            </a:pPr>
            <a:r>
              <a:rPr lang="en-US" b="1" dirty="0"/>
              <a:t>Name:</a:t>
            </a:r>
          </a:p>
          <a:p>
            <a:pPr>
              <a:lnSpc>
                <a:spcPct val="90000"/>
              </a:lnSpc>
              <a:spcBef>
                <a:spcPct val="25000"/>
              </a:spcBef>
              <a:spcAft>
                <a:spcPct val="25000"/>
              </a:spcAft>
              <a:buNone/>
            </a:pPr>
            <a:r>
              <a:rPr lang="en-US" b="1" dirty="0"/>
              <a:t>Meeting time: </a:t>
            </a:r>
          </a:p>
          <a:p>
            <a:pPr>
              <a:lnSpc>
                <a:spcPct val="90000"/>
              </a:lnSpc>
              <a:spcBef>
                <a:spcPct val="25000"/>
              </a:spcBef>
              <a:spcAft>
                <a:spcPct val="25000"/>
              </a:spcAft>
              <a:buNone/>
            </a:pPr>
            <a:r>
              <a:rPr lang="en-US" b="1" dirty="0"/>
              <a:t>Location:</a:t>
            </a:r>
          </a:p>
          <a:p>
            <a:pPr>
              <a:lnSpc>
                <a:spcPct val="90000"/>
              </a:lnSpc>
              <a:spcBef>
                <a:spcPct val="25000"/>
              </a:spcBef>
              <a:spcAft>
                <a:spcPct val="25000"/>
              </a:spcAft>
              <a:buNone/>
            </a:pPr>
            <a:r>
              <a:rPr lang="en-US" b="1" dirty="0"/>
              <a:t>Advisor:</a:t>
            </a:r>
          </a:p>
          <a:p>
            <a:pPr>
              <a:lnSpc>
                <a:spcPct val="90000"/>
              </a:lnSpc>
              <a:spcBef>
                <a:spcPct val="20000"/>
              </a:spcBef>
            </a:pPr>
            <a:endParaRPr lang="en-US" dirty="0"/>
          </a:p>
          <a:p>
            <a:pPr>
              <a:lnSpc>
                <a:spcPct val="90000"/>
              </a:lnSpc>
              <a:spcBef>
                <a:spcPct val="20000"/>
              </a:spcBef>
              <a:buNone/>
            </a:pPr>
            <a:endParaRPr lang="en-US" dirty="0">
              <a:solidFill>
                <a:srgbClr val="A50021"/>
              </a:solidFill>
            </a:endParaRPr>
          </a:p>
          <a:p>
            <a:endParaRPr lang="en-US" dirty="0"/>
          </a:p>
          <a:p>
            <a:endParaRPr lang="en-US" dirty="0"/>
          </a:p>
        </p:txBody>
      </p:sp>
      <p:sp>
        <p:nvSpPr>
          <p:cNvPr id="4" name="Title 3"/>
          <p:cNvSpPr>
            <a:spLocks noGrp="1"/>
          </p:cNvSpPr>
          <p:nvPr>
            <p:ph type="title"/>
          </p:nvPr>
        </p:nvSpPr>
        <p:spPr>
          <a:xfrm>
            <a:off x="1371600" y="304800"/>
            <a:ext cx="7772400" cy="838200"/>
          </a:xfrm>
        </p:spPr>
        <p:txBody>
          <a:bodyPr>
            <a:normAutofit fontScale="90000"/>
          </a:bodyPr>
          <a:lstStyle/>
          <a:p>
            <a:r>
              <a:rPr lang="en-US" dirty="0"/>
              <a:t>Our club’s Service Leadership Programs</a:t>
            </a:r>
          </a:p>
        </p:txBody>
      </p:sp>
      <p:pic>
        <p:nvPicPr>
          <p:cNvPr id="36866" name="Picture 2" descr="http://www.kiwanis.org/docs/default-source/marketing-and-pr/ready-to-runs-photos/photo_key-clubbers-and-trickortreat.jpg?sfvrsn=3"/>
          <p:cNvPicPr>
            <a:picLocks noChangeAspect="1" noChangeArrowheads="1"/>
          </p:cNvPicPr>
          <p:nvPr/>
        </p:nvPicPr>
        <p:blipFill>
          <a:blip r:embed="rId3" cstate="print"/>
          <a:srcRect/>
          <a:stretch>
            <a:fillRect/>
          </a:stretch>
        </p:blipFill>
        <p:spPr bwMode="auto">
          <a:xfrm>
            <a:off x="5791200" y="4572000"/>
            <a:ext cx="3086854"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pPr>
              <a:buNone/>
            </a:pPr>
            <a:r>
              <a:rPr lang="en-US" b="1" dirty="0"/>
              <a:t>Our club’s fundraising projects</a:t>
            </a:r>
          </a:p>
          <a:p>
            <a:pPr>
              <a:buNone/>
            </a:pPr>
            <a:r>
              <a:rPr lang="en-US" dirty="0"/>
              <a:t>[list here]</a:t>
            </a:r>
          </a:p>
        </p:txBody>
      </p:sp>
      <p:sp>
        <p:nvSpPr>
          <p:cNvPr id="308226" name="Rectangle 2"/>
          <p:cNvSpPr>
            <a:spLocks noGrp="1" noChangeArrowheads="1"/>
          </p:cNvSpPr>
          <p:nvPr>
            <p:ph type="title"/>
          </p:nvPr>
        </p:nvSpPr>
        <p:spPr>
          <a:xfrm>
            <a:off x="1143000" y="228600"/>
            <a:ext cx="8001000" cy="838200"/>
          </a:xfrm>
        </p:spPr>
        <p:txBody>
          <a:bodyPr anchor="ctr">
            <a:normAutofit/>
          </a:bodyPr>
          <a:lstStyle/>
          <a:p>
            <a:r>
              <a:rPr lang="en-US" dirty="0"/>
              <a:t>Our club’s fundraising projects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Our club’s traditions  </a:t>
            </a:r>
          </a:p>
          <a:p>
            <a:pPr>
              <a:buNone/>
            </a:pPr>
            <a:r>
              <a:rPr lang="en-US" dirty="0"/>
              <a:t>[list traditions]</a:t>
            </a:r>
          </a:p>
        </p:txBody>
      </p:sp>
      <p:sp>
        <p:nvSpPr>
          <p:cNvPr id="2" name="Title 1"/>
          <p:cNvSpPr>
            <a:spLocks noGrp="1"/>
          </p:cNvSpPr>
          <p:nvPr>
            <p:ph type="title"/>
          </p:nvPr>
        </p:nvSpPr>
        <p:spPr/>
        <p:txBody>
          <a:bodyPr/>
          <a:lstStyle/>
          <a:p>
            <a:r>
              <a:rPr lang="en-US" dirty="0"/>
              <a:t>About our club</a:t>
            </a:r>
          </a:p>
        </p:txBody>
      </p:sp>
      <p:pic>
        <p:nvPicPr>
          <p:cNvPr id="4" name="Picture 4"/>
          <p:cNvPicPr>
            <a:picLocks noChangeAspect="1" noChangeArrowheads="1"/>
          </p:cNvPicPr>
          <p:nvPr/>
        </p:nvPicPr>
        <p:blipFill>
          <a:blip r:embed="rId3" cstate="print"/>
          <a:srcRect/>
          <a:stretch>
            <a:fillRect/>
          </a:stretch>
        </p:blipFill>
        <p:spPr bwMode="auto">
          <a:xfrm>
            <a:off x="7010400" y="3810000"/>
            <a:ext cx="1800225" cy="270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1447800"/>
            <a:ext cx="8153400" cy="5105400"/>
          </a:xfrm>
        </p:spPr>
        <p:txBody>
          <a:bodyPr>
            <a:normAutofit/>
          </a:bodyPr>
          <a:lstStyle/>
          <a:p>
            <a:pPr>
              <a:lnSpc>
                <a:spcPct val="90000"/>
              </a:lnSpc>
              <a:buNone/>
            </a:pPr>
            <a:r>
              <a:rPr lang="en-US" sz="3600" b="1" dirty="0">
                <a:latin typeface="Myriad Pro" pitchFamily="34" charset="0"/>
              </a:rPr>
              <a:t>How will I know what’s going on?</a:t>
            </a:r>
          </a:p>
          <a:p>
            <a:pPr lvl="1">
              <a:lnSpc>
                <a:spcPct val="90000"/>
              </a:lnSpc>
              <a:buFont typeface="Arial" pitchFamily="34" charset="0"/>
              <a:buChar char="•"/>
            </a:pPr>
            <a:r>
              <a:rPr lang="en-US" sz="3200" b="1" dirty="0">
                <a:latin typeface="Myriad Pro" pitchFamily="34" charset="0"/>
              </a:rPr>
              <a:t>Club meetings</a:t>
            </a:r>
          </a:p>
          <a:p>
            <a:pPr lvl="1">
              <a:lnSpc>
                <a:spcPct val="90000"/>
              </a:lnSpc>
              <a:buFont typeface="Arial" pitchFamily="34" charset="0"/>
              <a:buChar char="•"/>
            </a:pPr>
            <a:r>
              <a:rPr lang="en-US" sz="3200" b="1" dirty="0">
                <a:latin typeface="Myriad Pro" pitchFamily="34" charset="0"/>
              </a:rPr>
              <a:t>Newsletters</a:t>
            </a:r>
            <a:r>
              <a:rPr lang="en-US" sz="3200" dirty="0">
                <a:latin typeface="Myriad Pro" pitchFamily="34" charset="0"/>
              </a:rPr>
              <a:t> – club, division and district</a:t>
            </a:r>
          </a:p>
          <a:p>
            <a:pPr lvl="1">
              <a:lnSpc>
                <a:spcPct val="90000"/>
              </a:lnSpc>
              <a:buFont typeface="Arial" pitchFamily="34" charset="0"/>
              <a:buChar char="•"/>
            </a:pPr>
            <a:r>
              <a:rPr lang="en-US" sz="3200" b="1" dirty="0">
                <a:latin typeface="Myriad Pro" pitchFamily="34" charset="0"/>
              </a:rPr>
              <a:t>Websites</a:t>
            </a:r>
            <a:r>
              <a:rPr lang="en-US" sz="3200" dirty="0">
                <a:latin typeface="Myriad Pro" pitchFamily="34" charset="0"/>
              </a:rPr>
              <a:t> </a:t>
            </a:r>
          </a:p>
          <a:p>
            <a:pPr lvl="2">
              <a:lnSpc>
                <a:spcPct val="90000"/>
              </a:lnSpc>
              <a:buFont typeface="Arial" pitchFamily="34" charset="0"/>
              <a:buChar char="•"/>
            </a:pPr>
            <a:r>
              <a:rPr lang="en-US" sz="3200" dirty="0">
                <a:latin typeface="Myriad Pro" pitchFamily="34" charset="0"/>
              </a:rPr>
              <a:t>Club</a:t>
            </a:r>
            <a:r>
              <a:rPr lang="en-US" sz="3200" dirty="0"/>
              <a:t>: [list club website here]</a:t>
            </a:r>
            <a:endParaRPr lang="en-US" sz="3200" dirty="0">
              <a:latin typeface="Myriad Pro" pitchFamily="34" charset="0"/>
            </a:endParaRPr>
          </a:p>
          <a:p>
            <a:pPr lvl="2">
              <a:lnSpc>
                <a:spcPct val="90000"/>
              </a:lnSpc>
              <a:buFont typeface="Arial" pitchFamily="34" charset="0"/>
              <a:buChar char="•"/>
            </a:pPr>
            <a:r>
              <a:rPr lang="en-US" sz="3200" dirty="0">
                <a:latin typeface="Myriad Pro" pitchFamily="34" charset="0"/>
              </a:rPr>
              <a:t>Kiwanis International: www.kiwanis.org</a:t>
            </a:r>
          </a:p>
          <a:p>
            <a:pPr lvl="1">
              <a:lnSpc>
                <a:spcPct val="90000"/>
              </a:lnSpc>
              <a:buFont typeface="Arial" pitchFamily="34" charset="0"/>
              <a:buChar char="•"/>
            </a:pPr>
            <a:r>
              <a:rPr lang="en-US" sz="3200" b="1" dirty="0">
                <a:latin typeface="Myriad Pro" pitchFamily="34" charset="0"/>
              </a:rPr>
              <a:t>Kiwanis magazine</a:t>
            </a:r>
          </a:p>
          <a:p>
            <a:pPr lvl="1">
              <a:lnSpc>
                <a:spcPct val="90000"/>
              </a:lnSpc>
              <a:buFont typeface="Arial" pitchFamily="34" charset="0"/>
              <a:buChar char="•"/>
            </a:pPr>
            <a:r>
              <a:rPr lang="en-US" sz="3200" b="1" dirty="0"/>
              <a:t>Social media: </a:t>
            </a:r>
            <a:r>
              <a:rPr lang="en-US" sz="3200" dirty="0"/>
              <a:t>(list if applicable)</a:t>
            </a:r>
            <a:endParaRPr lang="en-US" sz="3200" b="1" dirty="0">
              <a:latin typeface="Myriad Pro" pitchFamily="34" charset="0"/>
            </a:endParaRPr>
          </a:p>
          <a:p>
            <a:pPr>
              <a:lnSpc>
                <a:spcPct val="90000"/>
              </a:lnSpc>
              <a:buFont typeface="Arial" pitchFamily="34" charset="0"/>
              <a:buChar char="•"/>
            </a:pPr>
            <a:endParaRPr lang="en-US" sz="2400" dirty="0"/>
          </a:p>
        </p:txBody>
      </p:sp>
      <p:sp>
        <p:nvSpPr>
          <p:cNvPr id="105474" name="Rectangle 2"/>
          <p:cNvSpPr>
            <a:spLocks noGrp="1" noChangeArrowheads="1"/>
          </p:cNvSpPr>
          <p:nvPr>
            <p:ph type="title"/>
          </p:nvPr>
        </p:nvSpPr>
        <p:spPr>
          <a:xfrm>
            <a:off x="685800" y="0"/>
            <a:ext cx="8229600" cy="1143000"/>
          </a:xfrm>
        </p:spPr>
        <p:txBody>
          <a:bodyPr anchor="ctr">
            <a:normAutofit/>
          </a:bodyPr>
          <a:lstStyle/>
          <a:p>
            <a:r>
              <a:rPr lang="en-US" dirty="0"/>
              <a:t>Communication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953000"/>
          </a:xfrm>
        </p:spPr>
        <p:txBody>
          <a:bodyPr/>
          <a:lstStyle/>
          <a:p>
            <a:pPr>
              <a:lnSpc>
                <a:spcPct val="90000"/>
              </a:lnSpc>
              <a:spcBef>
                <a:spcPct val="20000"/>
              </a:spcBef>
              <a:spcAft>
                <a:spcPts val="1200"/>
              </a:spcAft>
              <a:buNone/>
            </a:pPr>
            <a:r>
              <a:rPr lang="en-US" b="1" dirty="0"/>
              <a:t>Our club leaders</a:t>
            </a:r>
          </a:p>
          <a:p>
            <a:pPr>
              <a:lnSpc>
                <a:spcPct val="90000"/>
              </a:lnSpc>
              <a:spcBef>
                <a:spcPct val="20000"/>
              </a:spcBef>
              <a:spcAft>
                <a:spcPts val="1200"/>
              </a:spcAft>
              <a:buFont typeface="Arial" pitchFamily="34" charset="0"/>
              <a:buChar char="•"/>
            </a:pPr>
            <a:r>
              <a:rPr lang="en-US" sz="2800" dirty="0">
                <a:latin typeface="Myriad Pro" pitchFamily="34" charset="0"/>
              </a:rPr>
              <a:t>President: 	</a:t>
            </a:r>
          </a:p>
          <a:p>
            <a:pPr>
              <a:lnSpc>
                <a:spcPct val="90000"/>
              </a:lnSpc>
              <a:spcBef>
                <a:spcPct val="20000"/>
              </a:spcBef>
              <a:spcAft>
                <a:spcPts val="1200"/>
              </a:spcAft>
              <a:buFont typeface="Arial" pitchFamily="34" charset="0"/>
              <a:buChar char="•"/>
            </a:pPr>
            <a:r>
              <a:rPr lang="en-US" sz="2800" dirty="0">
                <a:latin typeface="Myriad Pro" pitchFamily="34" charset="0"/>
              </a:rPr>
              <a:t>Immediate past president: 	</a:t>
            </a:r>
          </a:p>
          <a:p>
            <a:pPr>
              <a:lnSpc>
                <a:spcPct val="90000"/>
              </a:lnSpc>
              <a:spcBef>
                <a:spcPct val="20000"/>
              </a:spcBef>
              <a:spcAft>
                <a:spcPts val="1200"/>
              </a:spcAft>
              <a:buFont typeface="Arial" pitchFamily="34" charset="0"/>
              <a:buChar char="•"/>
            </a:pPr>
            <a:r>
              <a:rPr lang="en-US" sz="2800" dirty="0">
                <a:latin typeface="Myriad Pro" pitchFamily="34" charset="0"/>
              </a:rPr>
              <a:t>President-elect or vice-president: </a:t>
            </a:r>
          </a:p>
          <a:p>
            <a:pPr>
              <a:lnSpc>
                <a:spcPct val="90000"/>
              </a:lnSpc>
              <a:spcBef>
                <a:spcPct val="20000"/>
              </a:spcBef>
              <a:spcAft>
                <a:spcPts val="1200"/>
              </a:spcAft>
              <a:buFont typeface="Arial" pitchFamily="34" charset="0"/>
              <a:buChar char="•"/>
            </a:pPr>
            <a:r>
              <a:rPr lang="en-US" sz="2800" dirty="0">
                <a:latin typeface="Myriad Pro" pitchFamily="34" charset="0"/>
              </a:rPr>
              <a:t>Secretary: </a:t>
            </a:r>
          </a:p>
          <a:p>
            <a:pPr>
              <a:lnSpc>
                <a:spcPct val="90000"/>
              </a:lnSpc>
              <a:spcBef>
                <a:spcPct val="20000"/>
              </a:spcBef>
              <a:spcAft>
                <a:spcPts val="1200"/>
              </a:spcAft>
              <a:buFont typeface="Arial" pitchFamily="34" charset="0"/>
              <a:buChar char="•"/>
            </a:pPr>
            <a:r>
              <a:rPr lang="en-US" sz="2800" dirty="0">
                <a:latin typeface="Myriad Pro" pitchFamily="34" charset="0"/>
              </a:rPr>
              <a:t>Treasurer: </a:t>
            </a:r>
          </a:p>
          <a:p>
            <a:pPr>
              <a:spcAft>
                <a:spcPts val="1200"/>
              </a:spcAft>
              <a:buFont typeface="Arial" pitchFamily="34" charset="0"/>
              <a:buChar char="•"/>
            </a:pPr>
            <a:endParaRPr lang="en-US" dirty="0">
              <a:solidFill>
                <a:srgbClr val="000066"/>
              </a:solidFill>
            </a:endParaRPr>
          </a:p>
          <a:p>
            <a:pPr>
              <a:spcAft>
                <a:spcPts val="1200"/>
              </a:spcAft>
              <a:buFont typeface="Arial" pitchFamily="34" charset="0"/>
              <a:buChar char="•"/>
            </a:pPr>
            <a:endParaRPr lang="en-US" dirty="0"/>
          </a:p>
        </p:txBody>
      </p:sp>
      <p:sp>
        <p:nvSpPr>
          <p:cNvPr id="4" name="Title 3"/>
          <p:cNvSpPr>
            <a:spLocks noGrp="1"/>
          </p:cNvSpPr>
          <p:nvPr>
            <p:ph type="title"/>
          </p:nvPr>
        </p:nvSpPr>
        <p:spPr/>
        <p:txBody>
          <a:bodyPr/>
          <a:lstStyle/>
          <a:p>
            <a:r>
              <a:rPr lang="en-US" dirty="0"/>
              <a:t>About our club</a:t>
            </a:r>
          </a:p>
        </p:txBody>
      </p:sp>
      <p:pic>
        <p:nvPicPr>
          <p:cNvPr id="6" name="Picture 4" descr="Close this window"/>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953000"/>
          </a:xfrm>
        </p:spPr>
        <p:txBody>
          <a:bodyPr>
            <a:normAutofit lnSpcReduction="10000"/>
          </a:bodyPr>
          <a:lstStyle/>
          <a:p>
            <a:pPr>
              <a:spcBef>
                <a:spcPct val="20000"/>
              </a:spcBef>
              <a:buNone/>
            </a:pPr>
            <a:r>
              <a:rPr lang="en-US" b="1" dirty="0"/>
              <a:t>Members vote to:</a:t>
            </a:r>
          </a:p>
          <a:p>
            <a:pPr lvl="1">
              <a:spcBef>
                <a:spcPct val="20000"/>
              </a:spcBef>
              <a:buFont typeface="Arial" pitchFamily="34" charset="0"/>
              <a:buChar char="•"/>
            </a:pPr>
            <a:r>
              <a:rPr lang="en-US" dirty="0"/>
              <a:t>Elect club officers and directors</a:t>
            </a:r>
          </a:p>
          <a:p>
            <a:pPr lvl="1">
              <a:spcBef>
                <a:spcPct val="20000"/>
              </a:spcBef>
              <a:buFont typeface="Arial" pitchFamily="34" charset="0"/>
              <a:buChar char="•"/>
            </a:pPr>
            <a:r>
              <a:rPr lang="en-US" dirty="0"/>
              <a:t>Amend club bylaws</a:t>
            </a:r>
          </a:p>
          <a:p>
            <a:pPr>
              <a:spcBef>
                <a:spcPct val="20000"/>
              </a:spcBef>
              <a:buNone/>
            </a:pPr>
            <a:endParaRPr lang="en-US" sz="2000" dirty="0"/>
          </a:p>
          <a:p>
            <a:pPr>
              <a:spcBef>
                <a:spcPct val="20000"/>
              </a:spcBef>
              <a:buNone/>
            </a:pPr>
            <a:r>
              <a:rPr lang="en-US" b="1" dirty="0"/>
              <a:t>The board of directors:</a:t>
            </a:r>
          </a:p>
          <a:p>
            <a:pPr lvl="1">
              <a:spcBef>
                <a:spcPct val="20000"/>
              </a:spcBef>
              <a:buFont typeface="Arial" pitchFamily="34" charset="0"/>
              <a:buChar char="•"/>
            </a:pPr>
            <a:r>
              <a:rPr lang="en-US" dirty="0"/>
              <a:t>Determines club policies</a:t>
            </a:r>
          </a:p>
          <a:p>
            <a:pPr lvl="1">
              <a:spcBef>
                <a:spcPct val="20000"/>
              </a:spcBef>
              <a:buFont typeface="Arial" pitchFamily="34" charset="0"/>
              <a:buChar char="•"/>
            </a:pPr>
            <a:r>
              <a:rPr lang="en-US" dirty="0"/>
              <a:t>Approves club projects</a:t>
            </a:r>
          </a:p>
          <a:p>
            <a:pPr lvl="1">
              <a:spcBef>
                <a:spcPct val="20000"/>
              </a:spcBef>
              <a:buFont typeface="Arial" pitchFamily="34" charset="0"/>
              <a:buChar char="•"/>
            </a:pPr>
            <a:r>
              <a:rPr lang="en-US" dirty="0"/>
              <a:t>Approves and controls club budget</a:t>
            </a:r>
          </a:p>
          <a:p>
            <a:pPr lvl="1">
              <a:spcBef>
                <a:spcPct val="20000"/>
              </a:spcBef>
              <a:buFont typeface="Arial" pitchFamily="34" charset="0"/>
              <a:buChar char="•"/>
            </a:pPr>
            <a:r>
              <a:rPr lang="en-US" dirty="0"/>
              <a:t>Approves membership applications</a:t>
            </a:r>
          </a:p>
          <a:p>
            <a:pPr lvl="1">
              <a:spcBef>
                <a:spcPct val="20000"/>
              </a:spcBef>
              <a:buFont typeface="Arial" pitchFamily="34" charset="0"/>
              <a:buChar char="•"/>
            </a:pPr>
            <a:r>
              <a:rPr lang="en-US" dirty="0"/>
              <a:t>Manages the club</a:t>
            </a:r>
          </a:p>
          <a:p>
            <a:pPr>
              <a:buFont typeface="Arial" pitchFamily="34" charset="0"/>
              <a:buChar char="•"/>
            </a:pPr>
            <a:endParaRPr lang="en-US" dirty="0"/>
          </a:p>
        </p:txBody>
      </p:sp>
      <p:sp>
        <p:nvSpPr>
          <p:cNvPr id="4" name="Title 3"/>
          <p:cNvSpPr>
            <a:spLocks noGrp="1"/>
          </p:cNvSpPr>
          <p:nvPr>
            <p:ph type="title"/>
          </p:nvPr>
        </p:nvSpPr>
        <p:spPr/>
        <p:txBody>
          <a:bodyPr/>
          <a:lstStyle/>
          <a:p>
            <a:r>
              <a:rPr lang="en-US" dirty="0"/>
              <a:t>Club business</a:t>
            </a:r>
          </a:p>
        </p:txBody>
      </p:sp>
      <p:pic>
        <p:nvPicPr>
          <p:cNvPr id="6" name="Picture 1" descr="C:\Documents and Settings\gbidgood\Local Settings\Temporary Internet Files\Content.IE5\65BVQX1R\MP900438680[1].jpg"/>
          <p:cNvPicPr>
            <a:picLocks noChangeAspect="1" noChangeArrowheads="1"/>
          </p:cNvPicPr>
          <p:nvPr/>
        </p:nvPicPr>
        <p:blipFill>
          <a:blip r:embed="rId3" cstate="print"/>
          <a:srcRect/>
          <a:stretch>
            <a:fillRect/>
          </a:stretch>
        </p:blipFill>
        <p:spPr bwMode="auto">
          <a:xfrm>
            <a:off x="6019800" y="2667000"/>
            <a:ext cx="3124200" cy="208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20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20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229600" cy="3657600"/>
          </a:xfrm>
        </p:spPr>
        <p:txBody>
          <a:bodyPr/>
          <a:lstStyle/>
          <a:p>
            <a:pPr>
              <a:lnSpc>
                <a:spcPct val="90000"/>
              </a:lnSpc>
              <a:spcBef>
                <a:spcPct val="20000"/>
              </a:spcBef>
              <a:buNone/>
            </a:pPr>
            <a:r>
              <a:rPr lang="en-US" b="1" dirty="0"/>
              <a:t>Board of directors meeting</a:t>
            </a:r>
          </a:p>
          <a:p>
            <a:pPr lvl="1">
              <a:lnSpc>
                <a:spcPct val="90000"/>
              </a:lnSpc>
              <a:spcBef>
                <a:spcPct val="20000"/>
              </a:spcBef>
            </a:pPr>
            <a:r>
              <a:rPr lang="en-US" dirty="0"/>
              <a:t>All members are welcome</a:t>
            </a:r>
          </a:p>
          <a:p>
            <a:pPr lvl="1">
              <a:lnSpc>
                <a:spcPct val="90000"/>
              </a:lnSpc>
              <a:spcBef>
                <a:spcPct val="20000"/>
              </a:spcBef>
            </a:pPr>
            <a:r>
              <a:rPr lang="en-US" dirty="0"/>
              <a:t>Only board members can vote</a:t>
            </a:r>
          </a:p>
          <a:p>
            <a:pPr>
              <a:lnSpc>
                <a:spcPct val="90000"/>
              </a:lnSpc>
              <a:spcBef>
                <a:spcPct val="20000"/>
              </a:spcBef>
              <a:buNone/>
            </a:pPr>
            <a:endParaRPr lang="en-US" dirty="0"/>
          </a:p>
          <a:p>
            <a:pPr>
              <a:lnSpc>
                <a:spcPct val="90000"/>
              </a:lnSpc>
              <a:spcBef>
                <a:spcPct val="20000"/>
              </a:spcBef>
              <a:buNone/>
            </a:pPr>
            <a:r>
              <a:rPr lang="en-US" dirty="0"/>
              <a:t>Day:</a:t>
            </a:r>
          </a:p>
          <a:p>
            <a:pPr>
              <a:lnSpc>
                <a:spcPct val="90000"/>
              </a:lnSpc>
              <a:spcBef>
                <a:spcPct val="20000"/>
              </a:spcBef>
              <a:buNone/>
            </a:pPr>
            <a:r>
              <a:rPr lang="en-US" dirty="0"/>
              <a:t>Time:</a:t>
            </a:r>
          </a:p>
          <a:p>
            <a:pPr>
              <a:lnSpc>
                <a:spcPct val="90000"/>
              </a:lnSpc>
              <a:spcBef>
                <a:spcPct val="20000"/>
              </a:spcBef>
              <a:buNone/>
            </a:pPr>
            <a:r>
              <a:rPr lang="en-US" dirty="0"/>
              <a:t>Location:</a:t>
            </a:r>
          </a:p>
          <a:p>
            <a:pPr>
              <a:buFont typeface="Arial" pitchFamily="34" charset="0"/>
              <a:buChar char="•"/>
            </a:pPr>
            <a:endParaRPr lang="en-US" dirty="0"/>
          </a:p>
        </p:txBody>
      </p:sp>
      <p:sp>
        <p:nvSpPr>
          <p:cNvPr id="4" name="Title 3"/>
          <p:cNvSpPr>
            <a:spLocks noGrp="1"/>
          </p:cNvSpPr>
          <p:nvPr>
            <p:ph type="title"/>
          </p:nvPr>
        </p:nvSpPr>
        <p:spPr>
          <a:xfrm>
            <a:off x="1295400" y="228600"/>
            <a:ext cx="6553200" cy="838200"/>
          </a:xfrm>
        </p:spPr>
        <p:txBody>
          <a:bodyPr anchor="ctr"/>
          <a:lstStyle/>
          <a:p>
            <a:r>
              <a:rPr lang="en-US" dirty="0"/>
              <a:t>Club business</a:t>
            </a:r>
          </a:p>
        </p:txBody>
      </p:sp>
      <p:sp>
        <p:nvSpPr>
          <p:cNvPr id="6" name="TextBox 5"/>
          <p:cNvSpPr txBox="1"/>
          <p:nvPr/>
        </p:nvSpPr>
        <p:spPr>
          <a:xfrm>
            <a:off x="4419600" y="5562600"/>
            <a:ext cx="762000" cy="152400"/>
          </a:xfrm>
          <a:prstGeom prst="rect">
            <a:avLst/>
          </a:prstGeom>
        </p:spPr>
        <p:txBody>
          <a:bodyPr vert="horz" wrap="square" lIns="91440" tIns="45720" rIns="91440" bIns="45720" rtlCol="0">
            <a:normAutofit fontScale="25000" lnSpcReduction="20000"/>
          </a:bodyPr>
          <a:lstStyle/>
          <a:p>
            <a:pPr algn="l"/>
            <a:endParaRPr lang="en-US" dirty="0"/>
          </a:p>
        </p:txBody>
      </p:sp>
      <p:sp>
        <p:nvSpPr>
          <p:cNvPr id="1034" name="AutoShape 1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0" name="Picture 26" descr="http://www.d46.it/images/organigramma4.png"/>
          <p:cNvPicPr>
            <a:picLocks noChangeAspect="1" noChangeArrowheads="1"/>
          </p:cNvPicPr>
          <p:nvPr/>
        </p:nvPicPr>
        <p:blipFill>
          <a:blip r:embed="rId3" cstate="print"/>
          <a:srcRect/>
          <a:stretch>
            <a:fillRect/>
          </a:stretch>
        </p:blipFill>
        <p:spPr bwMode="auto">
          <a:xfrm>
            <a:off x="4876800" y="4343400"/>
            <a:ext cx="4876800" cy="36576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04800" y="1447800"/>
            <a:ext cx="8610600" cy="5029200"/>
          </a:xfrm>
        </p:spPr>
        <p:txBody>
          <a:bodyPr>
            <a:normAutofit fontScale="92500" lnSpcReduction="10000"/>
          </a:bodyPr>
          <a:lstStyle/>
          <a:p>
            <a:pPr>
              <a:buNone/>
            </a:pPr>
            <a:r>
              <a:rPr lang="en-US" b="1" dirty="0">
                <a:latin typeface="Myriad Pro" pitchFamily="34" charset="0"/>
              </a:rPr>
              <a:t>Finance &amp; budget</a:t>
            </a:r>
          </a:p>
          <a:p>
            <a:pPr>
              <a:buFont typeface="Arial" pitchFamily="34" charset="0"/>
              <a:buChar char="•"/>
            </a:pPr>
            <a:r>
              <a:rPr lang="en-US" i="1" dirty="0">
                <a:latin typeface="Myriad Pro" pitchFamily="34" charset="0"/>
              </a:rPr>
              <a:t>Administrative account</a:t>
            </a:r>
          </a:p>
          <a:p>
            <a:pPr lvl="1">
              <a:buFont typeface="Arial" pitchFamily="34" charset="0"/>
              <a:buChar char="•"/>
            </a:pPr>
            <a:r>
              <a:rPr lang="en-US" dirty="0">
                <a:latin typeface="Myriad Pro" pitchFamily="34" charset="0"/>
              </a:rPr>
              <a:t>Income from club dues, meal charges, new member fees</a:t>
            </a:r>
          </a:p>
          <a:p>
            <a:pPr lvl="1">
              <a:buFont typeface="Arial" pitchFamily="34" charset="0"/>
              <a:buChar char="•"/>
            </a:pPr>
            <a:r>
              <a:rPr lang="en-US" dirty="0">
                <a:latin typeface="Myriad Pro" pitchFamily="34" charset="0"/>
              </a:rPr>
              <a:t>Used to pay administrative expenses of club</a:t>
            </a:r>
          </a:p>
          <a:p>
            <a:pPr lvl="1">
              <a:buFont typeface="Arial" pitchFamily="34" charset="0"/>
              <a:buChar char="•"/>
            </a:pPr>
            <a:endParaRPr lang="en-US" dirty="0">
              <a:latin typeface="Myriad Pro" pitchFamily="34" charset="0"/>
            </a:endParaRPr>
          </a:p>
          <a:p>
            <a:pPr>
              <a:buFont typeface="Arial" pitchFamily="34" charset="0"/>
              <a:buChar char="•"/>
            </a:pPr>
            <a:r>
              <a:rPr lang="en-US" i="1" dirty="0">
                <a:latin typeface="Myriad Pro" pitchFamily="34" charset="0"/>
              </a:rPr>
              <a:t>Service account</a:t>
            </a:r>
          </a:p>
          <a:p>
            <a:pPr lvl="1">
              <a:buFont typeface="Arial" pitchFamily="34" charset="0"/>
              <a:buChar char="•"/>
            </a:pPr>
            <a:r>
              <a:rPr lang="en-US" dirty="0">
                <a:latin typeface="Myriad Pro" pitchFamily="34" charset="0"/>
              </a:rPr>
              <a:t>Income from public fundraising projects or contributions</a:t>
            </a:r>
          </a:p>
          <a:p>
            <a:pPr lvl="1">
              <a:buFont typeface="Arial" pitchFamily="34" charset="0"/>
              <a:buChar char="•"/>
            </a:pPr>
            <a:r>
              <a:rPr lang="en-US" dirty="0">
                <a:latin typeface="Myriad Pro" pitchFamily="34" charset="0"/>
              </a:rPr>
              <a:t>Cannot be used to pay club administrative expenses of the club.</a:t>
            </a:r>
          </a:p>
        </p:txBody>
      </p:sp>
      <p:sp>
        <p:nvSpPr>
          <p:cNvPr id="102402" name="Rectangle 2"/>
          <p:cNvSpPr>
            <a:spLocks noGrp="1" noChangeArrowheads="1"/>
          </p:cNvSpPr>
          <p:nvPr>
            <p:ph type="title"/>
          </p:nvPr>
        </p:nvSpPr>
        <p:spPr/>
        <p:txBody>
          <a:bodyPr/>
          <a:lstStyle/>
          <a:p>
            <a:r>
              <a:rPr lang="en-US" dirty="0"/>
              <a:t>Club business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fade">
                                      <p:cBhvr>
                                        <p:cTn id="7" dur="2000"/>
                                        <p:tgtEl>
                                          <p:spTgt spid="1024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fade">
                                      <p:cBhvr>
                                        <p:cTn id="10" dur="2000"/>
                                        <p:tgtEl>
                                          <p:spTgt spid="1024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animEffect transition="in" filter="fade">
                                      <p:cBhvr>
                                        <p:cTn id="13" dur="2000"/>
                                        <p:tgtEl>
                                          <p:spTgt spid="10240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03">
                                            <p:txEl>
                                              <p:pRg st="5" end="5"/>
                                            </p:txEl>
                                          </p:spTgt>
                                        </p:tgtEl>
                                        <p:attrNameLst>
                                          <p:attrName>style.visibility</p:attrName>
                                        </p:attrNameLst>
                                      </p:cBhvr>
                                      <p:to>
                                        <p:strVal val="visible"/>
                                      </p:to>
                                    </p:set>
                                    <p:animEffect transition="in" filter="fade">
                                      <p:cBhvr>
                                        <p:cTn id="18" dur="2000"/>
                                        <p:tgtEl>
                                          <p:spTgt spid="10240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03">
                                            <p:txEl>
                                              <p:pRg st="6" end="6"/>
                                            </p:txEl>
                                          </p:spTgt>
                                        </p:tgtEl>
                                        <p:attrNameLst>
                                          <p:attrName>style.visibility</p:attrName>
                                        </p:attrNameLst>
                                      </p:cBhvr>
                                      <p:to>
                                        <p:strVal val="visible"/>
                                      </p:to>
                                    </p:set>
                                    <p:animEffect transition="in" filter="fade">
                                      <p:cBhvr>
                                        <p:cTn id="21" dur="2000"/>
                                        <p:tgtEl>
                                          <p:spTgt spid="10240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03">
                                            <p:txEl>
                                              <p:pRg st="7" end="7"/>
                                            </p:txEl>
                                          </p:spTgt>
                                        </p:tgtEl>
                                        <p:attrNameLst>
                                          <p:attrName>style.visibility</p:attrName>
                                        </p:attrNameLst>
                                      </p:cBhvr>
                                      <p:to>
                                        <p:strVal val="visible"/>
                                      </p:to>
                                    </p:set>
                                    <p:animEffect transition="in" filter="fade">
                                      <p:cBhvr>
                                        <p:cTn id="24" dur="2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828800"/>
            <a:ext cx="7848600" cy="3200400"/>
          </a:xfrm>
        </p:spPr>
        <p:txBody>
          <a:bodyPr/>
          <a:lstStyle/>
          <a:p>
            <a:pPr>
              <a:buNone/>
            </a:pPr>
            <a:r>
              <a:rPr lang="en-US" b="1" dirty="0"/>
              <a:t>Topics we will cover today:</a:t>
            </a:r>
          </a:p>
          <a:p>
            <a:r>
              <a:rPr lang="en-US" dirty="0"/>
              <a:t>Who we are</a:t>
            </a:r>
          </a:p>
          <a:p>
            <a:r>
              <a:rPr lang="en-US" dirty="0"/>
              <a:t>About our club</a:t>
            </a:r>
          </a:p>
          <a:p>
            <a:r>
              <a:rPr lang="en-US" dirty="0"/>
              <a:t>About Kiwanis International</a:t>
            </a:r>
          </a:p>
          <a:p>
            <a:r>
              <a:rPr lang="en-US" dirty="0"/>
              <a:t>Questions and wrapping it up</a:t>
            </a:r>
          </a:p>
          <a:p>
            <a:endParaRPr lang="en-US" dirty="0"/>
          </a:p>
          <a:p>
            <a:pPr>
              <a:buNone/>
            </a:pPr>
            <a:endParaRPr lang="en-US" dirty="0"/>
          </a:p>
        </p:txBody>
      </p:sp>
      <p:sp>
        <p:nvSpPr>
          <p:cNvPr id="5" name="Title 4"/>
          <p:cNvSpPr>
            <a:spLocks noGrp="1"/>
          </p:cNvSpPr>
          <p:nvPr>
            <p:ph type="title"/>
          </p:nvPr>
        </p:nvSpPr>
        <p:spPr/>
        <p:txBody>
          <a:bodyPr/>
          <a:lstStyle/>
          <a:p>
            <a:r>
              <a:rPr lang="en-US" dirty="0"/>
              <a:t>New member orientation</a:t>
            </a:r>
          </a:p>
        </p:txBody>
      </p:sp>
      <p:sp>
        <p:nvSpPr>
          <p:cNvPr id="9" name="TextBox 8"/>
          <p:cNvSpPr txBox="1"/>
          <p:nvPr/>
        </p:nvSpPr>
        <p:spPr>
          <a:xfrm>
            <a:off x="3657600" y="5410200"/>
            <a:ext cx="914400" cy="914400"/>
          </a:xfrm>
          <a:prstGeom prst="rect">
            <a:avLst/>
          </a:prstGeom>
        </p:spPr>
        <p:txBody>
          <a:bodyPr vert="horz" wrap="none" lIns="91440" tIns="45720" rIns="91440" bIns="45720" rtlCol="0">
            <a:normAutofit/>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447800"/>
            <a:ext cx="8229600" cy="5181600"/>
          </a:xfrm>
        </p:spPr>
        <p:txBody>
          <a:bodyPr>
            <a:normAutofit lnSpcReduction="10000"/>
          </a:bodyPr>
          <a:lstStyle/>
          <a:p>
            <a:pPr>
              <a:lnSpc>
                <a:spcPct val="140000"/>
              </a:lnSpc>
              <a:spcBef>
                <a:spcPct val="20000"/>
              </a:spcBef>
              <a:buNone/>
            </a:pPr>
            <a:r>
              <a:rPr lang="en-US" b="1" dirty="0"/>
              <a:t>Dues and fees </a:t>
            </a:r>
          </a:p>
          <a:p>
            <a:pPr>
              <a:lnSpc>
                <a:spcPct val="140000"/>
              </a:lnSpc>
              <a:spcBef>
                <a:spcPct val="20000"/>
              </a:spcBef>
              <a:buNone/>
            </a:pPr>
            <a:r>
              <a:rPr lang="en-US" dirty="0"/>
              <a:t>New member fee:</a:t>
            </a:r>
          </a:p>
          <a:p>
            <a:pPr>
              <a:lnSpc>
                <a:spcPct val="140000"/>
              </a:lnSpc>
              <a:buNone/>
            </a:pPr>
            <a:r>
              <a:rPr lang="en-US" sz="1000" dirty="0"/>
              <a:t>(covers the cost between joining and October 1)</a:t>
            </a:r>
          </a:p>
          <a:p>
            <a:pPr>
              <a:lnSpc>
                <a:spcPct val="140000"/>
              </a:lnSpc>
              <a:spcBef>
                <a:spcPct val="20000"/>
              </a:spcBef>
              <a:buNone/>
            </a:pPr>
            <a:r>
              <a:rPr lang="en-US" dirty="0"/>
              <a:t>Club: $</a:t>
            </a:r>
          </a:p>
          <a:p>
            <a:pPr>
              <a:lnSpc>
                <a:spcPct val="90000"/>
              </a:lnSpc>
              <a:spcBef>
                <a:spcPct val="20000"/>
              </a:spcBef>
              <a:buNone/>
            </a:pPr>
            <a:r>
              <a:rPr lang="en-US" dirty="0"/>
              <a:t>District: $</a:t>
            </a:r>
          </a:p>
          <a:p>
            <a:pPr>
              <a:lnSpc>
                <a:spcPct val="90000"/>
              </a:lnSpc>
              <a:spcBef>
                <a:spcPct val="20000"/>
              </a:spcBef>
              <a:buNone/>
            </a:pPr>
            <a:r>
              <a:rPr lang="en-US" dirty="0"/>
              <a:t>Kiwanis International: $52*</a:t>
            </a:r>
          </a:p>
          <a:p>
            <a:pPr>
              <a:lnSpc>
                <a:spcPct val="90000"/>
              </a:lnSpc>
              <a:spcBef>
                <a:spcPct val="20000"/>
              </a:spcBef>
            </a:pPr>
            <a:endParaRPr lang="en-US" dirty="0"/>
          </a:p>
          <a:p>
            <a:pPr>
              <a:lnSpc>
                <a:spcPct val="90000"/>
              </a:lnSpc>
              <a:spcBef>
                <a:spcPct val="20000"/>
              </a:spcBef>
              <a:buNone/>
            </a:pPr>
            <a:r>
              <a:rPr lang="en-US" b="1" dirty="0"/>
              <a:t>Total annual dues: $</a:t>
            </a:r>
          </a:p>
          <a:p>
            <a:pPr>
              <a:lnSpc>
                <a:spcPct val="90000"/>
              </a:lnSpc>
              <a:spcBef>
                <a:spcPct val="20000"/>
              </a:spcBef>
              <a:buNone/>
            </a:pPr>
            <a:endParaRPr lang="en-US" sz="2400" dirty="0"/>
          </a:p>
          <a:p>
            <a:pPr>
              <a:lnSpc>
                <a:spcPct val="90000"/>
              </a:lnSpc>
              <a:spcBef>
                <a:spcPct val="20000"/>
              </a:spcBef>
              <a:buNone/>
            </a:pPr>
            <a:r>
              <a:rPr lang="en-US" sz="1900" dirty="0"/>
              <a:t>*as of August 2016</a:t>
            </a:r>
          </a:p>
          <a:p>
            <a:endParaRPr lang="en-US" dirty="0"/>
          </a:p>
        </p:txBody>
      </p:sp>
      <p:sp>
        <p:nvSpPr>
          <p:cNvPr id="4" name="Title 3"/>
          <p:cNvSpPr>
            <a:spLocks noGrp="1"/>
          </p:cNvSpPr>
          <p:nvPr>
            <p:ph type="title"/>
          </p:nvPr>
        </p:nvSpPr>
        <p:spPr/>
        <p:txBody>
          <a:bodyPr/>
          <a:lstStyle/>
          <a:p>
            <a:r>
              <a:rPr lang="en-US" dirty="0"/>
              <a:t>Club business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a:t>Club benefits</a:t>
            </a:r>
          </a:p>
          <a:p>
            <a:pPr>
              <a:buNone/>
            </a:pPr>
            <a:r>
              <a:rPr lang="en-US" dirty="0"/>
              <a:t>[list club benefits here]</a:t>
            </a:r>
          </a:p>
          <a:p>
            <a:pPr>
              <a:buNone/>
            </a:pPr>
            <a:endParaRPr lang="en-US" dirty="0"/>
          </a:p>
          <a:p>
            <a:pPr>
              <a:buNone/>
            </a:pPr>
            <a:r>
              <a:rPr lang="en-US" b="1" dirty="0"/>
              <a:t>Division benefits</a:t>
            </a:r>
          </a:p>
          <a:p>
            <a:pPr>
              <a:buNone/>
            </a:pPr>
            <a:r>
              <a:rPr lang="en-US" dirty="0"/>
              <a:t>[list division benefits here]</a:t>
            </a:r>
          </a:p>
          <a:p>
            <a:pPr>
              <a:buNone/>
            </a:pPr>
            <a:endParaRPr lang="en-US" dirty="0"/>
          </a:p>
          <a:p>
            <a:pPr>
              <a:buNone/>
            </a:pPr>
            <a:r>
              <a:rPr lang="en-US" b="1" dirty="0"/>
              <a:t>District benefits</a:t>
            </a:r>
          </a:p>
          <a:p>
            <a:pPr>
              <a:buNone/>
            </a:pPr>
            <a:r>
              <a:rPr lang="en-US" dirty="0"/>
              <a:t>[list district benefits here]</a:t>
            </a:r>
          </a:p>
        </p:txBody>
      </p:sp>
      <p:sp>
        <p:nvSpPr>
          <p:cNvPr id="2" name="Title 1"/>
          <p:cNvSpPr>
            <a:spLocks noGrp="1"/>
          </p:cNvSpPr>
          <p:nvPr>
            <p:ph type="title"/>
          </p:nvPr>
        </p:nvSpPr>
        <p:spPr/>
        <p:txBody>
          <a:bodyPr/>
          <a:lstStyle/>
          <a:p>
            <a:r>
              <a:rPr lang="en-US" dirty="0"/>
              <a:t>Member benefits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5486400"/>
          </a:xfrm>
        </p:spPr>
        <p:txBody>
          <a:bodyPr>
            <a:normAutofit/>
          </a:bodyPr>
          <a:lstStyle/>
          <a:p>
            <a:pPr marL="0" lvl="1" indent="4763">
              <a:buNone/>
            </a:pPr>
            <a:r>
              <a:rPr lang="en-US" sz="3600" b="1" dirty="0">
                <a:latin typeface="Myriad Pro" pitchFamily="34" charset="0"/>
              </a:rPr>
              <a:t>How do I get involved?</a:t>
            </a:r>
          </a:p>
          <a:p>
            <a:pPr lvl="1"/>
            <a:r>
              <a:rPr lang="en-US" dirty="0">
                <a:latin typeface="Myriad Pro" pitchFamily="34" charset="0"/>
              </a:rPr>
              <a:t>Attend club meetings </a:t>
            </a:r>
          </a:p>
          <a:p>
            <a:pPr lvl="1"/>
            <a:r>
              <a:rPr lang="en-US" dirty="0">
                <a:latin typeface="Myriad Pro" pitchFamily="34" charset="0"/>
              </a:rPr>
              <a:t>Participate in service and fundraising projects</a:t>
            </a:r>
          </a:p>
          <a:p>
            <a:pPr lvl="1"/>
            <a:r>
              <a:rPr lang="en-US" dirty="0">
                <a:latin typeface="Myriad Pro" pitchFamily="34" charset="0"/>
              </a:rPr>
              <a:t>Attend district council meetings </a:t>
            </a:r>
          </a:p>
          <a:p>
            <a:pPr lvl="1"/>
            <a:r>
              <a:rPr lang="en-US" dirty="0">
                <a:latin typeface="Myriad Pro" pitchFamily="34" charset="0"/>
              </a:rPr>
              <a:t>Participate in inter-club meetings</a:t>
            </a:r>
          </a:p>
          <a:p>
            <a:pPr lvl="1"/>
            <a:r>
              <a:rPr lang="en-US" dirty="0">
                <a:latin typeface="Myriad Pro" pitchFamily="34" charset="0"/>
              </a:rPr>
              <a:t>Serve on committees</a:t>
            </a:r>
          </a:p>
          <a:p>
            <a:pPr lvl="1"/>
            <a:r>
              <a:rPr lang="en-US" dirty="0">
                <a:latin typeface="Myriad Pro" pitchFamily="34" charset="0"/>
              </a:rPr>
              <a:t>Run for office</a:t>
            </a:r>
          </a:p>
          <a:p>
            <a:pPr lvl="1"/>
            <a:r>
              <a:rPr lang="en-US" dirty="0">
                <a:latin typeface="Myriad Pro" pitchFamily="34" charset="0"/>
              </a:rPr>
              <a:t>Spread the word about </a:t>
            </a:r>
          </a:p>
          <a:p>
            <a:pPr lvl="1">
              <a:buNone/>
            </a:pPr>
            <a:r>
              <a:rPr lang="en-US" dirty="0"/>
              <a:t>	</a:t>
            </a:r>
            <a:r>
              <a:rPr lang="en-US" dirty="0">
                <a:latin typeface="Myriad Pro" pitchFamily="34" charset="0"/>
              </a:rPr>
              <a:t>Kiwanis</a:t>
            </a:r>
          </a:p>
          <a:p>
            <a:pPr>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Participation</a:t>
            </a:r>
          </a:p>
        </p:txBody>
      </p:sp>
      <p:pic>
        <p:nvPicPr>
          <p:cNvPr id="4" name="Picture 1" descr="U:\SOAP\gbidgood\01 Growth\graphics\photos\_A8B2027.jpg"/>
          <p:cNvPicPr>
            <a:picLocks noChangeAspect="1" noChangeArrowheads="1"/>
          </p:cNvPicPr>
          <p:nvPr/>
        </p:nvPicPr>
        <p:blipFill>
          <a:blip r:embed="rId3" cstate="print"/>
          <a:srcRect/>
          <a:stretch>
            <a:fillRect/>
          </a:stretch>
        </p:blipFill>
        <p:spPr bwMode="auto">
          <a:xfrm>
            <a:off x="5334000" y="4419600"/>
            <a:ext cx="3276600"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5562600"/>
            <a:ext cx="5486400" cy="566738"/>
          </a:xfrm>
        </p:spPr>
        <p:txBody>
          <a:bodyPr>
            <a:noAutofit/>
          </a:bodyPr>
          <a:lstStyle/>
          <a:p>
            <a:r>
              <a:rPr lang="en-US" sz="4000" dirty="0"/>
              <a:t>Kiwanis International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800600"/>
          </a:xfrm>
        </p:spPr>
        <p:txBody>
          <a:bodyPr>
            <a:normAutofit/>
          </a:bodyPr>
          <a:lstStyle/>
          <a:p>
            <a:pPr marL="514350" lvl="0" indent="-514350">
              <a:lnSpc>
                <a:spcPct val="90000"/>
              </a:lnSpc>
              <a:buNone/>
              <a:defRPr/>
            </a:pPr>
            <a:r>
              <a:rPr lang="en-US" dirty="0">
                <a:latin typeface="Arial" charset="0"/>
                <a:cs typeface="Arial" charset="0"/>
              </a:rPr>
              <a:t>1. To give primacy to the human and spiritual rather than to the material values of life.</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2. To encourage the daily living of the Golden Rule in all human relationships.</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3. To promote the adoption and the application of higher social, business, and professional standards.</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92500"/>
          </a:bodyPr>
          <a:lstStyle/>
          <a:p>
            <a:pPr marL="514350" lvl="0" indent="-514350">
              <a:lnSpc>
                <a:spcPct val="90000"/>
              </a:lnSpc>
              <a:buNone/>
              <a:defRPr/>
            </a:pPr>
            <a:r>
              <a:rPr lang="en-US" dirty="0">
                <a:latin typeface="Arial" charset="0"/>
                <a:cs typeface="Arial" charset="0"/>
              </a:rPr>
              <a:t>4. To develop, by precept and example, a more intelligent, aggressive, and serviceable citizenship.</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5. To provide, through Kiwanis clubs, a practical means to form enduring friendships, to render altruistic service, and to build better communities.</a:t>
            </a:r>
            <a:r>
              <a:rPr lang="en-US" dirty="0"/>
              <a:t> </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6. To cooperate in creating and maintaining that sound public opinion and high idealism which make possible the increase of righteousness, justice, patriotism, and goodwill.</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76400"/>
            <a:ext cx="8229600" cy="3505200"/>
          </a:xfrm>
        </p:spPr>
        <p:txBody>
          <a:bodyPr/>
          <a:lstStyle/>
          <a:p>
            <a:pPr>
              <a:spcBef>
                <a:spcPct val="20000"/>
              </a:spcBef>
              <a:buNone/>
            </a:pPr>
            <a:r>
              <a:rPr lang="en-US" b="1" dirty="0"/>
              <a:t>What’s in it for me?</a:t>
            </a:r>
            <a:r>
              <a:rPr lang="en-US" b="1" dirty="0">
                <a:latin typeface="Palatino" pitchFamily="18" charset="0"/>
              </a:rPr>
              <a:t> </a:t>
            </a:r>
          </a:p>
          <a:p>
            <a:pPr lvl="1">
              <a:spcBef>
                <a:spcPct val="20000"/>
              </a:spcBef>
            </a:pPr>
            <a:r>
              <a:rPr lang="en-US" dirty="0"/>
              <a:t> Change children’s lives</a:t>
            </a:r>
          </a:p>
          <a:p>
            <a:pPr lvl="1">
              <a:spcBef>
                <a:spcPct val="20000"/>
              </a:spcBef>
            </a:pPr>
            <a:r>
              <a:rPr lang="en-US" dirty="0"/>
              <a:t> Improve the community and the world </a:t>
            </a:r>
          </a:p>
          <a:p>
            <a:pPr lvl="1">
              <a:spcBef>
                <a:spcPct val="20000"/>
              </a:spcBef>
            </a:pPr>
            <a:r>
              <a:rPr lang="en-US" dirty="0"/>
              <a:t> Build friendships</a:t>
            </a:r>
          </a:p>
          <a:p>
            <a:pPr lvl="1">
              <a:spcBef>
                <a:spcPct val="20000"/>
              </a:spcBef>
            </a:pPr>
            <a:r>
              <a:rPr lang="en-US" dirty="0"/>
              <a:t> Enhance leadership skills</a:t>
            </a:r>
          </a:p>
          <a:p>
            <a:pPr lvl="1">
              <a:spcBef>
                <a:spcPct val="20000"/>
              </a:spcBef>
            </a:pPr>
            <a:r>
              <a:rPr lang="en-US" dirty="0"/>
              <a:t> Develop business contacts</a:t>
            </a:r>
          </a:p>
          <a:p>
            <a:pPr>
              <a:spcBef>
                <a:spcPct val="20000"/>
              </a:spcBef>
              <a:buNone/>
            </a:pPr>
            <a:endParaRPr lang="en-US" dirty="0"/>
          </a:p>
        </p:txBody>
      </p:sp>
      <p:sp>
        <p:nvSpPr>
          <p:cNvPr id="5" name="Title 4"/>
          <p:cNvSpPr>
            <a:spLocks noGrp="1"/>
          </p:cNvSpPr>
          <p:nvPr>
            <p:ph type="title"/>
          </p:nvPr>
        </p:nvSpPr>
        <p:spPr/>
        <p:txBody>
          <a:bodyPr/>
          <a:lstStyle/>
          <a:p>
            <a:r>
              <a:rPr lang="en-US" dirty="0"/>
              <a:t>Member benefits</a:t>
            </a:r>
          </a:p>
        </p:txBody>
      </p:sp>
      <p:pic>
        <p:nvPicPr>
          <p:cNvPr id="4" name="Picture 2" descr="U:\SOAP\gbidgood\01 Growth\graphics\photos\ai0230_1257.jpg"/>
          <p:cNvPicPr>
            <a:picLocks noChangeAspect="1" noChangeArrowheads="1"/>
          </p:cNvPicPr>
          <p:nvPr/>
        </p:nvPicPr>
        <p:blipFill>
          <a:blip r:embed="rId3" cstate="print"/>
          <a:srcRect/>
          <a:stretch>
            <a:fillRect/>
          </a:stretch>
        </p:blipFill>
        <p:spPr bwMode="auto">
          <a:xfrm>
            <a:off x="5867400" y="3810000"/>
            <a:ext cx="2971800" cy="1972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l="29327" t="13834" r="38782" b="8275"/>
          <a:stretch>
            <a:fillRect/>
          </a:stretch>
        </p:blipFill>
        <p:spPr bwMode="auto">
          <a:xfrm>
            <a:off x="4919460" y="2895600"/>
            <a:ext cx="1405140" cy="1828800"/>
          </a:xfrm>
          <a:prstGeom prst="rect">
            <a:avLst/>
          </a:prstGeom>
          <a:noFill/>
          <a:ln w="9525">
            <a:solidFill>
              <a:schemeClr val="tx1"/>
            </a:solidFill>
            <a:miter lim="800000"/>
            <a:headEnd/>
            <a:tailEnd/>
          </a:ln>
        </p:spPr>
      </p:pic>
      <p:sp>
        <p:nvSpPr>
          <p:cNvPr id="2" name="Content Placeholder 1"/>
          <p:cNvSpPr>
            <a:spLocks noGrp="1"/>
          </p:cNvSpPr>
          <p:nvPr>
            <p:ph idx="1"/>
          </p:nvPr>
        </p:nvSpPr>
        <p:spPr>
          <a:xfrm>
            <a:off x="304800" y="1447800"/>
            <a:ext cx="8610600" cy="4678363"/>
          </a:xfrm>
        </p:spPr>
        <p:txBody>
          <a:bodyPr/>
          <a:lstStyle/>
          <a:p>
            <a:r>
              <a:rPr lang="en-US" sz="3000" dirty="0"/>
              <a:t>Kiwanis member magazine with inspiring stories and from around the world</a:t>
            </a:r>
          </a:p>
          <a:p>
            <a:endParaRPr lang="en-US" sz="3000" dirty="0"/>
          </a:p>
          <a:p>
            <a:endParaRPr lang="en-US" sz="3000" dirty="0"/>
          </a:p>
          <a:p>
            <a:endParaRPr lang="en-US" sz="3000" dirty="0"/>
          </a:p>
          <a:p>
            <a:endParaRPr lang="en-US" sz="3000" dirty="0"/>
          </a:p>
          <a:p>
            <a:endParaRPr lang="en-US" sz="3000" dirty="0"/>
          </a:p>
          <a:p>
            <a:r>
              <a:rPr lang="en-US" sz="3000" dirty="0"/>
              <a:t>Kiwanis marketplace</a:t>
            </a:r>
          </a:p>
          <a:p>
            <a:pPr>
              <a:buNone/>
            </a:pPr>
            <a:endParaRPr lang="en-US" dirty="0"/>
          </a:p>
        </p:txBody>
      </p:sp>
      <p:sp>
        <p:nvSpPr>
          <p:cNvPr id="4" name="Title 3"/>
          <p:cNvSpPr>
            <a:spLocks noGrp="1"/>
          </p:cNvSpPr>
          <p:nvPr>
            <p:ph type="title"/>
          </p:nvPr>
        </p:nvSpPr>
        <p:spPr/>
        <p:txBody>
          <a:bodyPr/>
          <a:lstStyle/>
          <a:p>
            <a:r>
              <a:rPr lang="en-US" dirty="0"/>
              <a:t>More perks…</a:t>
            </a:r>
          </a:p>
        </p:txBody>
      </p:sp>
      <p:pic>
        <p:nvPicPr>
          <p:cNvPr id="8" name="Picture 7"/>
          <p:cNvPicPr/>
          <p:nvPr/>
        </p:nvPicPr>
        <p:blipFill>
          <a:blip r:embed="rId4" cstate="print"/>
          <a:srcRect l="28686" t="12029" r="38462" b="7975"/>
          <a:stretch>
            <a:fillRect/>
          </a:stretch>
        </p:blipFill>
        <p:spPr bwMode="auto">
          <a:xfrm>
            <a:off x="3624060" y="2743199"/>
            <a:ext cx="1447506" cy="1878227"/>
          </a:xfrm>
          <a:prstGeom prst="rect">
            <a:avLst/>
          </a:prstGeom>
          <a:noFill/>
          <a:ln w="3175">
            <a:solidFill>
              <a:schemeClr val="tx1"/>
            </a:solidFill>
            <a:miter lim="800000"/>
            <a:headEnd/>
            <a:tailEnd/>
          </a:ln>
        </p:spPr>
      </p:pic>
      <p:pic>
        <p:nvPicPr>
          <p:cNvPr id="7" name="Picture 6"/>
          <p:cNvPicPr/>
          <p:nvPr/>
        </p:nvPicPr>
        <p:blipFill>
          <a:blip r:embed="rId5" cstate="print"/>
          <a:srcRect l="30128" t="14134" r="39904" b="7675"/>
          <a:stretch>
            <a:fillRect/>
          </a:stretch>
        </p:blipFill>
        <p:spPr bwMode="auto">
          <a:xfrm>
            <a:off x="2252460" y="2590799"/>
            <a:ext cx="1320408" cy="1835861"/>
          </a:xfrm>
          <a:prstGeom prst="rect">
            <a:avLst/>
          </a:prstGeom>
          <a:noFill/>
          <a:ln w="38100">
            <a:solidFill>
              <a:schemeClr val="tx1"/>
            </a:solidFill>
            <a:miter lim="800000"/>
            <a:headEnd/>
            <a:tailEnd/>
          </a:ln>
        </p:spPr>
      </p:pic>
      <p:pic>
        <p:nvPicPr>
          <p:cNvPr id="10" name="Picture 9" descr="Kiwanis MARKETPLACE logo cmyk.jpg"/>
          <p:cNvPicPr>
            <a:picLocks noChangeAspect="1"/>
          </p:cNvPicPr>
          <p:nvPr/>
        </p:nvPicPr>
        <p:blipFill>
          <a:blip r:embed="rId6" cstate="print"/>
          <a:stretch>
            <a:fillRect/>
          </a:stretch>
        </p:blipFill>
        <p:spPr>
          <a:xfrm>
            <a:off x="4572000" y="5486400"/>
            <a:ext cx="3877056" cy="11247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152400" y="1371600"/>
            <a:ext cx="8534400" cy="4953000"/>
          </a:xfrm>
        </p:spPr>
        <p:txBody>
          <a:bodyPr>
            <a:normAutofit/>
          </a:bodyPr>
          <a:lstStyle/>
          <a:p>
            <a:pPr>
              <a:lnSpc>
                <a:spcPct val="90000"/>
              </a:lnSpc>
              <a:buNone/>
            </a:pPr>
            <a:r>
              <a:rPr lang="en-US" b="1" dirty="0"/>
              <a:t>The Kiwanis International Foundation</a:t>
            </a:r>
          </a:p>
          <a:p>
            <a:pPr lvl="1"/>
            <a:r>
              <a:rPr lang="en-US" dirty="0"/>
              <a:t>You are a member!</a:t>
            </a:r>
          </a:p>
          <a:p>
            <a:pPr lvl="1"/>
            <a:r>
              <a:rPr lang="en-US" dirty="0"/>
              <a:t>Charitable fundraising entity of Kiwanis International</a:t>
            </a:r>
          </a:p>
          <a:p>
            <a:pPr lvl="1"/>
            <a:r>
              <a:rPr lang="en-US" dirty="0"/>
              <a:t>Fund grants are awarded for activities and programs</a:t>
            </a:r>
          </a:p>
          <a:p>
            <a:pPr lvl="1"/>
            <a:r>
              <a:rPr lang="en-US" dirty="0"/>
              <a:t>Annual club gift campaign</a:t>
            </a:r>
          </a:p>
          <a:p>
            <a:pPr lvl="1"/>
            <a:r>
              <a:rPr lang="en-US" dirty="0"/>
              <a:t>Personal philanthropy</a:t>
            </a:r>
          </a:p>
          <a:p>
            <a:pPr marL="15875" lvl="1" indent="-15875">
              <a:buNone/>
            </a:pPr>
            <a:endParaRPr lang="en-US" dirty="0"/>
          </a:p>
          <a:p>
            <a:pPr marL="15875" lvl="1" indent="-15875">
              <a:buNone/>
            </a:pPr>
            <a:r>
              <a:rPr lang="en-US" sz="2000" dirty="0"/>
              <a:t>	</a:t>
            </a:r>
            <a:r>
              <a:rPr lang="en-US" sz="2000" b="1" dirty="0"/>
              <a:t>	Visit: </a:t>
            </a:r>
            <a:r>
              <a:rPr lang="en-US" sz="2000" dirty="0">
                <a:hlinkClick r:id="rId3"/>
              </a:rPr>
              <a:t>www.Kiwanis.org/foundation</a:t>
            </a:r>
            <a:endParaRPr lang="en-US" sz="2000" dirty="0"/>
          </a:p>
        </p:txBody>
      </p:sp>
      <p:sp>
        <p:nvSpPr>
          <p:cNvPr id="183298" name="Rectangle 2"/>
          <p:cNvSpPr>
            <a:spLocks noGrp="1" noChangeArrowheads="1"/>
          </p:cNvSpPr>
          <p:nvPr>
            <p:ph type="title"/>
          </p:nvPr>
        </p:nvSpPr>
        <p:spPr>
          <a:xfrm>
            <a:off x="914400" y="304800"/>
            <a:ext cx="7772400" cy="838200"/>
          </a:xfrm>
        </p:spPr>
        <p:txBody>
          <a:bodyPr anchor="ctr">
            <a:normAutofit fontScale="90000"/>
          </a:bodyPr>
          <a:lstStyle/>
          <a:p>
            <a:r>
              <a:rPr lang="en-US" dirty="0"/>
              <a:t>Kiwanis International Foundation</a:t>
            </a:r>
          </a:p>
        </p:txBody>
      </p:sp>
      <p:pic>
        <p:nvPicPr>
          <p:cNvPr id="4" name="Picture 3"/>
          <p:cNvPicPr/>
          <p:nvPr/>
        </p:nvPicPr>
        <p:blipFill>
          <a:blip r:embed="rId4" cstate="print"/>
          <a:srcRect l="15385" t="9744" r="17949" b="17436"/>
          <a:stretch>
            <a:fillRect/>
          </a:stretch>
        </p:blipFill>
        <p:spPr bwMode="auto">
          <a:xfrm>
            <a:off x="5943600" y="4267200"/>
            <a:ext cx="2895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a:xfrm>
            <a:off x="228600" y="1524000"/>
            <a:ext cx="8382000" cy="3962400"/>
          </a:xfrm>
        </p:spPr>
        <p:txBody>
          <a:bodyPr>
            <a:normAutofit/>
          </a:bodyPr>
          <a:lstStyle/>
          <a:p>
            <a:pPr>
              <a:buNone/>
            </a:pPr>
            <a:r>
              <a:rPr lang="en-US" b="1" dirty="0"/>
              <a:t>The Eliminate Project</a:t>
            </a:r>
          </a:p>
          <a:p>
            <a:pPr lvl="1">
              <a:buFont typeface="Arial" pitchFamily="34" charset="0"/>
              <a:buChar char="•"/>
            </a:pPr>
            <a:r>
              <a:rPr lang="en-US" dirty="0">
                <a:latin typeface="Myriad Pro" pitchFamily="34" charset="0"/>
              </a:rPr>
              <a:t>Partnership with UNICEF</a:t>
            </a:r>
          </a:p>
          <a:p>
            <a:pPr lvl="1">
              <a:buFont typeface="Arial" pitchFamily="34" charset="0"/>
              <a:buChar char="•"/>
            </a:pPr>
            <a:r>
              <a:rPr lang="en-US" dirty="0">
                <a:latin typeface="Myriad Pro" pitchFamily="34" charset="0"/>
              </a:rPr>
              <a:t>Goals: </a:t>
            </a:r>
          </a:p>
          <a:p>
            <a:pPr lvl="2">
              <a:buFont typeface="Arial" pitchFamily="34" charset="0"/>
              <a:buChar char="•"/>
            </a:pPr>
            <a:r>
              <a:rPr lang="en-US" sz="2800" dirty="0">
                <a:latin typeface="Myriad Pro" pitchFamily="34" charset="0"/>
              </a:rPr>
              <a:t>To eliminate maternal/neonatal tetanus</a:t>
            </a:r>
          </a:p>
          <a:p>
            <a:pPr lvl="2">
              <a:buFont typeface="Arial" pitchFamily="34" charset="0"/>
              <a:buChar char="•"/>
            </a:pPr>
            <a:r>
              <a:rPr lang="en-US" sz="2800" dirty="0">
                <a:latin typeface="Myriad Pro" pitchFamily="34" charset="0"/>
              </a:rPr>
              <a:t>To raise US$110 million by 2015</a:t>
            </a:r>
          </a:p>
          <a:p>
            <a:pPr>
              <a:buNone/>
            </a:pPr>
            <a:endParaRPr lang="en-US" dirty="0"/>
          </a:p>
          <a:p>
            <a:pPr>
              <a:buNone/>
            </a:pPr>
            <a:r>
              <a:rPr lang="en-US" dirty="0"/>
              <a:t>	</a:t>
            </a:r>
          </a:p>
        </p:txBody>
      </p:sp>
      <p:sp>
        <p:nvSpPr>
          <p:cNvPr id="310274" name="Rectangle 2"/>
          <p:cNvSpPr>
            <a:spLocks noGrp="1" noChangeArrowheads="1"/>
          </p:cNvSpPr>
          <p:nvPr>
            <p:ph type="title"/>
          </p:nvPr>
        </p:nvSpPr>
        <p:spPr/>
        <p:txBody>
          <a:bodyPr>
            <a:normAutofit/>
          </a:bodyPr>
          <a:lstStyle/>
          <a:p>
            <a:r>
              <a:rPr lang="en-US" dirty="0"/>
              <a:t>The Eliminate Project</a:t>
            </a:r>
          </a:p>
        </p:txBody>
      </p:sp>
      <p:pic>
        <p:nvPicPr>
          <p:cNvPr id="4" name="Picture 2" descr="U:\SOAP\gbidgood\01 Growth\Michelle\New Club Orientation 2011\Malaysia and Cambodia 384 small.jpg"/>
          <p:cNvPicPr>
            <a:picLocks noChangeAspect="1" noChangeArrowheads="1"/>
          </p:cNvPicPr>
          <p:nvPr/>
        </p:nvPicPr>
        <p:blipFill>
          <a:blip r:embed="rId3" cstate="print"/>
          <a:srcRect/>
          <a:stretch>
            <a:fillRect/>
          </a:stretch>
        </p:blipFill>
        <p:spPr bwMode="auto">
          <a:xfrm>
            <a:off x="6705600" y="4114800"/>
            <a:ext cx="1632103"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4648200"/>
            <a:ext cx="4953000" cy="1447800"/>
          </a:xfrm>
          <a:prstGeom prst="rect">
            <a:avLst/>
          </a:prstGeom>
        </p:spPr>
        <p:txBody>
          <a:bodyPr vert="horz" wrap="square" lIns="91440" tIns="45720" rIns="91440" bIns="45720" rtlCol="0">
            <a:normAutofit/>
          </a:bodyPr>
          <a:lstStyle/>
          <a:p>
            <a:pPr>
              <a:buNone/>
            </a:pPr>
            <a:r>
              <a:rPr lang="en-US" dirty="0"/>
              <a:t>For more information, visit: </a:t>
            </a:r>
            <a:r>
              <a:rPr lang="en-US" dirty="0">
                <a:latin typeface="Myriad Pro" pitchFamily="34" charset="0"/>
                <a:cs typeface="Narkisim" pitchFamily="34" charset="-79"/>
                <a:hlinkClick r:id="rId4"/>
              </a:rPr>
              <a:t>www.TheEliminateProject.org</a:t>
            </a:r>
            <a:endParaRPr lang="en-US" dirty="0">
              <a:latin typeface="Myriad Pro" pitchFamily="34" charset="0"/>
              <a:cs typeface="Narkisim" pitchFamily="34" charset="-79"/>
            </a:endParaRPr>
          </a:p>
          <a:p>
            <a:pPr>
              <a:buNone/>
            </a:pPr>
            <a:endParaRPr lang="en-US" dirty="0"/>
          </a:p>
          <a:p>
            <a:pPr algn="l"/>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5410200"/>
            <a:ext cx="6172200" cy="566738"/>
          </a:xfrm>
        </p:spPr>
        <p:txBody>
          <a:bodyPr anchor="ctr">
            <a:noAutofit/>
          </a:bodyPr>
          <a:lstStyle/>
          <a:p>
            <a:pPr algn="ctr"/>
            <a:r>
              <a:rPr lang="en-US" sz="4800" dirty="0"/>
              <a:t> Welcome to Kiwanis!</a:t>
            </a:r>
          </a:p>
        </p:txBody>
      </p:sp>
      <p:pic>
        <p:nvPicPr>
          <p:cNvPr id="9" name="Picture Placeholder 8" descr="Building 1.jpg"/>
          <p:cNvPicPr>
            <a:picLocks noGrp="1" noChangeAspect="1"/>
          </p:cNvPicPr>
          <p:nvPr>
            <p:ph type="pic" idx="1"/>
          </p:nvPr>
        </p:nvPicPr>
        <p:blipFill>
          <a:blip r:embed="rId3" cstate="print"/>
          <a:srcRect t="6563" b="656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Kiwanis Children’s Fund</a:t>
            </a:r>
          </a:p>
        </p:txBody>
      </p:sp>
      <p:pic>
        <p:nvPicPr>
          <p:cNvPr id="6" name="Content Placeholder 5"/>
          <p:cNvPicPr>
            <a:picLocks noGrp="1"/>
          </p:cNvPicPr>
          <p:nvPr>
            <p:ph idx="1"/>
          </p:nvPr>
        </p:nvPicPr>
        <p:blipFill>
          <a:blip r:embed="rId3" cstate="print"/>
          <a:srcRect l="18270" t="15329" r="19890" b="4545"/>
          <a:stretch>
            <a:fillRect/>
          </a:stretch>
        </p:blipFill>
        <p:spPr bwMode="auto">
          <a:xfrm>
            <a:off x="1871642" y="1524000"/>
            <a:ext cx="5400717" cy="437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a:lstStyle/>
          <a:p>
            <a:pPr>
              <a:buNone/>
            </a:pPr>
            <a:r>
              <a:rPr lang="en-US" b="1" dirty="0"/>
              <a:t>Kiwanis Service Leadership Programs</a:t>
            </a:r>
          </a:p>
          <a:p>
            <a:pPr lvl="1"/>
            <a:r>
              <a:rPr lang="en-US" sz="2600" dirty="0"/>
              <a:t>The largest and oldest youth service clubs in the world</a:t>
            </a:r>
          </a:p>
          <a:p>
            <a:pPr lvl="1"/>
            <a:r>
              <a:rPr lang="en-US" sz="2600" dirty="0"/>
              <a:t>Program for adults living with disabilities</a:t>
            </a:r>
          </a:p>
          <a:p>
            <a:pPr lvl="1"/>
            <a:r>
              <a:rPr lang="en-US" sz="2600" dirty="0"/>
              <a:t>341,000 members worldwide</a:t>
            </a:r>
          </a:p>
        </p:txBody>
      </p:sp>
      <p:sp>
        <p:nvSpPr>
          <p:cNvPr id="2" name="Title 1"/>
          <p:cNvSpPr>
            <a:spLocks noGrp="1"/>
          </p:cNvSpPr>
          <p:nvPr>
            <p:ph type="title"/>
          </p:nvPr>
        </p:nvSpPr>
        <p:spPr/>
        <p:txBody>
          <a:bodyPr/>
          <a:lstStyle/>
          <a:p>
            <a:r>
              <a:rPr lang="en-US" dirty="0"/>
              <a:t>Service Leadership Programs</a:t>
            </a:r>
          </a:p>
        </p:txBody>
      </p:sp>
      <p:pic>
        <p:nvPicPr>
          <p:cNvPr id="5" name="Picture 4" descr="BC_C_sflb.jpg"/>
          <p:cNvPicPr>
            <a:picLocks noChangeAspect="1"/>
          </p:cNvPicPr>
          <p:nvPr/>
        </p:nvPicPr>
        <p:blipFill>
          <a:blip r:embed="rId3" cstate="print"/>
          <a:srcRect/>
          <a:stretch>
            <a:fillRect/>
          </a:stretch>
        </p:blipFill>
        <p:spPr bwMode="auto">
          <a:xfrm>
            <a:off x="1981200" y="5029200"/>
            <a:ext cx="1676400" cy="985838"/>
          </a:xfrm>
          <a:prstGeom prst="rect">
            <a:avLst/>
          </a:prstGeom>
          <a:noFill/>
          <a:ln w="9525">
            <a:noFill/>
            <a:miter lim="800000"/>
            <a:headEnd/>
            <a:tailEnd/>
          </a:ln>
        </p:spPr>
      </p:pic>
      <p:pic>
        <p:nvPicPr>
          <p:cNvPr id="6" name="Picture 5" descr="bug_logo_sm.gif"/>
          <p:cNvPicPr>
            <a:picLocks noChangeAspect="1"/>
          </p:cNvPicPr>
          <p:nvPr/>
        </p:nvPicPr>
        <p:blipFill>
          <a:blip r:embed="rId4" cstate="print"/>
          <a:srcRect/>
          <a:stretch>
            <a:fillRect/>
          </a:stretch>
        </p:blipFill>
        <p:spPr bwMode="auto">
          <a:xfrm>
            <a:off x="7239000" y="4114800"/>
            <a:ext cx="1447800" cy="811213"/>
          </a:xfrm>
          <a:prstGeom prst="rect">
            <a:avLst/>
          </a:prstGeom>
          <a:noFill/>
          <a:ln w="9525">
            <a:noFill/>
            <a:miter lim="800000"/>
            <a:headEnd/>
            <a:tailEnd/>
          </a:ln>
        </p:spPr>
      </p:pic>
      <p:pic>
        <p:nvPicPr>
          <p:cNvPr id="9" name="Picture 8" descr="KKids_sflb.jpg"/>
          <p:cNvPicPr>
            <a:picLocks noChangeAspect="1"/>
          </p:cNvPicPr>
          <p:nvPr/>
        </p:nvPicPr>
        <p:blipFill>
          <a:blip r:embed="rId5" cstate="print"/>
          <a:srcRect/>
          <a:stretch>
            <a:fillRect/>
          </a:stretch>
        </p:blipFill>
        <p:spPr bwMode="auto">
          <a:xfrm>
            <a:off x="3505200" y="4191000"/>
            <a:ext cx="1670050" cy="738188"/>
          </a:xfrm>
          <a:prstGeom prst="rect">
            <a:avLst/>
          </a:prstGeom>
          <a:noFill/>
          <a:ln w="9525">
            <a:noFill/>
            <a:miter lim="800000"/>
            <a:headEnd/>
            <a:tailEnd/>
          </a:ln>
        </p:spPr>
      </p:pic>
      <p:pic>
        <p:nvPicPr>
          <p:cNvPr id="10" name="Picture 10" descr="kc_logo_sm3.gif"/>
          <p:cNvPicPr>
            <a:picLocks noChangeAspect="1"/>
          </p:cNvPicPr>
          <p:nvPr/>
        </p:nvPicPr>
        <p:blipFill>
          <a:blip r:embed="rId6" cstate="print"/>
          <a:srcRect/>
          <a:stretch>
            <a:fillRect/>
          </a:stretch>
        </p:blipFill>
        <p:spPr bwMode="auto">
          <a:xfrm>
            <a:off x="5334000" y="5334000"/>
            <a:ext cx="2438400" cy="347663"/>
          </a:xfrm>
          <a:prstGeom prst="rect">
            <a:avLst/>
          </a:prstGeom>
          <a:noFill/>
          <a:ln w="9525">
            <a:noFill/>
            <a:miter lim="800000"/>
            <a:headEnd/>
            <a:tailEnd/>
          </a:ln>
        </p:spPr>
      </p:pic>
      <p:pic>
        <p:nvPicPr>
          <p:cNvPr id="11" name="Picture 9" descr="tkids_logo_sm.gif"/>
          <p:cNvPicPr>
            <a:picLocks noChangeAspect="1"/>
          </p:cNvPicPr>
          <p:nvPr/>
        </p:nvPicPr>
        <p:blipFill>
          <a:blip r:embed="rId7" cstate="print"/>
          <a:srcRect/>
          <a:stretch>
            <a:fillRect/>
          </a:stretch>
        </p:blipFill>
        <p:spPr bwMode="auto">
          <a:xfrm>
            <a:off x="304800" y="4191000"/>
            <a:ext cx="1282425" cy="91440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3810000" y="6019800"/>
            <a:ext cx="2438400" cy="609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7086600" y="5822825"/>
            <a:ext cx="1447800" cy="824044"/>
          </a:xfrm>
          <a:prstGeom prst="rect">
            <a:avLst/>
          </a:prstGeom>
          <a:noFill/>
          <a:ln w="9525">
            <a:noFill/>
            <a:miter lim="800000"/>
            <a:headEnd/>
            <a:tailEnd/>
          </a:ln>
          <a:effectLst/>
        </p:spPr>
      </p:pic>
      <p:pic>
        <p:nvPicPr>
          <p:cNvPr id="16386" name="Picture 2" descr="http://www.kiwanis.org/docs/default-source/marketing-and-pr/logos/key-leader-logos/logo_keyleader_horizontal_blue_cmyk.jpg?sfvrsn=4"/>
          <p:cNvPicPr>
            <a:picLocks noChangeAspect="1" noChangeArrowheads="1"/>
          </p:cNvPicPr>
          <p:nvPr/>
        </p:nvPicPr>
        <p:blipFill>
          <a:blip r:embed="rId10" cstate="print"/>
          <a:srcRect/>
          <a:stretch>
            <a:fillRect/>
          </a:stretch>
        </p:blipFill>
        <p:spPr bwMode="auto">
          <a:xfrm>
            <a:off x="304800" y="6172200"/>
            <a:ext cx="2819400" cy="331182"/>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696200" cy="4373563"/>
          </a:xfrm>
        </p:spPr>
        <p:txBody>
          <a:bodyPr>
            <a:normAutofit/>
          </a:bodyPr>
          <a:lstStyle/>
          <a:p>
            <a:pPr marL="0" lvl="1" indent="0" algn="ctr">
              <a:buNone/>
            </a:pPr>
            <a:r>
              <a:rPr lang="en-US" sz="2600" dirty="0"/>
              <a:t>Kiwanis partners bring value to your club by providing services and products that enhance our service and work in your community.</a:t>
            </a:r>
          </a:p>
          <a:p>
            <a:pPr lvl="1">
              <a:buNone/>
            </a:pPr>
            <a:endParaRPr lang="en-US" sz="2000" dirty="0"/>
          </a:p>
          <a:p>
            <a:pPr lvl="1">
              <a:buNone/>
            </a:pPr>
            <a:endParaRPr lang="en-US" sz="2000" dirty="0"/>
          </a:p>
          <a:p>
            <a:pPr marL="293688" lvl="1" algn="ctr">
              <a:buNone/>
            </a:pPr>
            <a:r>
              <a:rPr lang="en-US" sz="2000" dirty="0"/>
              <a:t>For a current list of Kiwanis partners and resources to help you work with the different partners, visit: </a:t>
            </a:r>
            <a:r>
              <a:rPr lang="en-US" sz="2000" dirty="0">
                <a:hlinkClick r:id="rId3"/>
              </a:rPr>
              <a:t>www.KiwanisOne.org/partners</a:t>
            </a:r>
            <a:endParaRPr lang="en-US" sz="2000" dirty="0"/>
          </a:p>
          <a:p>
            <a:pPr lvl="1">
              <a:buNone/>
            </a:pPr>
            <a:endParaRPr lang="en-US" dirty="0"/>
          </a:p>
        </p:txBody>
      </p:sp>
      <p:sp>
        <p:nvSpPr>
          <p:cNvPr id="2" name="Title 1"/>
          <p:cNvSpPr>
            <a:spLocks noGrp="1"/>
          </p:cNvSpPr>
          <p:nvPr>
            <p:ph type="title"/>
          </p:nvPr>
        </p:nvSpPr>
        <p:spPr/>
        <p:txBody>
          <a:bodyPr/>
          <a:lstStyle/>
          <a:p>
            <a:r>
              <a:rPr lang="en-US" dirty="0"/>
              <a:t>Kiwanis partners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458200" cy="4678363"/>
          </a:xfrm>
        </p:spPr>
        <p:txBody>
          <a:bodyPr>
            <a:normAutofit/>
          </a:bodyPr>
          <a:lstStyle/>
          <a:p>
            <a:pPr>
              <a:spcBef>
                <a:spcPct val="20000"/>
              </a:spcBef>
              <a:buNone/>
            </a:pPr>
            <a:r>
              <a:rPr lang="en-US" sz="3900" b="1" dirty="0">
                <a:latin typeface="Myriad Pro" pitchFamily="34" charset="0"/>
              </a:rPr>
              <a:t>Events:</a:t>
            </a:r>
          </a:p>
          <a:p>
            <a:pPr lvl="1"/>
            <a:r>
              <a:rPr lang="en-US" sz="3000" dirty="0">
                <a:latin typeface="Myriad Pro" pitchFamily="34" charset="0"/>
              </a:rPr>
              <a:t>District midyear conference</a:t>
            </a:r>
          </a:p>
          <a:p>
            <a:pPr lvl="1"/>
            <a:r>
              <a:rPr lang="en-US" sz="3000" dirty="0">
                <a:latin typeface="Myriad Pro" pitchFamily="34" charset="0"/>
              </a:rPr>
              <a:t>District convention</a:t>
            </a:r>
          </a:p>
          <a:p>
            <a:pPr lvl="1"/>
            <a:r>
              <a:rPr lang="en-US" sz="3000" dirty="0">
                <a:latin typeface="Myriad Pro" pitchFamily="34" charset="0"/>
              </a:rPr>
              <a:t>Kiwanis International convention</a:t>
            </a:r>
          </a:p>
          <a:p>
            <a:pPr lvl="1"/>
            <a:r>
              <a:rPr lang="en-US" sz="3000" dirty="0">
                <a:latin typeface="Myriad Pro" pitchFamily="34" charset="0"/>
              </a:rPr>
              <a:t>Key Club International convention</a:t>
            </a:r>
          </a:p>
          <a:p>
            <a:pPr lvl="1"/>
            <a:r>
              <a:rPr lang="en-US" sz="3000" dirty="0">
                <a:latin typeface="Myriad Pro" pitchFamily="34" charset="0"/>
              </a:rPr>
              <a:t>Circle K International convention</a:t>
            </a:r>
          </a:p>
          <a:p>
            <a:pPr lvl="1">
              <a:buNone/>
            </a:pPr>
            <a:endParaRPr lang="en-US" sz="2000" dirty="0">
              <a:latin typeface="Myriad Pro"/>
            </a:endParaRPr>
          </a:p>
          <a:p>
            <a:endParaRPr lang="en-US" dirty="0"/>
          </a:p>
        </p:txBody>
      </p:sp>
      <p:sp>
        <p:nvSpPr>
          <p:cNvPr id="4" name="Title 3"/>
          <p:cNvSpPr>
            <a:spLocks noGrp="1"/>
          </p:cNvSpPr>
          <p:nvPr>
            <p:ph type="title"/>
          </p:nvPr>
        </p:nvSpPr>
        <p:spPr/>
        <p:txBody>
          <a:bodyPr/>
          <a:lstStyle/>
          <a:p>
            <a:r>
              <a:rPr lang="en-US" dirty="0"/>
              <a:t>Conventions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28600"/>
            <a:ext cx="7239000" cy="846138"/>
          </a:xfrm>
        </p:spPr>
        <p:txBody>
          <a:bodyPr>
            <a:normAutofit fontScale="90000"/>
          </a:bodyPr>
          <a:lstStyle/>
          <a:p>
            <a:r>
              <a:rPr lang="en-US" sz="4900" dirty="0"/>
              <a:t/>
            </a:r>
            <a:br>
              <a:rPr lang="en-US" sz="4900" dirty="0"/>
            </a:br>
            <a:r>
              <a:rPr lang="en-US" sz="4900" dirty="0"/>
              <a:t>Questions?</a:t>
            </a:r>
            <a:r>
              <a:rPr lang="en-US" dirty="0"/>
              <a:t/>
            </a:r>
            <a:br>
              <a:rPr lang="en-US" dirty="0"/>
            </a:br>
            <a:endParaRPr lang="en-US" dirty="0"/>
          </a:p>
        </p:txBody>
      </p:sp>
      <p:pic>
        <p:nvPicPr>
          <p:cNvPr id="3074" name="Picture 2" descr="C:\Users\mworrell\AppData\Local\Microsoft\Windows\Temporary Internet Files\Content.IE5\2V9NO2EQ\question-marks[1].jpg"/>
          <p:cNvPicPr>
            <a:picLocks noGrp="1" noChangeAspect="1" noChangeArrowheads="1"/>
          </p:cNvPicPr>
          <p:nvPr>
            <p:ph idx="1"/>
          </p:nvPr>
        </p:nvPicPr>
        <p:blipFill>
          <a:blip r:embed="rId3" cstate="print"/>
          <a:srcRect/>
          <a:stretch>
            <a:fillRect/>
          </a:stretch>
        </p:blipFill>
        <p:spPr bwMode="auto">
          <a:xfrm>
            <a:off x="1676400" y="1828800"/>
            <a:ext cx="5715000" cy="42926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Contact information:</a:t>
            </a:r>
          </a:p>
          <a:p>
            <a:pPr lvl="1"/>
            <a:r>
              <a:rPr lang="en-US" dirty="0"/>
              <a:t>(Give info for who to contact for further questions)</a:t>
            </a:r>
          </a:p>
          <a:p>
            <a:r>
              <a:rPr lang="en-US" dirty="0"/>
              <a:t>Our next meeting:</a:t>
            </a:r>
          </a:p>
          <a:p>
            <a:pPr lvl="1"/>
            <a:r>
              <a:rPr lang="en-US" dirty="0"/>
              <a:t>(Fill in time and date)</a:t>
            </a:r>
          </a:p>
          <a:p>
            <a:endParaRPr lang="en-US" dirty="0"/>
          </a:p>
        </p:txBody>
      </p:sp>
      <p:sp>
        <p:nvSpPr>
          <p:cNvPr id="3" name="Title 2"/>
          <p:cNvSpPr>
            <a:spLocks noGrp="1"/>
          </p:cNvSpPr>
          <p:nvPr>
            <p:ph type="title"/>
          </p:nvPr>
        </p:nvSpPr>
        <p:spPr/>
        <p:txBody>
          <a:bodyPr/>
          <a:lstStyle/>
          <a:p>
            <a:r>
              <a:rPr lang="en-US" dirty="0"/>
              <a:t>Wrapping it up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attending!</a:t>
            </a:r>
          </a:p>
        </p:txBody>
      </p:sp>
      <p:sp>
        <p:nvSpPr>
          <p:cNvPr id="5" name="Subtitle 4"/>
          <p:cNvSpPr>
            <a:spLocks noGrp="1"/>
          </p:cNvSpPr>
          <p:nvPr>
            <p:ph type="subTitle" idx="1"/>
          </p:nvPr>
        </p:nvSpPr>
        <p:spPr>
          <a:xfrm>
            <a:off x="1371600" y="2667000"/>
            <a:ext cx="6400800" cy="1752600"/>
          </a:xfrm>
        </p:spPr>
        <p:txBody>
          <a:bodyPr>
            <a:normAutofit/>
          </a:bodyPr>
          <a:lstStyle/>
          <a:p>
            <a:r>
              <a:rPr lang="en-US" dirty="0"/>
              <a:t>We hope you will enjoy being a part of our club and serving the children of the world.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381000" y="1371600"/>
            <a:ext cx="8305800" cy="4754563"/>
          </a:xfrm>
        </p:spPr>
        <p:txBody>
          <a:bodyPr/>
          <a:lstStyle/>
          <a:p>
            <a:pPr algn="ctr">
              <a:buFontTx/>
              <a:buNone/>
            </a:pPr>
            <a:r>
              <a:rPr lang="en-US" sz="4400" b="1" dirty="0">
                <a:latin typeface="Myriad Pro" pitchFamily="34" charset="0"/>
              </a:rPr>
              <a:t>What is Kiwanis?</a:t>
            </a:r>
            <a:endParaRPr lang="en-US" sz="2400" b="1" dirty="0">
              <a:latin typeface="Myriad Pro" pitchFamily="34" charset="0"/>
            </a:endParaRPr>
          </a:p>
          <a:p>
            <a:pPr marL="0" indent="0" algn="ctr">
              <a:buFontTx/>
              <a:buNone/>
            </a:pPr>
            <a:r>
              <a:rPr lang="en-US" u="sng" dirty="0">
                <a:latin typeface="Myriad Pro" pitchFamily="34" charset="0"/>
              </a:rPr>
              <a:t>Our defining statement</a:t>
            </a:r>
          </a:p>
          <a:p>
            <a:pPr marL="0" indent="0" algn="ctr">
              <a:buFontTx/>
              <a:buNone/>
            </a:pPr>
            <a:r>
              <a:rPr lang="en-US" dirty="0">
                <a:latin typeface="Myriad Pro" pitchFamily="34" charset="0"/>
              </a:rPr>
              <a:t>Kiwanis is a global organization of volunteers dedicated to improving the world one child and one community at a time.</a:t>
            </a:r>
            <a:endParaRPr lang="en-US" b="1" dirty="0">
              <a:latin typeface="Myriad Pro" pitchFamily="34" charset="0"/>
            </a:endParaRPr>
          </a:p>
          <a:p>
            <a:pPr>
              <a:buFontTx/>
              <a:buNone/>
            </a:pPr>
            <a:endParaRPr lang="en-US" sz="2400" dirty="0"/>
          </a:p>
        </p:txBody>
      </p:sp>
      <p:sp>
        <p:nvSpPr>
          <p:cNvPr id="3" name="Title 2"/>
          <p:cNvSpPr>
            <a:spLocks noGrp="1"/>
          </p:cNvSpPr>
          <p:nvPr>
            <p:ph type="title"/>
          </p:nvPr>
        </p:nvSpPr>
        <p:spPr/>
        <p:txBody>
          <a:bodyPr/>
          <a:lstStyle/>
          <a:p>
            <a:r>
              <a:rPr lang="en-US" dirty="0"/>
              <a:t>Who we are</a:t>
            </a:r>
          </a:p>
        </p:txBody>
      </p:sp>
      <p:pic>
        <p:nvPicPr>
          <p:cNvPr id="75777" name="Picture 1"/>
          <p:cNvPicPr>
            <a:picLocks noChangeAspect="1" noChangeArrowheads="1"/>
          </p:cNvPicPr>
          <p:nvPr/>
        </p:nvPicPr>
        <p:blipFill>
          <a:blip r:embed="rId3" cstate="print"/>
          <a:srcRect/>
          <a:stretch>
            <a:fillRect/>
          </a:stretch>
        </p:blipFill>
        <p:spPr bwMode="auto">
          <a:xfrm>
            <a:off x="3619500" y="4419600"/>
            <a:ext cx="1905000" cy="1905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animEffect transition="in" filter="fade">
                                      <p:cBhvr>
                                        <p:cTn id="7" dur="2000"/>
                                        <p:tgtEl>
                                          <p:spTgt spid="126979">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animEffect transition="in" filter="fade">
                                      <p:cBhvr>
                                        <p:cTn id="11" dur="2000"/>
                                        <p:tgtEl>
                                          <p:spTgt spid="126979">
                                            <p:txEl>
                                              <p:pRg st="2" end="2"/>
                                            </p:txEl>
                                          </p:spTgt>
                                        </p:tgtEl>
                                      </p:cBhvr>
                                    </p:animEffect>
                                  </p:childTnLst>
                                </p:cTn>
                              </p:par>
                            </p:childTnLst>
                          </p:cTn>
                        </p:par>
                        <p:par>
                          <p:cTn id="12" fill="hold">
                            <p:stCondLst>
                              <p:cond delay="4000"/>
                            </p:stCondLst>
                            <p:childTnLst>
                              <p:par>
                                <p:cTn id="13" presetID="7" presetClass="entr" presetSubtype="4" fill="hold" nodeType="afterEffect">
                                  <p:stCondLst>
                                    <p:cond delay="0"/>
                                  </p:stCondLst>
                                  <p:childTnLst>
                                    <p:set>
                                      <p:cBhvr>
                                        <p:cTn id="14" dur="1" fill="hold">
                                          <p:stCondLst>
                                            <p:cond delay="0"/>
                                          </p:stCondLst>
                                        </p:cTn>
                                        <p:tgtEl>
                                          <p:spTgt spid="75777"/>
                                        </p:tgtEl>
                                        <p:attrNameLst>
                                          <p:attrName>style.visibility</p:attrName>
                                        </p:attrNameLst>
                                      </p:cBhvr>
                                      <p:to>
                                        <p:strVal val="visible"/>
                                      </p:to>
                                    </p:set>
                                    <p:anim calcmode="lin" valueType="num">
                                      <p:cBhvr additive="base">
                                        <p:cTn id="15" dur="2000" fill="hold"/>
                                        <p:tgtEl>
                                          <p:spTgt spid="75777"/>
                                        </p:tgtEl>
                                        <p:attrNameLst>
                                          <p:attrName>ppt_x</p:attrName>
                                        </p:attrNameLst>
                                      </p:cBhvr>
                                      <p:tavLst>
                                        <p:tav tm="0">
                                          <p:val>
                                            <p:strVal val="#ppt_x"/>
                                          </p:val>
                                        </p:tav>
                                        <p:tav tm="100000">
                                          <p:val>
                                            <p:strVal val="#ppt_x"/>
                                          </p:val>
                                        </p:tav>
                                      </p:tavLst>
                                    </p:anim>
                                    <p:anim calcmode="lin" valueType="num">
                                      <p:cBhvr additive="base">
                                        <p:cTn id="16" dur="2000" fill="hold"/>
                                        <p:tgtEl>
                                          <p:spTgt spid="75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953000"/>
          </a:xfrm>
        </p:spPr>
        <p:txBody>
          <a:bodyPr>
            <a:normAutofit fontScale="70000" lnSpcReduction="20000"/>
          </a:bodyPr>
          <a:lstStyle/>
          <a:p>
            <a:pPr>
              <a:buNone/>
            </a:pPr>
            <a:r>
              <a:rPr lang="en-US" sz="5200" b="1" dirty="0">
                <a:latin typeface="Myriad Pro" pitchFamily="34" charset="0"/>
              </a:rPr>
              <a:t>Our motto:</a:t>
            </a:r>
            <a:r>
              <a:rPr lang="en-US" sz="5200" dirty="0">
                <a:latin typeface="Myriad Pro" pitchFamily="34" charset="0"/>
              </a:rPr>
              <a:t> </a:t>
            </a:r>
          </a:p>
          <a:p>
            <a:pPr>
              <a:buNone/>
            </a:pPr>
            <a:r>
              <a:rPr lang="en-US" sz="4100" dirty="0">
                <a:latin typeface="Myriad Pro" pitchFamily="34" charset="0"/>
              </a:rPr>
              <a:t>Serving the children of the world </a:t>
            </a:r>
          </a:p>
          <a:p>
            <a:pPr>
              <a:buNone/>
            </a:pPr>
            <a:endParaRPr lang="en-US" b="1" dirty="0">
              <a:latin typeface="Myriad Pro" pitchFamily="34" charset="0"/>
            </a:endParaRPr>
          </a:p>
          <a:p>
            <a:pPr>
              <a:buNone/>
            </a:pPr>
            <a:endParaRPr lang="en-US" sz="5200" b="1" dirty="0">
              <a:latin typeface="Myriad Pro" pitchFamily="34" charset="0"/>
            </a:endParaRPr>
          </a:p>
          <a:p>
            <a:pPr>
              <a:buNone/>
            </a:pPr>
            <a:r>
              <a:rPr lang="en-US" sz="5200" b="1" dirty="0">
                <a:latin typeface="Myriad Pro" pitchFamily="34" charset="0"/>
              </a:rPr>
              <a:t>What do we do?</a:t>
            </a:r>
          </a:p>
          <a:p>
            <a:pPr>
              <a:buNone/>
            </a:pPr>
            <a:r>
              <a:rPr lang="en-US" sz="4100" dirty="0">
                <a:latin typeface="Myriad Pro" pitchFamily="34" charset="0"/>
              </a:rPr>
              <a:t>Each year, Kiwanis clubs: </a:t>
            </a:r>
          </a:p>
          <a:p>
            <a:pPr lvl="1">
              <a:buFont typeface="Arial" pitchFamily="34" charset="0"/>
              <a:buChar char="•"/>
            </a:pPr>
            <a:r>
              <a:rPr lang="en-US" sz="4100" dirty="0">
                <a:latin typeface="Myriad Pro" pitchFamily="34" charset="0"/>
              </a:rPr>
              <a:t>Sponsor nearly 150,000 service projects</a:t>
            </a:r>
          </a:p>
          <a:p>
            <a:pPr lvl="1">
              <a:buFont typeface="Arial" pitchFamily="34" charset="0"/>
              <a:buChar char="•"/>
            </a:pPr>
            <a:r>
              <a:rPr lang="en-US" sz="4100" dirty="0">
                <a:latin typeface="Myriad Pro" pitchFamily="34" charset="0"/>
              </a:rPr>
              <a:t>Raise more than US $100 million</a:t>
            </a:r>
          </a:p>
          <a:p>
            <a:pPr lvl="1">
              <a:buFont typeface="Arial" pitchFamily="34" charset="0"/>
              <a:buChar char="•"/>
            </a:pPr>
            <a:r>
              <a:rPr lang="en-US" sz="4100" dirty="0">
                <a:latin typeface="Myriad Pro" pitchFamily="34" charset="0"/>
              </a:rPr>
              <a:t>Devote more than 18.5 million hours to service </a:t>
            </a:r>
          </a:p>
          <a:p>
            <a:pPr>
              <a:buNone/>
            </a:pPr>
            <a:r>
              <a:rPr lang="en-US" b="1" dirty="0"/>
              <a:t> </a:t>
            </a:r>
            <a:endParaRPr lang="en-US" dirty="0"/>
          </a:p>
          <a:p>
            <a:pPr>
              <a:buNone/>
            </a:pPr>
            <a:endParaRPr lang="en-US" dirty="0"/>
          </a:p>
        </p:txBody>
      </p:sp>
      <p:sp>
        <p:nvSpPr>
          <p:cNvPr id="2" name="Title 1"/>
          <p:cNvSpPr>
            <a:spLocks noGrp="1"/>
          </p:cNvSpPr>
          <p:nvPr>
            <p:ph type="title"/>
          </p:nvPr>
        </p:nvSpPr>
        <p:spPr/>
        <p:txBody>
          <a:bodyPr/>
          <a:lstStyle/>
          <a:p>
            <a:r>
              <a:rPr lang="en-US" dirty="0"/>
              <a:t>Who we are</a:t>
            </a:r>
          </a:p>
        </p:txBody>
      </p:sp>
      <p:pic>
        <p:nvPicPr>
          <p:cNvPr id="4" name="Picture 2" descr="C:\Documents and Settings\gbidgood\Local Settings\Temporary Internet Files\Content.IE5\65BVQX1R\MP900430643[1].jpg"/>
          <p:cNvPicPr>
            <a:picLocks noChangeAspect="1" noChangeArrowheads="1"/>
          </p:cNvPicPr>
          <p:nvPr/>
        </p:nvPicPr>
        <p:blipFill>
          <a:blip r:embed="rId3" cstate="print"/>
          <a:srcRect t="27751"/>
          <a:stretch>
            <a:fillRect/>
          </a:stretch>
        </p:blipFill>
        <p:spPr bwMode="auto">
          <a:xfrm>
            <a:off x="6400800" y="1752600"/>
            <a:ext cx="2368550" cy="22098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000"/>
                                        <p:tgtEl>
                                          <p:spTgt spid="3">
                                            <p:txEl>
                                              <p:pRg st="7" end="7"/>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105400"/>
          </a:xfrm>
        </p:spPr>
        <p:txBody>
          <a:bodyPr>
            <a:normAutofit fontScale="92500" lnSpcReduction="10000"/>
          </a:bodyPr>
          <a:lstStyle/>
          <a:p>
            <a:pPr>
              <a:buNone/>
            </a:pPr>
            <a:r>
              <a:rPr lang="en-US" sz="3600" b="1" dirty="0">
                <a:latin typeface="Myriad Pro" pitchFamily="34" charset="0"/>
              </a:rPr>
              <a:t>Why are we here?</a:t>
            </a:r>
          </a:p>
          <a:p>
            <a:pPr>
              <a:buNone/>
            </a:pPr>
            <a:r>
              <a:rPr lang="en-US" dirty="0">
                <a:latin typeface="Myriad Pro" pitchFamily="34" charset="0"/>
              </a:rPr>
              <a:t>	To improve lives through fellowship in service worldwide</a:t>
            </a:r>
          </a:p>
          <a:p>
            <a:pPr>
              <a:buNone/>
            </a:pPr>
            <a:endParaRPr lang="en-US" sz="2000" dirty="0">
              <a:latin typeface="Myriad Pro" pitchFamily="34" charset="0"/>
            </a:endParaRPr>
          </a:p>
          <a:p>
            <a:pPr>
              <a:buNone/>
            </a:pPr>
            <a:r>
              <a:rPr lang="en-US" sz="3600" b="1" dirty="0"/>
              <a:t>Where is Kiwanis?</a:t>
            </a:r>
          </a:p>
          <a:p>
            <a:pPr>
              <a:buNone/>
            </a:pPr>
            <a:r>
              <a:rPr lang="en-US" dirty="0"/>
              <a:t>	Over 7,000 Kiwanis clubs in 81 countries</a:t>
            </a:r>
          </a:p>
          <a:p>
            <a:pPr>
              <a:buNone/>
            </a:pPr>
            <a:endParaRPr lang="en-US" sz="3600" b="1" dirty="0">
              <a:latin typeface="Myriad Pro" pitchFamily="34" charset="0"/>
            </a:endParaRPr>
          </a:p>
          <a:p>
            <a:pPr>
              <a:buNone/>
            </a:pPr>
            <a:r>
              <a:rPr lang="en-US" sz="3600" b="1" dirty="0">
                <a:latin typeface="Myriad Pro" pitchFamily="34" charset="0"/>
              </a:rPr>
              <a:t>When did Kiwanis begin?</a:t>
            </a:r>
          </a:p>
          <a:p>
            <a:pPr>
              <a:buNone/>
            </a:pPr>
            <a:r>
              <a:rPr lang="en-US" dirty="0">
                <a:latin typeface="Myriad Pro" pitchFamily="34" charset="0"/>
              </a:rPr>
              <a:t>	One hundred years ago in 1915 in Detroit, Michigan</a:t>
            </a:r>
          </a:p>
          <a:p>
            <a:pPr>
              <a:buNone/>
            </a:pPr>
            <a:endParaRPr lang="en-US" sz="2000" dirty="0">
              <a:latin typeface="Myriad Pro" pitchFamily="34" charset="0"/>
            </a:endParaRPr>
          </a:p>
        </p:txBody>
      </p:sp>
      <p:sp>
        <p:nvSpPr>
          <p:cNvPr id="2" name="Title 1"/>
          <p:cNvSpPr>
            <a:spLocks noGrp="1"/>
          </p:cNvSpPr>
          <p:nvPr>
            <p:ph type="title"/>
          </p:nvPr>
        </p:nvSpPr>
        <p:spPr/>
        <p:txBody>
          <a:bodyPr/>
          <a:lstStyle/>
          <a:p>
            <a:r>
              <a:rPr lang="en-US" dirty="0"/>
              <a:t>Who we 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371600"/>
            <a:ext cx="8229600" cy="5486400"/>
          </a:xfrm>
        </p:spPr>
        <p:txBody>
          <a:bodyPr>
            <a:normAutofit/>
          </a:bodyPr>
          <a:lstStyle/>
          <a:p>
            <a:pPr>
              <a:buNone/>
            </a:pPr>
            <a:endParaRPr lang="en-US" sz="1600" dirty="0"/>
          </a:p>
          <a:p>
            <a:pPr>
              <a:buNone/>
            </a:pPr>
            <a:endParaRPr lang="en-US" sz="2000" dirty="0"/>
          </a:p>
          <a:p>
            <a:pPr>
              <a:buNone/>
            </a:pPr>
            <a:endParaRPr lang="en-US" dirty="0"/>
          </a:p>
          <a:p>
            <a:pPr marL="1765300" lvl="2">
              <a:buNone/>
            </a:pPr>
            <a:endParaRPr lang="en-US" dirty="0"/>
          </a:p>
          <a:p>
            <a:pPr marL="1765300" lvl="2">
              <a:buNone/>
            </a:pPr>
            <a:endParaRPr lang="en-US" sz="3200" dirty="0"/>
          </a:p>
          <a:p>
            <a:pPr marL="58738" lvl="2" indent="-58738">
              <a:buNone/>
            </a:pPr>
            <a:r>
              <a:rPr lang="en-US" sz="3200" dirty="0"/>
              <a:t> </a:t>
            </a:r>
          </a:p>
          <a:p>
            <a:pPr marL="58738" lvl="2" indent="-58738">
              <a:buNone/>
            </a:pPr>
            <a:r>
              <a:rPr lang="en-US" sz="3200" dirty="0"/>
              <a:t> </a:t>
            </a:r>
          </a:p>
          <a:p>
            <a:endParaRPr lang="en-US" dirty="0"/>
          </a:p>
        </p:txBody>
      </p:sp>
      <p:sp>
        <p:nvSpPr>
          <p:cNvPr id="5" name="Title 4"/>
          <p:cNvSpPr>
            <a:spLocks noGrp="1"/>
          </p:cNvSpPr>
          <p:nvPr>
            <p:ph type="title"/>
          </p:nvPr>
        </p:nvSpPr>
        <p:spPr>
          <a:xfrm>
            <a:off x="1295400" y="228600"/>
            <a:ext cx="7848600" cy="846138"/>
          </a:xfrm>
        </p:spPr>
        <p:txBody>
          <a:bodyPr/>
          <a:lstStyle/>
          <a:p>
            <a:r>
              <a:rPr lang="en-US" dirty="0"/>
              <a:t>Kiwanis International Structure</a:t>
            </a:r>
          </a:p>
        </p:txBody>
      </p:sp>
      <p:pic>
        <p:nvPicPr>
          <p:cNvPr id="8" name="Picture 7" descr="club_level_BLOCK_ONLY.png"/>
          <p:cNvPicPr>
            <a:picLocks noChangeAspect="1"/>
          </p:cNvPicPr>
          <p:nvPr/>
        </p:nvPicPr>
        <p:blipFill>
          <a:blip r:embed="rId3" cstate="print"/>
          <a:stretch>
            <a:fillRect/>
          </a:stretch>
        </p:blipFill>
        <p:spPr>
          <a:xfrm>
            <a:off x="1295400" y="2005809"/>
            <a:ext cx="1386254" cy="1310750"/>
          </a:xfrm>
          <a:prstGeom prst="rect">
            <a:avLst/>
          </a:prstGeom>
        </p:spPr>
      </p:pic>
      <p:pic>
        <p:nvPicPr>
          <p:cNvPr id="9" name="Picture 8" descr="division_level_BLOCK_ONLY.png"/>
          <p:cNvPicPr>
            <a:picLocks noChangeAspect="1"/>
          </p:cNvPicPr>
          <p:nvPr/>
        </p:nvPicPr>
        <p:blipFill>
          <a:blip r:embed="rId4" cstate="print"/>
          <a:stretch>
            <a:fillRect/>
          </a:stretch>
        </p:blipFill>
        <p:spPr>
          <a:xfrm>
            <a:off x="5181600" y="1929608"/>
            <a:ext cx="1386254" cy="1307730"/>
          </a:xfrm>
          <a:prstGeom prst="rect">
            <a:avLst/>
          </a:prstGeom>
        </p:spPr>
      </p:pic>
      <p:pic>
        <p:nvPicPr>
          <p:cNvPr id="10" name="Picture 9" descr="dictrict_level_BLOCK_ONLY.png"/>
          <p:cNvPicPr>
            <a:picLocks noChangeAspect="1"/>
          </p:cNvPicPr>
          <p:nvPr/>
        </p:nvPicPr>
        <p:blipFill>
          <a:blip r:embed="rId5" cstate="print"/>
          <a:stretch>
            <a:fillRect/>
          </a:stretch>
        </p:blipFill>
        <p:spPr>
          <a:xfrm>
            <a:off x="2667000" y="4520408"/>
            <a:ext cx="1558404" cy="1346992"/>
          </a:xfrm>
          <a:prstGeom prst="rect">
            <a:avLst/>
          </a:prstGeom>
        </p:spPr>
      </p:pic>
      <p:pic>
        <p:nvPicPr>
          <p:cNvPr id="11" name="Picture 10" descr="International level_BLOCK_ONLY.png"/>
          <p:cNvPicPr>
            <a:picLocks noChangeAspect="1"/>
          </p:cNvPicPr>
          <p:nvPr/>
        </p:nvPicPr>
        <p:blipFill>
          <a:blip r:embed="rId6" cstate="print"/>
          <a:stretch>
            <a:fillRect/>
          </a:stretch>
        </p:blipFill>
        <p:spPr>
          <a:xfrm>
            <a:off x="6542400" y="4419600"/>
            <a:ext cx="1611000" cy="1524000"/>
          </a:xfrm>
          <a:prstGeom prst="rect">
            <a:avLst/>
          </a:prstGeom>
        </p:spPr>
      </p:pic>
      <p:sp>
        <p:nvSpPr>
          <p:cNvPr id="12" name="TextBox 11"/>
          <p:cNvSpPr txBox="1"/>
          <p:nvPr/>
        </p:nvSpPr>
        <p:spPr>
          <a:xfrm>
            <a:off x="838200" y="1600200"/>
            <a:ext cx="1447800" cy="381000"/>
          </a:xfrm>
          <a:prstGeom prst="rect">
            <a:avLst/>
          </a:prstGeom>
        </p:spPr>
        <p:txBody>
          <a:bodyPr vert="horz" wrap="square" lIns="91440" tIns="45720" rIns="91440" bIns="45720" rtlCol="0">
            <a:normAutofit fontScale="92500" lnSpcReduction="20000"/>
          </a:bodyPr>
          <a:lstStyle/>
          <a:p>
            <a:pPr algn="l"/>
            <a:r>
              <a:rPr lang="en-US" dirty="0"/>
              <a:t>Club</a:t>
            </a:r>
          </a:p>
        </p:txBody>
      </p:sp>
      <p:sp>
        <p:nvSpPr>
          <p:cNvPr id="13" name="TextBox 12"/>
          <p:cNvSpPr txBox="1"/>
          <p:nvPr/>
        </p:nvSpPr>
        <p:spPr>
          <a:xfrm>
            <a:off x="4724400" y="1524000"/>
            <a:ext cx="1447800" cy="381000"/>
          </a:xfrm>
          <a:prstGeom prst="rect">
            <a:avLst/>
          </a:prstGeom>
        </p:spPr>
        <p:txBody>
          <a:bodyPr vert="horz" wrap="square" lIns="91440" tIns="45720" rIns="91440" bIns="45720" rtlCol="0">
            <a:normAutofit fontScale="92500" lnSpcReduction="20000"/>
          </a:bodyPr>
          <a:lstStyle/>
          <a:p>
            <a:pPr algn="l"/>
            <a:r>
              <a:rPr lang="en-US" dirty="0"/>
              <a:t>Division</a:t>
            </a:r>
          </a:p>
        </p:txBody>
      </p:sp>
      <p:sp>
        <p:nvSpPr>
          <p:cNvPr id="14" name="TextBox 13"/>
          <p:cNvSpPr txBox="1"/>
          <p:nvPr/>
        </p:nvSpPr>
        <p:spPr>
          <a:xfrm>
            <a:off x="2133600" y="4038600"/>
            <a:ext cx="1447800" cy="381000"/>
          </a:xfrm>
          <a:prstGeom prst="rect">
            <a:avLst/>
          </a:prstGeom>
        </p:spPr>
        <p:txBody>
          <a:bodyPr vert="horz" wrap="square" lIns="91440" tIns="45720" rIns="91440" bIns="45720" rtlCol="0">
            <a:normAutofit fontScale="92500" lnSpcReduction="20000"/>
          </a:bodyPr>
          <a:lstStyle/>
          <a:p>
            <a:pPr algn="l"/>
            <a:r>
              <a:rPr lang="en-US" dirty="0"/>
              <a:t>District</a:t>
            </a:r>
          </a:p>
        </p:txBody>
      </p:sp>
      <p:sp>
        <p:nvSpPr>
          <p:cNvPr id="15" name="TextBox 14"/>
          <p:cNvSpPr txBox="1"/>
          <p:nvPr/>
        </p:nvSpPr>
        <p:spPr>
          <a:xfrm>
            <a:off x="5867400" y="3810000"/>
            <a:ext cx="2209800" cy="685800"/>
          </a:xfrm>
          <a:prstGeom prst="rect">
            <a:avLst/>
          </a:prstGeom>
        </p:spPr>
        <p:txBody>
          <a:bodyPr vert="horz" wrap="square" lIns="91440" tIns="45720" rIns="91440" bIns="45720" rtlCol="0">
            <a:normAutofit fontScale="92500" lnSpcReduction="20000"/>
          </a:bodyPr>
          <a:lstStyle/>
          <a:p>
            <a:pPr algn="l"/>
            <a:r>
              <a:rPr lang="en-US" dirty="0"/>
              <a:t>Kiwanis International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410200"/>
            <a:ext cx="5486400" cy="566738"/>
          </a:xfrm>
        </p:spPr>
        <p:txBody>
          <a:bodyPr>
            <a:noAutofit/>
          </a:bodyPr>
          <a:lstStyle/>
          <a:p>
            <a:r>
              <a:rPr lang="en-US" sz="4400" dirty="0"/>
              <a:t>About our club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ext Box 3"/>
          <p:cNvSpPr txBox="1">
            <a:spLocks noChangeArrowheads="1"/>
          </p:cNvSpPr>
          <p:nvPr/>
        </p:nvSpPr>
        <p:spPr bwMode="auto">
          <a:xfrm>
            <a:off x="609600" y="2366963"/>
            <a:ext cx="6096000" cy="461665"/>
          </a:xfrm>
          <a:prstGeom prst="rect">
            <a:avLst/>
          </a:prstGeom>
          <a:noFill/>
          <a:ln w="9525">
            <a:noFill/>
            <a:miter lim="800000"/>
            <a:headEnd/>
            <a:tailEnd/>
          </a:ln>
          <a:effectLst/>
        </p:spPr>
        <p:txBody>
          <a:bodyPr>
            <a:spAutoFit/>
          </a:bodyPr>
          <a:lstStyle/>
          <a:p>
            <a:endParaRPr lang="en-US" dirty="0">
              <a:solidFill>
                <a:schemeClr val="bg1"/>
              </a:solidFill>
              <a:latin typeface="Palatino" pitchFamily="18" charset="0"/>
            </a:endParaRPr>
          </a:p>
        </p:txBody>
      </p:sp>
      <p:sp>
        <p:nvSpPr>
          <p:cNvPr id="5" name="Content Placeholder 4"/>
          <p:cNvSpPr>
            <a:spLocks noGrp="1"/>
          </p:cNvSpPr>
          <p:nvPr>
            <p:ph idx="1"/>
          </p:nvPr>
        </p:nvSpPr>
        <p:spPr>
          <a:xfrm>
            <a:off x="381000" y="1600200"/>
            <a:ext cx="8229600" cy="4953000"/>
          </a:xfrm>
        </p:spPr>
        <p:txBody>
          <a:bodyPr/>
          <a:lstStyle/>
          <a:p>
            <a:pPr>
              <a:lnSpc>
                <a:spcPct val="90000"/>
              </a:lnSpc>
              <a:spcBef>
                <a:spcPct val="20000"/>
              </a:spcBef>
              <a:spcAft>
                <a:spcPts val="1200"/>
              </a:spcAft>
              <a:buFontTx/>
              <a:buChar char="•"/>
            </a:pPr>
            <a:r>
              <a:rPr lang="en-US" b="1" dirty="0"/>
              <a:t>Club name: </a:t>
            </a:r>
          </a:p>
          <a:p>
            <a:pPr>
              <a:lnSpc>
                <a:spcPct val="90000"/>
              </a:lnSpc>
              <a:spcBef>
                <a:spcPct val="20000"/>
              </a:spcBef>
              <a:spcAft>
                <a:spcPts val="1200"/>
              </a:spcAft>
              <a:buFontTx/>
              <a:buChar char="•"/>
            </a:pPr>
            <a:r>
              <a:rPr lang="en-US" b="1" dirty="0"/>
              <a:t>Charter date:</a:t>
            </a:r>
          </a:p>
          <a:p>
            <a:pPr>
              <a:lnSpc>
                <a:spcPct val="90000"/>
              </a:lnSpc>
              <a:spcBef>
                <a:spcPct val="20000"/>
              </a:spcBef>
              <a:spcAft>
                <a:spcPts val="1200"/>
              </a:spcAft>
              <a:buFontTx/>
              <a:buChar char="•"/>
            </a:pPr>
            <a:r>
              <a:rPr lang="en-US" b="1" dirty="0"/>
              <a:t>Meeting day, time, and place:</a:t>
            </a:r>
          </a:p>
          <a:p>
            <a:endParaRPr lang="en-US" dirty="0">
              <a:latin typeface="Palatino" pitchFamily="18" charset="0"/>
            </a:endParaRPr>
          </a:p>
          <a:p>
            <a:endParaRPr lang="en-US" dirty="0"/>
          </a:p>
        </p:txBody>
      </p:sp>
      <p:sp>
        <p:nvSpPr>
          <p:cNvPr id="4" name="Title 3"/>
          <p:cNvSpPr>
            <a:spLocks noGrp="1"/>
          </p:cNvSpPr>
          <p:nvPr>
            <p:ph type="title"/>
          </p:nvPr>
        </p:nvSpPr>
        <p:spPr/>
        <p:txBody>
          <a:bodyPr/>
          <a:lstStyle/>
          <a:p>
            <a:r>
              <a:rPr lang="en-US" dirty="0"/>
              <a:t>About our club</a:t>
            </a:r>
          </a:p>
        </p:txBody>
      </p:sp>
      <p:pic>
        <p:nvPicPr>
          <p:cNvPr id="4099" name="Picture 3" descr="C:\Users\mworrell\AppData\Local\Microsoft\Windows\Temporary Internet Files\Content.IE5\NF2C93KW\Legal-Calendar[1].jpg"/>
          <p:cNvPicPr>
            <a:picLocks noChangeAspect="1" noChangeArrowheads="1"/>
          </p:cNvPicPr>
          <p:nvPr/>
        </p:nvPicPr>
        <p:blipFill>
          <a:blip r:embed="rId3" cstate="print"/>
          <a:srcRect/>
          <a:stretch>
            <a:fillRect/>
          </a:stretch>
        </p:blipFill>
        <p:spPr bwMode="auto">
          <a:xfrm>
            <a:off x="5943600" y="4419600"/>
            <a:ext cx="2900362" cy="1930158"/>
          </a:xfrm>
          <a:prstGeom prst="rect">
            <a:avLst/>
          </a:prstGeom>
          <a:noFill/>
        </p:spPr>
      </p:pic>
    </p:spTree>
  </p:cSld>
  <p:clrMapOvr>
    <a:masterClrMapping/>
  </p:clrMapOvr>
  <p:transition/>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8733</TotalTime>
  <Words>3898</Words>
  <Application>Microsoft Office PowerPoint</Application>
  <PresentationFormat>On-screen Show (4:3)</PresentationFormat>
  <Paragraphs>429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Public Awareness opt2</vt:lpstr>
      <vt:lpstr>New member orientation</vt:lpstr>
      <vt:lpstr>New member orientation</vt:lpstr>
      <vt:lpstr> Welcome to Kiwanis!</vt:lpstr>
      <vt:lpstr>Who we are</vt:lpstr>
      <vt:lpstr>Who we are</vt:lpstr>
      <vt:lpstr>Who we are</vt:lpstr>
      <vt:lpstr>Kiwanis International Structure</vt:lpstr>
      <vt:lpstr>About our club</vt:lpstr>
      <vt:lpstr>About our club</vt:lpstr>
      <vt:lpstr>About our club</vt:lpstr>
      <vt:lpstr>Our club’s service projects</vt:lpstr>
      <vt:lpstr>Our club’s Service Leadership Programs</vt:lpstr>
      <vt:lpstr>Our club’s fundraising projects</vt:lpstr>
      <vt:lpstr>About our club</vt:lpstr>
      <vt:lpstr>Communication</vt:lpstr>
      <vt:lpstr>About our club</vt:lpstr>
      <vt:lpstr>Club business</vt:lpstr>
      <vt:lpstr>Club business</vt:lpstr>
      <vt:lpstr>Club business</vt:lpstr>
      <vt:lpstr>Club business</vt:lpstr>
      <vt:lpstr>Member benefits</vt:lpstr>
      <vt:lpstr>Participation</vt:lpstr>
      <vt:lpstr>Kiwanis International </vt:lpstr>
      <vt:lpstr>The Kiwanis Objects</vt:lpstr>
      <vt:lpstr>The Kiwanis Objects</vt:lpstr>
      <vt:lpstr>Member benefits</vt:lpstr>
      <vt:lpstr>More perks…</vt:lpstr>
      <vt:lpstr>Kiwanis International Foundation</vt:lpstr>
      <vt:lpstr>The Eliminate Project</vt:lpstr>
      <vt:lpstr>Kiwanis Children’s Fund</vt:lpstr>
      <vt:lpstr>Service Leadership Programs</vt:lpstr>
      <vt:lpstr>Kiwanis partners</vt:lpstr>
      <vt:lpstr>Conventions</vt:lpstr>
      <vt:lpstr> Questions? </vt:lpstr>
      <vt:lpstr>Wrapping it up </vt:lpstr>
      <vt:lpstr>Thank you for attending!</vt:lpstr>
    </vt:vector>
  </TitlesOfParts>
  <Company>Kiwanis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Instructor Training</dc:title>
  <dc:creator>edu138</dc:creator>
  <cp:lastModifiedBy>Jose</cp:lastModifiedBy>
  <cp:revision>910</cp:revision>
  <dcterms:created xsi:type="dcterms:W3CDTF">2004-04-12T14:03:47Z</dcterms:created>
  <dcterms:modified xsi:type="dcterms:W3CDTF">2017-02-10T15:09:13Z</dcterms:modified>
</cp:coreProperties>
</file>