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34.xml" ContentType="application/vnd.openxmlformats-officedocument.presentationml.tags+xml"/>
  <Override PartName="/ppt/notesSlides/notesSlide90.xml" ContentType="application/vnd.openxmlformats-officedocument.presentationml.notesSlide+xml"/>
  <Override PartName="/ppt/tags/tag35.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36.xml" ContentType="application/vnd.openxmlformats-officedocument.presentationml.tags+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938" r:id="rId6"/>
    <p:sldMasterId id="2147483953" r:id="rId7"/>
  </p:sldMasterIdLst>
  <p:notesMasterIdLst>
    <p:notesMasterId r:id="rId102"/>
  </p:notesMasterIdLst>
  <p:handoutMasterIdLst>
    <p:handoutMasterId r:id="rId103"/>
  </p:handoutMasterIdLst>
  <p:sldIdLst>
    <p:sldId id="256" r:id="rId8"/>
    <p:sldId id="1421" r:id="rId9"/>
    <p:sldId id="1395" r:id="rId10"/>
    <p:sldId id="1418" r:id="rId11"/>
    <p:sldId id="1194" r:id="rId12"/>
    <p:sldId id="261" r:id="rId13"/>
    <p:sldId id="257" r:id="rId14"/>
    <p:sldId id="259" r:id="rId15"/>
    <p:sldId id="262" r:id="rId16"/>
    <p:sldId id="258" r:id="rId17"/>
    <p:sldId id="1414" r:id="rId18"/>
    <p:sldId id="1121" r:id="rId19"/>
    <p:sldId id="1122" r:id="rId20"/>
    <p:sldId id="1123" r:id="rId21"/>
    <p:sldId id="263" r:id="rId22"/>
    <p:sldId id="1407" r:id="rId23"/>
    <p:sldId id="265" r:id="rId24"/>
    <p:sldId id="266" r:id="rId25"/>
    <p:sldId id="1397" r:id="rId26"/>
    <p:sldId id="1396" r:id="rId27"/>
    <p:sldId id="269" r:id="rId28"/>
    <p:sldId id="270" r:id="rId29"/>
    <p:sldId id="271" r:id="rId30"/>
    <p:sldId id="272" r:id="rId31"/>
    <p:sldId id="273" r:id="rId32"/>
    <p:sldId id="274" r:id="rId33"/>
    <p:sldId id="1379" r:id="rId34"/>
    <p:sldId id="275" r:id="rId35"/>
    <p:sldId id="276" r:id="rId36"/>
    <p:sldId id="277" r:id="rId37"/>
    <p:sldId id="278" r:id="rId38"/>
    <p:sldId id="279" r:id="rId39"/>
    <p:sldId id="1380" r:id="rId40"/>
    <p:sldId id="1424" r:id="rId41"/>
    <p:sldId id="1415" r:id="rId42"/>
    <p:sldId id="281" r:id="rId43"/>
    <p:sldId id="284" r:id="rId44"/>
    <p:sldId id="285" r:id="rId45"/>
    <p:sldId id="286" r:id="rId46"/>
    <p:sldId id="1373" r:id="rId47"/>
    <p:sldId id="1416" r:id="rId48"/>
    <p:sldId id="1417" r:id="rId49"/>
    <p:sldId id="1372" r:id="rId50"/>
    <p:sldId id="290" r:id="rId51"/>
    <p:sldId id="1423" r:id="rId52"/>
    <p:sldId id="1370" r:id="rId53"/>
    <p:sldId id="1405" r:id="rId54"/>
    <p:sldId id="1399" r:id="rId55"/>
    <p:sldId id="292" r:id="rId56"/>
    <p:sldId id="293" r:id="rId57"/>
    <p:sldId id="294" r:id="rId58"/>
    <p:sldId id="1251" r:id="rId59"/>
    <p:sldId id="1383" r:id="rId60"/>
    <p:sldId id="1384" r:id="rId61"/>
    <p:sldId id="1385" r:id="rId62"/>
    <p:sldId id="1386" r:id="rId63"/>
    <p:sldId id="296" r:id="rId64"/>
    <p:sldId id="297" r:id="rId65"/>
    <p:sldId id="1413" r:id="rId66"/>
    <p:sldId id="299" r:id="rId67"/>
    <p:sldId id="300" r:id="rId68"/>
    <p:sldId id="301" r:id="rId69"/>
    <p:sldId id="302" r:id="rId70"/>
    <p:sldId id="303" r:id="rId71"/>
    <p:sldId id="304" r:id="rId72"/>
    <p:sldId id="305" r:id="rId73"/>
    <p:sldId id="308" r:id="rId74"/>
    <p:sldId id="309" r:id="rId75"/>
    <p:sldId id="310" r:id="rId76"/>
    <p:sldId id="311" r:id="rId77"/>
    <p:sldId id="312" r:id="rId78"/>
    <p:sldId id="1422" r:id="rId79"/>
    <p:sldId id="314" r:id="rId80"/>
    <p:sldId id="315" r:id="rId81"/>
    <p:sldId id="316" r:id="rId82"/>
    <p:sldId id="317" r:id="rId83"/>
    <p:sldId id="318" r:id="rId84"/>
    <p:sldId id="1387" r:id="rId85"/>
    <p:sldId id="320" r:id="rId86"/>
    <p:sldId id="321" r:id="rId87"/>
    <p:sldId id="322" r:id="rId88"/>
    <p:sldId id="1376" r:id="rId89"/>
    <p:sldId id="324" r:id="rId90"/>
    <p:sldId id="325" r:id="rId91"/>
    <p:sldId id="326" r:id="rId92"/>
    <p:sldId id="327" r:id="rId93"/>
    <p:sldId id="328" r:id="rId94"/>
    <p:sldId id="329" r:id="rId95"/>
    <p:sldId id="1401" r:id="rId96"/>
    <p:sldId id="1402" r:id="rId97"/>
    <p:sldId id="1425" r:id="rId98"/>
    <p:sldId id="1426" r:id="rId99"/>
    <p:sldId id="1288" r:id="rId100"/>
    <p:sldId id="1131" r:id="rId101"/>
  </p:sldIdLst>
  <p:sldSz cx="12192000" cy="6858000"/>
  <p:notesSz cx="7010400" cy="9296400"/>
  <p:custDataLst>
    <p:tags r:id="rId10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Welcome AND Intro" id="{5A5113C1-F71A-493C-A6F3-E00CA99CA291}">
          <p14:sldIdLst>
            <p14:sldId id="256"/>
            <p14:sldId id="1421"/>
            <p14:sldId id="1395"/>
            <p14:sldId id="1418"/>
            <p14:sldId id="1194"/>
            <p14:sldId id="261"/>
            <p14:sldId id="257"/>
            <p14:sldId id="259"/>
            <p14:sldId id="262"/>
            <p14:sldId id="258"/>
          </p14:sldIdLst>
        </p14:section>
        <p14:section name="Officer Duties" id="{86A1FF05-7113-43D9-9E92-0313143C6A5F}">
          <p14:sldIdLst>
            <p14:sldId id="1414"/>
            <p14:sldId id="1121"/>
            <p14:sldId id="1122"/>
            <p14:sldId id="1123"/>
          </p14:sldIdLst>
        </p14:section>
        <p14:section name="Membership-P1" id="{4A418A84-E734-4CE0-94A7-C136A2F7D364}">
          <p14:sldIdLst>
            <p14:sldId id="263"/>
            <p14:sldId id="1407"/>
            <p14:sldId id="265"/>
            <p14:sldId id="266"/>
            <p14:sldId id="1397"/>
            <p14:sldId id="1396"/>
            <p14:sldId id="269"/>
            <p14:sldId id="270"/>
            <p14:sldId id="271"/>
            <p14:sldId id="272"/>
            <p14:sldId id="273"/>
            <p14:sldId id="274"/>
            <p14:sldId id="1379"/>
            <p14:sldId id="275"/>
          </p14:sldIdLst>
        </p14:section>
        <p14:section name="BREAK1" id="{029D17F5-6A71-4D63-BBAF-8AE5D6D146B6}">
          <p14:sldIdLst>
            <p14:sldId id="276"/>
          </p14:sldIdLst>
        </p14:section>
        <p14:section name="Membership-P2" id="{EBA9C3B0-381C-4B6C-BC21-30C7CC662DD8}">
          <p14:sldIdLst>
            <p14:sldId id="277"/>
            <p14:sldId id="278"/>
            <p14:sldId id="279"/>
            <p14:sldId id="1380"/>
            <p14:sldId id="1424"/>
            <p14:sldId id="1415"/>
            <p14:sldId id="281"/>
            <p14:sldId id="284"/>
            <p14:sldId id="285"/>
          </p14:sldIdLst>
        </p14:section>
        <p14:section name="FLORIDA District" id="{39293D51-4173-42E6-AF99-15D750F97CF3}">
          <p14:sldIdLst>
            <p14:sldId id="286"/>
            <p14:sldId id="1373"/>
            <p14:sldId id="1416"/>
            <p14:sldId id="1417"/>
            <p14:sldId id="1372"/>
            <p14:sldId id="290"/>
            <p14:sldId id="1423"/>
            <p14:sldId id="1370"/>
            <p14:sldId id="1405"/>
            <p14:sldId id="1399"/>
            <p14:sldId id="292"/>
            <p14:sldId id="293"/>
            <p14:sldId id="294"/>
          </p14:sldIdLst>
        </p14:section>
        <p14:section name="BREAK2" id="{B5F8E37A-2AF3-4163-B6C8-24F541D7A9A8}">
          <p14:sldIdLst>
            <p14:sldId id="1251"/>
          </p14:sldIdLst>
        </p14:section>
        <p14:section name="Supporting SLPs" id="{0395EBF3-BC80-464F-B4BC-7D3BB5D39B79}">
          <p14:sldIdLst>
            <p14:sldId id="1383"/>
            <p14:sldId id="1384"/>
            <p14:sldId id="1385"/>
            <p14:sldId id="1386"/>
          </p14:sldIdLst>
        </p14:section>
        <p14:section name="Fundraising" id="{DA9D0856-4500-40BE-9386-AF77A9667E27}">
          <p14:sldIdLst>
            <p14:sldId id="296"/>
            <p14:sldId id="297"/>
            <p14:sldId id="1413"/>
            <p14:sldId id="299"/>
            <p14:sldId id="300"/>
            <p14:sldId id="301"/>
            <p14:sldId id="302"/>
            <p14:sldId id="303"/>
            <p14:sldId id="304"/>
            <p14:sldId id="305"/>
            <p14:sldId id="308"/>
            <p14:sldId id="309"/>
            <p14:sldId id="310"/>
          </p14:sldIdLst>
        </p14:section>
        <p14:section name="BREAK3" id="{389DCC34-9BF9-49A2-B8A6-12ADB00C6F4C}">
          <p14:sldIdLst>
            <p14:sldId id="311"/>
          </p14:sldIdLst>
        </p14:section>
        <p14:section name="Florida Foundation" id="{4A74B331-D03A-45DC-86F7-58B03BB41E8E}">
          <p14:sldIdLst>
            <p14:sldId id="312"/>
            <p14:sldId id="1422"/>
            <p14:sldId id="314"/>
            <p14:sldId id="315"/>
            <p14:sldId id="316"/>
            <p14:sldId id="317"/>
            <p14:sldId id="318"/>
            <p14:sldId id="1387"/>
            <p14:sldId id="320"/>
          </p14:sldIdLst>
        </p14:section>
        <p14:section name="Service Projects" id="{49D843D2-4427-41BC-8FA9-D57BA6E11540}">
          <p14:sldIdLst>
            <p14:sldId id="321"/>
            <p14:sldId id="322"/>
            <p14:sldId id="1376"/>
            <p14:sldId id="324"/>
            <p14:sldId id="325"/>
            <p14:sldId id="326"/>
            <p14:sldId id="327"/>
            <p14:sldId id="328"/>
          </p14:sldIdLst>
        </p14:section>
        <p14:section name="Wrap up" id="{5E2557FF-82F1-48B5-A570-960D08405D9E}">
          <p14:sldIdLst>
            <p14:sldId id="329"/>
            <p14:sldId id="1401"/>
            <p14:sldId id="1402"/>
            <p14:sldId id="1425"/>
            <p14:sldId id="1426"/>
            <p14:sldId id="1288"/>
            <p14:sldId id="1131"/>
          </p14:sldIdLst>
        </p14:section>
        <p14:section name="Not Used" id="{D424E0B6-D54E-48EA-8F3B-B62762F330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7340"/>
    <a:srgbClr val="CC9900"/>
    <a:srgbClr val="003974"/>
    <a:srgbClr val="002060"/>
    <a:srgbClr val="205867"/>
    <a:srgbClr val="99CCFF"/>
    <a:srgbClr val="EEE7D2"/>
    <a:srgbClr val="396497"/>
    <a:srgbClr val="0000FF"/>
    <a:srgbClr val="E1DF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48" autoAdjust="0"/>
    <p:restoredTop sz="84293" autoAdjust="0"/>
  </p:normalViewPr>
  <p:slideViewPr>
    <p:cSldViewPr>
      <p:cViewPr varScale="1">
        <p:scale>
          <a:sx n="69" d="100"/>
          <a:sy n="69" d="100"/>
        </p:scale>
        <p:origin x="926"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790"/>
    </p:cViewPr>
  </p:sorterViewPr>
  <p:notesViewPr>
    <p:cSldViewPr>
      <p:cViewPr varScale="1">
        <p:scale>
          <a:sx n="82" d="100"/>
          <a:sy n="82" d="100"/>
        </p:scale>
        <p:origin x="3852" y="108"/>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theme" Target="theme/theme1.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notesMaster" Target="notesMasters/notesMaster1.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tags" Target="tags/tag1.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9134EE-2C28-4A2D-A659-E2DE6F3BD70D}"/>
              </a:ext>
            </a:extLst>
          </p:cNvPr>
          <p:cNvSpPr>
            <a:spLocks noGrp="1"/>
          </p:cNvSpPr>
          <p:nvPr>
            <p:ph type="hdr" sz="quarter"/>
          </p:nvPr>
        </p:nvSpPr>
        <p:spPr>
          <a:xfrm>
            <a:off x="1" y="2"/>
            <a:ext cx="3037146" cy="464740"/>
          </a:xfrm>
          <a:prstGeom prst="rect">
            <a:avLst/>
          </a:prstGeom>
        </p:spPr>
        <p:txBody>
          <a:bodyPr vert="horz" wrap="square" lIns="91423" tIns="45712" rIns="91423" bIns="45712"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ltLang="en-US"/>
          </a:p>
        </p:txBody>
      </p:sp>
      <p:sp>
        <p:nvSpPr>
          <p:cNvPr id="3" name="Date Placeholder 2">
            <a:extLst>
              <a:ext uri="{FF2B5EF4-FFF2-40B4-BE49-F238E27FC236}">
                <a16:creationId xmlns:a16="http://schemas.microsoft.com/office/drawing/2014/main" id="{02FFD8BB-9704-4F86-B1D3-B0C62C2A3686}"/>
              </a:ext>
            </a:extLst>
          </p:cNvPr>
          <p:cNvSpPr>
            <a:spLocks noGrp="1"/>
          </p:cNvSpPr>
          <p:nvPr>
            <p:ph type="dt" sz="quarter" idx="1"/>
          </p:nvPr>
        </p:nvSpPr>
        <p:spPr>
          <a:xfrm>
            <a:off x="3971653" y="2"/>
            <a:ext cx="3037146" cy="464740"/>
          </a:xfrm>
          <a:prstGeom prst="rect">
            <a:avLst/>
          </a:prstGeom>
        </p:spPr>
        <p:txBody>
          <a:bodyPr vert="horz" wrap="square" lIns="91423" tIns="45712" rIns="91423" bIns="45712"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080151BC-3C10-4277-93D5-9E6703E9F7C4}" type="datetimeFigureOut">
              <a:rPr lang="en-US" altLang="en-US"/>
              <a:pPr>
                <a:defRPr/>
              </a:pPr>
              <a:t>8/2/2025</a:t>
            </a:fld>
            <a:endParaRPr lang="en-US" altLang="en-US"/>
          </a:p>
        </p:txBody>
      </p:sp>
      <p:sp>
        <p:nvSpPr>
          <p:cNvPr id="4" name="Footer Placeholder 3">
            <a:extLst>
              <a:ext uri="{FF2B5EF4-FFF2-40B4-BE49-F238E27FC236}">
                <a16:creationId xmlns:a16="http://schemas.microsoft.com/office/drawing/2014/main" id="{345AA619-C774-4F48-91A3-3DAB6C6F7A45}"/>
              </a:ext>
            </a:extLst>
          </p:cNvPr>
          <p:cNvSpPr>
            <a:spLocks noGrp="1"/>
          </p:cNvSpPr>
          <p:nvPr>
            <p:ph type="ftr" sz="quarter" idx="2"/>
          </p:nvPr>
        </p:nvSpPr>
        <p:spPr>
          <a:xfrm>
            <a:off x="1" y="8830063"/>
            <a:ext cx="3037146" cy="464739"/>
          </a:xfrm>
          <a:prstGeom prst="rect">
            <a:avLst/>
          </a:prstGeom>
        </p:spPr>
        <p:txBody>
          <a:bodyPr vert="horz" wrap="square" lIns="91423" tIns="45712" rIns="91423" bIns="45712"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ltLang="en-US"/>
          </a:p>
        </p:txBody>
      </p:sp>
      <p:sp>
        <p:nvSpPr>
          <p:cNvPr id="5" name="Slide Number Placeholder 4">
            <a:extLst>
              <a:ext uri="{FF2B5EF4-FFF2-40B4-BE49-F238E27FC236}">
                <a16:creationId xmlns:a16="http://schemas.microsoft.com/office/drawing/2014/main" id="{27EAF270-FD81-4064-B6BA-8F103C25F3CB}"/>
              </a:ext>
            </a:extLst>
          </p:cNvPr>
          <p:cNvSpPr>
            <a:spLocks noGrp="1"/>
          </p:cNvSpPr>
          <p:nvPr>
            <p:ph type="sldNum" sz="quarter" idx="3"/>
          </p:nvPr>
        </p:nvSpPr>
        <p:spPr>
          <a:xfrm>
            <a:off x="3971653" y="8830063"/>
            <a:ext cx="3037146" cy="464739"/>
          </a:xfrm>
          <a:prstGeom prst="rect">
            <a:avLst/>
          </a:prstGeom>
        </p:spPr>
        <p:txBody>
          <a:bodyPr vert="horz" wrap="square" lIns="91423" tIns="45712" rIns="91423" bIns="45712"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767BA83-D272-4CCF-8F19-90B5C04276C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B77368-98C9-4709-9585-5427CE780CB2}"/>
              </a:ext>
            </a:extLst>
          </p:cNvPr>
          <p:cNvSpPr>
            <a:spLocks noGrp="1"/>
          </p:cNvSpPr>
          <p:nvPr>
            <p:ph type="hdr" sz="quarter"/>
          </p:nvPr>
        </p:nvSpPr>
        <p:spPr>
          <a:xfrm>
            <a:off x="1" y="2"/>
            <a:ext cx="3037146" cy="464740"/>
          </a:xfrm>
          <a:prstGeom prst="rect">
            <a:avLst/>
          </a:prstGeom>
        </p:spPr>
        <p:txBody>
          <a:bodyPr vert="horz" wrap="square" lIns="91423" tIns="45712" rIns="91423" bIns="45712"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ltLang="en-US"/>
          </a:p>
        </p:txBody>
      </p:sp>
      <p:sp>
        <p:nvSpPr>
          <p:cNvPr id="3" name="Date Placeholder 2">
            <a:extLst>
              <a:ext uri="{FF2B5EF4-FFF2-40B4-BE49-F238E27FC236}">
                <a16:creationId xmlns:a16="http://schemas.microsoft.com/office/drawing/2014/main" id="{3E1C0850-392F-4136-8E4B-5286CD0CA299}"/>
              </a:ext>
            </a:extLst>
          </p:cNvPr>
          <p:cNvSpPr>
            <a:spLocks noGrp="1"/>
          </p:cNvSpPr>
          <p:nvPr>
            <p:ph type="dt" idx="1"/>
          </p:nvPr>
        </p:nvSpPr>
        <p:spPr>
          <a:xfrm>
            <a:off x="3971653" y="2"/>
            <a:ext cx="3037146" cy="464740"/>
          </a:xfrm>
          <a:prstGeom prst="rect">
            <a:avLst/>
          </a:prstGeom>
        </p:spPr>
        <p:txBody>
          <a:bodyPr vert="horz" wrap="square" lIns="91423" tIns="45712" rIns="91423" bIns="45712"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5F308F59-9640-45B0-A692-3A62C422E61D}" type="datetimeFigureOut">
              <a:rPr lang="en-US" altLang="en-US"/>
              <a:pPr>
                <a:defRPr/>
              </a:pPr>
              <a:t>8/2/2025</a:t>
            </a:fld>
            <a:endParaRPr lang="en-US" altLang="en-US"/>
          </a:p>
        </p:txBody>
      </p:sp>
      <p:sp>
        <p:nvSpPr>
          <p:cNvPr id="4" name="Slide Image Placeholder 3">
            <a:extLst>
              <a:ext uri="{FF2B5EF4-FFF2-40B4-BE49-F238E27FC236}">
                <a16:creationId xmlns:a16="http://schemas.microsoft.com/office/drawing/2014/main" id="{D084747C-164D-49BE-8362-000D9A41A332}"/>
              </a:ext>
            </a:extLst>
          </p:cNvPr>
          <p:cNvSpPr>
            <a:spLocks noGrp="1" noRot="1" noChangeAspect="1"/>
          </p:cNvSpPr>
          <p:nvPr>
            <p:ph type="sldImg" idx="2"/>
          </p:nvPr>
        </p:nvSpPr>
        <p:spPr>
          <a:xfrm>
            <a:off x="407988" y="696913"/>
            <a:ext cx="6194425" cy="3484562"/>
          </a:xfrm>
          <a:prstGeom prst="rect">
            <a:avLst/>
          </a:prstGeom>
          <a:noFill/>
          <a:ln w="12700">
            <a:solidFill>
              <a:prstClr val="black"/>
            </a:solidFill>
          </a:ln>
        </p:spPr>
        <p:txBody>
          <a:bodyPr vert="horz" lIns="91423" tIns="45712" rIns="91423" bIns="45712" rtlCol="0" anchor="ctr"/>
          <a:lstStyle/>
          <a:p>
            <a:pPr lvl="0"/>
            <a:endParaRPr lang="en-US" noProof="0" dirty="0"/>
          </a:p>
        </p:txBody>
      </p:sp>
      <p:sp>
        <p:nvSpPr>
          <p:cNvPr id="5" name="Notes Placeholder 4">
            <a:extLst>
              <a:ext uri="{FF2B5EF4-FFF2-40B4-BE49-F238E27FC236}">
                <a16:creationId xmlns:a16="http://schemas.microsoft.com/office/drawing/2014/main" id="{B79E9C7F-F7FB-4806-834B-A71B6E934525}"/>
              </a:ext>
            </a:extLst>
          </p:cNvPr>
          <p:cNvSpPr>
            <a:spLocks noGrp="1"/>
          </p:cNvSpPr>
          <p:nvPr>
            <p:ph type="body" sz="quarter" idx="3"/>
          </p:nvPr>
        </p:nvSpPr>
        <p:spPr>
          <a:xfrm>
            <a:off x="700880" y="4415830"/>
            <a:ext cx="5608640" cy="4182660"/>
          </a:xfrm>
          <a:prstGeom prst="rect">
            <a:avLst/>
          </a:prstGeom>
        </p:spPr>
        <p:txBody>
          <a:bodyPr vert="horz" lIns="91423" tIns="45712" rIns="91423" bIns="4571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9020CD9-E49D-43C3-9C28-C10DC1B9B1A0}"/>
              </a:ext>
            </a:extLst>
          </p:cNvPr>
          <p:cNvSpPr>
            <a:spLocks noGrp="1"/>
          </p:cNvSpPr>
          <p:nvPr>
            <p:ph type="ftr" sz="quarter" idx="4"/>
          </p:nvPr>
        </p:nvSpPr>
        <p:spPr>
          <a:xfrm>
            <a:off x="1" y="8830063"/>
            <a:ext cx="3037146" cy="464739"/>
          </a:xfrm>
          <a:prstGeom prst="rect">
            <a:avLst/>
          </a:prstGeom>
        </p:spPr>
        <p:txBody>
          <a:bodyPr vert="horz" wrap="square" lIns="91423" tIns="45712" rIns="91423" bIns="45712"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38ED4076-38D2-4160-ADB9-A61F562C739F}"/>
              </a:ext>
            </a:extLst>
          </p:cNvPr>
          <p:cNvSpPr>
            <a:spLocks noGrp="1"/>
          </p:cNvSpPr>
          <p:nvPr>
            <p:ph type="sldNum" sz="quarter" idx="5"/>
          </p:nvPr>
        </p:nvSpPr>
        <p:spPr>
          <a:xfrm>
            <a:off x="3971653" y="8830063"/>
            <a:ext cx="3037146" cy="464739"/>
          </a:xfrm>
          <a:prstGeom prst="rect">
            <a:avLst/>
          </a:prstGeom>
        </p:spPr>
        <p:txBody>
          <a:bodyPr vert="horz" wrap="square" lIns="91423" tIns="45712" rIns="91423" bIns="45712"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9A3AAA1-1E87-4E4C-86E9-001771099FF0}" type="slidenum">
              <a:rPr lang="en-US" altLang="en-US"/>
              <a:pPr>
                <a:defRPr/>
              </a:pPr>
              <a:t>‹#›</a:t>
            </a:fld>
            <a:endParaRPr lang="en-US" altLang="en-US"/>
          </a:p>
        </p:txBody>
      </p:sp>
    </p:spTree>
    <p:extLst>
      <p:ext uri="{BB962C8B-B14F-4D97-AF65-F5344CB8AC3E}">
        <p14:creationId xmlns:p14="http://schemas.microsoft.com/office/powerpoint/2010/main" val="3328316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1: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79" name="Google Shape;79;p1: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1</a:t>
            </a:fld>
            <a:endParaRPr sz="13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354"/>
              </a:spcBef>
            </a:pPr>
            <a:r>
              <a:rPr lang="en-US" dirty="0"/>
              <a:t>First off – who is attending Club Leadership Education for the FIRST TIME?</a:t>
            </a:r>
          </a:p>
          <a:p>
            <a:pPr>
              <a:spcBef>
                <a:spcPts val="354"/>
              </a:spcBef>
            </a:pPr>
            <a:r>
              <a:rPr lang="en-US" dirty="0"/>
              <a:t>Ask incoming presidents to stand… ask them to introduce themselves</a:t>
            </a:r>
          </a:p>
          <a:p>
            <a:pPr>
              <a:spcBef>
                <a:spcPts val="354"/>
              </a:spcBef>
            </a:pPr>
            <a:r>
              <a:rPr lang="en-US" dirty="0"/>
              <a:t>Ask incoming secretaries to stand…ask them to introduce themselves</a:t>
            </a:r>
          </a:p>
          <a:p>
            <a:pPr>
              <a:spcBef>
                <a:spcPts val="354"/>
              </a:spcBef>
            </a:pPr>
            <a:r>
              <a:rPr lang="en-US" dirty="0"/>
              <a:t>Ask incoming treasurers to stand…ask them to introduce themselves</a:t>
            </a:r>
          </a:p>
          <a:p>
            <a:pPr>
              <a:spcBef>
                <a:spcPts val="354"/>
              </a:spcBef>
            </a:pPr>
            <a:r>
              <a:rPr lang="en-US" dirty="0"/>
              <a:t>Who is left? - ask them to introduce themselves</a:t>
            </a:r>
            <a:endParaRPr dirty="0"/>
          </a:p>
        </p:txBody>
      </p:sp>
      <p:sp>
        <p:nvSpPr>
          <p:cNvPr id="100" name="Google Shape;100;p3: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a:pPr algn="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r>
              <a:rPr lang="en-US" dirty="0"/>
              <a:t>Added this section in case you need it- OPTIONAL</a:t>
            </a:r>
            <a:endParaRPr dirty="0"/>
          </a:p>
        </p:txBody>
      </p:sp>
      <p:sp>
        <p:nvSpPr>
          <p:cNvPr id="159" name="Google Shape;159;p8:notes"/>
          <p:cNvSpPr>
            <a:spLocks noGrp="1" noRot="1" noChangeAspect="1"/>
          </p:cNvSpPr>
          <p:nvPr>
            <p:ph type="sldImg" idx="2"/>
          </p:nvPr>
        </p:nvSpPr>
        <p:spPr>
          <a:xfrm>
            <a:off x="704850" y="1152525"/>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954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297612" cy="3543300"/>
          </a:xfrm>
        </p:spPr>
      </p:sp>
      <p:sp>
        <p:nvSpPr>
          <p:cNvPr id="3" name="Notes Placeholder 2"/>
          <p:cNvSpPr>
            <a:spLocks noGrp="1"/>
          </p:cNvSpPr>
          <p:nvPr>
            <p:ph type="body" idx="1"/>
          </p:nvPr>
        </p:nvSpPr>
        <p:spPr/>
        <p:txBody>
          <a:bodyPr/>
          <a:lstStyle/>
          <a:p>
            <a:pPr eaLnBrk="1" hangingPunct="1">
              <a:spcBef>
                <a:spcPct val="0"/>
              </a:spcBef>
            </a:pPr>
            <a:endParaRPr lang="en-US" altLang="en-US" dirty="0">
              <a:ea typeface="ＭＳ Ｐゴシック" pitchFamily="34" charset="-128"/>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12</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6786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297612" cy="3543300"/>
          </a:xfrm>
        </p:spPr>
      </p:sp>
      <p:sp>
        <p:nvSpPr>
          <p:cNvPr id="3" name="Notes Placeholder 2"/>
          <p:cNvSpPr>
            <a:spLocks noGrp="1"/>
          </p:cNvSpPr>
          <p:nvPr>
            <p:ph type="body" idx="1"/>
          </p:nvPr>
        </p:nvSpPr>
        <p:spPr/>
        <p:txBody>
          <a:bodyPr/>
          <a:lstStyle/>
          <a:p>
            <a:pPr eaLnBrk="1" hangingPunct="1">
              <a:spcBef>
                <a:spcPct val="0"/>
              </a:spcBef>
            </a:pPr>
            <a:endParaRPr lang="en-US" altLang="en-US" dirty="0">
              <a:ea typeface="ＭＳ Ｐゴシック" pitchFamily="34" charset="-128"/>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13</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065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297612" cy="3543300"/>
          </a:xfrm>
        </p:spPr>
      </p:sp>
      <p:sp>
        <p:nvSpPr>
          <p:cNvPr id="3" name="Notes Placeholder 2"/>
          <p:cNvSpPr>
            <a:spLocks noGrp="1"/>
          </p:cNvSpPr>
          <p:nvPr>
            <p:ph type="body" idx="1"/>
          </p:nvPr>
        </p:nvSpPr>
        <p:spPr/>
        <p:txBody>
          <a:bodyPr/>
          <a:lstStyle/>
          <a:p>
            <a:pPr eaLnBrk="1" hangingPunct="1">
              <a:spcBef>
                <a:spcPct val="0"/>
              </a:spcBef>
            </a:pPr>
            <a:endParaRPr lang="en-US" altLang="en-US" dirty="0">
              <a:ea typeface="ＭＳ Ｐゴシック" pitchFamily="34" charset="-128"/>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14</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509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159" name="Google Shape;159;p8:notes"/>
          <p:cNvSpPr>
            <a:spLocks noGrp="1" noRot="1" noChangeAspect="1"/>
          </p:cNvSpPr>
          <p:nvPr>
            <p:ph type="sldImg" idx="2"/>
          </p:nvPr>
        </p:nvSpPr>
        <p:spPr>
          <a:xfrm>
            <a:off x="704850" y="1152525"/>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“Committee” can be just the Chair plus an assistant Membership Chair.</a:t>
            </a:r>
            <a:endParaRPr dirty="0"/>
          </a:p>
        </p:txBody>
      </p:sp>
      <p:sp>
        <p:nvSpPr>
          <p:cNvPr id="170" name="Google Shape;170;p9: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16</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7895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0: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marL="453314" indent="-453314">
              <a:spcBef>
                <a:spcPts val="0"/>
              </a:spcBef>
              <a:spcAft>
                <a:spcPts val="0"/>
              </a:spcAft>
              <a:buClr>
                <a:srgbClr val="003974"/>
              </a:buClr>
              <a:buSzPts val="2400"/>
              <a:buFont typeface="Noto Sans Symbols"/>
              <a:buChar char="⮚"/>
            </a:pPr>
            <a:r>
              <a:rPr lang="en-US" u="sng" dirty="0">
                <a:solidFill>
                  <a:schemeClr val="dk1"/>
                </a:solidFill>
                <a:latin typeface="Arial"/>
                <a:ea typeface="Arial"/>
                <a:cs typeface="Arial"/>
                <a:sym typeface="Arial"/>
              </a:rPr>
              <a:t>Works with the president </a:t>
            </a:r>
            <a:r>
              <a:rPr lang="en-US" dirty="0">
                <a:solidFill>
                  <a:schemeClr val="dk1"/>
                </a:solidFill>
                <a:latin typeface="Arial"/>
                <a:ea typeface="Arial"/>
                <a:cs typeface="Arial"/>
                <a:sym typeface="Arial"/>
              </a:rPr>
              <a:t>to set realistic </a:t>
            </a:r>
            <a:r>
              <a:rPr lang="en-US" b="1" dirty="0">
                <a:solidFill>
                  <a:schemeClr val="dk1"/>
                </a:solidFill>
                <a:latin typeface="Arial"/>
                <a:ea typeface="Arial"/>
                <a:cs typeface="Arial"/>
                <a:sym typeface="Arial"/>
              </a:rPr>
              <a:t>membership goals</a:t>
            </a:r>
            <a:r>
              <a:rPr lang="en-US" dirty="0">
                <a:solidFill>
                  <a:schemeClr val="dk1"/>
                </a:solidFill>
                <a:latin typeface="Arial"/>
                <a:ea typeface="Arial"/>
                <a:cs typeface="Arial"/>
                <a:sym typeface="Arial"/>
              </a:rPr>
              <a:t>.</a:t>
            </a:r>
            <a:endParaRPr lang="en-US" dirty="0"/>
          </a:p>
          <a:p>
            <a:pPr marL="453314" indent="-453314">
              <a:spcBef>
                <a:spcPts val="2975"/>
              </a:spcBef>
              <a:spcAft>
                <a:spcPts val="0"/>
              </a:spcAft>
              <a:buClr>
                <a:srgbClr val="003974"/>
              </a:buClr>
              <a:buSzPts val="2400"/>
              <a:buFont typeface="Noto Sans Symbols"/>
              <a:buChar char="⮚"/>
            </a:pPr>
            <a:r>
              <a:rPr lang="en-US" dirty="0">
                <a:solidFill>
                  <a:schemeClr val="dk1"/>
                </a:solidFill>
                <a:latin typeface="Arial"/>
                <a:ea typeface="Arial"/>
                <a:cs typeface="Arial"/>
                <a:sym typeface="Arial"/>
              </a:rPr>
              <a:t>Takes responsibility for </a:t>
            </a:r>
            <a:r>
              <a:rPr lang="en-US" b="1" u="sng" dirty="0">
                <a:solidFill>
                  <a:schemeClr val="dk1"/>
                </a:solidFill>
                <a:latin typeface="Arial"/>
                <a:ea typeface="Arial"/>
                <a:cs typeface="Arial"/>
                <a:sym typeface="Arial"/>
              </a:rPr>
              <a:t>promoting</a:t>
            </a:r>
            <a:r>
              <a:rPr lang="en-US" u="sng" dirty="0">
                <a:solidFill>
                  <a:schemeClr val="dk1"/>
                </a:solidFill>
                <a:latin typeface="Arial"/>
                <a:ea typeface="Arial"/>
                <a:cs typeface="Arial"/>
                <a:sym typeface="Arial"/>
              </a:rPr>
              <a:t> the club to the public</a:t>
            </a:r>
            <a:r>
              <a:rPr lang="en-US" dirty="0">
                <a:solidFill>
                  <a:schemeClr val="dk1"/>
                </a:solidFill>
                <a:latin typeface="Arial"/>
                <a:ea typeface="Arial"/>
                <a:cs typeface="Arial"/>
                <a:sym typeface="Arial"/>
              </a:rPr>
              <a:t>.</a:t>
            </a:r>
            <a:endParaRPr lang="en-US" dirty="0"/>
          </a:p>
          <a:p>
            <a:pPr marL="453314" indent="-453314">
              <a:spcBef>
                <a:spcPts val="2975"/>
              </a:spcBef>
              <a:spcAft>
                <a:spcPts val="0"/>
              </a:spcAft>
              <a:buClr>
                <a:srgbClr val="003974"/>
              </a:buClr>
              <a:buSzPts val="2400"/>
              <a:buFont typeface="Noto Sans Symbols"/>
              <a:buChar char="⮚"/>
            </a:pPr>
            <a:r>
              <a:rPr lang="en-US" u="sng" dirty="0">
                <a:solidFill>
                  <a:schemeClr val="dk1"/>
                </a:solidFill>
                <a:latin typeface="Arial"/>
                <a:ea typeface="Arial"/>
                <a:cs typeface="Arial"/>
                <a:sym typeface="Arial"/>
              </a:rPr>
              <a:t>Engages current members</a:t>
            </a:r>
            <a:r>
              <a:rPr lang="en-US" dirty="0">
                <a:solidFill>
                  <a:schemeClr val="dk1"/>
                </a:solidFill>
                <a:latin typeface="Arial"/>
                <a:ea typeface="Arial"/>
                <a:cs typeface="Arial"/>
                <a:sym typeface="Arial"/>
              </a:rPr>
              <a:t> to keep them </a:t>
            </a:r>
            <a:r>
              <a:rPr lang="en-US" b="1" dirty="0">
                <a:solidFill>
                  <a:schemeClr val="dk1"/>
                </a:solidFill>
                <a:latin typeface="Arial"/>
                <a:ea typeface="Arial"/>
                <a:cs typeface="Arial"/>
                <a:sym typeface="Arial"/>
              </a:rPr>
              <a:t>active</a:t>
            </a:r>
            <a:r>
              <a:rPr lang="en-US" dirty="0">
                <a:solidFill>
                  <a:schemeClr val="dk1"/>
                </a:solidFill>
                <a:latin typeface="Arial"/>
                <a:ea typeface="Arial"/>
                <a:cs typeface="Arial"/>
                <a:sym typeface="Arial"/>
              </a:rPr>
              <a:t> in club activities.</a:t>
            </a:r>
            <a:endParaRPr lang="en-US" dirty="0"/>
          </a:p>
          <a:p>
            <a:pPr>
              <a:spcBef>
                <a:spcPts val="0"/>
              </a:spcBef>
            </a:pPr>
            <a:endParaRPr dirty="0"/>
          </a:p>
        </p:txBody>
      </p:sp>
      <p:sp>
        <p:nvSpPr>
          <p:cNvPr id="194" name="Google Shape;194;p10: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17</a:t>
            </a:fld>
            <a:endParaRPr sz="13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Membership Team can be just the Chair plus one or two other people.  You don’t need a lot of people, just effective ones.</a:t>
            </a:r>
          </a:p>
          <a:p>
            <a:pPr defTabSz="906628">
              <a:spcBef>
                <a:spcPts val="0"/>
              </a:spcBef>
              <a:defRPr/>
            </a:pPr>
            <a:r>
              <a:rPr lang="en-US" dirty="0"/>
              <a:t>Make this a handout? </a:t>
            </a:r>
          </a:p>
          <a:p>
            <a:pPr>
              <a:spcBef>
                <a:spcPts val="0"/>
              </a:spcBef>
            </a:pPr>
            <a:endParaRPr dirty="0"/>
          </a:p>
        </p:txBody>
      </p:sp>
      <p:sp>
        <p:nvSpPr>
          <p:cNvPr id="207" name="Google Shape;207;p11: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18</a:t>
            </a:fld>
            <a:endParaRPr sz="13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defTabSz="906628">
              <a:spcBef>
                <a:spcPts val="0"/>
              </a:spcBef>
              <a:defRPr/>
            </a:pPr>
            <a:r>
              <a:rPr lang="en-US" dirty="0"/>
              <a:t>The Club Membership Chair LEADS the charge, </a:t>
            </a:r>
            <a:r>
              <a:rPr lang="en-US" dirty="0">
                <a:solidFill>
                  <a:schemeClr val="lt1"/>
                </a:solidFill>
                <a:latin typeface="Arial"/>
                <a:ea typeface="Arial"/>
                <a:cs typeface="Arial"/>
                <a:sym typeface="Arial"/>
              </a:rPr>
              <a:t>but YOU, as club leaders, are responsible for INSPIRING all club members to get involved!</a:t>
            </a:r>
            <a:endParaRPr lang="en-US" b="0" dirty="0"/>
          </a:p>
          <a:p>
            <a:pPr defTabSz="906628">
              <a:spcBef>
                <a:spcPts val="0"/>
              </a:spcBef>
              <a:defRPr/>
            </a:pPr>
            <a:endParaRPr lang="en-US" b="0" dirty="0"/>
          </a:p>
          <a:p>
            <a:pPr>
              <a:spcBef>
                <a:spcPts val="0"/>
              </a:spcBef>
            </a:pPr>
            <a:endParaRPr dirty="0"/>
          </a:p>
        </p:txBody>
      </p:sp>
      <p:sp>
        <p:nvSpPr>
          <p:cNvPr id="207" name="Google Shape;207;p11: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19</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9716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a:spLocks noGrp="1" noRot="1" noChangeAspect="1"/>
          </p:cNvSpPr>
          <p:nvPr>
            <p:ph type="sldImg" idx="2"/>
          </p:nvPr>
        </p:nvSpPr>
        <p:spPr>
          <a:xfrm>
            <a:off x="441325" y="712788"/>
            <a:ext cx="6350000"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3:notes"/>
          <p:cNvSpPr txBox="1">
            <a:spLocks noGrp="1"/>
          </p:cNvSpPr>
          <p:nvPr>
            <p:ph type="body" idx="1"/>
          </p:nvPr>
        </p:nvSpPr>
        <p:spPr>
          <a:xfrm>
            <a:off x="701040" y="4473893"/>
            <a:ext cx="5608320" cy="3660457"/>
          </a:xfrm>
          <a:prstGeom prst="rect">
            <a:avLst/>
          </a:prstGeom>
          <a:noFill/>
          <a:ln>
            <a:noFill/>
          </a:ln>
        </p:spPr>
        <p:txBody>
          <a:bodyPr spcFirstLastPara="1" wrap="square" lIns="93151" tIns="46576" rIns="93151" bIns="46576" anchor="t" anchorCtr="0">
            <a:noAutofit/>
          </a:bodyPr>
          <a:lstStyle/>
          <a:p>
            <a:pPr>
              <a:spcBef>
                <a:spcPts val="0"/>
              </a:spcBef>
              <a:spcAft>
                <a:spcPts val="0"/>
              </a:spcAft>
            </a:pPr>
            <a:r>
              <a:rPr lang="en-US" dirty="0"/>
              <a:t>A good leadership quote to get things started!</a:t>
            </a:r>
          </a:p>
          <a:p>
            <a:pPr>
              <a:spcBef>
                <a:spcPts val="0"/>
              </a:spcBef>
              <a:spcAft>
                <a:spcPts val="0"/>
              </a:spcAft>
            </a:pPr>
            <a:endParaRPr dirty="0"/>
          </a:p>
        </p:txBody>
      </p:sp>
      <p:sp>
        <p:nvSpPr>
          <p:cNvPr id="299" name="Google Shape;299;p13:notes"/>
          <p:cNvSpPr txBox="1">
            <a:spLocks noGrp="1"/>
          </p:cNvSpPr>
          <p:nvPr>
            <p:ph type="sldNum" idx="12"/>
          </p:nvPr>
        </p:nvSpPr>
        <p:spPr>
          <a:xfrm>
            <a:off x="3970939" y="8829967"/>
            <a:ext cx="3037840" cy="466433"/>
          </a:xfrm>
          <a:prstGeom prst="rect">
            <a:avLst/>
          </a:prstGeom>
          <a:noFill/>
          <a:ln>
            <a:noFill/>
          </a:ln>
        </p:spPr>
        <p:txBody>
          <a:bodyPr spcFirstLastPara="1" wrap="square" lIns="93151" tIns="46576" rIns="93151" bIns="46576" anchor="b" anchorCtr="0">
            <a:noAutofit/>
          </a:bodyPr>
          <a:lstStyle/>
          <a:p>
            <a:pPr>
              <a:spcBef>
                <a:spcPts val="0"/>
              </a:spcBef>
              <a:spcAft>
                <a:spcPts val="0"/>
              </a:spcAft>
              <a:buClr>
                <a:schemeClr val="dk1"/>
              </a:buClr>
              <a:buSzPts val="325"/>
            </a:pPr>
            <a:fld id="{00000000-1234-1234-1234-123412341234}" type="slidenum">
              <a:rPr lang="en-US" sz="1300">
                <a:solidFill>
                  <a:schemeClr val="dk1"/>
                </a:solidFill>
                <a:latin typeface="Calibri"/>
                <a:ea typeface="Calibri"/>
                <a:cs typeface="Calibri"/>
                <a:sym typeface="Calibri"/>
              </a:rPr>
              <a:pPr>
                <a:spcBef>
                  <a:spcPts val="0"/>
                </a:spcBef>
                <a:spcAft>
                  <a:spcPts val="0"/>
                </a:spcAft>
                <a:buClr>
                  <a:schemeClr val="dk1"/>
                </a:buClr>
                <a:buSzPts val="325"/>
              </a:pPr>
              <a:t>2</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9603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3: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354"/>
              </a:spcBef>
            </a:pPr>
            <a:r>
              <a:rPr lang="en-US" b="1"/>
              <a:t>TWO FOR TWO</a:t>
            </a:r>
            <a:br>
              <a:rPr lang="en-US" b="1"/>
            </a:br>
            <a:r>
              <a:rPr lang="en-US" b="1"/>
              <a:t>RESOURCE: </a:t>
            </a:r>
            <a:r>
              <a:rPr lang="en-US"/>
              <a:t>TWO FOR TWO WORKBOOK (PDF)</a:t>
            </a:r>
            <a:br>
              <a:rPr lang="en-US"/>
            </a:br>
            <a:r>
              <a:rPr lang="en-US"/>
              <a:t>Two For Two Video - https://youtu.be/mUgPwcePo4s </a:t>
            </a:r>
            <a:br>
              <a:rPr lang="en-US"/>
            </a:br>
            <a:br>
              <a:rPr lang="en-US"/>
            </a:br>
            <a:r>
              <a:rPr lang="en-US" b="1"/>
              <a:t>FACILITATE</a:t>
            </a:r>
            <a:endParaRPr/>
          </a:p>
          <a:p>
            <a:pPr>
              <a:spcBef>
                <a:spcPts val="354"/>
              </a:spcBef>
            </a:pPr>
            <a:r>
              <a:rPr lang="en-US"/>
              <a:t>Kiwanis has a new way to recruit members – it's called Two for Two. </a:t>
            </a:r>
            <a:endParaRPr/>
          </a:p>
          <a:p>
            <a:pPr>
              <a:spcBef>
                <a:spcPts val="354"/>
              </a:spcBef>
            </a:pPr>
            <a:r>
              <a:rPr lang="en-US"/>
              <a:t>Basically this approach calls for two members of your club to bring two members every month. </a:t>
            </a:r>
            <a:endParaRPr/>
          </a:p>
          <a:p>
            <a:pPr>
              <a:spcBef>
                <a:spcPts val="354"/>
              </a:spcBef>
            </a:pPr>
            <a:endParaRPr/>
          </a:p>
          <a:p>
            <a:pPr>
              <a:spcBef>
                <a:spcPts val="354"/>
              </a:spcBef>
            </a:pPr>
            <a:r>
              <a:rPr lang="en-US"/>
              <a:t>Use the roster analysis worksheet to look at potential members by their occupations. Who could help your club? An accountant? A banker? Someone in communications or IT?</a:t>
            </a:r>
            <a:endParaRPr/>
          </a:p>
          <a:p>
            <a:pPr>
              <a:spcBef>
                <a:spcPts val="354"/>
              </a:spcBef>
            </a:pPr>
            <a:endParaRPr/>
          </a:p>
          <a:p>
            <a:pPr>
              <a:spcBef>
                <a:spcPts val="354"/>
              </a:spcBef>
            </a:pPr>
            <a:r>
              <a:rPr lang="en-US"/>
              <a:t>Someone in your club likely knows people who meet this criteria. Select your prospects on the basis of what your club needs. </a:t>
            </a:r>
            <a:endParaRPr/>
          </a:p>
          <a:p>
            <a:pPr>
              <a:spcBef>
                <a:spcPts val="0"/>
              </a:spcBef>
              <a:buClr>
                <a:schemeClr val="dk1"/>
              </a:buClr>
              <a:buSzPts val="1200"/>
            </a:pPr>
            <a:endParaRPr/>
          </a:p>
        </p:txBody>
      </p:sp>
      <p:sp>
        <p:nvSpPr>
          <p:cNvPr id="228" name="Google Shape;228;p13: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20</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2990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4: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354"/>
              </a:spcBef>
            </a:pPr>
            <a:r>
              <a:rPr lang="en-US" b="1"/>
              <a:t>TWO FOR TWO</a:t>
            </a:r>
            <a:br>
              <a:rPr lang="en-US" b="1"/>
            </a:br>
            <a:r>
              <a:rPr lang="en-US" b="1"/>
              <a:t>RESOURCE: </a:t>
            </a:r>
            <a:r>
              <a:rPr lang="en-US"/>
              <a:t>TWO FOR TWO WORKBOOK (PDF)</a:t>
            </a:r>
            <a:br>
              <a:rPr lang="en-US"/>
            </a:br>
            <a:r>
              <a:rPr lang="en-US"/>
              <a:t>Two For Two Video - https://youtu.be/mUgPwcePo4s </a:t>
            </a:r>
            <a:br>
              <a:rPr lang="en-US"/>
            </a:br>
            <a:br>
              <a:rPr lang="en-US"/>
            </a:br>
            <a:r>
              <a:rPr lang="en-US" b="1"/>
              <a:t>FACILITATE</a:t>
            </a:r>
            <a:endParaRPr/>
          </a:p>
          <a:p>
            <a:pPr>
              <a:spcBef>
                <a:spcPts val="354"/>
              </a:spcBef>
            </a:pPr>
            <a:r>
              <a:rPr lang="en-US"/>
              <a:t>Kiwanis has a new way to recruit members – it's called Two for Two. </a:t>
            </a:r>
            <a:endParaRPr/>
          </a:p>
          <a:p>
            <a:pPr>
              <a:spcBef>
                <a:spcPts val="354"/>
              </a:spcBef>
            </a:pPr>
            <a:r>
              <a:rPr lang="en-US"/>
              <a:t>Basically this approach calls for two members of your club to bring two members every month. </a:t>
            </a:r>
            <a:endParaRPr/>
          </a:p>
          <a:p>
            <a:pPr>
              <a:spcBef>
                <a:spcPts val="354"/>
              </a:spcBef>
            </a:pPr>
            <a:endParaRPr/>
          </a:p>
          <a:p>
            <a:pPr>
              <a:spcBef>
                <a:spcPts val="354"/>
              </a:spcBef>
            </a:pPr>
            <a:r>
              <a:rPr lang="en-US"/>
              <a:t>Use the roster analysis worksheet to look at potential members by their occupations. Who could help your club? An accountant? A banker? Someone in communications or IT?</a:t>
            </a:r>
            <a:endParaRPr/>
          </a:p>
          <a:p>
            <a:pPr>
              <a:spcBef>
                <a:spcPts val="354"/>
              </a:spcBef>
            </a:pPr>
            <a:endParaRPr/>
          </a:p>
          <a:p>
            <a:pPr>
              <a:spcBef>
                <a:spcPts val="354"/>
              </a:spcBef>
            </a:pPr>
            <a:r>
              <a:rPr lang="en-US"/>
              <a:t>Someone in your club likely knows people who meet this criteria. Select your prospects on the basis of what your club needs. </a:t>
            </a:r>
            <a:endParaRPr/>
          </a:p>
          <a:p>
            <a:pPr>
              <a:spcBef>
                <a:spcPts val="0"/>
              </a:spcBef>
              <a:buClr>
                <a:schemeClr val="dk1"/>
              </a:buClr>
              <a:buSzPts val="1200"/>
            </a:pPr>
            <a:endParaRPr/>
          </a:p>
        </p:txBody>
      </p:sp>
      <p:sp>
        <p:nvSpPr>
          <p:cNvPr id="242" name="Google Shape;242;p14: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21</a:t>
            </a:fld>
            <a:endParaRPr sz="13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5: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354"/>
              </a:spcBef>
            </a:pPr>
            <a:r>
              <a:rPr lang="en-US" b="1" dirty="0"/>
              <a:t>TWO FOR TWO</a:t>
            </a:r>
            <a:br>
              <a:rPr lang="en-US" b="1" dirty="0"/>
            </a:br>
            <a:r>
              <a:rPr lang="en-US" b="1" dirty="0"/>
              <a:t>FACILITATE</a:t>
            </a:r>
            <a:endParaRPr dirty="0"/>
          </a:p>
          <a:p>
            <a:pPr>
              <a:spcBef>
                <a:spcPts val="354"/>
              </a:spcBef>
            </a:pPr>
            <a:r>
              <a:rPr lang="en-US" dirty="0"/>
              <a:t>Think about how easy it would be to grow your club using this tactic. Two prospects a month – so 24 for the year. Strive to convert 12 to become new members. You can do this activity every month while you host other membership events such as open houses or inviting people to service projects. This approach is more effective than inviting a prospective member to attend a meeting. Start with a service project – people who want to help kids are much more likely to attend a service project than a meeting. Once they are hooked on the service aspect, they can attend the meetings. </a:t>
            </a:r>
            <a:endParaRPr dirty="0"/>
          </a:p>
          <a:p>
            <a:pPr>
              <a:spcBef>
                <a:spcPts val="0"/>
              </a:spcBef>
              <a:buClr>
                <a:schemeClr val="dk1"/>
              </a:buClr>
              <a:buSzPts val="1200"/>
            </a:pPr>
            <a:endParaRPr dirty="0"/>
          </a:p>
        </p:txBody>
      </p:sp>
      <p:sp>
        <p:nvSpPr>
          <p:cNvPr id="254" name="Google Shape;254;p15: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22</a:t>
            </a:fld>
            <a:endParaRPr sz="13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6: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265" name="Google Shape;265;p16: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23</a:t>
            </a:fld>
            <a:endParaRPr sz="13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7: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7: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dirty="0"/>
          </a:p>
        </p:txBody>
      </p:sp>
      <p:sp>
        <p:nvSpPr>
          <p:cNvPr id="277" name="Google Shape;277;p17: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24</a:t>
            </a:fld>
            <a:endParaRPr sz="13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8: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8: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a:t>One club doubled their membership by making all Corporate members a 2 for 1. The Corporate member would pay double the dues to become a member and also sponsor a teacher or first responder into the club.</a:t>
            </a:r>
            <a:endParaRPr/>
          </a:p>
        </p:txBody>
      </p:sp>
      <p:sp>
        <p:nvSpPr>
          <p:cNvPr id="290" name="Google Shape;290;p18: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25</a:t>
            </a:fld>
            <a:endParaRPr sz="13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9: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9: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lnSpcReduction="10000"/>
          </a:bodyPr>
          <a:lstStyle/>
          <a:p>
            <a:pPr defTabSz="906628">
              <a:spcBef>
                <a:spcPts val="0"/>
              </a:spcBef>
              <a:defRPr/>
            </a:pPr>
            <a:r>
              <a:rPr lang="en-US" dirty="0">
                <a:solidFill>
                  <a:schemeClr val="dk1"/>
                </a:solidFill>
                <a:latin typeface="Arial"/>
                <a:ea typeface="Arial"/>
                <a:cs typeface="Arial"/>
                <a:sym typeface="Arial"/>
              </a:rPr>
              <a:t>Something that a potential member would like to attend -</a:t>
            </a:r>
            <a:endParaRPr lang="en-US" dirty="0"/>
          </a:p>
          <a:p>
            <a:pPr>
              <a:spcBef>
                <a:spcPts val="0"/>
              </a:spcBef>
            </a:pPr>
            <a:endParaRPr lang="en-US" dirty="0"/>
          </a:p>
          <a:p>
            <a:pPr>
              <a:spcBef>
                <a:spcPts val="0"/>
              </a:spcBef>
            </a:pPr>
            <a:r>
              <a:rPr lang="en-US" dirty="0"/>
              <a:t>There are so many ways to make recruitment fun: contests, special guest events and themed meetings just to name a few.</a:t>
            </a:r>
            <a:endParaRPr dirty="0"/>
          </a:p>
          <a:p>
            <a:pPr>
              <a:spcBef>
                <a:spcPts val="354"/>
              </a:spcBef>
            </a:pPr>
            <a:endParaRPr dirty="0"/>
          </a:p>
          <a:p>
            <a:pPr>
              <a:spcBef>
                <a:spcPts val="354"/>
              </a:spcBef>
            </a:pPr>
            <a:r>
              <a:rPr lang="en-US" dirty="0"/>
              <a:t>In addition, as potential members look for a club in their area, they fill out an electronic form at kiwanis.org. This form is sent to your district and then to clubs in the immediate area. These potential members have expressed an interest in Kiwanis. Follow up with them.</a:t>
            </a:r>
            <a:endParaRPr dirty="0"/>
          </a:p>
          <a:p>
            <a:pPr>
              <a:spcBef>
                <a:spcPts val="354"/>
              </a:spcBef>
            </a:pPr>
            <a:endParaRPr dirty="0"/>
          </a:p>
          <a:p>
            <a:pPr>
              <a:spcBef>
                <a:spcPts val="354"/>
              </a:spcBef>
            </a:pPr>
            <a:r>
              <a:rPr lang="en-US" dirty="0"/>
              <a:t>Sometimes, leads can be representatives from other organizations looking for speaking opportunities or donations, but many are people looking for a place to serve. The only way to know is to follow up.</a:t>
            </a:r>
            <a:endParaRPr dirty="0"/>
          </a:p>
          <a:p>
            <a:pPr>
              <a:spcBef>
                <a:spcPts val="354"/>
              </a:spcBef>
            </a:pPr>
            <a:endParaRPr dirty="0"/>
          </a:p>
          <a:p>
            <a:pPr>
              <a:spcBef>
                <a:spcPts val="354"/>
              </a:spcBef>
            </a:pPr>
            <a:r>
              <a:rPr lang="en-US" dirty="0"/>
              <a:t>Looking at your club roster, identify what part of the community is not reflected in your membership. Is it a certain job industry, a missed skill set that your club could benefit from? Is it a demographic?</a:t>
            </a:r>
            <a:endParaRPr dirty="0"/>
          </a:p>
          <a:p>
            <a:pPr>
              <a:spcBef>
                <a:spcPts val="354"/>
              </a:spcBef>
            </a:pPr>
            <a:endParaRPr dirty="0"/>
          </a:p>
          <a:p>
            <a:pPr>
              <a:spcBef>
                <a:spcPts val="354"/>
              </a:spcBef>
            </a:pPr>
            <a:r>
              <a:rPr lang="en-US" dirty="0"/>
              <a:t>Roster analysis  - p. 20 in participant workbook</a:t>
            </a:r>
            <a:endParaRPr dirty="0"/>
          </a:p>
          <a:p>
            <a:pPr>
              <a:spcBef>
                <a:spcPts val="354"/>
              </a:spcBef>
            </a:pPr>
            <a:r>
              <a:rPr lang="en-US" dirty="0"/>
              <a:t>Prospect list – p. 21 in participant workbook</a:t>
            </a:r>
            <a:endParaRPr dirty="0"/>
          </a:p>
          <a:p>
            <a:pPr>
              <a:spcBef>
                <a:spcPts val="0"/>
              </a:spcBef>
            </a:pPr>
            <a:endParaRPr dirty="0"/>
          </a:p>
        </p:txBody>
      </p:sp>
      <p:sp>
        <p:nvSpPr>
          <p:cNvPr id="307" name="Google Shape;307;p19: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26</a:t>
            </a:fld>
            <a:endParaRPr sz="13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7: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7: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defTabSz="906628" eaLnBrk="1" fontAlgn="auto" hangingPunct="1">
              <a:spcBef>
                <a:spcPts val="0"/>
              </a:spcBef>
              <a:spcAft>
                <a:spcPts val="0"/>
              </a:spcAft>
              <a:buClr>
                <a:srgbClr val="000000"/>
              </a:buClr>
              <a:buSzPts val="1400"/>
              <a:defRPr/>
            </a:pPr>
            <a:r>
              <a:rPr lang="en-US" dirty="0"/>
              <a:t>Humans are social creatures; we tend to “hang out” with others “like us”.  Give your club a chance to “look beyond your front door” to add to the Kiwanis Family.</a:t>
            </a:r>
          </a:p>
          <a:p>
            <a:pPr>
              <a:spcBef>
                <a:spcPts val="0"/>
              </a:spcBef>
            </a:pPr>
            <a:endParaRPr lang="en-US" dirty="0"/>
          </a:p>
          <a:p>
            <a:pPr>
              <a:spcBef>
                <a:spcPts val="0"/>
              </a:spcBef>
            </a:pPr>
            <a:r>
              <a:rPr lang="en-US" dirty="0"/>
              <a:t>Kiwanis is about helping children – anyone with the heart to do that would make a welcome member to any club</a:t>
            </a:r>
            <a:endParaRPr dirty="0"/>
          </a:p>
        </p:txBody>
      </p:sp>
      <p:sp>
        <p:nvSpPr>
          <p:cNvPr id="277" name="Google Shape;277;p17: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27</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9949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0: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0: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Discuss what has worked for the clubs in the past. </a:t>
            </a:r>
          </a:p>
          <a:p>
            <a:pPr>
              <a:spcBef>
                <a:spcPts val="0"/>
              </a:spcBef>
            </a:pPr>
            <a:r>
              <a:rPr lang="en-US" dirty="0"/>
              <a:t>PRINT COPIES-one per club: Membership Plan Form</a:t>
            </a:r>
          </a:p>
          <a:p>
            <a:pPr>
              <a:spcBef>
                <a:spcPts val="0"/>
              </a:spcBef>
            </a:pPr>
            <a:r>
              <a:rPr lang="en-US" dirty="0"/>
              <a:t>https://www.kiwanis.org/wp-content/uploads/2024/03/Membership-Planning-Worksheet.pdf</a:t>
            </a:r>
            <a:endParaRPr dirty="0"/>
          </a:p>
          <a:p>
            <a:pPr>
              <a:spcBef>
                <a:spcPts val="0"/>
              </a:spcBef>
            </a:pPr>
            <a:endParaRPr dirty="0"/>
          </a:p>
        </p:txBody>
      </p:sp>
      <p:sp>
        <p:nvSpPr>
          <p:cNvPr id="322" name="Google Shape;322;p20: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28</a:t>
            </a:fld>
            <a:endParaRPr sz="13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1: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335" name="Google Shape;335;p21: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29</a:t>
            </a:fld>
            <a:endParaRPr sz="13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a:spLocks noGrp="1" noRot="1" noChangeAspect="1"/>
          </p:cNvSpPr>
          <p:nvPr>
            <p:ph type="sldImg" idx="2"/>
          </p:nvPr>
        </p:nvSpPr>
        <p:spPr>
          <a:xfrm>
            <a:off x="441325" y="712788"/>
            <a:ext cx="6350000"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3:notes"/>
          <p:cNvSpPr txBox="1">
            <a:spLocks noGrp="1"/>
          </p:cNvSpPr>
          <p:nvPr>
            <p:ph type="body" idx="1"/>
          </p:nvPr>
        </p:nvSpPr>
        <p:spPr>
          <a:xfrm>
            <a:off x="701040" y="4473893"/>
            <a:ext cx="5608320" cy="3660457"/>
          </a:xfrm>
          <a:prstGeom prst="rect">
            <a:avLst/>
          </a:prstGeom>
          <a:noFill/>
          <a:ln>
            <a:noFill/>
          </a:ln>
        </p:spPr>
        <p:txBody>
          <a:bodyPr spcFirstLastPara="1" wrap="square" lIns="93151" tIns="46576" rIns="93151" bIns="46576" anchor="t" anchorCtr="0">
            <a:noAutofit/>
          </a:bodyPr>
          <a:lstStyle/>
          <a:p>
            <a:pPr>
              <a:spcBef>
                <a:spcPts val="0"/>
              </a:spcBef>
              <a:spcAft>
                <a:spcPts val="0"/>
              </a:spcAft>
            </a:pPr>
            <a:r>
              <a:rPr lang="en-US" dirty="0"/>
              <a:t>Quote by Theodore Roosevelt</a:t>
            </a:r>
          </a:p>
          <a:p>
            <a:pPr>
              <a:spcBef>
                <a:spcPts val="0"/>
              </a:spcBef>
              <a:spcAft>
                <a:spcPts val="0"/>
              </a:spcAft>
            </a:pPr>
            <a:r>
              <a:rPr lang="en-US" dirty="0"/>
              <a:t>How can we achieve the confidence we need to jump into a new (or continuing) leadership role for the NEXT 12 months?</a:t>
            </a:r>
          </a:p>
          <a:p>
            <a:pPr>
              <a:spcBef>
                <a:spcPts val="0"/>
              </a:spcBef>
              <a:spcAft>
                <a:spcPts val="0"/>
              </a:spcAft>
            </a:pPr>
            <a:endParaRPr dirty="0"/>
          </a:p>
        </p:txBody>
      </p:sp>
      <p:sp>
        <p:nvSpPr>
          <p:cNvPr id="299" name="Google Shape;299;p13:notes"/>
          <p:cNvSpPr txBox="1">
            <a:spLocks noGrp="1"/>
          </p:cNvSpPr>
          <p:nvPr>
            <p:ph type="sldNum" idx="12"/>
          </p:nvPr>
        </p:nvSpPr>
        <p:spPr>
          <a:xfrm>
            <a:off x="3970939" y="8829967"/>
            <a:ext cx="3037840" cy="466433"/>
          </a:xfrm>
          <a:prstGeom prst="rect">
            <a:avLst/>
          </a:prstGeom>
          <a:noFill/>
          <a:ln>
            <a:noFill/>
          </a:ln>
        </p:spPr>
        <p:txBody>
          <a:bodyPr spcFirstLastPara="1" wrap="square" lIns="93151" tIns="46576" rIns="93151" bIns="46576" anchor="b" anchorCtr="0">
            <a:noAutofit/>
          </a:bodyPr>
          <a:lstStyle/>
          <a:p>
            <a:pPr>
              <a:spcBef>
                <a:spcPts val="0"/>
              </a:spcBef>
              <a:spcAft>
                <a:spcPts val="0"/>
              </a:spcAft>
              <a:buClr>
                <a:schemeClr val="dk1"/>
              </a:buClr>
              <a:buSzPts val="325"/>
            </a:pPr>
            <a:fld id="{00000000-1234-1234-1234-123412341234}" type="slidenum">
              <a:rPr lang="en-US" sz="1300">
                <a:solidFill>
                  <a:schemeClr val="dk1"/>
                </a:solidFill>
                <a:latin typeface="Calibri"/>
                <a:ea typeface="Calibri"/>
                <a:cs typeface="Calibri"/>
                <a:sym typeface="Calibri"/>
              </a:rPr>
              <a:pPr>
                <a:spcBef>
                  <a:spcPts val="0"/>
                </a:spcBef>
                <a:spcAft>
                  <a:spcPts val="0"/>
                </a:spcAft>
                <a:buClr>
                  <a:schemeClr val="dk1"/>
                </a:buClr>
                <a:buSzPts val="325"/>
              </a:pPr>
              <a:t>3</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0040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2: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2: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r>
              <a:rPr lang="en-US" dirty="0"/>
              <a:t>Membership Team can handle this.</a:t>
            </a:r>
            <a:endParaRPr dirty="0"/>
          </a:p>
        </p:txBody>
      </p:sp>
      <p:sp>
        <p:nvSpPr>
          <p:cNvPr id="345" name="Google Shape;345;p22: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30</a:t>
            </a:fld>
            <a:endParaRPr sz="13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3: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3: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lnSpcReduction="10000"/>
          </a:bodyPr>
          <a:lstStyle/>
          <a:p>
            <a:pPr>
              <a:spcBef>
                <a:spcPts val="0"/>
              </a:spcBef>
            </a:pPr>
            <a:r>
              <a:rPr lang="en-US"/>
              <a:t>Keeping a new member takes special care and attention. Take these four steps after each new member completes his or her application.</a:t>
            </a:r>
            <a:endParaRPr/>
          </a:p>
          <a:p>
            <a:pPr>
              <a:spcBef>
                <a:spcPts val="354"/>
              </a:spcBef>
            </a:pPr>
            <a:endParaRPr/>
          </a:p>
          <a:p>
            <a:pPr>
              <a:spcBef>
                <a:spcPts val="354"/>
              </a:spcBef>
            </a:pPr>
            <a:r>
              <a:rPr lang="en-US"/>
              <a:t>Step 1: Orientation: Providing new-member orientation is an important part of helping new members understand what a great organization and club they’re joining. A fillable new member orientation presentation available for download at kiwanis.org/orientation</a:t>
            </a:r>
            <a:endParaRPr/>
          </a:p>
          <a:p>
            <a:pPr>
              <a:spcBef>
                <a:spcPts val="354"/>
              </a:spcBef>
            </a:pPr>
            <a:endParaRPr/>
          </a:p>
          <a:p>
            <a:pPr>
              <a:spcBef>
                <a:spcPts val="354"/>
              </a:spcBef>
            </a:pPr>
            <a:r>
              <a:rPr lang="en-US"/>
              <a:t>Step 2: Mentoring: Find a member — maybe it’s the sponsoring member — who will take a special interest in helping him or her stay connected, especially in those initial months.</a:t>
            </a:r>
            <a:endParaRPr/>
          </a:p>
          <a:p>
            <a:pPr>
              <a:spcBef>
                <a:spcPts val="354"/>
              </a:spcBef>
            </a:pPr>
            <a:endParaRPr/>
          </a:p>
          <a:p>
            <a:pPr>
              <a:spcBef>
                <a:spcPts val="354"/>
              </a:spcBef>
            </a:pPr>
            <a:r>
              <a:rPr lang="en-US"/>
              <a:t>Step 3: Induction ceremony: Make induction into membership a special event. It’s a once-in-a lifetime experience; so, treat it that way.  Publicly let the new members tell their reasons for joining the club. Invite the new members’ family and friends. Recognize the sponsoring members. (p. 25-26 in participant workbook)</a:t>
            </a:r>
            <a:endParaRPr/>
          </a:p>
          <a:p>
            <a:pPr>
              <a:spcBef>
                <a:spcPts val="354"/>
              </a:spcBef>
            </a:pPr>
            <a:endParaRPr/>
          </a:p>
          <a:p>
            <a:pPr>
              <a:spcBef>
                <a:spcPts val="354"/>
              </a:spcBef>
            </a:pPr>
            <a:r>
              <a:rPr lang="en-US"/>
              <a:t>Step 4:  Involvement: Getting new members involved in an area that’s meaningful for them is key to getting them emotionally connected to the club and the work your club does for the community. Find the right committee, discover each member’s talents and figure out where you need those talents.</a:t>
            </a:r>
            <a:endParaRPr/>
          </a:p>
          <a:p>
            <a:pPr>
              <a:spcBef>
                <a:spcPts val="0"/>
              </a:spcBef>
            </a:pPr>
            <a:endParaRPr/>
          </a:p>
        </p:txBody>
      </p:sp>
      <p:sp>
        <p:nvSpPr>
          <p:cNvPr id="359" name="Google Shape;359;p23: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31</a:t>
            </a:fld>
            <a:endParaRPr sz="13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4: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4: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200"/>
            </a:pPr>
            <a:r>
              <a:rPr lang="en-US" dirty="0"/>
              <a:t>Once again- this is a primary task of the Membership Team.</a:t>
            </a:r>
          </a:p>
          <a:p>
            <a:pPr>
              <a:spcBef>
                <a:spcPts val="0"/>
              </a:spcBef>
              <a:buClr>
                <a:schemeClr val="dk1"/>
              </a:buClr>
              <a:buSzPts val="1200"/>
            </a:pPr>
            <a:r>
              <a:rPr lang="en-US" dirty="0"/>
              <a:t>What can you do to keep members engaged?</a:t>
            </a:r>
            <a:endParaRPr dirty="0"/>
          </a:p>
          <a:p>
            <a:pPr>
              <a:spcBef>
                <a:spcPts val="0"/>
              </a:spcBef>
            </a:pPr>
            <a:endParaRPr dirty="0"/>
          </a:p>
        </p:txBody>
      </p:sp>
      <p:sp>
        <p:nvSpPr>
          <p:cNvPr id="374" name="Google Shape;374;p24: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32</a:t>
            </a:fld>
            <a:endParaRPr sz="13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5: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200"/>
            </a:pPr>
            <a:r>
              <a:rPr lang="en-US"/>
              <a:t>Most of a member's Kiwanis experience centers around a club’s meeting, which is why every time we meet, we have to think about how our agendas can keep members connected and committed.</a:t>
            </a:r>
            <a:endParaRPr/>
          </a:p>
          <a:p>
            <a:pPr>
              <a:spcBef>
                <a:spcPts val="0"/>
              </a:spcBef>
            </a:pPr>
            <a:endParaRPr/>
          </a:p>
          <a:p>
            <a:pPr>
              <a:spcBef>
                <a:spcPts val="0"/>
              </a:spcBef>
              <a:buClr>
                <a:schemeClr val="dk1"/>
              </a:buClr>
              <a:buSzPts val="1200"/>
            </a:pPr>
            <a:r>
              <a:rPr lang="en-US"/>
              <a:t>Everyone wants to feel good about themselves. One way we can help everyone feel good is to provide recognition whenever it’s appropriate. It’s important to prioritize recognition in your clubs. </a:t>
            </a:r>
            <a:endParaRPr/>
          </a:p>
          <a:p>
            <a:pPr>
              <a:spcBef>
                <a:spcPts val="0"/>
              </a:spcBef>
            </a:pPr>
            <a:endParaRPr/>
          </a:p>
        </p:txBody>
      </p:sp>
      <p:sp>
        <p:nvSpPr>
          <p:cNvPr id="388" name="Google Shape;388;p25: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33</a:t>
            </a:fld>
            <a:endParaRPr sz="13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a:extLst>
            <a:ext uri="{FF2B5EF4-FFF2-40B4-BE49-F238E27FC236}">
              <a16:creationId xmlns:a16="http://schemas.microsoft.com/office/drawing/2014/main" id="{A42A48B6-8A4F-D5D7-5DBC-94CE05FB9B79}"/>
            </a:ext>
          </a:extLst>
        </p:cNvPr>
        <p:cNvGrpSpPr/>
        <p:nvPr/>
      </p:nvGrpSpPr>
      <p:grpSpPr>
        <a:xfrm>
          <a:off x="0" y="0"/>
          <a:ext cx="0" cy="0"/>
          <a:chOff x="0" y="0"/>
          <a:chExt cx="0" cy="0"/>
        </a:xfrm>
      </p:grpSpPr>
      <p:sp>
        <p:nvSpPr>
          <p:cNvPr id="441" name="Google Shape;441;p28:notes">
            <a:extLst>
              <a:ext uri="{FF2B5EF4-FFF2-40B4-BE49-F238E27FC236}">
                <a16:creationId xmlns:a16="http://schemas.microsoft.com/office/drawing/2014/main" id="{555E6EC6-E72D-CD1A-6A43-A8D437241829}"/>
              </a:ext>
            </a:extLst>
          </p:cNvPr>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8:notes">
            <a:extLst>
              <a:ext uri="{FF2B5EF4-FFF2-40B4-BE49-F238E27FC236}">
                <a16:creationId xmlns:a16="http://schemas.microsoft.com/office/drawing/2014/main" id="{697B5223-3363-64D1-A762-DC218079962E}"/>
              </a:ext>
            </a:extLst>
          </p:cNvPr>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marL="449461" indent="-224730">
              <a:spcBef>
                <a:spcPts val="0"/>
              </a:spcBef>
              <a:buClr>
                <a:schemeClr val="dk1"/>
              </a:buClr>
            </a:pPr>
            <a:r>
              <a:rPr lang="en-US" dirty="0"/>
              <a:t>Kiwanis provides SO MANY resources for clubs – make sure the officers are aware of these.</a:t>
            </a:r>
            <a:endParaRPr dirty="0"/>
          </a:p>
          <a:p>
            <a:pPr>
              <a:spcBef>
                <a:spcPts val="0"/>
              </a:spcBef>
              <a:buClr>
                <a:schemeClr val="dk1"/>
              </a:buClr>
              <a:buSzPts val="1200"/>
            </a:pPr>
            <a:endParaRPr dirty="0"/>
          </a:p>
        </p:txBody>
      </p:sp>
      <p:sp>
        <p:nvSpPr>
          <p:cNvPr id="443" name="Google Shape;443;p28:notes">
            <a:extLst>
              <a:ext uri="{FF2B5EF4-FFF2-40B4-BE49-F238E27FC236}">
                <a16:creationId xmlns:a16="http://schemas.microsoft.com/office/drawing/2014/main" id="{9E59E6C3-15E3-6210-1AB2-7BDB81B74CC5}"/>
              </a:ext>
            </a:extLst>
          </p:cNvPr>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34</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0113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8: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8: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marL="449461" indent="-224730">
              <a:spcBef>
                <a:spcPts val="0"/>
              </a:spcBef>
              <a:buClr>
                <a:schemeClr val="dk1"/>
              </a:buClr>
            </a:pPr>
            <a:r>
              <a:rPr lang="en-US" dirty="0"/>
              <a:t>Kiwanis provides SO MANY resources for clubs – make sure the officers are aware of these.</a:t>
            </a:r>
          </a:p>
          <a:p>
            <a:pPr marL="449461" indent="-224730">
              <a:spcBef>
                <a:spcPts val="0"/>
              </a:spcBef>
              <a:buClr>
                <a:schemeClr val="dk1"/>
              </a:buClr>
            </a:pPr>
            <a:r>
              <a:rPr lang="en-US" dirty="0"/>
              <a:t>https://www.kiwanis.org/members/build-nurture-retain/</a:t>
            </a:r>
            <a:endParaRPr dirty="0"/>
          </a:p>
          <a:p>
            <a:pPr>
              <a:spcBef>
                <a:spcPts val="0"/>
              </a:spcBef>
              <a:buClr>
                <a:schemeClr val="dk1"/>
              </a:buClr>
              <a:buSzPts val="1200"/>
            </a:pPr>
            <a:endParaRPr dirty="0"/>
          </a:p>
        </p:txBody>
      </p:sp>
      <p:sp>
        <p:nvSpPr>
          <p:cNvPr id="443" name="Google Shape;443;p28: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35</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1981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6: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6: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Club Boost URL? https://kiwanis.formstack.com/forms/ordering_a_boost_box2</a:t>
            </a:r>
          </a:p>
          <a:p>
            <a:pPr>
              <a:spcBef>
                <a:spcPts val="0"/>
              </a:spcBef>
            </a:pPr>
            <a:r>
              <a:rPr lang="en-US" b="1" dirty="0"/>
              <a:t>See Handout!</a:t>
            </a:r>
            <a:endParaRPr b="1" dirty="0"/>
          </a:p>
          <a:p>
            <a:pPr>
              <a:spcBef>
                <a:spcPts val="0"/>
              </a:spcBef>
            </a:pPr>
            <a:endParaRPr dirty="0"/>
          </a:p>
        </p:txBody>
      </p:sp>
      <p:sp>
        <p:nvSpPr>
          <p:cNvPr id="406" name="Google Shape;406;p26: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36</a:t>
            </a:fld>
            <a:endParaRPr sz="13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9: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9: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Because public relations is directly connected to membership, it makes sense for  PR and membership committee leaders to work hand-in-hand.</a:t>
            </a:r>
            <a:endParaRPr dirty="0"/>
          </a:p>
          <a:p>
            <a:pPr>
              <a:spcBef>
                <a:spcPts val="354"/>
              </a:spcBef>
            </a:pPr>
            <a:endParaRPr dirty="0"/>
          </a:p>
          <a:p>
            <a:pPr>
              <a:spcBef>
                <a:spcPts val="354"/>
              </a:spcBef>
            </a:pPr>
            <a:r>
              <a:rPr lang="en-US" dirty="0"/>
              <a:t>Kiwanis has produced a public awareness toolkit that includes information and resources on: </a:t>
            </a:r>
            <a:endParaRPr dirty="0"/>
          </a:p>
          <a:p>
            <a:pPr marL="629750" indent="-171750">
              <a:spcBef>
                <a:spcPts val="354"/>
              </a:spcBef>
              <a:buClr>
                <a:schemeClr val="dk1"/>
              </a:buClr>
              <a:buSzPts val="1200"/>
              <a:buFont typeface="Arial"/>
              <a:buChar char="•"/>
            </a:pPr>
            <a:r>
              <a:rPr lang="en-US" dirty="0"/>
              <a:t>Branding</a:t>
            </a:r>
            <a:endParaRPr dirty="0"/>
          </a:p>
          <a:p>
            <a:pPr marL="629750" indent="-171750">
              <a:spcBef>
                <a:spcPts val="354"/>
              </a:spcBef>
              <a:buClr>
                <a:schemeClr val="dk1"/>
              </a:buClr>
              <a:buSzPts val="1200"/>
              <a:buFont typeface="Arial"/>
              <a:buChar char="•"/>
            </a:pPr>
            <a:r>
              <a:rPr lang="en-US" dirty="0"/>
              <a:t>Print ads</a:t>
            </a:r>
            <a:endParaRPr dirty="0"/>
          </a:p>
          <a:p>
            <a:pPr marL="629750" indent="-171750">
              <a:spcBef>
                <a:spcPts val="354"/>
              </a:spcBef>
              <a:buClr>
                <a:schemeClr val="dk1"/>
              </a:buClr>
              <a:buSzPts val="1200"/>
              <a:buFont typeface="Arial"/>
              <a:buChar char="•"/>
            </a:pPr>
            <a:r>
              <a:rPr lang="en-US" dirty="0"/>
              <a:t>Billboards</a:t>
            </a:r>
            <a:endParaRPr dirty="0"/>
          </a:p>
          <a:p>
            <a:pPr marL="629750" indent="-171750">
              <a:spcBef>
                <a:spcPts val="354"/>
              </a:spcBef>
              <a:buClr>
                <a:schemeClr val="dk1"/>
              </a:buClr>
              <a:buSzPts val="1200"/>
              <a:buFont typeface="Arial"/>
              <a:buChar char="•"/>
            </a:pPr>
            <a:r>
              <a:rPr lang="en-US" dirty="0"/>
              <a:t>Logos</a:t>
            </a:r>
            <a:endParaRPr dirty="0"/>
          </a:p>
          <a:p>
            <a:pPr marL="629750" indent="-171750">
              <a:spcBef>
                <a:spcPts val="354"/>
              </a:spcBef>
              <a:buClr>
                <a:schemeClr val="dk1"/>
              </a:buClr>
              <a:buSzPts val="1200"/>
              <a:buFont typeface="Arial"/>
              <a:buChar char="•"/>
            </a:pPr>
            <a:r>
              <a:rPr lang="en-US" dirty="0"/>
              <a:t>Public service announcements</a:t>
            </a:r>
            <a:endParaRPr dirty="0"/>
          </a:p>
          <a:p>
            <a:pPr marL="629750" indent="-171750">
              <a:spcBef>
                <a:spcPts val="354"/>
              </a:spcBef>
              <a:buClr>
                <a:schemeClr val="dk1"/>
              </a:buClr>
              <a:buSzPts val="1200"/>
              <a:buFont typeface="Arial"/>
              <a:buChar char="•"/>
            </a:pPr>
            <a:r>
              <a:rPr lang="en-US" dirty="0"/>
              <a:t>Merchandise</a:t>
            </a:r>
            <a:endParaRPr dirty="0"/>
          </a:p>
          <a:p>
            <a:pPr marL="629750" indent="-171750">
              <a:spcBef>
                <a:spcPts val="354"/>
              </a:spcBef>
              <a:buClr>
                <a:schemeClr val="dk1"/>
              </a:buClr>
              <a:buSzPts val="1200"/>
              <a:buFont typeface="Arial"/>
              <a:buChar char="•"/>
            </a:pPr>
            <a:r>
              <a:rPr lang="en-US" dirty="0"/>
              <a:t>Digital communications</a:t>
            </a:r>
            <a:endParaRPr dirty="0"/>
          </a:p>
          <a:p>
            <a:pPr marL="629750" indent="-171750">
              <a:spcBef>
                <a:spcPts val="354"/>
              </a:spcBef>
              <a:buClr>
                <a:schemeClr val="dk1"/>
              </a:buClr>
              <a:buSzPts val="1200"/>
              <a:buFont typeface="Arial"/>
              <a:buChar char="•"/>
            </a:pPr>
            <a:r>
              <a:rPr lang="en-US" dirty="0"/>
              <a:t>Media</a:t>
            </a:r>
            <a:endParaRPr dirty="0"/>
          </a:p>
          <a:p>
            <a:pPr>
              <a:spcBef>
                <a:spcPts val="0"/>
              </a:spcBef>
            </a:pPr>
            <a:endParaRPr dirty="0"/>
          </a:p>
        </p:txBody>
      </p:sp>
      <p:sp>
        <p:nvSpPr>
          <p:cNvPr id="455" name="Google Shape;455;p29: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37</a:t>
            </a:fld>
            <a:endParaRPr sz="13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0: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30: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NOTE: where can people take notes? Provide paper?</a:t>
            </a:r>
            <a:endParaRPr dirty="0"/>
          </a:p>
          <a:p>
            <a:pPr>
              <a:spcBef>
                <a:spcPts val="0"/>
              </a:spcBef>
            </a:pPr>
            <a:r>
              <a:rPr lang="en-US" dirty="0"/>
              <a:t>Include “workshop note-taker” page with Leadership Guides?</a:t>
            </a:r>
            <a:endParaRPr dirty="0"/>
          </a:p>
          <a:p>
            <a:pPr>
              <a:spcBef>
                <a:spcPts val="354"/>
              </a:spcBef>
            </a:pPr>
            <a:endParaRPr dirty="0">
              <a:latin typeface="Garamond"/>
              <a:ea typeface="Garamond"/>
              <a:cs typeface="Garamond"/>
              <a:sym typeface="Garamond"/>
            </a:endParaRPr>
          </a:p>
          <a:p>
            <a:pPr>
              <a:spcBef>
                <a:spcPts val="354"/>
              </a:spcBef>
            </a:pPr>
            <a:r>
              <a:rPr lang="en-US" dirty="0">
                <a:latin typeface="Garamond"/>
                <a:ea typeface="Garamond"/>
                <a:cs typeface="Garamond"/>
                <a:sym typeface="Garamond"/>
              </a:rPr>
              <a:t>SET Annual membership Goal</a:t>
            </a:r>
            <a:endParaRPr dirty="0"/>
          </a:p>
          <a:p>
            <a:pPr>
              <a:spcBef>
                <a:spcPts val="354"/>
              </a:spcBef>
            </a:pPr>
            <a:r>
              <a:rPr lang="en-US" dirty="0">
                <a:latin typeface="Garamond"/>
                <a:ea typeface="Garamond"/>
                <a:cs typeface="Garamond"/>
                <a:sym typeface="Garamond"/>
              </a:rPr>
              <a:t>When to do drives?</a:t>
            </a:r>
            <a:endParaRPr dirty="0"/>
          </a:p>
          <a:p>
            <a:pPr>
              <a:spcBef>
                <a:spcPts val="354"/>
              </a:spcBef>
            </a:pPr>
            <a:r>
              <a:rPr lang="en-US" dirty="0">
                <a:latin typeface="Garamond"/>
                <a:ea typeface="Garamond"/>
                <a:cs typeface="Garamond"/>
                <a:sym typeface="Garamond"/>
              </a:rPr>
              <a:t>Going to do 2 4 2?</a:t>
            </a:r>
            <a:endParaRPr dirty="0"/>
          </a:p>
          <a:p>
            <a:pPr>
              <a:spcBef>
                <a:spcPts val="354"/>
              </a:spcBef>
            </a:pPr>
            <a:r>
              <a:rPr lang="en-US" dirty="0">
                <a:latin typeface="Garamond"/>
                <a:ea typeface="Garamond"/>
                <a:cs typeface="Garamond"/>
                <a:sym typeface="Garamond"/>
              </a:rPr>
              <a:t>High level planning for drive</a:t>
            </a:r>
            <a:endParaRPr dirty="0"/>
          </a:p>
          <a:p>
            <a:pPr>
              <a:spcBef>
                <a:spcPts val="354"/>
              </a:spcBef>
            </a:pPr>
            <a:r>
              <a:rPr lang="en-US" dirty="0">
                <a:latin typeface="Garamond"/>
                <a:ea typeface="Garamond"/>
                <a:cs typeface="Garamond"/>
                <a:sym typeface="Garamond"/>
              </a:rPr>
              <a:t>What service activities does your club do to use as part of a membership drive?</a:t>
            </a:r>
            <a:endParaRPr dirty="0"/>
          </a:p>
          <a:p>
            <a:pPr>
              <a:spcBef>
                <a:spcPts val="354"/>
              </a:spcBef>
            </a:pPr>
            <a:r>
              <a:rPr lang="en-US" dirty="0">
                <a:latin typeface="Garamond"/>
                <a:ea typeface="Garamond"/>
                <a:cs typeface="Garamond"/>
                <a:sym typeface="Garamond"/>
              </a:rPr>
              <a:t>What holes do you have in membership? (Who are you missing?) See 2-for-2 info on KI website</a:t>
            </a:r>
            <a:endParaRPr dirty="0"/>
          </a:p>
        </p:txBody>
      </p:sp>
      <p:sp>
        <p:nvSpPr>
          <p:cNvPr id="473" name="Google Shape;473;p30: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buSzPts val="1200"/>
            </a:pPr>
            <a:fld id="{00000000-1234-1234-1234-123412341234}" type="slidenum">
              <a:rPr lang="en-US"/>
              <a:pPr algn="r">
                <a:buSzPts val="1200"/>
              </a:p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1:notes"/>
          <p:cNvSpPr txBox="1">
            <a:spLocks noGrp="1"/>
          </p:cNvSpPr>
          <p:nvPr>
            <p:ph type="body" idx="1"/>
          </p:nvPr>
        </p:nvSpPr>
        <p:spPr>
          <a:xfrm>
            <a:off x="694277" y="4381413"/>
            <a:ext cx="5555800" cy="4150060"/>
          </a:xfrm>
          <a:prstGeom prst="rect">
            <a:avLst/>
          </a:prstGeom>
        </p:spPr>
        <p:txBody>
          <a:bodyPr spcFirstLastPara="1" wrap="square" lIns="90639" tIns="45319" rIns="90639" bIns="45319" anchor="t" anchorCtr="0">
            <a:noAutofit/>
          </a:bodyPr>
          <a:lstStyle/>
          <a:p>
            <a:pPr>
              <a:spcBef>
                <a:spcPts val="354"/>
              </a:spcBef>
            </a:pPr>
            <a:endParaRPr/>
          </a:p>
        </p:txBody>
      </p:sp>
      <p:sp>
        <p:nvSpPr>
          <p:cNvPr id="482" name="Google Shape;482;p31: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a:spLocks noGrp="1" noRot="1" noChangeAspect="1"/>
          </p:cNvSpPr>
          <p:nvPr>
            <p:ph type="sldImg" idx="2"/>
          </p:nvPr>
        </p:nvSpPr>
        <p:spPr>
          <a:xfrm>
            <a:off x="441325" y="712788"/>
            <a:ext cx="6350000"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3:notes"/>
          <p:cNvSpPr txBox="1">
            <a:spLocks noGrp="1"/>
          </p:cNvSpPr>
          <p:nvPr>
            <p:ph type="body" idx="1"/>
          </p:nvPr>
        </p:nvSpPr>
        <p:spPr>
          <a:xfrm>
            <a:off x="701040" y="4473893"/>
            <a:ext cx="5608320" cy="3660457"/>
          </a:xfrm>
          <a:prstGeom prst="rect">
            <a:avLst/>
          </a:prstGeom>
          <a:noFill/>
          <a:ln>
            <a:noFill/>
          </a:ln>
        </p:spPr>
        <p:txBody>
          <a:bodyPr spcFirstLastPara="1" wrap="square" lIns="93151" tIns="46576" rIns="93151" bIns="46576" anchor="t" anchorCtr="0">
            <a:noAutofit/>
          </a:bodyPr>
          <a:lstStyle/>
          <a:p>
            <a:pPr>
              <a:spcBef>
                <a:spcPts val="0"/>
              </a:spcBef>
              <a:spcAft>
                <a:spcPts val="0"/>
              </a:spcAft>
            </a:pPr>
            <a:r>
              <a:rPr lang="en-US" dirty="0"/>
              <a:t>???</a:t>
            </a:r>
          </a:p>
          <a:p>
            <a:pPr>
              <a:spcBef>
                <a:spcPts val="0"/>
              </a:spcBef>
              <a:spcAft>
                <a:spcPts val="0"/>
              </a:spcAft>
            </a:pPr>
            <a:endParaRPr dirty="0"/>
          </a:p>
        </p:txBody>
      </p:sp>
      <p:sp>
        <p:nvSpPr>
          <p:cNvPr id="299" name="Google Shape;299;p13:notes"/>
          <p:cNvSpPr txBox="1">
            <a:spLocks noGrp="1"/>
          </p:cNvSpPr>
          <p:nvPr>
            <p:ph type="sldNum" idx="12"/>
          </p:nvPr>
        </p:nvSpPr>
        <p:spPr>
          <a:xfrm>
            <a:off x="3970939" y="8829967"/>
            <a:ext cx="3037840" cy="466433"/>
          </a:xfrm>
          <a:prstGeom prst="rect">
            <a:avLst/>
          </a:prstGeom>
          <a:noFill/>
          <a:ln>
            <a:noFill/>
          </a:ln>
        </p:spPr>
        <p:txBody>
          <a:bodyPr spcFirstLastPara="1" wrap="square" lIns="93151" tIns="46576" rIns="93151" bIns="46576" anchor="b" anchorCtr="0">
            <a:noAutofit/>
          </a:bodyPr>
          <a:lstStyle/>
          <a:p>
            <a:pPr>
              <a:spcBef>
                <a:spcPts val="0"/>
              </a:spcBef>
              <a:spcAft>
                <a:spcPts val="0"/>
              </a:spcAft>
              <a:buClr>
                <a:schemeClr val="dk1"/>
              </a:buClr>
              <a:buSzPts val="325"/>
            </a:pPr>
            <a:fld id="{00000000-1234-1234-1234-123412341234}" type="slidenum">
              <a:rPr lang="en-US" sz="1300">
                <a:solidFill>
                  <a:schemeClr val="dk1"/>
                </a:solidFill>
                <a:latin typeface="Calibri"/>
                <a:ea typeface="Calibri"/>
                <a:cs typeface="Calibri"/>
                <a:sym typeface="Calibri"/>
              </a:rPr>
              <a:pPr>
                <a:spcBef>
                  <a:spcPts val="0"/>
                </a:spcBef>
                <a:spcAft>
                  <a:spcPts val="0"/>
                </a:spcAft>
                <a:buClr>
                  <a:schemeClr val="dk1"/>
                </a:buClr>
                <a:buSzPts val="325"/>
              </a:pPr>
              <a:t>4</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1436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2: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2: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489" name="Google Shape;489;p32: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40</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6605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5: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lgn="l"/>
            <a:r>
              <a:rPr lang="en-US" dirty="0"/>
              <a:t>HANDOUT!</a:t>
            </a:r>
          </a:p>
          <a:p>
            <a:pPr algn="l"/>
            <a:r>
              <a:rPr lang="en-US" dirty="0"/>
              <a:t>Total of 150 pts possible </a:t>
            </a:r>
          </a:p>
          <a:p>
            <a:pPr algn="l"/>
            <a:r>
              <a:rPr lang="en-US" dirty="0"/>
              <a:t>Be in good standing with KI &amp; District (by 9/30)</a:t>
            </a:r>
          </a:p>
          <a:p>
            <a:pPr algn="l"/>
            <a:r>
              <a:rPr lang="en-US" dirty="0"/>
              <a:t>Be at charter strength in membership (by 10/10)</a:t>
            </a:r>
          </a:p>
        </p:txBody>
      </p:sp>
      <p:sp>
        <p:nvSpPr>
          <p:cNvPr id="534" name="Google Shape;534;p35: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41</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5067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5: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lgn="l"/>
            <a:r>
              <a:rPr lang="en-US" dirty="0"/>
              <a:t>HANDOUT!</a:t>
            </a:r>
          </a:p>
          <a:p>
            <a:pPr algn="l"/>
            <a:r>
              <a:rPr lang="en-US" dirty="0"/>
              <a:t>Total of 150 pts possible </a:t>
            </a:r>
          </a:p>
          <a:p>
            <a:pPr algn="l"/>
            <a:r>
              <a:rPr lang="en-US" dirty="0"/>
              <a:t>Be in good standing with KI &amp; District (by 9/30)</a:t>
            </a:r>
          </a:p>
          <a:p>
            <a:pPr algn="l"/>
            <a:r>
              <a:rPr lang="en-US" dirty="0"/>
              <a:t>Be at charter strength in membership (by 10/10)</a:t>
            </a:r>
          </a:p>
        </p:txBody>
      </p:sp>
      <p:sp>
        <p:nvSpPr>
          <p:cNvPr id="534" name="Google Shape;534;p35: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42</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5193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4: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34: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200"/>
            </a:pPr>
            <a:r>
              <a:rPr lang="en-US">
                <a:latin typeface="Avenir"/>
                <a:ea typeface="Avenir"/>
                <a:cs typeface="Avenir"/>
                <a:sym typeface="Avenir"/>
              </a:rPr>
              <a:t>Phone# 813-453-7134</a:t>
            </a:r>
            <a:endParaRPr/>
          </a:p>
        </p:txBody>
      </p:sp>
      <p:sp>
        <p:nvSpPr>
          <p:cNvPr id="517" name="Google Shape;517;p34: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43</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804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5: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100"/>
            </a:pPr>
            <a:r>
              <a:rPr lang="en-US" dirty="0"/>
              <a:t>All in, Kids win! – a complete TEAM Effort!</a:t>
            </a:r>
            <a:endParaRPr dirty="0"/>
          </a:p>
        </p:txBody>
      </p:sp>
      <p:sp>
        <p:nvSpPr>
          <p:cNvPr id="534" name="Google Shape;534;p35: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44</a:t>
            </a:fld>
            <a:endParaRPr sz="13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a:extLst>
            <a:ext uri="{FF2B5EF4-FFF2-40B4-BE49-F238E27FC236}">
              <a16:creationId xmlns:a16="http://schemas.microsoft.com/office/drawing/2014/main" id="{4474EF0B-FDFA-CB65-1AFB-F602926E711E}"/>
            </a:ext>
          </a:extLst>
        </p:cNvPr>
        <p:cNvGrpSpPr/>
        <p:nvPr/>
      </p:nvGrpSpPr>
      <p:grpSpPr>
        <a:xfrm>
          <a:off x="0" y="0"/>
          <a:ext cx="0" cy="0"/>
          <a:chOff x="0" y="0"/>
          <a:chExt cx="0" cy="0"/>
        </a:xfrm>
      </p:grpSpPr>
      <p:sp>
        <p:nvSpPr>
          <p:cNvPr id="532" name="Google Shape;532;p35:notes">
            <a:extLst>
              <a:ext uri="{FF2B5EF4-FFF2-40B4-BE49-F238E27FC236}">
                <a16:creationId xmlns:a16="http://schemas.microsoft.com/office/drawing/2014/main" id="{F22EA166-3A90-70AC-FC2C-25342CD2414F}"/>
              </a:ext>
            </a:extLst>
          </p:cNvPr>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a:extLst>
              <a:ext uri="{FF2B5EF4-FFF2-40B4-BE49-F238E27FC236}">
                <a16:creationId xmlns:a16="http://schemas.microsoft.com/office/drawing/2014/main" id="{B4D03D8E-7348-5FAA-1F34-45877C5536C7}"/>
              </a:ext>
            </a:extLst>
          </p:cNvPr>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100"/>
            </a:pPr>
            <a:r>
              <a:rPr lang="en-US" dirty="0"/>
              <a:t>All in, Kids win! – a complete TEAM Effort!</a:t>
            </a:r>
            <a:endParaRPr dirty="0"/>
          </a:p>
        </p:txBody>
      </p:sp>
      <p:sp>
        <p:nvSpPr>
          <p:cNvPr id="534" name="Google Shape;534;p35:notes">
            <a:extLst>
              <a:ext uri="{FF2B5EF4-FFF2-40B4-BE49-F238E27FC236}">
                <a16:creationId xmlns:a16="http://schemas.microsoft.com/office/drawing/2014/main" id="{8B7873B5-9368-7589-673A-AA33B3A5BBC7}"/>
              </a:ext>
            </a:extLst>
          </p:cNvPr>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45</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6439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5: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100"/>
            </a:pPr>
            <a:r>
              <a:rPr lang="en-US" dirty="0"/>
              <a:t>The District Chairs are available to assist your Division and your club.  You can ask them to speak at your Division meetings, or club meetings, or just one on one.  They are your resources when starting new initiatives, or looking for fresh ideas, of policies and procedures.</a:t>
            </a:r>
          </a:p>
          <a:p>
            <a:pPr>
              <a:spcBef>
                <a:spcPts val="0"/>
              </a:spcBef>
              <a:buClr>
                <a:schemeClr val="dk1"/>
              </a:buClr>
              <a:buSzPts val="1100"/>
            </a:pPr>
            <a:r>
              <a:rPr lang="en-US" dirty="0"/>
              <a:t>The Division Chair contact information is available on the Florida Kiwanis website</a:t>
            </a:r>
          </a:p>
        </p:txBody>
      </p:sp>
      <p:sp>
        <p:nvSpPr>
          <p:cNvPr id="534" name="Google Shape;534;p35: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46</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4972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5: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defTabSz="898922">
              <a:spcBef>
                <a:spcPts val="0"/>
              </a:spcBef>
              <a:buClr>
                <a:schemeClr val="dk1"/>
              </a:buClr>
              <a:buSzPts val="1100"/>
              <a:defRPr/>
            </a:pPr>
            <a:r>
              <a:rPr lang="en-US" dirty="0"/>
              <a:t>Florida Kiwanis has many ways to expand a person’s leadership ability beyond the club.  In addition to Lieutenant Governor we offer District Chair positions.  Each District Chair is responsible to provide support to the clubs in their described area.  Most are self explanatory.  K-Kids includes Terrific Kids and Bring Up Grades.  </a:t>
            </a:r>
            <a:r>
              <a:rPr lang="en-US" b="1" dirty="0"/>
              <a:t>The District Chairs positions are broken down into 6 major areas</a:t>
            </a:r>
            <a:r>
              <a:rPr lang="en-US" dirty="0"/>
              <a:t>.  They Community Service, Service Leadership Programs, Fundraising/Foundations, Membership, Education &amp; Training, and Administration/Operations.  Throughout the year, you will see communication from them, and they may be asking for club input.  Please respond to them as they work to make Florida Kiwanis the best District ever.</a:t>
            </a:r>
          </a:p>
          <a:p>
            <a:pPr defTabSz="898922">
              <a:spcBef>
                <a:spcPts val="0"/>
              </a:spcBef>
              <a:buClr>
                <a:schemeClr val="dk1"/>
              </a:buClr>
              <a:buSzPts val="1100"/>
              <a:defRPr/>
            </a:pPr>
            <a:endParaRPr lang="en-US" dirty="0"/>
          </a:p>
          <a:p>
            <a:pPr defTabSz="898922">
              <a:spcBef>
                <a:spcPts val="0"/>
              </a:spcBef>
              <a:buClr>
                <a:schemeClr val="dk1"/>
              </a:buClr>
              <a:buSzPts val="1100"/>
              <a:defRPr/>
            </a:pPr>
            <a:r>
              <a:rPr lang="en-US" dirty="0"/>
              <a:t>You can also grow your own leadership by becoming involved.  Our District Chairs are looking for committee members.  If you would like to become more involved in any of the areas that we serve, please contact suzi.Bredbenner@gmail.com 813-597-5063 for more information and she will put you in contact with the Division Chair. </a:t>
            </a:r>
          </a:p>
          <a:p>
            <a:pPr defTabSz="898922">
              <a:spcBef>
                <a:spcPts val="0"/>
              </a:spcBef>
              <a:buClr>
                <a:schemeClr val="dk1"/>
              </a:buClr>
              <a:buSzPts val="1100"/>
              <a:defRPr/>
            </a:pPr>
            <a:endParaRPr lang="en-US" dirty="0"/>
          </a:p>
          <a:p>
            <a:pPr>
              <a:spcBef>
                <a:spcPts val="0"/>
              </a:spcBef>
              <a:buClr>
                <a:schemeClr val="dk1"/>
              </a:buClr>
              <a:buSzPts val="1100"/>
            </a:pPr>
            <a:endParaRPr dirty="0"/>
          </a:p>
        </p:txBody>
      </p:sp>
      <p:sp>
        <p:nvSpPr>
          <p:cNvPr id="534" name="Google Shape;534;p35: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47</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7516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5: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100"/>
            </a:pPr>
            <a:r>
              <a:rPr lang="en-US" dirty="0"/>
              <a:t>Include a slide on District Chair Liaison</a:t>
            </a:r>
            <a:endParaRPr dirty="0"/>
          </a:p>
        </p:txBody>
      </p:sp>
      <p:sp>
        <p:nvSpPr>
          <p:cNvPr id="534" name="Google Shape;534;p35: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48</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7429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7: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7: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Hand out? </a:t>
            </a:r>
          </a:p>
        </p:txBody>
      </p:sp>
      <p:sp>
        <p:nvSpPr>
          <p:cNvPr id="560" name="Google Shape;560;p37: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49</a:t>
            </a:fld>
            <a:endParaRPr sz="13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a:spLocks noGrp="1" noRot="1" noChangeAspect="1"/>
          </p:cNvSpPr>
          <p:nvPr>
            <p:ph type="sldImg" idx="2"/>
          </p:nvPr>
        </p:nvSpPr>
        <p:spPr>
          <a:xfrm>
            <a:off x="441325" y="712788"/>
            <a:ext cx="6350000"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3:notes"/>
          <p:cNvSpPr txBox="1">
            <a:spLocks noGrp="1"/>
          </p:cNvSpPr>
          <p:nvPr>
            <p:ph type="body" idx="1"/>
          </p:nvPr>
        </p:nvSpPr>
        <p:spPr>
          <a:xfrm>
            <a:off x="701040" y="4473893"/>
            <a:ext cx="5608320" cy="3660457"/>
          </a:xfrm>
          <a:prstGeom prst="rect">
            <a:avLst/>
          </a:prstGeom>
          <a:noFill/>
          <a:ln>
            <a:noFill/>
          </a:ln>
        </p:spPr>
        <p:txBody>
          <a:bodyPr spcFirstLastPara="1" wrap="square" lIns="93151" tIns="46576" rIns="93151" bIns="46576" anchor="t" anchorCtr="0">
            <a:noAutofit/>
          </a:bodyPr>
          <a:lstStyle/>
          <a:p>
            <a:pPr>
              <a:spcBef>
                <a:spcPts val="0"/>
              </a:spcBef>
              <a:spcAft>
                <a:spcPts val="0"/>
              </a:spcAft>
            </a:pPr>
            <a:endParaRPr dirty="0"/>
          </a:p>
        </p:txBody>
      </p:sp>
      <p:sp>
        <p:nvSpPr>
          <p:cNvPr id="299" name="Google Shape;299;p13:notes"/>
          <p:cNvSpPr txBox="1">
            <a:spLocks noGrp="1"/>
          </p:cNvSpPr>
          <p:nvPr>
            <p:ph type="sldNum" idx="12"/>
          </p:nvPr>
        </p:nvSpPr>
        <p:spPr>
          <a:xfrm>
            <a:off x="3970939" y="8829967"/>
            <a:ext cx="3037840" cy="466433"/>
          </a:xfrm>
          <a:prstGeom prst="rect">
            <a:avLst/>
          </a:prstGeom>
          <a:noFill/>
          <a:ln>
            <a:noFill/>
          </a:ln>
        </p:spPr>
        <p:txBody>
          <a:bodyPr spcFirstLastPara="1" wrap="square" lIns="93151" tIns="46576" rIns="93151" bIns="46576" anchor="b" anchorCtr="0">
            <a:noAutofit/>
          </a:bodyPr>
          <a:lstStyle/>
          <a:p>
            <a:pPr>
              <a:spcBef>
                <a:spcPts val="0"/>
              </a:spcBef>
              <a:spcAft>
                <a:spcPts val="0"/>
              </a:spcAft>
              <a:buClr>
                <a:schemeClr val="dk1"/>
              </a:buClr>
              <a:buSzPts val="325"/>
            </a:pPr>
            <a:fld id="{00000000-1234-1234-1234-123412341234}" type="slidenum">
              <a:rPr lang="en-US" sz="1300">
                <a:solidFill>
                  <a:schemeClr val="dk1"/>
                </a:solidFill>
                <a:latin typeface="Calibri"/>
                <a:ea typeface="Calibri"/>
                <a:cs typeface="Calibri"/>
                <a:sym typeface="Calibri"/>
              </a:rPr>
              <a:pPr>
                <a:spcBef>
                  <a:spcPts val="0"/>
                </a:spcBef>
                <a:spcAft>
                  <a:spcPts val="0"/>
                </a:spcAft>
                <a:buClr>
                  <a:schemeClr val="dk1"/>
                </a:buClr>
                <a:buSzPts val="325"/>
              </a:pPr>
              <a:t>5</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2160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8: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38: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marL="449461" indent="-224730">
              <a:spcBef>
                <a:spcPts val="0"/>
              </a:spcBef>
            </a:pPr>
            <a:r>
              <a:rPr lang="en-US" dirty="0"/>
              <a:t>Handout? </a:t>
            </a:r>
          </a:p>
          <a:p>
            <a:pPr marL="449461" indent="-224730">
              <a:spcBef>
                <a:spcPts val="0"/>
              </a:spcBef>
            </a:pPr>
            <a:r>
              <a:rPr lang="en-US" dirty="0"/>
              <a:t>The number of resources on the Kiwanis International website is huge. They have created numerous free resources for every club to use. The Kiwanis Partners are organizations that have made an agreement with Kiwanis International to give all members certain benefits. Some of these partners have even promised to have their members join your Kiwanis Clubs. The Florida District Chairs are often underutilized. It is their volunteer position to support Kiwanis members around the state understand how their chair position can help you.</a:t>
            </a:r>
            <a:endParaRPr dirty="0"/>
          </a:p>
          <a:p>
            <a:pPr marL="449461" indent="-224730">
              <a:spcBef>
                <a:spcPts val="0"/>
              </a:spcBef>
              <a:buClr>
                <a:schemeClr val="dk1"/>
              </a:buClr>
            </a:pPr>
            <a:endParaRPr dirty="0"/>
          </a:p>
        </p:txBody>
      </p:sp>
      <p:sp>
        <p:nvSpPr>
          <p:cNvPr id="572" name="Google Shape;572;p38: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1300"/>
            </a:pPr>
            <a:fld id="{00000000-1234-1234-1234-123412341234}" type="slidenum">
              <a:rPr lang="en-US" sz="1300">
                <a:solidFill>
                  <a:schemeClr val="dk1"/>
                </a:solidFill>
                <a:latin typeface="Calibri"/>
                <a:ea typeface="Calibri"/>
                <a:cs typeface="Calibri"/>
                <a:sym typeface="Calibri"/>
              </a:rPr>
              <a:pPr algn="r">
                <a:buClr>
                  <a:schemeClr val="dk1"/>
                </a:buClr>
                <a:buSzPts val="1300"/>
              </a:pPr>
              <a:t>50</a:t>
            </a:fld>
            <a:endParaRPr sz="13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9: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39: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Handout? </a:t>
            </a:r>
          </a:p>
          <a:p>
            <a:pPr>
              <a:spcBef>
                <a:spcPts val="0"/>
              </a:spcBef>
            </a:pPr>
            <a:r>
              <a:rPr lang="en-US" b="0" i="0" dirty="0">
                <a:solidFill>
                  <a:srgbClr val="222222"/>
                </a:solidFill>
                <a:effectLst/>
                <a:highlight>
                  <a:srgbClr val="FFFFFF"/>
                </a:highlight>
                <a:latin typeface="Arial" panose="020B0604020202020204" pitchFamily="34" charset="0"/>
              </a:rPr>
              <a:t>Here is the link where people can register: TBD</a:t>
            </a:r>
          </a:p>
          <a:p>
            <a:pPr>
              <a:spcBef>
                <a:spcPts val="0"/>
              </a:spcBef>
            </a:pPr>
            <a:r>
              <a:rPr lang="en-US" b="0" i="0" dirty="0">
                <a:solidFill>
                  <a:srgbClr val="222222"/>
                </a:solidFill>
                <a:effectLst/>
                <a:highlight>
                  <a:srgbClr val="FFFFFF"/>
                </a:highlight>
                <a:latin typeface="Arial" panose="020B0604020202020204" pitchFamily="34" charset="0"/>
              </a:rPr>
              <a:t>According to Lyndsy at KI- the trainings will all be in the first week of August, but I don’t have definitive dates yet.</a:t>
            </a:r>
            <a:endParaRPr dirty="0"/>
          </a:p>
        </p:txBody>
      </p:sp>
      <p:sp>
        <p:nvSpPr>
          <p:cNvPr id="586" name="Google Shape;586;p39: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51</a:t>
            </a:fld>
            <a:endParaRPr sz="13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42: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42: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pPr>
            <a:endParaRPr/>
          </a:p>
        </p:txBody>
      </p:sp>
      <p:sp>
        <p:nvSpPr>
          <p:cNvPr id="700" name="Google Shape;700;p42: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53</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2947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297612" cy="3543300"/>
          </a:xfrm>
        </p:spPr>
      </p:sp>
      <p:sp>
        <p:nvSpPr>
          <p:cNvPr id="3" name="Notes Placeholder 2"/>
          <p:cNvSpPr>
            <a:spLocks noGrp="1"/>
          </p:cNvSpPr>
          <p:nvPr>
            <p:ph type="body" idx="1"/>
          </p:nvPr>
        </p:nvSpPr>
        <p:spPr/>
        <p:txBody>
          <a:bodyPr/>
          <a:lstStyle/>
          <a:p>
            <a:pPr eaLnBrk="1" hangingPunct="1">
              <a:spcBef>
                <a:spcPct val="0"/>
              </a:spcBef>
            </a:pPr>
            <a:endParaRPr lang="en-US" altLang="en-US" dirty="0">
              <a:ea typeface="ＭＳ Ｐゴシック" pitchFamily="34" charset="-128"/>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54</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709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91: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91: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defTabSz="898922">
              <a:spcBef>
                <a:spcPts val="0"/>
              </a:spcBef>
              <a:defRPr/>
            </a:pPr>
            <a:r>
              <a:rPr lang="en-US" dirty="0"/>
              <a:t>Hand out?</a:t>
            </a:r>
          </a:p>
          <a:p>
            <a:pPr defTabSz="898922">
              <a:spcBef>
                <a:spcPts val="0"/>
              </a:spcBef>
              <a:defRPr/>
            </a:pPr>
            <a:r>
              <a:rPr lang="en-US" dirty="0"/>
              <a:t>Ask your clubs – how many of you feel that you do a great job supporting your SLPs, after reading these obligations?</a:t>
            </a:r>
          </a:p>
          <a:p>
            <a:pPr defTabSz="898922">
              <a:spcBef>
                <a:spcPts val="0"/>
              </a:spcBef>
              <a:defRPr/>
            </a:pPr>
            <a:r>
              <a:rPr lang="en-US" b="1" dirty="0"/>
              <a:t>These guidelines will help you powerfully influence the SLP clubs you lead. </a:t>
            </a:r>
          </a:p>
          <a:p>
            <a:pPr>
              <a:spcBef>
                <a:spcPts val="0"/>
              </a:spcBef>
            </a:pPr>
            <a:endParaRPr dirty="0"/>
          </a:p>
        </p:txBody>
      </p:sp>
      <p:sp>
        <p:nvSpPr>
          <p:cNvPr id="598" name="Google Shape;598;p91: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55</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3267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91: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91: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defTabSz="898922">
              <a:spcBef>
                <a:spcPts val="0"/>
              </a:spcBef>
              <a:defRPr/>
            </a:pPr>
            <a:r>
              <a:rPr lang="en-US" dirty="0"/>
              <a:t>Hand out?</a:t>
            </a:r>
          </a:p>
          <a:p>
            <a:pPr defTabSz="898922">
              <a:spcBef>
                <a:spcPts val="0"/>
              </a:spcBef>
              <a:defRPr/>
            </a:pPr>
            <a:r>
              <a:rPr lang="en-US" dirty="0"/>
              <a:t>Ask your clubs – how many of you feel that you do a great job supporting your SLPs, after reading these obligations?</a:t>
            </a:r>
          </a:p>
          <a:p>
            <a:pPr>
              <a:spcBef>
                <a:spcPts val="0"/>
              </a:spcBef>
            </a:pPr>
            <a:endParaRPr dirty="0"/>
          </a:p>
        </p:txBody>
      </p:sp>
      <p:sp>
        <p:nvSpPr>
          <p:cNvPr id="598" name="Google Shape;598;p91: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56</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5537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41: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626" name="Google Shape;626;p41:notes"/>
          <p:cNvSpPr>
            <a:spLocks noGrp="1" noRot="1" noChangeAspect="1"/>
          </p:cNvSpPr>
          <p:nvPr>
            <p:ph type="sldImg" idx="2"/>
          </p:nvPr>
        </p:nvSpPr>
        <p:spPr>
          <a:xfrm>
            <a:off x="704850" y="1152525"/>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2: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42: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635" name="Google Shape;635;p42: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58</a:t>
            </a:fld>
            <a:endParaRPr sz="13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43: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43: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a:t>Begin with the END in mind…</a:t>
            </a:r>
            <a:endParaRPr/>
          </a:p>
          <a:p>
            <a:pPr>
              <a:spcBef>
                <a:spcPts val="590"/>
              </a:spcBef>
              <a:buClr>
                <a:srgbClr val="002060"/>
              </a:buClr>
              <a:buSzPts val="2640"/>
            </a:pPr>
            <a:r>
              <a:rPr lang="en-US" sz="2400"/>
              <a:t>What other social roles should the fundraiser play</a:t>
            </a:r>
            <a:endParaRPr/>
          </a:p>
          <a:p>
            <a:pPr marL="789677" lvl="1" indent="-337095">
              <a:spcBef>
                <a:spcPts val="1180"/>
              </a:spcBef>
              <a:buClr>
                <a:srgbClr val="002060"/>
              </a:buClr>
              <a:buSzPts val="2400"/>
              <a:buFont typeface="Noto Sans Symbols"/>
              <a:buChar char="▪"/>
            </a:pPr>
            <a:r>
              <a:rPr lang="en-US" sz="2400"/>
              <a:t>Member recruitment</a:t>
            </a:r>
            <a:endParaRPr/>
          </a:p>
          <a:p>
            <a:pPr marL="789677" lvl="1" indent="-337095">
              <a:spcBef>
                <a:spcPts val="1180"/>
              </a:spcBef>
              <a:buClr>
                <a:srgbClr val="002060"/>
              </a:buClr>
              <a:buSzPts val="2400"/>
              <a:buFont typeface="Noto Sans Symbols"/>
              <a:buChar char="▪"/>
            </a:pPr>
            <a:r>
              <a:rPr lang="en-US" sz="2400"/>
              <a:t>Media opportunities</a:t>
            </a:r>
            <a:endParaRPr/>
          </a:p>
          <a:p>
            <a:pPr marL="789677" lvl="1" indent="-337095">
              <a:spcBef>
                <a:spcPts val="1180"/>
              </a:spcBef>
              <a:buClr>
                <a:srgbClr val="002060"/>
              </a:buClr>
              <a:buSzPts val="2400"/>
              <a:buFont typeface="Noto Sans Symbols"/>
              <a:buChar char="▪"/>
            </a:pPr>
            <a:r>
              <a:rPr lang="en-US" sz="2400"/>
              <a:t>Social gathering</a:t>
            </a:r>
            <a:endParaRPr/>
          </a:p>
          <a:p>
            <a:pPr>
              <a:spcBef>
                <a:spcPts val="590"/>
              </a:spcBef>
            </a:pPr>
            <a:endParaRPr/>
          </a:p>
        </p:txBody>
      </p:sp>
      <p:sp>
        <p:nvSpPr>
          <p:cNvPr id="652" name="Google Shape;652;p43: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59</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8636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44: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44: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666" name="Google Shape;666;p44: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60</a:t>
            </a:fld>
            <a:endParaRPr sz="13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132" name="Google Shape;132;p6: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6</a:t>
            </a:fld>
            <a:endParaRPr sz="13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5: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45: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683" name="Google Shape;683;p45: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61</a:t>
            </a:fld>
            <a:endParaRPr sz="13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6: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46: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dirty="0"/>
          </a:p>
        </p:txBody>
      </p:sp>
      <p:sp>
        <p:nvSpPr>
          <p:cNvPr id="697" name="Google Shape;697;p46: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62</a:t>
            </a:fld>
            <a:endParaRPr sz="13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7: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47: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711" name="Google Shape;711;p47: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63</a:t>
            </a:fld>
            <a:endParaRPr sz="13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8: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48: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b="1" dirty="0"/>
              <a:t>SPECIFIC/REAL: </a:t>
            </a:r>
            <a:r>
              <a:rPr lang="en-US" dirty="0"/>
              <a:t>Tell exactly how someone will benefit from their donations. Use statistics and facts from your research.</a:t>
            </a:r>
            <a:endParaRPr dirty="0"/>
          </a:p>
          <a:p>
            <a:pPr>
              <a:spcBef>
                <a:spcPts val="590"/>
              </a:spcBef>
            </a:pPr>
            <a:r>
              <a:rPr lang="en-US" dirty="0"/>
              <a:t>Not </a:t>
            </a:r>
            <a:r>
              <a:rPr lang="en-US" dirty="0" err="1"/>
              <a:t>Ummm</a:t>
            </a:r>
            <a:r>
              <a:rPr lang="en-US" dirty="0"/>
              <a:t> its for our Foundation.  It is much easier to obtain money for a capital improvement or a named need.  Give examples 1 blood bank  2 playground 3 art supplies for the handicapped, </a:t>
            </a:r>
            <a:r>
              <a:rPr lang="en-US" dirty="0" err="1"/>
              <a:t>etc</a:t>
            </a:r>
            <a:r>
              <a:rPr lang="en-US" dirty="0"/>
              <a:t> </a:t>
            </a:r>
            <a:endParaRPr dirty="0"/>
          </a:p>
          <a:p>
            <a:pPr>
              <a:spcBef>
                <a:spcPts val="590"/>
              </a:spcBef>
            </a:pPr>
            <a:r>
              <a:rPr lang="en-US" b="1" dirty="0"/>
              <a:t>PERSONAL: </a:t>
            </a:r>
            <a:r>
              <a:rPr lang="en-US" dirty="0"/>
              <a:t>People relate to children. If yours is a child-related cause—and it usually is with Kiwanis— involve children in your outreach or promotions. </a:t>
            </a:r>
            <a:endParaRPr dirty="0"/>
          </a:p>
          <a:p>
            <a:pPr>
              <a:spcBef>
                <a:spcPts val="590"/>
              </a:spcBef>
              <a:buClr>
                <a:schemeClr val="dk1"/>
              </a:buClr>
              <a:buSzPts val="1200"/>
            </a:pPr>
            <a:r>
              <a:rPr lang="en-US" b="1" dirty="0"/>
              <a:t>HOME: </a:t>
            </a:r>
            <a:r>
              <a:rPr lang="en-US" dirty="0"/>
              <a:t>How does this need— and your funded solution—affect your community?  Name the neighborhoods, schools or buildings involved</a:t>
            </a:r>
            <a:endParaRPr dirty="0"/>
          </a:p>
          <a:p>
            <a:pPr>
              <a:spcBef>
                <a:spcPts val="944"/>
              </a:spcBef>
            </a:pPr>
            <a:endParaRPr dirty="0"/>
          </a:p>
        </p:txBody>
      </p:sp>
      <p:sp>
        <p:nvSpPr>
          <p:cNvPr id="731" name="Google Shape;731;p48: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64</a:t>
            </a:fld>
            <a:endParaRPr sz="13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9: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49: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b="1" dirty="0"/>
              <a:t>EDUCATE: </a:t>
            </a:r>
            <a:r>
              <a:rPr lang="en-US" dirty="0"/>
              <a:t>How often do you find that members of the club have NO idea why we are raising funds?  Or the nature of your club projects? Prizes to answers at the club meeting.  Bullet point lists of information to the club members. </a:t>
            </a:r>
            <a:endParaRPr dirty="0"/>
          </a:p>
          <a:p>
            <a:pPr>
              <a:spcBef>
                <a:spcPts val="354"/>
              </a:spcBef>
            </a:pPr>
            <a:r>
              <a:rPr lang="en-US" b="1" dirty="0"/>
              <a:t>PICTURE: </a:t>
            </a:r>
            <a:r>
              <a:rPr lang="en-US" dirty="0"/>
              <a:t>On posters, presentations and fliers, appeal to your audience by using photos of people your project helps or display architectural renderings</a:t>
            </a:r>
            <a:endParaRPr dirty="0"/>
          </a:p>
          <a:p>
            <a:pPr>
              <a:spcBef>
                <a:spcPts val="354"/>
              </a:spcBef>
            </a:pPr>
            <a:r>
              <a:rPr lang="en-US" dirty="0"/>
              <a:t>of the proposed improvements. </a:t>
            </a:r>
            <a:endParaRPr dirty="0"/>
          </a:p>
          <a:p>
            <a:pPr>
              <a:spcBef>
                <a:spcPts val="0"/>
              </a:spcBef>
              <a:buClr>
                <a:schemeClr val="dk1"/>
              </a:buClr>
              <a:buSzPts val="1200"/>
            </a:pPr>
            <a:r>
              <a:rPr lang="en-US" b="1" dirty="0"/>
              <a:t>UPDATES: </a:t>
            </a:r>
            <a:r>
              <a:rPr lang="en-US" dirty="0"/>
              <a:t>Offer donors updates on the progress of your fundraiser and your project. Post details on your website, or keep in touch via social networks</a:t>
            </a:r>
            <a:endParaRPr dirty="0"/>
          </a:p>
          <a:p>
            <a:pPr>
              <a:spcBef>
                <a:spcPts val="944"/>
              </a:spcBef>
            </a:pPr>
            <a:endParaRPr dirty="0"/>
          </a:p>
        </p:txBody>
      </p:sp>
      <p:sp>
        <p:nvSpPr>
          <p:cNvPr id="753" name="Google Shape;753;p49: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65</a:t>
            </a:fld>
            <a:endParaRPr sz="1300">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50: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50: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a:t>Discuss what has worked for the clubs in the past. </a:t>
            </a:r>
            <a:endParaRPr/>
          </a:p>
          <a:p>
            <a:pPr>
              <a:spcBef>
                <a:spcPts val="0"/>
              </a:spcBef>
            </a:pPr>
            <a:endParaRPr/>
          </a:p>
        </p:txBody>
      </p:sp>
      <p:sp>
        <p:nvSpPr>
          <p:cNvPr id="774" name="Google Shape;774;p50: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66</a:t>
            </a:fld>
            <a:endParaRPr sz="130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52: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52: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dirty="0"/>
          </a:p>
          <a:p>
            <a:pPr>
              <a:spcBef>
                <a:spcPts val="0"/>
              </a:spcBef>
            </a:pPr>
            <a:endParaRPr dirty="0"/>
          </a:p>
        </p:txBody>
      </p:sp>
      <p:sp>
        <p:nvSpPr>
          <p:cNvPr id="815" name="Google Shape;815;p52: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67</a:t>
            </a:fld>
            <a:endParaRPr sz="1300">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53: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53: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b="1" dirty="0"/>
              <a:t>CONNECTIONS: </a:t>
            </a:r>
            <a:r>
              <a:rPr lang="en-US" dirty="0"/>
              <a:t>Look for logical connections between your cause and your community. If you’re raising money to cover a young cancer patient’s</a:t>
            </a:r>
            <a:endParaRPr dirty="0"/>
          </a:p>
          <a:p>
            <a:pPr>
              <a:spcBef>
                <a:spcPts val="354"/>
              </a:spcBef>
            </a:pPr>
            <a:r>
              <a:rPr lang="en-US" dirty="0"/>
              <a:t>medical bills, approach the child’s favorite dining spot about hosting a fundraising dinner.</a:t>
            </a:r>
            <a:endParaRPr dirty="0"/>
          </a:p>
          <a:p>
            <a:pPr>
              <a:spcBef>
                <a:spcPts val="354"/>
              </a:spcBef>
            </a:pPr>
            <a:endParaRPr dirty="0"/>
          </a:p>
          <a:p>
            <a:pPr>
              <a:spcBef>
                <a:spcPts val="354"/>
              </a:spcBef>
              <a:buClr>
                <a:schemeClr val="dk1"/>
              </a:buClr>
              <a:buSzPts val="1200"/>
            </a:pPr>
            <a:r>
              <a:rPr lang="en-US" b="1" dirty="0"/>
              <a:t>SPEND $$/MAKE $$: </a:t>
            </a:r>
            <a:r>
              <a:rPr lang="en-US" dirty="0"/>
              <a:t>This is especially applicable at an organized fundraiser where there are live, silent or Chinese auctions.</a:t>
            </a:r>
            <a:endParaRPr dirty="0"/>
          </a:p>
          <a:p>
            <a:pPr>
              <a:spcBef>
                <a:spcPts val="354"/>
              </a:spcBef>
            </a:pPr>
            <a:endParaRPr dirty="0"/>
          </a:p>
          <a:p>
            <a:pPr>
              <a:spcBef>
                <a:spcPts val="354"/>
              </a:spcBef>
              <a:buClr>
                <a:schemeClr val="dk1"/>
              </a:buClr>
              <a:buSzPts val="1200"/>
            </a:pPr>
            <a:r>
              <a:rPr lang="en-US" b="1" dirty="0"/>
              <a:t>LOOK the Part: </a:t>
            </a:r>
            <a:r>
              <a:rPr lang="en-US" dirty="0">
                <a:latin typeface="Arial"/>
                <a:ea typeface="Arial"/>
                <a:cs typeface="Arial"/>
                <a:sym typeface="Arial"/>
              </a:rPr>
              <a:t>Dressing up in certain colors or wearing your Kiwanis gear will get you noticed.</a:t>
            </a:r>
            <a:endParaRPr dirty="0"/>
          </a:p>
          <a:p>
            <a:pPr>
              <a:spcBef>
                <a:spcPts val="354"/>
              </a:spcBef>
            </a:pPr>
            <a:endParaRPr dirty="0"/>
          </a:p>
          <a:p>
            <a:pPr>
              <a:spcBef>
                <a:spcPts val="0"/>
              </a:spcBef>
            </a:pPr>
            <a:endParaRPr dirty="0"/>
          </a:p>
        </p:txBody>
      </p:sp>
      <p:sp>
        <p:nvSpPr>
          <p:cNvPr id="831" name="Google Shape;831;p53: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68</a:t>
            </a:fld>
            <a:endParaRPr sz="130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54: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8" name="Google Shape;848;p54: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a:t>NOTE: where can people take notes? Provide paper?</a:t>
            </a:r>
            <a:endParaRPr/>
          </a:p>
          <a:p>
            <a:pPr>
              <a:spcBef>
                <a:spcPts val="0"/>
              </a:spcBef>
            </a:pPr>
            <a:r>
              <a:rPr lang="en-US"/>
              <a:t>Include “workshop note-taker” page with Leadership Guides?</a:t>
            </a:r>
            <a:endParaRPr/>
          </a:p>
          <a:p>
            <a:pPr>
              <a:spcBef>
                <a:spcPts val="354"/>
              </a:spcBef>
            </a:pPr>
            <a:endParaRPr>
              <a:latin typeface="Garamond"/>
              <a:ea typeface="Garamond"/>
              <a:cs typeface="Garamond"/>
              <a:sym typeface="Garamond"/>
            </a:endParaRPr>
          </a:p>
          <a:p>
            <a:pPr>
              <a:spcBef>
                <a:spcPts val="0"/>
              </a:spcBef>
            </a:pPr>
            <a:r>
              <a:rPr lang="en-US"/>
              <a:t>Pick 2 Fundraising ideas and create basic plan</a:t>
            </a:r>
            <a:endParaRPr/>
          </a:p>
          <a:p>
            <a:pPr>
              <a:spcBef>
                <a:spcPts val="0"/>
              </a:spcBef>
            </a:pPr>
            <a:r>
              <a:rPr lang="en-US"/>
              <a:t>Worksheet </a:t>
            </a:r>
            <a:endParaRPr/>
          </a:p>
        </p:txBody>
      </p:sp>
      <p:sp>
        <p:nvSpPr>
          <p:cNvPr id="849" name="Google Shape;849;p54: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buSzPts val="1200"/>
            </a:pPr>
            <a:fld id="{00000000-1234-1234-1234-123412341234}" type="slidenum">
              <a:rPr lang="en-US"/>
              <a:pPr algn="r">
                <a:buSzPts val="1200"/>
              </a:pPr>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55: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55: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859" name="Google Shape;859;p55: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70</a:t>
            </a:fld>
            <a:endParaRPr sz="13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2:notes"/>
          <p:cNvSpPr txBox="1">
            <a:spLocks noGrp="1"/>
          </p:cNvSpPr>
          <p:nvPr>
            <p:ph type="body" idx="1"/>
          </p:nvPr>
        </p:nvSpPr>
        <p:spPr>
          <a:xfrm>
            <a:off x="694436" y="4439024"/>
            <a:ext cx="5555424" cy="3631818"/>
          </a:xfrm>
          <a:prstGeom prst="rect">
            <a:avLst/>
          </a:prstGeom>
          <a:noFill/>
          <a:ln>
            <a:noFill/>
          </a:ln>
        </p:spPr>
        <p:txBody>
          <a:bodyPr spcFirstLastPara="1" wrap="square" lIns="92359" tIns="46180" rIns="92359" bIns="46180" anchor="t" anchorCtr="0">
            <a:noAutofit/>
          </a:bodyPr>
          <a:lstStyle/>
          <a:p>
            <a:pPr>
              <a:spcBef>
                <a:spcPts val="0"/>
              </a:spcBef>
            </a:pPr>
            <a:r>
              <a:rPr lang="en-US" dirty="0"/>
              <a:t>Welcome the participants, Introduce ourselves, Housekeeping (bathrooms, snacks, length of presentation), Fidgets</a:t>
            </a:r>
            <a:endParaRPr dirty="0"/>
          </a:p>
        </p:txBody>
      </p:sp>
      <p:sp>
        <p:nvSpPr>
          <p:cNvPr id="86" name="Google Shape;86;p2:notes"/>
          <p:cNvSpPr txBox="1">
            <a:spLocks noGrp="1"/>
          </p:cNvSpPr>
          <p:nvPr>
            <p:ph type="sldNum" idx="12"/>
          </p:nvPr>
        </p:nvSpPr>
        <p:spPr>
          <a:xfrm>
            <a:off x="3933527" y="8761146"/>
            <a:ext cx="3009090" cy="462801"/>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7</a:t>
            </a:fld>
            <a:endParaRPr sz="1300">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56: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56: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a:solidFill>
                  <a:srgbClr val="FF0000"/>
                </a:solidFill>
              </a:rPr>
              <a:t>Florida District Goals</a:t>
            </a:r>
            <a:endParaRPr/>
          </a:p>
          <a:p>
            <a:pPr>
              <a:spcBef>
                <a:spcPts val="354"/>
              </a:spcBef>
            </a:pPr>
            <a:r>
              <a:rPr lang="en-US">
                <a:solidFill>
                  <a:srgbClr val="FF0000"/>
                </a:solidFill>
              </a:rPr>
              <a:t>District Foundation</a:t>
            </a:r>
            <a:endParaRPr/>
          </a:p>
          <a:p>
            <a:pPr>
              <a:spcBef>
                <a:spcPts val="354"/>
              </a:spcBef>
            </a:pPr>
            <a:r>
              <a:rPr lang="en-US">
                <a:solidFill>
                  <a:srgbClr val="FF0000"/>
                </a:solidFill>
              </a:rPr>
              <a:t>Awards</a:t>
            </a:r>
            <a:endParaRPr/>
          </a:p>
          <a:p>
            <a:pPr>
              <a:spcBef>
                <a:spcPts val="354"/>
              </a:spcBef>
            </a:pPr>
            <a:r>
              <a:rPr lang="en-US">
                <a:solidFill>
                  <a:srgbClr val="FF0000"/>
                </a:solidFill>
              </a:rPr>
              <a:t>District Office &amp; Events</a:t>
            </a:r>
            <a:endParaRPr/>
          </a:p>
          <a:p>
            <a:pPr>
              <a:spcBef>
                <a:spcPts val="354"/>
              </a:spcBef>
            </a:pPr>
            <a:r>
              <a:rPr lang="en-US">
                <a:solidFill>
                  <a:srgbClr val="FF0000"/>
                </a:solidFill>
              </a:rPr>
              <a:t>Beyond District</a:t>
            </a:r>
            <a:endParaRPr/>
          </a:p>
        </p:txBody>
      </p:sp>
      <p:sp>
        <p:nvSpPr>
          <p:cNvPr id="871" name="Google Shape;871;p56: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a:pPr algn="r"/>
              <a:t>71</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57: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57: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878" name="Google Shape;878;p57: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72</a:t>
            </a:fld>
            <a:endParaRPr sz="1300">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58: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58: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890" name="Google Shape;890;p58: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73</a:t>
            </a:fld>
            <a:endParaRPr sz="13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59: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59: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908" name="Google Shape;908;p59: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74</a:t>
            </a:fld>
            <a:endParaRPr sz="1300">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60: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60: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925" name="Google Shape;925;p60: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75</a:t>
            </a:fld>
            <a:endParaRPr sz="13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61: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61: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200"/>
            </a:pPr>
            <a:r>
              <a:rPr lang="en-US"/>
              <a:t>Grant Application June 15</a:t>
            </a:r>
            <a:r>
              <a:rPr lang="en-US" baseline="30000"/>
              <a:t>th</a:t>
            </a:r>
            <a:r>
              <a:rPr lang="en-US"/>
              <a:t> and December 15</a:t>
            </a:r>
            <a:r>
              <a:rPr lang="en-US" baseline="30000"/>
              <a:t>th</a:t>
            </a:r>
            <a:endParaRPr/>
          </a:p>
          <a:p>
            <a:pPr>
              <a:spcBef>
                <a:spcPts val="0"/>
              </a:spcBef>
              <a:buClr>
                <a:schemeClr val="dk1"/>
              </a:buClr>
              <a:buSzPts val="1200"/>
            </a:pPr>
            <a:endParaRPr baseline="30000"/>
          </a:p>
          <a:p>
            <a:pPr>
              <a:spcBef>
                <a:spcPts val="0"/>
              </a:spcBef>
              <a:buClr>
                <a:srgbClr val="222222"/>
              </a:buClr>
              <a:buSzPts val="1200"/>
            </a:pPr>
            <a:r>
              <a:rPr lang="en-US">
                <a:solidFill>
                  <a:srgbClr val="222222"/>
                </a:solidFill>
              </a:rPr>
              <a:t>Two cycles per year - Apply twice a year but only once per cycle</a:t>
            </a:r>
            <a:endParaRPr baseline="30000"/>
          </a:p>
          <a:p>
            <a:pPr>
              <a:spcBef>
                <a:spcPts val="0"/>
              </a:spcBef>
            </a:pPr>
            <a:endParaRPr/>
          </a:p>
        </p:txBody>
      </p:sp>
      <p:sp>
        <p:nvSpPr>
          <p:cNvPr id="941" name="Google Shape;941;p61: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76</a:t>
            </a:fld>
            <a:endParaRPr sz="13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62: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62: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200"/>
            </a:pPr>
            <a:r>
              <a:rPr lang="en-US"/>
              <a:t>healthy child development for ages 0-5 years (Physical; Social, Emotional; Cognitive; Language, including early literacy.</a:t>
            </a:r>
            <a:endParaRPr/>
          </a:p>
        </p:txBody>
      </p:sp>
      <p:sp>
        <p:nvSpPr>
          <p:cNvPr id="961" name="Google Shape;961;p62: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77</a:t>
            </a:fld>
            <a:endParaRPr sz="13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63: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63: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Updated 12/9/24</a:t>
            </a:r>
            <a:endParaRPr dirty="0"/>
          </a:p>
        </p:txBody>
      </p:sp>
      <p:sp>
        <p:nvSpPr>
          <p:cNvPr id="979" name="Google Shape;979;p63: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78</a:t>
            </a:fld>
            <a:endParaRPr sz="1300">
              <a:solidFill>
                <a:schemeClr val="dk1"/>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64: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64: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995" name="Google Shape;995;p64: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79</a:t>
            </a:fld>
            <a:endParaRPr sz="1300">
              <a:solidFill>
                <a:schemeClr val="dk1"/>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65: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1009" name="Google Shape;1009;p65:notes"/>
          <p:cNvSpPr>
            <a:spLocks noGrp="1" noRot="1" noChangeAspect="1"/>
          </p:cNvSpPr>
          <p:nvPr>
            <p:ph type="sldImg" idx="2"/>
          </p:nvPr>
        </p:nvSpPr>
        <p:spPr>
          <a:xfrm>
            <a:off x="704850" y="1152525"/>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109" name="Google Shape;109;p4: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8</a:t>
            </a:fld>
            <a:endParaRPr sz="13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66: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66: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200"/>
            </a:pPr>
            <a:r>
              <a:rPr lang="en-US" b="1" dirty="0"/>
              <a:t>What are they? How do you pick one? Maybe you have one?</a:t>
            </a:r>
            <a:endParaRPr dirty="0"/>
          </a:p>
          <a:p>
            <a:pPr>
              <a:spcBef>
                <a:spcPts val="0"/>
              </a:spcBef>
            </a:pPr>
            <a:r>
              <a:rPr lang="en-US" dirty="0"/>
              <a:t>https://www.kiwanis.org/clubs/member-resources/service-projects/signature-projects</a:t>
            </a:r>
            <a:endParaRPr dirty="0"/>
          </a:p>
          <a:p>
            <a:pPr>
              <a:spcBef>
                <a:spcPts val="0"/>
              </a:spcBef>
            </a:pPr>
            <a:endParaRPr dirty="0"/>
          </a:p>
          <a:p>
            <a:pPr>
              <a:spcBef>
                <a:spcPts val="492"/>
              </a:spcBef>
              <a:buClr>
                <a:srgbClr val="3E3E3E"/>
              </a:buClr>
              <a:buSzPts val="1200"/>
            </a:pPr>
            <a:r>
              <a:rPr lang="en-US" b="1" i="0" dirty="0">
                <a:solidFill>
                  <a:srgbClr val="3E3E3E"/>
                </a:solidFill>
                <a:latin typeface="Avenir"/>
                <a:ea typeface="Avenir"/>
                <a:cs typeface="Avenir"/>
                <a:sym typeface="Avenir"/>
              </a:rPr>
              <a:t>Recurring:</a:t>
            </a:r>
            <a:r>
              <a:rPr lang="en-US" b="0" i="0" dirty="0">
                <a:solidFill>
                  <a:srgbClr val="3E3E3E"/>
                </a:solidFill>
                <a:latin typeface="Avenir"/>
                <a:ea typeface="Avenir"/>
                <a:cs typeface="Avenir"/>
                <a:sym typeface="Avenir"/>
              </a:rPr>
              <a:t> At a minimum, the project should take place annually.</a:t>
            </a:r>
            <a:endParaRPr dirty="0"/>
          </a:p>
          <a:p>
            <a:pPr>
              <a:spcBef>
                <a:spcPts val="492"/>
              </a:spcBef>
              <a:buClr>
                <a:srgbClr val="3E3E3E"/>
              </a:buClr>
              <a:buSzPts val="1200"/>
            </a:pPr>
            <a:r>
              <a:rPr lang="en-US" b="1" i="0" dirty="0">
                <a:solidFill>
                  <a:srgbClr val="3E3E3E"/>
                </a:solidFill>
                <a:latin typeface="Avenir"/>
                <a:ea typeface="Avenir"/>
                <a:cs typeface="Avenir"/>
                <a:sym typeface="Avenir"/>
              </a:rPr>
              <a:t>Brand enhancing:</a:t>
            </a:r>
            <a:r>
              <a:rPr lang="en-US" b="0" i="0" dirty="0">
                <a:solidFill>
                  <a:srgbClr val="3E3E3E"/>
                </a:solidFill>
                <a:latin typeface="Avenir"/>
                <a:ea typeface="Avenir"/>
                <a:cs typeface="Avenir"/>
                <a:sym typeface="Avenir"/>
              </a:rPr>
              <a:t> The project should be designed to elevate the Kiwanis brand in the local community with opportunities for public relations activities, such as using the Kiwanis name on the project, media mentions, etc.</a:t>
            </a:r>
            <a:endParaRPr dirty="0"/>
          </a:p>
          <a:p>
            <a:pPr>
              <a:spcBef>
                <a:spcPts val="492"/>
              </a:spcBef>
              <a:buClr>
                <a:srgbClr val="3E3E3E"/>
              </a:buClr>
              <a:buSzPts val="1200"/>
            </a:pPr>
            <a:r>
              <a:rPr lang="en-US" b="1" i="0" dirty="0">
                <a:solidFill>
                  <a:srgbClr val="3E3E3E"/>
                </a:solidFill>
                <a:latin typeface="Avenir"/>
                <a:ea typeface="Avenir"/>
                <a:cs typeface="Avenir"/>
                <a:sym typeface="Avenir"/>
              </a:rPr>
              <a:t>High impact:</a:t>
            </a:r>
            <a:r>
              <a:rPr lang="en-US" b="0" i="0" dirty="0">
                <a:solidFill>
                  <a:srgbClr val="3E3E3E"/>
                </a:solidFill>
                <a:latin typeface="Avenir"/>
                <a:ea typeface="Avenir"/>
                <a:cs typeface="Avenir"/>
                <a:sym typeface="Avenir"/>
              </a:rPr>
              <a:t> The project should have a demonstrable positive impact on the community; this impact should be measurable in monies raised or children served.</a:t>
            </a:r>
            <a:endParaRPr dirty="0"/>
          </a:p>
          <a:p>
            <a:pPr>
              <a:spcBef>
                <a:spcPts val="492"/>
              </a:spcBef>
              <a:buClr>
                <a:srgbClr val="3E3E3E"/>
              </a:buClr>
              <a:buSzPts val="1200"/>
            </a:pPr>
            <a:r>
              <a:rPr lang="en-US" b="1" i="0" dirty="0">
                <a:solidFill>
                  <a:srgbClr val="3E3E3E"/>
                </a:solidFill>
                <a:latin typeface="Avenir"/>
                <a:ea typeface="Avenir"/>
                <a:cs typeface="Avenir"/>
                <a:sym typeface="Avenir"/>
              </a:rPr>
              <a:t>Membership focused: </a:t>
            </a:r>
            <a:r>
              <a:rPr lang="en-US" b="0" i="0" dirty="0">
                <a:solidFill>
                  <a:srgbClr val="3E3E3E"/>
                </a:solidFill>
                <a:latin typeface="Avenir"/>
                <a:ea typeface="Avenir"/>
                <a:cs typeface="Avenir"/>
                <a:sym typeface="Avenir"/>
              </a:rPr>
              <a:t>The project should support opportunities to strengthen membership and develop new partnerships.</a:t>
            </a:r>
            <a:endParaRPr dirty="0"/>
          </a:p>
          <a:p>
            <a:pPr>
              <a:spcBef>
                <a:spcPts val="0"/>
              </a:spcBef>
            </a:pPr>
            <a:endParaRPr dirty="0"/>
          </a:p>
          <a:p>
            <a:pPr>
              <a:spcBef>
                <a:spcPts val="0"/>
              </a:spcBef>
            </a:pPr>
            <a:r>
              <a:rPr lang="en-US" b="0" i="1" dirty="0">
                <a:solidFill>
                  <a:srgbClr val="3E3E3E"/>
                </a:solidFill>
                <a:latin typeface="Avenir"/>
                <a:ea typeface="Avenir"/>
                <a:cs typeface="Avenir"/>
                <a:sym typeface="Avenir"/>
              </a:rPr>
              <a:t>What community activity or event is my club known for?</a:t>
            </a:r>
            <a:endParaRPr dirty="0"/>
          </a:p>
          <a:p>
            <a:pPr>
              <a:spcBef>
                <a:spcPts val="0"/>
              </a:spcBef>
            </a:pPr>
            <a:endParaRPr dirty="0"/>
          </a:p>
        </p:txBody>
      </p:sp>
      <p:sp>
        <p:nvSpPr>
          <p:cNvPr id="1018" name="Google Shape;1018;p66: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81</a:t>
            </a:fld>
            <a:endParaRPr sz="1300">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67: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67: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marL="0" indent="0" algn="l"/>
            <a:endParaRPr lang="en-US" sz="1200" i="1" dirty="0">
              <a:latin typeface="Google Sans"/>
            </a:endParaRPr>
          </a:p>
        </p:txBody>
      </p:sp>
      <p:sp>
        <p:nvSpPr>
          <p:cNvPr id="1033" name="Google Shape;1033;p67: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82</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67671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68: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68: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a:p>
        </p:txBody>
      </p:sp>
      <p:sp>
        <p:nvSpPr>
          <p:cNvPr id="1047" name="Google Shape;1047;p68: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83</a:t>
            </a:fld>
            <a:endParaRPr sz="1300">
              <a:solidFill>
                <a:schemeClr val="dk1"/>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69: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69: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buClr>
                <a:schemeClr val="dk1"/>
              </a:buClr>
              <a:buSzPts val="1200"/>
            </a:pPr>
            <a:r>
              <a:rPr lang="en-US" dirty="0">
                <a:latin typeface="Garamond"/>
                <a:ea typeface="Garamond"/>
                <a:cs typeface="Garamond"/>
                <a:sym typeface="Garamond"/>
              </a:rPr>
              <a:t>Club enthusiasm – is the project well-received by members?</a:t>
            </a:r>
            <a:endParaRPr dirty="0"/>
          </a:p>
          <a:p>
            <a:pPr>
              <a:spcBef>
                <a:spcPts val="0"/>
              </a:spcBef>
            </a:pPr>
            <a:endParaRPr dirty="0"/>
          </a:p>
        </p:txBody>
      </p:sp>
      <p:sp>
        <p:nvSpPr>
          <p:cNvPr id="1061" name="Google Shape;1061;p69: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84</a:t>
            </a:fld>
            <a:endParaRPr sz="130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70: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70: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Like Fundraising section</a:t>
            </a:r>
            <a:endParaRPr dirty="0"/>
          </a:p>
          <a:p>
            <a:pPr>
              <a:spcBef>
                <a:spcPts val="0"/>
              </a:spcBef>
            </a:pPr>
            <a:r>
              <a:rPr lang="en-US" dirty="0"/>
              <a:t>Service project at meetings</a:t>
            </a:r>
            <a:endParaRPr dirty="0"/>
          </a:p>
          <a:p>
            <a:pPr>
              <a:spcBef>
                <a:spcPts val="0"/>
              </a:spcBef>
            </a:pPr>
            <a:r>
              <a:rPr lang="en-US" dirty="0"/>
              <a:t>https://www.classy.org/blog/community-service-ideas/</a:t>
            </a:r>
            <a:endParaRPr dirty="0"/>
          </a:p>
        </p:txBody>
      </p:sp>
      <p:sp>
        <p:nvSpPr>
          <p:cNvPr id="1084" name="Google Shape;1084;p70: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85</a:t>
            </a:fld>
            <a:endParaRPr sz="1300">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71: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71: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dirty="0"/>
              <a:t>Discuss past success – what have clubs done in the past.  Get ideas going</a:t>
            </a:r>
            <a:endParaRPr dirty="0"/>
          </a:p>
          <a:p>
            <a:pPr>
              <a:spcBef>
                <a:spcPts val="0"/>
              </a:spcBef>
            </a:pPr>
            <a:endParaRPr dirty="0"/>
          </a:p>
        </p:txBody>
      </p:sp>
      <p:sp>
        <p:nvSpPr>
          <p:cNvPr id="1096" name="Google Shape;1096;p71: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86</a:t>
            </a:fld>
            <a:endParaRPr sz="1300">
              <a:solidFill>
                <a:schemeClr val="dk1"/>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72: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72: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r>
              <a:rPr lang="en-US"/>
              <a:t>Pick 2 service ideas and plan it out</a:t>
            </a:r>
            <a:endParaRPr/>
          </a:p>
          <a:p>
            <a:pPr>
              <a:spcBef>
                <a:spcPts val="0"/>
              </a:spcBef>
            </a:pPr>
            <a:r>
              <a:rPr lang="en-US"/>
              <a:t>Worksheet</a:t>
            </a:r>
            <a:endParaRPr/>
          </a:p>
        </p:txBody>
      </p:sp>
      <p:sp>
        <p:nvSpPr>
          <p:cNvPr id="1109" name="Google Shape;1109;p72: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buSzPts val="1200"/>
            </a:pPr>
            <a:fld id="{00000000-1234-1234-1234-123412341234}" type="slidenum">
              <a:rPr lang="en-US"/>
              <a:pPr algn="r">
                <a:buSzPts val="1200"/>
              </a:pPr>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73:notes"/>
          <p:cNvSpPr>
            <a:spLocks noGrp="1" noRot="1" noChangeAspect="1"/>
          </p:cNvSpPr>
          <p:nvPr>
            <p:ph type="sldImg" idx="2"/>
          </p:nvPr>
        </p:nvSpPr>
        <p:spPr>
          <a:xfrm>
            <a:off x="401638" y="692150"/>
            <a:ext cx="6142037" cy="3455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p73:notes"/>
          <p:cNvSpPr txBox="1">
            <a:spLocks noGrp="1"/>
          </p:cNvSpPr>
          <p:nvPr>
            <p:ph type="body" idx="1"/>
          </p:nvPr>
        </p:nvSpPr>
        <p:spPr>
          <a:xfrm>
            <a:off x="694277" y="4381413"/>
            <a:ext cx="5555800" cy="4150060"/>
          </a:xfrm>
          <a:prstGeom prst="rect">
            <a:avLst/>
          </a:prstGeom>
          <a:noFill/>
          <a:ln>
            <a:noFill/>
          </a:ln>
        </p:spPr>
        <p:txBody>
          <a:bodyPr spcFirstLastPara="1" wrap="square" lIns="90639" tIns="45319" rIns="90639" bIns="45319" anchor="t" anchorCtr="0">
            <a:normAutofit/>
          </a:bodyPr>
          <a:lstStyle/>
          <a:p>
            <a:pPr>
              <a:spcBef>
                <a:spcPts val="0"/>
              </a:spcBef>
            </a:pPr>
            <a:endParaRPr dirty="0"/>
          </a:p>
        </p:txBody>
      </p:sp>
      <p:sp>
        <p:nvSpPr>
          <p:cNvPr id="1120" name="Google Shape;1120;p73:notes"/>
          <p:cNvSpPr txBox="1">
            <a:spLocks noGrp="1"/>
          </p:cNvSpPr>
          <p:nvPr>
            <p:ph type="sldNum" idx="12"/>
          </p:nvPr>
        </p:nvSpPr>
        <p:spPr>
          <a:xfrm>
            <a:off x="3934235" y="8761242"/>
            <a:ext cx="3008532" cy="461117"/>
          </a:xfrm>
          <a:prstGeom prst="rect">
            <a:avLst/>
          </a:prstGeom>
          <a:noFill/>
          <a:ln>
            <a:noFill/>
          </a:ln>
        </p:spPr>
        <p:txBody>
          <a:bodyPr spcFirstLastPara="1" wrap="square" lIns="90639" tIns="45319" rIns="90639" bIns="45319" anchor="b" anchorCtr="0">
            <a:noAutofit/>
          </a:bodyPr>
          <a:lstStyle/>
          <a:p>
            <a:pPr algn="r"/>
            <a:fld id="{00000000-1234-1234-1234-123412341234}" type="slidenum">
              <a:rPr lang="en-US"/>
              <a:pPr algn="r"/>
              <a:t>88</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74: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74: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1128" name="Google Shape;1128;p74: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89</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3595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75: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75: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endParaRPr/>
          </a:p>
        </p:txBody>
      </p:sp>
      <p:sp>
        <p:nvSpPr>
          <p:cNvPr id="1140" name="Google Shape;1140;p75: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90</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063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433388" y="708025"/>
            <a:ext cx="6297612"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94435" y="4439024"/>
            <a:ext cx="5555483" cy="3631928"/>
          </a:xfrm>
          <a:prstGeom prst="rect">
            <a:avLst/>
          </a:prstGeom>
          <a:noFill/>
          <a:ln>
            <a:noFill/>
          </a:ln>
        </p:spPr>
        <p:txBody>
          <a:bodyPr spcFirstLastPara="1" wrap="square" lIns="92359" tIns="46180" rIns="92359" bIns="46180" anchor="t" anchorCtr="0">
            <a:noAutofit/>
          </a:bodyPr>
          <a:lstStyle/>
          <a:p>
            <a:pPr>
              <a:spcBef>
                <a:spcPts val="0"/>
              </a:spcBef>
              <a:buClr>
                <a:schemeClr val="dk1"/>
              </a:buClr>
              <a:buSzPts val="1200"/>
            </a:pPr>
            <a:r>
              <a:rPr lang="en-US" b="1" dirty="0">
                <a:solidFill>
                  <a:srgbClr val="0070C0"/>
                </a:solidFill>
              </a:rPr>
              <a:t>https://www.kiwanis.org/members/for-leaders/officer-guide/</a:t>
            </a:r>
          </a:p>
          <a:p>
            <a:pPr>
              <a:spcBef>
                <a:spcPts val="0"/>
              </a:spcBef>
              <a:buClr>
                <a:schemeClr val="dk1"/>
              </a:buClr>
              <a:buSzPts val="1200"/>
            </a:pPr>
            <a:endParaRPr lang="en-US" dirty="0">
              <a:solidFill>
                <a:srgbClr val="0070C0"/>
              </a:solidFill>
            </a:endParaRPr>
          </a:p>
        </p:txBody>
      </p:sp>
      <p:sp>
        <p:nvSpPr>
          <p:cNvPr id="148" name="Google Shape;148;p7:notes"/>
          <p:cNvSpPr txBox="1">
            <a:spLocks noGrp="1"/>
          </p:cNvSpPr>
          <p:nvPr>
            <p:ph type="sldNum" idx="12"/>
          </p:nvPr>
        </p:nvSpPr>
        <p:spPr>
          <a:xfrm>
            <a:off x="3933528" y="8761147"/>
            <a:ext cx="3009220" cy="462798"/>
          </a:xfrm>
          <a:prstGeom prst="rect">
            <a:avLst/>
          </a:prstGeom>
          <a:noFill/>
          <a:ln>
            <a:noFill/>
          </a:ln>
        </p:spPr>
        <p:txBody>
          <a:bodyPr spcFirstLastPara="1" wrap="square" lIns="92359" tIns="46180" rIns="92359" bIns="46180" anchor="b" anchorCtr="0">
            <a:noAutofit/>
          </a:bodyPr>
          <a:lstStyle/>
          <a:p>
            <a:pPr algn="r">
              <a:buClr>
                <a:schemeClr val="dk1"/>
              </a:buClr>
              <a:buSzPts val="325"/>
            </a:pPr>
            <a:fld id="{00000000-1234-1234-1234-123412341234}" type="slidenum">
              <a:rPr lang="en-US" sz="1300">
                <a:solidFill>
                  <a:schemeClr val="dk1"/>
                </a:solidFill>
                <a:latin typeface="Calibri"/>
                <a:ea typeface="Calibri"/>
                <a:cs typeface="Calibri"/>
                <a:sym typeface="Calibri"/>
              </a:rPr>
              <a:pPr algn="r">
                <a:buClr>
                  <a:schemeClr val="dk1"/>
                </a:buClr>
                <a:buSzPts val="325"/>
              </a:pPr>
              <a:t>9</a:t>
            </a:fld>
            <a:endParaRPr sz="13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E5B7E-6E40-0704-F63D-9947ABBC1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7D2D7-4160-657E-A9E9-15B42E92D79B}"/>
              </a:ext>
            </a:extLst>
          </p:cNvPr>
          <p:cNvSpPr>
            <a:spLocks noGrp="1" noRot="1" noChangeAspect="1"/>
          </p:cNvSpPr>
          <p:nvPr>
            <p:ph type="sldImg"/>
          </p:nvPr>
        </p:nvSpPr>
        <p:spPr>
          <a:xfrm>
            <a:off x="441325" y="712788"/>
            <a:ext cx="6350000" cy="3571875"/>
          </a:xfrm>
        </p:spPr>
      </p:sp>
      <p:sp>
        <p:nvSpPr>
          <p:cNvPr id="3" name="Notes Placeholder 2">
            <a:extLst>
              <a:ext uri="{FF2B5EF4-FFF2-40B4-BE49-F238E27FC236}">
                <a16:creationId xmlns:a16="http://schemas.microsoft.com/office/drawing/2014/main" id="{A3C930AA-D6D7-0EB9-3E18-9ED8DDCA11C9}"/>
              </a:ext>
            </a:extLst>
          </p:cNvPr>
          <p:cNvSpPr>
            <a:spLocks noGrp="1"/>
          </p:cNvSpPr>
          <p:nvPr>
            <p:ph type="body" idx="1"/>
          </p:nvPr>
        </p:nvSpPr>
        <p:spPr/>
        <p:txBody>
          <a:bodyPr/>
          <a:lstStyle/>
          <a:p>
            <a:pPr eaLnBrk="1" hangingPunct="1">
              <a:spcBef>
                <a:spcPct val="0"/>
              </a:spcBef>
            </a:pPr>
            <a:endParaRPr lang="en-US" altLang="en-US" dirty="0">
              <a:ea typeface="ＭＳ Ｐゴシック" pitchFamily="34" charset="-128"/>
            </a:endParaRPr>
          </a:p>
        </p:txBody>
      </p:sp>
      <p:sp>
        <p:nvSpPr>
          <p:cNvPr id="4" name="Slide Number Placeholder 3">
            <a:extLst>
              <a:ext uri="{FF2B5EF4-FFF2-40B4-BE49-F238E27FC236}">
                <a16:creationId xmlns:a16="http://schemas.microsoft.com/office/drawing/2014/main" id="{EF37735B-3A42-0BCE-606E-FE82A58409D8}"/>
              </a:ext>
            </a:extLst>
          </p:cNvPr>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91</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32472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6102F-32DB-7717-2367-D29D3E6D3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8CE81-E4C9-D3B8-FE0A-38B6BFC24FA1}"/>
              </a:ext>
            </a:extLst>
          </p:cNvPr>
          <p:cNvSpPr>
            <a:spLocks noGrp="1" noRot="1" noChangeAspect="1"/>
          </p:cNvSpPr>
          <p:nvPr>
            <p:ph type="sldImg"/>
          </p:nvPr>
        </p:nvSpPr>
        <p:spPr>
          <a:xfrm>
            <a:off x="441325" y="712788"/>
            <a:ext cx="6350000" cy="3571875"/>
          </a:xfrm>
        </p:spPr>
      </p:sp>
      <p:sp>
        <p:nvSpPr>
          <p:cNvPr id="3" name="Notes Placeholder 2">
            <a:extLst>
              <a:ext uri="{FF2B5EF4-FFF2-40B4-BE49-F238E27FC236}">
                <a16:creationId xmlns:a16="http://schemas.microsoft.com/office/drawing/2014/main" id="{E360F47C-71D3-3645-FD34-7E66ED42FE14}"/>
              </a:ext>
            </a:extLst>
          </p:cNvPr>
          <p:cNvSpPr>
            <a:spLocks noGrp="1"/>
          </p:cNvSpPr>
          <p:nvPr>
            <p:ph type="body" idx="1"/>
          </p:nvPr>
        </p:nvSpPr>
        <p:spPr/>
        <p:txBody>
          <a:bodyPr/>
          <a:lstStyle/>
          <a:p>
            <a:pPr eaLnBrk="1" hangingPunct="1">
              <a:spcBef>
                <a:spcPct val="0"/>
              </a:spcBef>
            </a:pPr>
            <a:endParaRPr lang="en-US" altLang="en-US" dirty="0">
              <a:ea typeface="ＭＳ Ｐゴシック" pitchFamily="34" charset="-128"/>
            </a:endParaRPr>
          </a:p>
        </p:txBody>
      </p:sp>
      <p:sp>
        <p:nvSpPr>
          <p:cNvPr id="4" name="Slide Number Placeholder 3">
            <a:extLst>
              <a:ext uri="{FF2B5EF4-FFF2-40B4-BE49-F238E27FC236}">
                <a16:creationId xmlns:a16="http://schemas.microsoft.com/office/drawing/2014/main" id="{F34506CE-E7F8-26E4-A0C4-7F45721C9E31}"/>
              </a:ext>
            </a:extLst>
          </p:cNvPr>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92</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8710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60:notes"/>
          <p:cNvSpPr>
            <a:spLocks noGrp="1" noRot="1" noChangeAspect="1"/>
          </p:cNvSpPr>
          <p:nvPr>
            <p:ph type="sldImg" idx="2"/>
          </p:nvPr>
        </p:nvSpPr>
        <p:spPr>
          <a:xfrm>
            <a:off x="441325" y="712788"/>
            <a:ext cx="6350000" cy="3571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60:notes"/>
          <p:cNvSpPr txBox="1">
            <a:spLocks noGrp="1"/>
          </p:cNvSpPr>
          <p:nvPr>
            <p:ph type="body" idx="1"/>
          </p:nvPr>
        </p:nvSpPr>
        <p:spPr>
          <a:xfrm>
            <a:off x="701040" y="4473893"/>
            <a:ext cx="5608320" cy="3660457"/>
          </a:xfrm>
          <a:prstGeom prst="rect">
            <a:avLst/>
          </a:prstGeom>
          <a:noFill/>
          <a:ln>
            <a:noFill/>
          </a:ln>
        </p:spPr>
        <p:txBody>
          <a:bodyPr spcFirstLastPara="1" wrap="square" lIns="93151" tIns="46576" rIns="93151" bIns="46576" anchor="t" anchorCtr="0">
            <a:noAutofit/>
          </a:bodyPr>
          <a:lstStyle/>
          <a:p>
            <a:pPr>
              <a:spcBef>
                <a:spcPts val="0"/>
              </a:spcBef>
              <a:spcAft>
                <a:spcPts val="0"/>
              </a:spcAft>
            </a:pPr>
            <a:endParaRPr/>
          </a:p>
        </p:txBody>
      </p:sp>
      <p:sp>
        <p:nvSpPr>
          <p:cNvPr id="938" name="Google Shape;938;p60:notes"/>
          <p:cNvSpPr txBox="1">
            <a:spLocks noGrp="1"/>
          </p:cNvSpPr>
          <p:nvPr>
            <p:ph type="sldNum" idx="12"/>
          </p:nvPr>
        </p:nvSpPr>
        <p:spPr>
          <a:xfrm>
            <a:off x="3970939" y="8829967"/>
            <a:ext cx="3037840" cy="466433"/>
          </a:xfrm>
          <a:prstGeom prst="rect">
            <a:avLst/>
          </a:prstGeom>
          <a:noFill/>
          <a:ln>
            <a:noFill/>
          </a:ln>
        </p:spPr>
        <p:txBody>
          <a:bodyPr spcFirstLastPara="1" wrap="square" lIns="93151" tIns="46576" rIns="93151" bIns="46576" anchor="b" anchorCtr="0">
            <a:noAutofit/>
          </a:bodyPr>
          <a:lstStyle/>
          <a:p>
            <a:pPr>
              <a:spcBef>
                <a:spcPts val="0"/>
              </a:spcBef>
              <a:spcAft>
                <a:spcPts val="0"/>
              </a:spcAft>
              <a:buClr>
                <a:schemeClr val="dk1"/>
              </a:buClr>
              <a:buSzPts val="325"/>
            </a:pPr>
            <a:fld id="{00000000-1234-1234-1234-123412341234}" type="slidenum">
              <a:rPr lang="en-US" sz="1300">
                <a:solidFill>
                  <a:schemeClr val="dk1"/>
                </a:solidFill>
                <a:latin typeface="Calibri"/>
                <a:ea typeface="Calibri"/>
                <a:cs typeface="Calibri"/>
                <a:sym typeface="Calibri"/>
              </a:rPr>
              <a:pPr>
                <a:spcBef>
                  <a:spcPts val="0"/>
                </a:spcBef>
                <a:spcAft>
                  <a:spcPts val="0"/>
                </a:spcAft>
                <a:buClr>
                  <a:schemeClr val="dk1"/>
                </a:buClr>
                <a:buSzPts val="325"/>
              </a:pPr>
              <a:t>93</a:t>
            </a:fld>
            <a:endParaRPr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9864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50000" cy="3571875"/>
          </a:xfrm>
        </p:spPr>
      </p:sp>
      <p:sp>
        <p:nvSpPr>
          <p:cNvPr id="3" name="Notes Placeholder 2"/>
          <p:cNvSpPr>
            <a:spLocks noGrp="1"/>
          </p:cNvSpPr>
          <p:nvPr>
            <p:ph type="body" idx="1"/>
          </p:nvPr>
        </p:nvSpPr>
        <p:spPr/>
        <p:txBody>
          <a:bodyPr/>
          <a:lstStyle/>
          <a:p>
            <a:pPr eaLnBrk="1" hangingPunct="1">
              <a:spcBef>
                <a:spcPct val="0"/>
              </a:spcBef>
            </a:pPr>
            <a:endParaRPr lang="en-US" altLang="en-US" dirty="0">
              <a:ea typeface="ＭＳ Ｐゴシック" pitchFamily="34" charset="-128"/>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94</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4999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003974"/>
        </a:solid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53E8E2AE-EB25-4793-A9F7-5811434881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30400" y="5029200"/>
            <a:ext cx="67733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72528CA-97C7-4DF2-8D3E-4F85FC0F8788}"/>
              </a:ext>
            </a:extLst>
          </p:cNvPr>
          <p:cNvSpPr/>
          <p:nvPr userDrawn="1"/>
        </p:nvSpPr>
        <p:spPr>
          <a:xfrm>
            <a:off x="0" y="0"/>
            <a:ext cx="1219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sp>
        <p:nvSpPr>
          <p:cNvPr id="2" name="Title 1"/>
          <p:cNvSpPr>
            <a:spLocks noGrp="1"/>
          </p:cNvSpPr>
          <p:nvPr>
            <p:ph type="ctrTitle"/>
          </p:nvPr>
        </p:nvSpPr>
        <p:spPr>
          <a:xfrm>
            <a:off x="1828800" y="1120776"/>
            <a:ext cx="9144000" cy="1470025"/>
          </a:xfrm>
        </p:spPr>
        <p:txBody>
          <a:bodyPr>
            <a:noAutofit/>
          </a:bodyPr>
          <a:lstStyle>
            <a:lvl1pPr algn="l">
              <a:defRPr sz="4800">
                <a:latin typeface="Myriad Pro"/>
              </a:defRPr>
            </a:lvl1pPr>
          </a:lstStyle>
          <a:p>
            <a:r>
              <a:rPr lang="en-US"/>
              <a:t>Click to edit Master title style</a:t>
            </a:r>
            <a:endParaRPr lang="en-US" dirty="0"/>
          </a:p>
        </p:txBody>
      </p:sp>
      <p:sp>
        <p:nvSpPr>
          <p:cNvPr id="3" name="Subtitle 2"/>
          <p:cNvSpPr>
            <a:spLocks noGrp="1"/>
          </p:cNvSpPr>
          <p:nvPr>
            <p:ph type="subTitle" idx="1"/>
          </p:nvPr>
        </p:nvSpPr>
        <p:spPr>
          <a:xfrm>
            <a:off x="1828801" y="2667000"/>
            <a:ext cx="8229599" cy="1371600"/>
          </a:xfrm>
        </p:spPr>
        <p:txBody>
          <a:bodyPr/>
          <a:lstStyle>
            <a:lvl1pPr marL="0" indent="0" algn="l">
              <a:buNone/>
              <a:defRPr>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Content Placeholder 12"/>
          <p:cNvSpPr>
            <a:spLocks noGrp="1"/>
          </p:cNvSpPr>
          <p:nvPr>
            <p:ph sz="quarter" idx="10"/>
          </p:nvPr>
        </p:nvSpPr>
        <p:spPr>
          <a:xfrm>
            <a:off x="1828800" y="4117975"/>
            <a:ext cx="6553200" cy="914400"/>
          </a:xfrm>
        </p:spPr>
        <p:txBody>
          <a:bodyPr>
            <a:normAutofit/>
          </a:bodyPr>
          <a:lstStyle>
            <a:lvl1pPr marL="0" indent="0" algn="l">
              <a:buNone/>
              <a:defRPr sz="2000">
                <a:solidFill>
                  <a:schemeClr val="bg1">
                    <a:lumMod val="75000"/>
                  </a:schemeClr>
                </a:solidFill>
                <a:latin typeface="Myriad Pro" pitchFamily="34" charset="0"/>
                <a:ea typeface="Verdana" pitchFamily="34" charset="0"/>
                <a:cs typeface="Verdana" pitchFamily="34" charset="0"/>
              </a:defRPr>
            </a:lvl1pPr>
          </a:lstStyle>
          <a:p>
            <a:pPr lvl="0"/>
            <a:r>
              <a:rPr lang="en-US"/>
              <a:t>Click to edit Master text styles</a:t>
            </a:r>
          </a:p>
        </p:txBody>
      </p:sp>
    </p:spTree>
    <p:extLst>
      <p:ext uri="{BB962C8B-B14F-4D97-AF65-F5344CB8AC3E}">
        <p14:creationId xmlns:p14="http://schemas.microsoft.com/office/powerpoint/2010/main" val="266351034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nim background">
  <p:cSld name="1_Denim background">
    <p:spTree>
      <p:nvGrpSpPr>
        <p:cNvPr id="1" name="Shape 10"/>
        <p:cNvGrpSpPr/>
        <p:nvPr/>
      </p:nvGrpSpPr>
      <p:grpSpPr>
        <a:xfrm>
          <a:off x="0" y="0"/>
          <a:ext cx="0" cy="0"/>
          <a:chOff x="0" y="0"/>
          <a:chExt cx="0" cy="0"/>
        </a:xfrm>
      </p:grpSpPr>
      <p:pic>
        <p:nvPicPr>
          <p:cNvPr id="11" name="Google Shape;11;p63" descr="DENIM FULL SCREEN.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12;p63"/>
          <p:cNvSpPr txBox="1">
            <a:spLocks noGrp="1"/>
          </p:cNvSpPr>
          <p:nvPr>
            <p:ph type="title"/>
          </p:nvPr>
        </p:nvSpPr>
        <p:spPr>
          <a:xfrm>
            <a:off x="406400" y="482602"/>
            <a:ext cx="11480800" cy="846137"/>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63"/>
          <p:cNvSpPr txBox="1">
            <a:spLocks noGrp="1"/>
          </p:cNvSpPr>
          <p:nvPr>
            <p:ph type="body" idx="1"/>
          </p:nvPr>
        </p:nvSpPr>
        <p:spPr>
          <a:xfrm>
            <a:off x="1016000" y="1600200"/>
            <a:ext cx="10464800" cy="4165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Garamond"/>
              <a:buNone/>
              <a:defRPr sz="3200" b="0" i="0" u="none" strike="noStrike" cap="none">
                <a:solidFill>
                  <a:schemeClr val="lt1"/>
                </a:solidFill>
                <a:latin typeface="Garamond"/>
                <a:ea typeface="Garamond"/>
                <a:cs typeface="Garamond"/>
                <a:sym typeface="Garamond"/>
              </a:defRPr>
            </a:lvl1pPr>
            <a:lvl2pPr marL="914400" marR="0" lvl="1" indent="-228600" algn="l" rtl="0">
              <a:lnSpc>
                <a:spcPct val="100000"/>
              </a:lnSpc>
              <a:spcBef>
                <a:spcPts val="0"/>
              </a:spcBef>
              <a:spcAft>
                <a:spcPts val="0"/>
              </a:spcAft>
              <a:buClr>
                <a:schemeClr val="lt1"/>
              </a:buClr>
              <a:buSzPts val="1867"/>
              <a:buFont typeface="Arial"/>
              <a:buNone/>
              <a:defRPr sz="1867"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Clr>
                <a:schemeClr val="lt1"/>
              </a:buClr>
              <a:buSzPts val="1867"/>
              <a:buFont typeface="Arial"/>
              <a:buNone/>
              <a:defRPr sz="1867"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Clr>
                <a:schemeClr val="lt1"/>
              </a:buClr>
              <a:buSzPts val="1867"/>
              <a:buFont typeface="Arial"/>
              <a:buNone/>
              <a:defRPr sz="1867"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chemeClr val="lt1"/>
              </a:buClr>
              <a:buSzPts val="1867"/>
              <a:buFont typeface="Arial"/>
              <a:buNone/>
              <a:defRPr sz="1867"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843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32"/>
        <p:cNvGrpSpPr/>
        <p:nvPr/>
      </p:nvGrpSpPr>
      <p:grpSpPr>
        <a:xfrm>
          <a:off x="0" y="0"/>
          <a:ext cx="0" cy="0"/>
          <a:chOff x="0" y="0"/>
          <a:chExt cx="0" cy="0"/>
        </a:xfrm>
      </p:grpSpPr>
      <p:pic>
        <p:nvPicPr>
          <p:cNvPr id="33" name="Google Shape;33;p82"/>
          <p:cNvPicPr preferRelativeResize="0"/>
          <p:nvPr/>
        </p:nvPicPr>
        <p:blipFill rotWithShape="1">
          <a:blip r:embed="rId2">
            <a:alphaModFix/>
          </a:blip>
          <a:srcRect/>
          <a:stretch/>
        </p:blipFill>
        <p:spPr>
          <a:xfrm>
            <a:off x="5668" y="1824"/>
            <a:ext cx="12183907" cy="6856177"/>
          </a:xfrm>
          <a:prstGeom prst="rect">
            <a:avLst/>
          </a:prstGeom>
          <a:noFill/>
          <a:ln>
            <a:noFill/>
          </a:ln>
        </p:spPr>
      </p:pic>
      <p:sp>
        <p:nvSpPr>
          <p:cNvPr id="34" name="Google Shape;34;p82"/>
          <p:cNvSpPr txBox="1">
            <a:spLocks noGrp="1"/>
          </p:cNvSpPr>
          <p:nvPr>
            <p:ph type="title"/>
          </p:nvPr>
        </p:nvSpPr>
        <p:spPr>
          <a:xfrm>
            <a:off x="914400" y="987464"/>
            <a:ext cx="10363200" cy="2441536"/>
          </a:xfrm>
          <a:prstGeom prst="rect">
            <a:avLst/>
          </a:prstGeom>
          <a:noFill/>
          <a:ln>
            <a:noFill/>
          </a:ln>
        </p:spPr>
        <p:txBody>
          <a:bodyPr spcFirstLastPara="1" wrap="square" lIns="91425" tIns="91425" rIns="91425" bIns="91425" anchor="ctr" anchorCtr="0">
            <a:spAutoFit/>
          </a:bodyPr>
          <a:lstStyle>
            <a:lvl1pPr marR="0" lvl="0" algn="ctr">
              <a:lnSpc>
                <a:spcPct val="100000"/>
              </a:lnSpc>
              <a:spcBef>
                <a:spcPts val="0"/>
              </a:spcBef>
              <a:spcAft>
                <a:spcPts val="0"/>
              </a:spcAft>
              <a:buClr>
                <a:schemeClr val="lt1"/>
              </a:buClr>
              <a:buSzPts val="7333"/>
              <a:buFont typeface="Times New Roman"/>
              <a:buNone/>
              <a:defRPr sz="7333" b="1" i="0" u="none" strike="noStrike" cap="none">
                <a:solidFill>
                  <a:schemeClr val="lt1"/>
                </a:solidFill>
                <a:latin typeface="Arial"/>
                <a:ea typeface="Arial"/>
                <a:cs typeface="Arial"/>
                <a:sym typeface="Arial"/>
              </a:defRPr>
            </a:lvl1pPr>
            <a:lvl2pPr lvl="1" algn="l">
              <a:spcBef>
                <a:spcPts val="0"/>
              </a:spcBef>
              <a:spcAft>
                <a:spcPts val="0"/>
              </a:spcAft>
              <a:buClr>
                <a:schemeClr val="lt1"/>
              </a:buClr>
              <a:buSzPts val="2400"/>
              <a:buFont typeface="Arial"/>
              <a:buNone/>
              <a:defRPr sz="2400"/>
            </a:lvl2pPr>
            <a:lvl3pPr lvl="2" algn="l">
              <a:spcBef>
                <a:spcPts val="0"/>
              </a:spcBef>
              <a:spcAft>
                <a:spcPts val="0"/>
              </a:spcAft>
              <a:buClr>
                <a:schemeClr val="lt1"/>
              </a:buClr>
              <a:buSzPts val="2400"/>
              <a:buFont typeface="Arial"/>
              <a:buNone/>
              <a:defRPr sz="2400"/>
            </a:lvl3pPr>
            <a:lvl4pPr lvl="3" algn="l">
              <a:spcBef>
                <a:spcPts val="0"/>
              </a:spcBef>
              <a:spcAft>
                <a:spcPts val="0"/>
              </a:spcAft>
              <a:buClr>
                <a:schemeClr val="lt1"/>
              </a:buClr>
              <a:buSzPts val="2400"/>
              <a:buFont typeface="Arial"/>
              <a:buNone/>
              <a:defRPr sz="2400"/>
            </a:lvl4pPr>
            <a:lvl5pPr lvl="4" algn="l">
              <a:spcBef>
                <a:spcPts val="0"/>
              </a:spcBef>
              <a:spcAft>
                <a:spcPts val="0"/>
              </a:spcAft>
              <a:buClr>
                <a:schemeClr val="lt1"/>
              </a:buClr>
              <a:buSzPts val="2400"/>
              <a:buFont typeface="Arial"/>
              <a:buNone/>
              <a:defRPr sz="2400"/>
            </a:lvl5pPr>
            <a:lvl6pPr lvl="5" algn="l">
              <a:spcBef>
                <a:spcPts val="0"/>
              </a:spcBef>
              <a:spcAft>
                <a:spcPts val="0"/>
              </a:spcAft>
              <a:buClr>
                <a:schemeClr val="lt1"/>
              </a:buClr>
              <a:buSzPts val="2400"/>
              <a:buFont typeface="Arial"/>
              <a:buNone/>
              <a:defRPr sz="2400"/>
            </a:lvl6pPr>
            <a:lvl7pPr lvl="6" algn="l">
              <a:spcBef>
                <a:spcPts val="0"/>
              </a:spcBef>
              <a:spcAft>
                <a:spcPts val="0"/>
              </a:spcAft>
              <a:buClr>
                <a:schemeClr val="lt1"/>
              </a:buClr>
              <a:buSzPts val="2400"/>
              <a:buFont typeface="Arial"/>
              <a:buNone/>
              <a:defRPr sz="2400"/>
            </a:lvl7pPr>
            <a:lvl8pPr lvl="7" algn="l">
              <a:spcBef>
                <a:spcPts val="0"/>
              </a:spcBef>
              <a:spcAft>
                <a:spcPts val="0"/>
              </a:spcAft>
              <a:buClr>
                <a:schemeClr val="lt1"/>
              </a:buClr>
              <a:buSzPts val="2400"/>
              <a:buFont typeface="Arial"/>
              <a:buNone/>
              <a:defRPr sz="2400"/>
            </a:lvl8pPr>
            <a:lvl9pPr lvl="8" algn="l">
              <a:spcBef>
                <a:spcPts val="0"/>
              </a:spcBef>
              <a:spcAft>
                <a:spcPts val="0"/>
              </a:spcAft>
              <a:buClr>
                <a:schemeClr val="lt1"/>
              </a:buClr>
              <a:buSzPts val="2400"/>
              <a:buFont typeface="Arial"/>
              <a:buNone/>
              <a:defRPr sz="2400"/>
            </a:lvl9pPr>
          </a:lstStyle>
          <a:p>
            <a:endParaRPr/>
          </a:p>
        </p:txBody>
      </p:sp>
      <p:pic>
        <p:nvPicPr>
          <p:cNvPr id="35" name="Google Shape;35;p82"/>
          <p:cNvPicPr preferRelativeResize="0"/>
          <p:nvPr/>
        </p:nvPicPr>
        <p:blipFill rotWithShape="1">
          <a:blip r:embed="rId3">
            <a:alphaModFix amt="15000"/>
          </a:blip>
          <a:srcRect/>
          <a:stretch/>
        </p:blipFill>
        <p:spPr>
          <a:xfrm>
            <a:off x="8331850" y="3022600"/>
            <a:ext cx="4570701" cy="4469131"/>
          </a:xfrm>
          <a:prstGeom prst="rect">
            <a:avLst/>
          </a:prstGeom>
          <a:noFill/>
          <a:ln>
            <a:noFill/>
          </a:ln>
        </p:spPr>
      </p:pic>
      <p:sp>
        <p:nvSpPr>
          <p:cNvPr id="36" name="Google Shape;36;p82"/>
          <p:cNvSpPr txBox="1">
            <a:spLocks noGrp="1"/>
          </p:cNvSpPr>
          <p:nvPr>
            <p:ph type="body" idx="1"/>
          </p:nvPr>
        </p:nvSpPr>
        <p:spPr>
          <a:xfrm>
            <a:off x="914400" y="3429000"/>
            <a:ext cx="10363200" cy="909713"/>
          </a:xfrm>
          <a:prstGeom prst="rect">
            <a:avLst/>
          </a:prstGeom>
          <a:noFill/>
          <a:ln>
            <a:noFill/>
          </a:ln>
        </p:spPr>
        <p:txBody>
          <a:bodyPr spcFirstLastPara="1" wrap="square" lIns="91425" tIns="91425" rIns="91425" bIns="91425" anchor="t" anchorCtr="0">
            <a:noAutofit/>
          </a:bodyPr>
          <a:lstStyle>
            <a:lvl1pPr marL="457200" marR="0" lvl="0" indent="-228600" algn="ctr">
              <a:lnSpc>
                <a:spcPct val="100000"/>
              </a:lnSpc>
              <a:spcBef>
                <a:spcPts val="853"/>
              </a:spcBef>
              <a:spcAft>
                <a:spcPts val="0"/>
              </a:spcAft>
              <a:buClr>
                <a:srgbClr val="003974"/>
              </a:buClr>
              <a:buSzPts val="3200"/>
              <a:buFont typeface="Arial"/>
              <a:buNone/>
              <a:defRPr sz="3200" b="0" i="0" u="none" strike="noStrike" cap="none">
                <a:solidFill>
                  <a:schemeClr val="lt1"/>
                </a:solidFill>
                <a:latin typeface="Arial"/>
                <a:ea typeface="Arial"/>
                <a:cs typeface="Arial"/>
                <a:sym typeface="Arial"/>
              </a:defRPr>
            </a:lvl1pPr>
            <a:lvl2pPr marL="914400" marR="0" lvl="1" indent="-406400" algn="l">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64091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1"/>
          <p:cNvSpPr>
            <a:spLocks noGrp="1"/>
          </p:cNvSpPr>
          <p:nvPr>
            <p:ph type="title"/>
          </p:nvPr>
        </p:nvSpPr>
        <p:spPr>
          <a:xfrm>
            <a:off x="2191512" y="3474720"/>
            <a:ext cx="7808976" cy="1143000"/>
          </a:xfrm>
        </p:spPr>
        <p:txBody>
          <a:bodyPr/>
          <a:lstStyle>
            <a:lvl1pPr algn="ct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847084058"/>
      </p:ext>
    </p:extLst>
  </p:cSld>
  <p:clrMapOvr>
    <a:masterClrMapping/>
  </p:clrMapOvr>
  <p:extLst>
    <p:ext uri="{DCECCB84-F9BA-43D5-87BE-67443E8EF086}">
      <p15:sldGuideLst xmlns:p15="http://schemas.microsoft.com/office/powerpoint/2012/main">
        <p15:guide id="1" orient="horz" pos="2688">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Round Images">
    <p:spTree>
      <p:nvGrpSpPr>
        <p:cNvPr id="1" name=""/>
        <p:cNvGrpSpPr/>
        <p:nvPr/>
      </p:nvGrpSpPr>
      <p:grpSpPr>
        <a:xfrm>
          <a:off x="0" y="0"/>
          <a:ext cx="0" cy="0"/>
          <a:chOff x="0" y="0"/>
          <a:chExt cx="0" cy="0"/>
        </a:xfrm>
      </p:grpSpPr>
      <p:sp>
        <p:nvSpPr>
          <p:cNvPr id="8" name="Picture Placeholder 28"/>
          <p:cNvSpPr>
            <a:spLocks noGrp="1" noChangeAspect="1"/>
          </p:cNvSpPr>
          <p:nvPr>
            <p:ph type="pic" sz="quarter" idx="53"/>
          </p:nvPr>
        </p:nvSpPr>
        <p:spPr>
          <a:xfrm>
            <a:off x="7519843" y="1860865"/>
            <a:ext cx="1462278" cy="14630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7" name="Picture Placeholder 28"/>
          <p:cNvSpPr>
            <a:spLocks noGrp="1" noChangeAspect="1"/>
          </p:cNvSpPr>
          <p:nvPr>
            <p:ph type="pic" sz="quarter" idx="52"/>
          </p:nvPr>
        </p:nvSpPr>
        <p:spPr>
          <a:xfrm>
            <a:off x="3303348" y="1815145"/>
            <a:ext cx="1462278" cy="14630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6" name="Picture Placeholder 28"/>
          <p:cNvSpPr>
            <a:spLocks noGrp="1" noChangeAspect="1"/>
          </p:cNvSpPr>
          <p:nvPr>
            <p:ph type="pic" sz="quarter" idx="51"/>
          </p:nvPr>
        </p:nvSpPr>
        <p:spPr>
          <a:xfrm>
            <a:off x="5046025" y="1450850"/>
            <a:ext cx="2193418" cy="219163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9" name="Title 1"/>
          <p:cNvSpPr>
            <a:spLocks noGrp="1"/>
          </p:cNvSpPr>
          <p:nvPr>
            <p:ph type="title"/>
          </p:nvPr>
        </p:nvSpPr>
        <p:spPr>
          <a:xfrm>
            <a:off x="2191512" y="3474720"/>
            <a:ext cx="7808976" cy="1143000"/>
          </a:xfrm>
        </p:spPr>
        <p:txBody>
          <a:bodyPr/>
          <a:lstStyle>
            <a:lvl1pPr algn="ctr">
              <a:defRPr>
                <a:solidFill>
                  <a:schemeClr val="tx1">
                    <a:lumMod val="75000"/>
                    <a:lumOff val="2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1035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75000"/>
                    <a:lumOff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84883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nner Image Middl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932166"/>
            <a:ext cx="12200773" cy="2824251"/>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579299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4" name="Title 1"/>
          <p:cNvSpPr>
            <a:spLocks noGrp="1"/>
          </p:cNvSpPr>
          <p:nvPr>
            <p:ph type="title"/>
          </p:nvPr>
        </p:nvSpPr>
        <p:spPr>
          <a:xfrm>
            <a:off x="6236208" y="2057400"/>
            <a:ext cx="4992624" cy="1280160"/>
          </a:xfrm>
        </p:spPr>
        <p:txBody>
          <a:bodyPr lIns="0" tIns="0" rIns="0" bIns="0">
            <a:noAutofit/>
          </a:bodyPr>
          <a:lstStyle>
            <a:lvl1pPr algn="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6247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nner Image Bottom">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3565877"/>
            <a:ext cx="12192000" cy="3292124"/>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09085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Lef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 y="0"/>
            <a:ext cx="8055392"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673273" y="151679"/>
            <a:ext cx="7382120"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651289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nner Image Under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798" y="1121261"/>
            <a:ext cx="12185944" cy="2444617"/>
          </a:xfrm>
        </p:spPr>
        <p:txBody>
          <a:bodyPr/>
          <a:lstStyle/>
          <a:p>
            <a:r>
              <a:rPr lang="en-US"/>
              <a:t>Click icon to add picture</a:t>
            </a:r>
            <a:endParaRPr lang="en-US" dirty="0"/>
          </a:p>
        </p:txBody>
      </p:sp>
      <p:sp>
        <p:nvSpPr>
          <p:cNvPr id="4" name="Title 1"/>
          <p:cNvSpPr>
            <a:spLocks noGrp="1"/>
          </p:cNvSpPr>
          <p:nvPr>
            <p:ph type="title" hasCustomPrompt="1"/>
          </p:nvPr>
        </p:nvSpPr>
        <p:spPr>
          <a:xfrm>
            <a:off x="676656" y="158353"/>
            <a:ext cx="10412618" cy="1143000"/>
          </a:xfrm>
        </p:spPr>
        <p:txBody>
          <a:bodyPr/>
          <a:lstStyle>
            <a:lvl1pPr>
              <a:defRPr>
                <a:solidFill>
                  <a:schemeClr val="tx1">
                    <a:lumMod val="75000"/>
                    <a:lumOff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559436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600200"/>
            <a:ext cx="11379200" cy="4373563"/>
          </a:xfrm>
        </p:spPr>
        <p:txBody>
          <a:bodyPr>
            <a:noAutofit/>
          </a:bodyPr>
          <a:lstStyle>
            <a:lvl1pPr>
              <a:defRPr sz="2800"/>
            </a:lvl1pPr>
            <a:lvl2pPr marL="742950" indent="-285750">
              <a:buSzPct val="75000"/>
              <a:buFontTx/>
              <a:buChar cha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06400" y="228600"/>
            <a:ext cx="11379200" cy="846138"/>
          </a:xfrm>
          <a:prstGeom prst="rect">
            <a:avLst/>
          </a:prstGeom>
        </p:spPr>
        <p:txBody>
          <a:bodyPr rtlCol="0">
            <a:normAutofit/>
          </a:bodyPr>
          <a:lstStyle>
            <a:lvl1pPr>
              <a:defRPr>
                <a:latin typeface="Myriad Pro"/>
              </a:defRPr>
            </a:lvl1pPr>
          </a:lstStyle>
          <a:p>
            <a:r>
              <a:rPr lang="en-US" dirty="0"/>
              <a:t>Click to edit Master title style</a:t>
            </a:r>
          </a:p>
        </p:txBody>
      </p:sp>
    </p:spTree>
    <p:extLst>
      <p:ext uri="{BB962C8B-B14F-4D97-AF65-F5344CB8AC3E}">
        <p14:creationId xmlns:p14="http://schemas.microsoft.com/office/powerpoint/2010/main" val="154705358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120901"/>
            <a:ext cx="12192000" cy="4737100"/>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325431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41648" y="941832"/>
            <a:ext cx="4105656" cy="1143000"/>
          </a:xfrm>
        </p:spPr>
        <p:txBody>
          <a:bodyPr/>
          <a:lstStyle>
            <a:lvl1pPr algn="ctr">
              <a:defRPr>
                <a:solidFill>
                  <a:schemeClr val="tx1">
                    <a:lumMod val="75000"/>
                    <a:lumOff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763079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Round Images">
    <p:spTree>
      <p:nvGrpSpPr>
        <p:cNvPr id="1" name=""/>
        <p:cNvGrpSpPr/>
        <p:nvPr/>
      </p:nvGrpSpPr>
      <p:grpSpPr>
        <a:xfrm>
          <a:off x="0" y="0"/>
          <a:ext cx="0" cy="0"/>
          <a:chOff x="0" y="0"/>
          <a:chExt cx="0" cy="0"/>
        </a:xfrm>
      </p:grpSpPr>
      <p:sp>
        <p:nvSpPr>
          <p:cNvPr id="12" name="Picture Placeholder 28"/>
          <p:cNvSpPr>
            <a:spLocks noGrp="1" noChangeAspect="1"/>
          </p:cNvSpPr>
          <p:nvPr>
            <p:ph type="pic" sz="quarter" idx="54"/>
          </p:nvPr>
        </p:nvSpPr>
        <p:spPr>
          <a:xfrm>
            <a:off x="4430614" y="4987719"/>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13" name="Picture Placeholder 28"/>
          <p:cNvSpPr>
            <a:spLocks noGrp="1" noChangeAspect="1"/>
          </p:cNvSpPr>
          <p:nvPr>
            <p:ph type="pic" sz="quarter" idx="55"/>
          </p:nvPr>
        </p:nvSpPr>
        <p:spPr>
          <a:xfrm>
            <a:off x="4430614" y="3678018"/>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14" name="Picture Placeholder 28"/>
          <p:cNvSpPr>
            <a:spLocks noGrp="1" noChangeAspect="1"/>
          </p:cNvSpPr>
          <p:nvPr>
            <p:ph type="pic" sz="quarter" idx="56"/>
          </p:nvPr>
        </p:nvSpPr>
        <p:spPr>
          <a:xfrm>
            <a:off x="4430614" y="2368317"/>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11" name="Picture Placeholder 28"/>
          <p:cNvSpPr>
            <a:spLocks noGrp="1" noChangeAspect="1"/>
          </p:cNvSpPr>
          <p:nvPr>
            <p:ph type="pic" sz="quarter" idx="53"/>
          </p:nvPr>
        </p:nvSpPr>
        <p:spPr>
          <a:xfrm>
            <a:off x="828332" y="4987719"/>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10" name="Picture Placeholder 28"/>
          <p:cNvSpPr>
            <a:spLocks noGrp="1" noChangeAspect="1"/>
          </p:cNvSpPr>
          <p:nvPr>
            <p:ph type="pic" sz="quarter" idx="52"/>
          </p:nvPr>
        </p:nvSpPr>
        <p:spPr>
          <a:xfrm>
            <a:off x="828332" y="3678018"/>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9" name="Picture Placeholder 28"/>
          <p:cNvSpPr>
            <a:spLocks noGrp="1" noChangeAspect="1"/>
          </p:cNvSpPr>
          <p:nvPr>
            <p:ph type="pic" sz="quarter" idx="51"/>
          </p:nvPr>
        </p:nvSpPr>
        <p:spPr>
          <a:xfrm>
            <a:off x="828332" y="2368317"/>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427295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nner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3" y="2"/>
            <a:ext cx="12192000" cy="3292475"/>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083852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ound Center Image">
    <p:spTree>
      <p:nvGrpSpPr>
        <p:cNvPr id="1" name=""/>
        <p:cNvGrpSpPr/>
        <p:nvPr/>
      </p:nvGrpSpPr>
      <p:grpSpPr>
        <a:xfrm>
          <a:off x="0" y="0"/>
          <a:ext cx="0" cy="0"/>
          <a:chOff x="0" y="0"/>
          <a:chExt cx="0" cy="0"/>
        </a:xfrm>
      </p:grpSpPr>
      <p:sp>
        <p:nvSpPr>
          <p:cNvPr id="4" name="Picture Placeholder 28"/>
          <p:cNvSpPr>
            <a:spLocks noGrp="1" noChangeAspect="1"/>
          </p:cNvSpPr>
          <p:nvPr>
            <p:ph type="pic" sz="quarter" idx="51"/>
          </p:nvPr>
        </p:nvSpPr>
        <p:spPr>
          <a:xfrm>
            <a:off x="5135880" y="3242485"/>
            <a:ext cx="1920240" cy="19202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a:t>Click icon to add picture</a:t>
            </a:r>
            <a:endParaRPr lang="en-JM"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508033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429000" y="2401504"/>
            <a:ext cx="5342022" cy="3337560"/>
          </a:xfrm>
        </p:spPr>
        <p:txBody>
          <a:bodyPr/>
          <a:lstStyle/>
          <a:p>
            <a:r>
              <a:rPr lang="en-US"/>
              <a:t>Click icon to add picture</a:t>
            </a:r>
          </a:p>
        </p:txBody>
      </p:sp>
      <p:sp>
        <p:nvSpPr>
          <p:cNvPr id="2" name="Title 1"/>
          <p:cNvSpPr>
            <a:spLocks noGrp="1"/>
          </p:cNvSpPr>
          <p:nvPr>
            <p:ph type="title" hasCustomPrompt="1"/>
          </p:nvPr>
        </p:nvSpPr>
        <p:spPr>
          <a:xfrm>
            <a:off x="673273" y="151679"/>
            <a:ext cx="10801180" cy="1143000"/>
          </a:xfrm>
        </p:spPr>
        <p:txBody>
          <a:bodyPr>
            <a:noAutofit/>
          </a:bodyPr>
          <a:lstStyle>
            <a:lvl1pPr>
              <a:defRPr sz="4798" b="1" spc="-200">
                <a:solidFill>
                  <a:schemeClr val="tx1">
                    <a:lumMod val="75000"/>
                    <a:lumOff val="25000"/>
                  </a:schemeClr>
                </a:solidFill>
                <a:latin typeface="+mj-lt"/>
                <a:cs typeface="Source Sans Pro"/>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177570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noAutofit/>
          </a:bodyPr>
          <a:lstStyle/>
          <a:p>
            <a:r>
              <a:rPr lang="en-US"/>
              <a:t>Click icon to add picture</a:t>
            </a:r>
            <a:endParaRPr lang="en-US" dirty="0"/>
          </a:p>
        </p:txBody>
      </p:sp>
      <p:sp>
        <p:nvSpPr>
          <p:cNvPr id="2" name="Title 1"/>
          <p:cNvSpPr>
            <a:spLocks noGrp="1"/>
          </p:cNvSpPr>
          <p:nvPr>
            <p:ph type="title"/>
          </p:nvPr>
        </p:nvSpPr>
        <p:spPr>
          <a:xfrm>
            <a:off x="4628445" y="2834641"/>
            <a:ext cx="2935112" cy="924419"/>
          </a:xfrm>
        </p:spPr>
        <p:txBody>
          <a:bodyPr vert="horz" lIns="121954" tIns="60977" rIns="121954" bIns="60977" rtlCol="0" anchor="ctr">
            <a:noAutofit/>
          </a:bodyPr>
          <a:lstStyle>
            <a:lvl1pPr algn="ctr">
              <a:defRPr lang="en-US" sz="3198">
                <a:solidFill>
                  <a:schemeClr val="bg2"/>
                </a:solidFill>
              </a:defRPr>
            </a:lvl1pPr>
          </a:lstStyle>
          <a:p>
            <a:pPr marL="0" lvl="0" algn="ctr">
              <a:spcBef>
                <a:spcPts val="0"/>
              </a:spcBef>
            </a:pPr>
            <a:r>
              <a:rPr lang="en-US"/>
              <a:t>Click to edit Master title style</a:t>
            </a:r>
            <a:endParaRPr lang="en-US" dirty="0"/>
          </a:p>
        </p:txBody>
      </p:sp>
    </p:spTree>
    <p:custDataLst>
      <p:tags r:id="rId1"/>
    </p:custDataLst>
    <p:extLst>
      <p:ext uri="{BB962C8B-B14F-4D97-AF65-F5344CB8AC3E}">
        <p14:creationId xmlns:p14="http://schemas.microsoft.com/office/powerpoint/2010/main" val="1476941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noAutofit/>
          </a:bodyPr>
          <a:lstStyle/>
          <a:p>
            <a:r>
              <a:rPr lang="en-US"/>
              <a:t>Click icon to add picture</a:t>
            </a:r>
            <a:endParaRPr lang="en-US" dirty="0"/>
          </a:p>
        </p:txBody>
      </p:sp>
      <p:sp>
        <p:nvSpPr>
          <p:cNvPr id="2" name="Title 1"/>
          <p:cNvSpPr>
            <a:spLocks noGrp="1"/>
          </p:cNvSpPr>
          <p:nvPr>
            <p:ph type="title"/>
          </p:nvPr>
        </p:nvSpPr>
        <p:spPr>
          <a:xfrm>
            <a:off x="3838225" y="2448252"/>
            <a:ext cx="4515552" cy="5512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121954" tIns="60977" rIns="121954" bIns="60977" rtlCol="0" anchor="ctr">
            <a:noAutofit/>
          </a:bodyPr>
          <a:lstStyle>
            <a:lvl1pPr>
              <a:defRPr lang="en-US" sz="2099" i="0">
                <a:solidFill>
                  <a:schemeClr val="accent3">
                    <a:lumMod val="75000"/>
                  </a:schemeClr>
                </a:solidFill>
                <a:latin typeface="Lobster Two"/>
                <a:ea typeface="Calibri"/>
                <a:cs typeface="Lobster Two"/>
              </a:defRPr>
            </a:lvl1pPr>
          </a:lstStyle>
          <a:p>
            <a:pPr marL="0" lvl="0" algn="ctr">
              <a:lnSpc>
                <a:spcPct val="125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2233058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Indented">
    <p:spTree>
      <p:nvGrpSpPr>
        <p:cNvPr id="1" name=""/>
        <p:cNvGrpSpPr/>
        <p:nvPr/>
      </p:nvGrpSpPr>
      <p:grpSpPr>
        <a:xfrm>
          <a:off x="0" y="0"/>
          <a:ext cx="0" cy="0"/>
          <a:chOff x="0" y="0"/>
          <a:chExt cx="0" cy="0"/>
        </a:xfrm>
      </p:grpSpPr>
      <p:sp>
        <p:nvSpPr>
          <p:cNvPr id="4" name="Title 3"/>
          <p:cNvSpPr>
            <a:spLocks noGrp="1"/>
          </p:cNvSpPr>
          <p:nvPr>
            <p:ph type="title"/>
          </p:nvPr>
        </p:nvSpPr>
        <p:spPr>
          <a:xfrm>
            <a:off x="2833517" y="2764291"/>
            <a:ext cx="8426514" cy="7315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121954" tIns="60977" rIns="121954" bIns="60977" rtlCol="0" anchor="ctr">
            <a:noAutofit/>
          </a:bodyPr>
          <a:lstStyle>
            <a:lvl1pPr>
              <a:defRPr lang="en-US" sz="4298">
                <a:ea typeface="Calibri"/>
              </a:defRPr>
            </a:lvl1pPr>
          </a:lstStyle>
          <a:p>
            <a:pPr marL="0" lvl="0">
              <a:lnSpc>
                <a:spcPct val="125000"/>
              </a:lnSpc>
            </a:pPr>
            <a:r>
              <a:rPr lang="en-US"/>
              <a:t>Click to edit Master title style</a:t>
            </a:r>
          </a:p>
        </p:txBody>
      </p:sp>
    </p:spTree>
    <p:custDataLst>
      <p:tags r:id="rId1"/>
    </p:custDataLst>
    <p:extLst>
      <p:ext uri="{BB962C8B-B14F-4D97-AF65-F5344CB8AC3E}">
        <p14:creationId xmlns:p14="http://schemas.microsoft.com/office/powerpoint/2010/main" val="340746800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Round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944" y="392109"/>
            <a:ext cx="10412618" cy="731520"/>
          </a:xfrm>
        </p:spPr>
        <p:txBody>
          <a:bodyPr/>
          <a:lstStyle>
            <a:lvl1pPr>
              <a:defRPr>
                <a:solidFill>
                  <a:schemeClr val="accent6">
                    <a:lumMod val="75000"/>
                  </a:schemeClr>
                </a:solidFill>
              </a:defRPr>
            </a:lvl1pPr>
          </a:lstStyle>
          <a:p>
            <a:r>
              <a:rPr lang="en-US" dirty="0"/>
              <a:t>CLICK TO EDIT MASTER TITLE STYLE</a:t>
            </a:r>
          </a:p>
        </p:txBody>
      </p:sp>
      <p:sp>
        <p:nvSpPr>
          <p:cNvPr id="5" name="Picture Placeholder 4"/>
          <p:cNvSpPr>
            <a:spLocks noGrp="1"/>
          </p:cNvSpPr>
          <p:nvPr>
            <p:ph type="pic" sz="quarter" idx="10"/>
          </p:nvPr>
        </p:nvSpPr>
        <p:spPr>
          <a:xfrm>
            <a:off x="3461895" y="3258233"/>
            <a:ext cx="4256874" cy="2644349"/>
          </a:xfrm>
          <a:prstGeom prst="roundRect">
            <a:avLst>
              <a:gd name="adj" fmla="val 8304"/>
            </a:avLst>
          </a:prstGeom>
        </p:spPr>
        <p:txBody>
          <a:bodyPr/>
          <a:lstStyle/>
          <a:p>
            <a:r>
              <a:rPr lang="en-US"/>
              <a:t>Click icon to add picture</a:t>
            </a:r>
            <a:endParaRPr lang="en-JM" dirty="0"/>
          </a:p>
        </p:txBody>
      </p:sp>
      <p:sp>
        <p:nvSpPr>
          <p:cNvPr id="4" name="Isosceles Triangle 3"/>
          <p:cNvSpPr/>
          <p:nvPr userDrawn="1"/>
        </p:nvSpPr>
        <p:spPr>
          <a:xfrm rot="5400000" flipH="1">
            <a:off x="-71924" y="694075"/>
            <a:ext cx="287846" cy="143997"/>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2399" dirty="0"/>
          </a:p>
        </p:txBody>
      </p:sp>
      <p:cxnSp>
        <p:nvCxnSpPr>
          <p:cNvPr id="6" name="Straight Connector 5"/>
          <p:cNvCxnSpPr/>
          <p:nvPr userDrawn="1"/>
        </p:nvCxnSpPr>
        <p:spPr>
          <a:xfrm>
            <a:off x="204155" y="769481"/>
            <a:ext cx="487680"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05247097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3974"/>
        </a:solid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DB33CCA2-DA9A-4AFC-B27D-2CCB28FFF0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09334" y="5029200"/>
            <a:ext cx="67733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20776"/>
            <a:ext cx="10363200" cy="1470025"/>
          </a:xfrm>
        </p:spPr>
        <p:txBody>
          <a:bodyPr>
            <a:noAutofit/>
          </a:bodyPr>
          <a:lstStyle>
            <a:lvl1pPr algn="ctr">
              <a:defRPr sz="4800">
                <a:latin typeface="Myriad Pro"/>
              </a:defRPr>
            </a:lvl1pPr>
          </a:lstStyle>
          <a:p>
            <a:r>
              <a:rPr lang="en-US"/>
              <a:t>Click to edit Master title style</a:t>
            </a:r>
            <a:endParaRPr lang="en-US" dirty="0"/>
          </a:p>
        </p:txBody>
      </p:sp>
      <p:sp>
        <p:nvSpPr>
          <p:cNvPr id="3" name="Subtitle 2"/>
          <p:cNvSpPr>
            <a:spLocks noGrp="1"/>
          </p:cNvSpPr>
          <p:nvPr>
            <p:ph type="subTitle" idx="1"/>
          </p:nvPr>
        </p:nvSpPr>
        <p:spPr>
          <a:xfrm>
            <a:off x="1828800" y="2667000"/>
            <a:ext cx="8534400" cy="1371600"/>
          </a:xfrm>
        </p:spPr>
        <p:txBody>
          <a:bodyPr/>
          <a:lstStyle>
            <a:lvl1pPr marL="0" indent="0" algn="ctr">
              <a:buNone/>
              <a:defRPr>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Content Placeholder 12"/>
          <p:cNvSpPr>
            <a:spLocks noGrp="1"/>
          </p:cNvSpPr>
          <p:nvPr>
            <p:ph sz="quarter" idx="10"/>
          </p:nvPr>
        </p:nvSpPr>
        <p:spPr>
          <a:xfrm>
            <a:off x="3505200" y="4117975"/>
            <a:ext cx="5181600" cy="914400"/>
          </a:xfrm>
        </p:spPr>
        <p:txBody>
          <a:bodyPr>
            <a:normAutofit/>
          </a:bodyPr>
          <a:lstStyle>
            <a:lvl1pPr marL="0" indent="0" algn="ctr">
              <a:buNone/>
              <a:defRPr sz="2000">
                <a:solidFill>
                  <a:schemeClr val="bg1">
                    <a:lumMod val="75000"/>
                  </a:schemeClr>
                </a:solidFill>
                <a:latin typeface="Myriad Pro" pitchFamily="34" charset="0"/>
                <a:ea typeface="Verdana" pitchFamily="34" charset="0"/>
                <a:cs typeface="Verdana" pitchFamily="34" charset="0"/>
              </a:defRPr>
            </a:lvl1pPr>
          </a:lstStyle>
          <a:p>
            <a:pPr lvl="0"/>
            <a:r>
              <a:rPr lang="en-US"/>
              <a:t>Click to edit Master text styles</a:t>
            </a:r>
          </a:p>
        </p:txBody>
      </p:sp>
    </p:spTree>
    <p:extLst>
      <p:ext uri="{BB962C8B-B14F-4D97-AF65-F5344CB8AC3E}">
        <p14:creationId xmlns:p14="http://schemas.microsoft.com/office/powerpoint/2010/main" val="252298077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944" y="392109"/>
            <a:ext cx="10412618" cy="731520"/>
          </a:xfrm>
        </p:spPr>
        <p:txBody>
          <a:bodyPr/>
          <a:lstStyle>
            <a:lvl1pPr>
              <a:defRPr>
                <a:solidFill>
                  <a:schemeClr val="accent6">
                    <a:lumMod val="75000"/>
                  </a:schemeClr>
                </a:solidFill>
              </a:defRPr>
            </a:lvl1pPr>
          </a:lstStyle>
          <a:p>
            <a:r>
              <a:rPr lang="en-US" dirty="0"/>
              <a:t>CLICK TO EDIT MASTER TITLE STYLE</a:t>
            </a:r>
          </a:p>
        </p:txBody>
      </p:sp>
      <p:sp>
        <p:nvSpPr>
          <p:cNvPr id="8" name="Picture Placeholder 7"/>
          <p:cNvSpPr>
            <a:spLocks noGrp="1"/>
          </p:cNvSpPr>
          <p:nvPr>
            <p:ph type="pic" sz="quarter" idx="10"/>
          </p:nvPr>
        </p:nvSpPr>
        <p:spPr>
          <a:xfrm>
            <a:off x="13648" y="1322391"/>
            <a:ext cx="3044952" cy="1450975"/>
          </a:xfrm>
        </p:spPr>
        <p:txBody>
          <a:bodyPr/>
          <a:lstStyle/>
          <a:p>
            <a:r>
              <a:rPr lang="en-US"/>
              <a:t>Click icon to add picture</a:t>
            </a:r>
            <a:endParaRPr lang="en-US" dirty="0"/>
          </a:p>
        </p:txBody>
      </p:sp>
      <p:sp>
        <p:nvSpPr>
          <p:cNvPr id="10" name="Picture Placeholder 9"/>
          <p:cNvSpPr>
            <a:spLocks noGrp="1"/>
          </p:cNvSpPr>
          <p:nvPr>
            <p:ph type="pic" sz="quarter" idx="11"/>
          </p:nvPr>
        </p:nvSpPr>
        <p:spPr>
          <a:xfrm>
            <a:off x="3055122" y="1322391"/>
            <a:ext cx="3044952" cy="1450975"/>
          </a:xfrm>
        </p:spPr>
        <p:txBody>
          <a:bodyPr/>
          <a:lstStyle/>
          <a:p>
            <a:r>
              <a:rPr lang="en-US"/>
              <a:t>Click icon to add picture</a:t>
            </a:r>
            <a:endParaRPr lang="en-US" dirty="0"/>
          </a:p>
        </p:txBody>
      </p:sp>
      <p:sp>
        <p:nvSpPr>
          <p:cNvPr id="12" name="Picture Placeholder 11"/>
          <p:cNvSpPr>
            <a:spLocks noGrp="1"/>
          </p:cNvSpPr>
          <p:nvPr>
            <p:ph type="pic" sz="quarter" idx="12"/>
          </p:nvPr>
        </p:nvSpPr>
        <p:spPr>
          <a:xfrm>
            <a:off x="6096596" y="1322391"/>
            <a:ext cx="3044952" cy="1450975"/>
          </a:xfrm>
        </p:spPr>
        <p:txBody>
          <a:bodyPr/>
          <a:lstStyle/>
          <a:p>
            <a:r>
              <a:rPr lang="en-US"/>
              <a:t>Click icon to add picture</a:t>
            </a:r>
            <a:endParaRPr lang="en-US" dirty="0"/>
          </a:p>
        </p:txBody>
      </p:sp>
      <p:sp>
        <p:nvSpPr>
          <p:cNvPr id="14" name="Picture Placeholder 13"/>
          <p:cNvSpPr>
            <a:spLocks noGrp="1"/>
          </p:cNvSpPr>
          <p:nvPr>
            <p:ph type="pic" sz="quarter" idx="13"/>
          </p:nvPr>
        </p:nvSpPr>
        <p:spPr>
          <a:xfrm>
            <a:off x="9138069" y="1322391"/>
            <a:ext cx="3044952" cy="1450975"/>
          </a:xfrm>
        </p:spPr>
        <p:txBody>
          <a:bodyPr/>
          <a:lstStyle/>
          <a:p>
            <a:r>
              <a:rPr lang="en-US"/>
              <a:t>Click icon to add picture</a:t>
            </a:r>
            <a:endParaRPr lang="en-US" dirty="0"/>
          </a:p>
        </p:txBody>
      </p:sp>
      <p:sp>
        <p:nvSpPr>
          <p:cNvPr id="7" name="Isosceles Triangle 6"/>
          <p:cNvSpPr/>
          <p:nvPr userDrawn="1"/>
        </p:nvSpPr>
        <p:spPr>
          <a:xfrm rot="5400000" flipH="1">
            <a:off x="-71924" y="694075"/>
            <a:ext cx="287846" cy="143997"/>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2399" dirty="0"/>
          </a:p>
        </p:txBody>
      </p:sp>
      <p:cxnSp>
        <p:nvCxnSpPr>
          <p:cNvPr id="9" name="Straight Connector 8"/>
          <p:cNvCxnSpPr/>
          <p:nvPr userDrawn="1"/>
        </p:nvCxnSpPr>
        <p:spPr>
          <a:xfrm>
            <a:off x="204155" y="769481"/>
            <a:ext cx="487680"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00181794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Title Overlay">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56" y="3"/>
            <a:ext cx="12185944" cy="2879223"/>
          </a:xfrm>
        </p:spPr>
        <p:txBody>
          <a:bodyPr/>
          <a:lstStyle/>
          <a:p>
            <a:r>
              <a:rPr lang="en-US"/>
              <a:t>Click icon to add picture</a:t>
            </a:r>
            <a:endParaRPr lang="en-US" dirty="0"/>
          </a:p>
        </p:txBody>
      </p:sp>
      <p:sp>
        <p:nvSpPr>
          <p:cNvPr id="4" name="Title 1"/>
          <p:cNvSpPr>
            <a:spLocks noGrp="1"/>
          </p:cNvSpPr>
          <p:nvPr>
            <p:ph type="title" hasCustomPrompt="1"/>
          </p:nvPr>
        </p:nvSpPr>
        <p:spPr>
          <a:xfrm>
            <a:off x="906286" y="2257819"/>
            <a:ext cx="10412618" cy="731520"/>
          </a:xfrm>
        </p:spPr>
        <p:txBody>
          <a:bodyPr/>
          <a:lstStyle>
            <a:lvl1pPr algn="ctr">
              <a:defRPr>
                <a:solidFill>
                  <a:schemeClr val="bg2"/>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91799788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Title Below">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56" y="3"/>
            <a:ext cx="12185944" cy="2420887"/>
          </a:xfrm>
        </p:spPr>
        <p:txBody>
          <a:bodyPr/>
          <a:lstStyle/>
          <a:p>
            <a:r>
              <a:rPr lang="en-US"/>
              <a:t>Click icon to add picture</a:t>
            </a:r>
            <a:endParaRPr lang="en-US" dirty="0"/>
          </a:p>
        </p:txBody>
      </p:sp>
      <p:sp>
        <p:nvSpPr>
          <p:cNvPr id="4" name="Title 1"/>
          <p:cNvSpPr>
            <a:spLocks noGrp="1"/>
          </p:cNvSpPr>
          <p:nvPr>
            <p:ph type="title" hasCustomPrompt="1"/>
          </p:nvPr>
        </p:nvSpPr>
        <p:spPr>
          <a:xfrm>
            <a:off x="906286" y="2537219"/>
            <a:ext cx="10412618" cy="731520"/>
          </a:xfrm>
        </p:spPr>
        <p:txBody>
          <a:bodyPr/>
          <a:lstStyle>
            <a:lvl1pPr algn="ctr">
              <a:defRPr>
                <a:solidFill>
                  <a:schemeClr val="accent6">
                    <a:lumMod val="7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71450771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ll 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 y="1"/>
            <a:ext cx="6091804" cy="6848856"/>
          </a:xfrm>
        </p:spPr>
        <p:txBody>
          <a:bodyPr/>
          <a:lstStyle/>
          <a:p>
            <a:r>
              <a:rPr lang="en-US"/>
              <a:t>Click icon to add picture</a:t>
            </a:r>
            <a:endParaRPr lang="en-US" dirty="0"/>
          </a:p>
        </p:txBody>
      </p:sp>
      <p:sp>
        <p:nvSpPr>
          <p:cNvPr id="6" name="Title 1"/>
          <p:cNvSpPr>
            <a:spLocks noGrp="1"/>
          </p:cNvSpPr>
          <p:nvPr>
            <p:ph type="title" hasCustomPrompt="1"/>
          </p:nvPr>
        </p:nvSpPr>
        <p:spPr>
          <a:xfrm>
            <a:off x="713232" y="392109"/>
            <a:ext cx="10412618" cy="731520"/>
          </a:xfrm>
        </p:spPr>
        <p:txBody>
          <a:bodyPr/>
          <a:lstStyle>
            <a:lvl1pPr>
              <a:defRPr>
                <a:solidFill>
                  <a:schemeClr val="bg2"/>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927692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13232" y="392109"/>
            <a:ext cx="10412618" cy="731520"/>
          </a:xfrm>
        </p:spPr>
        <p:txBody>
          <a:bodyPr/>
          <a:lstStyle>
            <a:lvl1pPr>
              <a:defRPr>
                <a:solidFill>
                  <a:schemeClr val="accent6">
                    <a:lumMod val="75000"/>
                  </a:schemeClr>
                </a:solidFill>
              </a:defRPr>
            </a:lvl1pPr>
          </a:lstStyle>
          <a:p>
            <a:r>
              <a:rPr lang="en-US" dirty="0"/>
              <a:t>CLICK TO EDIT MASTER TITLE STYLE</a:t>
            </a:r>
          </a:p>
        </p:txBody>
      </p:sp>
      <p:sp>
        <p:nvSpPr>
          <p:cNvPr id="4" name="Isosceles Triangle 3"/>
          <p:cNvSpPr/>
          <p:nvPr userDrawn="1"/>
        </p:nvSpPr>
        <p:spPr>
          <a:xfrm rot="5400000" flipH="1">
            <a:off x="-71924" y="694075"/>
            <a:ext cx="287846" cy="143997"/>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2399" dirty="0"/>
          </a:p>
        </p:txBody>
      </p:sp>
      <p:cxnSp>
        <p:nvCxnSpPr>
          <p:cNvPr id="5" name="Straight Connector 4"/>
          <p:cNvCxnSpPr/>
          <p:nvPr userDrawn="1"/>
        </p:nvCxnSpPr>
        <p:spPr>
          <a:xfrm>
            <a:off x="204155" y="769481"/>
            <a:ext cx="487680"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649655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13232" y="392109"/>
            <a:ext cx="10412618" cy="731520"/>
          </a:xfrm>
        </p:spPr>
        <p:txBody>
          <a:bodyPr/>
          <a:lstStyle>
            <a:lvl1pPr>
              <a:defRPr>
                <a:solidFill>
                  <a:schemeClr val="accent6">
                    <a:lumMod val="75000"/>
                  </a:schemeClr>
                </a:solidFill>
              </a:defRPr>
            </a:lvl1pPr>
          </a:lstStyle>
          <a:p>
            <a:r>
              <a:rPr lang="en-US" dirty="0"/>
              <a:t>CLICK TO EDIT MASTER TITLE STYLE</a:t>
            </a:r>
          </a:p>
        </p:txBody>
      </p:sp>
      <p:sp>
        <p:nvSpPr>
          <p:cNvPr id="4" name="Picture Placeholder 3"/>
          <p:cNvSpPr>
            <a:spLocks noGrp="1"/>
          </p:cNvSpPr>
          <p:nvPr>
            <p:ph type="pic" sz="quarter" idx="10"/>
          </p:nvPr>
        </p:nvSpPr>
        <p:spPr>
          <a:xfrm>
            <a:off x="-11290" y="2048256"/>
            <a:ext cx="7546848" cy="4041648"/>
          </a:xfrm>
        </p:spPr>
        <p:txBody>
          <a:bodyPr/>
          <a:lstStyle/>
          <a:p>
            <a:r>
              <a:rPr lang="en-US"/>
              <a:t>Click icon to add picture</a:t>
            </a:r>
            <a:endParaRPr lang="en-US" dirty="0"/>
          </a:p>
        </p:txBody>
      </p:sp>
      <p:sp>
        <p:nvSpPr>
          <p:cNvPr id="5" name="Isosceles Triangle 4"/>
          <p:cNvSpPr/>
          <p:nvPr userDrawn="1"/>
        </p:nvSpPr>
        <p:spPr>
          <a:xfrm rot="5400000" flipH="1">
            <a:off x="-71924" y="694075"/>
            <a:ext cx="287846" cy="143997"/>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noAutofit/>
          </a:bodyPr>
          <a:lstStyle/>
          <a:p>
            <a:pPr algn="ctr"/>
            <a:endParaRPr lang="en-US" sz="2399" dirty="0"/>
          </a:p>
        </p:txBody>
      </p:sp>
      <p:cxnSp>
        <p:nvCxnSpPr>
          <p:cNvPr id="6" name="Straight Connector 5"/>
          <p:cNvCxnSpPr/>
          <p:nvPr userDrawn="1"/>
        </p:nvCxnSpPr>
        <p:spPr>
          <a:xfrm>
            <a:off x="204155" y="769481"/>
            <a:ext cx="487680" cy="0"/>
          </a:xfrm>
          <a:prstGeom prst="line">
            <a:avLst/>
          </a:prstGeom>
          <a:ln w="38100" cap="rnd">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799652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enter">
    <p:spTree>
      <p:nvGrpSpPr>
        <p:cNvPr id="1" name=""/>
        <p:cNvGrpSpPr/>
        <p:nvPr/>
      </p:nvGrpSpPr>
      <p:grpSpPr>
        <a:xfrm>
          <a:off x="0" y="0"/>
          <a:ext cx="0" cy="0"/>
          <a:chOff x="0" y="0"/>
          <a:chExt cx="0" cy="0"/>
        </a:xfrm>
      </p:grpSpPr>
      <p:sp>
        <p:nvSpPr>
          <p:cNvPr id="3" name="Title 2"/>
          <p:cNvSpPr>
            <a:spLocks noGrp="1"/>
          </p:cNvSpPr>
          <p:nvPr>
            <p:ph type="title"/>
          </p:nvPr>
        </p:nvSpPr>
        <p:spPr>
          <a:xfrm>
            <a:off x="2130727" y="2341445"/>
            <a:ext cx="7930547" cy="731520"/>
          </a:xfrm>
        </p:spPr>
        <p:txBody>
          <a:bodyPr/>
          <a:lstStyle>
            <a:lvl1pPr algn="ctr">
              <a:defRPr/>
            </a:lvl1pPr>
          </a:lstStyle>
          <a:p>
            <a:r>
              <a:rPr lang="en-US"/>
              <a:t>Click to edit Master title style</a:t>
            </a:r>
          </a:p>
        </p:txBody>
      </p:sp>
    </p:spTree>
    <p:custDataLst>
      <p:tags r:id="rId1"/>
    </p:custDataLst>
    <p:extLst>
      <p:ext uri="{BB962C8B-B14F-4D97-AF65-F5344CB8AC3E}">
        <p14:creationId xmlns:p14="http://schemas.microsoft.com/office/powerpoint/2010/main" val="203651401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224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7224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F4DC4AA-B9C7-4A84-8E1D-10C03EC50CD1}"/>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F097D0FB-2CBC-4D5C-8E7C-90AB5B32196B}" type="datetime1">
              <a:rPr lang="en-US" altLang="en-US"/>
              <a:pPr>
                <a:defRPr/>
              </a:pPr>
              <a:t>8/2/2025</a:t>
            </a:fld>
            <a:endParaRPr lang="en-US" altLang="en-US"/>
          </a:p>
        </p:txBody>
      </p:sp>
      <p:sp>
        <p:nvSpPr>
          <p:cNvPr id="6" name="Slide Number Placeholder 6">
            <a:extLst>
              <a:ext uri="{FF2B5EF4-FFF2-40B4-BE49-F238E27FC236}">
                <a16:creationId xmlns:a16="http://schemas.microsoft.com/office/drawing/2014/main" id="{CEABB172-D710-4D22-8795-BFB955869567}"/>
              </a:ext>
            </a:extLst>
          </p:cNvPr>
          <p:cNvSpPr>
            <a:spLocks noGrp="1"/>
          </p:cNvSpPr>
          <p:nvPr>
            <p:ph type="sldNum" sz="quarter" idx="11"/>
          </p:nvPr>
        </p:nvSpPr>
        <p:spPr/>
        <p:txBody>
          <a:bodyPr/>
          <a:lstStyle>
            <a:lvl1pPr>
              <a:defRPr/>
            </a:lvl1pPr>
          </a:lstStyle>
          <a:p>
            <a:pPr>
              <a:defRPr/>
            </a:pPr>
            <a:fld id="{8D5EE595-C2E0-418C-91E4-6E7FDCA03031}" type="slidenum">
              <a:rPr lang="en-US" altLang="en-US"/>
              <a:pPr>
                <a:defRPr/>
              </a:pPr>
              <a:t>‹#›</a:t>
            </a:fld>
            <a:endParaRPr lang="en-US" altLang="en-US"/>
          </a:p>
        </p:txBody>
      </p:sp>
    </p:spTree>
    <p:extLst>
      <p:ext uri="{BB962C8B-B14F-4D97-AF65-F5344CB8AC3E}">
        <p14:creationId xmlns:p14="http://schemas.microsoft.com/office/powerpoint/2010/main" val="362525946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B78CB5-9208-4C0E-85A9-55384FAE7593}"/>
              </a:ext>
            </a:extLst>
          </p:cNvPr>
          <p:cNvSpPr/>
          <p:nvPr userDrawn="1"/>
        </p:nvSpPr>
        <p:spPr>
          <a:xfrm>
            <a:off x="0" y="0"/>
            <a:ext cx="4673600" cy="68580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pic>
        <p:nvPicPr>
          <p:cNvPr id="6" name="Picture 9">
            <a:extLst>
              <a:ext uri="{FF2B5EF4-FFF2-40B4-BE49-F238E27FC236}">
                <a16:creationId xmlns:a16="http://schemas.microsoft.com/office/drawing/2014/main" id="{9EB583C1-941F-483E-ABEC-700F06D2B9E9}"/>
              </a:ext>
            </a:extLst>
          </p:cNvPr>
          <p:cNvPicPr>
            <a:picLocks noChangeAspect="1"/>
          </p:cNvPicPr>
          <p:nvPr userDrawn="1"/>
        </p:nvPicPr>
        <p:blipFill>
          <a:blip r:embed="rId2">
            <a:extLst>
              <a:ext uri="{28A0092B-C50C-407E-A947-70E740481C1C}">
                <a14:useLocalDpi xmlns:a14="http://schemas.microsoft.com/office/drawing/2010/main" val="0"/>
              </a:ext>
            </a:extLst>
          </a:blip>
          <a:srcRect l="23077" t="17949" b="887"/>
          <a:stretch>
            <a:fillRect/>
          </a:stretch>
        </p:blipFill>
        <p:spPr bwMode="auto">
          <a:xfrm>
            <a:off x="0" y="1"/>
            <a:ext cx="30480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C8601FBA-C176-4950-87E8-D77DA33C6096}"/>
              </a:ext>
            </a:extLst>
          </p:cNvPr>
          <p:cNvCxnSpPr/>
          <p:nvPr userDrawn="1"/>
        </p:nvCxnSpPr>
        <p:spPr>
          <a:xfrm flipV="1">
            <a:off x="4673600" y="0"/>
            <a:ext cx="0" cy="685800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8400" y="304800"/>
            <a:ext cx="6604000" cy="5867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09601" y="304800"/>
            <a:ext cx="3657600" cy="685800"/>
          </a:xfrm>
        </p:spPr>
        <p:txBody>
          <a:bodyPr anchor="b"/>
          <a:lstStyle>
            <a:lvl1pPr algn="l">
              <a:defRPr sz="2000" b="1"/>
            </a:lvl1pPr>
          </a:lstStyle>
          <a:p>
            <a:r>
              <a:rPr lang="en-US" dirty="0"/>
              <a:t>Click to edit Master title style</a:t>
            </a:r>
          </a:p>
        </p:txBody>
      </p:sp>
      <p:sp>
        <p:nvSpPr>
          <p:cNvPr id="4" name="Text Placeholder 3"/>
          <p:cNvSpPr>
            <a:spLocks noGrp="1"/>
          </p:cNvSpPr>
          <p:nvPr>
            <p:ph type="body" sz="half" idx="2"/>
          </p:nvPr>
        </p:nvSpPr>
        <p:spPr>
          <a:xfrm>
            <a:off x="609601" y="1206062"/>
            <a:ext cx="3657600" cy="4966138"/>
          </a:xfrm>
        </p:spPr>
        <p:txBody>
          <a:bodyPr/>
          <a:lstStyle>
            <a:lvl1pPr marL="0" indent="0">
              <a:buNone/>
              <a:defRPr sz="140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4">
            <a:extLst>
              <a:ext uri="{FF2B5EF4-FFF2-40B4-BE49-F238E27FC236}">
                <a16:creationId xmlns:a16="http://schemas.microsoft.com/office/drawing/2014/main" id="{811674EC-031A-4881-BAB2-7F21675BB6AA}"/>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BFBFBF"/>
                </a:solidFill>
                <a:latin typeface="Calibri" panose="020F0502020204030204" pitchFamily="34" charset="0"/>
              </a:defRPr>
            </a:lvl1pPr>
          </a:lstStyle>
          <a:p>
            <a:pPr>
              <a:defRPr/>
            </a:pPr>
            <a:fld id="{8F3424D7-7A3A-443F-9EEC-9AD520BF8906}" type="datetime1">
              <a:rPr lang="en-US" altLang="en-US"/>
              <a:pPr>
                <a:defRPr/>
              </a:pPr>
              <a:t>8/2/2025</a:t>
            </a:fld>
            <a:endParaRPr lang="en-US" altLang="en-US"/>
          </a:p>
        </p:txBody>
      </p:sp>
      <p:sp>
        <p:nvSpPr>
          <p:cNvPr id="9" name="Slide Number Placeholder 6">
            <a:extLst>
              <a:ext uri="{FF2B5EF4-FFF2-40B4-BE49-F238E27FC236}">
                <a16:creationId xmlns:a16="http://schemas.microsoft.com/office/drawing/2014/main" id="{07196671-98EB-46EA-8229-3EA3AF00B4E4}"/>
              </a:ext>
            </a:extLst>
          </p:cNvPr>
          <p:cNvSpPr>
            <a:spLocks noGrp="1"/>
          </p:cNvSpPr>
          <p:nvPr>
            <p:ph type="sldNum" sz="quarter" idx="11"/>
          </p:nvPr>
        </p:nvSpPr>
        <p:spPr/>
        <p:txBody>
          <a:bodyPr/>
          <a:lstStyle>
            <a:lvl1pPr>
              <a:defRPr/>
            </a:lvl1pPr>
          </a:lstStyle>
          <a:p>
            <a:pPr>
              <a:defRPr/>
            </a:pPr>
            <a:fld id="{9C411FB5-F77D-43B5-848B-23B4F9EB2DB0}" type="slidenum">
              <a:rPr lang="en-US" altLang="en-US"/>
              <a:pPr>
                <a:defRPr/>
              </a:pPr>
              <a:t>‹#›</a:t>
            </a:fld>
            <a:endParaRPr lang="en-US" altLang="en-US"/>
          </a:p>
        </p:txBody>
      </p:sp>
    </p:spTree>
    <p:extLst>
      <p:ext uri="{BB962C8B-B14F-4D97-AF65-F5344CB8AC3E}">
        <p14:creationId xmlns:p14="http://schemas.microsoft.com/office/powerpoint/2010/main" val="143483137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39FAAB-D4E7-4C1D-8974-165311341BA2}"/>
              </a:ext>
            </a:extLst>
          </p:cNvPr>
          <p:cNvSpPr/>
          <p:nvPr userDrawn="1"/>
        </p:nvSpPr>
        <p:spPr>
          <a:xfrm>
            <a:off x="0" y="0"/>
            <a:ext cx="12208933" cy="6858000"/>
          </a:xfrm>
          <a:prstGeom prst="rect">
            <a:avLst/>
          </a:prstGeom>
          <a:solidFill>
            <a:srgbClr val="003974"/>
          </a:solidFill>
          <a:ln>
            <a:solidFill>
              <a:srgbClr val="0039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pic>
        <p:nvPicPr>
          <p:cNvPr id="6" name="Picture 9">
            <a:extLst>
              <a:ext uri="{FF2B5EF4-FFF2-40B4-BE49-F238E27FC236}">
                <a16:creationId xmlns:a16="http://schemas.microsoft.com/office/drawing/2014/main" id="{9AE2B169-B071-4381-B63E-649B6B50F153}"/>
              </a:ext>
            </a:extLst>
          </p:cNvPr>
          <p:cNvPicPr>
            <a:picLocks noChangeAspect="1"/>
          </p:cNvPicPr>
          <p:nvPr userDrawn="1"/>
        </p:nvPicPr>
        <p:blipFill>
          <a:blip r:embed="rId2">
            <a:extLst>
              <a:ext uri="{28A0092B-C50C-407E-A947-70E740481C1C}">
                <a14:useLocalDpi xmlns:a14="http://schemas.microsoft.com/office/drawing/2010/main" val="0"/>
              </a:ext>
            </a:extLst>
          </a:blip>
          <a:srcRect l="23077" t="17949" b="887"/>
          <a:stretch>
            <a:fillRect/>
          </a:stretch>
        </p:blipFill>
        <p:spPr bwMode="auto">
          <a:xfrm>
            <a:off x="0" y="1"/>
            <a:ext cx="30480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a:extLst>
              <a:ext uri="{FF2B5EF4-FFF2-40B4-BE49-F238E27FC236}">
                <a16:creationId xmlns:a16="http://schemas.microsoft.com/office/drawing/2014/main" id="{20741B09-A4D0-46ED-8954-07CDB53151B1}"/>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BFBFBF"/>
                </a:solidFill>
                <a:latin typeface="Calibri" panose="020F0502020204030204" pitchFamily="34" charset="0"/>
              </a:defRPr>
            </a:lvl1pPr>
          </a:lstStyle>
          <a:p>
            <a:pPr>
              <a:defRPr/>
            </a:pPr>
            <a:fld id="{B6267101-78AC-4D64-A4E3-D070FDE62F6F}" type="datetime1">
              <a:rPr lang="en-US" altLang="en-US"/>
              <a:pPr>
                <a:defRPr/>
              </a:pPr>
              <a:t>8/2/2025</a:t>
            </a:fld>
            <a:endParaRPr lang="en-US" altLang="en-US"/>
          </a:p>
        </p:txBody>
      </p:sp>
      <p:sp>
        <p:nvSpPr>
          <p:cNvPr id="8" name="Slide Number Placeholder 6">
            <a:extLst>
              <a:ext uri="{FF2B5EF4-FFF2-40B4-BE49-F238E27FC236}">
                <a16:creationId xmlns:a16="http://schemas.microsoft.com/office/drawing/2014/main" id="{35CC6452-A601-4F78-A661-6CAD48735D89}"/>
              </a:ext>
            </a:extLst>
          </p:cNvPr>
          <p:cNvSpPr>
            <a:spLocks noGrp="1"/>
          </p:cNvSpPr>
          <p:nvPr>
            <p:ph type="sldNum" sz="quarter" idx="11"/>
          </p:nvPr>
        </p:nvSpPr>
        <p:spPr/>
        <p:txBody>
          <a:bodyPr/>
          <a:lstStyle>
            <a:lvl1pPr>
              <a:defRPr/>
            </a:lvl1pPr>
          </a:lstStyle>
          <a:p>
            <a:pPr>
              <a:defRPr/>
            </a:pPr>
            <a:fld id="{3D5112EB-6700-43C6-864C-C6EE10EADDA0}" type="slidenum">
              <a:rPr lang="en-US" altLang="en-US"/>
              <a:pPr>
                <a:defRPr/>
              </a:pPr>
              <a:t>‹#›</a:t>
            </a:fld>
            <a:endParaRPr lang="en-US" altLang="en-US"/>
          </a:p>
        </p:txBody>
      </p:sp>
    </p:spTree>
    <p:extLst>
      <p:ext uri="{BB962C8B-B14F-4D97-AF65-F5344CB8AC3E}">
        <p14:creationId xmlns:p14="http://schemas.microsoft.com/office/powerpoint/2010/main" val="72523246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711200" y="228600"/>
            <a:ext cx="10972800" cy="1066800"/>
          </a:xfrm>
        </p:spPr>
        <p:txBody>
          <a:bodyPr lIns="45720" rIns="228600"/>
          <a:lstStyle>
            <a:lvl1pPr marL="0" algn="ctr">
              <a:defRPr sz="4800">
                <a:solidFill>
                  <a:schemeClr val="bg1"/>
                </a:solidFill>
                <a:latin typeface="Verdana" pitchFamily="34" charset="0"/>
              </a:defRPr>
            </a:lvl1pPr>
            <a:extLst/>
          </a:lstStyle>
          <a:p>
            <a:endParaRPr lang="en-US" dirty="0"/>
          </a:p>
        </p:txBody>
      </p:sp>
    </p:spTree>
    <p:extLst>
      <p:ext uri="{BB962C8B-B14F-4D97-AF65-F5344CB8AC3E}">
        <p14:creationId xmlns:p14="http://schemas.microsoft.com/office/powerpoint/2010/main" val="149632092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1691640"/>
          </a:xfrm>
          <a:prstGeom prst="rect">
            <a:avLst/>
          </a:prstGeom>
        </p:spPr>
      </p:pic>
      <p:sp>
        <p:nvSpPr>
          <p:cNvPr id="22" name="Shape 22"/>
          <p:cNvSpPr txBox="1">
            <a:spLocks noGrp="1"/>
          </p:cNvSpPr>
          <p:nvPr>
            <p:ph type="body" idx="1"/>
          </p:nvPr>
        </p:nvSpPr>
        <p:spPr>
          <a:xfrm>
            <a:off x="1117603" y="1752602"/>
            <a:ext cx="10464799" cy="4373563"/>
          </a:xfrm>
          <a:prstGeom prst="rect">
            <a:avLst/>
          </a:prstGeom>
          <a:noFill/>
          <a:ln>
            <a:noFill/>
          </a:ln>
        </p:spPr>
        <p:txBody>
          <a:bodyPr lIns="91425" tIns="91425" rIns="91425" bIns="91425" anchor="t" anchorCtr="0"/>
          <a:lstStyle>
            <a:lvl1pPr marL="0" marR="0" lvl="0" indent="0" algn="l" rtl="0">
              <a:spcBef>
                <a:spcPts val="640"/>
              </a:spcBef>
              <a:buClr>
                <a:srgbClr val="003974"/>
              </a:buClr>
              <a:buSzPct val="100000"/>
              <a:buFont typeface="Arial"/>
              <a:buNone/>
              <a:defRPr sz="3200" b="0" i="0" u="none" strike="noStrike" cap="none">
                <a:solidFill>
                  <a:schemeClr val="dk1"/>
                </a:solidFill>
                <a:latin typeface="Garamond" pitchFamily="18" charset="0"/>
                <a:ea typeface="Verdana"/>
                <a:cs typeface="Verdana"/>
                <a:sym typeface="Verdana"/>
              </a:defRPr>
            </a:lvl1pPr>
            <a:lvl2pPr marL="742950" marR="0" lvl="1" indent="-152400" algn="l" rtl="0">
              <a:spcBef>
                <a:spcPts val="560"/>
              </a:spcBef>
              <a:buClr>
                <a:srgbClr val="003974"/>
              </a:buClr>
              <a:buSzPct val="75000"/>
              <a:buFont typeface="Noto Sans Symbols"/>
              <a:buChar char="▪"/>
              <a:defRPr sz="2800" b="0" i="0" u="none" strike="noStrike" cap="none">
                <a:solidFill>
                  <a:schemeClr val="dk1"/>
                </a:solidFill>
                <a:latin typeface="Verdana"/>
                <a:ea typeface="Verdana"/>
                <a:cs typeface="Verdana"/>
                <a:sym typeface="Verdana"/>
              </a:defRPr>
            </a:lvl2pPr>
            <a:lvl3pPr marL="1143000" marR="0" lvl="2" indent="-76200" algn="l" rtl="0">
              <a:spcBef>
                <a:spcPts val="480"/>
              </a:spcBef>
              <a:buClr>
                <a:srgbClr val="003974"/>
              </a:buClr>
              <a:buSzPct val="100000"/>
              <a:buFont typeface="Noto Sans Symbols"/>
              <a:buChar char="•"/>
              <a:defRPr sz="2400" b="0" i="0" u="none" strike="noStrike" cap="none">
                <a:solidFill>
                  <a:schemeClr val="dk1"/>
                </a:solidFill>
                <a:latin typeface="Verdana"/>
                <a:ea typeface="Verdana"/>
                <a:cs typeface="Verdana"/>
                <a:sym typeface="Verdana"/>
              </a:defRPr>
            </a:lvl3pPr>
            <a:lvl4pPr marL="1600200" marR="0" lvl="3" indent="-133350" algn="l" rtl="0">
              <a:spcBef>
                <a:spcPts val="400"/>
              </a:spcBef>
              <a:buClr>
                <a:srgbClr val="003974"/>
              </a:buClr>
              <a:buSzPct val="75000"/>
              <a:buFont typeface="Courier New"/>
              <a:buChar char="o"/>
              <a:defRPr sz="2000" b="0" i="0" u="none" strike="noStrike" cap="none">
                <a:solidFill>
                  <a:schemeClr val="dk1"/>
                </a:solidFill>
                <a:latin typeface="Verdana"/>
                <a:ea typeface="Verdana"/>
                <a:cs typeface="Verdana"/>
                <a:sym typeface="Verdana"/>
              </a:defRPr>
            </a:lvl4pPr>
            <a:lvl5pPr marL="2060575" marR="0" lvl="4" indent="-104775" algn="l" rtl="0">
              <a:spcBef>
                <a:spcPts val="400"/>
              </a:spcBef>
              <a:buClr>
                <a:srgbClr val="003974"/>
              </a:buClr>
              <a:buSzPct val="100000"/>
              <a:buFont typeface="Calibri"/>
              <a:buChar char="­"/>
              <a:defRPr sz="2000" b="0" i="0" u="none" strike="noStrike" cap="none">
                <a:solidFill>
                  <a:schemeClr val="dk1"/>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title"/>
          </p:nvPr>
        </p:nvSpPr>
        <p:spPr>
          <a:xfrm>
            <a:off x="1828800" y="381002"/>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4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custDataLst>
      <p:tags r:id="rId1"/>
    </p:custDataLst>
    <p:extLst>
      <p:ext uri="{BB962C8B-B14F-4D97-AF65-F5344CB8AC3E}">
        <p14:creationId xmlns:p14="http://schemas.microsoft.com/office/powerpoint/2010/main" val="377593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ontent Block">
  <p:cSld name="5_Content Block">
    <p:spTree>
      <p:nvGrpSpPr>
        <p:cNvPr id="1" name="Shape 14"/>
        <p:cNvGrpSpPr/>
        <p:nvPr/>
      </p:nvGrpSpPr>
      <p:grpSpPr>
        <a:xfrm>
          <a:off x="0" y="0"/>
          <a:ext cx="0" cy="0"/>
          <a:chOff x="0" y="0"/>
          <a:chExt cx="0" cy="0"/>
        </a:xfrm>
      </p:grpSpPr>
      <p:pic>
        <p:nvPicPr>
          <p:cNvPr id="15" name="Google Shape;15;p64"/>
          <p:cNvPicPr preferRelativeResize="0"/>
          <p:nvPr/>
        </p:nvPicPr>
        <p:blipFill rotWithShape="1">
          <a:blip r:embed="rId2">
            <a:alphaModFix/>
          </a:blip>
          <a:srcRect/>
          <a:stretch/>
        </p:blipFill>
        <p:spPr>
          <a:xfrm>
            <a:off x="10998200" y="5689600"/>
            <a:ext cx="1092200" cy="1092200"/>
          </a:xfrm>
          <a:prstGeom prst="rect">
            <a:avLst/>
          </a:prstGeom>
          <a:noFill/>
          <a:ln>
            <a:noFill/>
          </a:ln>
          <a:effectLst>
            <a:outerShdw blurRad="50800" dist="38100" dir="2700000" algn="tl" rotWithShape="0">
              <a:srgbClr val="000000">
                <a:alpha val="20000"/>
              </a:srgbClr>
            </a:outerShdw>
          </a:effectLst>
        </p:spPr>
      </p:pic>
      <p:sp>
        <p:nvSpPr>
          <p:cNvPr id="16" name="Google Shape;16;p64"/>
          <p:cNvSpPr txBox="1">
            <a:spLocks noGrp="1"/>
          </p:cNvSpPr>
          <p:nvPr>
            <p:ph type="body" idx="1"/>
          </p:nvPr>
        </p:nvSpPr>
        <p:spPr>
          <a:xfrm>
            <a:off x="609601" y="1752602"/>
            <a:ext cx="10972800" cy="380999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384"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15"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7" name="Google Shape;17;p64"/>
          <p:cNvSpPr txBox="1">
            <a:spLocks noGrp="1"/>
          </p:cNvSpPr>
          <p:nvPr>
            <p:ph type="title"/>
          </p:nvPr>
        </p:nvSpPr>
        <p:spPr>
          <a:xfrm>
            <a:off x="0" y="449264"/>
            <a:ext cx="12192000" cy="84613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5867"/>
              <a:buFont typeface="Times New Roman"/>
              <a:buNone/>
              <a:defRPr sz="5867" b="1" i="0" u="none" strike="noStrike" cap="none">
                <a:solidFill>
                  <a:schemeClr val="dk2"/>
                </a:solidFill>
                <a:latin typeface="Arial"/>
                <a:ea typeface="Arial"/>
                <a:cs typeface="Arial"/>
                <a:sym typeface="Arial"/>
              </a:defRPr>
            </a:lvl1pPr>
            <a:lvl2pPr lvl="1">
              <a:spcBef>
                <a:spcPts val="0"/>
              </a:spcBef>
              <a:spcAft>
                <a:spcPts val="0"/>
              </a:spcAft>
              <a:buSzPts val="2400"/>
              <a:buFont typeface="Arial"/>
              <a:buNone/>
              <a:defRPr sz="2400"/>
            </a:lvl2pPr>
            <a:lvl3pPr lvl="2">
              <a:spcBef>
                <a:spcPts val="0"/>
              </a:spcBef>
              <a:spcAft>
                <a:spcPts val="0"/>
              </a:spcAft>
              <a:buSzPts val="2400"/>
              <a:buFont typeface="Arial"/>
              <a:buNone/>
              <a:defRPr sz="2400"/>
            </a:lvl3pPr>
            <a:lvl4pPr lvl="3">
              <a:spcBef>
                <a:spcPts val="0"/>
              </a:spcBef>
              <a:spcAft>
                <a:spcPts val="0"/>
              </a:spcAft>
              <a:buSzPts val="2400"/>
              <a:buFont typeface="Arial"/>
              <a:buNone/>
              <a:defRPr sz="2400"/>
            </a:lvl4pPr>
            <a:lvl5pPr lvl="4">
              <a:spcBef>
                <a:spcPts val="0"/>
              </a:spcBef>
              <a:spcAft>
                <a:spcPts val="0"/>
              </a:spcAft>
              <a:buSzPts val="2400"/>
              <a:buFont typeface="Arial"/>
              <a:buNone/>
              <a:defRPr sz="2400"/>
            </a:lvl5pPr>
            <a:lvl6pPr lvl="5">
              <a:spcBef>
                <a:spcPts val="0"/>
              </a:spcBef>
              <a:spcAft>
                <a:spcPts val="0"/>
              </a:spcAft>
              <a:buSzPts val="2400"/>
              <a:buFont typeface="Arial"/>
              <a:buNone/>
              <a:defRPr sz="2400"/>
            </a:lvl6pPr>
            <a:lvl7pPr lvl="6">
              <a:spcBef>
                <a:spcPts val="0"/>
              </a:spcBef>
              <a:spcAft>
                <a:spcPts val="0"/>
              </a:spcAft>
              <a:buSzPts val="2400"/>
              <a:buFont typeface="Arial"/>
              <a:buNone/>
              <a:defRPr sz="2400"/>
            </a:lvl7pPr>
            <a:lvl8pPr lvl="7">
              <a:spcBef>
                <a:spcPts val="0"/>
              </a:spcBef>
              <a:spcAft>
                <a:spcPts val="0"/>
              </a:spcAft>
              <a:buSzPts val="2400"/>
              <a:buFont typeface="Arial"/>
              <a:buNone/>
              <a:defRPr sz="2400"/>
            </a:lvl8pPr>
            <a:lvl9pPr lvl="8">
              <a:spcBef>
                <a:spcPts val="0"/>
              </a:spcBef>
              <a:spcAft>
                <a:spcPts val="0"/>
              </a:spcAft>
              <a:buSzPts val="2400"/>
              <a:buFont typeface="Arial"/>
              <a:buNone/>
              <a:defRPr sz="2400"/>
            </a:lvl9pPr>
          </a:lstStyle>
          <a:p>
            <a:endParaRPr/>
          </a:p>
        </p:txBody>
      </p:sp>
    </p:spTree>
    <p:extLst>
      <p:ext uri="{BB962C8B-B14F-4D97-AF65-F5344CB8AC3E}">
        <p14:creationId xmlns:p14="http://schemas.microsoft.com/office/powerpoint/2010/main" val="272144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8.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3.xml"/><Relationship Id="rId2" Type="http://schemas.openxmlformats.org/officeDocument/2006/relationships/slideLayout" Target="../slideLayouts/slideLayout13.xml"/><Relationship Id="rId16" Type="http://schemas.openxmlformats.org/officeDocument/2006/relationships/customXml" Target="../../customXml/item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customXml" Target="../../customXml/item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D0196F-2A29-4A3F-909B-F9A38F5976EA}"/>
              </a:ext>
            </a:extLst>
          </p:cNvPr>
          <p:cNvSpPr/>
          <p:nvPr userDrawn="1"/>
        </p:nvSpPr>
        <p:spPr>
          <a:xfrm>
            <a:off x="0" y="0"/>
            <a:ext cx="12192000" cy="1295400"/>
          </a:xfrm>
          <a:prstGeom prst="rect">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sp>
        <p:nvSpPr>
          <p:cNvPr id="1027" name="Text Placeholder 2">
            <a:extLst>
              <a:ext uri="{FF2B5EF4-FFF2-40B4-BE49-F238E27FC236}">
                <a16:creationId xmlns:a16="http://schemas.microsoft.com/office/drawing/2014/main" id="{4E2D68DA-15E6-4A1C-AD40-49D719FF6FF8}"/>
              </a:ext>
            </a:extLst>
          </p:cNvPr>
          <p:cNvSpPr>
            <a:spLocks noGrp="1"/>
          </p:cNvSpPr>
          <p:nvPr>
            <p:ph type="body" idx="1"/>
          </p:nvPr>
        </p:nvSpPr>
        <p:spPr bwMode="auto">
          <a:xfrm>
            <a:off x="1117600" y="1752601"/>
            <a:ext cx="104648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8">
            <a:extLst>
              <a:ext uri="{FF2B5EF4-FFF2-40B4-BE49-F238E27FC236}">
                <a16:creationId xmlns:a16="http://schemas.microsoft.com/office/drawing/2014/main" id="{EC3ECFD0-6355-4EC7-8AEE-FD7D1573598D}"/>
              </a:ext>
            </a:extLst>
          </p:cNvPr>
          <p:cNvPicPr>
            <a:picLocks noChangeAspect="1"/>
          </p:cNvPicPr>
          <p:nvPr userDrawn="1"/>
        </p:nvPicPr>
        <p:blipFill>
          <a:blip r:embed="rId13">
            <a:extLst>
              <a:ext uri="{28A0092B-C50C-407E-A947-70E740481C1C}">
                <a14:useLocalDpi xmlns:a14="http://schemas.microsoft.com/office/drawing/2010/main" val="0"/>
              </a:ext>
            </a:extLst>
          </a:blip>
          <a:srcRect l="23077" t="17947" b="38463"/>
          <a:stretch>
            <a:fillRect/>
          </a:stretch>
        </p:blipFill>
        <p:spPr bwMode="auto">
          <a:xfrm>
            <a:off x="0" y="0"/>
            <a:ext cx="3048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6E851E1-80F8-45F2-BB8D-D1EB439F829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BFBFBF"/>
                </a:solidFill>
                <a:latin typeface="Verdana" panose="020B0604030504040204" pitchFamily="34" charset="0"/>
              </a:defRPr>
            </a:lvl1pPr>
          </a:lstStyle>
          <a:p>
            <a:pPr>
              <a:defRPr/>
            </a:pPr>
            <a:fld id="{4086761F-C404-42B2-879A-9E263C6307B8}" type="slidenum">
              <a:rPr lang="en-US" altLang="en-US"/>
              <a:pPr>
                <a:defRPr/>
              </a:pPr>
              <a:t>‹#›</a:t>
            </a:fld>
            <a:endParaRPr lang="en-US" altLang="en-US"/>
          </a:p>
        </p:txBody>
      </p:sp>
      <p:sp>
        <p:nvSpPr>
          <p:cNvPr id="1030" name="Title Placeholder 1">
            <a:extLst>
              <a:ext uri="{FF2B5EF4-FFF2-40B4-BE49-F238E27FC236}">
                <a16:creationId xmlns:a16="http://schemas.microsoft.com/office/drawing/2014/main" id="{12FD5FFD-90AF-4A17-ADF2-FAFC7DC34538}"/>
              </a:ext>
            </a:extLst>
          </p:cNvPr>
          <p:cNvSpPr>
            <a:spLocks noGrp="1"/>
          </p:cNvSpPr>
          <p:nvPr>
            <p:ph type="title"/>
          </p:nvPr>
        </p:nvSpPr>
        <p:spPr bwMode="auto">
          <a:xfrm>
            <a:off x="1117600" y="228600"/>
            <a:ext cx="104648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cxnSp>
        <p:nvCxnSpPr>
          <p:cNvPr id="11" name="Straight Connector 10">
            <a:extLst>
              <a:ext uri="{FF2B5EF4-FFF2-40B4-BE49-F238E27FC236}">
                <a16:creationId xmlns:a16="http://schemas.microsoft.com/office/drawing/2014/main" id="{3C987C82-00A3-48F4-A164-53026E576AF7}"/>
              </a:ext>
            </a:extLst>
          </p:cNvPr>
          <p:cNvCxnSpPr/>
          <p:nvPr userDrawn="1"/>
        </p:nvCxnSpPr>
        <p:spPr>
          <a:xfrm>
            <a:off x="0" y="1295400"/>
            <a:ext cx="12192000" cy="0"/>
          </a:xfrm>
          <a:prstGeom prst="line">
            <a:avLst/>
          </a:prstGeom>
          <a:ln w="88900">
            <a:solidFill>
              <a:schemeClr val="accent1"/>
            </a:solidFill>
          </a:ln>
        </p:spPr>
        <p:style>
          <a:lnRef idx="1">
            <a:schemeClr val="accent5"/>
          </a:lnRef>
          <a:fillRef idx="0">
            <a:schemeClr val="accent5"/>
          </a:fillRef>
          <a:effectRef idx="0">
            <a:schemeClr val="accent5"/>
          </a:effectRef>
          <a:fontRef idx="minor">
            <a:schemeClr val="tx1"/>
          </a:fontRef>
        </p:style>
      </p:cxn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6" r:id="rId8"/>
    <p:sldLayoutId id="2147483966" r:id="rId9"/>
    <p:sldLayoutId id="2147483967" r:id="rId10"/>
    <p:sldLayoutId id="2147483968" r:id="rId11"/>
  </p:sldLayoutIdLst>
  <p:transition spd="med">
    <p:fade/>
  </p:transition>
  <p:hf hdr="0" ftr="0" dt="0"/>
  <p:txStyles>
    <p:titleStyle>
      <a:lvl1pPr algn="l" rtl="0" eaLnBrk="0" fontAlgn="base" hangingPunct="0">
        <a:spcBef>
          <a:spcPct val="0"/>
        </a:spcBef>
        <a:spcAft>
          <a:spcPct val="0"/>
        </a:spcAft>
        <a:defRPr sz="4400" kern="1200">
          <a:solidFill>
            <a:schemeClr val="bg1"/>
          </a:solidFill>
          <a:latin typeface="Palatino Linotype" pitchFamily="18" charset="0"/>
          <a:ea typeface="Verdana" pitchFamily="34" charset="0"/>
          <a:cs typeface="Verdana" pitchFamily="34" charset="0"/>
        </a:defRPr>
      </a:lvl1pPr>
      <a:lvl2pPr algn="l" rtl="0" eaLnBrk="0" fontAlgn="base" hangingPunct="0">
        <a:spcBef>
          <a:spcPct val="0"/>
        </a:spcBef>
        <a:spcAft>
          <a:spcPct val="0"/>
        </a:spcAft>
        <a:defRPr sz="4400">
          <a:solidFill>
            <a:schemeClr val="bg1"/>
          </a:solidFill>
          <a:latin typeface="Palatino Linotype" pitchFamily="18" charset="0"/>
          <a:ea typeface="Verdana" pitchFamily="34" charset="0"/>
          <a:cs typeface="Verdana" pitchFamily="34" charset="0"/>
        </a:defRPr>
      </a:lvl2pPr>
      <a:lvl3pPr algn="l" rtl="0" eaLnBrk="0" fontAlgn="base" hangingPunct="0">
        <a:spcBef>
          <a:spcPct val="0"/>
        </a:spcBef>
        <a:spcAft>
          <a:spcPct val="0"/>
        </a:spcAft>
        <a:defRPr sz="4400">
          <a:solidFill>
            <a:schemeClr val="bg1"/>
          </a:solidFill>
          <a:latin typeface="Palatino Linotype" pitchFamily="18" charset="0"/>
          <a:ea typeface="Verdana" pitchFamily="34" charset="0"/>
          <a:cs typeface="Verdana" pitchFamily="34" charset="0"/>
        </a:defRPr>
      </a:lvl3pPr>
      <a:lvl4pPr algn="l" rtl="0" eaLnBrk="0" fontAlgn="base" hangingPunct="0">
        <a:spcBef>
          <a:spcPct val="0"/>
        </a:spcBef>
        <a:spcAft>
          <a:spcPct val="0"/>
        </a:spcAft>
        <a:defRPr sz="4400">
          <a:solidFill>
            <a:schemeClr val="bg1"/>
          </a:solidFill>
          <a:latin typeface="Palatino Linotype" pitchFamily="18" charset="0"/>
          <a:ea typeface="Verdana" pitchFamily="34" charset="0"/>
          <a:cs typeface="Verdana" pitchFamily="34" charset="0"/>
        </a:defRPr>
      </a:lvl4pPr>
      <a:lvl5pPr algn="l" rtl="0" eaLnBrk="0" fontAlgn="base" hangingPunct="0">
        <a:spcBef>
          <a:spcPct val="0"/>
        </a:spcBef>
        <a:spcAft>
          <a:spcPct val="0"/>
        </a:spcAft>
        <a:defRPr sz="4400">
          <a:solidFill>
            <a:schemeClr val="bg1"/>
          </a:solidFill>
          <a:latin typeface="Palatino Linotype" pitchFamily="18" charset="0"/>
          <a:ea typeface="Verdana" pitchFamily="34" charset="0"/>
          <a:cs typeface="Verdana" pitchFamily="34" charset="0"/>
        </a:defRPr>
      </a:lvl5pPr>
      <a:lvl6pPr marL="457200" algn="l" rtl="0" fontAlgn="base">
        <a:spcBef>
          <a:spcPct val="0"/>
        </a:spcBef>
        <a:spcAft>
          <a:spcPct val="0"/>
        </a:spcAft>
        <a:defRPr sz="4400">
          <a:solidFill>
            <a:schemeClr val="bg1"/>
          </a:solidFill>
          <a:latin typeface="Palatino Linotype" pitchFamily="18" charset="0"/>
          <a:ea typeface="Verdana" pitchFamily="34" charset="0"/>
          <a:cs typeface="Verdana" pitchFamily="34" charset="0"/>
        </a:defRPr>
      </a:lvl6pPr>
      <a:lvl7pPr marL="914400" algn="l" rtl="0" fontAlgn="base">
        <a:spcBef>
          <a:spcPct val="0"/>
        </a:spcBef>
        <a:spcAft>
          <a:spcPct val="0"/>
        </a:spcAft>
        <a:defRPr sz="4400">
          <a:solidFill>
            <a:schemeClr val="bg1"/>
          </a:solidFill>
          <a:latin typeface="Palatino Linotype" pitchFamily="18" charset="0"/>
          <a:ea typeface="Verdana" pitchFamily="34" charset="0"/>
          <a:cs typeface="Verdana" pitchFamily="34" charset="0"/>
        </a:defRPr>
      </a:lvl7pPr>
      <a:lvl8pPr marL="1371600" algn="l" rtl="0" fontAlgn="base">
        <a:spcBef>
          <a:spcPct val="0"/>
        </a:spcBef>
        <a:spcAft>
          <a:spcPct val="0"/>
        </a:spcAft>
        <a:defRPr sz="4400">
          <a:solidFill>
            <a:schemeClr val="bg1"/>
          </a:solidFill>
          <a:latin typeface="Palatino Linotype" pitchFamily="18" charset="0"/>
          <a:ea typeface="Verdana" pitchFamily="34" charset="0"/>
          <a:cs typeface="Verdana" pitchFamily="34" charset="0"/>
        </a:defRPr>
      </a:lvl8pPr>
      <a:lvl9pPr marL="1828800" algn="l" rtl="0" fontAlgn="base">
        <a:spcBef>
          <a:spcPct val="0"/>
        </a:spcBef>
        <a:spcAft>
          <a:spcPct val="0"/>
        </a:spcAft>
        <a:defRPr sz="4400">
          <a:solidFill>
            <a:schemeClr val="bg1"/>
          </a:solidFill>
          <a:latin typeface="Palatino Linotype" pitchFamily="18" charset="0"/>
          <a:ea typeface="Verdana" pitchFamily="34" charset="0"/>
          <a:cs typeface="Verdana" pitchFamily="34" charset="0"/>
        </a:defRPr>
      </a:lvl9pPr>
    </p:titleStyle>
    <p:bodyStyle>
      <a:lvl1pPr marL="514350" indent="-514350" algn="l" rtl="0" eaLnBrk="0" fontAlgn="base" hangingPunct="0">
        <a:spcBef>
          <a:spcPct val="20000"/>
        </a:spcBef>
        <a:spcAft>
          <a:spcPct val="0"/>
        </a:spcAft>
        <a:buClr>
          <a:srgbClr val="003974"/>
        </a:buClr>
        <a:buFont typeface="Arial" panose="020B0604020202020204" pitchFamily="34" charset="0"/>
        <a:buChar char="•"/>
        <a:defRPr sz="3200" kern="1200">
          <a:solidFill>
            <a:schemeClr val="tx1"/>
          </a:solidFill>
          <a:latin typeface="Myriad Pro" pitchFamily="34" charset="0"/>
          <a:ea typeface="Verdana" pitchFamily="34" charset="0"/>
          <a:cs typeface="Verdana" pitchFamily="34" charset="0"/>
        </a:defRPr>
      </a:lvl1pPr>
      <a:lvl2pPr marL="742950" indent="-285750" algn="l" rtl="0" eaLnBrk="0" fontAlgn="base" hangingPunct="0">
        <a:spcBef>
          <a:spcPct val="20000"/>
        </a:spcBef>
        <a:spcAft>
          <a:spcPct val="0"/>
        </a:spcAft>
        <a:buClr>
          <a:srgbClr val="003974"/>
        </a:buClr>
        <a:buSzPct val="75000"/>
        <a:buFont typeface="Wingdings" panose="05000000000000000000" pitchFamily="2" charset="2"/>
        <a:buChar char="§"/>
        <a:defRPr sz="2800" kern="1200">
          <a:solidFill>
            <a:schemeClr val="tx1"/>
          </a:solidFill>
          <a:latin typeface="Myriad Pro" pitchFamily="34" charset="0"/>
          <a:ea typeface="Verdana" pitchFamily="34" charset="0"/>
          <a:cs typeface="Verdana" pitchFamily="34" charset="0"/>
        </a:defRPr>
      </a:lvl2pPr>
      <a:lvl3pPr marL="1143000" indent="-228600" algn="l" rtl="0" eaLnBrk="0" fontAlgn="base" hangingPunct="0">
        <a:spcBef>
          <a:spcPct val="20000"/>
        </a:spcBef>
        <a:spcAft>
          <a:spcPct val="0"/>
        </a:spcAft>
        <a:buClr>
          <a:srgbClr val="003974"/>
        </a:buClr>
        <a:buFont typeface="Wingdings" panose="05000000000000000000" pitchFamily="2" charset="2"/>
        <a:buChar char="s"/>
        <a:defRPr sz="2400" kern="1200">
          <a:solidFill>
            <a:schemeClr val="tx1"/>
          </a:solidFill>
          <a:latin typeface="Myriad Pro" pitchFamily="34" charset="0"/>
          <a:ea typeface="Verdana" pitchFamily="34" charset="0"/>
          <a:cs typeface="Verdana" pitchFamily="34" charset="0"/>
        </a:defRPr>
      </a:lvl3pPr>
      <a:lvl4pPr marL="1600200" indent="-228600" algn="l" rtl="0" eaLnBrk="0" fontAlgn="base" hangingPunct="0">
        <a:spcBef>
          <a:spcPct val="20000"/>
        </a:spcBef>
        <a:spcAft>
          <a:spcPct val="0"/>
        </a:spcAft>
        <a:buClr>
          <a:srgbClr val="003974"/>
        </a:buClr>
        <a:buSzPct val="75000"/>
        <a:buFont typeface="Courier New" panose="02070309020205020404" pitchFamily="49" charset="0"/>
        <a:buChar char="o"/>
        <a:defRPr sz="2000" kern="1200">
          <a:solidFill>
            <a:schemeClr val="tx1"/>
          </a:solidFill>
          <a:latin typeface="Myriad Pro" pitchFamily="34" charset="0"/>
          <a:ea typeface="Verdana" pitchFamily="34" charset="0"/>
          <a:cs typeface="Verdana" pitchFamily="34" charset="0"/>
        </a:defRPr>
      </a:lvl4pPr>
      <a:lvl5pPr marL="2060575" indent="-231775" algn="l" rtl="0" eaLnBrk="0" fontAlgn="base" hangingPunct="0">
        <a:spcBef>
          <a:spcPct val="20000"/>
        </a:spcBef>
        <a:spcAft>
          <a:spcPct val="0"/>
        </a:spcAft>
        <a:buClr>
          <a:srgbClr val="003974"/>
        </a:buClr>
        <a:buFont typeface="Calibri" panose="020F0502020204030204" pitchFamily="34" charset="0"/>
        <a:buChar char="­"/>
        <a:defRPr sz="2000" kern="1200">
          <a:solidFill>
            <a:schemeClr val="tx1"/>
          </a:solidFill>
          <a:latin typeface="Myriad Pro"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Light-Bg2.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4688"/>
            <a:ext cx="12192000" cy="6858000"/>
          </a:xfrm>
          <a:prstGeom prst="rect">
            <a:avLst/>
          </a:prstGeom>
        </p:spPr>
      </p:pic>
      <p:sp>
        <p:nvSpPr>
          <p:cNvPr id="3" name="Text Placeholder 2"/>
          <p:cNvSpPr>
            <a:spLocks noGrp="1"/>
          </p:cNvSpPr>
          <p:nvPr>
            <p:ph type="body" idx="1"/>
          </p:nvPr>
        </p:nvSpPr>
        <p:spPr>
          <a:xfrm>
            <a:off x="673272" y="1604788"/>
            <a:ext cx="10801180" cy="4879499"/>
          </a:xfrm>
          <a:prstGeom prst="rect">
            <a:avLst/>
          </a:prstGeom>
        </p:spPr>
        <p:txBody>
          <a:bodyPr vert="horz" lIns="121954" tIns="60977" rIns="121954" bIns="60977"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673273" y="151679"/>
            <a:ext cx="10801180" cy="1143000"/>
          </a:xfrm>
          <a:prstGeom prst="rect">
            <a:avLst/>
          </a:prstGeom>
        </p:spPr>
        <p:txBody>
          <a:bodyPr vert="horz" lIns="121954" tIns="60977" rIns="121954" bIns="60977" rtlCol="0" anchor="ctr">
            <a:noAutofit/>
          </a:bodyPr>
          <a:lstStyle/>
          <a:p>
            <a:r>
              <a:rPr lang="en-US"/>
              <a:t>Click to edit Master title style</a:t>
            </a:r>
            <a:endParaRPr lang="en-US" dirty="0"/>
          </a:p>
        </p:txBody>
      </p:sp>
    </p:spTree>
    <p:custDataLst>
      <p:custData r:id="rId16"/>
      <p:tags r:id="rId17"/>
    </p:custDataLst>
    <p:extLst>
      <p:ext uri="{BB962C8B-B14F-4D97-AF65-F5344CB8AC3E}">
        <p14:creationId xmlns:p14="http://schemas.microsoft.com/office/powerpoint/2010/main" val="500647195"/>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hf hdr="0" dt="0"/>
  <p:txStyles>
    <p:title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p:titleStyle>
    <p:body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1944" y="393192"/>
            <a:ext cx="10412618" cy="1143000"/>
          </a:xfrm>
          <a:prstGeom prst="rect">
            <a:avLst/>
          </a:prstGeom>
        </p:spPr>
        <p:txBody>
          <a:bodyPr vert="horz" lIns="121954" tIns="60977" rIns="121954" bIns="60977"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711944" y="1604788"/>
            <a:ext cx="10412618" cy="4879499"/>
          </a:xfrm>
          <a:prstGeom prst="rect">
            <a:avLst/>
          </a:prstGeom>
        </p:spPr>
        <p:txBody>
          <a:bodyPr vert="horz" lIns="121954" tIns="60977" rIns="121954" bIns="60977"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3"/>
      <p:tags r:id="rId14"/>
    </p:custDataLst>
    <p:extLst>
      <p:ext uri="{BB962C8B-B14F-4D97-AF65-F5344CB8AC3E}">
        <p14:creationId xmlns:p14="http://schemas.microsoft.com/office/powerpoint/2010/main" val="1804804212"/>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dt="0"/>
  <p:txStyles>
    <p:titleStyle>
      <a:lvl1pPr algn="l" defTabSz="609463" rtl="0" eaLnBrk="1" latinLnBrk="0" hangingPunct="1">
        <a:spcBef>
          <a:spcPct val="0"/>
        </a:spcBef>
        <a:buNone/>
        <a:defRPr sz="3700" b="0" kern="1200">
          <a:solidFill>
            <a:schemeClr val="accent6">
              <a:lumMod val="75000"/>
            </a:schemeClr>
          </a:solidFill>
          <a:latin typeface="+mj-lt"/>
          <a:ea typeface="Fjalla One"/>
          <a:cs typeface="Fjalla One"/>
        </a:defRPr>
      </a:lvl1pPr>
    </p:titleStyle>
    <p:bodyStyle>
      <a:lvl1pPr marL="457097" indent="-457097" algn="l" defTabSz="609463" rtl="0" eaLnBrk="1" latinLnBrk="0" hangingPunct="1">
        <a:spcBef>
          <a:spcPct val="20000"/>
        </a:spcBef>
        <a:buFont typeface="Arial"/>
        <a:buChar char="•"/>
        <a:defRPr sz="2699" kern="1200">
          <a:solidFill>
            <a:schemeClr val="tx2"/>
          </a:solidFill>
          <a:latin typeface="+mn-lt"/>
          <a:ea typeface="+mn-ea"/>
          <a:cs typeface="+mn-cs"/>
        </a:defRPr>
      </a:lvl1pPr>
      <a:lvl2pPr marL="990377" indent="-380914" algn="l" defTabSz="609463" rtl="0" eaLnBrk="1" latinLnBrk="0" hangingPunct="1">
        <a:spcBef>
          <a:spcPct val="20000"/>
        </a:spcBef>
        <a:buFont typeface="Arial"/>
        <a:buChar char="–"/>
        <a:defRPr sz="2399" kern="1200">
          <a:solidFill>
            <a:schemeClr val="tx2"/>
          </a:solidFill>
          <a:latin typeface="+mn-lt"/>
          <a:ea typeface="+mn-ea"/>
          <a:cs typeface="+mn-cs"/>
        </a:defRPr>
      </a:lvl2pPr>
      <a:lvl3pPr marL="1523657" indent="-304732" algn="l" defTabSz="609463" rtl="0" eaLnBrk="1" latinLnBrk="0" hangingPunct="1">
        <a:spcBef>
          <a:spcPct val="20000"/>
        </a:spcBef>
        <a:buFont typeface="Arial"/>
        <a:buChar char="•"/>
        <a:defRPr sz="2099" kern="1200">
          <a:solidFill>
            <a:schemeClr val="tx2"/>
          </a:solidFill>
          <a:latin typeface="+mn-lt"/>
          <a:ea typeface="+mn-ea"/>
          <a:cs typeface="+mn-cs"/>
        </a:defRPr>
      </a:lvl3pPr>
      <a:lvl4pPr marL="2133120" indent="-304732" algn="l" defTabSz="609463" rtl="0" eaLnBrk="1" latinLnBrk="0" hangingPunct="1">
        <a:spcBef>
          <a:spcPct val="20000"/>
        </a:spcBef>
        <a:buFont typeface="Arial"/>
        <a:buChar char="–"/>
        <a:defRPr sz="1899" kern="1200">
          <a:solidFill>
            <a:schemeClr val="tx2"/>
          </a:solidFill>
          <a:latin typeface="+mn-lt"/>
          <a:ea typeface="+mn-ea"/>
          <a:cs typeface="+mn-cs"/>
        </a:defRPr>
      </a:lvl4pPr>
      <a:lvl5pPr marL="2742582" indent="-304732" algn="l" defTabSz="609463" rtl="0" eaLnBrk="1" latinLnBrk="0" hangingPunct="1">
        <a:spcBef>
          <a:spcPct val="20000"/>
        </a:spcBef>
        <a:buFont typeface="Arial"/>
        <a:buChar char="»"/>
        <a:defRPr sz="1899" kern="1200">
          <a:solidFill>
            <a:schemeClr val="tx2"/>
          </a:solidFill>
          <a:latin typeface="+mn-lt"/>
          <a:ea typeface="+mn-ea"/>
          <a:cs typeface="+mn-cs"/>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30.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3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32.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7.jp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50.jp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53.jp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54.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55.jp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pn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hyperlink" Target="https://www.kiwanis.org/members/build-nurture-retain/club-toolbox/strengthening-resources/" TargetMode="External"/><Relationship Id="rId3" Type="http://schemas.openxmlformats.org/officeDocument/2006/relationships/image" Target="../media/image9.pn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hyperlink" Target="https://www.kiwanis.org/members/build-nurture-retain/club-toolbox/membership-planning/" TargetMode="External"/><Relationship Id="rId5" Type="http://schemas.openxmlformats.org/officeDocument/2006/relationships/hyperlink" Target="https://www.kiwanis.org/members/build-nurture-retain/club-toolbox/recruitment-resources/" TargetMode="External"/><Relationship Id="rId10" Type="http://schemas.openxmlformats.org/officeDocument/2006/relationships/image" Target="../media/image67.png"/><Relationship Id="rId4" Type="http://schemas.openxmlformats.org/officeDocument/2006/relationships/image" Target="../media/image10.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hyperlink" Target="https://kiwanis.formstack.com/forms/ordering_a_boost_box2" TargetMode="Externa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hyperlink" Target="https://www.kiwanis.org/members/branding-marketing/" TargetMode="Externa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74.jpg"/><Relationship Id="rId5" Type="http://schemas.openxmlformats.org/officeDocument/2006/relationships/hyperlink" Target="mailto:sda11055@aol.com" TargetMode="Externa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hyperlink" Target="https://k05.site.kiwanis.org/leadership-2/" TargetMode="Externa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9.png"/><Relationship Id="rId7"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hyperlink" Target="https://k05.site.kiwanis.org/leadership-2/" TargetMode="Externa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png"/><Relationship Id="rId7"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hyperlink" Target="https://k05.site.kiwanis.org/leadership-2/" TargetMode="Externa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png"/><Relationship Id="rId7"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hyperlink" Target="mailto:FLKiwanis.DistrictSecy@gmail.com" TargetMode="External"/><Relationship Id="rId5" Type="http://schemas.openxmlformats.org/officeDocument/2006/relationships/hyperlink" Target="https://k05.site.kiwanis.org/" TargetMode="External"/><Relationship Id="rId4" Type="http://schemas.openxmlformats.org/officeDocument/2006/relationships/image" Target="../media/image36.png"/><Relationship Id="rId9" Type="http://schemas.openxmlformats.org/officeDocument/2006/relationships/hyperlink" Target="mailto:Keith@dkhpa.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hyperlink" Target="https://k05.site.kiwanis.org/leadership-2/" TargetMode="External"/><Relationship Id="rId3" Type="http://schemas.openxmlformats.org/officeDocument/2006/relationships/image" Target="../media/image9.png"/><Relationship Id="rId7" Type="http://schemas.openxmlformats.org/officeDocument/2006/relationships/hyperlink" Target="https://k05.site.kiwanis.org/resources/"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hyperlink" Target="https://www.kiwanis.org/members/" TargetMode="External"/><Relationship Id="rId5" Type="http://schemas.openxmlformats.org/officeDocument/2006/relationships/hyperlink" Target="https://www.kiwanis.org/" TargetMode="External"/><Relationship Id="rId4" Type="http://schemas.openxmlformats.org/officeDocument/2006/relationships/image" Target="../media/image10.png"/><Relationship Id="rId9" Type="http://schemas.openxmlformats.org/officeDocument/2006/relationships/image" Target="../media/image86.jpg"/></Relationships>
</file>

<file path=ppt/slides/_rels/slide5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png"/><Relationship Id="rId7"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81.png"/><Relationship Id="rId4" Type="http://schemas.openxmlformats.org/officeDocument/2006/relationships/image" Target="../media/image36.png"/><Relationship Id="rId9" Type="http://schemas.openxmlformats.org/officeDocument/2006/relationships/hyperlink" Target="https://kiwanis.formstack.com/forms/virtual_cle2024"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png"/><Relationship Id="rId7"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80.png"/><Relationship Id="rId11" Type="http://schemas.openxmlformats.org/officeDocument/2006/relationships/image" Target="../media/image94.png"/><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10.png"/><Relationship Id="rId9"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9.xml"/><Relationship Id="rId1" Type="http://schemas.openxmlformats.org/officeDocument/2006/relationships/tags" Target="../tags/tag33.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image" Target="../media/image96.jpe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99.png"/><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101.jpeg"/><Relationship Id="rId5" Type="http://schemas.openxmlformats.org/officeDocument/2006/relationships/image" Target="../media/image3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9.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103.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04.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9.xml"/><Relationship Id="rId5" Type="http://schemas.openxmlformats.org/officeDocument/2006/relationships/image" Target="../media/image105.pn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image" Target="../media/image107.jpg"/><Relationship Id="rId5" Type="http://schemas.openxmlformats.org/officeDocument/2006/relationships/image" Target="../media/image36.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9.png"/><Relationship Id="rId7" Type="http://schemas.openxmlformats.org/officeDocument/2006/relationships/image" Target="../media/image112.jpg"/><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36.png"/><Relationship Id="rId9"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5.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9.xml"/><Relationship Id="rId6" Type="http://schemas.openxmlformats.org/officeDocument/2006/relationships/image" Target="../media/image122.png"/><Relationship Id="rId5" Type="http://schemas.openxmlformats.org/officeDocument/2006/relationships/image" Target="../media/image54.jp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image" Target="../media/image124.png"/><Relationship Id="rId5" Type="http://schemas.openxmlformats.org/officeDocument/2006/relationships/hyperlink" Target="https://floridakiwanisfoundation.org/" TargetMode="Externa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4.png"/><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image" Target="../media/image125.png"/><Relationship Id="rId5" Type="http://schemas.openxmlformats.org/officeDocument/2006/relationships/hyperlink" Target="https://floridakiwanisfoundation.org/" TargetMode="Externa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floridakiwanisfoundation.org/grants/" TargetMode="External"/><Relationship Id="rId2" Type="http://schemas.openxmlformats.org/officeDocument/2006/relationships/notesSlide" Target="../notesSlides/notesSlide74.xml"/><Relationship Id="rId1" Type="http://schemas.openxmlformats.org/officeDocument/2006/relationships/slideLayout" Target="../slideLayouts/slideLayout9.xml"/><Relationship Id="rId6" Type="http://schemas.openxmlformats.org/officeDocument/2006/relationships/image" Target="../media/image124.png"/><Relationship Id="rId5" Type="http://schemas.openxmlformats.org/officeDocument/2006/relationships/image" Target="../media/image126.png"/><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75.xml"/><Relationship Id="rId1" Type="http://schemas.openxmlformats.org/officeDocument/2006/relationships/slideLayout" Target="../slideLayouts/slideLayout9.xml"/><Relationship Id="rId6" Type="http://schemas.openxmlformats.org/officeDocument/2006/relationships/hyperlink" Target="https://floridakiwanisfoundation.org/grants/" TargetMode="External"/><Relationship Id="rId5" Type="http://schemas.openxmlformats.org/officeDocument/2006/relationships/image" Target="../media/image36.pn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76.xml"/><Relationship Id="rId1" Type="http://schemas.openxmlformats.org/officeDocument/2006/relationships/slideLayout" Target="../slideLayouts/slideLayout9.xml"/><Relationship Id="rId6" Type="http://schemas.openxmlformats.org/officeDocument/2006/relationships/hyperlink" Target="https://floridakiwanisfoundation.org/grants/" TargetMode="External"/><Relationship Id="rId5" Type="http://schemas.openxmlformats.org/officeDocument/2006/relationships/image" Target="../media/image36.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7.xml"/><Relationship Id="rId1" Type="http://schemas.openxmlformats.org/officeDocument/2006/relationships/slideLayout" Target="../slideLayouts/slideLayout9.xml"/><Relationship Id="rId6" Type="http://schemas.openxmlformats.org/officeDocument/2006/relationships/image" Target="../media/image124.png"/><Relationship Id="rId5" Type="http://schemas.openxmlformats.org/officeDocument/2006/relationships/image" Target="../media/image36.pn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8.xml"/><Relationship Id="rId1" Type="http://schemas.openxmlformats.org/officeDocument/2006/relationships/slideLayout" Target="../slideLayouts/slideLayout9.xml"/><Relationship Id="rId5" Type="http://schemas.openxmlformats.org/officeDocument/2006/relationships/image" Target="../media/image130.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3.jp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0.xml"/><Relationship Id="rId1" Type="http://schemas.openxmlformats.org/officeDocument/2006/relationships/slideLayout" Target="../slideLayouts/slideLayout9.xml"/><Relationship Id="rId5" Type="http://schemas.openxmlformats.org/officeDocument/2006/relationships/image" Target="../media/image132.png"/><Relationship Id="rId4" Type="http://schemas.openxmlformats.org/officeDocument/2006/relationships/image" Target="../media/image36.png"/></Relationships>
</file>

<file path=ppt/slides/_rels/slide8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1.xml"/><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36.png"/><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4.png"/><Relationship Id="rId7" Type="http://schemas.openxmlformats.org/officeDocument/2006/relationships/hyperlink" Target="https://www.classy.org/blog/community-service-ideas/" TargetMode="External"/><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135.png"/></Relationships>
</file>

<file path=ppt/slides/_rels/slide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3.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9.xml"/><Relationship Id="rId5" Type="http://schemas.openxmlformats.org/officeDocument/2006/relationships/image" Target="../media/image138.jpg"/><Relationship Id="rId4" Type="http://schemas.openxmlformats.org/officeDocument/2006/relationships/image" Target="../media/image36.png"/></Relationships>
</file>

<file path=ppt/slides/_rels/slide8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86.xml"/><Relationship Id="rId1" Type="http://schemas.openxmlformats.org/officeDocument/2006/relationships/slideLayout" Target="../slideLayouts/slideLayout10.xml"/><Relationship Id="rId5" Type="http://schemas.openxmlformats.org/officeDocument/2006/relationships/image" Target="../media/image142.png"/><Relationship Id="rId4" Type="http://schemas.openxmlformats.org/officeDocument/2006/relationships/image" Target="../media/image141.png"/></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7.xml"/><Relationship Id="rId1" Type="http://schemas.openxmlformats.org/officeDocument/2006/relationships/slideLayout" Target="../slideLayouts/slideLayout10.xml"/><Relationship Id="rId4" Type="http://schemas.openxmlformats.org/officeDocument/2006/relationships/image" Target="../media/image144.png"/></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8.xml"/><Relationship Id="rId1" Type="http://schemas.openxmlformats.org/officeDocument/2006/relationships/slideLayout" Target="../slideLayouts/slideLayout9.xml"/><Relationship Id="rId5" Type="http://schemas.openxmlformats.org/officeDocument/2006/relationships/image" Target="../media/image14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hyperlink" Target="https://www.kiwanis.org/members/for-leaders/officer-guide/" TargetMode="Externa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notesSlide" Target="../notesSlides/notesSlide90.xml"/><Relationship Id="rId7" Type="http://schemas.openxmlformats.org/officeDocument/2006/relationships/image" Target="../media/image148.png"/><Relationship Id="rId2" Type="http://schemas.openxmlformats.org/officeDocument/2006/relationships/slideLayout" Target="../slideLayouts/slideLayout8.xml"/><Relationship Id="rId1" Type="http://schemas.openxmlformats.org/officeDocument/2006/relationships/tags" Target="../tags/tag34.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29.png"/><Relationship Id="rId10" Type="http://schemas.openxmlformats.org/officeDocument/2006/relationships/image" Target="../media/image151.png"/><Relationship Id="rId4" Type="http://schemas.openxmlformats.org/officeDocument/2006/relationships/image" Target="../media/image9.png"/><Relationship Id="rId9" Type="http://schemas.openxmlformats.org/officeDocument/2006/relationships/image" Target="../media/image15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47.png"/><Relationship Id="rId2" Type="http://schemas.openxmlformats.org/officeDocument/2006/relationships/slideLayout" Target="../slideLayouts/slideLayout8.xml"/><Relationship Id="rId1" Type="http://schemas.openxmlformats.org/officeDocument/2006/relationships/tags" Target="../tags/tag35.xml"/><Relationship Id="rId6" Type="http://schemas.openxmlformats.org/officeDocument/2006/relationships/image" Target="../media/image153.png"/><Relationship Id="rId5" Type="http://schemas.openxmlformats.org/officeDocument/2006/relationships/image" Target="../media/image29.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2.xml"/><Relationship Id="rId1" Type="http://schemas.openxmlformats.org/officeDocument/2006/relationships/slideLayout" Target="../slideLayouts/slideLayout9.xml"/><Relationship Id="rId5" Type="http://schemas.openxmlformats.org/officeDocument/2006/relationships/image" Target="../media/image154.png"/><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54.png"/><Relationship Id="rId2" Type="http://schemas.openxmlformats.org/officeDocument/2006/relationships/slideLayout" Target="../slideLayouts/slideLayout8.xml"/><Relationship Id="rId1" Type="http://schemas.openxmlformats.org/officeDocument/2006/relationships/tags" Target="../tags/tag36.xml"/><Relationship Id="rId6" Type="http://schemas.openxmlformats.org/officeDocument/2006/relationships/image" Target="../media/image155.jpg"/><Relationship Id="rId5" Type="http://schemas.openxmlformats.org/officeDocument/2006/relationships/image" Target="../media/image2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
          <p:cNvSpPr/>
          <p:nvPr/>
        </p:nvSpPr>
        <p:spPr>
          <a:xfrm>
            <a:off x="2203969" y="1458544"/>
            <a:ext cx="7792981" cy="3940912"/>
          </a:xfrm>
          <a:custGeom>
            <a:avLst/>
            <a:gdLst/>
            <a:ahLst/>
            <a:cxnLst/>
            <a:rect l="l" t="t" r="r" b="b"/>
            <a:pathLst>
              <a:path w="7792981" h="3940912" extrusionOk="0">
                <a:moveTo>
                  <a:pt x="609" y="1330468"/>
                </a:moveTo>
                <a:cubicBezTo>
                  <a:pt x="-2778" y="776748"/>
                  <a:pt x="9219" y="553720"/>
                  <a:pt x="5832" y="0"/>
                </a:cubicBezTo>
                <a:lnTo>
                  <a:pt x="7778232" y="0"/>
                </a:lnTo>
                <a:cubicBezTo>
                  <a:pt x="7783148" y="1313426"/>
                  <a:pt x="7788065" y="2626851"/>
                  <a:pt x="7792981" y="3940277"/>
                </a:cubicBezTo>
                <a:lnTo>
                  <a:pt x="3473649" y="3940912"/>
                </a:lnTo>
              </a:path>
            </a:pathLst>
          </a:custGeom>
          <a:noFill/>
          <a:ln w="152400" cap="flat" cmpd="sng">
            <a:solidFill>
              <a:srgbClr val="B4975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2" name="Google Shape;82;p1"/>
          <p:cNvSpPr txBox="1"/>
          <p:nvPr/>
        </p:nvSpPr>
        <p:spPr>
          <a:xfrm>
            <a:off x="2057399" y="3149599"/>
            <a:ext cx="7530000" cy="2721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4400"/>
              <a:buFont typeface="Cambria"/>
              <a:buNone/>
            </a:pPr>
            <a:r>
              <a:rPr lang="en-US" sz="4400" b="1" i="0" u="none" strike="noStrike" cap="none" dirty="0">
                <a:solidFill>
                  <a:schemeClr val="lt1"/>
                </a:solidFill>
                <a:latin typeface="Cambria"/>
                <a:ea typeface="Cambria"/>
                <a:cs typeface="Cambria"/>
                <a:sym typeface="Cambria"/>
              </a:rPr>
              <a:t>Club Leadership Education</a:t>
            </a:r>
            <a:r>
              <a:rPr lang="en-US" sz="4400" b="0" i="0" u="none" strike="noStrike" cap="none" dirty="0">
                <a:solidFill>
                  <a:schemeClr val="lt1"/>
                </a:solidFill>
                <a:latin typeface="Cambria"/>
                <a:ea typeface="Cambria"/>
                <a:cs typeface="Cambria"/>
                <a:sym typeface="Cambria"/>
              </a:rPr>
              <a:t> </a:t>
            </a:r>
            <a:r>
              <a:rPr lang="en-US" sz="3600" b="0" i="0" u="none" strike="noStrike" cap="none" dirty="0">
                <a:solidFill>
                  <a:schemeClr val="lt1"/>
                </a:solidFill>
                <a:latin typeface="Cambria"/>
                <a:ea typeface="Cambria"/>
                <a:cs typeface="Cambria"/>
                <a:sym typeface="Cambria"/>
              </a:rPr>
              <a:t>Florida District Training</a:t>
            </a:r>
            <a:endParaRPr dirty="0"/>
          </a:p>
          <a:p>
            <a:pPr marL="0" marR="0" lvl="0" indent="0" algn="l" rtl="0">
              <a:spcBef>
                <a:spcPts val="0"/>
              </a:spcBef>
              <a:spcAft>
                <a:spcPts val="0"/>
              </a:spcAft>
              <a:buClr>
                <a:schemeClr val="lt1"/>
              </a:buClr>
              <a:buSzPts val="4400"/>
              <a:buFont typeface="Cambria"/>
              <a:buNone/>
            </a:pPr>
            <a:r>
              <a:rPr lang="en-US" sz="3200" b="0" i="0" u="none" strike="noStrike" cap="none" dirty="0">
                <a:solidFill>
                  <a:schemeClr val="lt1"/>
                </a:solidFill>
                <a:latin typeface="Cambria"/>
                <a:ea typeface="Cambria"/>
                <a:cs typeface="Cambria"/>
                <a:sym typeface="Cambria"/>
              </a:rPr>
              <a:t>July 2025</a:t>
            </a:r>
            <a:endParaRPr sz="3200" b="0" i="0" u="none" strike="noStrike" cap="none" dirty="0">
              <a:solidFill>
                <a:schemeClr val="dk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3" name="Google Shape;111;p4">
            <a:extLst>
              <a:ext uri="{FF2B5EF4-FFF2-40B4-BE49-F238E27FC236}">
                <a16:creationId xmlns:a16="http://schemas.microsoft.com/office/drawing/2014/main" id="{9F970DAD-00FA-E560-4521-CD2B437D41AF}"/>
              </a:ext>
            </a:extLst>
          </p:cNvPr>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102" name="Google Shape;102;p3"/>
          <p:cNvPicPr preferRelativeResize="0"/>
          <p:nvPr/>
        </p:nvPicPr>
        <p:blipFill rotWithShape="1">
          <a:blip r:embed="rId4">
            <a:alphaModFix/>
          </a:blip>
          <a:srcRect/>
          <a:stretch/>
        </p:blipFill>
        <p:spPr>
          <a:xfrm>
            <a:off x="5602236" y="2035629"/>
            <a:ext cx="6589764" cy="4833939"/>
          </a:xfrm>
          <a:prstGeom prst="rect">
            <a:avLst/>
          </a:prstGeom>
          <a:noFill/>
          <a:ln>
            <a:noFill/>
          </a:ln>
        </p:spPr>
      </p:pic>
      <p:sp>
        <p:nvSpPr>
          <p:cNvPr id="103" name="Google Shape;103;p3"/>
          <p:cNvSpPr txBox="1">
            <a:spLocks noGrp="1"/>
          </p:cNvSpPr>
          <p:nvPr>
            <p:ph type="title"/>
          </p:nvPr>
        </p:nvSpPr>
        <p:spPr>
          <a:xfrm>
            <a:off x="1828800" y="381002"/>
            <a:ext cx="9448800" cy="846137"/>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4400"/>
              <a:buFont typeface="Times New Roman"/>
              <a:buNone/>
            </a:pPr>
            <a:r>
              <a:rPr lang="en-US" dirty="0">
                <a:solidFill>
                  <a:schemeClr val="lt1"/>
                </a:solidFill>
              </a:rPr>
              <a:t>Getting to know you</a:t>
            </a:r>
            <a:endParaRPr dirty="0"/>
          </a:p>
        </p:txBody>
      </p:sp>
      <p:sp>
        <p:nvSpPr>
          <p:cNvPr id="104" name="Google Shape;104;p3"/>
          <p:cNvSpPr/>
          <p:nvPr/>
        </p:nvSpPr>
        <p:spPr>
          <a:xfrm>
            <a:off x="1072908" y="3276600"/>
            <a:ext cx="449580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0" i="0" u="none" strike="noStrike" cap="none" dirty="0">
                <a:solidFill>
                  <a:srgbClr val="003974"/>
                </a:solidFill>
                <a:latin typeface="Arial"/>
                <a:ea typeface="Arial"/>
                <a:cs typeface="Arial"/>
                <a:sym typeface="Arial"/>
              </a:rPr>
              <a:t>Starting off with something </a:t>
            </a:r>
            <a:r>
              <a:rPr lang="en-US" sz="3200" b="1" i="0" u="none" strike="noStrike" cap="none" dirty="0">
                <a:solidFill>
                  <a:srgbClr val="003974"/>
                </a:solidFill>
                <a:latin typeface="Arial"/>
                <a:ea typeface="Arial"/>
                <a:cs typeface="Arial"/>
                <a:sym typeface="Arial"/>
              </a:rPr>
              <a:t>Social</a:t>
            </a:r>
            <a:r>
              <a:rPr lang="en-US" sz="3200" b="0" i="0" u="none" strike="noStrike" cap="none" dirty="0">
                <a:solidFill>
                  <a:srgbClr val="003974"/>
                </a:solidFill>
                <a:latin typeface="Arial"/>
                <a:ea typeface="Arial"/>
                <a:cs typeface="Arial"/>
                <a:sym typeface="Arial"/>
              </a:rPr>
              <a:t>!</a:t>
            </a:r>
            <a:endParaRPr dirty="0"/>
          </a:p>
        </p:txBody>
      </p:sp>
      <p:sp>
        <p:nvSpPr>
          <p:cNvPr id="105" name="Google Shape;105;p3"/>
          <p:cNvSpPr txBox="1"/>
          <p:nvPr/>
        </p:nvSpPr>
        <p:spPr>
          <a:xfrm>
            <a:off x="457200" y="2035629"/>
            <a:ext cx="6589764" cy="5551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dk1"/>
                </a:solidFill>
                <a:latin typeface="Arial"/>
                <a:ea typeface="Arial"/>
                <a:cs typeface="Arial"/>
                <a:sym typeface="Arial"/>
              </a:rPr>
              <a:t>Building Focus &amp; Fun</a:t>
            </a:r>
            <a:endParaRPr dirty="0"/>
          </a:p>
        </p:txBody>
      </p:sp>
      <p:pic>
        <p:nvPicPr>
          <p:cNvPr id="4" name="Google Shape;112;p4" descr="A close up of a sign&#10;&#10;Description automatically generated">
            <a:extLst>
              <a:ext uri="{FF2B5EF4-FFF2-40B4-BE49-F238E27FC236}">
                <a16:creationId xmlns:a16="http://schemas.microsoft.com/office/drawing/2014/main" id="{DAF9584B-15A3-4A1E-209B-0B9C88D7C1A0}"/>
              </a:ext>
            </a:extLst>
          </p:cNvPr>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2" name="Star: 5 Points 1">
            <a:extLst>
              <a:ext uri="{FF2B5EF4-FFF2-40B4-BE49-F238E27FC236}">
                <a16:creationId xmlns:a16="http://schemas.microsoft.com/office/drawing/2014/main" id="{D41090D8-C100-71CD-BFFD-2F9A316F887F}"/>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822"/>
                                        <p:tgtEl>
                                          <p:spTgt spid="105"/>
                                        </p:tgtEl>
                                      </p:cBhvr>
                                    </p:animEffect>
                                  </p:childTnLst>
                                </p:cTn>
                              </p:par>
                              <p:par>
                                <p:cTn id="8" presetID="10" presetClass="entr" presetSubtype="0" fill="hold" nodeType="withEffect">
                                  <p:stCondLst>
                                    <p:cond delay="275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4981577" y="2133600"/>
            <a:ext cx="5638800" cy="84613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5400"/>
              <a:buFont typeface="Arial"/>
              <a:buNone/>
            </a:pPr>
            <a:r>
              <a:rPr lang="en-US" sz="5400" dirty="0"/>
              <a:t>Officer Duties</a:t>
            </a:r>
            <a:endParaRPr dirty="0"/>
          </a:p>
        </p:txBody>
      </p:sp>
      <p:sp>
        <p:nvSpPr>
          <p:cNvPr id="162" name="Google Shape;162;p8"/>
          <p:cNvSpPr txBox="1"/>
          <p:nvPr/>
        </p:nvSpPr>
        <p:spPr>
          <a:xfrm>
            <a:off x="4876800" y="3048000"/>
            <a:ext cx="556985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3600" b="0" i="1" u="none" strike="noStrike" cap="none" dirty="0">
                <a:solidFill>
                  <a:schemeClr val="lt1"/>
                </a:solidFill>
                <a:latin typeface="Arial"/>
                <a:ea typeface="Arial"/>
                <a:cs typeface="Arial"/>
                <a:sym typeface="Arial"/>
              </a:rPr>
              <a:t>Responsibilities of Leadership</a:t>
            </a:r>
            <a:endParaRPr sz="1800" b="0" i="1"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E712571A-6775-91F6-E47D-D75527A22F74}"/>
              </a:ext>
            </a:extLst>
          </p:cNvPr>
          <p:cNvPicPr>
            <a:picLocks noChangeAspect="1"/>
          </p:cNvPicPr>
          <p:nvPr/>
        </p:nvPicPr>
        <p:blipFill>
          <a:blip r:embed="rId3"/>
          <a:stretch>
            <a:fillRect/>
          </a:stretch>
        </p:blipFill>
        <p:spPr>
          <a:xfrm>
            <a:off x="838200" y="914400"/>
            <a:ext cx="3857625" cy="5219700"/>
          </a:xfrm>
          <a:prstGeom prst="rect">
            <a:avLst/>
          </a:prstGeom>
        </p:spPr>
      </p:pic>
    </p:spTree>
    <p:extLst>
      <p:ext uri="{BB962C8B-B14F-4D97-AF65-F5344CB8AC3E}">
        <p14:creationId xmlns:p14="http://schemas.microsoft.com/office/powerpoint/2010/main" val="10457563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267787B-B02F-4FEB-A044-96A5EEF15F29}"/>
              </a:ext>
            </a:extLst>
          </p:cNvPr>
          <p:cNvSpPr/>
          <p:nvPr/>
        </p:nvSpPr>
        <p:spPr>
          <a:xfrm>
            <a:off x="10904561" y="5756914"/>
            <a:ext cx="1287437" cy="102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61FF1A9-58A8-45C5-88B4-4DF1F56FD856}"/>
              </a:ext>
            </a:extLst>
          </p:cNvPr>
          <p:cNvPicPr>
            <a:picLocks noChangeAspect="1"/>
          </p:cNvPicPr>
          <p:nvPr/>
        </p:nvPicPr>
        <p:blipFill>
          <a:blip r:embed="rId4"/>
          <a:stretch>
            <a:fillRect/>
          </a:stretch>
        </p:blipFill>
        <p:spPr>
          <a:xfrm>
            <a:off x="6934200" y="3616903"/>
            <a:ext cx="4801943" cy="3159582"/>
          </a:xfrm>
          <a:prstGeom prst="rect">
            <a:avLst/>
          </a:prstGeom>
        </p:spPr>
      </p:pic>
      <p:pic>
        <p:nvPicPr>
          <p:cNvPr id="3" name="Picture 2">
            <a:extLst>
              <a:ext uri="{FF2B5EF4-FFF2-40B4-BE49-F238E27FC236}">
                <a16:creationId xmlns:a16="http://schemas.microsoft.com/office/drawing/2014/main" id="{B38EF07B-1376-4474-9C35-BD5203231526}"/>
              </a:ext>
            </a:extLst>
          </p:cNvPr>
          <p:cNvPicPr>
            <a:picLocks noChangeAspect="1"/>
          </p:cNvPicPr>
          <p:nvPr/>
        </p:nvPicPr>
        <p:blipFill>
          <a:blip r:embed="rId5"/>
          <a:stretch>
            <a:fillRect/>
          </a:stretch>
        </p:blipFill>
        <p:spPr>
          <a:xfrm>
            <a:off x="-1" y="-14288"/>
            <a:ext cx="12191999" cy="1476375"/>
          </a:xfrm>
          <a:prstGeom prst="rect">
            <a:avLst/>
          </a:prstGeom>
        </p:spPr>
      </p:pic>
      <p:pic>
        <p:nvPicPr>
          <p:cNvPr id="15" name="Picture 14" descr="A close up of a sign&#10;&#10;Description automatically generated">
            <a:extLst>
              <a:ext uri="{FF2B5EF4-FFF2-40B4-BE49-F238E27FC236}">
                <a16:creationId xmlns:a16="http://schemas.microsoft.com/office/drawing/2014/main" id="{9EEE0D84-4C17-4EEF-881F-027F474E6542}"/>
              </a:ext>
            </a:extLst>
          </p:cNvPr>
          <p:cNvPicPr>
            <a:picLocks noChangeAspect="1"/>
          </p:cNvPicPr>
          <p:nvPr/>
        </p:nvPicPr>
        <p:blipFill>
          <a:blip r:embed="rId6"/>
          <a:stretch>
            <a:fillRect/>
          </a:stretch>
        </p:blipFill>
        <p:spPr>
          <a:xfrm>
            <a:off x="110062" y="-56327"/>
            <a:ext cx="1585387" cy="1585387"/>
          </a:xfrm>
          <a:prstGeom prst="rect">
            <a:avLst/>
          </a:prstGeom>
        </p:spPr>
      </p:pic>
      <p:sp>
        <p:nvSpPr>
          <p:cNvPr id="5" name="Title 4">
            <a:extLst>
              <a:ext uri="{FF2B5EF4-FFF2-40B4-BE49-F238E27FC236}">
                <a16:creationId xmlns:a16="http://schemas.microsoft.com/office/drawing/2014/main" id="{48EF2CCD-1C7D-433A-BA08-435BE3D786A8}"/>
              </a:ext>
            </a:extLst>
          </p:cNvPr>
          <p:cNvSpPr>
            <a:spLocks noGrp="1"/>
          </p:cNvSpPr>
          <p:nvPr>
            <p:ph type="title"/>
          </p:nvPr>
        </p:nvSpPr>
        <p:spPr>
          <a:xfrm>
            <a:off x="1805512" y="325844"/>
            <a:ext cx="10496550" cy="846137"/>
          </a:xfrm>
        </p:spPr>
        <p:txBody>
          <a:bodyPr/>
          <a:lstStyle/>
          <a:p>
            <a:r>
              <a:rPr lang="en-US" sz="4400" dirty="0">
                <a:solidFill>
                  <a:schemeClr val="bg1"/>
                </a:solidFill>
              </a:rPr>
              <a:t>President</a:t>
            </a:r>
          </a:p>
        </p:txBody>
      </p:sp>
      <p:sp>
        <p:nvSpPr>
          <p:cNvPr id="6" name="TextBox 5">
            <a:extLst>
              <a:ext uri="{FF2B5EF4-FFF2-40B4-BE49-F238E27FC236}">
                <a16:creationId xmlns:a16="http://schemas.microsoft.com/office/drawing/2014/main" id="{BD4E703C-72BA-48C2-A087-0B97F6B15C89}"/>
              </a:ext>
            </a:extLst>
          </p:cNvPr>
          <p:cNvSpPr txBox="1"/>
          <p:nvPr/>
        </p:nvSpPr>
        <p:spPr>
          <a:xfrm>
            <a:off x="838200" y="2804992"/>
            <a:ext cx="9296400" cy="2508379"/>
          </a:xfrm>
          <a:prstGeom prst="rect">
            <a:avLst/>
          </a:prstGeom>
        </p:spPr>
        <p:txBody>
          <a:bodyPr vert="horz" wrap="square" lIns="91440" tIns="45720" rIns="91440" bIns="45720" rtlCol="0">
            <a:spAutoFit/>
          </a:bodyPr>
          <a:lstStyle/>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Organizes</a:t>
            </a:r>
            <a:r>
              <a:rPr lang="en-US" sz="2800" dirty="0">
                <a:latin typeface="+mn-lt"/>
              </a:rPr>
              <a:t> an effective leadership team</a:t>
            </a:r>
          </a:p>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Leads</a:t>
            </a:r>
            <a:r>
              <a:rPr lang="en-US" sz="2800" dirty="0">
                <a:latin typeface="+mn-lt"/>
              </a:rPr>
              <a:t> club and board meetings</a:t>
            </a:r>
          </a:p>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Promotes</a:t>
            </a:r>
            <a:r>
              <a:rPr lang="en-US" sz="2800" dirty="0">
                <a:latin typeface="+mn-lt"/>
              </a:rPr>
              <a:t> member participation in all club activities</a:t>
            </a:r>
          </a:p>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Sets</a:t>
            </a:r>
            <a:r>
              <a:rPr lang="en-US" sz="2800" dirty="0">
                <a:latin typeface="+mn-lt"/>
              </a:rPr>
              <a:t> Annual Goals</a:t>
            </a:r>
          </a:p>
        </p:txBody>
      </p:sp>
      <p:sp>
        <p:nvSpPr>
          <p:cNvPr id="2" name="Rectangle 1">
            <a:extLst>
              <a:ext uri="{FF2B5EF4-FFF2-40B4-BE49-F238E27FC236}">
                <a16:creationId xmlns:a16="http://schemas.microsoft.com/office/drawing/2014/main" id="{E0A496AC-86C9-70A4-A534-E754D0AFC9A1}"/>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12</a:t>
            </a:fld>
            <a:endParaRPr lang="en-US" sz="1400" dirty="0">
              <a:solidFill>
                <a:schemeClr val="accent3">
                  <a:lumMod val="75000"/>
                </a:schemeClr>
              </a:solidFill>
            </a:endParaRPr>
          </a:p>
        </p:txBody>
      </p:sp>
      <p:sp>
        <p:nvSpPr>
          <p:cNvPr id="4" name="TextBox 3">
            <a:extLst>
              <a:ext uri="{FF2B5EF4-FFF2-40B4-BE49-F238E27FC236}">
                <a16:creationId xmlns:a16="http://schemas.microsoft.com/office/drawing/2014/main" id="{4EE9495D-4199-1197-4EDE-0611C596A56D}"/>
              </a:ext>
            </a:extLst>
          </p:cNvPr>
          <p:cNvSpPr txBox="1"/>
          <p:nvPr/>
        </p:nvSpPr>
        <p:spPr>
          <a:xfrm>
            <a:off x="520184" y="2101377"/>
            <a:ext cx="8638597" cy="584775"/>
          </a:xfrm>
          <a:prstGeom prst="rect">
            <a:avLst/>
          </a:prstGeom>
        </p:spPr>
        <p:txBody>
          <a:bodyPr vert="horz" wrap="square" lIns="91440" tIns="45720" rIns="91440" bIns="45720" rtlCol="0">
            <a:spAutoFit/>
          </a:bodyPr>
          <a:lstStyle/>
          <a:p>
            <a:pPr algn="l"/>
            <a:r>
              <a:rPr lang="en-US" sz="3200" b="1" dirty="0">
                <a:latin typeface="+mn-lt"/>
              </a:rPr>
              <a:t>Primary Responsibilities</a:t>
            </a:r>
          </a:p>
        </p:txBody>
      </p:sp>
    </p:spTree>
    <p:custDataLst>
      <p:tags r:id="rId1"/>
    </p:custDataLst>
    <p:extLst>
      <p:ext uri="{BB962C8B-B14F-4D97-AF65-F5344CB8AC3E}">
        <p14:creationId xmlns:p14="http://schemas.microsoft.com/office/powerpoint/2010/main" val="25742403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EF07B-1376-4474-9C35-BD5203231526}"/>
              </a:ext>
            </a:extLst>
          </p:cNvPr>
          <p:cNvPicPr>
            <a:picLocks noChangeAspect="1"/>
          </p:cNvPicPr>
          <p:nvPr/>
        </p:nvPicPr>
        <p:blipFill>
          <a:blip r:embed="rId4"/>
          <a:stretch>
            <a:fillRect/>
          </a:stretch>
        </p:blipFill>
        <p:spPr>
          <a:xfrm>
            <a:off x="-1" y="-14288"/>
            <a:ext cx="12191999" cy="1476375"/>
          </a:xfrm>
          <a:prstGeom prst="rect">
            <a:avLst/>
          </a:prstGeom>
        </p:spPr>
      </p:pic>
      <p:pic>
        <p:nvPicPr>
          <p:cNvPr id="15" name="Picture 14" descr="A close up of a sign&#10;&#10;Description automatically generated">
            <a:extLst>
              <a:ext uri="{FF2B5EF4-FFF2-40B4-BE49-F238E27FC236}">
                <a16:creationId xmlns:a16="http://schemas.microsoft.com/office/drawing/2014/main" id="{9EEE0D84-4C17-4EEF-881F-027F474E6542}"/>
              </a:ext>
            </a:extLst>
          </p:cNvPr>
          <p:cNvPicPr>
            <a:picLocks noChangeAspect="1"/>
          </p:cNvPicPr>
          <p:nvPr/>
        </p:nvPicPr>
        <p:blipFill>
          <a:blip r:embed="rId5"/>
          <a:stretch>
            <a:fillRect/>
          </a:stretch>
        </p:blipFill>
        <p:spPr>
          <a:xfrm>
            <a:off x="110062" y="-56327"/>
            <a:ext cx="1585387" cy="1585387"/>
          </a:xfrm>
          <a:prstGeom prst="rect">
            <a:avLst/>
          </a:prstGeom>
        </p:spPr>
      </p:pic>
      <p:sp>
        <p:nvSpPr>
          <p:cNvPr id="5" name="Title 4">
            <a:extLst>
              <a:ext uri="{FF2B5EF4-FFF2-40B4-BE49-F238E27FC236}">
                <a16:creationId xmlns:a16="http://schemas.microsoft.com/office/drawing/2014/main" id="{48EF2CCD-1C7D-433A-BA08-435BE3D786A8}"/>
              </a:ext>
            </a:extLst>
          </p:cNvPr>
          <p:cNvSpPr>
            <a:spLocks noGrp="1"/>
          </p:cNvSpPr>
          <p:nvPr>
            <p:ph type="title"/>
          </p:nvPr>
        </p:nvSpPr>
        <p:spPr>
          <a:xfrm>
            <a:off x="1805512" y="325844"/>
            <a:ext cx="10496550" cy="846137"/>
          </a:xfrm>
        </p:spPr>
        <p:txBody>
          <a:bodyPr/>
          <a:lstStyle/>
          <a:p>
            <a:r>
              <a:rPr lang="en-US" sz="4400" dirty="0">
                <a:solidFill>
                  <a:schemeClr val="bg1"/>
                </a:solidFill>
              </a:rPr>
              <a:t>Secretary</a:t>
            </a:r>
          </a:p>
        </p:txBody>
      </p:sp>
      <p:sp>
        <p:nvSpPr>
          <p:cNvPr id="14" name="Rectangle 13">
            <a:extLst>
              <a:ext uri="{FF2B5EF4-FFF2-40B4-BE49-F238E27FC236}">
                <a16:creationId xmlns:a16="http://schemas.microsoft.com/office/drawing/2014/main" id="{6267787B-B02F-4FEB-A044-96A5EEF15F29}"/>
              </a:ext>
            </a:extLst>
          </p:cNvPr>
          <p:cNvSpPr/>
          <p:nvPr/>
        </p:nvSpPr>
        <p:spPr>
          <a:xfrm>
            <a:off x="10904561" y="5718412"/>
            <a:ext cx="1287437" cy="113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lipart Computer Data Cliparts Free Download Clip Art - Computer Operator  Clipart, HD Png Download , Transparent Png Image - PNGitem">
            <a:extLst>
              <a:ext uri="{FF2B5EF4-FFF2-40B4-BE49-F238E27FC236}">
                <a16:creationId xmlns:a16="http://schemas.microsoft.com/office/drawing/2014/main" id="{ADF93193-1E97-45CC-92C5-7FF0DDC88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5209" y="3463827"/>
            <a:ext cx="3543070" cy="30619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15572D-FAC2-4AEB-B0EA-AD15838F8FE6}"/>
              </a:ext>
            </a:extLst>
          </p:cNvPr>
          <p:cNvSpPr txBox="1"/>
          <p:nvPr/>
        </p:nvSpPr>
        <p:spPr>
          <a:xfrm>
            <a:off x="838200" y="2853180"/>
            <a:ext cx="7475932" cy="3370153"/>
          </a:xfrm>
          <a:prstGeom prst="rect">
            <a:avLst/>
          </a:prstGeom>
        </p:spPr>
        <p:txBody>
          <a:bodyPr vert="horz" wrap="square" lIns="91440" tIns="45720" rIns="91440" bIns="45720" rtlCol="0">
            <a:spAutoFit/>
          </a:bodyPr>
          <a:lstStyle/>
          <a:p>
            <a:pPr marL="457200" indent="-457200">
              <a:spcBef>
                <a:spcPts val="1200"/>
              </a:spcBef>
              <a:spcAft>
                <a:spcPts val="600"/>
              </a:spcAft>
              <a:buFont typeface="Wingdings" panose="05000000000000000000" pitchFamily="2" charset="2"/>
              <a:buChar char="Ø"/>
            </a:pPr>
            <a:r>
              <a:rPr lang="en-US" sz="2800" b="1" dirty="0">
                <a:solidFill>
                  <a:srgbClr val="002060"/>
                </a:solidFill>
                <a:latin typeface="+mn-lt"/>
              </a:rPr>
              <a:t>Manages &amp; Maintains </a:t>
            </a:r>
            <a:r>
              <a:rPr lang="en-US" sz="2800" dirty="0">
                <a:latin typeface="+mn-lt"/>
              </a:rPr>
              <a:t>club and membership records online</a:t>
            </a:r>
          </a:p>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Keeps minutes </a:t>
            </a:r>
            <a:r>
              <a:rPr lang="en-US" sz="2800" dirty="0">
                <a:latin typeface="+mn-lt"/>
              </a:rPr>
              <a:t>of club and board meetings</a:t>
            </a:r>
          </a:p>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Acts as official club contact </a:t>
            </a:r>
            <a:r>
              <a:rPr lang="en-US" sz="2800" dirty="0">
                <a:latin typeface="+mn-lt"/>
              </a:rPr>
              <a:t>for all club mail/email correspondence</a:t>
            </a:r>
          </a:p>
          <a:p>
            <a:pPr marL="457200" indent="-457200">
              <a:spcBef>
                <a:spcPts val="1200"/>
              </a:spcBef>
              <a:spcAft>
                <a:spcPts val="600"/>
              </a:spcAft>
              <a:buFont typeface="Wingdings" panose="05000000000000000000" pitchFamily="2" charset="2"/>
              <a:buChar char="Ø"/>
            </a:pPr>
            <a:r>
              <a:rPr lang="en-US" sz="2800" b="1" dirty="0">
                <a:solidFill>
                  <a:srgbClr val="002060"/>
                </a:solidFill>
                <a:latin typeface="+mn-lt"/>
              </a:rPr>
              <a:t>Tracks</a:t>
            </a:r>
            <a:r>
              <a:rPr lang="en-US" sz="2800" dirty="0">
                <a:latin typeface="+mn-lt"/>
              </a:rPr>
              <a:t> projects and project participation</a:t>
            </a:r>
          </a:p>
        </p:txBody>
      </p:sp>
      <p:sp>
        <p:nvSpPr>
          <p:cNvPr id="2" name="Rectangle 1">
            <a:extLst>
              <a:ext uri="{FF2B5EF4-FFF2-40B4-BE49-F238E27FC236}">
                <a16:creationId xmlns:a16="http://schemas.microsoft.com/office/drawing/2014/main" id="{BB923D2C-DE69-49EE-2008-FCFDED07F21F}"/>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13</a:t>
            </a:fld>
            <a:endParaRPr lang="en-US" sz="1400" dirty="0">
              <a:solidFill>
                <a:schemeClr val="accent3">
                  <a:lumMod val="75000"/>
                </a:schemeClr>
              </a:solidFill>
            </a:endParaRPr>
          </a:p>
        </p:txBody>
      </p:sp>
      <p:sp>
        <p:nvSpPr>
          <p:cNvPr id="7" name="TextBox 6">
            <a:extLst>
              <a:ext uri="{FF2B5EF4-FFF2-40B4-BE49-F238E27FC236}">
                <a16:creationId xmlns:a16="http://schemas.microsoft.com/office/drawing/2014/main" id="{08805D9F-6247-053D-62F7-D0E4894C5364}"/>
              </a:ext>
            </a:extLst>
          </p:cNvPr>
          <p:cNvSpPr txBox="1"/>
          <p:nvPr/>
        </p:nvSpPr>
        <p:spPr>
          <a:xfrm>
            <a:off x="520184" y="2101377"/>
            <a:ext cx="8638597" cy="584775"/>
          </a:xfrm>
          <a:prstGeom prst="rect">
            <a:avLst/>
          </a:prstGeom>
        </p:spPr>
        <p:txBody>
          <a:bodyPr vert="horz" wrap="square" lIns="91440" tIns="45720" rIns="91440" bIns="45720" rtlCol="0">
            <a:spAutoFit/>
          </a:bodyPr>
          <a:lstStyle/>
          <a:p>
            <a:pPr algn="l"/>
            <a:r>
              <a:rPr lang="en-US" sz="3200" b="1" dirty="0">
                <a:latin typeface="+mn-lt"/>
              </a:rPr>
              <a:t>Primary Responsibilities</a:t>
            </a:r>
          </a:p>
        </p:txBody>
      </p:sp>
      <p:sp>
        <p:nvSpPr>
          <p:cNvPr id="8" name="Star: 5 Points 7">
            <a:extLst>
              <a:ext uri="{FF2B5EF4-FFF2-40B4-BE49-F238E27FC236}">
                <a16:creationId xmlns:a16="http://schemas.microsoft.com/office/drawing/2014/main" id="{71363391-7FF7-7971-9018-C0792AD1E81E}"/>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522566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298B98-24EA-4002-936E-F149954F6380}"/>
              </a:ext>
            </a:extLst>
          </p:cNvPr>
          <p:cNvSpPr/>
          <p:nvPr/>
        </p:nvSpPr>
        <p:spPr>
          <a:xfrm>
            <a:off x="10904561" y="5718412"/>
            <a:ext cx="1287437" cy="113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B1FF9EC-1833-4405-BD78-27AA1BAB0599}"/>
              </a:ext>
            </a:extLst>
          </p:cNvPr>
          <p:cNvPicPr>
            <a:picLocks noChangeAspect="1"/>
          </p:cNvPicPr>
          <p:nvPr/>
        </p:nvPicPr>
        <p:blipFill>
          <a:blip r:embed="rId4"/>
          <a:stretch>
            <a:fillRect/>
          </a:stretch>
        </p:blipFill>
        <p:spPr>
          <a:xfrm>
            <a:off x="8534400" y="3967479"/>
            <a:ext cx="3381375" cy="2457450"/>
          </a:xfrm>
          <a:prstGeom prst="rect">
            <a:avLst/>
          </a:prstGeom>
        </p:spPr>
      </p:pic>
      <p:pic>
        <p:nvPicPr>
          <p:cNvPr id="3" name="Picture 2">
            <a:extLst>
              <a:ext uri="{FF2B5EF4-FFF2-40B4-BE49-F238E27FC236}">
                <a16:creationId xmlns:a16="http://schemas.microsoft.com/office/drawing/2014/main" id="{B38EF07B-1376-4474-9C35-BD5203231526}"/>
              </a:ext>
            </a:extLst>
          </p:cNvPr>
          <p:cNvPicPr>
            <a:picLocks noChangeAspect="1"/>
          </p:cNvPicPr>
          <p:nvPr/>
        </p:nvPicPr>
        <p:blipFill>
          <a:blip r:embed="rId5"/>
          <a:stretch>
            <a:fillRect/>
          </a:stretch>
        </p:blipFill>
        <p:spPr>
          <a:xfrm>
            <a:off x="-1" y="-14288"/>
            <a:ext cx="12191999" cy="1476375"/>
          </a:xfrm>
          <a:prstGeom prst="rect">
            <a:avLst/>
          </a:prstGeom>
        </p:spPr>
      </p:pic>
      <p:pic>
        <p:nvPicPr>
          <p:cNvPr id="15" name="Picture 14" descr="A close up of a sign&#10;&#10;Description automatically generated">
            <a:extLst>
              <a:ext uri="{FF2B5EF4-FFF2-40B4-BE49-F238E27FC236}">
                <a16:creationId xmlns:a16="http://schemas.microsoft.com/office/drawing/2014/main" id="{9EEE0D84-4C17-4EEF-881F-027F474E6542}"/>
              </a:ext>
            </a:extLst>
          </p:cNvPr>
          <p:cNvPicPr>
            <a:picLocks noChangeAspect="1"/>
          </p:cNvPicPr>
          <p:nvPr/>
        </p:nvPicPr>
        <p:blipFill>
          <a:blip r:embed="rId6"/>
          <a:stretch>
            <a:fillRect/>
          </a:stretch>
        </p:blipFill>
        <p:spPr>
          <a:xfrm>
            <a:off x="110062" y="-56327"/>
            <a:ext cx="1585387" cy="1585387"/>
          </a:xfrm>
          <a:prstGeom prst="rect">
            <a:avLst/>
          </a:prstGeom>
        </p:spPr>
      </p:pic>
      <p:sp>
        <p:nvSpPr>
          <p:cNvPr id="5" name="Title 4">
            <a:extLst>
              <a:ext uri="{FF2B5EF4-FFF2-40B4-BE49-F238E27FC236}">
                <a16:creationId xmlns:a16="http://schemas.microsoft.com/office/drawing/2014/main" id="{48EF2CCD-1C7D-433A-BA08-435BE3D786A8}"/>
              </a:ext>
            </a:extLst>
          </p:cNvPr>
          <p:cNvSpPr>
            <a:spLocks noGrp="1"/>
          </p:cNvSpPr>
          <p:nvPr>
            <p:ph type="title"/>
          </p:nvPr>
        </p:nvSpPr>
        <p:spPr>
          <a:xfrm>
            <a:off x="1905000" y="325844"/>
            <a:ext cx="10397062" cy="846137"/>
          </a:xfrm>
        </p:spPr>
        <p:txBody>
          <a:bodyPr/>
          <a:lstStyle/>
          <a:p>
            <a:r>
              <a:rPr lang="en-US" sz="4400" dirty="0">
                <a:solidFill>
                  <a:schemeClr val="bg1"/>
                </a:solidFill>
              </a:rPr>
              <a:t>Treasurer</a:t>
            </a:r>
          </a:p>
        </p:txBody>
      </p:sp>
      <p:sp>
        <p:nvSpPr>
          <p:cNvPr id="7" name="TextBox 6">
            <a:extLst>
              <a:ext uri="{FF2B5EF4-FFF2-40B4-BE49-F238E27FC236}">
                <a16:creationId xmlns:a16="http://schemas.microsoft.com/office/drawing/2014/main" id="{DAB9EEC8-EBDC-40B3-9FC0-9A074A1911C8}"/>
              </a:ext>
            </a:extLst>
          </p:cNvPr>
          <p:cNvSpPr txBox="1"/>
          <p:nvPr/>
        </p:nvSpPr>
        <p:spPr>
          <a:xfrm>
            <a:off x="812781" y="2865895"/>
            <a:ext cx="9169419" cy="3170099"/>
          </a:xfrm>
          <a:prstGeom prst="rect">
            <a:avLst/>
          </a:prstGeom>
        </p:spPr>
        <p:txBody>
          <a:bodyPr vert="horz" wrap="square" lIns="91440" tIns="45720" rIns="91440" bIns="45720" rtlCol="0">
            <a:spAutoFit/>
          </a:bodyPr>
          <a:lstStyle/>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Coordinates</a:t>
            </a:r>
            <a:r>
              <a:rPr lang="en-US" sz="2800" dirty="0">
                <a:latin typeface="+mn-lt"/>
              </a:rPr>
              <a:t> the collection and disbursement of money</a:t>
            </a:r>
          </a:p>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Receives</a:t>
            </a:r>
            <a:r>
              <a:rPr lang="en-US" sz="2800" dirty="0">
                <a:latin typeface="+mn-lt"/>
              </a:rPr>
              <a:t> and </a:t>
            </a:r>
            <a:r>
              <a:rPr lang="en-US" sz="2800" b="1" i="1" dirty="0">
                <a:solidFill>
                  <a:srgbClr val="002060"/>
                </a:solidFill>
                <a:latin typeface="+mn-lt"/>
              </a:rPr>
              <a:t>deposits</a:t>
            </a:r>
            <a:r>
              <a:rPr lang="en-US" sz="2800" dirty="0">
                <a:latin typeface="+mn-lt"/>
              </a:rPr>
              <a:t> all funds paid to the club </a:t>
            </a:r>
          </a:p>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Maintains</a:t>
            </a:r>
            <a:r>
              <a:rPr lang="en-US" sz="2800" dirty="0">
                <a:latin typeface="+mn-lt"/>
              </a:rPr>
              <a:t> the club’s financial accounts and records</a:t>
            </a:r>
          </a:p>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Prepares</a:t>
            </a:r>
            <a:r>
              <a:rPr lang="en-US" sz="2800" dirty="0">
                <a:latin typeface="+mn-lt"/>
              </a:rPr>
              <a:t> and </a:t>
            </a:r>
            <a:r>
              <a:rPr lang="en-US" sz="2800" b="1" i="1" dirty="0">
                <a:solidFill>
                  <a:srgbClr val="002060"/>
                </a:solidFill>
                <a:latin typeface="+mn-lt"/>
              </a:rPr>
              <a:t>disburses</a:t>
            </a:r>
            <a:r>
              <a:rPr lang="en-US" sz="2800" dirty="0">
                <a:latin typeface="+mn-lt"/>
              </a:rPr>
              <a:t> bills to members</a:t>
            </a:r>
          </a:p>
          <a:p>
            <a:pPr marL="457200" indent="-457200">
              <a:spcBef>
                <a:spcPts val="1200"/>
              </a:spcBef>
              <a:spcAft>
                <a:spcPts val="600"/>
              </a:spcAft>
              <a:buFont typeface="Wingdings" panose="05000000000000000000" pitchFamily="2" charset="2"/>
              <a:buChar char="Ø"/>
            </a:pPr>
            <a:r>
              <a:rPr lang="en-US" sz="2800" b="1" i="1" dirty="0">
                <a:solidFill>
                  <a:srgbClr val="002060"/>
                </a:solidFill>
                <a:latin typeface="+mn-lt"/>
              </a:rPr>
              <a:t>Guides</a:t>
            </a:r>
            <a:r>
              <a:rPr lang="en-US" sz="2800" b="1" dirty="0">
                <a:latin typeface="+mn-lt"/>
              </a:rPr>
              <a:t> </a:t>
            </a:r>
            <a:r>
              <a:rPr lang="en-US" sz="2800" dirty="0">
                <a:latin typeface="+mn-lt"/>
              </a:rPr>
              <a:t>the board in preparing an annual budget</a:t>
            </a:r>
          </a:p>
        </p:txBody>
      </p:sp>
      <p:sp>
        <p:nvSpPr>
          <p:cNvPr id="2" name="Rectangle 1">
            <a:extLst>
              <a:ext uri="{FF2B5EF4-FFF2-40B4-BE49-F238E27FC236}">
                <a16:creationId xmlns:a16="http://schemas.microsoft.com/office/drawing/2014/main" id="{161B03AD-F935-25D2-30FB-9822E92A7E6E}"/>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14</a:t>
            </a:fld>
            <a:endParaRPr lang="en-US" sz="1400" dirty="0">
              <a:solidFill>
                <a:schemeClr val="accent3">
                  <a:lumMod val="75000"/>
                </a:schemeClr>
              </a:solidFill>
            </a:endParaRPr>
          </a:p>
        </p:txBody>
      </p:sp>
      <p:sp>
        <p:nvSpPr>
          <p:cNvPr id="8" name="TextBox 7">
            <a:extLst>
              <a:ext uri="{FF2B5EF4-FFF2-40B4-BE49-F238E27FC236}">
                <a16:creationId xmlns:a16="http://schemas.microsoft.com/office/drawing/2014/main" id="{6FC6E730-761F-4E24-CD39-D72CD3BD25A3}"/>
              </a:ext>
            </a:extLst>
          </p:cNvPr>
          <p:cNvSpPr txBox="1"/>
          <p:nvPr/>
        </p:nvSpPr>
        <p:spPr>
          <a:xfrm>
            <a:off x="520184" y="2101377"/>
            <a:ext cx="8638597" cy="584775"/>
          </a:xfrm>
          <a:prstGeom prst="rect">
            <a:avLst/>
          </a:prstGeom>
        </p:spPr>
        <p:txBody>
          <a:bodyPr vert="horz" wrap="square" lIns="91440" tIns="45720" rIns="91440" bIns="45720" rtlCol="0">
            <a:spAutoFit/>
          </a:bodyPr>
          <a:lstStyle/>
          <a:p>
            <a:pPr algn="l"/>
            <a:r>
              <a:rPr lang="en-US" sz="3200" b="1" dirty="0">
                <a:latin typeface="+mn-lt"/>
              </a:rPr>
              <a:t>Primary Responsibilities</a:t>
            </a:r>
          </a:p>
        </p:txBody>
      </p:sp>
    </p:spTree>
    <p:custDataLst>
      <p:tags r:id="rId1"/>
    </p:custDataLst>
    <p:extLst>
      <p:ext uri="{BB962C8B-B14F-4D97-AF65-F5344CB8AC3E}">
        <p14:creationId xmlns:p14="http://schemas.microsoft.com/office/powerpoint/2010/main" val="1212347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355600" y="2317532"/>
            <a:ext cx="11480800" cy="84613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5400"/>
              <a:buFont typeface="Arial"/>
              <a:buNone/>
            </a:pPr>
            <a:r>
              <a:rPr lang="en-US" sz="5400"/>
              <a:t>Membership</a:t>
            </a:r>
            <a:endParaRPr/>
          </a:p>
        </p:txBody>
      </p:sp>
      <p:sp>
        <p:nvSpPr>
          <p:cNvPr id="162" name="Google Shape;162;p8"/>
          <p:cNvSpPr txBox="1"/>
          <p:nvPr/>
        </p:nvSpPr>
        <p:spPr>
          <a:xfrm>
            <a:off x="2365828" y="3163669"/>
            <a:ext cx="785222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Expanding our Kiwanis Family</a:t>
            </a:r>
            <a:endParaRPr sz="1800" b="0" i="0" u="none" strike="noStrike" cap="none">
              <a:solidFill>
                <a:schemeClr val="dk1"/>
              </a:solidFill>
              <a:latin typeface="Arial"/>
              <a:ea typeface="Arial"/>
              <a:cs typeface="Arial"/>
              <a:sym typeface="Arial"/>
            </a:endParaRPr>
          </a:p>
        </p:txBody>
      </p:sp>
      <p:pic>
        <p:nvPicPr>
          <p:cNvPr id="163" name="Google Shape;163;p8"/>
          <p:cNvPicPr preferRelativeResize="0"/>
          <p:nvPr/>
        </p:nvPicPr>
        <p:blipFill rotWithShape="1">
          <a:blip r:embed="rId3">
            <a:alphaModFix/>
          </a:blip>
          <a:srcRect/>
          <a:stretch/>
        </p:blipFill>
        <p:spPr>
          <a:xfrm>
            <a:off x="10886" y="4119686"/>
            <a:ext cx="4484914" cy="2738314"/>
          </a:xfrm>
          <a:prstGeom prst="rect">
            <a:avLst/>
          </a:prstGeom>
          <a:noFill/>
          <a:ln>
            <a:noFill/>
          </a:ln>
        </p:spPr>
      </p:pic>
      <p:pic>
        <p:nvPicPr>
          <p:cNvPr id="164" name="Google Shape;164;p8"/>
          <p:cNvPicPr preferRelativeResize="0"/>
          <p:nvPr/>
        </p:nvPicPr>
        <p:blipFill rotWithShape="1">
          <a:blip r:embed="rId4">
            <a:alphaModFix/>
          </a:blip>
          <a:srcRect/>
          <a:stretch/>
        </p:blipFill>
        <p:spPr>
          <a:xfrm>
            <a:off x="0" y="1"/>
            <a:ext cx="3041352" cy="2971800"/>
          </a:xfrm>
          <a:prstGeom prst="rect">
            <a:avLst/>
          </a:prstGeom>
          <a:noFill/>
          <a:ln>
            <a:noFill/>
          </a:ln>
        </p:spPr>
      </p:pic>
      <p:pic>
        <p:nvPicPr>
          <p:cNvPr id="165" name="Google Shape;165;p8"/>
          <p:cNvPicPr preferRelativeResize="0"/>
          <p:nvPr/>
        </p:nvPicPr>
        <p:blipFill rotWithShape="1">
          <a:blip r:embed="rId5">
            <a:alphaModFix/>
          </a:blip>
          <a:srcRect/>
          <a:stretch/>
        </p:blipFill>
        <p:spPr>
          <a:xfrm>
            <a:off x="8534401" y="4211687"/>
            <a:ext cx="3657600" cy="2625675"/>
          </a:xfrm>
          <a:prstGeom prst="rect">
            <a:avLst/>
          </a:prstGeom>
          <a:noFill/>
          <a:ln>
            <a:noFill/>
          </a:ln>
        </p:spPr>
      </p:pic>
      <p:pic>
        <p:nvPicPr>
          <p:cNvPr id="166" name="Google Shape;166;p8"/>
          <p:cNvPicPr preferRelativeResize="0"/>
          <p:nvPr/>
        </p:nvPicPr>
        <p:blipFill rotWithShape="1">
          <a:blip r:embed="rId6">
            <a:alphaModFix/>
          </a:blip>
          <a:srcRect/>
          <a:stretch/>
        </p:blipFill>
        <p:spPr>
          <a:xfrm>
            <a:off x="8479073" y="0"/>
            <a:ext cx="3712927" cy="2761982"/>
          </a:xfrm>
          <a:prstGeom prst="rect">
            <a:avLst/>
          </a:prstGeom>
          <a:noFill/>
          <a:ln>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173" name="Google Shape;173;p9"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174" name="Google Shape;174;p9"/>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Goals: Two-Fold</a:t>
            </a:r>
            <a:endParaRPr/>
          </a:p>
        </p:txBody>
      </p:sp>
      <p:sp>
        <p:nvSpPr>
          <p:cNvPr id="175" name="Google Shape;175;p9"/>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76" name="Google Shape;176;p9"/>
          <p:cNvGrpSpPr/>
          <p:nvPr/>
        </p:nvGrpSpPr>
        <p:grpSpPr>
          <a:xfrm>
            <a:off x="533400" y="1714015"/>
            <a:ext cx="6934200" cy="2820294"/>
            <a:chOff x="914400" y="1798529"/>
            <a:chExt cx="6934200" cy="1352673"/>
          </a:xfrm>
        </p:grpSpPr>
        <p:sp>
          <p:nvSpPr>
            <p:cNvPr id="177" name="Google Shape;177;p9"/>
            <p:cNvSpPr/>
            <p:nvPr/>
          </p:nvSpPr>
          <p:spPr>
            <a:xfrm>
              <a:off x="914400" y="1798529"/>
              <a:ext cx="6934200" cy="1352673"/>
            </a:xfrm>
            <a:prstGeom prst="roundRect">
              <a:avLst>
                <a:gd name="adj" fmla="val 16667"/>
              </a:avLst>
            </a:prstGeom>
            <a:solidFill>
              <a:srgbClr val="F2F2F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78" name="Google Shape;178;p9"/>
            <p:cNvGrpSpPr/>
            <p:nvPr/>
          </p:nvGrpSpPr>
          <p:grpSpPr>
            <a:xfrm>
              <a:off x="1143000" y="1846742"/>
              <a:ext cx="6477000" cy="1105407"/>
              <a:chOff x="1143000" y="1846742"/>
              <a:chExt cx="6477000" cy="1105407"/>
            </a:xfrm>
          </p:grpSpPr>
          <p:sp>
            <p:nvSpPr>
              <p:cNvPr id="179" name="Google Shape;179;p9"/>
              <p:cNvSpPr txBox="1"/>
              <p:nvPr/>
            </p:nvSpPr>
            <p:spPr>
              <a:xfrm>
                <a:off x="1143000" y="1846742"/>
                <a:ext cx="5715000" cy="2804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chemeClr val="dk1"/>
                    </a:solidFill>
                    <a:latin typeface="Arial"/>
                    <a:ea typeface="Arial"/>
                    <a:cs typeface="Arial"/>
                    <a:sym typeface="Arial"/>
                  </a:rPr>
                  <a:t>Best Practices</a:t>
                </a:r>
                <a:endParaRPr dirty="0"/>
              </a:p>
            </p:txBody>
          </p:sp>
          <p:sp>
            <p:nvSpPr>
              <p:cNvPr id="180" name="Google Shape;180;p9"/>
              <p:cNvSpPr txBox="1"/>
              <p:nvPr/>
            </p:nvSpPr>
            <p:spPr>
              <a:xfrm>
                <a:off x="1371600" y="2128043"/>
                <a:ext cx="6248400" cy="250928"/>
              </a:xfrm>
              <a:prstGeom prst="rect">
                <a:avLst/>
              </a:prstGeom>
              <a:noFill/>
              <a:ln>
                <a:noFill/>
              </a:ln>
            </p:spPr>
            <p:txBody>
              <a:bodyPr spcFirstLastPara="1" wrap="square" lIns="91425" tIns="45700" rIns="91425" bIns="45700" anchor="t" anchorCtr="0">
                <a:spAutoFit/>
              </a:bodyPr>
              <a:lstStyle/>
              <a:p>
                <a:pPr marL="401638" marR="0" lvl="0" indent="-401638" algn="l" rtl="0">
                  <a:spcBef>
                    <a:spcPts val="0"/>
                  </a:spcBef>
                  <a:spcAft>
                    <a:spcPts val="0"/>
                  </a:spcAft>
                  <a:buClr>
                    <a:srgbClr val="014D73"/>
                  </a:buClr>
                  <a:buSzPts val="2800"/>
                  <a:buFont typeface="Noto Sans Symbols"/>
                  <a:buChar char="✔"/>
                </a:pPr>
                <a:r>
                  <a:rPr lang="en-US" sz="2800" b="0" i="0" u="none" strike="noStrike" cap="none" dirty="0">
                    <a:solidFill>
                      <a:schemeClr val="dk1"/>
                    </a:solidFill>
                    <a:latin typeface="Arial"/>
                    <a:ea typeface="Arial"/>
                    <a:cs typeface="Arial"/>
                    <a:sym typeface="Arial"/>
                  </a:rPr>
                  <a:t>Establish a Membership Team</a:t>
                </a:r>
                <a:endParaRPr dirty="0"/>
              </a:p>
            </p:txBody>
          </p:sp>
          <p:sp>
            <p:nvSpPr>
              <p:cNvPr id="181" name="Google Shape;181;p9"/>
              <p:cNvSpPr txBox="1"/>
              <p:nvPr/>
            </p:nvSpPr>
            <p:spPr>
              <a:xfrm>
                <a:off x="1371600" y="2494558"/>
                <a:ext cx="4953000" cy="457591"/>
              </a:xfrm>
              <a:prstGeom prst="rect">
                <a:avLst/>
              </a:prstGeom>
              <a:noFill/>
              <a:ln>
                <a:noFill/>
              </a:ln>
            </p:spPr>
            <p:txBody>
              <a:bodyPr spcFirstLastPara="1" wrap="square" lIns="91425" tIns="45700" rIns="91425" bIns="45700" anchor="t" anchorCtr="0">
                <a:spAutoFit/>
              </a:bodyPr>
              <a:lstStyle/>
              <a:p>
                <a:pPr marL="401638" marR="0" lvl="0" indent="-401638" algn="l" rtl="0">
                  <a:spcBef>
                    <a:spcPts val="0"/>
                  </a:spcBef>
                  <a:spcAft>
                    <a:spcPts val="0"/>
                  </a:spcAft>
                  <a:buClr>
                    <a:srgbClr val="014D73"/>
                  </a:buClr>
                  <a:buSzPts val="2800"/>
                  <a:buFont typeface="Noto Sans Symbols"/>
                  <a:buChar char="✔"/>
                </a:pPr>
                <a:r>
                  <a:rPr lang="en-US" sz="2800" b="0" i="0" u="none" strike="noStrike" cap="none" dirty="0">
                    <a:solidFill>
                      <a:schemeClr val="dk1"/>
                    </a:solidFill>
                    <a:latin typeface="Arial"/>
                    <a:ea typeface="Arial"/>
                    <a:cs typeface="Arial"/>
                    <a:sym typeface="Arial"/>
                  </a:rPr>
                  <a:t>Follow through to meet your membership goals</a:t>
                </a:r>
                <a:endParaRPr dirty="0"/>
              </a:p>
            </p:txBody>
          </p:sp>
        </p:grpSp>
      </p:grpSp>
      <p:grpSp>
        <p:nvGrpSpPr>
          <p:cNvPr id="9" name="Group 8">
            <a:extLst>
              <a:ext uri="{FF2B5EF4-FFF2-40B4-BE49-F238E27FC236}">
                <a16:creationId xmlns:a16="http://schemas.microsoft.com/office/drawing/2014/main" id="{E7F5A0CA-A3DE-F3F8-1E3F-6EE045B448EF}"/>
              </a:ext>
            </a:extLst>
          </p:cNvPr>
          <p:cNvGrpSpPr/>
          <p:nvPr/>
        </p:nvGrpSpPr>
        <p:grpSpPr>
          <a:xfrm>
            <a:off x="5452279" y="3032467"/>
            <a:ext cx="6096000" cy="3619212"/>
            <a:chOff x="5867400" y="2863302"/>
            <a:chExt cx="6096000" cy="3619212"/>
          </a:xfrm>
        </p:grpSpPr>
        <p:grpSp>
          <p:nvGrpSpPr>
            <p:cNvPr id="2" name="Google Shape;176;p9">
              <a:extLst>
                <a:ext uri="{FF2B5EF4-FFF2-40B4-BE49-F238E27FC236}">
                  <a16:creationId xmlns:a16="http://schemas.microsoft.com/office/drawing/2014/main" id="{01BDCA18-C7AB-100B-19AD-2A92AB41F439}"/>
                </a:ext>
              </a:extLst>
            </p:cNvPr>
            <p:cNvGrpSpPr/>
            <p:nvPr/>
          </p:nvGrpSpPr>
          <p:grpSpPr>
            <a:xfrm>
              <a:off x="5867400" y="2863302"/>
              <a:ext cx="6096000" cy="3619212"/>
              <a:chOff x="914400" y="1791656"/>
              <a:chExt cx="6096000" cy="1735851"/>
            </a:xfrm>
          </p:grpSpPr>
          <p:sp>
            <p:nvSpPr>
              <p:cNvPr id="3" name="Google Shape;177;p9">
                <a:extLst>
                  <a:ext uri="{FF2B5EF4-FFF2-40B4-BE49-F238E27FC236}">
                    <a16:creationId xmlns:a16="http://schemas.microsoft.com/office/drawing/2014/main" id="{8ADB3A51-987F-F07D-AC16-4167062A6C2B}"/>
                  </a:ext>
                </a:extLst>
              </p:cNvPr>
              <p:cNvSpPr/>
              <p:nvPr/>
            </p:nvSpPr>
            <p:spPr>
              <a:xfrm>
                <a:off x="914400" y="1791656"/>
                <a:ext cx="6096000" cy="1735851"/>
              </a:xfrm>
              <a:prstGeom prst="roundRect">
                <a:avLst>
                  <a:gd name="adj" fmla="val 16667"/>
                </a:avLst>
              </a:prstGeom>
              <a:solidFill>
                <a:schemeClr val="bg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4" name="Google Shape;178;p9">
                <a:extLst>
                  <a:ext uri="{FF2B5EF4-FFF2-40B4-BE49-F238E27FC236}">
                    <a16:creationId xmlns:a16="http://schemas.microsoft.com/office/drawing/2014/main" id="{16E446CC-A950-C2BD-879D-A978AD63BC3F}"/>
                  </a:ext>
                </a:extLst>
              </p:cNvPr>
              <p:cNvGrpSpPr/>
              <p:nvPr/>
            </p:nvGrpSpPr>
            <p:grpSpPr>
              <a:xfrm>
                <a:off x="1210835" y="1853626"/>
                <a:ext cx="5715000" cy="1038679"/>
                <a:chOff x="1210835" y="1853626"/>
                <a:chExt cx="5715000" cy="1038679"/>
              </a:xfrm>
            </p:grpSpPr>
            <p:sp>
              <p:nvSpPr>
                <p:cNvPr id="5" name="Google Shape;179;p9">
                  <a:extLst>
                    <a:ext uri="{FF2B5EF4-FFF2-40B4-BE49-F238E27FC236}">
                      <a16:creationId xmlns:a16="http://schemas.microsoft.com/office/drawing/2014/main" id="{875F7B55-6B0C-4BC4-EC9F-932D892C184F}"/>
                    </a:ext>
                  </a:extLst>
                </p:cNvPr>
                <p:cNvSpPr txBox="1"/>
                <p:nvPr/>
              </p:nvSpPr>
              <p:spPr>
                <a:xfrm>
                  <a:off x="1210835" y="1853626"/>
                  <a:ext cx="5715000" cy="2804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chemeClr val="dk1"/>
                      </a:solidFill>
                      <a:latin typeface="Arial"/>
                      <a:ea typeface="Arial"/>
                      <a:cs typeface="Arial"/>
                      <a:sym typeface="Arial"/>
                    </a:rPr>
                    <a:t>Tools</a:t>
                  </a:r>
                  <a:endParaRPr lang="en-US" sz="2800" dirty="0"/>
                </a:p>
              </p:txBody>
            </p:sp>
            <p:sp>
              <p:nvSpPr>
                <p:cNvPr id="6" name="Google Shape;180;p9">
                  <a:extLst>
                    <a:ext uri="{FF2B5EF4-FFF2-40B4-BE49-F238E27FC236}">
                      <a16:creationId xmlns:a16="http://schemas.microsoft.com/office/drawing/2014/main" id="{1094F4A0-A0CD-471D-3D44-1FAD2E75364C}"/>
                    </a:ext>
                  </a:extLst>
                </p:cNvPr>
                <p:cNvSpPr txBox="1"/>
                <p:nvPr/>
              </p:nvSpPr>
              <p:spPr>
                <a:xfrm>
                  <a:off x="1558121" y="2128043"/>
                  <a:ext cx="4953000" cy="457591"/>
                </a:xfrm>
                <a:prstGeom prst="rect">
                  <a:avLst/>
                </a:prstGeom>
                <a:noFill/>
                <a:ln>
                  <a:noFill/>
                </a:ln>
              </p:spPr>
              <p:txBody>
                <a:bodyPr spcFirstLastPara="1" wrap="square" lIns="91425" tIns="45700" rIns="91425" bIns="45700" anchor="t" anchorCtr="0">
                  <a:spAutoFit/>
                </a:bodyPr>
                <a:lstStyle/>
                <a:p>
                  <a:pPr marL="401638" marR="0" lvl="0" indent="-401638" algn="l" rtl="0">
                    <a:spcBef>
                      <a:spcPts val="0"/>
                    </a:spcBef>
                    <a:spcAft>
                      <a:spcPts val="0"/>
                    </a:spcAft>
                    <a:buClr>
                      <a:srgbClr val="014D73"/>
                    </a:buClr>
                    <a:buSzPts val="2800"/>
                    <a:buFont typeface="Noto Sans Symbols"/>
                    <a:buChar char="✔"/>
                  </a:pPr>
                  <a:r>
                    <a:rPr lang="en-US" sz="2800" b="0" i="0" u="none" strike="noStrike" cap="none" dirty="0">
                      <a:solidFill>
                        <a:schemeClr val="dk1"/>
                      </a:solidFill>
                      <a:latin typeface="Arial"/>
                      <a:ea typeface="Arial"/>
                      <a:cs typeface="Arial"/>
                      <a:sym typeface="Arial"/>
                    </a:rPr>
                    <a:t>Add FUN to meeting new prospective members</a:t>
                  </a:r>
                  <a:endParaRPr lang="en-US" sz="2800" dirty="0"/>
                </a:p>
              </p:txBody>
            </p:sp>
            <p:sp>
              <p:nvSpPr>
                <p:cNvPr id="7" name="Google Shape;181;p9">
                  <a:extLst>
                    <a:ext uri="{FF2B5EF4-FFF2-40B4-BE49-F238E27FC236}">
                      <a16:creationId xmlns:a16="http://schemas.microsoft.com/office/drawing/2014/main" id="{90EBD33B-4F6D-2391-0B81-C9C7391B8DD8}"/>
                    </a:ext>
                  </a:extLst>
                </p:cNvPr>
                <p:cNvSpPr txBox="1"/>
                <p:nvPr/>
              </p:nvSpPr>
              <p:spPr>
                <a:xfrm>
                  <a:off x="1481921" y="2641377"/>
                  <a:ext cx="5029200" cy="250928"/>
                </a:xfrm>
                <a:prstGeom prst="rect">
                  <a:avLst/>
                </a:prstGeom>
                <a:noFill/>
                <a:ln>
                  <a:noFill/>
                </a:ln>
              </p:spPr>
              <p:txBody>
                <a:bodyPr spcFirstLastPara="1" wrap="square" lIns="91425" tIns="45700" rIns="91425" bIns="45700" anchor="t" anchorCtr="0">
                  <a:spAutoFit/>
                </a:bodyPr>
                <a:lstStyle/>
                <a:p>
                  <a:pPr marL="401638" marR="0" lvl="0" indent="-401638" algn="l" rtl="0">
                    <a:spcBef>
                      <a:spcPts val="0"/>
                    </a:spcBef>
                    <a:spcAft>
                      <a:spcPts val="0"/>
                    </a:spcAft>
                    <a:buClr>
                      <a:srgbClr val="014D73"/>
                    </a:buClr>
                    <a:buSzPts val="2800"/>
                    <a:buFont typeface="Noto Sans Symbols"/>
                    <a:buChar char="✔"/>
                  </a:pPr>
                  <a:r>
                    <a:rPr lang="en-US" sz="2800" b="0" i="0" u="none" strike="noStrike" cap="none" dirty="0">
                      <a:solidFill>
                        <a:schemeClr val="dk1"/>
                      </a:solidFill>
                      <a:latin typeface="Arial"/>
                      <a:ea typeface="Arial"/>
                      <a:cs typeface="Arial"/>
                      <a:sym typeface="Arial"/>
                    </a:rPr>
                    <a:t>Manage club growth</a:t>
                  </a:r>
                </a:p>
              </p:txBody>
            </p:sp>
          </p:grpSp>
        </p:grpSp>
        <p:sp>
          <p:nvSpPr>
            <p:cNvPr id="8" name="Google Shape;181;p9">
              <a:extLst>
                <a:ext uri="{FF2B5EF4-FFF2-40B4-BE49-F238E27FC236}">
                  <a16:creationId xmlns:a16="http://schemas.microsoft.com/office/drawing/2014/main" id="{5B08AEE3-EB61-F27D-F837-6896B5F407AC}"/>
                </a:ext>
              </a:extLst>
            </p:cNvPr>
            <p:cNvSpPr txBox="1"/>
            <p:nvPr/>
          </p:nvSpPr>
          <p:spPr>
            <a:xfrm>
              <a:off x="6469039" y="5356289"/>
              <a:ext cx="5071282" cy="954067"/>
            </a:xfrm>
            <a:prstGeom prst="rect">
              <a:avLst/>
            </a:prstGeom>
            <a:noFill/>
            <a:ln>
              <a:noFill/>
            </a:ln>
          </p:spPr>
          <p:txBody>
            <a:bodyPr spcFirstLastPara="1" wrap="square" lIns="91425" tIns="45700" rIns="91425" bIns="45700" anchor="t" anchorCtr="0">
              <a:spAutoFit/>
            </a:bodyPr>
            <a:lstStyle/>
            <a:p>
              <a:pPr marL="401638" indent="-401638">
                <a:spcBef>
                  <a:spcPts val="0"/>
                </a:spcBef>
                <a:spcAft>
                  <a:spcPts val="0"/>
                </a:spcAft>
                <a:buClr>
                  <a:srgbClr val="014D73"/>
                </a:buClr>
                <a:buSzPts val="2800"/>
                <a:buFont typeface="Noto Sans Symbols"/>
                <a:buChar char="✔"/>
              </a:pPr>
              <a:r>
                <a:rPr lang="en-US" sz="2800" b="0" i="0" u="none" strike="noStrike" cap="none" dirty="0">
                  <a:solidFill>
                    <a:schemeClr val="dk1"/>
                  </a:solidFill>
                  <a:latin typeface="Arial"/>
                  <a:ea typeface="Arial"/>
                  <a:cs typeface="Arial"/>
                  <a:sym typeface="Arial"/>
                </a:rPr>
                <a:t>Establish recruitment as a continuous club operation</a:t>
              </a:r>
              <a:endParaRPr lang="en-US" sz="2800" dirty="0"/>
            </a:p>
          </p:txBody>
        </p:sp>
      </p:grpSp>
      <p:pic>
        <p:nvPicPr>
          <p:cNvPr id="10" name="Google Shape;190;p9" descr="Free Target Cliparts, Download Free Target Cliparts png images, Free  ClipArts on Clipart Library">
            <a:extLst>
              <a:ext uri="{FF2B5EF4-FFF2-40B4-BE49-F238E27FC236}">
                <a16:creationId xmlns:a16="http://schemas.microsoft.com/office/drawing/2014/main" id="{AF6A5408-E0BB-1465-7898-77FEC7E8141E}"/>
              </a:ext>
            </a:extLst>
          </p:cNvPr>
          <p:cNvPicPr preferRelativeResize="0"/>
          <p:nvPr/>
        </p:nvPicPr>
        <p:blipFill rotWithShape="1">
          <a:blip r:embed="rId5">
            <a:alphaModFix/>
          </a:blip>
          <a:srcRect/>
          <a:stretch/>
        </p:blipFill>
        <p:spPr>
          <a:xfrm rot="20198432" flipH="1">
            <a:off x="8655182" y="-2552"/>
            <a:ext cx="1908076" cy="1175788"/>
          </a:xfrm>
          <a:prstGeom prst="rect">
            <a:avLst/>
          </a:prstGeom>
          <a:noFill/>
          <a:ln>
            <a:noFill/>
          </a:ln>
        </p:spPr>
      </p:pic>
      <p:pic>
        <p:nvPicPr>
          <p:cNvPr id="1026" name="Picture 2" descr="Download Toolbox Transparent Image HQ PNG Image | FreePNGImg">
            <a:extLst>
              <a:ext uri="{FF2B5EF4-FFF2-40B4-BE49-F238E27FC236}">
                <a16:creationId xmlns:a16="http://schemas.microsoft.com/office/drawing/2014/main" id="{209CA70B-B962-E5A7-E852-016BF4C35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5275" y="1761821"/>
            <a:ext cx="2654239" cy="18818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ew Idea PNG Transparent Images Free Download | Vector Files | Pngtree">
            <a:extLst>
              <a:ext uri="{FF2B5EF4-FFF2-40B4-BE49-F238E27FC236}">
                <a16:creationId xmlns:a16="http://schemas.microsoft.com/office/drawing/2014/main" id="{C457DDCA-B2C5-7B5A-1338-49889FDE3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0361" y="3876543"/>
            <a:ext cx="2820294" cy="28202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E3A5544-29DF-CB20-0774-B5B8FBDE355D}"/>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16</a:t>
            </a:fld>
            <a:endParaRPr lang="en-US" sz="1400" dirty="0">
              <a:solidFill>
                <a:schemeClr val="accent3">
                  <a:lumMod val="75000"/>
                </a:schemeClr>
              </a:solidFill>
            </a:endParaRPr>
          </a:p>
        </p:txBody>
      </p:sp>
    </p:spTree>
    <p:extLst>
      <p:ext uri="{BB962C8B-B14F-4D97-AF65-F5344CB8AC3E}">
        <p14:creationId xmlns:p14="http://schemas.microsoft.com/office/powerpoint/2010/main" val="3332930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par>
                                <p:cTn id="8" presetID="10" presetClass="entr" presetSubtype="0" fill="hold"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0"/>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197" name="Google Shape;197;p10"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198" name="Google Shape;198;p10"/>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lt1"/>
                </a:solidFill>
              </a:rPr>
              <a:t>Club Membership Chair</a:t>
            </a:r>
            <a:endParaRPr dirty="0"/>
          </a:p>
        </p:txBody>
      </p:sp>
      <p:sp>
        <p:nvSpPr>
          <p:cNvPr id="199" name="Google Shape;199;p10"/>
          <p:cNvSpPr/>
          <p:nvPr/>
        </p:nvSpPr>
        <p:spPr>
          <a:xfrm>
            <a:off x="10904561" y="5834418"/>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0" name="Google Shape;200;p10"/>
          <p:cNvSpPr txBox="1"/>
          <p:nvPr/>
        </p:nvSpPr>
        <p:spPr>
          <a:xfrm>
            <a:off x="659420" y="1815355"/>
            <a:ext cx="5436580"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2800"/>
              <a:buFont typeface="Arial"/>
              <a:buNone/>
            </a:pPr>
            <a:r>
              <a:rPr lang="en-US" sz="3600" b="1" i="0" u="none" strike="noStrike" cap="none" dirty="0">
                <a:solidFill>
                  <a:schemeClr val="dk1"/>
                </a:solidFill>
                <a:latin typeface="Calibri"/>
                <a:ea typeface="Calibri"/>
                <a:cs typeface="Calibri"/>
                <a:sym typeface="Calibri"/>
              </a:rPr>
              <a:t>Dedicated to membership – </a:t>
            </a:r>
            <a:endParaRPr sz="2400" b="1" dirty="0"/>
          </a:p>
        </p:txBody>
      </p:sp>
      <p:sp>
        <p:nvSpPr>
          <p:cNvPr id="202" name="Google Shape;202;p10"/>
          <p:cNvSpPr txBox="1"/>
          <p:nvPr/>
        </p:nvSpPr>
        <p:spPr>
          <a:xfrm>
            <a:off x="659420" y="2976240"/>
            <a:ext cx="10914799" cy="584735"/>
          </a:xfrm>
          <a:prstGeom prst="rect">
            <a:avLst/>
          </a:prstGeom>
          <a:solidFill>
            <a:srgbClr val="0F243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chemeClr val="lt1"/>
                </a:solidFill>
                <a:latin typeface="Calibri"/>
                <a:ea typeface="Calibri"/>
                <a:cs typeface="Calibri"/>
                <a:sym typeface="Calibri"/>
              </a:rPr>
              <a:t>Key Roles</a:t>
            </a:r>
            <a:endParaRPr sz="2000" dirty="0"/>
          </a:p>
        </p:txBody>
      </p:sp>
      <p:grpSp>
        <p:nvGrpSpPr>
          <p:cNvPr id="27" name="Group 26">
            <a:extLst>
              <a:ext uri="{FF2B5EF4-FFF2-40B4-BE49-F238E27FC236}">
                <a16:creationId xmlns:a16="http://schemas.microsoft.com/office/drawing/2014/main" id="{20A30603-39BC-986C-E86E-87DDBC304315}"/>
              </a:ext>
            </a:extLst>
          </p:cNvPr>
          <p:cNvGrpSpPr/>
          <p:nvPr/>
        </p:nvGrpSpPr>
        <p:grpSpPr>
          <a:xfrm>
            <a:off x="4311134" y="3806072"/>
            <a:ext cx="3391729" cy="2736995"/>
            <a:chOff x="4311134" y="3806072"/>
            <a:chExt cx="3391729" cy="2736995"/>
          </a:xfrm>
        </p:grpSpPr>
        <p:grpSp>
          <p:nvGrpSpPr>
            <p:cNvPr id="9" name="Group 8">
              <a:extLst>
                <a:ext uri="{FF2B5EF4-FFF2-40B4-BE49-F238E27FC236}">
                  <a16:creationId xmlns:a16="http://schemas.microsoft.com/office/drawing/2014/main" id="{6EA87AFD-6AF4-6B41-D572-B1812D75A009}"/>
                </a:ext>
              </a:extLst>
            </p:cNvPr>
            <p:cNvGrpSpPr/>
            <p:nvPr/>
          </p:nvGrpSpPr>
          <p:grpSpPr>
            <a:xfrm>
              <a:off x="4311134" y="3806072"/>
              <a:ext cx="3391729" cy="2736995"/>
              <a:chOff x="4131296" y="2237591"/>
              <a:chExt cx="3685925" cy="3792140"/>
            </a:xfrm>
          </p:grpSpPr>
          <p:sp>
            <p:nvSpPr>
              <p:cNvPr id="10" name="Rectangle: Rounded Corners 9">
                <a:extLst>
                  <a:ext uri="{FF2B5EF4-FFF2-40B4-BE49-F238E27FC236}">
                    <a16:creationId xmlns:a16="http://schemas.microsoft.com/office/drawing/2014/main" id="{0497F6AE-0746-9100-41EB-68179A4E475B}"/>
                  </a:ext>
                </a:extLst>
              </p:cNvPr>
              <p:cNvSpPr/>
              <p:nvPr/>
            </p:nvSpPr>
            <p:spPr>
              <a:xfrm>
                <a:off x="4131296" y="2237591"/>
                <a:ext cx="3685925" cy="3792140"/>
              </a:xfrm>
              <a:prstGeom prst="roundRect">
                <a:avLst/>
              </a:prstGeom>
              <a:solidFill>
                <a:srgbClr val="EEE7D2"/>
              </a:solidFill>
              <a:ln w="28575">
                <a:solidFill>
                  <a:srgbClr val="CC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1" name="TextBox 10">
                <a:extLst>
                  <a:ext uri="{FF2B5EF4-FFF2-40B4-BE49-F238E27FC236}">
                    <a16:creationId xmlns:a16="http://schemas.microsoft.com/office/drawing/2014/main" id="{5654E5F2-8E7A-E47C-7CCA-C1E93429EA4D}"/>
                  </a:ext>
                </a:extLst>
              </p:cNvPr>
              <p:cNvSpPr txBox="1"/>
              <p:nvPr/>
            </p:nvSpPr>
            <p:spPr>
              <a:xfrm>
                <a:off x="4536318" y="2354746"/>
                <a:ext cx="2875879" cy="1833641"/>
              </a:xfrm>
              <a:prstGeom prst="rect">
                <a:avLst/>
              </a:prstGeom>
              <a:noFill/>
            </p:spPr>
            <p:txBody>
              <a:bodyPr wrap="square" rtlCol="0">
                <a:spAutoFit/>
              </a:bodyPr>
              <a:lstStyle/>
              <a:p>
                <a:pPr marL="60325" algn="ctr">
                  <a:spcBef>
                    <a:spcPts val="1800"/>
                  </a:spcBef>
                  <a:spcAft>
                    <a:spcPts val="1200"/>
                  </a:spcAft>
                </a:pPr>
                <a:r>
                  <a:rPr lang="en-US" sz="4000" b="1" dirty="0">
                    <a:solidFill>
                      <a:srgbClr val="002060"/>
                    </a:solidFill>
                  </a:rPr>
                  <a:t>Promotes the Club</a:t>
                </a:r>
              </a:p>
            </p:txBody>
          </p:sp>
        </p:grpSp>
        <p:pic>
          <p:nvPicPr>
            <p:cNvPr id="23" name="Picture 6" descr="Celebrate Clipart Png">
              <a:extLst>
                <a:ext uri="{FF2B5EF4-FFF2-40B4-BE49-F238E27FC236}">
                  <a16:creationId xmlns:a16="http://schemas.microsoft.com/office/drawing/2014/main" id="{19538204-CDF8-33D5-3885-DCAAC82122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0535" y="5211081"/>
              <a:ext cx="1612567" cy="11927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6E5E915C-B45A-5BA0-6994-DBBA9BB5469C}"/>
              </a:ext>
            </a:extLst>
          </p:cNvPr>
          <p:cNvGrpSpPr/>
          <p:nvPr/>
        </p:nvGrpSpPr>
        <p:grpSpPr>
          <a:xfrm>
            <a:off x="611048" y="3849755"/>
            <a:ext cx="3493983" cy="2693312"/>
            <a:chOff x="611048" y="3849755"/>
            <a:chExt cx="3493983" cy="2693312"/>
          </a:xfrm>
        </p:grpSpPr>
        <p:grpSp>
          <p:nvGrpSpPr>
            <p:cNvPr id="2" name="Group 1">
              <a:extLst>
                <a:ext uri="{FF2B5EF4-FFF2-40B4-BE49-F238E27FC236}">
                  <a16:creationId xmlns:a16="http://schemas.microsoft.com/office/drawing/2014/main" id="{FA0AC3EA-4DA3-E0CE-B373-5CF33A74CFAB}"/>
                </a:ext>
              </a:extLst>
            </p:cNvPr>
            <p:cNvGrpSpPr/>
            <p:nvPr/>
          </p:nvGrpSpPr>
          <p:grpSpPr>
            <a:xfrm>
              <a:off x="611048" y="3849755"/>
              <a:ext cx="3493983" cy="2693312"/>
              <a:chOff x="365760" y="2237592"/>
              <a:chExt cx="3723914" cy="4399876"/>
            </a:xfrm>
          </p:grpSpPr>
          <p:sp>
            <p:nvSpPr>
              <p:cNvPr id="3" name="Rectangle: Rounded Corners 2">
                <a:extLst>
                  <a:ext uri="{FF2B5EF4-FFF2-40B4-BE49-F238E27FC236}">
                    <a16:creationId xmlns:a16="http://schemas.microsoft.com/office/drawing/2014/main" id="{FBFE2C4A-BE55-91D0-B4D2-88374A7F97A5}"/>
                  </a:ext>
                </a:extLst>
              </p:cNvPr>
              <p:cNvSpPr/>
              <p:nvPr/>
            </p:nvSpPr>
            <p:spPr>
              <a:xfrm>
                <a:off x="365760" y="2237592"/>
                <a:ext cx="3614930" cy="4399876"/>
              </a:xfrm>
              <a:prstGeom prst="roundRect">
                <a:avLst/>
              </a:prstGeom>
              <a:solidFill>
                <a:srgbClr val="EFEED6"/>
              </a:solidFill>
              <a:ln w="28575">
                <a:solidFill>
                  <a:srgbClr val="CC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E8CE45-7044-560F-7362-918E152FDB96}"/>
                  </a:ext>
                </a:extLst>
              </p:cNvPr>
              <p:cNvSpPr txBox="1"/>
              <p:nvPr/>
            </p:nvSpPr>
            <p:spPr>
              <a:xfrm>
                <a:off x="445431" y="2304365"/>
                <a:ext cx="3644243" cy="3167596"/>
              </a:xfrm>
              <a:prstGeom prst="rect">
                <a:avLst/>
              </a:prstGeom>
              <a:noFill/>
            </p:spPr>
            <p:txBody>
              <a:bodyPr wrap="square" rtlCol="0">
                <a:spAutoFit/>
              </a:bodyPr>
              <a:lstStyle/>
              <a:p>
                <a:pPr marL="60325">
                  <a:spcBef>
                    <a:spcPts val="1800"/>
                  </a:spcBef>
                  <a:spcAft>
                    <a:spcPts val="1200"/>
                  </a:spcAft>
                </a:pPr>
                <a:r>
                  <a:rPr lang="en-US" sz="4000" b="1" dirty="0">
                    <a:solidFill>
                      <a:srgbClr val="002060"/>
                    </a:solidFill>
                  </a:rPr>
                  <a:t>Establishes Membership Goals</a:t>
                </a:r>
              </a:p>
            </p:txBody>
          </p:sp>
        </p:grpSp>
        <p:pic>
          <p:nvPicPr>
            <p:cNvPr id="24" name="Google Shape;190;p9" descr="Free Target Cliparts, Download Free Target Cliparts png images, Free  ClipArts on Clipart Library">
              <a:extLst>
                <a:ext uri="{FF2B5EF4-FFF2-40B4-BE49-F238E27FC236}">
                  <a16:creationId xmlns:a16="http://schemas.microsoft.com/office/drawing/2014/main" id="{DA34F202-A92D-6338-C4C3-23A011C9C031}"/>
                </a:ext>
              </a:extLst>
            </p:cNvPr>
            <p:cNvPicPr preferRelativeResize="0"/>
            <p:nvPr/>
          </p:nvPicPr>
          <p:blipFill rotWithShape="1">
            <a:blip r:embed="rId6">
              <a:alphaModFix/>
            </a:blip>
            <a:srcRect/>
            <a:stretch/>
          </p:blipFill>
          <p:spPr>
            <a:xfrm rot="-1443589" flipH="1">
              <a:off x="2385320" y="5377309"/>
              <a:ext cx="1436701" cy="901127"/>
            </a:xfrm>
            <a:prstGeom prst="rect">
              <a:avLst/>
            </a:prstGeom>
            <a:noFill/>
            <a:ln>
              <a:noFill/>
            </a:ln>
          </p:spPr>
        </p:pic>
      </p:grpSp>
      <p:grpSp>
        <p:nvGrpSpPr>
          <p:cNvPr id="31" name="Group 30">
            <a:extLst>
              <a:ext uri="{FF2B5EF4-FFF2-40B4-BE49-F238E27FC236}">
                <a16:creationId xmlns:a16="http://schemas.microsoft.com/office/drawing/2014/main" id="{F3869E83-C3C7-C8A1-D399-6E50C3778406}"/>
              </a:ext>
            </a:extLst>
          </p:cNvPr>
          <p:cNvGrpSpPr/>
          <p:nvPr/>
        </p:nvGrpSpPr>
        <p:grpSpPr>
          <a:xfrm>
            <a:off x="8011220" y="3699808"/>
            <a:ext cx="3521360" cy="2843259"/>
            <a:chOff x="8011220" y="3699808"/>
            <a:chExt cx="3521360" cy="2843259"/>
          </a:xfrm>
        </p:grpSpPr>
        <p:grpSp>
          <p:nvGrpSpPr>
            <p:cNvPr id="16" name="Group 15">
              <a:extLst>
                <a:ext uri="{FF2B5EF4-FFF2-40B4-BE49-F238E27FC236}">
                  <a16:creationId xmlns:a16="http://schemas.microsoft.com/office/drawing/2014/main" id="{DB82CB8C-D7D5-BB37-48F0-15143CE2A916}"/>
                </a:ext>
              </a:extLst>
            </p:cNvPr>
            <p:cNvGrpSpPr/>
            <p:nvPr/>
          </p:nvGrpSpPr>
          <p:grpSpPr>
            <a:xfrm>
              <a:off x="8011220" y="3699808"/>
              <a:ext cx="3521360" cy="2843259"/>
              <a:chOff x="8011220" y="2204873"/>
              <a:chExt cx="3810648" cy="3899054"/>
            </a:xfrm>
          </p:grpSpPr>
          <p:sp>
            <p:nvSpPr>
              <p:cNvPr id="17" name="Rectangle: Rounded Corners 16">
                <a:extLst>
                  <a:ext uri="{FF2B5EF4-FFF2-40B4-BE49-F238E27FC236}">
                    <a16:creationId xmlns:a16="http://schemas.microsoft.com/office/drawing/2014/main" id="{4493AB1A-F0D9-1BE6-896A-9AEA79DE30CF}"/>
                  </a:ext>
                </a:extLst>
              </p:cNvPr>
              <p:cNvSpPr/>
              <p:nvPr/>
            </p:nvSpPr>
            <p:spPr>
              <a:xfrm>
                <a:off x="8011220" y="2237592"/>
                <a:ext cx="3810648" cy="3866335"/>
              </a:xfrm>
              <a:prstGeom prst="roundRect">
                <a:avLst/>
              </a:prstGeom>
              <a:solidFill>
                <a:srgbClr val="EEE3D2"/>
              </a:solidFill>
              <a:ln w="28575">
                <a:solidFill>
                  <a:srgbClr val="CC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E92C3B1-23CE-E4C4-303B-FFB55FB7487B}"/>
                  </a:ext>
                </a:extLst>
              </p:cNvPr>
              <p:cNvSpPr txBox="1"/>
              <p:nvPr/>
            </p:nvSpPr>
            <p:spPr>
              <a:xfrm>
                <a:off x="8169474" y="2204873"/>
                <a:ext cx="3494139" cy="2659003"/>
              </a:xfrm>
              <a:prstGeom prst="rect">
                <a:avLst/>
              </a:prstGeom>
              <a:noFill/>
            </p:spPr>
            <p:txBody>
              <a:bodyPr wrap="square" rtlCol="0">
                <a:spAutoFit/>
              </a:bodyPr>
              <a:lstStyle/>
              <a:p>
                <a:pPr marL="60325" algn="ctr"/>
                <a:r>
                  <a:rPr lang="en-US" sz="4000" b="1" dirty="0">
                    <a:solidFill>
                      <a:srgbClr val="002060"/>
                    </a:solidFill>
                  </a:rPr>
                  <a:t>Engages Current Members</a:t>
                </a:r>
              </a:p>
            </p:txBody>
          </p:sp>
        </p:grpSp>
        <p:pic>
          <p:nvPicPr>
            <p:cNvPr id="29" name="Google Shape;479;p30" descr="Free Handshake Cliparts, Download Free Handshake Cliparts png images, Free  ClipArts on Clipart Library">
              <a:extLst>
                <a:ext uri="{FF2B5EF4-FFF2-40B4-BE49-F238E27FC236}">
                  <a16:creationId xmlns:a16="http://schemas.microsoft.com/office/drawing/2014/main" id="{08285224-97C4-4C9B-C10F-135FD74F9859}"/>
                </a:ext>
              </a:extLst>
            </p:cNvPr>
            <p:cNvPicPr preferRelativeResize="0"/>
            <p:nvPr/>
          </p:nvPicPr>
          <p:blipFill rotWithShape="1">
            <a:blip r:embed="rId7">
              <a:alphaModFix/>
            </a:blip>
            <a:srcRect/>
            <a:stretch/>
          </p:blipFill>
          <p:spPr>
            <a:xfrm>
              <a:off x="8818740" y="5638800"/>
              <a:ext cx="2058555" cy="741932"/>
            </a:xfrm>
            <a:prstGeom prst="rect">
              <a:avLst/>
            </a:prstGeom>
            <a:noFill/>
            <a:ln>
              <a:noFill/>
            </a:ln>
          </p:spPr>
        </p:pic>
      </p:grpSp>
      <p:sp>
        <p:nvSpPr>
          <p:cNvPr id="5" name="Google Shape;200;p10">
            <a:extLst>
              <a:ext uri="{FF2B5EF4-FFF2-40B4-BE49-F238E27FC236}">
                <a16:creationId xmlns:a16="http://schemas.microsoft.com/office/drawing/2014/main" id="{7CE2BE86-0BF7-B36D-F267-948F7CA037F9}"/>
              </a:ext>
            </a:extLst>
          </p:cNvPr>
          <p:cNvSpPr txBox="1"/>
          <p:nvPr/>
        </p:nvSpPr>
        <p:spPr>
          <a:xfrm>
            <a:off x="6332974" y="1581299"/>
            <a:ext cx="5163938" cy="1292631"/>
          </a:xfrm>
          <a:prstGeom prst="rect">
            <a:avLst/>
          </a:prstGeom>
          <a:noFill/>
          <a:ln>
            <a:noFill/>
          </a:ln>
        </p:spPr>
        <p:txBody>
          <a:bodyPr spcFirstLastPara="1" wrap="square" lIns="91425" tIns="91425" rIns="91425" bIns="91425" anchor="t" anchorCtr="0">
            <a:spAutoFit/>
          </a:bodyPr>
          <a:lstStyle/>
          <a:p>
            <a:pPr marL="457200" marR="0" lvl="0" indent="-457200" algn="l" rtl="0">
              <a:spcBef>
                <a:spcPts val="0"/>
              </a:spcBef>
              <a:spcAft>
                <a:spcPts val="0"/>
              </a:spcAft>
              <a:buClr>
                <a:srgbClr val="003974"/>
              </a:buClr>
              <a:buSzPts val="2800"/>
              <a:buFont typeface="Wingdings" panose="05000000000000000000" pitchFamily="2" charset="2"/>
              <a:buChar char="ü"/>
            </a:pPr>
            <a:r>
              <a:rPr lang="en-US" sz="3600" dirty="0">
                <a:solidFill>
                  <a:schemeClr val="dk1"/>
                </a:solidFill>
                <a:latin typeface="Calibri"/>
                <a:ea typeface="Calibri"/>
                <a:cs typeface="Calibri"/>
                <a:sym typeface="Calibri"/>
              </a:rPr>
              <a:t>F</a:t>
            </a:r>
            <a:r>
              <a:rPr lang="en-US" sz="3600" b="0" i="0" u="none" strike="noStrike" cap="none" dirty="0">
                <a:solidFill>
                  <a:schemeClr val="dk1"/>
                </a:solidFill>
                <a:latin typeface="Calibri"/>
                <a:ea typeface="Calibri"/>
                <a:cs typeface="Calibri"/>
                <a:sym typeface="Calibri"/>
              </a:rPr>
              <a:t>ind </a:t>
            </a:r>
            <a:r>
              <a:rPr lang="en-US" sz="3600" b="1" i="0" u="none" strike="noStrike" cap="none" dirty="0">
                <a:solidFill>
                  <a:schemeClr val="dk1"/>
                </a:solidFill>
                <a:latin typeface="Calibri"/>
                <a:ea typeface="Calibri"/>
                <a:cs typeface="Calibri"/>
                <a:sym typeface="Calibri"/>
              </a:rPr>
              <a:t>new members</a:t>
            </a:r>
          </a:p>
          <a:p>
            <a:pPr marL="457200" marR="0" lvl="0" indent="-457200" algn="l" rtl="0">
              <a:spcBef>
                <a:spcPts val="0"/>
              </a:spcBef>
              <a:spcAft>
                <a:spcPts val="0"/>
              </a:spcAft>
              <a:buClr>
                <a:srgbClr val="003974"/>
              </a:buClr>
              <a:buSzPts val="2800"/>
              <a:buFont typeface="Wingdings" panose="05000000000000000000" pitchFamily="2" charset="2"/>
              <a:buChar char="ü"/>
            </a:pPr>
            <a:r>
              <a:rPr lang="en-US" sz="3600" dirty="0">
                <a:solidFill>
                  <a:schemeClr val="dk1"/>
                </a:solidFill>
                <a:latin typeface="Calibri"/>
                <a:ea typeface="Calibri"/>
                <a:cs typeface="Calibri"/>
                <a:sym typeface="Calibri"/>
              </a:rPr>
              <a:t>R</a:t>
            </a:r>
            <a:r>
              <a:rPr lang="en-US" sz="3600" b="0" i="0" u="none" strike="noStrike" cap="none" dirty="0">
                <a:solidFill>
                  <a:schemeClr val="dk1"/>
                </a:solidFill>
                <a:latin typeface="Calibri"/>
                <a:ea typeface="Calibri"/>
                <a:cs typeface="Calibri"/>
                <a:sym typeface="Calibri"/>
              </a:rPr>
              <a:t>etain </a:t>
            </a:r>
            <a:r>
              <a:rPr lang="en-US" sz="3600" b="1" i="0" u="none" strike="noStrike" cap="none" dirty="0">
                <a:solidFill>
                  <a:schemeClr val="dk1"/>
                </a:solidFill>
                <a:latin typeface="Calibri"/>
                <a:ea typeface="Calibri"/>
                <a:cs typeface="Calibri"/>
                <a:sym typeface="Calibri"/>
              </a:rPr>
              <a:t>current ones</a:t>
            </a:r>
            <a:endParaRPr sz="2400" dirty="0"/>
          </a:p>
        </p:txBody>
      </p:sp>
      <p:sp>
        <p:nvSpPr>
          <p:cNvPr id="6" name="Rectangle 5">
            <a:extLst>
              <a:ext uri="{FF2B5EF4-FFF2-40B4-BE49-F238E27FC236}">
                <a16:creationId xmlns:a16="http://schemas.microsoft.com/office/drawing/2014/main" id="{F1069485-7B01-72B7-CCE3-70A0497D44DB}"/>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17</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childTnLst>
                                </p:cTn>
                              </p:par>
                              <p:par>
                                <p:cTn id="8" presetID="42" presetClass="entr" presetSubtype="0" fill="hold" nodeType="withEffect">
                                  <p:stCondLst>
                                    <p:cond delay="75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1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6" name="Picture 5">
            <a:extLst>
              <a:ext uri="{FF2B5EF4-FFF2-40B4-BE49-F238E27FC236}">
                <a16:creationId xmlns:a16="http://schemas.microsoft.com/office/drawing/2014/main" id="{AE5F01AA-BE58-D39D-3569-5503C21F7813}"/>
              </a:ext>
            </a:extLst>
          </p:cNvPr>
          <p:cNvPicPr>
            <a:picLocks noChangeAspect="1"/>
          </p:cNvPicPr>
          <p:nvPr/>
        </p:nvPicPr>
        <p:blipFill>
          <a:blip r:embed="rId3"/>
          <a:stretch>
            <a:fillRect/>
          </a:stretch>
        </p:blipFill>
        <p:spPr>
          <a:xfrm>
            <a:off x="8199319" y="1494325"/>
            <a:ext cx="3587600" cy="2544276"/>
          </a:xfrm>
          <a:prstGeom prst="rect">
            <a:avLst/>
          </a:prstGeom>
        </p:spPr>
      </p:pic>
      <p:pic>
        <p:nvPicPr>
          <p:cNvPr id="210" name="Google Shape;210;p11"/>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211" name="Google Shape;211;p11"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212" name="Google Shape;212;p11"/>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lt1"/>
                </a:solidFill>
              </a:rPr>
              <a:t>Membership Team</a:t>
            </a:r>
            <a:endParaRPr dirty="0"/>
          </a:p>
        </p:txBody>
      </p:sp>
      <p:sp>
        <p:nvSpPr>
          <p:cNvPr id="213" name="Google Shape;213;p11"/>
          <p:cNvSpPr/>
          <p:nvPr/>
        </p:nvSpPr>
        <p:spPr>
          <a:xfrm>
            <a:off x="10904561" y="5715000"/>
            <a:ext cx="1287437" cy="1143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 name="Google Shape;214;p11"/>
          <p:cNvSpPr txBox="1"/>
          <p:nvPr/>
        </p:nvSpPr>
        <p:spPr>
          <a:xfrm>
            <a:off x="3722985" y="4933104"/>
            <a:ext cx="0" cy="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 name="Google Shape;215;p11"/>
          <p:cNvSpPr txBox="1"/>
          <p:nvPr/>
        </p:nvSpPr>
        <p:spPr>
          <a:xfrm>
            <a:off x="877883" y="2366002"/>
            <a:ext cx="10656357" cy="4124176"/>
          </a:xfrm>
          <a:prstGeom prst="rect">
            <a:avLst/>
          </a:prstGeom>
          <a:noFill/>
          <a:ln>
            <a:noFill/>
          </a:ln>
        </p:spPr>
        <p:txBody>
          <a:bodyPr spcFirstLastPara="1" wrap="square" lIns="91425" tIns="91425" rIns="91425" bIns="91425" anchor="t" anchorCtr="0">
            <a:spAutoFit/>
          </a:bodyPr>
          <a:lstStyle/>
          <a:p>
            <a:pPr marL="515938" marR="0" lvl="0" indent="-349250" algn="l" rtl="0">
              <a:lnSpc>
                <a:spcPct val="100000"/>
              </a:lnSpc>
              <a:spcBef>
                <a:spcPts val="2000"/>
              </a:spcBef>
              <a:spcAft>
                <a:spcPts val="0"/>
              </a:spcAft>
              <a:buClr>
                <a:srgbClr val="003974"/>
              </a:buClr>
              <a:buSzPts val="2600"/>
              <a:buFont typeface="Arial"/>
              <a:buChar char="•"/>
            </a:pPr>
            <a:r>
              <a:rPr lang="en-US" sz="2600" b="1" i="0" u="none" strike="noStrike" cap="none" dirty="0">
                <a:solidFill>
                  <a:schemeClr val="dk1"/>
                </a:solidFill>
                <a:ea typeface="Calibri"/>
                <a:sym typeface="Calibri"/>
              </a:rPr>
              <a:t>Sets</a:t>
            </a:r>
            <a:r>
              <a:rPr lang="en-US" sz="2600" b="0" i="0" u="none" strike="noStrike" cap="none" dirty="0">
                <a:solidFill>
                  <a:schemeClr val="dk1"/>
                </a:solidFill>
                <a:ea typeface="Calibri"/>
                <a:sym typeface="Calibri"/>
              </a:rPr>
              <a:t> membership goals.</a:t>
            </a:r>
            <a:endParaRPr sz="2600" dirty="0"/>
          </a:p>
          <a:p>
            <a:pPr marL="515938" marR="0" lvl="0" indent="-349250" algn="l" rtl="0">
              <a:lnSpc>
                <a:spcPct val="100000"/>
              </a:lnSpc>
              <a:spcBef>
                <a:spcPts val="2000"/>
              </a:spcBef>
              <a:spcAft>
                <a:spcPts val="0"/>
              </a:spcAft>
              <a:buClr>
                <a:srgbClr val="003974"/>
              </a:buClr>
              <a:buSzPts val="2600"/>
              <a:buFont typeface="Arial"/>
              <a:buChar char="•"/>
            </a:pPr>
            <a:r>
              <a:rPr lang="en-US" sz="2600" b="1" i="0" u="none" strike="noStrike" cap="none" dirty="0">
                <a:solidFill>
                  <a:schemeClr val="dk1"/>
                </a:solidFill>
                <a:ea typeface="Calibri"/>
                <a:sym typeface="Calibri"/>
              </a:rPr>
              <a:t>Develops</a:t>
            </a:r>
            <a:r>
              <a:rPr lang="en-US" sz="2600" b="0" i="0" u="none" strike="noStrike" cap="none" dirty="0">
                <a:solidFill>
                  <a:schemeClr val="dk1"/>
                </a:solidFill>
                <a:ea typeface="Calibri"/>
                <a:sym typeface="Calibri"/>
              </a:rPr>
              <a:t> an action plan for meeting goals.</a:t>
            </a:r>
            <a:endParaRPr sz="2600" dirty="0"/>
          </a:p>
          <a:p>
            <a:pPr marL="515938" indent="-349250">
              <a:spcBef>
                <a:spcPts val="2000"/>
              </a:spcBef>
              <a:spcAft>
                <a:spcPts val="0"/>
              </a:spcAft>
              <a:buClr>
                <a:srgbClr val="003974"/>
              </a:buClr>
              <a:buSzPts val="2600"/>
              <a:buFont typeface="Arial"/>
              <a:buChar char="•"/>
            </a:pPr>
            <a:r>
              <a:rPr lang="en-US" sz="2600" b="1" dirty="0">
                <a:solidFill>
                  <a:schemeClr val="dk1"/>
                </a:solidFill>
                <a:ea typeface="Calibri"/>
                <a:sym typeface="Calibri"/>
              </a:rPr>
              <a:t>Teaches</a:t>
            </a:r>
            <a:r>
              <a:rPr lang="en-US" sz="2600" dirty="0">
                <a:solidFill>
                  <a:schemeClr val="dk1"/>
                </a:solidFill>
                <a:ea typeface="Calibri"/>
                <a:sym typeface="Calibri"/>
              </a:rPr>
              <a:t> others how to invite people to the club.</a:t>
            </a:r>
            <a:endParaRPr lang="en-US" sz="2600" dirty="0"/>
          </a:p>
          <a:p>
            <a:pPr marL="515938" marR="0" lvl="0" indent="-349250" algn="l" rtl="0">
              <a:lnSpc>
                <a:spcPct val="100000"/>
              </a:lnSpc>
              <a:spcBef>
                <a:spcPts val="2000"/>
              </a:spcBef>
              <a:spcAft>
                <a:spcPts val="0"/>
              </a:spcAft>
              <a:buClr>
                <a:srgbClr val="003974"/>
              </a:buClr>
              <a:buSzPts val="2600"/>
              <a:buFont typeface="Arial"/>
              <a:buChar char="•"/>
            </a:pPr>
            <a:r>
              <a:rPr lang="en-US" sz="2600" b="1" i="0" u="none" strike="noStrike" cap="none" dirty="0">
                <a:solidFill>
                  <a:schemeClr val="dk1"/>
                </a:solidFill>
                <a:ea typeface="Calibri"/>
                <a:sym typeface="Calibri"/>
              </a:rPr>
              <a:t>Plans </a:t>
            </a:r>
            <a:r>
              <a:rPr lang="en-US" sz="2600" b="0" i="0" u="none" strike="noStrike" cap="none" dirty="0">
                <a:solidFill>
                  <a:schemeClr val="dk1"/>
                </a:solidFill>
                <a:ea typeface="Calibri"/>
                <a:sym typeface="Calibri"/>
              </a:rPr>
              <a:t>membership drives and special member events.</a:t>
            </a:r>
            <a:endParaRPr sz="2600" dirty="0"/>
          </a:p>
          <a:p>
            <a:pPr marL="515938" indent="-349250">
              <a:spcBef>
                <a:spcPts val="2000"/>
              </a:spcBef>
              <a:spcAft>
                <a:spcPts val="0"/>
              </a:spcAft>
              <a:buClr>
                <a:srgbClr val="003974"/>
              </a:buClr>
              <a:buSzPts val="2600"/>
              <a:buFont typeface="Arial"/>
              <a:buChar char="•"/>
            </a:pPr>
            <a:r>
              <a:rPr lang="en-US" sz="2600" b="1" dirty="0">
                <a:solidFill>
                  <a:schemeClr val="dk1"/>
                </a:solidFill>
                <a:ea typeface="Calibri"/>
                <a:sym typeface="Calibri"/>
              </a:rPr>
              <a:t>Communicates</a:t>
            </a:r>
            <a:r>
              <a:rPr lang="en-US" sz="2600" dirty="0">
                <a:solidFill>
                  <a:schemeClr val="dk1"/>
                </a:solidFill>
                <a:ea typeface="Calibri"/>
                <a:sym typeface="Calibri"/>
              </a:rPr>
              <a:t> the importance of membership to club members.</a:t>
            </a:r>
            <a:endParaRPr lang="en-US" sz="2600" dirty="0"/>
          </a:p>
          <a:p>
            <a:pPr marL="515938" marR="0" lvl="0" indent="-349250" algn="l" rtl="0">
              <a:lnSpc>
                <a:spcPct val="100000"/>
              </a:lnSpc>
              <a:spcBef>
                <a:spcPts val="2000"/>
              </a:spcBef>
              <a:spcAft>
                <a:spcPts val="0"/>
              </a:spcAft>
              <a:buClr>
                <a:srgbClr val="003974"/>
              </a:buClr>
              <a:buSzPts val="2600"/>
              <a:buFont typeface="Arial"/>
              <a:buChar char="•"/>
            </a:pPr>
            <a:r>
              <a:rPr lang="en-US" sz="2600" b="1" i="0" u="none" strike="noStrike" cap="none" dirty="0">
                <a:solidFill>
                  <a:schemeClr val="dk1"/>
                </a:solidFill>
                <a:ea typeface="Calibri"/>
                <a:sym typeface="Calibri"/>
              </a:rPr>
              <a:t>Manages </a:t>
            </a:r>
            <a:r>
              <a:rPr lang="en-US" sz="2600" b="0" i="0" u="none" strike="noStrike" cap="none" dirty="0">
                <a:solidFill>
                  <a:schemeClr val="dk1"/>
                </a:solidFill>
                <a:ea typeface="Calibri"/>
                <a:sym typeface="Calibri"/>
              </a:rPr>
              <a:t>new-member orientation.</a:t>
            </a:r>
            <a:endParaRPr sz="2600" dirty="0"/>
          </a:p>
        </p:txBody>
      </p:sp>
      <p:sp>
        <p:nvSpPr>
          <p:cNvPr id="2" name="Google Shape;179;p9">
            <a:extLst>
              <a:ext uri="{FF2B5EF4-FFF2-40B4-BE49-F238E27FC236}">
                <a16:creationId xmlns:a16="http://schemas.microsoft.com/office/drawing/2014/main" id="{C4BE9C16-5197-3E30-DFC8-2D613823B77F}"/>
              </a:ext>
            </a:extLst>
          </p:cNvPr>
          <p:cNvSpPr txBox="1"/>
          <p:nvPr/>
        </p:nvSpPr>
        <p:spPr>
          <a:xfrm>
            <a:off x="762000" y="1814538"/>
            <a:ext cx="9220200" cy="584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chemeClr val="dk1"/>
                </a:solidFill>
                <a:latin typeface="Arial"/>
                <a:ea typeface="Arial"/>
                <a:cs typeface="Arial"/>
                <a:sym typeface="Arial"/>
              </a:rPr>
              <a:t>Actions &amp; Purpose</a:t>
            </a:r>
            <a:endParaRPr dirty="0"/>
          </a:p>
        </p:txBody>
      </p:sp>
      <p:sp>
        <p:nvSpPr>
          <p:cNvPr id="3" name="Rectangle 2">
            <a:extLst>
              <a:ext uri="{FF2B5EF4-FFF2-40B4-BE49-F238E27FC236}">
                <a16:creationId xmlns:a16="http://schemas.microsoft.com/office/drawing/2014/main" id="{7D9DD340-4048-4212-F932-99B4F900A013}"/>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18</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1"/>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10" name="Google Shape;210;p11"/>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211" name="Google Shape;211;p11"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212" name="Google Shape;212;p11"/>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lt1"/>
                </a:solidFill>
              </a:rPr>
              <a:t>Lead &amp; Inspire</a:t>
            </a:r>
            <a:endParaRPr dirty="0"/>
          </a:p>
        </p:txBody>
      </p:sp>
      <p:pic>
        <p:nvPicPr>
          <p:cNvPr id="4" name="Picture 3">
            <a:extLst>
              <a:ext uri="{FF2B5EF4-FFF2-40B4-BE49-F238E27FC236}">
                <a16:creationId xmlns:a16="http://schemas.microsoft.com/office/drawing/2014/main" id="{DF6D6C04-EB38-6523-90EA-02B2DADF6FDC}"/>
              </a:ext>
            </a:extLst>
          </p:cNvPr>
          <p:cNvPicPr>
            <a:picLocks noChangeAspect="1"/>
          </p:cNvPicPr>
          <p:nvPr/>
        </p:nvPicPr>
        <p:blipFill>
          <a:blip r:embed="rId5"/>
          <a:stretch>
            <a:fillRect/>
          </a:stretch>
        </p:blipFill>
        <p:spPr>
          <a:xfrm>
            <a:off x="1" y="2300694"/>
            <a:ext cx="6934200" cy="4267200"/>
          </a:xfrm>
          <a:prstGeom prst="rect">
            <a:avLst/>
          </a:prstGeom>
        </p:spPr>
      </p:pic>
      <p:sp>
        <p:nvSpPr>
          <p:cNvPr id="5" name="TextBox 4">
            <a:extLst>
              <a:ext uri="{FF2B5EF4-FFF2-40B4-BE49-F238E27FC236}">
                <a16:creationId xmlns:a16="http://schemas.microsoft.com/office/drawing/2014/main" id="{4C2E8489-4865-804D-7AEB-DE89A31BB9C9}"/>
              </a:ext>
            </a:extLst>
          </p:cNvPr>
          <p:cNvSpPr txBox="1"/>
          <p:nvPr/>
        </p:nvSpPr>
        <p:spPr>
          <a:xfrm>
            <a:off x="1245708" y="1788645"/>
            <a:ext cx="8229600" cy="584775"/>
          </a:xfrm>
          <a:prstGeom prst="rect">
            <a:avLst/>
          </a:prstGeom>
        </p:spPr>
        <p:txBody>
          <a:bodyPr vert="horz" wrap="square" lIns="91440" tIns="45720" rIns="91440" bIns="45720" rtlCol="0">
            <a:spAutoFit/>
          </a:bodyPr>
          <a:lstStyle/>
          <a:p>
            <a:pPr algn="l"/>
            <a:r>
              <a:rPr lang="en-US" sz="3200" dirty="0"/>
              <a:t>The Membership Chair </a:t>
            </a:r>
            <a:r>
              <a:rPr lang="en-US" sz="3200" u="sng" dirty="0"/>
              <a:t>leads the Charge </a:t>
            </a:r>
            <a:r>
              <a:rPr lang="en-US" sz="3200" dirty="0"/>
              <a:t>…</a:t>
            </a:r>
          </a:p>
        </p:txBody>
      </p:sp>
      <p:sp>
        <p:nvSpPr>
          <p:cNvPr id="7" name="TextBox 6">
            <a:extLst>
              <a:ext uri="{FF2B5EF4-FFF2-40B4-BE49-F238E27FC236}">
                <a16:creationId xmlns:a16="http://schemas.microsoft.com/office/drawing/2014/main" id="{B7F15F40-5C5C-AE9C-9A38-6CF110F94D24}"/>
              </a:ext>
            </a:extLst>
          </p:cNvPr>
          <p:cNvSpPr txBox="1"/>
          <p:nvPr/>
        </p:nvSpPr>
        <p:spPr>
          <a:xfrm>
            <a:off x="1600200" y="2404183"/>
            <a:ext cx="8686800" cy="646331"/>
          </a:xfrm>
          <a:prstGeom prst="rect">
            <a:avLst/>
          </a:prstGeom>
        </p:spPr>
        <p:txBody>
          <a:bodyPr vert="horz" wrap="square" lIns="91440" tIns="45720" rIns="91440" bIns="45720" rtlCol="0">
            <a:spAutoFit/>
          </a:bodyPr>
          <a:lstStyle/>
          <a:p>
            <a:pPr algn="ctr"/>
            <a:r>
              <a:rPr lang="en-US" sz="3200" i="1" dirty="0"/>
              <a:t>But </a:t>
            </a:r>
            <a:r>
              <a:rPr lang="en-US" sz="3200" i="1" u="sng" dirty="0"/>
              <a:t>Inspiration</a:t>
            </a:r>
            <a:r>
              <a:rPr lang="en-US" sz="3200" i="1" dirty="0"/>
              <a:t> comes from </a:t>
            </a:r>
            <a:r>
              <a:rPr lang="en-US" sz="3600" b="1" i="1" dirty="0"/>
              <a:t>YOU</a:t>
            </a:r>
            <a:r>
              <a:rPr lang="en-US" sz="3200" dirty="0"/>
              <a:t>.</a:t>
            </a:r>
          </a:p>
        </p:txBody>
      </p:sp>
      <p:grpSp>
        <p:nvGrpSpPr>
          <p:cNvPr id="2" name="Group 1">
            <a:extLst>
              <a:ext uri="{FF2B5EF4-FFF2-40B4-BE49-F238E27FC236}">
                <a16:creationId xmlns:a16="http://schemas.microsoft.com/office/drawing/2014/main" id="{3D5384B9-E644-9574-42B2-ABF69B69B903}"/>
              </a:ext>
            </a:extLst>
          </p:cNvPr>
          <p:cNvGrpSpPr/>
          <p:nvPr/>
        </p:nvGrpSpPr>
        <p:grpSpPr>
          <a:xfrm>
            <a:off x="7272970" y="3469818"/>
            <a:ext cx="4385630" cy="3062337"/>
            <a:chOff x="7272970" y="3469818"/>
            <a:chExt cx="4385630" cy="3062337"/>
          </a:xfrm>
        </p:grpSpPr>
        <p:sp>
          <p:nvSpPr>
            <p:cNvPr id="14" name="Rectangle: Beveled 13">
              <a:extLst>
                <a:ext uri="{FF2B5EF4-FFF2-40B4-BE49-F238E27FC236}">
                  <a16:creationId xmlns:a16="http://schemas.microsoft.com/office/drawing/2014/main" id="{B5B48404-2B60-6710-B768-64588E7A3330}"/>
                </a:ext>
              </a:extLst>
            </p:cNvPr>
            <p:cNvSpPr/>
            <p:nvPr/>
          </p:nvSpPr>
          <p:spPr>
            <a:xfrm>
              <a:off x="7272971" y="3469818"/>
              <a:ext cx="4385629" cy="3062337"/>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82FFF34-B600-A933-C438-44851DB62327}"/>
                </a:ext>
              </a:extLst>
            </p:cNvPr>
            <p:cNvGrpSpPr/>
            <p:nvPr/>
          </p:nvGrpSpPr>
          <p:grpSpPr>
            <a:xfrm>
              <a:off x="7272970" y="3469819"/>
              <a:ext cx="4385629" cy="3062336"/>
              <a:chOff x="7086600" y="3421793"/>
              <a:chExt cx="4419600" cy="3074481"/>
            </a:xfrm>
          </p:grpSpPr>
          <p:sp>
            <p:nvSpPr>
              <p:cNvPr id="11" name="Plaque 10">
                <a:extLst>
                  <a:ext uri="{FF2B5EF4-FFF2-40B4-BE49-F238E27FC236}">
                    <a16:creationId xmlns:a16="http://schemas.microsoft.com/office/drawing/2014/main" id="{691B2C1B-AA6C-8481-C0BD-97397774F931}"/>
                  </a:ext>
                </a:extLst>
              </p:cNvPr>
              <p:cNvSpPr/>
              <p:nvPr/>
            </p:nvSpPr>
            <p:spPr>
              <a:xfrm>
                <a:off x="7086600" y="3421793"/>
                <a:ext cx="4419600" cy="3074481"/>
              </a:xfrm>
              <a:prstGeom prst="plaque">
                <a:avLst/>
              </a:prstGeom>
              <a:solidFill>
                <a:srgbClr val="014D7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BBD41F-F4DC-74FF-F4EE-17BBB9BEEEC0}"/>
                  </a:ext>
                </a:extLst>
              </p:cNvPr>
              <p:cNvSpPr txBox="1"/>
              <p:nvPr/>
            </p:nvSpPr>
            <p:spPr>
              <a:xfrm>
                <a:off x="7362322" y="3985692"/>
                <a:ext cx="3868153" cy="1946682"/>
              </a:xfrm>
              <a:prstGeom prst="rect">
                <a:avLst/>
              </a:prstGeom>
            </p:spPr>
            <p:txBody>
              <a:bodyPr vert="horz" wrap="square" lIns="91440" tIns="45720" rIns="91440" bIns="45720" rtlCol="0">
                <a:spAutoFit/>
              </a:bodyPr>
              <a:lstStyle/>
              <a:p>
                <a:pPr algn="ctr"/>
                <a:r>
                  <a:rPr lang="en-US" sz="4000" dirty="0">
                    <a:solidFill>
                      <a:schemeClr val="bg1"/>
                    </a:solidFill>
                  </a:rPr>
                  <a:t>ENCOURAGE your members to get involved!</a:t>
                </a:r>
              </a:p>
            </p:txBody>
          </p:sp>
        </p:grpSp>
      </p:grpSp>
      <p:sp>
        <p:nvSpPr>
          <p:cNvPr id="3" name="Rectangle 2">
            <a:extLst>
              <a:ext uri="{FF2B5EF4-FFF2-40B4-BE49-F238E27FC236}">
                <a16:creationId xmlns:a16="http://schemas.microsoft.com/office/drawing/2014/main" id="{3EC8B034-8D69-82F6-A1EE-E70BCDC5FEB9}"/>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19</a:t>
            </a:fld>
            <a:endParaRPr lang="en-US" sz="1400" dirty="0">
              <a:solidFill>
                <a:schemeClr val="accent3">
                  <a:lumMod val="75000"/>
                </a:schemeClr>
              </a:solidFill>
            </a:endParaRPr>
          </a:p>
        </p:txBody>
      </p:sp>
    </p:spTree>
    <p:extLst>
      <p:ext uri="{BB962C8B-B14F-4D97-AF65-F5344CB8AC3E}">
        <p14:creationId xmlns:p14="http://schemas.microsoft.com/office/powerpoint/2010/main" val="2786116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par>
                                <p:cTn id="13" presetID="42" presetClass="entr" presetSubtype="0" fill="hold" grpId="0" nodeType="withEffect">
                                  <p:stCondLst>
                                    <p:cond delay="17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6" presetClass="entr" presetSubtype="32" fill="hold" nodeType="withEffect">
                                  <p:stCondLst>
                                    <p:cond delay="2500"/>
                                  </p:stCondLst>
                                  <p:childTnLst>
                                    <p:set>
                                      <p:cBhvr>
                                        <p:cTn id="19" dur="1" fill="hold">
                                          <p:stCondLst>
                                            <p:cond delay="0"/>
                                          </p:stCondLst>
                                        </p:cTn>
                                        <p:tgtEl>
                                          <p:spTgt spid="2"/>
                                        </p:tgtEl>
                                        <p:attrNameLst>
                                          <p:attrName>style.visibility</p:attrName>
                                        </p:attrNameLst>
                                      </p:cBhvr>
                                      <p:to>
                                        <p:strVal val="visible"/>
                                      </p:to>
                                    </p:set>
                                    <p:animEffect transition="in" filter="circle(out)">
                                      <p:cBhvr>
                                        <p:cTn id="2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3"/>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302" name="Google Shape;302;p13"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303" name="Google Shape;303;p13"/>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rgbClr val="FF0000"/>
                </a:solidFill>
              </a:rPr>
              <a:t>Get their attention</a:t>
            </a:r>
            <a:endParaRPr dirty="0">
              <a:solidFill>
                <a:srgbClr val="FF0000"/>
              </a:solidFill>
            </a:endParaRPr>
          </a:p>
        </p:txBody>
      </p:sp>
      <p:sp>
        <p:nvSpPr>
          <p:cNvPr id="304" name="Google Shape;304;p13"/>
          <p:cNvSpPr/>
          <p:nvPr/>
        </p:nvSpPr>
        <p:spPr>
          <a:xfrm>
            <a:off x="10904561" y="5720687"/>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Star: 5 Points 1">
            <a:extLst>
              <a:ext uri="{FF2B5EF4-FFF2-40B4-BE49-F238E27FC236}">
                <a16:creationId xmlns:a16="http://schemas.microsoft.com/office/drawing/2014/main" id="{BDA4A173-6ADB-F50E-83E1-FEBE3E29ACB3}"/>
              </a:ext>
            </a:extLst>
          </p:cNvPr>
          <p:cNvSpPr/>
          <p:nvPr/>
        </p:nvSpPr>
        <p:spPr>
          <a:xfrm>
            <a:off x="110062" y="6553200"/>
            <a:ext cx="194738" cy="191069"/>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69C14E0-2009-8CB5-BD9C-915DE99CAF07}"/>
              </a:ext>
            </a:extLst>
          </p:cNvPr>
          <p:cNvSpPr/>
          <p:nvPr/>
        </p:nvSpPr>
        <p:spPr>
          <a:xfrm>
            <a:off x="11597972" y="6459338"/>
            <a:ext cx="508473"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2</a:t>
            </a:fld>
            <a:endParaRPr lang="en-US" sz="1400" dirty="0">
              <a:solidFill>
                <a:schemeClr val="bg1"/>
              </a:solidFill>
            </a:endParaRPr>
          </a:p>
        </p:txBody>
      </p:sp>
      <p:pic>
        <p:nvPicPr>
          <p:cNvPr id="8" name="Picture 7">
            <a:extLst>
              <a:ext uri="{FF2B5EF4-FFF2-40B4-BE49-F238E27FC236}">
                <a16:creationId xmlns:a16="http://schemas.microsoft.com/office/drawing/2014/main" id="{45859B3F-B2BB-B771-F245-200D06D5DE9B}"/>
              </a:ext>
            </a:extLst>
          </p:cNvPr>
          <p:cNvPicPr>
            <a:picLocks noChangeAspect="1"/>
          </p:cNvPicPr>
          <p:nvPr/>
        </p:nvPicPr>
        <p:blipFill>
          <a:blip r:embed="rId5"/>
          <a:stretch>
            <a:fillRect/>
          </a:stretch>
        </p:blipFill>
        <p:spPr>
          <a:xfrm>
            <a:off x="-12835" y="-14288"/>
            <a:ext cx="12277006" cy="6872288"/>
          </a:xfrm>
          <a:prstGeom prst="rect">
            <a:avLst/>
          </a:prstGeom>
        </p:spPr>
      </p:pic>
      <p:pic>
        <p:nvPicPr>
          <p:cNvPr id="11" name="Picture 10">
            <a:extLst>
              <a:ext uri="{FF2B5EF4-FFF2-40B4-BE49-F238E27FC236}">
                <a16:creationId xmlns:a16="http://schemas.microsoft.com/office/drawing/2014/main" id="{2795525C-8AA3-AD84-03AE-0436EA19A9AA}"/>
              </a:ext>
            </a:extLst>
          </p:cNvPr>
          <p:cNvPicPr>
            <a:picLocks noChangeAspect="1"/>
          </p:cNvPicPr>
          <p:nvPr/>
        </p:nvPicPr>
        <p:blipFill>
          <a:blip r:embed="rId6"/>
          <a:stretch>
            <a:fillRect/>
          </a:stretch>
        </p:blipFill>
        <p:spPr>
          <a:xfrm>
            <a:off x="6606872" y="325844"/>
            <a:ext cx="4991100" cy="2828925"/>
          </a:xfrm>
          <a:prstGeom prst="rect">
            <a:avLst/>
          </a:prstGeom>
          <a:ln w="38100">
            <a:solidFill>
              <a:schemeClr val="accent1"/>
            </a:solidFill>
          </a:ln>
        </p:spPr>
      </p:pic>
      <p:sp>
        <p:nvSpPr>
          <p:cNvPr id="5" name="Star: 5 Points 4">
            <a:extLst>
              <a:ext uri="{FF2B5EF4-FFF2-40B4-BE49-F238E27FC236}">
                <a16:creationId xmlns:a16="http://schemas.microsoft.com/office/drawing/2014/main" id="{B79BB813-3192-75D4-1263-DA53F1480E49}"/>
              </a:ext>
            </a:extLst>
          </p:cNvPr>
          <p:cNvSpPr/>
          <p:nvPr/>
        </p:nvSpPr>
        <p:spPr>
          <a:xfrm rot="12830239">
            <a:off x="133796" y="6579889"/>
            <a:ext cx="194738" cy="191069"/>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2308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Plaque 1">
            <a:extLst>
              <a:ext uri="{FF2B5EF4-FFF2-40B4-BE49-F238E27FC236}">
                <a16:creationId xmlns:a16="http://schemas.microsoft.com/office/drawing/2014/main" id="{D95EF925-A383-0257-2F71-1C3A353C4654}"/>
              </a:ext>
            </a:extLst>
          </p:cNvPr>
          <p:cNvSpPr/>
          <p:nvPr/>
        </p:nvSpPr>
        <p:spPr>
          <a:xfrm>
            <a:off x="3576738" y="3733800"/>
            <a:ext cx="5186262" cy="2362200"/>
          </a:xfrm>
          <a:prstGeom prst="plaque">
            <a:avLst/>
          </a:prstGeom>
          <a:solidFill>
            <a:srgbClr val="003974"/>
          </a:solidFill>
          <a:ln>
            <a:solidFill>
              <a:srgbClr val="CC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Google Shape;230;p13"/>
          <p:cNvSpPr/>
          <p:nvPr/>
        </p:nvSpPr>
        <p:spPr>
          <a:xfrm>
            <a:off x="10904561" y="5718412"/>
            <a:ext cx="1287437" cy="1063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1" name="Google Shape;231;p13"/>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232" name="Google Shape;232;p13"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233" name="Google Shape;233;p13"/>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“Two for Two”</a:t>
            </a:r>
            <a:endParaRPr/>
          </a:p>
        </p:txBody>
      </p:sp>
      <p:pic>
        <p:nvPicPr>
          <p:cNvPr id="234" name="Google Shape;234;p13" descr="A person wearing glasses&#10;&#10;Description automatically generated with low confidence"/>
          <p:cNvPicPr preferRelativeResize="0"/>
          <p:nvPr/>
        </p:nvPicPr>
        <p:blipFill rotWithShape="1">
          <a:blip r:embed="rId5">
            <a:alphaModFix/>
          </a:blip>
          <a:srcRect l="12416" t="6811" r="13086" b="25075"/>
          <a:stretch/>
        </p:blipFill>
        <p:spPr>
          <a:xfrm>
            <a:off x="1029612" y="2710650"/>
            <a:ext cx="2205138" cy="2263556"/>
          </a:xfrm>
          <a:prstGeom prst="rect">
            <a:avLst/>
          </a:prstGeom>
          <a:noFill/>
          <a:ln>
            <a:noFill/>
          </a:ln>
        </p:spPr>
      </p:pic>
      <p:pic>
        <p:nvPicPr>
          <p:cNvPr id="235" name="Google Shape;235;p13" descr="A person's face on a yellow background&#10;&#10;Description automatically generated with low confidence"/>
          <p:cNvPicPr preferRelativeResize="0"/>
          <p:nvPr/>
        </p:nvPicPr>
        <p:blipFill rotWithShape="1">
          <a:blip r:embed="rId6">
            <a:alphaModFix/>
          </a:blip>
          <a:srcRect l="12752" t="10110" r="12751" b="27421"/>
          <a:stretch/>
        </p:blipFill>
        <p:spPr>
          <a:xfrm>
            <a:off x="8901150" y="2819400"/>
            <a:ext cx="2168838" cy="2263556"/>
          </a:xfrm>
          <a:prstGeom prst="rect">
            <a:avLst/>
          </a:prstGeom>
          <a:noFill/>
          <a:ln>
            <a:noFill/>
          </a:ln>
        </p:spPr>
      </p:pic>
      <p:sp>
        <p:nvSpPr>
          <p:cNvPr id="236" name="Google Shape;236;p13"/>
          <p:cNvSpPr txBox="1"/>
          <p:nvPr/>
        </p:nvSpPr>
        <p:spPr>
          <a:xfrm>
            <a:off x="1463850" y="1688015"/>
            <a:ext cx="9264295" cy="153885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3974"/>
              </a:buClr>
              <a:buSzPts val="4000"/>
              <a:buFont typeface="Arial"/>
              <a:buNone/>
            </a:pPr>
            <a:r>
              <a:rPr lang="en-US" sz="4000" b="1" i="0" u="none" strike="noStrike" cap="none" dirty="0">
                <a:solidFill>
                  <a:srgbClr val="8C7340"/>
                </a:solidFill>
                <a:latin typeface="Arial"/>
                <a:ea typeface="Arial"/>
                <a:cs typeface="Arial"/>
                <a:sym typeface="Arial"/>
              </a:rPr>
              <a:t>Growing your club </a:t>
            </a:r>
            <a:r>
              <a:rPr lang="en-US" sz="4400" b="1" i="0" u="none" strike="noStrike" cap="none" dirty="0">
                <a:solidFill>
                  <a:srgbClr val="735E35"/>
                </a:solidFill>
                <a:latin typeface="Arial"/>
                <a:ea typeface="Arial"/>
                <a:cs typeface="Arial"/>
                <a:sym typeface="Arial"/>
              </a:rPr>
              <a:t>month</a:t>
            </a:r>
            <a:r>
              <a:rPr lang="en-US" sz="4000" b="1" i="0" u="none" strike="noStrike" cap="none" dirty="0">
                <a:solidFill>
                  <a:srgbClr val="B4975A"/>
                </a:solidFill>
                <a:latin typeface="Arial"/>
                <a:ea typeface="Arial"/>
                <a:cs typeface="Arial"/>
                <a:sym typeface="Arial"/>
              </a:rPr>
              <a:t> </a:t>
            </a:r>
            <a:r>
              <a:rPr lang="en-US" sz="4000" b="1" i="0" u="none" strike="noStrike" cap="none" dirty="0">
                <a:solidFill>
                  <a:srgbClr val="8C7340"/>
                </a:solidFill>
                <a:latin typeface="Arial"/>
                <a:ea typeface="Arial"/>
                <a:cs typeface="Arial"/>
                <a:sym typeface="Arial"/>
              </a:rPr>
              <a:t>by</a:t>
            </a:r>
            <a:r>
              <a:rPr lang="en-US" sz="4000" b="1" i="0" u="none" strike="noStrike" cap="none" dirty="0">
                <a:solidFill>
                  <a:srgbClr val="B4975A"/>
                </a:solidFill>
                <a:latin typeface="Arial"/>
                <a:ea typeface="Arial"/>
                <a:cs typeface="Arial"/>
                <a:sym typeface="Arial"/>
              </a:rPr>
              <a:t> </a:t>
            </a:r>
            <a:r>
              <a:rPr lang="en-US" sz="4400" b="1" i="0" u="none" strike="noStrike" cap="none" dirty="0">
                <a:solidFill>
                  <a:srgbClr val="735E35"/>
                </a:solidFill>
                <a:latin typeface="Arial"/>
                <a:ea typeface="Arial"/>
                <a:cs typeface="Arial"/>
                <a:sym typeface="Arial"/>
              </a:rPr>
              <a:t>month</a:t>
            </a:r>
            <a:r>
              <a:rPr lang="en-US" sz="4000" b="1" i="0" u="none" strike="noStrike" cap="none" dirty="0">
                <a:solidFill>
                  <a:srgbClr val="B4975A"/>
                </a:solidFill>
                <a:latin typeface="Arial"/>
                <a:ea typeface="Arial"/>
                <a:cs typeface="Arial"/>
                <a:sym typeface="Arial"/>
              </a:rPr>
              <a:t>,</a:t>
            </a:r>
            <a:br>
              <a:rPr lang="en-US" sz="4000" b="1" i="0" u="none" strike="noStrike" cap="none" dirty="0">
                <a:solidFill>
                  <a:srgbClr val="B4975A"/>
                </a:solidFill>
                <a:latin typeface="Arial"/>
                <a:ea typeface="Arial"/>
                <a:cs typeface="Arial"/>
                <a:sym typeface="Arial"/>
              </a:rPr>
            </a:br>
            <a:r>
              <a:rPr lang="en-US" sz="4400" b="1" i="0" u="none" strike="noStrike" cap="none" dirty="0">
                <a:solidFill>
                  <a:srgbClr val="735E35"/>
                </a:solidFill>
                <a:latin typeface="Arial"/>
                <a:ea typeface="Arial"/>
                <a:cs typeface="Arial"/>
                <a:sym typeface="Arial"/>
              </a:rPr>
              <a:t>person</a:t>
            </a:r>
            <a:r>
              <a:rPr lang="en-US" sz="4000" b="1" i="0" u="none" strike="noStrike" cap="none" dirty="0">
                <a:solidFill>
                  <a:srgbClr val="B4975A"/>
                </a:solidFill>
                <a:latin typeface="Arial"/>
                <a:ea typeface="Arial"/>
                <a:cs typeface="Arial"/>
                <a:sym typeface="Arial"/>
              </a:rPr>
              <a:t> </a:t>
            </a:r>
            <a:r>
              <a:rPr lang="en-US" sz="4000" b="1" i="0" u="none" strike="noStrike" cap="none" dirty="0">
                <a:solidFill>
                  <a:srgbClr val="8C7340"/>
                </a:solidFill>
                <a:latin typeface="Arial"/>
                <a:ea typeface="Arial"/>
                <a:cs typeface="Arial"/>
                <a:sym typeface="Arial"/>
              </a:rPr>
              <a:t>to</a:t>
            </a:r>
            <a:r>
              <a:rPr lang="en-US" sz="4000" b="1" i="0" u="none" strike="noStrike" cap="none" dirty="0">
                <a:solidFill>
                  <a:srgbClr val="B4975A"/>
                </a:solidFill>
                <a:latin typeface="Arial"/>
                <a:ea typeface="Arial"/>
                <a:cs typeface="Arial"/>
                <a:sym typeface="Arial"/>
              </a:rPr>
              <a:t> </a:t>
            </a:r>
            <a:r>
              <a:rPr lang="en-US" sz="4400" b="1" i="0" u="none" strike="noStrike" cap="none" dirty="0">
                <a:solidFill>
                  <a:srgbClr val="735E35"/>
                </a:solidFill>
                <a:latin typeface="Arial"/>
                <a:ea typeface="Arial"/>
                <a:cs typeface="Arial"/>
                <a:sym typeface="Arial"/>
              </a:rPr>
              <a:t>person</a:t>
            </a:r>
            <a:endParaRPr dirty="0">
              <a:solidFill>
                <a:srgbClr val="735E35"/>
              </a:solidFill>
            </a:endParaRPr>
          </a:p>
        </p:txBody>
      </p:sp>
      <p:sp>
        <p:nvSpPr>
          <p:cNvPr id="237" name="Google Shape;237;p13"/>
          <p:cNvSpPr txBox="1"/>
          <p:nvPr/>
        </p:nvSpPr>
        <p:spPr>
          <a:xfrm>
            <a:off x="3921969" y="4797444"/>
            <a:ext cx="4495800" cy="104641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chemeClr val="lt1"/>
              </a:buClr>
              <a:buSzPts val="5867"/>
              <a:buFont typeface="Times New Roman"/>
              <a:buNone/>
            </a:pPr>
            <a:r>
              <a:rPr lang="en-US" sz="2800" b="1" i="1" u="none" strike="noStrike" cap="none" dirty="0">
                <a:solidFill>
                  <a:schemeClr val="bg1"/>
                </a:solidFill>
                <a:latin typeface="Arial"/>
                <a:ea typeface="Arial"/>
                <a:cs typeface="Arial"/>
                <a:sym typeface="Arial"/>
              </a:rPr>
              <a:t>Provides a way to </a:t>
            </a:r>
            <a:r>
              <a:rPr lang="en-US" sz="2800" b="1" i="1" u="sng" strike="noStrike" cap="none" dirty="0">
                <a:solidFill>
                  <a:schemeClr val="bg1"/>
                </a:solidFill>
                <a:latin typeface="Arial"/>
                <a:ea typeface="Arial"/>
                <a:cs typeface="Arial"/>
                <a:sym typeface="Arial"/>
              </a:rPr>
              <a:t>organize</a:t>
            </a:r>
            <a:r>
              <a:rPr lang="en-US" sz="2800" b="1" i="1" u="none" strike="noStrike" cap="none" dirty="0">
                <a:solidFill>
                  <a:schemeClr val="bg1"/>
                </a:solidFill>
                <a:latin typeface="Arial"/>
                <a:ea typeface="Arial"/>
                <a:cs typeface="Arial"/>
                <a:sym typeface="Arial"/>
              </a:rPr>
              <a:t> your efforts</a:t>
            </a:r>
            <a:endParaRPr sz="2000" dirty="0">
              <a:solidFill>
                <a:schemeClr val="bg1"/>
              </a:solidFill>
            </a:endParaRPr>
          </a:p>
        </p:txBody>
      </p:sp>
      <p:sp>
        <p:nvSpPr>
          <p:cNvPr id="238" name="Google Shape;238;p13"/>
          <p:cNvSpPr txBox="1"/>
          <p:nvPr/>
        </p:nvSpPr>
        <p:spPr>
          <a:xfrm>
            <a:off x="4125662" y="4013528"/>
            <a:ext cx="4160800" cy="800189"/>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chemeClr val="lt1"/>
              </a:buClr>
              <a:buSzPts val="3200"/>
              <a:buFont typeface="Times New Roman"/>
              <a:buNone/>
            </a:pPr>
            <a:r>
              <a:rPr lang="en-US" sz="4000" b="1" i="0" u="none" strike="noStrike" cap="none" dirty="0">
                <a:solidFill>
                  <a:schemeClr val="bg1"/>
                </a:solidFill>
                <a:latin typeface="Arial"/>
                <a:ea typeface="Arial"/>
                <a:cs typeface="Arial"/>
                <a:sym typeface="Arial"/>
              </a:rPr>
              <a:t>TWO FOR TWO</a:t>
            </a:r>
            <a:endParaRPr sz="2400" dirty="0">
              <a:solidFill>
                <a:schemeClr val="bg1"/>
              </a:solidFill>
            </a:endParaRPr>
          </a:p>
        </p:txBody>
      </p:sp>
      <p:sp>
        <p:nvSpPr>
          <p:cNvPr id="3" name="Rectangle 2">
            <a:extLst>
              <a:ext uri="{FF2B5EF4-FFF2-40B4-BE49-F238E27FC236}">
                <a16:creationId xmlns:a16="http://schemas.microsoft.com/office/drawing/2014/main" id="{87EBCE1A-79C4-1A6B-3837-3219681BC740}"/>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20</a:t>
            </a:fld>
            <a:endParaRPr lang="en-US" sz="1400" dirty="0">
              <a:solidFill>
                <a:schemeClr val="accent3">
                  <a:lumMod val="75000"/>
                </a:schemeClr>
              </a:solidFill>
            </a:endParaRPr>
          </a:p>
        </p:txBody>
      </p:sp>
    </p:spTree>
    <p:extLst>
      <p:ext uri="{BB962C8B-B14F-4D97-AF65-F5344CB8AC3E}">
        <p14:creationId xmlns:p14="http://schemas.microsoft.com/office/powerpoint/2010/main" val="30190509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750"/>
                                        <p:tgtEl>
                                          <p:spTgt spid="234"/>
                                        </p:tgtEl>
                                        <p:attrNameLst>
                                          <p:attrName>ppt_w</p:attrName>
                                        </p:attrNameLst>
                                      </p:cBhvr>
                                      <p:tavLst>
                                        <p:tav tm="0">
                                          <p:val>
                                            <p:strVal val="0"/>
                                          </p:val>
                                        </p:tav>
                                        <p:tav tm="100000">
                                          <p:val>
                                            <p:strVal val="#ppt_w"/>
                                          </p:val>
                                        </p:tav>
                                      </p:tavLst>
                                    </p:anim>
                                    <p:anim calcmode="lin" valueType="num">
                                      <p:cBhvr additive="base">
                                        <p:cTn id="8" dur="750"/>
                                        <p:tgtEl>
                                          <p:spTgt spid="23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250"/>
                                  </p:stCondLst>
                                  <p:childTnLst>
                                    <p:set>
                                      <p:cBhvr>
                                        <p:cTn id="10" dur="1" fill="hold">
                                          <p:stCondLst>
                                            <p:cond delay="0"/>
                                          </p:stCondLst>
                                        </p:cTn>
                                        <p:tgtEl>
                                          <p:spTgt spid="235"/>
                                        </p:tgtEl>
                                        <p:attrNameLst>
                                          <p:attrName>style.visibility</p:attrName>
                                        </p:attrNameLst>
                                      </p:cBhvr>
                                      <p:to>
                                        <p:strVal val="visible"/>
                                      </p:to>
                                    </p:set>
                                    <p:anim calcmode="lin" valueType="num">
                                      <p:cBhvr additive="base">
                                        <p:cTn id="11" dur="750"/>
                                        <p:tgtEl>
                                          <p:spTgt spid="235"/>
                                        </p:tgtEl>
                                        <p:attrNameLst>
                                          <p:attrName>ppt_w</p:attrName>
                                        </p:attrNameLst>
                                      </p:cBhvr>
                                      <p:tavLst>
                                        <p:tav tm="0">
                                          <p:val>
                                            <p:strVal val="0"/>
                                          </p:val>
                                        </p:tav>
                                        <p:tav tm="100000">
                                          <p:val>
                                            <p:strVal val="#ppt_w"/>
                                          </p:val>
                                        </p:tav>
                                      </p:tavLst>
                                    </p:anim>
                                    <p:anim calcmode="lin" valueType="num">
                                      <p:cBhvr additive="base">
                                        <p:cTn id="12" dur="750"/>
                                        <p:tgtEl>
                                          <p:spTgt spid="2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4"/>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5" name="Google Shape;245;p14" descr="Text, whiteboard&#10;&#10;Description automatically generated"/>
          <p:cNvPicPr preferRelativeResize="0"/>
          <p:nvPr/>
        </p:nvPicPr>
        <p:blipFill rotWithShape="1">
          <a:blip r:embed="rId3">
            <a:alphaModFix/>
          </a:blip>
          <a:srcRect/>
          <a:stretch/>
        </p:blipFill>
        <p:spPr>
          <a:xfrm>
            <a:off x="8077200" y="1754993"/>
            <a:ext cx="3874425" cy="4991012"/>
          </a:xfrm>
          <a:prstGeom prst="rect">
            <a:avLst/>
          </a:prstGeom>
          <a:noFill/>
          <a:ln>
            <a:noFill/>
          </a:ln>
        </p:spPr>
      </p:pic>
      <p:pic>
        <p:nvPicPr>
          <p:cNvPr id="246" name="Google Shape;246;p14"/>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247" name="Google Shape;247;p14"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248" name="Google Shape;248;p14"/>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“Two for Two”</a:t>
            </a:r>
            <a:endParaRPr/>
          </a:p>
        </p:txBody>
      </p:sp>
      <p:sp>
        <p:nvSpPr>
          <p:cNvPr id="249" name="Google Shape;249;p14"/>
          <p:cNvSpPr txBox="1"/>
          <p:nvPr/>
        </p:nvSpPr>
        <p:spPr>
          <a:xfrm>
            <a:off x="456315" y="2580004"/>
            <a:ext cx="7463102" cy="1200329"/>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rgbClr val="B4973C"/>
              </a:buClr>
              <a:buSzPts val="3600"/>
              <a:buFont typeface="Noto Sans Symbols"/>
              <a:buChar char="⮚"/>
            </a:pPr>
            <a:r>
              <a:rPr lang="en-US" sz="3600" dirty="0">
                <a:solidFill>
                  <a:schemeClr val="dk1"/>
                </a:solidFill>
                <a:latin typeface="Calibri"/>
                <a:ea typeface="Calibri"/>
                <a:cs typeface="Calibri"/>
                <a:sym typeface="Calibri"/>
              </a:rPr>
              <a:t>Identify </a:t>
            </a:r>
            <a:r>
              <a:rPr lang="en-US" sz="3600" b="1" dirty="0">
                <a:solidFill>
                  <a:schemeClr val="dk1"/>
                </a:solidFill>
                <a:latin typeface="Calibri"/>
                <a:ea typeface="Calibri"/>
                <a:cs typeface="Calibri"/>
                <a:sym typeface="Calibri"/>
              </a:rPr>
              <a:t>two members </a:t>
            </a:r>
            <a:r>
              <a:rPr lang="en-US" sz="3600" dirty="0">
                <a:solidFill>
                  <a:schemeClr val="dk1"/>
                </a:solidFill>
                <a:latin typeface="Calibri"/>
                <a:ea typeface="Calibri"/>
                <a:cs typeface="Calibri"/>
                <a:sym typeface="Calibri"/>
              </a:rPr>
              <a:t>to reach out to </a:t>
            </a:r>
            <a:r>
              <a:rPr lang="en-US" sz="3600" b="1" dirty="0">
                <a:solidFill>
                  <a:schemeClr val="dk1"/>
                </a:solidFill>
                <a:latin typeface="Calibri"/>
                <a:ea typeface="Calibri"/>
                <a:cs typeface="Calibri"/>
                <a:sym typeface="Calibri"/>
              </a:rPr>
              <a:t>two prospects </a:t>
            </a:r>
            <a:r>
              <a:rPr lang="en-US" sz="3600" dirty="0">
                <a:solidFill>
                  <a:schemeClr val="dk1"/>
                </a:solidFill>
                <a:latin typeface="Calibri"/>
                <a:ea typeface="Calibri"/>
                <a:cs typeface="Calibri"/>
                <a:sym typeface="Calibri"/>
              </a:rPr>
              <a:t>for </a:t>
            </a:r>
            <a:r>
              <a:rPr lang="en-US" sz="3600" b="1" dirty="0">
                <a:solidFill>
                  <a:schemeClr val="dk1"/>
                </a:solidFill>
                <a:latin typeface="Calibri"/>
                <a:ea typeface="Calibri"/>
                <a:cs typeface="Calibri"/>
                <a:sym typeface="Calibri"/>
              </a:rPr>
              <a:t>each</a:t>
            </a:r>
            <a:r>
              <a:rPr lang="en-US" sz="3600" dirty="0">
                <a:solidFill>
                  <a:schemeClr val="dk1"/>
                </a:solidFill>
                <a:latin typeface="Calibri"/>
                <a:ea typeface="Calibri"/>
                <a:cs typeface="Calibri"/>
                <a:sym typeface="Calibri"/>
              </a:rPr>
              <a:t> month.</a:t>
            </a:r>
            <a:endParaRPr sz="1800" dirty="0">
              <a:solidFill>
                <a:schemeClr val="dk1"/>
              </a:solidFill>
              <a:latin typeface="Calibri"/>
              <a:ea typeface="Calibri"/>
              <a:cs typeface="Calibri"/>
              <a:sym typeface="Calibri"/>
            </a:endParaRPr>
          </a:p>
        </p:txBody>
      </p:sp>
      <p:sp>
        <p:nvSpPr>
          <p:cNvPr id="250" name="Google Shape;250;p14"/>
          <p:cNvSpPr txBox="1"/>
          <p:nvPr/>
        </p:nvSpPr>
        <p:spPr>
          <a:xfrm>
            <a:off x="456315" y="4376053"/>
            <a:ext cx="7620885" cy="1200329"/>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rgbClr val="B4973C"/>
              </a:buClr>
              <a:buSzPts val="3600"/>
              <a:buFont typeface="Noto Sans Symbols"/>
              <a:buChar char="⮚"/>
            </a:pPr>
            <a:r>
              <a:rPr lang="en-US" sz="3600" dirty="0">
                <a:solidFill>
                  <a:schemeClr val="dk1"/>
                </a:solidFill>
                <a:latin typeface="Calibri"/>
                <a:ea typeface="Calibri"/>
                <a:cs typeface="Calibri"/>
                <a:sym typeface="Calibri"/>
              </a:rPr>
              <a:t>Members </a:t>
            </a:r>
            <a:r>
              <a:rPr lang="en-US" sz="3600" b="1" dirty="0">
                <a:solidFill>
                  <a:schemeClr val="dk1"/>
                </a:solidFill>
                <a:latin typeface="Calibri"/>
                <a:ea typeface="Calibri"/>
                <a:cs typeface="Calibri"/>
                <a:sym typeface="Calibri"/>
              </a:rPr>
              <a:t>invite prospects </a:t>
            </a:r>
            <a:r>
              <a:rPr lang="en-US" sz="3600" dirty="0">
                <a:solidFill>
                  <a:schemeClr val="dk1"/>
                </a:solidFill>
                <a:latin typeface="Calibri"/>
                <a:ea typeface="Calibri"/>
                <a:cs typeface="Calibri"/>
                <a:sym typeface="Calibri"/>
              </a:rPr>
              <a:t>to a meeting or service project.</a:t>
            </a:r>
            <a:endParaRPr dirty="0"/>
          </a:p>
        </p:txBody>
      </p:sp>
      <p:sp>
        <p:nvSpPr>
          <p:cNvPr id="2" name="Rectangle 1">
            <a:extLst>
              <a:ext uri="{FF2B5EF4-FFF2-40B4-BE49-F238E27FC236}">
                <a16:creationId xmlns:a16="http://schemas.microsoft.com/office/drawing/2014/main" id="{AE834FEF-9A6D-BFAF-C8C6-2EE9304F6D4D}"/>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21</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1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55"/>
        <p:cNvGrpSpPr/>
        <p:nvPr/>
      </p:nvGrpSpPr>
      <p:grpSpPr>
        <a:xfrm>
          <a:off x="0" y="0"/>
          <a:ext cx="0" cy="0"/>
          <a:chOff x="0" y="0"/>
          <a:chExt cx="0" cy="0"/>
        </a:xfrm>
      </p:grpSpPr>
      <p:pic>
        <p:nvPicPr>
          <p:cNvPr id="256" name="Google Shape;256;p15"/>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257" name="Google Shape;257;p15"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258" name="Google Shape;258;p1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“Two for Two”</a:t>
            </a:r>
            <a:endParaRPr/>
          </a:p>
        </p:txBody>
      </p:sp>
      <p:sp>
        <p:nvSpPr>
          <p:cNvPr id="259" name="Google Shape;259;p15"/>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0" name="Google Shape;260;p15"/>
          <p:cNvSpPr txBox="1"/>
          <p:nvPr/>
        </p:nvSpPr>
        <p:spPr>
          <a:xfrm>
            <a:off x="990600" y="2057400"/>
            <a:ext cx="6929360" cy="4016454"/>
          </a:xfrm>
          <a:prstGeom prst="rect">
            <a:avLst/>
          </a:prstGeom>
          <a:noFill/>
          <a:ln>
            <a:noFill/>
          </a:ln>
        </p:spPr>
        <p:txBody>
          <a:bodyPr spcFirstLastPara="1" wrap="square" lIns="91425" tIns="91425" rIns="91425" bIns="91425" anchor="t" anchorCtr="0">
            <a:spAutoFit/>
          </a:bodyPr>
          <a:lstStyle/>
          <a:p>
            <a:pPr marL="571500" marR="0" lvl="0" indent="-571500" algn="l" rtl="0">
              <a:lnSpc>
                <a:spcPct val="100000"/>
              </a:lnSpc>
              <a:spcBef>
                <a:spcPts val="1800"/>
              </a:spcBef>
              <a:spcAft>
                <a:spcPts val="0"/>
              </a:spcAft>
              <a:buClr>
                <a:srgbClr val="003974"/>
              </a:buClr>
              <a:buSzPts val="3733"/>
              <a:buFont typeface="Noto Sans Symbols"/>
              <a:buChar char="⮚"/>
            </a:pPr>
            <a:r>
              <a:rPr lang="en-US" sz="3600" b="1" i="0" u="none" strike="noStrike" cap="none">
                <a:solidFill>
                  <a:schemeClr val="dk1"/>
                </a:solidFill>
                <a:latin typeface="Calibri"/>
                <a:ea typeface="Calibri"/>
                <a:cs typeface="Calibri"/>
                <a:sym typeface="Calibri"/>
              </a:rPr>
              <a:t>24 prospects </a:t>
            </a:r>
            <a:r>
              <a:rPr lang="en-US" sz="3600" b="0" i="0" u="none" strike="noStrike" cap="none">
                <a:solidFill>
                  <a:schemeClr val="dk1"/>
                </a:solidFill>
                <a:latin typeface="Calibri"/>
                <a:ea typeface="Calibri"/>
                <a:cs typeface="Calibri"/>
                <a:sym typeface="Calibri"/>
              </a:rPr>
              <a:t>in one year</a:t>
            </a:r>
            <a:endParaRPr/>
          </a:p>
          <a:p>
            <a:pPr marL="571500" marR="0" lvl="0" indent="-571500" algn="l" rtl="0">
              <a:lnSpc>
                <a:spcPct val="100000"/>
              </a:lnSpc>
              <a:spcBef>
                <a:spcPts val="4200"/>
              </a:spcBef>
              <a:spcAft>
                <a:spcPts val="0"/>
              </a:spcAft>
              <a:buClr>
                <a:srgbClr val="003974"/>
              </a:buClr>
              <a:buSzPts val="3733"/>
              <a:buFont typeface="Noto Sans Symbols"/>
              <a:buChar char="⮚"/>
            </a:pPr>
            <a:r>
              <a:rPr lang="en-US" sz="3600" b="1" i="0" u="none" strike="noStrike" cap="none">
                <a:solidFill>
                  <a:schemeClr val="dk1"/>
                </a:solidFill>
                <a:latin typeface="Calibri"/>
                <a:ea typeface="Calibri"/>
                <a:cs typeface="Calibri"/>
                <a:sym typeface="Calibri"/>
              </a:rPr>
              <a:t>Convert 12 </a:t>
            </a:r>
            <a:r>
              <a:rPr lang="en-US" sz="3600" b="0" i="0" u="none" strike="noStrike" cap="none">
                <a:solidFill>
                  <a:schemeClr val="dk1"/>
                </a:solidFill>
                <a:latin typeface="Calibri"/>
                <a:ea typeface="Calibri"/>
                <a:cs typeface="Calibri"/>
                <a:sym typeface="Calibri"/>
              </a:rPr>
              <a:t>to new members</a:t>
            </a:r>
            <a:endParaRPr/>
          </a:p>
          <a:p>
            <a:pPr marL="571500" marR="0" lvl="0" indent="-571500" algn="l" rtl="0">
              <a:lnSpc>
                <a:spcPct val="100000"/>
              </a:lnSpc>
              <a:spcBef>
                <a:spcPts val="4200"/>
              </a:spcBef>
              <a:spcAft>
                <a:spcPts val="2400"/>
              </a:spcAft>
              <a:buClr>
                <a:srgbClr val="003974"/>
              </a:buClr>
              <a:buSzPts val="3733"/>
              <a:buFont typeface="Noto Sans Symbols"/>
              <a:buChar char="⮚"/>
            </a:pPr>
            <a:r>
              <a:rPr lang="en-US" sz="3600" b="0" i="0" u="none" strike="noStrike" cap="none">
                <a:solidFill>
                  <a:schemeClr val="dk1"/>
                </a:solidFill>
                <a:latin typeface="Calibri"/>
                <a:ea typeface="Calibri"/>
                <a:cs typeface="Calibri"/>
                <a:sym typeface="Calibri"/>
              </a:rPr>
              <a:t>Continue to host other great </a:t>
            </a:r>
            <a:br>
              <a:rPr lang="en-US" sz="3600" b="0" i="0" u="none" strike="noStrike" cap="none">
                <a:solidFill>
                  <a:schemeClr val="dk1"/>
                </a:solidFill>
                <a:latin typeface="Calibri"/>
                <a:ea typeface="Calibri"/>
                <a:cs typeface="Calibri"/>
                <a:sym typeface="Calibri"/>
              </a:rPr>
            </a:br>
            <a:r>
              <a:rPr lang="en-US" sz="3600" b="1" i="0" u="none" strike="noStrike" cap="none">
                <a:solidFill>
                  <a:schemeClr val="dk1"/>
                </a:solidFill>
                <a:latin typeface="Calibri"/>
                <a:ea typeface="Calibri"/>
                <a:cs typeface="Calibri"/>
                <a:sym typeface="Calibri"/>
              </a:rPr>
              <a:t>membership events</a:t>
            </a:r>
            <a:endParaRPr/>
          </a:p>
        </p:txBody>
      </p:sp>
      <p:pic>
        <p:nvPicPr>
          <p:cNvPr id="261" name="Google Shape;261;p15" descr="Text&#10;&#10;Description automatically generated"/>
          <p:cNvPicPr preferRelativeResize="0"/>
          <p:nvPr/>
        </p:nvPicPr>
        <p:blipFill rotWithShape="1">
          <a:blip r:embed="rId5">
            <a:alphaModFix/>
          </a:blip>
          <a:srcRect/>
          <a:stretch/>
        </p:blipFill>
        <p:spPr>
          <a:xfrm>
            <a:off x="7391400" y="1454066"/>
            <a:ext cx="4495628" cy="5403934"/>
          </a:xfrm>
          <a:prstGeom prst="rect">
            <a:avLst/>
          </a:prstGeom>
          <a:noFill/>
          <a:ln>
            <a:noFill/>
          </a:ln>
        </p:spPr>
      </p:pic>
      <p:sp>
        <p:nvSpPr>
          <p:cNvPr id="2" name="Rectangle 1">
            <a:extLst>
              <a:ext uri="{FF2B5EF4-FFF2-40B4-BE49-F238E27FC236}">
                <a16:creationId xmlns:a16="http://schemas.microsoft.com/office/drawing/2014/main" id="{8DE4C9B8-E928-8EF0-839D-6BA0538E6517}"/>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22</a:t>
            </a:fld>
            <a:endParaRPr lang="en-US" sz="1400" dirty="0">
              <a:solidFill>
                <a:schemeClr val="accent3">
                  <a:lumMod val="75000"/>
                </a:schemeClr>
              </a:solidFill>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6"/>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268" name="Google Shape;268;p16"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269" name="Google Shape;269;p16"/>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Make Invitations Personal</a:t>
            </a:r>
            <a:endParaRPr/>
          </a:p>
        </p:txBody>
      </p:sp>
      <p:sp>
        <p:nvSpPr>
          <p:cNvPr id="270" name="Google Shape;270;p16"/>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 name="Google Shape;271;p16"/>
          <p:cNvSpPr txBox="1"/>
          <p:nvPr/>
        </p:nvSpPr>
        <p:spPr>
          <a:xfrm>
            <a:off x="685799" y="1818548"/>
            <a:ext cx="5787572"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3200"/>
              <a:buFont typeface="Arial"/>
              <a:buNone/>
            </a:pPr>
            <a:r>
              <a:rPr lang="en-US" sz="3600" b="1" i="0" u="none" strike="noStrike" cap="none" dirty="0">
                <a:solidFill>
                  <a:schemeClr val="dk1"/>
                </a:solidFill>
                <a:latin typeface="Calibri"/>
                <a:ea typeface="Calibri"/>
                <a:cs typeface="Calibri"/>
                <a:sym typeface="Calibri"/>
              </a:rPr>
              <a:t>When you introduce Kiwanis</a:t>
            </a:r>
            <a:endParaRPr sz="2000" dirty="0"/>
          </a:p>
        </p:txBody>
      </p:sp>
      <p:sp>
        <p:nvSpPr>
          <p:cNvPr id="272" name="Google Shape;272;p16"/>
          <p:cNvSpPr txBox="1"/>
          <p:nvPr/>
        </p:nvSpPr>
        <p:spPr>
          <a:xfrm>
            <a:off x="1143000" y="2822575"/>
            <a:ext cx="5787572" cy="32162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3200"/>
              <a:buFont typeface="Noto Sans Symbols"/>
              <a:buChar char="⮚"/>
            </a:pPr>
            <a:r>
              <a:rPr lang="en-US" sz="3200" dirty="0">
                <a:solidFill>
                  <a:schemeClr val="dk1"/>
                </a:solidFill>
                <a:latin typeface="Arial"/>
                <a:ea typeface="Arial"/>
                <a:cs typeface="Arial"/>
                <a:sym typeface="Arial"/>
              </a:rPr>
              <a:t>Tell stories</a:t>
            </a:r>
            <a:endParaRPr dirty="0"/>
          </a:p>
          <a:p>
            <a:pPr marL="457200" marR="0" lvl="0" indent="-457200" algn="l" rtl="0">
              <a:spcBef>
                <a:spcPts val="3000"/>
              </a:spcBef>
              <a:spcAft>
                <a:spcPts val="0"/>
              </a:spcAft>
              <a:buClr>
                <a:srgbClr val="003974"/>
              </a:buClr>
              <a:buSzPts val="3200"/>
              <a:buFont typeface="Noto Sans Symbols"/>
              <a:buChar char="⮚"/>
            </a:pPr>
            <a:r>
              <a:rPr lang="en-US" sz="3200" dirty="0">
                <a:solidFill>
                  <a:schemeClr val="dk1"/>
                </a:solidFill>
                <a:latin typeface="Arial"/>
                <a:ea typeface="Arial"/>
                <a:cs typeface="Arial"/>
                <a:sym typeface="Arial"/>
              </a:rPr>
              <a:t>Connect on a personal level</a:t>
            </a:r>
            <a:endParaRPr dirty="0"/>
          </a:p>
          <a:p>
            <a:pPr marL="457200" marR="0" lvl="0" indent="-457200" algn="l" rtl="0">
              <a:spcBef>
                <a:spcPts val="3000"/>
              </a:spcBef>
              <a:spcAft>
                <a:spcPts val="0"/>
              </a:spcAft>
              <a:buClr>
                <a:srgbClr val="003974"/>
              </a:buClr>
              <a:buSzPts val="3200"/>
              <a:buFont typeface="Noto Sans Symbols"/>
              <a:buChar char="⮚"/>
            </a:pPr>
            <a:r>
              <a:rPr lang="en-US" sz="3200" dirty="0">
                <a:solidFill>
                  <a:schemeClr val="dk1"/>
                </a:solidFill>
                <a:latin typeface="Arial"/>
                <a:ea typeface="Arial"/>
                <a:cs typeface="Arial"/>
                <a:sym typeface="Arial"/>
              </a:rPr>
              <a:t>Show your passion</a:t>
            </a:r>
            <a:endParaRPr dirty="0"/>
          </a:p>
          <a:p>
            <a:pPr marL="457200" marR="0" lvl="0" indent="-457200" algn="l" rtl="0">
              <a:spcBef>
                <a:spcPts val="3000"/>
              </a:spcBef>
              <a:spcAft>
                <a:spcPts val="0"/>
              </a:spcAft>
              <a:buClr>
                <a:srgbClr val="003974"/>
              </a:buClr>
              <a:buSzPts val="3200"/>
              <a:buFont typeface="Noto Sans Symbols"/>
              <a:buChar char="⮚"/>
            </a:pPr>
            <a:r>
              <a:rPr lang="en-US" sz="3200" dirty="0">
                <a:solidFill>
                  <a:schemeClr val="dk1"/>
                </a:solidFill>
                <a:latin typeface="Arial"/>
                <a:ea typeface="Arial"/>
                <a:cs typeface="Arial"/>
                <a:sym typeface="Arial"/>
              </a:rPr>
              <a:t>Have fun!</a:t>
            </a:r>
            <a:endParaRPr dirty="0"/>
          </a:p>
        </p:txBody>
      </p:sp>
      <p:pic>
        <p:nvPicPr>
          <p:cNvPr id="273" name="Google Shape;273;p16"/>
          <p:cNvPicPr preferRelativeResize="0"/>
          <p:nvPr/>
        </p:nvPicPr>
        <p:blipFill rotWithShape="1">
          <a:blip r:embed="rId5">
            <a:alphaModFix/>
          </a:blip>
          <a:srcRect/>
          <a:stretch/>
        </p:blipFill>
        <p:spPr>
          <a:xfrm>
            <a:off x="7012860" y="1462087"/>
            <a:ext cx="5181598" cy="5408935"/>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 calcmode="lin" valueType="num">
                                      <p:cBhvr additive="base">
                                        <p:cTn id="7" dur="1000"/>
                                        <p:tgtEl>
                                          <p:spTgt spid="273"/>
                                        </p:tgtEl>
                                        <p:attrNameLst>
                                          <p:attrName>ppt_w</p:attrName>
                                        </p:attrNameLst>
                                      </p:cBhvr>
                                      <p:tavLst>
                                        <p:tav tm="0">
                                          <p:val>
                                            <p:strVal val="0"/>
                                          </p:val>
                                        </p:tav>
                                        <p:tav tm="100000">
                                          <p:val>
                                            <p:strVal val="#ppt_w"/>
                                          </p:val>
                                        </p:tav>
                                      </p:tavLst>
                                    </p:anim>
                                    <p:anim calcmode="lin" valueType="num">
                                      <p:cBhvr additive="base">
                                        <p:cTn id="8" dur="1000"/>
                                        <p:tgtEl>
                                          <p:spTgt spid="27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7"/>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 name="Google Shape;280;p17"/>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1" name="Google Shape;281;p17"/>
          <p:cNvPicPr preferRelativeResize="0"/>
          <p:nvPr/>
        </p:nvPicPr>
        <p:blipFill rotWithShape="1">
          <a:blip r:embed="rId3">
            <a:alphaModFix/>
          </a:blip>
          <a:srcRect/>
          <a:stretch/>
        </p:blipFill>
        <p:spPr>
          <a:xfrm>
            <a:off x="7239000" y="1404300"/>
            <a:ext cx="4952999" cy="5453700"/>
          </a:xfrm>
          <a:prstGeom prst="rect">
            <a:avLst/>
          </a:prstGeom>
          <a:noFill/>
          <a:ln>
            <a:noFill/>
          </a:ln>
        </p:spPr>
      </p:pic>
      <p:pic>
        <p:nvPicPr>
          <p:cNvPr id="282" name="Google Shape;282;p17"/>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283" name="Google Shape;283;p17"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284" name="Google Shape;284;p17"/>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Inviting New Members</a:t>
            </a:r>
            <a:endParaRPr/>
          </a:p>
        </p:txBody>
      </p:sp>
      <p:sp>
        <p:nvSpPr>
          <p:cNvPr id="285" name="Google Shape;285;p17"/>
          <p:cNvSpPr txBox="1"/>
          <p:nvPr/>
        </p:nvSpPr>
        <p:spPr>
          <a:xfrm>
            <a:off x="685799" y="1818548"/>
            <a:ext cx="6687458"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3200"/>
              <a:buFont typeface="Arial"/>
              <a:buNone/>
            </a:pPr>
            <a:r>
              <a:rPr lang="en-US" sz="3600" b="1" i="0" u="none" strike="noStrike" cap="none" dirty="0">
                <a:solidFill>
                  <a:schemeClr val="dk1"/>
                </a:solidFill>
                <a:latin typeface="Calibri"/>
                <a:ea typeface="Calibri"/>
                <a:cs typeface="Calibri"/>
                <a:sym typeface="Calibri"/>
              </a:rPr>
              <a:t>To Find &amp; Recruit New Members</a:t>
            </a:r>
            <a:endParaRPr sz="2000" dirty="0"/>
          </a:p>
        </p:txBody>
      </p:sp>
      <p:sp>
        <p:nvSpPr>
          <p:cNvPr id="286" name="Google Shape;286;p17"/>
          <p:cNvSpPr txBox="1"/>
          <p:nvPr/>
        </p:nvSpPr>
        <p:spPr>
          <a:xfrm>
            <a:off x="1049564" y="2794000"/>
            <a:ext cx="5787572" cy="32162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3200"/>
              <a:buFont typeface="Noto Sans Symbols"/>
              <a:buChar char="⮚"/>
            </a:pPr>
            <a:r>
              <a:rPr lang="en-US" sz="3200" dirty="0">
                <a:solidFill>
                  <a:schemeClr val="dk1"/>
                </a:solidFill>
                <a:latin typeface="Arial"/>
                <a:ea typeface="Arial"/>
                <a:cs typeface="Arial"/>
                <a:sym typeface="Arial"/>
              </a:rPr>
              <a:t>Membership Drives</a:t>
            </a:r>
            <a:endParaRPr dirty="0"/>
          </a:p>
          <a:p>
            <a:pPr marL="457200" marR="0" lvl="0" indent="-457200" algn="l" rtl="0">
              <a:spcBef>
                <a:spcPts val="3000"/>
              </a:spcBef>
              <a:spcAft>
                <a:spcPts val="0"/>
              </a:spcAft>
              <a:buClr>
                <a:srgbClr val="003974"/>
              </a:buClr>
              <a:buSzPts val="3200"/>
              <a:buFont typeface="Noto Sans Symbols"/>
              <a:buChar char="⮚"/>
            </a:pPr>
            <a:r>
              <a:rPr lang="en-US" sz="3200" dirty="0">
                <a:solidFill>
                  <a:schemeClr val="dk1"/>
                </a:solidFill>
                <a:latin typeface="Arial"/>
                <a:ea typeface="Arial"/>
                <a:cs typeface="Arial"/>
                <a:sym typeface="Arial"/>
              </a:rPr>
              <a:t>Flexible Memberships</a:t>
            </a:r>
            <a:endParaRPr dirty="0"/>
          </a:p>
          <a:p>
            <a:pPr marL="457200" marR="0" lvl="0" indent="-457200" algn="l" rtl="0">
              <a:spcBef>
                <a:spcPts val="3000"/>
              </a:spcBef>
              <a:spcAft>
                <a:spcPts val="0"/>
              </a:spcAft>
              <a:buClr>
                <a:srgbClr val="003974"/>
              </a:buClr>
              <a:buSzPts val="3200"/>
              <a:buFont typeface="Noto Sans Symbols"/>
              <a:buChar char="⮚"/>
            </a:pPr>
            <a:r>
              <a:rPr lang="en-US" sz="3200" dirty="0">
                <a:solidFill>
                  <a:schemeClr val="dk1"/>
                </a:solidFill>
                <a:latin typeface="Arial"/>
                <a:ea typeface="Arial"/>
                <a:cs typeface="Arial"/>
                <a:sym typeface="Arial"/>
              </a:rPr>
              <a:t>Club Projects</a:t>
            </a:r>
            <a:endParaRPr dirty="0"/>
          </a:p>
          <a:p>
            <a:pPr marL="457200" marR="0" lvl="0" indent="-457200" algn="l" rtl="0">
              <a:spcBef>
                <a:spcPts val="3000"/>
              </a:spcBef>
              <a:spcAft>
                <a:spcPts val="0"/>
              </a:spcAft>
              <a:buClr>
                <a:srgbClr val="003974"/>
              </a:buClr>
              <a:buSzPts val="3200"/>
              <a:buFont typeface="Noto Sans Symbols"/>
              <a:buChar char="⮚"/>
            </a:pPr>
            <a:r>
              <a:rPr lang="en-US" sz="3200" dirty="0">
                <a:solidFill>
                  <a:schemeClr val="dk1"/>
                </a:solidFill>
                <a:latin typeface="Arial"/>
                <a:ea typeface="Arial"/>
                <a:cs typeface="Arial"/>
                <a:sym typeface="Arial"/>
              </a:rPr>
              <a:t>Special Events</a:t>
            </a:r>
            <a:endParaRPr dirty="0"/>
          </a:p>
        </p:txBody>
      </p:sp>
      <p:sp>
        <p:nvSpPr>
          <p:cNvPr id="2" name="Rectangle 1">
            <a:extLst>
              <a:ext uri="{FF2B5EF4-FFF2-40B4-BE49-F238E27FC236}">
                <a16:creationId xmlns:a16="http://schemas.microsoft.com/office/drawing/2014/main" id="{8E87C36F-CBC3-D40F-2A5E-486B620147C4}"/>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24</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8"/>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293" name="Google Shape;293;p18"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294" name="Google Shape;294;p18"/>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Flexible Memberships</a:t>
            </a:r>
            <a:endParaRPr/>
          </a:p>
        </p:txBody>
      </p:sp>
      <p:sp>
        <p:nvSpPr>
          <p:cNvPr id="295" name="Google Shape;295;p18"/>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18"/>
          <p:cNvSpPr txBox="1"/>
          <p:nvPr/>
        </p:nvSpPr>
        <p:spPr>
          <a:xfrm>
            <a:off x="9914676" y="1755877"/>
            <a:ext cx="21751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F2F2"/>
                </a:solidFill>
                <a:latin typeface="Calibri"/>
                <a:ea typeface="Calibri"/>
                <a:cs typeface="Calibri"/>
                <a:sym typeface="Calibri"/>
              </a:rPr>
              <a:t>Goal is drect, detailed &amp; Meaningful</a:t>
            </a:r>
            <a:endParaRPr/>
          </a:p>
        </p:txBody>
      </p:sp>
      <p:sp>
        <p:nvSpPr>
          <p:cNvPr id="297" name="Google Shape;297;p18"/>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 name="Google Shape;298;p18"/>
          <p:cNvSpPr txBox="1"/>
          <p:nvPr/>
        </p:nvSpPr>
        <p:spPr>
          <a:xfrm>
            <a:off x="685799" y="1818548"/>
            <a:ext cx="6687458"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3200"/>
              <a:buFont typeface="Arial"/>
              <a:buNone/>
            </a:pPr>
            <a:r>
              <a:rPr lang="en-US" sz="3600" b="1" i="0" u="none" strike="noStrike" cap="none" dirty="0">
                <a:solidFill>
                  <a:schemeClr val="dk1"/>
                </a:solidFill>
                <a:latin typeface="Calibri"/>
                <a:ea typeface="Calibri"/>
                <a:cs typeface="Calibri"/>
                <a:sym typeface="Calibri"/>
              </a:rPr>
              <a:t>Available “Special” Memberships</a:t>
            </a:r>
            <a:endParaRPr sz="2000" dirty="0"/>
          </a:p>
        </p:txBody>
      </p:sp>
      <p:sp>
        <p:nvSpPr>
          <p:cNvPr id="299" name="Google Shape;299;p18"/>
          <p:cNvSpPr txBox="1"/>
          <p:nvPr/>
        </p:nvSpPr>
        <p:spPr>
          <a:xfrm>
            <a:off x="1120469" y="2583541"/>
            <a:ext cx="5787572"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800"/>
              <a:buFont typeface="Noto Sans Symbols"/>
              <a:buChar char="⮚"/>
            </a:pPr>
            <a:r>
              <a:rPr lang="en-US" sz="2800" i="1" dirty="0">
                <a:solidFill>
                  <a:schemeClr val="dk1"/>
                </a:solidFill>
                <a:latin typeface="Arial"/>
                <a:ea typeface="Arial"/>
                <a:cs typeface="Arial"/>
                <a:sym typeface="Arial"/>
              </a:rPr>
              <a:t>Corporate Memberships</a:t>
            </a:r>
            <a:endParaRPr i="1" dirty="0"/>
          </a:p>
        </p:txBody>
      </p:sp>
      <p:sp>
        <p:nvSpPr>
          <p:cNvPr id="300" name="Google Shape;300;p18"/>
          <p:cNvSpPr txBox="1"/>
          <p:nvPr/>
        </p:nvSpPr>
        <p:spPr>
          <a:xfrm>
            <a:off x="1135742" y="4642533"/>
            <a:ext cx="5787572"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800"/>
              <a:buFont typeface="Noto Sans Symbols"/>
              <a:buChar char="⮚"/>
            </a:pPr>
            <a:r>
              <a:rPr lang="en-US" sz="2800" i="1" dirty="0">
                <a:solidFill>
                  <a:schemeClr val="dk1"/>
                </a:solidFill>
                <a:latin typeface="Arial"/>
                <a:ea typeface="Arial"/>
                <a:cs typeface="Arial"/>
                <a:sym typeface="Arial"/>
              </a:rPr>
              <a:t>Club Satellites</a:t>
            </a:r>
            <a:endParaRPr i="1" dirty="0"/>
          </a:p>
        </p:txBody>
      </p:sp>
      <p:pic>
        <p:nvPicPr>
          <p:cNvPr id="301" name="Google Shape;301;p18"/>
          <p:cNvPicPr preferRelativeResize="0"/>
          <p:nvPr/>
        </p:nvPicPr>
        <p:blipFill rotWithShape="1">
          <a:blip r:embed="rId5">
            <a:alphaModFix/>
          </a:blip>
          <a:srcRect/>
          <a:stretch/>
        </p:blipFill>
        <p:spPr>
          <a:xfrm>
            <a:off x="7467600" y="1462087"/>
            <a:ext cx="4724398" cy="5384025"/>
          </a:xfrm>
          <a:prstGeom prst="rect">
            <a:avLst/>
          </a:prstGeom>
          <a:noFill/>
          <a:ln>
            <a:noFill/>
          </a:ln>
        </p:spPr>
      </p:pic>
      <p:sp>
        <p:nvSpPr>
          <p:cNvPr id="302" name="Google Shape;302;p18"/>
          <p:cNvSpPr txBox="1"/>
          <p:nvPr/>
        </p:nvSpPr>
        <p:spPr>
          <a:xfrm>
            <a:off x="1517648" y="3168316"/>
            <a:ext cx="5677808" cy="127727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400"/>
              <a:buFont typeface="Noto Sans Symbols"/>
              <a:buChar char="✔"/>
            </a:pPr>
            <a:r>
              <a:rPr lang="en-US" sz="2400">
                <a:solidFill>
                  <a:schemeClr val="dk1"/>
                </a:solidFill>
                <a:latin typeface="Arial"/>
                <a:ea typeface="Arial"/>
                <a:cs typeface="Arial"/>
                <a:sym typeface="Arial"/>
              </a:rPr>
              <a:t>Holds one position</a:t>
            </a:r>
            <a:endParaRPr/>
          </a:p>
          <a:p>
            <a:pPr marL="457200" marR="0" lvl="0" indent="-457200" algn="l" rtl="0">
              <a:spcBef>
                <a:spcPts val="300"/>
              </a:spcBef>
              <a:spcAft>
                <a:spcPts val="0"/>
              </a:spcAft>
              <a:buClr>
                <a:srgbClr val="003974"/>
              </a:buClr>
              <a:buSzPts val="2400"/>
              <a:buFont typeface="Noto Sans Symbols"/>
              <a:buChar char="✔"/>
            </a:pPr>
            <a:r>
              <a:rPr lang="en-US" sz="2400">
                <a:solidFill>
                  <a:schemeClr val="dk1"/>
                </a:solidFill>
                <a:latin typeface="Arial"/>
                <a:ea typeface="Arial"/>
                <a:cs typeface="Arial"/>
                <a:sym typeface="Arial"/>
              </a:rPr>
              <a:t>Designed for transient positions</a:t>
            </a:r>
            <a:endParaRPr/>
          </a:p>
          <a:p>
            <a:pPr marL="457200" marR="0" lvl="0" indent="-457200" algn="l" rtl="0">
              <a:spcBef>
                <a:spcPts val="300"/>
              </a:spcBef>
              <a:spcAft>
                <a:spcPts val="0"/>
              </a:spcAft>
              <a:buClr>
                <a:srgbClr val="003974"/>
              </a:buClr>
              <a:buSzPts val="2400"/>
              <a:buFont typeface="Noto Sans Symbols"/>
              <a:buChar char="✔"/>
            </a:pPr>
            <a:r>
              <a:rPr lang="en-US" sz="2400">
                <a:solidFill>
                  <a:schemeClr val="dk1"/>
                </a:solidFill>
                <a:latin typeface="Arial"/>
                <a:ea typeface="Arial"/>
                <a:cs typeface="Arial"/>
                <a:sym typeface="Arial"/>
              </a:rPr>
              <a:t>Avoids additional fees</a:t>
            </a:r>
            <a:endParaRPr sz="2800">
              <a:solidFill>
                <a:schemeClr val="dk1"/>
              </a:solidFill>
              <a:latin typeface="Arial"/>
              <a:ea typeface="Arial"/>
              <a:cs typeface="Arial"/>
              <a:sym typeface="Arial"/>
            </a:endParaRPr>
          </a:p>
        </p:txBody>
      </p:sp>
      <p:sp>
        <p:nvSpPr>
          <p:cNvPr id="303" name="Google Shape;303;p18"/>
          <p:cNvSpPr txBox="1"/>
          <p:nvPr/>
        </p:nvSpPr>
        <p:spPr>
          <a:xfrm>
            <a:off x="1510012" y="5227308"/>
            <a:ext cx="5413302" cy="123880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400"/>
              <a:buFont typeface="Noto Sans Symbols"/>
              <a:buChar char="✔"/>
            </a:pPr>
            <a:r>
              <a:rPr lang="en-US" sz="2400" dirty="0">
                <a:solidFill>
                  <a:schemeClr val="dk1"/>
                </a:solidFill>
                <a:latin typeface="Arial"/>
                <a:ea typeface="Arial"/>
                <a:cs typeface="Arial"/>
                <a:sym typeface="Arial"/>
              </a:rPr>
              <a:t>Host Club Membership</a:t>
            </a:r>
            <a:endParaRPr dirty="0"/>
          </a:p>
          <a:p>
            <a:pPr marL="457200" marR="0" lvl="0" indent="-457200" algn="l" rtl="0">
              <a:spcBef>
                <a:spcPts val="300"/>
              </a:spcBef>
              <a:spcAft>
                <a:spcPts val="0"/>
              </a:spcAft>
              <a:buClr>
                <a:srgbClr val="003974"/>
              </a:buClr>
              <a:buSzPts val="2400"/>
              <a:buFont typeface="Noto Sans Symbols"/>
              <a:buChar char="✔"/>
            </a:pPr>
            <a:r>
              <a:rPr lang="en-US" sz="2400" dirty="0">
                <a:solidFill>
                  <a:schemeClr val="dk1"/>
                </a:solidFill>
                <a:latin typeface="Arial"/>
                <a:ea typeface="Arial"/>
                <a:cs typeface="Arial"/>
                <a:sym typeface="Arial"/>
              </a:rPr>
              <a:t>Can petition for own Charter with 15 members</a:t>
            </a:r>
            <a:endParaRPr dirty="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19"/>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310" name="Google Shape;310;p19"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311" name="Google Shape;311;p19"/>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“Membership Event”</a:t>
            </a:r>
            <a:endParaRPr/>
          </a:p>
        </p:txBody>
      </p:sp>
      <p:sp>
        <p:nvSpPr>
          <p:cNvPr id="312" name="Google Shape;312;p19"/>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5" name="Google Shape;315;p19"/>
          <p:cNvSpPr txBox="1"/>
          <p:nvPr/>
        </p:nvSpPr>
        <p:spPr>
          <a:xfrm>
            <a:off x="773643" y="3786282"/>
            <a:ext cx="6172200"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14D73"/>
              </a:buClr>
              <a:buSzPct val="120000"/>
              <a:buFont typeface="Noto Sans Symbols"/>
              <a:buChar char="❖"/>
            </a:pPr>
            <a:r>
              <a:rPr lang="en-US" sz="2800" dirty="0">
                <a:solidFill>
                  <a:schemeClr val="dk1"/>
                </a:solidFill>
                <a:latin typeface="Arial"/>
                <a:ea typeface="Arial"/>
                <a:cs typeface="Arial"/>
                <a:sym typeface="Arial"/>
              </a:rPr>
              <a:t>Unique keynote speaker </a:t>
            </a:r>
            <a:endParaRPr dirty="0"/>
          </a:p>
        </p:txBody>
      </p:sp>
      <p:sp>
        <p:nvSpPr>
          <p:cNvPr id="316" name="Google Shape;316;p19"/>
          <p:cNvSpPr txBox="1"/>
          <p:nvPr/>
        </p:nvSpPr>
        <p:spPr>
          <a:xfrm>
            <a:off x="773643" y="4786974"/>
            <a:ext cx="6172200"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14D73"/>
              </a:buClr>
              <a:buSzPct val="120000"/>
              <a:buFont typeface="Noto Sans Symbols"/>
              <a:buChar char="❖"/>
            </a:pPr>
            <a:r>
              <a:rPr lang="en-US" sz="2800" dirty="0">
                <a:solidFill>
                  <a:schemeClr val="dk1"/>
                </a:solidFill>
                <a:latin typeface="Arial"/>
                <a:ea typeface="Arial"/>
                <a:cs typeface="Arial"/>
                <a:sym typeface="Arial"/>
              </a:rPr>
              <a:t>Engaging community project</a:t>
            </a:r>
            <a:endParaRPr dirty="0"/>
          </a:p>
        </p:txBody>
      </p:sp>
      <p:sp>
        <p:nvSpPr>
          <p:cNvPr id="317" name="Google Shape;317;p19"/>
          <p:cNvSpPr txBox="1"/>
          <p:nvPr/>
        </p:nvSpPr>
        <p:spPr>
          <a:xfrm>
            <a:off x="773643" y="5787666"/>
            <a:ext cx="6172200"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14D73"/>
              </a:buClr>
              <a:buSzPct val="120000"/>
              <a:buFont typeface="Noto Sans Symbols"/>
              <a:buChar char="❖"/>
            </a:pPr>
            <a:r>
              <a:rPr lang="en-US" sz="2800" dirty="0">
                <a:solidFill>
                  <a:schemeClr val="dk1"/>
                </a:solidFill>
                <a:latin typeface="Arial"/>
                <a:ea typeface="Arial"/>
                <a:cs typeface="Arial"/>
                <a:sym typeface="Arial"/>
              </a:rPr>
              <a:t>Special Kiwanis-sponsored event</a:t>
            </a:r>
            <a:endParaRPr dirty="0"/>
          </a:p>
        </p:txBody>
      </p:sp>
      <p:sp>
        <p:nvSpPr>
          <p:cNvPr id="3" name="Google Shape;298;p18">
            <a:extLst>
              <a:ext uri="{FF2B5EF4-FFF2-40B4-BE49-F238E27FC236}">
                <a16:creationId xmlns:a16="http://schemas.microsoft.com/office/drawing/2014/main" id="{5278758F-42C0-55E2-9377-C240F3561986}"/>
              </a:ext>
            </a:extLst>
          </p:cNvPr>
          <p:cNvSpPr txBox="1"/>
          <p:nvPr/>
        </p:nvSpPr>
        <p:spPr>
          <a:xfrm>
            <a:off x="685798" y="1818548"/>
            <a:ext cx="10058401"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3200"/>
              <a:buFont typeface="Arial"/>
              <a:buNone/>
            </a:pPr>
            <a:r>
              <a:rPr lang="en-US" sz="3600" b="1" i="0" u="none" strike="noStrike" cap="none" dirty="0">
                <a:solidFill>
                  <a:schemeClr val="dk1"/>
                </a:solidFill>
                <a:latin typeface="Calibri"/>
                <a:ea typeface="Calibri"/>
                <a:cs typeface="Calibri"/>
                <a:sym typeface="Calibri"/>
              </a:rPr>
              <a:t>Get Potential Members “in the door”!</a:t>
            </a:r>
            <a:endParaRPr sz="2000" dirty="0"/>
          </a:p>
        </p:txBody>
      </p:sp>
      <p:sp>
        <p:nvSpPr>
          <p:cNvPr id="5" name="Rectangle: Rounded Corners 4">
            <a:extLst>
              <a:ext uri="{FF2B5EF4-FFF2-40B4-BE49-F238E27FC236}">
                <a16:creationId xmlns:a16="http://schemas.microsoft.com/office/drawing/2014/main" id="{095691FF-A25D-F526-F3FC-32C6D74E7ADE}"/>
              </a:ext>
            </a:extLst>
          </p:cNvPr>
          <p:cNvSpPr/>
          <p:nvPr/>
        </p:nvSpPr>
        <p:spPr>
          <a:xfrm>
            <a:off x="685798" y="2769995"/>
            <a:ext cx="6260045" cy="65528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omic Sans MS" panose="030F0702030302020204" pitchFamily="66" charset="0"/>
              </a:rPr>
              <a:t>Make it INTERESTING and FUN…</a:t>
            </a:r>
          </a:p>
        </p:txBody>
      </p:sp>
      <p:pic>
        <p:nvPicPr>
          <p:cNvPr id="11" name="Picture 10">
            <a:extLst>
              <a:ext uri="{FF2B5EF4-FFF2-40B4-BE49-F238E27FC236}">
                <a16:creationId xmlns:a16="http://schemas.microsoft.com/office/drawing/2014/main" id="{A7CB9CDB-ECEF-149F-23C5-D7686CA8EC5F}"/>
              </a:ext>
            </a:extLst>
          </p:cNvPr>
          <p:cNvPicPr>
            <a:picLocks noChangeAspect="1"/>
          </p:cNvPicPr>
          <p:nvPr/>
        </p:nvPicPr>
        <p:blipFill>
          <a:blip r:embed="rId5"/>
          <a:stretch>
            <a:fillRect/>
          </a:stretch>
        </p:blipFill>
        <p:spPr>
          <a:xfrm>
            <a:off x="7086600" y="2733123"/>
            <a:ext cx="4810182" cy="3799033"/>
          </a:xfrm>
          <a:prstGeom prst="rect">
            <a:avLst/>
          </a:prstGeo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5" name="Google Shape;298;p18">
            <a:extLst>
              <a:ext uri="{FF2B5EF4-FFF2-40B4-BE49-F238E27FC236}">
                <a16:creationId xmlns:a16="http://schemas.microsoft.com/office/drawing/2014/main" id="{0A1EBB59-A10D-1DF7-D0CC-22A0E6F01CA0}"/>
              </a:ext>
            </a:extLst>
          </p:cNvPr>
          <p:cNvSpPr txBox="1"/>
          <p:nvPr/>
        </p:nvSpPr>
        <p:spPr>
          <a:xfrm>
            <a:off x="685799" y="1818548"/>
            <a:ext cx="6687458" cy="6770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3200"/>
              <a:buFont typeface="Arial"/>
              <a:buNone/>
            </a:pPr>
            <a:r>
              <a:rPr lang="en-US" sz="3200" b="1" i="0" u="none" strike="noStrike" cap="none" dirty="0">
                <a:solidFill>
                  <a:schemeClr val="dk1"/>
                </a:solidFill>
                <a:latin typeface="Arial" panose="020B0604020202020204" pitchFamily="34" charset="0"/>
                <a:ea typeface="Calibri"/>
                <a:cs typeface="Arial" panose="020B0604020202020204" pitchFamily="34" charset="0"/>
                <a:sym typeface="Calibri"/>
              </a:rPr>
              <a:t>Welcome those who share a – </a:t>
            </a:r>
            <a:endParaRPr dirty="0">
              <a:latin typeface="Arial" panose="020B0604020202020204" pitchFamily="34" charset="0"/>
              <a:cs typeface="Arial" panose="020B0604020202020204" pitchFamily="34" charset="0"/>
            </a:endParaRPr>
          </a:p>
        </p:txBody>
      </p:sp>
      <p:sp>
        <p:nvSpPr>
          <p:cNvPr id="279" name="Google Shape;279;p17"/>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 name="Google Shape;280;p17"/>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2" name="Google Shape;282;p17"/>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283" name="Google Shape;283;p17"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284" name="Google Shape;284;p17"/>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lt1"/>
                </a:solidFill>
              </a:rPr>
              <a:t>Embracing Variety</a:t>
            </a:r>
            <a:endParaRPr dirty="0"/>
          </a:p>
        </p:txBody>
      </p:sp>
      <p:pic>
        <p:nvPicPr>
          <p:cNvPr id="2" name="Picture 1" descr="A group of people wearing clothing&#10;&#10;Description automatically generated with low confidence">
            <a:extLst>
              <a:ext uri="{FF2B5EF4-FFF2-40B4-BE49-F238E27FC236}">
                <a16:creationId xmlns:a16="http://schemas.microsoft.com/office/drawing/2014/main" id="{517CA57C-1C16-8767-B38E-E4E79ED2FBB5}"/>
              </a:ext>
            </a:extLst>
          </p:cNvPr>
          <p:cNvPicPr>
            <a:picLocks noChangeAspect="1"/>
          </p:cNvPicPr>
          <p:nvPr/>
        </p:nvPicPr>
        <p:blipFill>
          <a:blip r:embed="rId5"/>
          <a:stretch>
            <a:fillRect/>
          </a:stretch>
        </p:blipFill>
        <p:spPr>
          <a:xfrm>
            <a:off x="992474" y="3429001"/>
            <a:ext cx="9479341" cy="3312994"/>
          </a:xfrm>
          <a:prstGeom prst="rect">
            <a:avLst/>
          </a:prstGeom>
        </p:spPr>
      </p:pic>
      <p:sp>
        <p:nvSpPr>
          <p:cNvPr id="3" name="Google Shape;314;p19">
            <a:extLst>
              <a:ext uri="{FF2B5EF4-FFF2-40B4-BE49-F238E27FC236}">
                <a16:creationId xmlns:a16="http://schemas.microsoft.com/office/drawing/2014/main" id="{24ABA8A3-E4DC-420A-BF33-077B43324DA5}"/>
              </a:ext>
            </a:extLst>
          </p:cNvPr>
          <p:cNvSpPr txBox="1"/>
          <p:nvPr/>
        </p:nvSpPr>
        <p:spPr>
          <a:xfrm>
            <a:off x="1695449" y="2462435"/>
            <a:ext cx="9354358" cy="677078"/>
          </a:xfrm>
          <a:prstGeom prst="rect">
            <a:avLst/>
          </a:prstGeom>
          <a:noFill/>
          <a:ln>
            <a:noFill/>
          </a:ln>
        </p:spPr>
        <p:txBody>
          <a:bodyPr spcFirstLastPara="1" wrap="square" lIns="91425" tIns="91425" rIns="91425" bIns="91425" anchor="t" anchorCtr="0">
            <a:spAutoFit/>
          </a:bodyPr>
          <a:lstStyle/>
          <a:p>
            <a:pPr marL="0" indent="0">
              <a:spcBef>
                <a:spcPts val="0"/>
              </a:spcBef>
            </a:pPr>
            <a:r>
              <a:rPr lang="en-US" sz="3200" dirty="0"/>
              <a:t>Different </a:t>
            </a:r>
            <a:r>
              <a:rPr lang="en-US" sz="3200" b="1" dirty="0"/>
              <a:t>culture</a:t>
            </a:r>
            <a:r>
              <a:rPr lang="en-US" sz="3200" dirty="0"/>
              <a:t>, </a:t>
            </a:r>
            <a:r>
              <a:rPr lang="en-US" sz="3200" b="1" dirty="0"/>
              <a:t>social</a:t>
            </a:r>
            <a:r>
              <a:rPr lang="en-US" sz="3200" dirty="0"/>
              <a:t> structure or </a:t>
            </a:r>
            <a:r>
              <a:rPr lang="en-US" sz="3200" b="1" dirty="0"/>
              <a:t>belief</a:t>
            </a:r>
            <a:r>
              <a:rPr lang="en-US" sz="3200" dirty="0"/>
              <a:t> system</a:t>
            </a:r>
          </a:p>
        </p:txBody>
      </p:sp>
      <p:sp>
        <p:nvSpPr>
          <p:cNvPr id="4" name="Rectangle 3">
            <a:extLst>
              <a:ext uri="{FF2B5EF4-FFF2-40B4-BE49-F238E27FC236}">
                <a16:creationId xmlns:a16="http://schemas.microsoft.com/office/drawing/2014/main" id="{D6949C49-4CA4-95A5-6976-C440DE1FE9C4}"/>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27</a:t>
            </a:fld>
            <a:endParaRPr lang="en-US" sz="1400" dirty="0">
              <a:solidFill>
                <a:schemeClr val="accent3">
                  <a:lumMod val="75000"/>
                </a:schemeClr>
              </a:solidFill>
            </a:endParaRPr>
          </a:p>
        </p:txBody>
      </p:sp>
      <p:sp>
        <p:nvSpPr>
          <p:cNvPr id="6" name="Star: 5 Points 5">
            <a:extLst>
              <a:ext uri="{FF2B5EF4-FFF2-40B4-BE49-F238E27FC236}">
                <a16:creationId xmlns:a16="http://schemas.microsoft.com/office/drawing/2014/main" id="{451B3E3D-8A48-D963-DBD6-BDE83A11A3E1}"/>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05132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0"/>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325" name="Google Shape;325;p20"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326" name="Google Shape;326;p20"/>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Time to SHARE – Brainstorming!</a:t>
            </a:r>
            <a:endParaRPr/>
          </a:p>
        </p:txBody>
      </p:sp>
      <p:sp>
        <p:nvSpPr>
          <p:cNvPr id="327" name="Google Shape;327;p20"/>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8" name="Google Shape;328;p20" descr="4,400+ Kids Sharing Toys Stock Photos, Pictures &amp; Royalty-Free Images -  iStock | Children sharing, Selfish kid, Child giving"/>
          <p:cNvPicPr preferRelativeResize="0"/>
          <p:nvPr/>
        </p:nvPicPr>
        <p:blipFill rotWithShape="1">
          <a:blip r:embed="rId5">
            <a:alphaModFix/>
          </a:blip>
          <a:srcRect/>
          <a:stretch/>
        </p:blipFill>
        <p:spPr>
          <a:xfrm>
            <a:off x="4095750" y="1460500"/>
            <a:ext cx="8096250" cy="5397500"/>
          </a:xfrm>
          <a:prstGeom prst="rect">
            <a:avLst/>
          </a:prstGeom>
          <a:noFill/>
          <a:ln>
            <a:noFill/>
          </a:ln>
        </p:spPr>
      </p:pic>
      <p:sp>
        <p:nvSpPr>
          <p:cNvPr id="329" name="Google Shape;329;p20"/>
          <p:cNvSpPr txBox="1"/>
          <p:nvPr/>
        </p:nvSpPr>
        <p:spPr>
          <a:xfrm>
            <a:off x="304800" y="3682196"/>
            <a:ext cx="4495800" cy="954107"/>
          </a:xfrm>
          <a:prstGeom prst="rect">
            <a:avLst/>
          </a:prstGeom>
          <a:solidFill>
            <a:srgbClr val="FFE1D3"/>
          </a:solidFill>
          <a:ln w="9525" cap="flat" cmpd="sng">
            <a:solidFill>
              <a:srgbClr val="E36C0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What </a:t>
            </a:r>
            <a:r>
              <a:rPr lang="en-US" sz="2800" b="1" i="1">
                <a:solidFill>
                  <a:schemeClr val="dk1"/>
                </a:solidFill>
                <a:latin typeface="Arial"/>
                <a:ea typeface="Arial"/>
                <a:cs typeface="Arial"/>
                <a:sym typeface="Arial"/>
              </a:rPr>
              <a:t>Events</a:t>
            </a:r>
            <a:r>
              <a:rPr lang="en-US" sz="2800">
                <a:solidFill>
                  <a:schemeClr val="dk1"/>
                </a:solidFill>
                <a:latin typeface="Arial"/>
                <a:ea typeface="Arial"/>
                <a:cs typeface="Arial"/>
                <a:sym typeface="Arial"/>
              </a:rPr>
              <a:t> spark your interest? </a:t>
            </a:r>
            <a:endParaRPr/>
          </a:p>
        </p:txBody>
      </p:sp>
      <p:sp>
        <p:nvSpPr>
          <p:cNvPr id="330" name="Google Shape;330;p20"/>
          <p:cNvSpPr txBox="1"/>
          <p:nvPr/>
        </p:nvSpPr>
        <p:spPr>
          <a:xfrm>
            <a:off x="304800" y="5346362"/>
            <a:ext cx="4343400" cy="954107"/>
          </a:xfrm>
          <a:prstGeom prst="rect">
            <a:avLst/>
          </a:prstGeom>
          <a:solidFill>
            <a:srgbClr val="FFE1D3"/>
          </a:solidFill>
          <a:ln w="9525" cap="flat" cmpd="sng">
            <a:solidFill>
              <a:srgbClr val="E36C0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What has </a:t>
            </a:r>
            <a:r>
              <a:rPr lang="en-US" sz="2800" b="1">
                <a:solidFill>
                  <a:schemeClr val="dk1"/>
                </a:solidFill>
                <a:latin typeface="Arial"/>
                <a:ea typeface="Arial"/>
                <a:cs typeface="Arial"/>
                <a:sym typeface="Arial"/>
              </a:rPr>
              <a:t>worked for you </a:t>
            </a:r>
            <a:r>
              <a:rPr lang="en-US" sz="2800">
                <a:solidFill>
                  <a:schemeClr val="dk1"/>
                </a:solidFill>
                <a:latin typeface="Arial"/>
                <a:ea typeface="Arial"/>
                <a:cs typeface="Arial"/>
                <a:sym typeface="Arial"/>
              </a:rPr>
              <a:t>in the past?</a:t>
            </a:r>
            <a:endParaRPr/>
          </a:p>
        </p:txBody>
      </p:sp>
      <p:sp>
        <p:nvSpPr>
          <p:cNvPr id="331" name="Google Shape;331;p20"/>
          <p:cNvSpPr txBox="1"/>
          <p:nvPr/>
        </p:nvSpPr>
        <p:spPr>
          <a:xfrm>
            <a:off x="304800" y="1973027"/>
            <a:ext cx="4648200" cy="954107"/>
          </a:xfrm>
          <a:prstGeom prst="rect">
            <a:avLst/>
          </a:prstGeom>
          <a:solidFill>
            <a:srgbClr val="FFE1D3"/>
          </a:solidFill>
          <a:ln w="9525" cap="flat" cmpd="sng">
            <a:solidFill>
              <a:srgbClr val="E36C09"/>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What </a:t>
            </a:r>
            <a:r>
              <a:rPr lang="en-US" sz="2800" b="1">
                <a:solidFill>
                  <a:schemeClr val="dk1"/>
                </a:solidFill>
                <a:latin typeface="Arial"/>
                <a:ea typeface="Arial"/>
                <a:cs typeface="Arial"/>
                <a:sym typeface="Arial"/>
              </a:rPr>
              <a:t>member-recruitment </a:t>
            </a:r>
            <a:r>
              <a:rPr lang="en-US" sz="2800">
                <a:solidFill>
                  <a:schemeClr val="dk1"/>
                </a:solidFill>
                <a:latin typeface="Arial"/>
                <a:ea typeface="Arial"/>
                <a:cs typeface="Arial"/>
                <a:sym typeface="Arial"/>
              </a:rPr>
              <a:t>ideas do YOU have?</a:t>
            </a:r>
            <a:endParaRPr/>
          </a:p>
        </p:txBody>
      </p:sp>
      <p:sp>
        <p:nvSpPr>
          <p:cNvPr id="2" name="Rectangle 1">
            <a:extLst>
              <a:ext uri="{FF2B5EF4-FFF2-40B4-BE49-F238E27FC236}">
                <a16:creationId xmlns:a16="http://schemas.microsoft.com/office/drawing/2014/main" id="{67E4D765-BE00-FA3B-A711-3590752C7406}"/>
              </a:ext>
            </a:extLst>
          </p:cNvPr>
          <p:cNvSpPr/>
          <p:nvPr/>
        </p:nvSpPr>
        <p:spPr>
          <a:xfrm>
            <a:off x="11527780" y="6424929"/>
            <a:ext cx="607859"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28</a:t>
            </a:fld>
            <a:endParaRPr lang="en-US" sz="1400"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1"/>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338" name="Google Shape;338;p21"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339" name="Google Shape;339;p21"/>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Coffee/Tea Break Time!</a:t>
            </a:r>
            <a:endParaRPr/>
          </a:p>
        </p:txBody>
      </p:sp>
      <p:sp>
        <p:nvSpPr>
          <p:cNvPr id="340" name="Google Shape;340;p21"/>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1" name="Google Shape;341;p21" descr="U.S. Hot Drinks : Growing hot beverages industry in the U.S."/>
          <p:cNvPicPr preferRelativeResize="0"/>
          <p:nvPr/>
        </p:nvPicPr>
        <p:blipFill rotWithShape="1">
          <a:blip r:embed="rId5">
            <a:alphaModFix/>
          </a:blip>
          <a:srcRect/>
          <a:stretch/>
        </p:blipFill>
        <p:spPr>
          <a:xfrm>
            <a:off x="-1" y="1462087"/>
            <a:ext cx="12191999" cy="5395913"/>
          </a:xfrm>
          <a:prstGeom prst="rect">
            <a:avLst/>
          </a:prstGeom>
          <a:noFill/>
          <a:ln>
            <a:noFill/>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pic>
        <p:nvPicPr>
          <p:cNvPr id="301" name="Google Shape;301;p13"/>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302" name="Google Shape;302;p13"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303" name="Google Shape;303;p13"/>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rgbClr val="FF0000"/>
                </a:solidFill>
              </a:rPr>
              <a:t>Get their attention</a:t>
            </a:r>
            <a:endParaRPr dirty="0">
              <a:solidFill>
                <a:srgbClr val="FF0000"/>
              </a:solidFill>
            </a:endParaRPr>
          </a:p>
        </p:txBody>
      </p:sp>
      <p:sp>
        <p:nvSpPr>
          <p:cNvPr id="304" name="Google Shape;304;p13"/>
          <p:cNvSpPr/>
          <p:nvPr/>
        </p:nvSpPr>
        <p:spPr>
          <a:xfrm>
            <a:off x="10904561" y="5720687"/>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Star: 5 Points 1">
            <a:extLst>
              <a:ext uri="{FF2B5EF4-FFF2-40B4-BE49-F238E27FC236}">
                <a16:creationId xmlns:a16="http://schemas.microsoft.com/office/drawing/2014/main" id="{BDA4A173-6ADB-F50E-83E1-FEBE3E29ACB3}"/>
              </a:ext>
            </a:extLst>
          </p:cNvPr>
          <p:cNvSpPr/>
          <p:nvPr/>
        </p:nvSpPr>
        <p:spPr>
          <a:xfrm>
            <a:off x="110062" y="6553200"/>
            <a:ext cx="194738" cy="191069"/>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69C14E0-2009-8CB5-BD9C-915DE99CAF07}"/>
              </a:ext>
            </a:extLst>
          </p:cNvPr>
          <p:cNvSpPr/>
          <p:nvPr/>
        </p:nvSpPr>
        <p:spPr>
          <a:xfrm>
            <a:off x="11597972" y="6459338"/>
            <a:ext cx="508473"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3</a:t>
            </a:fld>
            <a:endParaRPr lang="en-US" sz="1400" dirty="0">
              <a:solidFill>
                <a:schemeClr val="bg1"/>
              </a:solidFill>
            </a:endParaRPr>
          </a:p>
        </p:txBody>
      </p:sp>
      <p:pic>
        <p:nvPicPr>
          <p:cNvPr id="4" name="Picture 2" descr="5 of the Most Inspirational Poems to Restore Your Mental Grit and Courage |  Inc.com">
            <a:extLst>
              <a:ext uri="{FF2B5EF4-FFF2-40B4-BE49-F238E27FC236}">
                <a16:creationId xmlns:a16="http://schemas.microsoft.com/office/drawing/2014/main" id="{1C4501D3-DBB9-4B7D-0C26-59DD591FD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862"/>
            <a:ext cx="12191998" cy="685213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B75ED7F-E8A4-C0AA-F372-3CB489503498}"/>
              </a:ext>
            </a:extLst>
          </p:cNvPr>
          <p:cNvSpPr/>
          <p:nvPr/>
        </p:nvSpPr>
        <p:spPr>
          <a:xfrm>
            <a:off x="3429000" y="3227588"/>
            <a:ext cx="4572000" cy="351668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3A1D962-FB54-65D5-2873-3E1257958FA6}"/>
              </a:ext>
            </a:extLst>
          </p:cNvPr>
          <p:cNvSpPr txBox="1"/>
          <p:nvPr/>
        </p:nvSpPr>
        <p:spPr>
          <a:xfrm>
            <a:off x="3581400" y="3690878"/>
            <a:ext cx="4267200" cy="2862322"/>
          </a:xfrm>
          <a:prstGeom prst="rect">
            <a:avLst/>
          </a:prstGeom>
        </p:spPr>
        <p:txBody>
          <a:bodyPr vert="horz" wrap="square" lIns="91440" tIns="45720" rIns="91440" bIns="45720" rtlCol="0">
            <a:spAutoFit/>
          </a:bodyPr>
          <a:lstStyle/>
          <a:p>
            <a:pPr algn="ctr"/>
            <a:r>
              <a:rPr lang="en-US" sz="6000" dirty="0">
                <a:solidFill>
                  <a:srgbClr val="E9BE05"/>
                </a:solidFill>
                <a:latin typeface="French Script MT" panose="03020402040607040605" pitchFamily="66" charset="0"/>
              </a:rPr>
              <a:t>Believe you can and you’re halfway there.</a:t>
            </a:r>
          </a:p>
        </p:txBody>
      </p:sp>
    </p:spTree>
    <p:extLst>
      <p:ext uri="{BB962C8B-B14F-4D97-AF65-F5344CB8AC3E}">
        <p14:creationId xmlns:p14="http://schemas.microsoft.com/office/powerpoint/2010/main" val="7477759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22"/>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348" name="Google Shape;348;p22"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349" name="Google Shape;349;p22"/>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Prepare for New Members</a:t>
            </a:r>
            <a:endParaRPr>
              <a:solidFill>
                <a:schemeClr val="lt1"/>
              </a:solidFill>
            </a:endParaRPr>
          </a:p>
        </p:txBody>
      </p:sp>
      <p:sp>
        <p:nvSpPr>
          <p:cNvPr id="350" name="Google Shape;350;p22"/>
          <p:cNvSpPr/>
          <p:nvPr/>
        </p:nvSpPr>
        <p:spPr>
          <a:xfrm>
            <a:off x="10904561" y="5718411"/>
            <a:ext cx="1287437" cy="10258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1" name="Google Shape;351;p22"/>
          <p:cNvSpPr txBox="1">
            <a:spLocks noGrp="1"/>
          </p:cNvSpPr>
          <p:nvPr>
            <p:ph type="body" idx="1"/>
          </p:nvPr>
        </p:nvSpPr>
        <p:spPr>
          <a:xfrm>
            <a:off x="457200" y="1598594"/>
            <a:ext cx="7848600" cy="915605"/>
          </a:xfrm>
          <a:prstGeom prst="rect">
            <a:avLst/>
          </a:prstGeom>
          <a:noFill/>
          <a:ln>
            <a:noFill/>
          </a:ln>
        </p:spPr>
        <p:txBody>
          <a:bodyPr spcFirstLastPara="1" wrap="square" lIns="91425" tIns="91425" rIns="91425" bIns="91425" anchor="t" anchorCtr="0">
            <a:spAutoFit/>
          </a:bodyPr>
          <a:lstStyle/>
          <a:p>
            <a:pPr marL="457200" marR="0" lvl="0" indent="-228600" algn="l" rtl="0">
              <a:lnSpc>
                <a:spcPct val="100000"/>
              </a:lnSpc>
              <a:spcBef>
                <a:spcPts val="853"/>
              </a:spcBef>
              <a:spcAft>
                <a:spcPts val="0"/>
              </a:spcAft>
              <a:buClr>
                <a:srgbClr val="003974"/>
              </a:buClr>
              <a:buSzPts val="3733"/>
              <a:buFont typeface="Arial"/>
              <a:buNone/>
            </a:pPr>
            <a:r>
              <a:rPr lang="en-US" sz="4000" b="1" dirty="0"/>
              <a:t>Before a membership drive</a:t>
            </a:r>
            <a:endParaRPr dirty="0"/>
          </a:p>
        </p:txBody>
      </p:sp>
      <p:pic>
        <p:nvPicPr>
          <p:cNvPr id="352" name="Google Shape;352;p22"/>
          <p:cNvPicPr preferRelativeResize="0"/>
          <p:nvPr/>
        </p:nvPicPr>
        <p:blipFill rotWithShape="1">
          <a:blip r:embed="rId5">
            <a:alphaModFix/>
          </a:blip>
          <a:srcRect/>
          <a:stretch/>
        </p:blipFill>
        <p:spPr>
          <a:xfrm>
            <a:off x="9372600" y="3528905"/>
            <a:ext cx="2502872" cy="3024295"/>
          </a:xfrm>
          <a:prstGeom prst="rect">
            <a:avLst/>
          </a:prstGeom>
          <a:noFill/>
          <a:ln>
            <a:noFill/>
          </a:ln>
        </p:spPr>
      </p:pic>
      <p:sp>
        <p:nvSpPr>
          <p:cNvPr id="353" name="Google Shape;353;p22"/>
          <p:cNvSpPr txBox="1"/>
          <p:nvPr/>
        </p:nvSpPr>
        <p:spPr>
          <a:xfrm>
            <a:off x="1075262" y="2590800"/>
            <a:ext cx="8906938" cy="792494"/>
          </a:xfrm>
          <a:prstGeom prst="rect">
            <a:avLst/>
          </a:prstGeom>
          <a:noFill/>
          <a:ln>
            <a:noFill/>
          </a:ln>
        </p:spPr>
        <p:txBody>
          <a:bodyPr spcFirstLastPara="1" wrap="square" lIns="91425" tIns="91425" rIns="91425" bIns="91425" anchor="t" anchorCtr="0">
            <a:spAutoFit/>
          </a:bodyPr>
          <a:lstStyle/>
          <a:p>
            <a:pPr marL="800100" marR="0" lvl="0" indent="-571500" algn="l" rtl="0">
              <a:lnSpc>
                <a:spcPct val="100000"/>
              </a:lnSpc>
              <a:spcBef>
                <a:spcPts val="853"/>
              </a:spcBef>
              <a:spcAft>
                <a:spcPts val="0"/>
              </a:spcAft>
              <a:buClr>
                <a:srgbClr val="003974"/>
              </a:buClr>
              <a:buSzPts val="3733"/>
              <a:buFont typeface="Arial"/>
              <a:buChar char="•"/>
            </a:pPr>
            <a:r>
              <a:rPr lang="en-US" sz="3200" b="0" i="0" u="none" strike="noStrike" cap="none" dirty="0">
                <a:solidFill>
                  <a:schemeClr val="dk1"/>
                </a:solidFill>
                <a:latin typeface="Arial"/>
                <a:ea typeface="Arial"/>
                <a:cs typeface="Arial"/>
                <a:sym typeface="Arial"/>
              </a:rPr>
              <a:t>Schedule </a:t>
            </a:r>
            <a:r>
              <a:rPr lang="en-US" sz="3200" b="1" i="0" u="none" strike="noStrike" cap="none" dirty="0">
                <a:solidFill>
                  <a:schemeClr val="dk1"/>
                </a:solidFill>
                <a:latin typeface="Arial"/>
                <a:ea typeface="Arial"/>
                <a:cs typeface="Arial"/>
                <a:sym typeface="Arial"/>
              </a:rPr>
              <a:t>service projects </a:t>
            </a:r>
            <a:r>
              <a:rPr lang="en-US" sz="3200" b="0" i="0" u="none" strike="noStrike" cap="none" dirty="0">
                <a:solidFill>
                  <a:schemeClr val="dk1"/>
                </a:solidFill>
                <a:latin typeface="Arial"/>
                <a:ea typeface="Arial"/>
                <a:cs typeface="Arial"/>
                <a:sym typeface="Arial"/>
              </a:rPr>
              <a:t>after the drive</a:t>
            </a:r>
            <a:endParaRPr dirty="0"/>
          </a:p>
        </p:txBody>
      </p:sp>
      <p:sp>
        <p:nvSpPr>
          <p:cNvPr id="354" name="Google Shape;354;p22"/>
          <p:cNvSpPr txBox="1"/>
          <p:nvPr/>
        </p:nvSpPr>
        <p:spPr>
          <a:xfrm>
            <a:off x="1046687" y="3747281"/>
            <a:ext cx="7916338" cy="792494"/>
          </a:xfrm>
          <a:prstGeom prst="rect">
            <a:avLst/>
          </a:prstGeom>
          <a:noFill/>
          <a:ln>
            <a:noFill/>
          </a:ln>
        </p:spPr>
        <p:txBody>
          <a:bodyPr spcFirstLastPara="1" wrap="square" lIns="91425" tIns="91425" rIns="91425" bIns="91425" anchor="t" anchorCtr="0">
            <a:spAutoFit/>
          </a:bodyPr>
          <a:lstStyle/>
          <a:p>
            <a:pPr marL="800100" marR="0" lvl="0" indent="-571500" algn="l" rtl="0">
              <a:lnSpc>
                <a:spcPct val="100000"/>
              </a:lnSpc>
              <a:spcBef>
                <a:spcPts val="853"/>
              </a:spcBef>
              <a:spcAft>
                <a:spcPts val="0"/>
              </a:spcAft>
              <a:buClr>
                <a:srgbClr val="003974"/>
              </a:buClr>
              <a:buSzPts val="3733"/>
              <a:buFont typeface="Arial"/>
              <a:buChar char="•"/>
            </a:pPr>
            <a:r>
              <a:rPr lang="en-US" sz="3200" b="0" i="0" u="none" strike="noStrike" cap="none" dirty="0">
                <a:solidFill>
                  <a:schemeClr val="dk1"/>
                </a:solidFill>
                <a:latin typeface="Arial"/>
                <a:ea typeface="Arial"/>
                <a:cs typeface="Arial"/>
                <a:sym typeface="Arial"/>
              </a:rPr>
              <a:t>Plan for a </a:t>
            </a:r>
            <a:r>
              <a:rPr lang="en-US" sz="3200" b="1" i="0" u="none" strike="noStrike" cap="none" dirty="0">
                <a:solidFill>
                  <a:schemeClr val="dk1"/>
                </a:solidFill>
                <a:latin typeface="Arial"/>
                <a:ea typeface="Arial"/>
                <a:cs typeface="Arial"/>
                <a:sym typeface="Arial"/>
              </a:rPr>
              <a:t>new member orientation</a:t>
            </a:r>
            <a:endParaRPr b="1" dirty="0"/>
          </a:p>
        </p:txBody>
      </p:sp>
      <p:sp>
        <p:nvSpPr>
          <p:cNvPr id="355" name="Google Shape;355;p22"/>
          <p:cNvSpPr txBox="1"/>
          <p:nvPr/>
        </p:nvSpPr>
        <p:spPr>
          <a:xfrm>
            <a:off x="1084786" y="4954790"/>
            <a:ext cx="8135413" cy="1284937"/>
          </a:xfrm>
          <a:prstGeom prst="rect">
            <a:avLst/>
          </a:prstGeom>
          <a:noFill/>
          <a:ln>
            <a:noFill/>
          </a:ln>
        </p:spPr>
        <p:txBody>
          <a:bodyPr spcFirstLastPara="1" wrap="square" lIns="91425" tIns="91425" rIns="91425" bIns="91425" anchor="t" anchorCtr="0">
            <a:spAutoFit/>
          </a:bodyPr>
          <a:lstStyle/>
          <a:p>
            <a:pPr marL="800100" marR="0" lvl="0" indent="-571500" algn="l" rtl="0">
              <a:lnSpc>
                <a:spcPct val="100000"/>
              </a:lnSpc>
              <a:spcBef>
                <a:spcPts val="853"/>
              </a:spcBef>
              <a:spcAft>
                <a:spcPts val="0"/>
              </a:spcAft>
              <a:buClr>
                <a:srgbClr val="003974"/>
              </a:buClr>
              <a:buSzPts val="3733"/>
              <a:buFont typeface="Arial"/>
              <a:buChar char="•"/>
            </a:pPr>
            <a:r>
              <a:rPr lang="en-US" sz="3200" b="0" i="0" u="none" strike="noStrike" cap="none" dirty="0">
                <a:solidFill>
                  <a:schemeClr val="dk1"/>
                </a:solidFill>
                <a:latin typeface="Arial"/>
                <a:ea typeface="Arial"/>
                <a:cs typeface="Arial"/>
                <a:sym typeface="Arial"/>
              </a:rPr>
              <a:t>Plan to have new member </a:t>
            </a:r>
            <a:r>
              <a:rPr lang="en-US" sz="3200" b="1" i="0" u="none" strike="noStrike" cap="none" dirty="0">
                <a:solidFill>
                  <a:schemeClr val="dk1"/>
                </a:solidFill>
                <a:latin typeface="Arial"/>
                <a:ea typeface="Arial"/>
                <a:cs typeface="Arial"/>
                <a:sym typeface="Arial"/>
              </a:rPr>
              <a:t>folder</a:t>
            </a:r>
            <a:r>
              <a:rPr lang="en-US" sz="3200" b="0" i="0" u="none" strike="noStrike" cap="none" dirty="0">
                <a:solidFill>
                  <a:schemeClr val="dk1"/>
                </a:solidFill>
                <a:latin typeface="Arial"/>
                <a:ea typeface="Arial"/>
                <a:cs typeface="Arial"/>
                <a:sym typeface="Arial"/>
              </a:rPr>
              <a:t>, </a:t>
            </a:r>
            <a:r>
              <a:rPr lang="en-US" sz="3200" b="1" i="0" u="none" strike="noStrike" cap="none" dirty="0">
                <a:solidFill>
                  <a:schemeClr val="dk1"/>
                </a:solidFill>
                <a:latin typeface="Arial"/>
                <a:ea typeface="Arial"/>
                <a:cs typeface="Arial"/>
                <a:sym typeface="Arial"/>
              </a:rPr>
              <a:t>pins</a:t>
            </a:r>
            <a:r>
              <a:rPr lang="en-US" sz="3200" b="0" i="0" u="none" strike="noStrike" cap="none" dirty="0">
                <a:solidFill>
                  <a:schemeClr val="dk1"/>
                </a:solidFill>
                <a:latin typeface="Arial"/>
                <a:ea typeface="Arial"/>
                <a:cs typeface="Arial"/>
                <a:sym typeface="Arial"/>
              </a:rPr>
              <a:t>, and </a:t>
            </a:r>
            <a:r>
              <a:rPr lang="en-US" sz="3200" b="1" i="0" u="none" strike="noStrike" cap="none" dirty="0">
                <a:solidFill>
                  <a:schemeClr val="dk1"/>
                </a:solidFill>
                <a:latin typeface="Arial"/>
                <a:ea typeface="Arial"/>
                <a:cs typeface="Arial"/>
                <a:sym typeface="Arial"/>
              </a:rPr>
              <a:t>certificates</a:t>
            </a:r>
            <a:r>
              <a:rPr lang="en-US" sz="3200" b="0" i="0" u="none" strike="noStrike" cap="none" dirty="0">
                <a:solidFill>
                  <a:schemeClr val="dk1"/>
                </a:solidFill>
                <a:latin typeface="Arial"/>
                <a:ea typeface="Arial"/>
                <a:cs typeface="Arial"/>
                <a:sym typeface="Arial"/>
              </a:rPr>
              <a:t> ready as needed</a:t>
            </a:r>
            <a:endParaRPr dirty="0"/>
          </a:p>
        </p:txBody>
      </p:sp>
      <p:sp>
        <p:nvSpPr>
          <p:cNvPr id="3" name="Rectangle 2">
            <a:extLst>
              <a:ext uri="{FF2B5EF4-FFF2-40B4-BE49-F238E27FC236}">
                <a16:creationId xmlns:a16="http://schemas.microsoft.com/office/drawing/2014/main" id="{03AE52D2-37F1-FF81-652B-848EA631234A}"/>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30</a:t>
            </a:fld>
            <a:endParaRPr lang="en-US" sz="1400" dirty="0">
              <a:solidFill>
                <a:schemeClr val="accent3">
                  <a:lumMod val="75000"/>
                </a:schemeClr>
              </a:solidFill>
            </a:endParaRPr>
          </a:p>
        </p:txBody>
      </p:sp>
      <p:sp>
        <p:nvSpPr>
          <p:cNvPr id="2" name="Star: 5 Points 1">
            <a:extLst>
              <a:ext uri="{FF2B5EF4-FFF2-40B4-BE49-F238E27FC236}">
                <a16:creationId xmlns:a16="http://schemas.microsoft.com/office/drawing/2014/main" id="{C67DE2B0-55B4-AF07-CF68-51FF03BEEF80}"/>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822"/>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3"/>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2" name="Google Shape;362;p23"/>
          <p:cNvPicPr preferRelativeResize="0"/>
          <p:nvPr/>
        </p:nvPicPr>
        <p:blipFill rotWithShape="1">
          <a:blip r:embed="rId3">
            <a:alphaModFix/>
          </a:blip>
          <a:srcRect/>
          <a:stretch/>
        </p:blipFill>
        <p:spPr>
          <a:xfrm>
            <a:off x="6248400" y="1413418"/>
            <a:ext cx="5969815" cy="5444582"/>
          </a:xfrm>
          <a:prstGeom prst="rect">
            <a:avLst/>
          </a:prstGeom>
          <a:noFill/>
          <a:ln>
            <a:noFill/>
          </a:ln>
        </p:spPr>
      </p:pic>
      <p:pic>
        <p:nvPicPr>
          <p:cNvPr id="363" name="Google Shape;363;p23"/>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364" name="Google Shape;364;p23"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365" name="Google Shape;365;p23"/>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Managing NEW Members</a:t>
            </a:r>
            <a:endParaRPr/>
          </a:p>
        </p:txBody>
      </p:sp>
      <p:sp>
        <p:nvSpPr>
          <p:cNvPr id="367" name="Google Shape;367;p23"/>
          <p:cNvSpPr txBox="1"/>
          <p:nvPr/>
        </p:nvSpPr>
        <p:spPr>
          <a:xfrm>
            <a:off x="666647" y="4361215"/>
            <a:ext cx="5412031" cy="738633"/>
          </a:xfrm>
          <a:prstGeom prst="rect">
            <a:avLst/>
          </a:prstGeom>
          <a:noFill/>
          <a:ln>
            <a:noFill/>
          </a:ln>
        </p:spPr>
        <p:txBody>
          <a:bodyPr spcFirstLastPara="1" wrap="square" lIns="91425" tIns="91425" rIns="91425" bIns="91425" anchor="t" anchorCtr="0">
            <a:spAutoFit/>
          </a:bodyPr>
          <a:lstStyle/>
          <a:p>
            <a:pPr marL="571500" marR="0" lvl="0" indent="-571500" algn="l" rtl="0">
              <a:lnSpc>
                <a:spcPct val="100000"/>
              </a:lnSpc>
              <a:spcBef>
                <a:spcPts val="0"/>
              </a:spcBef>
              <a:spcAft>
                <a:spcPts val="0"/>
              </a:spcAft>
              <a:buClr>
                <a:srgbClr val="003974"/>
              </a:buClr>
              <a:buSzPts val="3600"/>
              <a:buFont typeface="Noto Sans Symbols"/>
              <a:buChar char="❖"/>
            </a:pPr>
            <a:r>
              <a:rPr lang="en-US" sz="3600" b="0" i="0" u="none" strike="noStrike" cap="none">
                <a:solidFill>
                  <a:schemeClr val="dk1"/>
                </a:solidFill>
                <a:latin typeface="Arial"/>
                <a:ea typeface="Arial"/>
                <a:cs typeface="Arial"/>
                <a:sym typeface="Arial"/>
              </a:rPr>
              <a:t>Mentoring</a:t>
            </a:r>
            <a:endParaRPr/>
          </a:p>
        </p:txBody>
      </p:sp>
      <p:sp>
        <p:nvSpPr>
          <p:cNvPr id="368" name="Google Shape;368;p23"/>
          <p:cNvSpPr txBox="1"/>
          <p:nvPr/>
        </p:nvSpPr>
        <p:spPr>
          <a:xfrm>
            <a:off x="683965" y="3221927"/>
            <a:ext cx="5412031" cy="738633"/>
          </a:xfrm>
          <a:prstGeom prst="rect">
            <a:avLst/>
          </a:prstGeom>
          <a:noFill/>
          <a:ln>
            <a:noFill/>
          </a:ln>
        </p:spPr>
        <p:txBody>
          <a:bodyPr spcFirstLastPara="1" wrap="square" lIns="91425" tIns="91425" rIns="91425" bIns="91425" anchor="t" anchorCtr="0">
            <a:spAutoFit/>
          </a:bodyPr>
          <a:lstStyle/>
          <a:p>
            <a:pPr marL="571500" marR="0" lvl="0" indent="-571500" algn="l" rtl="0">
              <a:lnSpc>
                <a:spcPct val="100000"/>
              </a:lnSpc>
              <a:spcBef>
                <a:spcPts val="0"/>
              </a:spcBef>
              <a:spcAft>
                <a:spcPts val="0"/>
              </a:spcAft>
              <a:buClr>
                <a:srgbClr val="003974"/>
              </a:buClr>
              <a:buSzPts val="3600"/>
              <a:buFont typeface="Noto Sans Symbols"/>
              <a:buChar char="❖"/>
            </a:pPr>
            <a:r>
              <a:rPr lang="en-US" sz="3600" b="0" i="0" u="none" strike="noStrike" cap="none" dirty="0">
                <a:solidFill>
                  <a:schemeClr val="dk1"/>
                </a:solidFill>
                <a:latin typeface="Arial"/>
                <a:ea typeface="Arial"/>
                <a:cs typeface="Arial"/>
                <a:sym typeface="Arial"/>
              </a:rPr>
              <a:t>Induction ceremony</a:t>
            </a:r>
            <a:endParaRPr dirty="0"/>
          </a:p>
        </p:txBody>
      </p:sp>
      <p:sp>
        <p:nvSpPr>
          <p:cNvPr id="369" name="Google Shape;369;p23"/>
          <p:cNvSpPr txBox="1"/>
          <p:nvPr/>
        </p:nvSpPr>
        <p:spPr>
          <a:xfrm>
            <a:off x="666644" y="5500503"/>
            <a:ext cx="5412031" cy="738633"/>
          </a:xfrm>
          <a:prstGeom prst="rect">
            <a:avLst/>
          </a:prstGeom>
          <a:noFill/>
          <a:ln>
            <a:noFill/>
          </a:ln>
        </p:spPr>
        <p:txBody>
          <a:bodyPr spcFirstLastPara="1" wrap="square" lIns="91425" tIns="91425" rIns="91425" bIns="91425" anchor="t" anchorCtr="0">
            <a:spAutoFit/>
          </a:bodyPr>
          <a:lstStyle/>
          <a:p>
            <a:pPr marL="571500" marR="0" lvl="0" indent="-571500" algn="l" rtl="0">
              <a:lnSpc>
                <a:spcPct val="100000"/>
              </a:lnSpc>
              <a:spcBef>
                <a:spcPts val="0"/>
              </a:spcBef>
              <a:spcAft>
                <a:spcPts val="0"/>
              </a:spcAft>
              <a:buClr>
                <a:srgbClr val="003974"/>
              </a:buClr>
              <a:buSzPts val="3600"/>
              <a:buFont typeface="Noto Sans Symbols"/>
              <a:buChar char="❖"/>
            </a:pPr>
            <a:r>
              <a:rPr lang="en-US" sz="3600" b="0" i="0" u="none" strike="noStrike" cap="none" dirty="0">
                <a:solidFill>
                  <a:schemeClr val="dk1"/>
                </a:solidFill>
                <a:latin typeface="Arial"/>
                <a:ea typeface="Arial"/>
                <a:cs typeface="Arial"/>
                <a:sym typeface="Arial"/>
              </a:rPr>
              <a:t>Involvement</a:t>
            </a:r>
            <a:endParaRPr dirty="0"/>
          </a:p>
        </p:txBody>
      </p:sp>
      <p:sp>
        <p:nvSpPr>
          <p:cNvPr id="370" name="Google Shape;370;p23"/>
          <p:cNvSpPr txBox="1"/>
          <p:nvPr/>
        </p:nvSpPr>
        <p:spPr>
          <a:xfrm>
            <a:off x="690892" y="2082639"/>
            <a:ext cx="5412031" cy="738633"/>
          </a:xfrm>
          <a:prstGeom prst="rect">
            <a:avLst/>
          </a:prstGeom>
          <a:noFill/>
          <a:ln>
            <a:noFill/>
          </a:ln>
        </p:spPr>
        <p:txBody>
          <a:bodyPr spcFirstLastPara="1" wrap="square" lIns="91425" tIns="91425" rIns="91425" bIns="91425" anchor="t" anchorCtr="0">
            <a:spAutoFit/>
          </a:bodyPr>
          <a:lstStyle/>
          <a:p>
            <a:pPr marL="571500" marR="0" lvl="0" indent="-571500" algn="l" rtl="0">
              <a:lnSpc>
                <a:spcPct val="100000"/>
              </a:lnSpc>
              <a:spcBef>
                <a:spcPts val="0"/>
              </a:spcBef>
              <a:spcAft>
                <a:spcPts val="0"/>
              </a:spcAft>
              <a:buClr>
                <a:srgbClr val="003974"/>
              </a:buClr>
              <a:buSzPts val="3600"/>
              <a:buFont typeface="Noto Sans Symbols"/>
              <a:buChar char="❖"/>
            </a:pPr>
            <a:r>
              <a:rPr lang="en-US" sz="3600" b="0" i="0" u="none" strike="noStrike" cap="none">
                <a:solidFill>
                  <a:schemeClr val="dk1"/>
                </a:solidFill>
                <a:latin typeface="Arial"/>
                <a:ea typeface="Arial"/>
                <a:cs typeface="Arial"/>
                <a:sym typeface="Arial"/>
              </a:rPr>
              <a:t>Orientation</a:t>
            </a:r>
            <a:endParaRPr/>
          </a:p>
        </p:txBody>
      </p:sp>
      <p:sp>
        <p:nvSpPr>
          <p:cNvPr id="3" name="Rectangle 2">
            <a:extLst>
              <a:ext uri="{FF2B5EF4-FFF2-40B4-BE49-F238E27FC236}">
                <a16:creationId xmlns:a16="http://schemas.microsoft.com/office/drawing/2014/main" id="{87AF78D9-B270-F7F0-3C36-0668589C3404}"/>
              </a:ext>
            </a:extLst>
          </p:cNvPr>
          <p:cNvSpPr/>
          <p:nvPr/>
        </p:nvSpPr>
        <p:spPr>
          <a:xfrm>
            <a:off x="11527780" y="6424929"/>
            <a:ext cx="607859"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31</a:t>
            </a:fld>
            <a:endParaRPr lang="en-US" sz="1400" dirty="0">
              <a:solidFill>
                <a:schemeClr val="bg1"/>
              </a:solidFill>
            </a:endParaRPr>
          </a:p>
        </p:txBody>
      </p:sp>
      <p:sp>
        <p:nvSpPr>
          <p:cNvPr id="2" name="Star: 5 Points 1">
            <a:extLst>
              <a:ext uri="{FF2B5EF4-FFF2-40B4-BE49-F238E27FC236}">
                <a16:creationId xmlns:a16="http://schemas.microsoft.com/office/drawing/2014/main" id="{7558BB11-FC53-18A6-C41D-D7189BF5AC8D}"/>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1000"/>
                                        <p:tgtEl>
                                          <p:spTgt spid="370"/>
                                        </p:tgtEl>
                                      </p:cBhvr>
                                    </p:animEffect>
                                  </p:childTnLst>
                                </p:cTn>
                              </p:par>
                              <p:par>
                                <p:cTn id="8" presetID="10" presetClass="entr" presetSubtype="0" fill="hold" nodeType="withEffect">
                                  <p:stCondLst>
                                    <p:cond delay="1000"/>
                                  </p:stCondLst>
                                  <p:childTnLst>
                                    <p:set>
                                      <p:cBhvr>
                                        <p:cTn id="9" dur="1" fill="hold">
                                          <p:stCondLst>
                                            <p:cond delay="0"/>
                                          </p:stCondLst>
                                        </p:cTn>
                                        <p:tgtEl>
                                          <p:spTgt spid="368"/>
                                        </p:tgtEl>
                                        <p:attrNameLst>
                                          <p:attrName>style.visibility</p:attrName>
                                        </p:attrNameLst>
                                      </p:cBhvr>
                                      <p:to>
                                        <p:strVal val="visible"/>
                                      </p:to>
                                    </p:set>
                                    <p:animEffect transition="in" filter="fade">
                                      <p:cBhvr>
                                        <p:cTn id="10" dur="1000"/>
                                        <p:tgtEl>
                                          <p:spTgt spid="368"/>
                                        </p:tgtEl>
                                      </p:cBhvr>
                                    </p:animEffect>
                                  </p:childTnLst>
                                </p:cTn>
                              </p:par>
                              <p:par>
                                <p:cTn id="11" presetID="10" presetClass="entr" presetSubtype="0" fill="hold" nodeType="withEffect">
                                  <p:stCondLst>
                                    <p:cond delay="2000"/>
                                  </p:stCondLst>
                                  <p:childTnLst>
                                    <p:set>
                                      <p:cBhvr>
                                        <p:cTn id="12" dur="1" fill="hold">
                                          <p:stCondLst>
                                            <p:cond delay="0"/>
                                          </p:stCondLst>
                                        </p:cTn>
                                        <p:tgtEl>
                                          <p:spTgt spid="367"/>
                                        </p:tgtEl>
                                        <p:attrNameLst>
                                          <p:attrName>style.visibility</p:attrName>
                                        </p:attrNameLst>
                                      </p:cBhvr>
                                      <p:to>
                                        <p:strVal val="visible"/>
                                      </p:to>
                                    </p:set>
                                    <p:animEffect transition="in" filter="fade">
                                      <p:cBhvr>
                                        <p:cTn id="13" dur="1000"/>
                                        <p:tgtEl>
                                          <p:spTgt spid="367"/>
                                        </p:tgtEl>
                                      </p:cBhvr>
                                    </p:animEffect>
                                  </p:childTnLst>
                                </p:cTn>
                              </p:par>
                              <p:par>
                                <p:cTn id="14" presetID="10" presetClass="entr" presetSubtype="0" fill="hold" nodeType="withEffect">
                                  <p:stCondLst>
                                    <p:cond delay="3000"/>
                                  </p:stCondLst>
                                  <p:childTnLst>
                                    <p:set>
                                      <p:cBhvr>
                                        <p:cTn id="15" dur="1" fill="hold">
                                          <p:stCondLst>
                                            <p:cond delay="0"/>
                                          </p:stCondLst>
                                        </p:cTn>
                                        <p:tgtEl>
                                          <p:spTgt spid="369"/>
                                        </p:tgtEl>
                                        <p:attrNameLst>
                                          <p:attrName>style.visibility</p:attrName>
                                        </p:attrNameLst>
                                      </p:cBhvr>
                                      <p:to>
                                        <p:strVal val="visible"/>
                                      </p:to>
                                    </p:set>
                                    <p:animEffect transition="in" filter="fade">
                                      <p:cBhvr>
                                        <p:cTn id="16" dur="10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24" descr="A picture containing person, indoor, wall&#10;&#10;Description generated with very high confidence"/>
          <p:cNvPicPr preferRelativeResize="0"/>
          <p:nvPr/>
        </p:nvPicPr>
        <p:blipFill rotWithShape="1">
          <a:blip r:embed="rId3">
            <a:alphaModFix/>
          </a:blip>
          <a:srcRect/>
          <a:stretch/>
        </p:blipFill>
        <p:spPr>
          <a:xfrm>
            <a:off x="0" y="1443604"/>
            <a:ext cx="5029200" cy="5429146"/>
          </a:xfrm>
          <a:prstGeom prst="rect">
            <a:avLst/>
          </a:prstGeom>
          <a:noFill/>
          <a:ln>
            <a:noFill/>
          </a:ln>
        </p:spPr>
      </p:pic>
      <p:pic>
        <p:nvPicPr>
          <p:cNvPr id="377" name="Google Shape;377;p24"/>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378" name="Google Shape;378;p24"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379" name="Google Shape;379;p24"/>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Engaging EXISTING Members</a:t>
            </a:r>
            <a:endParaRPr/>
          </a:p>
        </p:txBody>
      </p:sp>
      <p:sp>
        <p:nvSpPr>
          <p:cNvPr id="380" name="Google Shape;380;p24"/>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1" name="Google Shape;381;p24"/>
          <p:cNvSpPr txBox="1">
            <a:spLocks noGrp="1"/>
          </p:cNvSpPr>
          <p:nvPr>
            <p:ph type="body" idx="1"/>
          </p:nvPr>
        </p:nvSpPr>
        <p:spPr>
          <a:xfrm>
            <a:off x="5272546" y="1779344"/>
            <a:ext cx="6716074" cy="1015663"/>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2400"/>
              <a:buFont typeface="Noto Sans Symbols"/>
              <a:buChar char="⮚"/>
            </a:pPr>
            <a:r>
              <a:rPr lang="en-US" sz="2800" dirty="0"/>
              <a:t>Actively </a:t>
            </a:r>
            <a:r>
              <a:rPr lang="en-US" sz="2800" b="1" dirty="0"/>
              <a:t>keep members engaged </a:t>
            </a:r>
            <a:r>
              <a:rPr lang="en-US" sz="2800" dirty="0"/>
              <a:t>in club activities.</a:t>
            </a:r>
            <a:endParaRPr sz="4000" dirty="0"/>
          </a:p>
        </p:txBody>
      </p:sp>
      <p:sp>
        <p:nvSpPr>
          <p:cNvPr id="382" name="Google Shape;382;p24"/>
          <p:cNvSpPr txBox="1"/>
          <p:nvPr/>
        </p:nvSpPr>
        <p:spPr>
          <a:xfrm>
            <a:off x="5276632" y="4384540"/>
            <a:ext cx="6806698" cy="95406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400"/>
              <a:buFont typeface="Noto Sans Symbols"/>
              <a:buChar char="⮚"/>
            </a:pPr>
            <a:r>
              <a:rPr lang="en-US" sz="2800" dirty="0">
                <a:solidFill>
                  <a:schemeClr val="dk1"/>
                </a:solidFill>
                <a:latin typeface="Arial"/>
                <a:ea typeface="Arial"/>
                <a:cs typeface="Arial"/>
                <a:sym typeface="Arial"/>
              </a:rPr>
              <a:t>Reach out &amp; </a:t>
            </a:r>
            <a:r>
              <a:rPr lang="en-US" sz="2800" b="1" dirty="0">
                <a:solidFill>
                  <a:schemeClr val="dk1"/>
                </a:solidFill>
                <a:latin typeface="Arial"/>
                <a:ea typeface="Arial"/>
                <a:cs typeface="Arial"/>
                <a:sym typeface="Arial"/>
              </a:rPr>
              <a:t>Re-engage members </a:t>
            </a:r>
            <a:r>
              <a:rPr lang="en-US" sz="2800" dirty="0">
                <a:solidFill>
                  <a:schemeClr val="dk1"/>
                </a:solidFill>
                <a:latin typeface="Arial"/>
                <a:ea typeface="Arial"/>
                <a:cs typeface="Arial"/>
                <a:sym typeface="Arial"/>
              </a:rPr>
              <a:t>who have gone inactive.</a:t>
            </a:r>
            <a:endParaRPr sz="2000" dirty="0"/>
          </a:p>
        </p:txBody>
      </p:sp>
      <p:sp>
        <p:nvSpPr>
          <p:cNvPr id="383" name="Google Shape;383;p24"/>
          <p:cNvSpPr txBox="1"/>
          <p:nvPr/>
        </p:nvSpPr>
        <p:spPr>
          <a:xfrm>
            <a:off x="5272546" y="3113216"/>
            <a:ext cx="6919454" cy="95406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400"/>
              <a:buFont typeface="Noto Sans Symbols"/>
              <a:buChar char="⮚"/>
            </a:pPr>
            <a:r>
              <a:rPr lang="en-US" sz="2800" b="1" dirty="0">
                <a:solidFill>
                  <a:schemeClr val="dk1"/>
                </a:solidFill>
                <a:latin typeface="Arial"/>
                <a:ea typeface="Arial"/>
                <a:cs typeface="Arial"/>
                <a:sym typeface="Arial"/>
              </a:rPr>
              <a:t>Celebrate</a:t>
            </a:r>
            <a:r>
              <a:rPr lang="en-US" sz="2800" dirty="0">
                <a:solidFill>
                  <a:schemeClr val="dk1"/>
                </a:solidFill>
                <a:latin typeface="Arial"/>
                <a:ea typeface="Arial"/>
                <a:cs typeface="Arial"/>
                <a:sym typeface="Arial"/>
              </a:rPr>
              <a:t> club and member accomplishments.</a:t>
            </a:r>
            <a:endParaRPr sz="2800" dirty="0">
              <a:solidFill>
                <a:schemeClr val="dk1"/>
              </a:solidFill>
              <a:latin typeface="Arial"/>
              <a:ea typeface="Arial"/>
              <a:cs typeface="Arial"/>
              <a:sym typeface="Arial"/>
            </a:endParaRPr>
          </a:p>
        </p:txBody>
      </p:sp>
      <p:sp>
        <p:nvSpPr>
          <p:cNvPr id="384" name="Google Shape;384;p24"/>
          <p:cNvSpPr txBox="1"/>
          <p:nvPr/>
        </p:nvSpPr>
        <p:spPr>
          <a:xfrm>
            <a:off x="5272546" y="5660161"/>
            <a:ext cx="6386054" cy="95406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400"/>
              <a:buFont typeface="Noto Sans Symbols"/>
              <a:buChar char="⮚"/>
            </a:pPr>
            <a:r>
              <a:rPr lang="en-US" sz="2800" dirty="0">
                <a:solidFill>
                  <a:schemeClr val="dk1"/>
                </a:solidFill>
                <a:latin typeface="Arial"/>
                <a:ea typeface="Arial"/>
                <a:cs typeface="Arial"/>
                <a:sym typeface="Arial"/>
              </a:rPr>
              <a:t>Use the member satisfaction survey at </a:t>
            </a:r>
            <a:r>
              <a:rPr lang="en-US" sz="2800" b="1" i="1" dirty="0">
                <a:solidFill>
                  <a:schemeClr val="dk1"/>
                </a:solidFill>
                <a:latin typeface="Arial"/>
                <a:ea typeface="Arial"/>
                <a:cs typeface="Arial"/>
                <a:sym typeface="Arial"/>
              </a:rPr>
              <a:t>kiwanis.org/</a:t>
            </a:r>
            <a:r>
              <a:rPr lang="en-US" sz="2800" b="1" i="1" dirty="0" err="1">
                <a:solidFill>
                  <a:schemeClr val="dk1"/>
                </a:solidFill>
                <a:latin typeface="Arial"/>
                <a:ea typeface="Arial"/>
                <a:cs typeface="Arial"/>
                <a:sym typeface="Arial"/>
              </a:rPr>
              <a:t>ACEtools</a:t>
            </a:r>
            <a:r>
              <a:rPr lang="en-US" sz="2800" dirty="0">
                <a:solidFill>
                  <a:schemeClr val="dk1"/>
                </a:solidFill>
                <a:latin typeface="Arial"/>
                <a:ea typeface="Arial"/>
                <a:cs typeface="Arial"/>
                <a:sym typeface="Arial"/>
              </a:rPr>
              <a:t>.</a:t>
            </a:r>
            <a:endParaRPr sz="2000" dirty="0"/>
          </a:p>
        </p:txBody>
      </p:sp>
      <p:sp>
        <p:nvSpPr>
          <p:cNvPr id="3" name="Rectangle 2">
            <a:extLst>
              <a:ext uri="{FF2B5EF4-FFF2-40B4-BE49-F238E27FC236}">
                <a16:creationId xmlns:a16="http://schemas.microsoft.com/office/drawing/2014/main" id="{3D60C6AB-1545-3DE9-FE39-AA78EA67D65C}"/>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32</a:t>
            </a:fld>
            <a:endParaRPr lang="en-US" sz="1400" dirty="0">
              <a:solidFill>
                <a:schemeClr val="accent3">
                  <a:lumMod val="75000"/>
                </a:schemeClr>
              </a:solidFill>
            </a:endParaRPr>
          </a:p>
        </p:txBody>
      </p:sp>
      <p:sp>
        <p:nvSpPr>
          <p:cNvPr id="2" name="Star: 5 Points 1">
            <a:extLst>
              <a:ext uri="{FF2B5EF4-FFF2-40B4-BE49-F238E27FC236}">
                <a16:creationId xmlns:a16="http://schemas.microsoft.com/office/drawing/2014/main" id="{BDC06B95-F9B8-E456-35ED-FF1EF7725F6B}"/>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81">
                                            <p:txEl>
                                              <p:pRg st="0" end="0"/>
                                            </p:txEl>
                                          </p:spTgt>
                                        </p:tgtEl>
                                        <p:attrNameLst>
                                          <p:attrName>style.visibility</p:attrName>
                                        </p:attrNameLst>
                                      </p:cBhvr>
                                      <p:to>
                                        <p:strVal val="visible"/>
                                      </p:to>
                                    </p:set>
                                    <p:animEffect transition="in" filter="fade">
                                      <p:cBhvr>
                                        <p:cTn id="7" dur="1000"/>
                                        <p:tgtEl>
                                          <p:spTgt spid="381">
                                            <p:txEl>
                                              <p:pRg st="0" end="0"/>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383"/>
                                        </p:tgtEl>
                                        <p:attrNameLst>
                                          <p:attrName>style.visibility</p:attrName>
                                        </p:attrNameLst>
                                      </p:cBhvr>
                                      <p:to>
                                        <p:strVal val="visible"/>
                                      </p:to>
                                    </p:set>
                                    <p:animEffect transition="in" filter="fade">
                                      <p:cBhvr>
                                        <p:cTn id="10" dur="1000"/>
                                        <p:tgtEl>
                                          <p:spTgt spid="383"/>
                                        </p:tgtEl>
                                      </p:cBhvr>
                                    </p:animEffect>
                                  </p:childTnLst>
                                </p:cTn>
                              </p:par>
                              <p:par>
                                <p:cTn id="11" presetID="10" presetClass="entr" presetSubtype="0" fill="hold" nodeType="withEffect">
                                  <p:stCondLst>
                                    <p:cond delay="2250"/>
                                  </p:stCondLst>
                                  <p:childTnLst>
                                    <p:set>
                                      <p:cBhvr>
                                        <p:cTn id="12" dur="1" fill="hold">
                                          <p:stCondLst>
                                            <p:cond delay="0"/>
                                          </p:stCondLst>
                                        </p:cTn>
                                        <p:tgtEl>
                                          <p:spTgt spid="382"/>
                                        </p:tgtEl>
                                        <p:attrNameLst>
                                          <p:attrName>style.visibility</p:attrName>
                                        </p:attrNameLst>
                                      </p:cBhvr>
                                      <p:to>
                                        <p:strVal val="visible"/>
                                      </p:to>
                                    </p:set>
                                    <p:animEffect transition="in" filter="fade">
                                      <p:cBhvr>
                                        <p:cTn id="13" dur="1000"/>
                                        <p:tgtEl>
                                          <p:spTgt spid="382"/>
                                        </p:tgtEl>
                                      </p:cBhvr>
                                    </p:animEffect>
                                  </p:childTnLst>
                                </p:cTn>
                              </p:par>
                              <p:par>
                                <p:cTn id="14" presetID="10" presetClass="entr" presetSubtype="0" fill="hold" nodeType="withEffect">
                                  <p:stCondLst>
                                    <p:cond delay="3000"/>
                                  </p:stCondLst>
                                  <p:childTnLst>
                                    <p:set>
                                      <p:cBhvr>
                                        <p:cTn id="15" dur="1" fill="hold">
                                          <p:stCondLst>
                                            <p:cond delay="0"/>
                                          </p:stCondLst>
                                        </p:cTn>
                                        <p:tgtEl>
                                          <p:spTgt spid="384"/>
                                        </p:tgtEl>
                                        <p:attrNameLst>
                                          <p:attrName>style.visibility</p:attrName>
                                        </p:attrNameLst>
                                      </p:cBhvr>
                                      <p:to>
                                        <p:strVal val="visible"/>
                                      </p:to>
                                    </p:set>
                                    <p:animEffect transition="in" filter="fade">
                                      <p:cBhvr>
                                        <p:cTn id="16" dur="10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25"/>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391" name="Google Shape;391;p25"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392" name="Google Shape;392;p2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Retaining Members</a:t>
            </a:r>
            <a:endParaRPr/>
          </a:p>
        </p:txBody>
      </p:sp>
      <p:sp>
        <p:nvSpPr>
          <p:cNvPr id="393" name="Google Shape;393;p25"/>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4" name="Google Shape;394;p25"/>
          <p:cNvSpPr txBox="1"/>
          <p:nvPr/>
        </p:nvSpPr>
        <p:spPr>
          <a:xfrm>
            <a:off x="685799" y="1818548"/>
            <a:ext cx="6687458" cy="6770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3200"/>
              <a:buFont typeface="Arial"/>
              <a:buNone/>
            </a:pPr>
            <a:r>
              <a:rPr lang="en-US" sz="3200" b="1" i="0" u="none" strike="noStrike" cap="none">
                <a:solidFill>
                  <a:schemeClr val="dk1"/>
                </a:solidFill>
                <a:latin typeface="Calibri"/>
                <a:ea typeface="Calibri"/>
                <a:cs typeface="Calibri"/>
                <a:sym typeface="Calibri"/>
              </a:rPr>
              <a:t>Tips &amp; Best Practices</a:t>
            </a:r>
            <a:endParaRPr/>
          </a:p>
        </p:txBody>
      </p:sp>
      <p:sp>
        <p:nvSpPr>
          <p:cNvPr id="395" name="Google Shape;395;p25"/>
          <p:cNvSpPr txBox="1"/>
          <p:nvPr/>
        </p:nvSpPr>
        <p:spPr>
          <a:xfrm>
            <a:off x="841828" y="2506318"/>
            <a:ext cx="1075508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800"/>
              <a:buFont typeface="Noto Sans Symbols"/>
              <a:buChar char="⮚"/>
            </a:pPr>
            <a:r>
              <a:rPr lang="en-US" sz="2800" b="1" i="1">
                <a:solidFill>
                  <a:schemeClr val="dk1"/>
                </a:solidFill>
                <a:latin typeface="Arial"/>
                <a:ea typeface="Arial"/>
                <a:cs typeface="Arial"/>
                <a:sym typeface="Arial"/>
              </a:rPr>
              <a:t>New members </a:t>
            </a:r>
            <a:r>
              <a:rPr lang="en-US" sz="28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Mentoring &amp; Involvement</a:t>
            </a:r>
            <a:endParaRPr sz="2800">
              <a:solidFill>
                <a:schemeClr val="dk1"/>
              </a:solidFill>
              <a:latin typeface="Arial"/>
              <a:ea typeface="Arial"/>
              <a:cs typeface="Arial"/>
              <a:sym typeface="Arial"/>
            </a:endParaRPr>
          </a:p>
        </p:txBody>
      </p:sp>
      <p:sp>
        <p:nvSpPr>
          <p:cNvPr id="396" name="Google Shape;396;p25"/>
          <p:cNvSpPr txBox="1"/>
          <p:nvPr/>
        </p:nvSpPr>
        <p:spPr>
          <a:xfrm>
            <a:off x="841828" y="3461506"/>
            <a:ext cx="1075508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800"/>
              <a:buFont typeface="Noto Sans Symbols"/>
              <a:buChar char="⮚"/>
            </a:pPr>
            <a:r>
              <a:rPr lang="en-US" sz="2800" b="1" i="1">
                <a:solidFill>
                  <a:schemeClr val="dk1"/>
                </a:solidFill>
                <a:latin typeface="Arial"/>
                <a:ea typeface="Arial"/>
                <a:cs typeface="Arial"/>
                <a:sym typeface="Arial"/>
              </a:rPr>
              <a:t>Existing members </a:t>
            </a:r>
            <a:r>
              <a:rPr lang="en-US" sz="28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Re-engage &amp; Celebrate accomplishments</a:t>
            </a:r>
            <a:endParaRPr sz="2800">
              <a:solidFill>
                <a:schemeClr val="dk1"/>
              </a:solidFill>
              <a:latin typeface="Arial"/>
              <a:ea typeface="Arial"/>
              <a:cs typeface="Arial"/>
              <a:sym typeface="Arial"/>
            </a:endParaRPr>
          </a:p>
        </p:txBody>
      </p:sp>
      <p:sp>
        <p:nvSpPr>
          <p:cNvPr id="397" name="Google Shape;397;p25"/>
          <p:cNvSpPr txBox="1"/>
          <p:nvPr/>
        </p:nvSpPr>
        <p:spPr>
          <a:xfrm>
            <a:off x="841828" y="4484415"/>
            <a:ext cx="1075508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800"/>
              <a:buFont typeface="Noto Sans Symbols"/>
              <a:buChar char="⮚"/>
            </a:pPr>
            <a:r>
              <a:rPr lang="en-US" sz="2800" b="1" i="1">
                <a:solidFill>
                  <a:schemeClr val="dk1"/>
                </a:solidFill>
                <a:latin typeface="Arial"/>
                <a:ea typeface="Arial"/>
                <a:cs typeface="Arial"/>
                <a:sym typeface="Arial"/>
              </a:rPr>
              <a:t>Club meetings </a:t>
            </a:r>
            <a:r>
              <a:rPr lang="en-US" sz="28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Member-focused with fun &amp; service</a:t>
            </a:r>
            <a:endParaRPr sz="2800">
              <a:solidFill>
                <a:schemeClr val="dk1"/>
              </a:solidFill>
              <a:latin typeface="Arial"/>
              <a:ea typeface="Arial"/>
              <a:cs typeface="Arial"/>
              <a:sym typeface="Arial"/>
            </a:endParaRPr>
          </a:p>
        </p:txBody>
      </p:sp>
      <p:sp>
        <p:nvSpPr>
          <p:cNvPr id="398" name="Google Shape;398;p25"/>
          <p:cNvSpPr txBox="1"/>
          <p:nvPr/>
        </p:nvSpPr>
        <p:spPr>
          <a:xfrm>
            <a:off x="841828" y="5417931"/>
            <a:ext cx="10755085"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3974"/>
              </a:buClr>
              <a:buSzPts val="2800"/>
              <a:buFont typeface="Noto Sans Symbols"/>
              <a:buChar char="⮚"/>
            </a:pPr>
            <a:r>
              <a:rPr lang="en-US" sz="2800" b="1" i="1">
                <a:solidFill>
                  <a:schemeClr val="dk1"/>
                </a:solidFill>
                <a:latin typeface="Arial"/>
                <a:ea typeface="Arial"/>
                <a:cs typeface="Arial"/>
                <a:sym typeface="Arial"/>
              </a:rPr>
              <a:t>Assessments</a:t>
            </a:r>
            <a:r>
              <a:rPr lang="en-US" sz="2800">
                <a:solidFill>
                  <a:schemeClr val="dk1"/>
                </a:solidFill>
                <a:latin typeface="Arial"/>
                <a:ea typeface="Arial"/>
                <a:cs typeface="Arial"/>
                <a:sym typeface="Arial"/>
              </a:rPr>
              <a:t> – </a:t>
            </a:r>
            <a:r>
              <a:rPr lang="en-US" sz="2400">
                <a:solidFill>
                  <a:schemeClr val="dk1"/>
                </a:solidFill>
                <a:latin typeface="Arial"/>
                <a:ea typeface="Arial"/>
                <a:cs typeface="Arial"/>
                <a:sym typeface="Arial"/>
              </a:rPr>
              <a:t>Identify unmet community needs</a:t>
            </a:r>
            <a:endParaRPr sz="2800">
              <a:solidFill>
                <a:schemeClr val="dk1"/>
              </a:solidFill>
              <a:latin typeface="Arial"/>
              <a:ea typeface="Arial"/>
              <a:cs typeface="Arial"/>
              <a:sym typeface="Arial"/>
            </a:endParaRPr>
          </a:p>
        </p:txBody>
      </p:sp>
      <p:pic>
        <p:nvPicPr>
          <p:cNvPr id="399" name="Google Shape;399;p25" descr="A picture containing indoor, wall, person, table&#10;&#10;Description generated with very high confidence"/>
          <p:cNvPicPr preferRelativeResize="0"/>
          <p:nvPr/>
        </p:nvPicPr>
        <p:blipFill rotWithShape="1">
          <a:blip r:embed="rId5">
            <a:alphaModFix/>
          </a:blip>
          <a:srcRect/>
          <a:stretch/>
        </p:blipFill>
        <p:spPr>
          <a:xfrm>
            <a:off x="9455604" y="4085333"/>
            <a:ext cx="2736396" cy="2791085"/>
          </a:xfrm>
          <a:prstGeom prst="rect">
            <a:avLst/>
          </a:prstGeom>
          <a:noFill/>
          <a:ln>
            <a:noFill/>
          </a:ln>
        </p:spPr>
      </p:pic>
      <p:sp>
        <p:nvSpPr>
          <p:cNvPr id="400" name="Google Shape;400;p25"/>
          <p:cNvSpPr txBox="1"/>
          <p:nvPr/>
        </p:nvSpPr>
        <p:spPr>
          <a:xfrm>
            <a:off x="1919063" y="3164373"/>
            <a:ext cx="4634137" cy="1651671"/>
          </a:xfrm>
          <a:prstGeom prst="rect">
            <a:avLst/>
          </a:prstGeom>
          <a:solidFill>
            <a:srgbClr val="FF4BA5"/>
          </a:solidFill>
          <a:ln>
            <a:noFill/>
          </a:ln>
        </p:spPr>
        <p:txBody>
          <a:bodyPr spcFirstLastPara="1" wrap="square" lIns="91425" tIns="45700" rIns="91425" bIns="45700" anchor="t" anchorCtr="0">
            <a:spAutoFit/>
          </a:bodyPr>
          <a:lstStyle/>
          <a:p>
            <a:pPr marL="290513" marR="0" lvl="0" indent="0" algn="l" rtl="0">
              <a:lnSpc>
                <a:spcPct val="150000"/>
              </a:lnSpc>
              <a:spcBef>
                <a:spcPts val="0"/>
              </a:spcBef>
              <a:spcAft>
                <a:spcPts val="0"/>
              </a:spcAft>
              <a:buNone/>
            </a:pPr>
            <a:r>
              <a:rPr lang="en-US" sz="3600" b="1">
                <a:solidFill>
                  <a:schemeClr val="lt1"/>
                </a:solidFill>
                <a:latin typeface="Arial"/>
                <a:ea typeface="Arial"/>
                <a:cs typeface="Arial"/>
                <a:sym typeface="Arial"/>
              </a:rPr>
              <a:t>SMILE</a:t>
            </a:r>
            <a:r>
              <a:rPr lang="en-US" sz="3600">
                <a:solidFill>
                  <a:schemeClr val="lt1"/>
                </a:solidFill>
                <a:latin typeface="Arial"/>
                <a:ea typeface="Arial"/>
                <a:cs typeface="Arial"/>
                <a:sym typeface="Arial"/>
              </a:rPr>
              <a:t> and </a:t>
            </a:r>
            <a:endParaRPr/>
          </a:p>
          <a:p>
            <a:pPr marL="0" marR="0" lvl="0" indent="0" algn="ctr" rtl="0">
              <a:lnSpc>
                <a:spcPct val="150000"/>
              </a:lnSpc>
              <a:spcBef>
                <a:spcPts val="0"/>
              </a:spcBef>
              <a:spcAft>
                <a:spcPts val="0"/>
              </a:spcAft>
              <a:buNone/>
            </a:pPr>
            <a:r>
              <a:rPr lang="en-US" sz="3600">
                <a:solidFill>
                  <a:schemeClr val="lt1"/>
                </a:solidFill>
                <a:latin typeface="Arial"/>
                <a:ea typeface="Arial"/>
                <a:cs typeface="Arial"/>
                <a:sym typeface="Arial"/>
              </a:rPr>
              <a:t>say </a:t>
            </a:r>
            <a:r>
              <a:rPr lang="en-US" sz="3600" b="1">
                <a:solidFill>
                  <a:schemeClr val="lt1"/>
                </a:solidFill>
                <a:latin typeface="Arial"/>
                <a:ea typeface="Arial"/>
                <a:cs typeface="Arial"/>
                <a:sym typeface="Arial"/>
              </a:rPr>
              <a:t>Thank You </a:t>
            </a:r>
            <a:r>
              <a:rPr lang="en-US" sz="3600">
                <a:solidFill>
                  <a:schemeClr val="lt1"/>
                </a:solidFill>
                <a:latin typeface="Arial"/>
                <a:ea typeface="Arial"/>
                <a:cs typeface="Arial"/>
                <a:sym typeface="Arial"/>
              </a:rPr>
              <a:t>often!</a:t>
            </a:r>
            <a:endParaRPr/>
          </a:p>
        </p:txBody>
      </p:sp>
      <p:pic>
        <p:nvPicPr>
          <p:cNvPr id="401" name="Google Shape;401;p25"/>
          <p:cNvPicPr preferRelativeResize="0"/>
          <p:nvPr/>
        </p:nvPicPr>
        <p:blipFill rotWithShape="1">
          <a:blip r:embed="rId6">
            <a:alphaModFix/>
          </a:blip>
          <a:srcRect/>
          <a:stretch/>
        </p:blipFill>
        <p:spPr>
          <a:xfrm>
            <a:off x="7407893" y="1881975"/>
            <a:ext cx="3800475" cy="4562475"/>
          </a:xfrm>
          <a:prstGeom prst="rect">
            <a:avLst/>
          </a:prstGeom>
          <a:noFill/>
          <a:ln>
            <a:noFill/>
          </a:ln>
        </p:spPr>
      </p:pic>
      <p:pic>
        <p:nvPicPr>
          <p:cNvPr id="402" name="Google Shape;402;p25" descr="Smiley - Wikipedia"/>
          <p:cNvPicPr preferRelativeResize="0"/>
          <p:nvPr/>
        </p:nvPicPr>
        <p:blipFill rotWithShape="1">
          <a:blip r:embed="rId7">
            <a:alphaModFix/>
          </a:blip>
          <a:srcRect/>
          <a:stretch/>
        </p:blipFill>
        <p:spPr>
          <a:xfrm>
            <a:off x="4712641" y="2700772"/>
            <a:ext cx="1369206" cy="1369206"/>
          </a:xfrm>
          <a:prstGeom prst="rect">
            <a:avLst/>
          </a:prstGeom>
          <a:noFill/>
          <a:ln>
            <a:noFill/>
          </a:ln>
        </p:spPr>
      </p:pic>
      <p:sp>
        <p:nvSpPr>
          <p:cNvPr id="3" name="Rectangle 2">
            <a:extLst>
              <a:ext uri="{FF2B5EF4-FFF2-40B4-BE49-F238E27FC236}">
                <a16:creationId xmlns:a16="http://schemas.microsoft.com/office/drawing/2014/main" id="{57F43A43-DE9E-DBCF-33E6-CA989806CA0B}"/>
              </a:ext>
            </a:extLst>
          </p:cNvPr>
          <p:cNvSpPr/>
          <p:nvPr/>
        </p:nvSpPr>
        <p:spPr>
          <a:xfrm>
            <a:off x="11527780" y="6424929"/>
            <a:ext cx="607859"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33</a:t>
            </a:fld>
            <a:endParaRPr lang="en-US" sz="1400" dirty="0">
              <a:solidFill>
                <a:schemeClr val="bg1"/>
              </a:solidFill>
            </a:endParaRPr>
          </a:p>
        </p:txBody>
      </p:sp>
      <p:sp>
        <p:nvSpPr>
          <p:cNvPr id="2" name="Star: 5 Points 1">
            <a:extLst>
              <a:ext uri="{FF2B5EF4-FFF2-40B4-BE49-F238E27FC236}">
                <a16:creationId xmlns:a16="http://schemas.microsoft.com/office/drawing/2014/main" id="{D6DE09B3-D4AD-BEF2-38E2-B19764F55962}"/>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1000"/>
                                        <p:tgtEl>
                                          <p:spTgt spid="395"/>
                                        </p:tgtEl>
                                      </p:cBhvr>
                                    </p:animEffect>
                                  </p:childTnLst>
                                </p:cTn>
                              </p:par>
                              <p:par>
                                <p:cTn id="8" presetID="10" presetClass="entr" presetSubtype="0" fill="hold" nodeType="withEffect">
                                  <p:stCondLst>
                                    <p:cond delay="750"/>
                                  </p:stCondLst>
                                  <p:childTnLst>
                                    <p:set>
                                      <p:cBhvr>
                                        <p:cTn id="9" dur="1" fill="hold">
                                          <p:stCondLst>
                                            <p:cond delay="0"/>
                                          </p:stCondLst>
                                        </p:cTn>
                                        <p:tgtEl>
                                          <p:spTgt spid="396"/>
                                        </p:tgtEl>
                                        <p:attrNameLst>
                                          <p:attrName>style.visibility</p:attrName>
                                        </p:attrNameLst>
                                      </p:cBhvr>
                                      <p:to>
                                        <p:strVal val="visible"/>
                                      </p:to>
                                    </p:set>
                                    <p:animEffect transition="in" filter="fade">
                                      <p:cBhvr>
                                        <p:cTn id="10" dur="1000"/>
                                        <p:tgtEl>
                                          <p:spTgt spid="396"/>
                                        </p:tgtEl>
                                      </p:cBhvr>
                                    </p:animEffect>
                                  </p:childTnLst>
                                </p:cTn>
                              </p:par>
                              <p:par>
                                <p:cTn id="11" presetID="10" presetClass="entr" presetSubtype="0" fill="hold" nodeType="withEffect">
                                  <p:stCondLst>
                                    <p:cond delay="1500"/>
                                  </p:stCondLst>
                                  <p:childTnLst>
                                    <p:set>
                                      <p:cBhvr>
                                        <p:cTn id="12" dur="1" fill="hold">
                                          <p:stCondLst>
                                            <p:cond delay="0"/>
                                          </p:stCondLst>
                                        </p:cTn>
                                        <p:tgtEl>
                                          <p:spTgt spid="397"/>
                                        </p:tgtEl>
                                        <p:attrNameLst>
                                          <p:attrName>style.visibility</p:attrName>
                                        </p:attrNameLst>
                                      </p:cBhvr>
                                      <p:to>
                                        <p:strVal val="visible"/>
                                      </p:to>
                                    </p:set>
                                    <p:animEffect transition="in" filter="fade">
                                      <p:cBhvr>
                                        <p:cTn id="13" dur="1000"/>
                                        <p:tgtEl>
                                          <p:spTgt spid="397"/>
                                        </p:tgtEl>
                                      </p:cBhvr>
                                    </p:animEffect>
                                  </p:childTnLst>
                                </p:cTn>
                              </p:par>
                              <p:par>
                                <p:cTn id="14" presetID="10" presetClass="entr" presetSubtype="0" fill="hold" nodeType="withEffect">
                                  <p:stCondLst>
                                    <p:cond delay="2250"/>
                                  </p:stCondLst>
                                  <p:childTnLst>
                                    <p:set>
                                      <p:cBhvr>
                                        <p:cTn id="15" dur="1" fill="hold">
                                          <p:stCondLst>
                                            <p:cond delay="0"/>
                                          </p:stCondLst>
                                        </p:cTn>
                                        <p:tgtEl>
                                          <p:spTgt spid="398"/>
                                        </p:tgtEl>
                                        <p:attrNameLst>
                                          <p:attrName>style.visibility</p:attrName>
                                        </p:attrNameLst>
                                      </p:cBhvr>
                                      <p:to>
                                        <p:strVal val="visible"/>
                                      </p:to>
                                    </p:set>
                                    <p:animEffect transition="in" filter="fade">
                                      <p:cBhvr>
                                        <p:cTn id="16" dur="1000"/>
                                        <p:tgtEl>
                                          <p:spTgt spid="39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95"/>
                                        </p:tgtEl>
                                      </p:cBhvr>
                                    </p:animEffect>
                                    <p:set>
                                      <p:cBhvr>
                                        <p:cTn id="21" dur="1" fill="hold">
                                          <p:stCondLst>
                                            <p:cond delay="500"/>
                                          </p:stCondLst>
                                        </p:cTn>
                                        <p:tgtEl>
                                          <p:spTgt spid="39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96"/>
                                        </p:tgtEl>
                                      </p:cBhvr>
                                    </p:animEffect>
                                    <p:set>
                                      <p:cBhvr>
                                        <p:cTn id="24" dur="1" fill="hold">
                                          <p:stCondLst>
                                            <p:cond delay="500"/>
                                          </p:stCondLst>
                                        </p:cTn>
                                        <p:tgtEl>
                                          <p:spTgt spid="39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397"/>
                                        </p:tgtEl>
                                      </p:cBhvr>
                                    </p:animEffect>
                                    <p:set>
                                      <p:cBhvr>
                                        <p:cTn id="27" dur="1" fill="hold">
                                          <p:stCondLst>
                                            <p:cond delay="500"/>
                                          </p:stCondLst>
                                        </p:cTn>
                                        <p:tgtEl>
                                          <p:spTgt spid="39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98"/>
                                        </p:tgtEl>
                                      </p:cBhvr>
                                    </p:animEffect>
                                    <p:set>
                                      <p:cBhvr>
                                        <p:cTn id="30" dur="1" fill="hold">
                                          <p:stCondLst>
                                            <p:cond delay="500"/>
                                          </p:stCondLst>
                                        </p:cTn>
                                        <p:tgtEl>
                                          <p:spTgt spid="39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99"/>
                                        </p:tgtEl>
                                      </p:cBhvr>
                                    </p:animEffect>
                                    <p:set>
                                      <p:cBhvr>
                                        <p:cTn id="33" dur="1" fill="hold">
                                          <p:stCondLst>
                                            <p:cond delay="500"/>
                                          </p:stCondLst>
                                        </p:cTn>
                                        <p:tgtEl>
                                          <p:spTgt spid="399"/>
                                        </p:tgtEl>
                                        <p:attrNameLst>
                                          <p:attrName>style.visibility</p:attrName>
                                        </p:attrNameLst>
                                      </p:cBhvr>
                                      <p:to>
                                        <p:strVal val="hidden"/>
                                      </p:to>
                                    </p:set>
                                  </p:childTnLst>
                                </p:cTn>
                              </p:par>
                              <p:par>
                                <p:cTn id="34" presetID="10" presetClass="entr" presetSubtype="0" fill="hold" nodeType="withEffect">
                                  <p:stCondLst>
                                    <p:cond delay="500"/>
                                  </p:stCondLst>
                                  <p:childTnLst>
                                    <p:set>
                                      <p:cBhvr>
                                        <p:cTn id="35" dur="1" fill="hold">
                                          <p:stCondLst>
                                            <p:cond delay="0"/>
                                          </p:stCondLst>
                                        </p:cTn>
                                        <p:tgtEl>
                                          <p:spTgt spid="400"/>
                                        </p:tgtEl>
                                        <p:attrNameLst>
                                          <p:attrName>style.visibility</p:attrName>
                                        </p:attrNameLst>
                                      </p:cBhvr>
                                      <p:to>
                                        <p:strVal val="visible"/>
                                      </p:to>
                                    </p:set>
                                    <p:animEffect transition="in" filter="fade">
                                      <p:cBhvr>
                                        <p:cTn id="36" dur="1822"/>
                                        <p:tgtEl>
                                          <p:spTgt spid="400"/>
                                        </p:tgtEl>
                                      </p:cBhvr>
                                    </p:animEffect>
                                  </p:childTnLst>
                                </p:cTn>
                              </p:par>
                              <p:par>
                                <p:cTn id="37" presetID="10" presetClass="entr" presetSubtype="0" fill="hold" nodeType="withEffect">
                                  <p:stCondLst>
                                    <p:cond delay="500"/>
                                  </p:stCondLst>
                                  <p:childTnLst>
                                    <p:set>
                                      <p:cBhvr>
                                        <p:cTn id="38" dur="1" fill="hold">
                                          <p:stCondLst>
                                            <p:cond delay="0"/>
                                          </p:stCondLst>
                                        </p:cTn>
                                        <p:tgtEl>
                                          <p:spTgt spid="402"/>
                                        </p:tgtEl>
                                        <p:attrNameLst>
                                          <p:attrName>style.visibility</p:attrName>
                                        </p:attrNameLst>
                                      </p:cBhvr>
                                      <p:to>
                                        <p:strVal val="visible"/>
                                      </p:to>
                                    </p:set>
                                    <p:animEffect transition="in" filter="fade">
                                      <p:cBhvr>
                                        <p:cTn id="39" dur="1822"/>
                                        <p:tgtEl>
                                          <p:spTgt spid="402"/>
                                        </p:tgtEl>
                                      </p:cBhvr>
                                    </p:animEffect>
                                  </p:childTnLst>
                                </p:cTn>
                              </p:par>
                              <p:par>
                                <p:cTn id="40" presetID="10" presetClass="entr" presetSubtype="0" fill="hold" nodeType="withEffect">
                                  <p:stCondLst>
                                    <p:cond delay="1000"/>
                                  </p:stCondLst>
                                  <p:childTnLst>
                                    <p:set>
                                      <p:cBhvr>
                                        <p:cTn id="41" dur="1" fill="hold">
                                          <p:stCondLst>
                                            <p:cond delay="0"/>
                                          </p:stCondLst>
                                        </p:cTn>
                                        <p:tgtEl>
                                          <p:spTgt spid="401"/>
                                        </p:tgtEl>
                                        <p:attrNameLst>
                                          <p:attrName>style.visibility</p:attrName>
                                        </p:attrNameLst>
                                      </p:cBhvr>
                                      <p:to>
                                        <p:strVal val="visible"/>
                                      </p:to>
                                    </p:set>
                                    <p:animEffect transition="in" filter="fade">
                                      <p:cBhvr>
                                        <p:cTn id="42" dur="10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4">
          <a:extLst>
            <a:ext uri="{FF2B5EF4-FFF2-40B4-BE49-F238E27FC236}">
              <a16:creationId xmlns:a16="http://schemas.microsoft.com/office/drawing/2014/main" id="{D91F3E06-0D5F-6B7A-A9B0-B83C56A2ABD8}"/>
            </a:ext>
          </a:extLst>
        </p:cNvPr>
        <p:cNvGrpSpPr/>
        <p:nvPr/>
      </p:nvGrpSpPr>
      <p:grpSpPr>
        <a:xfrm>
          <a:off x="0" y="0"/>
          <a:ext cx="0" cy="0"/>
          <a:chOff x="0" y="0"/>
          <a:chExt cx="0" cy="0"/>
        </a:xfrm>
      </p:grpSpPr>
      <p:pic>
        <p:nvPicPr>
          <p:cNvPr id="445" name="Google Shape;445;p28">
            <a:extLst>
              <a:ext uri="{FF2B5EF4-FFF2-40B4-BE49-F238E27FC236}">
                <a16:creationId xmlns:a16="http://schemas.microsoft.com/office/drawing/2014/main" id="{AA6CDC45-6510-BB82-AF97-06FFE8A1E80D}"/>
              </a:ext>
            </a:extLst>
          </p:cNvPr>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446" name="Google Shape;446;p28" descr="A close up of a sign&#10;&#10;Description automatically generated">
            <a:extLst>
              <a:ext uri="{FF2B5EF4-FFF2-40B4-BE49-F238E27FC236}">
                <a16:creationId xmlns:a16="http://schemas.microsoft.com/office/drawing/2014/main" id="{F00569C6-06D9-0D01-6B1E-2EFC6952F0C3}"/>
              </a:ext>
            </a:extLst>
          </p:cNvPr>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447" name="Google Shape;447;p28">
            <a:extLst>
              <a:ext uri="{FF2B5EF4-FFF2-40B4-BE49-F238E27FC236}">
                <a16:creationId xmlns:a16="http://schemas.microsoft.com/office/drawing/2014/main" id="{FD017477-2FC4-F901-64CC-B611C5401E7E}"/>
              </a:ext>
            </a:extLst>
          </p:cNvPr>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chemeClr val="lt1"/>
                </a:solidFill>
              </a:rPr>
              <a:t>Build-Nurture-Retain</a:t>
            </a:r>
            <a:endParaRPr dirty="0"/>
          </a:p>
        </p:txBody>
      </p:sp>
      <p:sp>
        <p:nvSpPr>
          <p:cNvPr id="448" name="Google Shape;448;p28">
            <a:extLst>
              <a:ext uri="{FF2B5EF4-FFF2-40B4-BE49-F238E27FC236}">
                <a16:creationId xmlns:a16="http://schemas.microsoft.com/office/drawing/2014/main" id="{BCEDCC30-4A69-CBA9-C7C9-EA2F2312EA43}"/>
              </a:ext>
            </a:extLst>
          </p:cNvPr>
          <p:cNvSpPr/>
          <p:nvPr/>
        </p:nvSpPr>
        <p:spPr>
          <a:xfrm>
            <a:off x="10904561" y="5718412"/>
            <a:ext cx="1287437" cy="11113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0" name="Google Shape;450;p28">
            <a:extLst>
              <a:ext uri="{FF2B5EF4-FFF2-40B4-BE49-F238E27FC236}">
                <a16:creationId xmlns:a16="http://schemas.microsoft.com/office/drawing/2014/main" id="{2C55D5C1-8F0B-B8AB-0138-5ADC7CE374F1}"/>
              </a:ext>
            </a:extLst>
          </p:cNvPr>
          <p:cNvSpPr txBox="1"/>
          <p:nvPr/>
        </p:nvSpPr>
        <p:spPr>
          <a:xfrm>
            <a:off x="3876962" y="1552698"/>
            <a:ext cx="4332150" cy="66168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3100"/>
              <a:buFont typeface="Arial"/>
              <a:buNone/>
            </a:pPr>
            <a:r>
              <a:rPr lang="en-US" sz="3100" dirty="0">
                <a:solidFill>
                  <a:schemeClr val="dk1"/>
                </a:solidFill>
                <a:latin typeface="Arial"/>
                <a:ea typeface="Arial"/>
                <a:cs typeface="Arial"/>
                <a:sym typeface="Arial"/>
              </a:rPr>
              <a:t>Kiwanis.org: </a:t>
            </a:r>
            <a:r>
              <a:rPr lang="en-US" sz="3100" dirty="0">
                <a:solidFill>
                  <a:srgbClr val="205867"/>
                </a:solidFill>
                <a:latin typeface="Arial"/>
                <a:ea typeface="Arial"/>
                <a:cs typeface="Arial"/>
                <a:sym typeface="Arial"/>
              </a:rPr>
              <a:t>Members</a:t>
            </a:r>
            <a:endParaRPr sz="3100" dirty="0">
              <a:solidFill>
                <a:srgbClr val="205867"/>
              </a:solidFill>
              <a:latin typeface="Arial"/>
              <a:ea typeface="Arial"/>
              <a:cs typeface="Arial"/>
              <a:sym typeface="Arial"/>
            </a:endParaRPr>
          </a:p>
        </p:txBody>
      </p:sp>
      <p:sp>
        <p:nvSpPr>
          <p:cNvPr id="12" name="Rectangle 11">
            <a:extLst>
              <a:ext uri="{FF2B5EF4-FFF2-40B4-BE49-F238E27FC236}">
                <a16:creationId xmlns:a16="http://schemas.microsoft.com/office/drawing/2014/main" id="{9DE1DAEF-04FE-B96C-2E02-8ADC372C44A6}"/>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34</a:t>
            </a:fld>
            <a:endParaRPr lang="en-US" sz="1400" dirty="0">
              <a:solidFill>
                <a:schemeClr val="accent3">
                  <a:lumMod val="75000"/>
                </a:schemeClr>
              </a:solidFill>
            </a:endParaRPr>
          </a:p>
        </p:txBody>
      </p:sp>
      <p:sp>
        <p:nvSpPr>
          <p:cNvPr id="2" name="Star: 5 Points 1">
            <a:extLst>
              <a:ext uri="{FF2B5EF4-FFF2-40B4-BE49-F238E27FC236}">
                <a16:creationId xmlns:a16="http://schemas.microsoft.com/office/drawing/2014/main" id="{C6F2DB7E-BD55-5493-A01B-AE2AE0F3030B}"/>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A6024F4-B9F8-F61C-98ED-73791B4ED402}"/>
              </a:ext>
            </a:extLst>
          </p:cNvPr>
          <p:cNvPicPr>
            <a:picLocks noChangeAspect="1"/>
          </p:cNvPicPr>
          <p:nvPr/>
        </p:nvPicPr>
        <p:blipFill>
          <a:blip r:embed="rId5"/>
          <a:stretch>
            <a:fillRect/>
          </a:stretch>
        </p:blipFill>
        <p:spPr>
          <a:xfrm>
            <a:off x="487328" y="2234832"/>
            <a:ext cx="3486406" cy="4379266"/>
          </a:xfrm>
          <a:prstGeom prst="rect">
            <a:avLst/>
          </a:prstGeom>
        </p:spPr>
      </p:pic>
      <p:pic>
        <p:nvPicPr>
          <p:cNvPr id="6" name="Picture 5">
            <a:extLst>
              <a:ext uri="{FF2B5EF4-FFF2-40B4-BE49-F238E27FC236}">
                <a16:creationId xmlns:a16="http://schemas.microsoft.com/office/drawing/2014/main" id="{CC129DB0-8711-8015-4F83-06B3FF4DBFE9}"/>
              </a:ext>
            </a:extLst>
          </p:cNvPr>
          <p:cNvPicPr>
            <a:picLocks noChangeAspect="1"/>
          </p:cNvPicPr>
          <p:nvPr/>
        </p:nvPicPr>
        <p:blipFill>
          <a:blip r:embed="rId6"/>
          <a:stretch>
            <a:fillRect/>
          </a:stretch>
        </p:blipFill>
        <p:spPr>
          <a:xfrm>
            <a:off x="4416822" y="2504374"/>
            <a:ext cx="3066838" cy="1881645"/>
          </a:xfrm>
          <a:prstGeom prst="rect">
            <a:avLst/>
          </a:prstGeom>
        </p:spPr>
      </p:pic>
      <p:pic>
        <p:nvPicPr>
          <p:cNvPr id="14" name="Picture 13">
            <a:extLst>
              <a:ext uri="{FF2B5EF4-FFF2-40B4-BE49-F238E27FC236}">
                <a16:creationId xmlns:a16="http://schemas.microsoft.com/office/drawing/2014/main" id="{B8C991C9-681F-DC3B-B2AD-F47DF424C91A}"/>
              </a:ext>
            </a:extLst>
          </p:cNvPr>
          <p:cNvPicPr>
            <a:picLocks noChangeAspect="1"/>
          </p:cNvPicPr>
          <p:nvPr/>
        </p:nvPicPr>
        <p:blipFill>
          <a:blip r:embed="rId7"/>
          <a:stretch>
            <a:fillRect/>
          </a:stretch>
        </p:blipFill>
        <p:spPr>
          <a:xfrm>
            <a:off x="8001000" y="2518466"/>
            <a:ext cx="3066838" cy="1903337"/>
          </a:xfrm>
          <a:prstGeom prst="rect">
            <a:avLst/>
          </a:prstGeom>
        </p:spPr>
      </p:pic>
      <p:pic>
        <p:nvPicPr>
          <p:cNvPr id="16" name="Picture 15">
            <a:extLst>
              <a:ext uri="{FF2B5EF4-FFF2-40B4-BE49-F238E27FC236}">
                <a16:creationId xmlns:a16="http://schemas.microsoft.com/office/drawing/2014/main" id="{6F65B09A-686F-C77F-447C-14B73B9781C6}"/>
              </a:ext>
            </a:extLst>
          </p:cNvPr>
          <p:cNvPicPr>
            <a:picLocks noChangeAspect="1"/>
          </p:cNvPicPr>
          <p:nvPr/>
        </p:nvPicPr>
        <p:blipFill>
          <a:blip r:embed="rId8"/>
          <a:stretch>
            <a:fillRect/>
          </a:stretch>
        </p:blipFill>
        <p:spPr>
          <a:xfrm>
            <a:off x="5988490" y="4725883"/>
            <a:ext cx="2990340" cy="1806535"/>
          </a:xfrm>
          <a:prstGeom prst="rect">
            <a:avLst/>
          </a:prstGeom>
        </p:spPr>
      </p:pic>
    </p:spTree>
    <p:extLst>
      <p:ext uri="{BB962C8B-B14F-4D97-AF65-F5344CB8AC3E}">
        <p14:creationId xmlns:p14="http://schemas.microsoft.com/office/powerpoint/2010/main" val="186517058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28"/>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446" name="Google Shape;446;p28"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447" name="Google Shape;447;p28"/>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Membership and Growth Tools</a:t>
            </a:r>
            <a:endParaRPr/>
          </a:p>
        </p:txBody>
      </p:sp>
      <p:sp>
        <p:nvSpPr>
          <p:cNvPr id="448" name="Google Shape;448;p28"/>
          <p:cNvSpPr/>
          <p:nvPr/>
        </p:nvSpPr>
        <p:spPr>
          <a:xfrm>
            <a:off x="10904561" y="5718412"/>
            <a:ext cx="1287437" cy="11113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0" name="Google Shape;450;p28">
            <a:hlinkClick r:id="rId5"/>
          </p:cNvPr>
          <p:cNvSpPr txBox="1"/>
          <p:nvPr/>
        </p:nvSpPr>
        <p:spPr>
          <a:xfrm>
            <a:off x="981719" y="6026727"/>
            <a:ext cx="9981280" cy="66168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3100"/>
              <a:buFont typeface="Arial"/>
              <a:buNone/>
            </a:pPr>
            <a:r>
              <a:rPr lang="en-US" sz="3100" dirty="0">
                <a:solidFill>
                  <a:schemeClr val="dk1"/>
                </a:solidFill>
                <a:latin typeface="Arial"/>
                <a:ea typeface="Arial"/>
                <a:cs typeface="Arial"/>
                <a:sym typeface="Arial"/>
              </a:rPr>
              <a:t>Kiwanis.org: </a:t>
            </a:r>
            <a:r>
              <a:rPr lang="en-US" sz="3100" dirty="0">
                <a:solidFill>
                  <a:srgbClr val="205867"/>
                </a:solidFill>
                <a:latin typeface="Arial"/>
                <a:ea typeface="Arial"/>
                <a:cs typeface="Arial"/>
                <a:sym typeface="Arial"/>
              </a:rPr>
              <a:t>members/build-nurture-retain/club-toolbox/</a:t>
            </a:r>
            <a:endParaRPr sz="3100" dirty="0">
              <a:solidFill>
                <a:srgbClr val="205867"/>
              </a:solidFill>
              <a:latin typeface="Arial"/>
              <a:ea typeface="Arial"/>
              <a:cs typeface="Arial"/>
              <a:sym typeface="Arial"/>
            </a:endParaRPr>
          </a:p>
        </p:txBody>
      </p:sp>
      <p:sp>
        <p:nvSpPr>
          <p:cNvPr id="12" name="Rectangle 11">
            <a:extLst>
              <a:ext uri="{FF2B5EF4-FFF2-40B4-BE49-F238E27FC236}">
                <a16:creationId xmlns:a16="http://schemas.microsoft.com/office/drawing/2014/main" id="{C4A3A7BD-8483-7B91-173B-E5C1227E08B6}"/>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35</a:t>
            </a:fld>
            <a:endParaRPr lang="en-US" sz="1400" dirty="0">
              <a:solidFill>
                <a:schemeClr val="accent3">
                  <a:lumMod val="75000"/>
                </a:schemeClr>
              </a:solidFill>
            </a:endParaRPr>
          </a:p>
        </p:txBody>
      </p:sp>
      <p:sp>
        <p:nvSpPr>
          <p:cNvPr id="2" name="Star: 5 Points 1">
            <a:extLst>
              <a:ext uri="{FF2B5EF4-FFF2-40B4-BE49-F238E27FC236}">
                <a16:creationId xmlns:a16="http://schemas.microsoft.com/office/drawing/2014/main" id="{3746CAB8-8A5F-B5F9-FD88-8ABF413E6232}"/>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6"/>
            <a:extLst>
              <a:ext uri="{FF2B5EF4-FFF2-40B4-BE49-F238E27FC236}">
                <a16:creationId xmlns:a16="http://schemas.microsoft.com/office/drawing/2014/main" id="{44935007-2238-DB2F-584F-A4E0115D66D8}"/>
              </a:ext>
            </a:extLst>
          </p:cNvPr>
          <p:cNvPicPr>
            <a:picLocks noChangeAspect="1"/>
          </p:cNvPicPr>
          <p:nvPr/>
        </p:nvPicPr>
        <p:blipFill>
          <a:blip r:embed="rId7"/>
          <a:stretch>
            <a:fillRect/>
          </a:stretch>
        </p:blipFill>
        <p:spPr>
          <a:xfrm>
            <a:off x="838200" y="2019640"/>
            <a:ext cx="2752942" cy="3505200"/>
          </a:xfrm>
          <a:prstGeom prst="rect">
            <a:avLst/>
          </a:prstGeom>
        </p:spPr>
      </p:pic>
      <p:pic>
        <p:nvPicPr>
          <p:cNvPr id="9" name="Picture 8">
            <a:hlinkClick r:id="rId8"/>
            <a:extLst>
              <a:ext uri="{FF2B5EF4-FFF2-40B4-BE49-F238E27FC236}">
                <a16:creationId xmlns:a16="http://schemas.microsoft.com/office/drawing/2014/main" id="{743470B7-B435-0EC2-E978-FA0E97CC067A}"/>
              </a:ext>
            </a:extLst>
          </p:cNvPr>
          <p:cNvPicPr>
            <a:picLocks noChangeAspect="1"/>
          </p:cNvPicPr>
          <p:nvPr/>
        </p:nvPicPr>
        <p:blipFill>
          <a:blip r:embed="rId9"/>
          <a:stretch>
            <a:fillRect/>
          </a:stretch>
        </p:blipFill>
        <p:spPr>
          <a:xfrm>
            <a:off x="4231158" y="2047349"/>
            <a:ext cx="2886075" cy="3643354"/>
          </a:xfrm>
          <a:prstGeom prst="rect">
            <a:avLst/>
          </a:prstGeom>
        </p:spPr>
      </p:pic>
      <p:pic>
        <p:nvPicPr>
          <p:cNvPr id="14" name="Picture 13">
            <a:hlinkClick r:id="rId5"/>
            <a:extLst>
              <a:ext uri="{FF2B5EF4-FFF2-40B4-BE49-F238E27FC236}">
                <a16:creationId xmlns:a16="http://schemas.microsoft.com/office/drawing/2014/main" id="{A0CDC88B-5E9F-F032-3011-FE0F9DAC0B20}"/>
              </a:ext>
            </a:extLst>
          </p:cNvPr>
          <p:cNvPicPr>
            <a:picLocks noChangeAspect="1"/>
          </p:cNvPicPr>
          <p:nvPr/>
        </p:nvPicPr>
        <p:blipFill>
          <a:blip r:embed="rId10"/>
          <a:stretch>
            <a:fillRect/>
          </a:stretch>
        </p:blipFill>
        <p:spPr>
          <a:xfrm>
            <a:off x="7757250" y="2047349"/>
            <a:ext cx="2786925" cy="3477491"/>
          </a:xfrm>
          <a:prstGeom prst="rect">
            <a:avLst/>
          </a:prstGeom>
        </p:spPr>
      </p:pic>
    </p:spTree>
    <p:extLst>
      <p:ext uri="{BB962C8B-B14F-4D97-AF65-F5344CB8AC3E}">
        <p14:creationId xmlns:p14="http://schemas.microsoft.com/office/powerpoint/2010/main" val="487855847"/>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10" name="Google Shape;410;p26"/>
          <p:cNvSpPr/>
          <p:nvPr/>
        </p:nvSpPr>
        <p:spPr>
          <a:xfrm>
            <a:off x="10766843" y="5720687"/>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pic>
        <p:nvPicPr>
          <p:cNvPr id="411" name="Google Shape;411;p26"/>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412" name="Google Shape;412;p26"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413" name="Google Shape;413;p26"/>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Asking for Help</a:t>
            </a:r>
            <a:endParaRPr dirty="0">
              <a:solidFill>
                <a:schemeClr val="bg1"/>
              </a:solidFill>
            </a:endParaRPr>
          </a:p>
        </p:txBody>
      </p:sp>
      <p:grpSp>
        <p:nvGrpSpPr>
          <p:cNvPr id="420" name="Google Shape;420;p26"/>
          <p:cNvGrpSpPr/>
          <p:nvPr/>
        </p:nvGrpSpPr>
        <p:grpSpPr>
          <a:xfrm>
            <a:off x="297872" y="1999468"/>
            <a:ext cx="6941127" cy="2569055"/>
            <a:chOff x="5257800" y="4103839"/>
            <a:chExt cx="6476998" cy="2569055"/>
          </a:xfrm>
        </p:grpSpPr>
        <p:sp>
          <p:nvSpPr>
            <p:cNvPr id="421" name="Google Shape;421;p26"/>
            <p:cNvSpPr/>
            <p:nvPr/>
          </p:nvSpPr>
          <p:spPr>
            <a:xfrm>
              <a:off x="5257800" y="4103839"/>
              <a:ext cx="6324598" cy="2569055"/>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2" name="Google Shape;422;p26"/>
            <p:cNvSpPr txBox="1"/>
            <p:nvPr/>
          </p:nvSpPr>
          <p:spPr>
            <a:xfrm>
              <a:off x="5456764" y="4742908"/>
              <a:ext cx="6079069" cy="17081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bg1"/>
                  </a:solidFill>
                  <a:latin typeface="Arial"/>
                  <a:ea typeface="Arial"/>
                  <a:cs typeface="Arial"/>
                  <a:sym typeface="Arial"/>
                </a:rPr>
                <a:t>Past Gov Jeremy Reihl</a:t>
              </a:r>
              <a:r>
                <a:rPr lang="en-US" sz="2000" dirty="0">
                  <a:solidFill>
                    <a:schemeClr val="bg1"/>
                  </a:solidFill>
                  <a:latin typeface="Arial"/>
                  <a:ea typeface="Arial"/>
                  <a:cs typeface="Arial"/>
                  <a:sym typeface="Arial"/>
                </a:rPr>
                <a:t>– </a:t>
              </a:r>
              <a:r>
                <a:rPr lang="en-US" sz="2000" i="1" dirty="0">
                  <a:solidFill>
                    <a:schemeClr val="bg1"/>
                  </a:solidFill>
                  <a:latin typeface="Arial"/>
                  <a:ea typeface="Arial"/>
                  <a:cs typeface="Arial"/>
                  <a:sym typeface="Arial"/>
                </a:rPr>
                <a:t>FL District Membership Chair</a:t>
              </a:r>
              <a:endParaRPr i="1" dirty="0">
                <a:solidFill>
                  <a:schemeClr val="bg1"/>
                </a:solidFill>
              </a:endParaRPr>
            </a:p>
            <a:p>
              <a:pPr marL="512763" marR="0" lvl="0" indent="-285749" algn="l" rtl="0">
                <a:spcBef>
                  <a:spcPts val="600"/>
                </a:spcBef>
                <a:spcAft>
                  <a:spcPts val="0"/>
                </a:spcAft>
                <a:buClr>
                  <a:schemeClr val="lt1"/>
                </a:buClr>
                <a:buSzPts val="2000"/>
                <a:buFont typeface="Arial"/>
                <a:buChar char="•"/>
              </a:pPr>
              <a:r>
                <a:rPr lang="en-US" sz="2000" b="1" dirty="0">
                  <a:solidFill>
                    <a:schemeClr val="bg1"/>
                  </a:solidFill>
                  <a:latin typeface="Arial"/>
                  <a:ea typeface="Arial"/>
                  <a:cs typeface="Arial"/>
                  <a:sym typeface="Arial"/>
                </a:rPr>
                <a:t>Melissa Ajmi</a:t>
              </a:r>
              <a:r>
                <a:rPr lang="en-US" sz="2000" dirty="0">
                  <a:solidFill>
                    <a:schemeClr val="bg1"/>
                  </a:solidFill>
                  <a:latin typeface="Arial"/>
                  <a:ea typeface="Arial"/>
                  <a:cs typeface="Arial"/>
                  <a:sym typeface="Arial"/>
                </a:rPr>
                <a:t>– </a:t>
              </a:r>
              <a:r>
                <a:rPr lang="en-US" sz="1800" i="1" dirty="0">
                  <a:solidFill>
                    <a:schemeClr val="bg1"/>
                  </a:solidFill>
                  <a:latin typeface="Arial"/>
                  <a:ea typeface="Arial"/>
                  <a:cs typeface="Arial"/>
                  <a:sym typeface="Arial"/>
                </a:rPr>
                <a:t>Opening Coordinator</a:t>
              </a:r>
              <a:endParaRPr sz="2000" i="1" dirty="0">
                <a:solidFill>
                  <a:schemeClr val="bg1"/>
                </a:solidFill>
                <a:latin typeface="Arial"/>
                <a:ea typeface="Arial"/>
                <a:cs typeface="Arial"/>
                <a:sym typeface="Arial"/>
              </a:endParaRPr>
            </a:p>
            <a:p>
              <a:pPr marL="512763" marR="0" lvl="0" indent="-285749" algn="l" rtl="0">
                <a:spcBef>
                  <a:spcPts val="1200"/>
                </a:spcBef>
                <a:spcAft>
                  <a:spcPts val="0"/>
                </a:spcAft>
                <a:buClr>
                  <a:schemeClr val="lt1"/>
                </a:buClr>
                <a:buSzPts val="2000"/>
                <a:buFont typeface="Arial"/>
                <a:buChar char="•"/>
              </a:pPr>
              <a:r>
                <a:rPr lang="en-US" sz="2000" b="1" dirty="0">
                  <a:solidFill>
                    <a:schemeClr val="bg1"/>
                  </a:solidFill>
                  <a:latin typeface="Arial"/>
                  <a:ea typeface="Arial"/>
                  <a:cs typeface="Arial"/>
                  <a:sym typeface="Arial"/>
                </a:rPr>
                <a:t>Ingrid Goulbourne </a:t>
              </a:r>
              <a:r>
                <a:rPr lang="en-US" sz="2000" dirty="0">
                  <a:solidFill>
                    <a:schemeClr val="bg1"/>
                  </a:solidFill>
                  <a:latin typeface="Arial"/>
                  <a:ea typeface="Arial"/>
                  <a:cs typeface="Arial"/>
                  <a:sym typeface="Arial"/>
                </a:rPr>
                <a:t>– </a:t>
              </a:r>
              <a:r>
                <a:rPr lang="en-US" sz="1800" i="1" dirty="0">
                  <a:solidFill>
                    <a:schemeClr val="bg1"/>
                  </a:solidFill>
                  <a:latin typeface="Arial"/>
                  <a:ea typeface="Arial"/>
                  <a:cs typeface="Arial"/>
                  <a:sym typeface="Arial"/>
                </a:rPr>
                <a:t>Strengthening Coordinator</a:t>
              </a:r>
              <a:endParaRPr sz="2000" i="1" dirty="0">
                <a:solidFill>
                  <a:schemeClr val="bg1"/>
                </a:solidFill>
                <a:latin typeface="Arial"/>
                <a:ea typeface="Arial"/>
                <a:cs typeface="Arial"/>
                <a:sym typeface="Arial"/>
              </a:endParaRPr>
            </a:p>
            <a:p>
              <a:pPr marL="512763" marR="0" lvl="0" indent="-285749" algn="l" rtl="0">
                <a:spcBef>
                  <a:spcPts val="1200"/>
                </a:spcBef>
                <a:spcAft>
                  <a:spcPts val="0"/>
                </a:spcAft>
                <a:buClr>
                  <a:schemeClr val="lt1"/>
                </a:buClr>
                <a:buSzPts val="2000"/>
                <a:buFont typeface="Arial"/>
                <a:buChar char="•"/>
              </a:pPr>
              <a:r>
                <a:rPr lang="en-US" sz="2000" b="1" dirty="0">
                  <a:solidFill>
                    <a:schemeClr val="bg1"/>
                  </a:solidFill>
                  <a:latin typeface="Arial"/>
                  <a:ea typeface="Arial"/>
                  <a:cs typeface="Arial"/>
                  <a:sym typeface="Arial"/>
                </a:rPr>
                <a:t>Tina Pegler </a:t>
              </a:r>
              <a:r>
                <a:rPr lang="en-US" sz="2000" dirty="0">
                  <a:solidFill>
                    <a:schemeClr val="bg1"/>
                  </a:solidFill>
                  <a:latin typeface="Arial"/>
                  <a:ea typeface="Arial"/>
                  <a:cs typeface="Arial"/>
                  <a:sym typeface="Arial"/>
                </a:rPr>
                <a:t>–</a:t>
              </a:r>
              <a:r>
                <a:rPr lang="en-US" sz="1800" i="1" dirty="0">
                  <a:solidFill>
                    <a:schemeClr val="bg1"/>
                  </a:solidFill>
                  <a:latin typeface="Arial"/>
                  <a:ea typeface="Arial"/>
                  <a:cs typeface="Arial"/>
                  <a:sym typeface="Arial"/>
                </a:rPr>
                <a:t>Retention Coordinator</a:t>
              </a:r>
              <a:endParaRPr sz="2000" i="1" dirty="0">
                <a:solidFill>
                  <a:schemeClr val="bg1"/>
                </a:solidFill>
                <a:latin typeface="Arial"/>
                <a:ea typeface="Arial"/>
                <a:cs typeface="Arial"/>
                <a:sym typeface="Arial"/>
              </a:endParaRPr>
            </a:p>
          </p:txBody>
        </p:sp>
        <p:sp>
          <p:nvSpPr>
            <p:cNvPr id="423" name="Google Shape;423;p26"/>
            <p:cNvSpPr txBox="1"/>
            <p:nvPr/>
          </p:nvSpPr>
          <p:spPr>
            <a:xfrm>
              <a:off x="5410200" y="4250506"/>
              <a:ext cx="632459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Arial"/>
                  <a:ea typeface="Arial"/>
                  <a:cs typeface="Arial"/>
                  <a:sym typeface="Arial"/>
                </a:rPr>
                <a:t>Florida District’s Membership Team:</a:t>
              </a:r>
              <a:endParaRPr dirty="0"/>
            </a:p>
          </p:txBody>
        </p:sp>
      </p:grpSp>
      <p:sp>
        <p:nvSpPr>
          <p:cNvPr id="3" name="Rectangle 2">
            <a:extLst>
              <a:ext uri="{FF2B5EF4-FFF2-40B4-BE49-F238E27FC236}">
                <a16:creationId xmlns:a16="http://schemas.microsoft.com/office/drawing/2014/main" id="{B807BACD-2C15-16DB-975B-009BEC218EC7}"/>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36</a:t>
            </a:fld>
            <a:endParaRPr lang="en-US" sz="1400" dirty="0">
              <a:solidFill>
                <a:schemeClr val="accent3">
                  <a:lumMod val="75000"/>
                </a:schemeClr>
              </a:solidFill>
            </a:endParaRPr>
          </a:p>
        </p:txBody>
      </p:sp>
      <p:sp>
        <p:nvSpPr>
          <p:cNvPr id="2" name="Star: 5 Points 1">
            <a:extLst>
              <a:ext uri="{FF2B5EF4-FFF2-40B4-BE49-F238E27FC236}">
                <a16:creationId xmlns:a16="http://schemas.microsoft.com/office/drawing/2014/main" id="{7FA4A181-11A2-AED7-A729-24AA411C874F}"/>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36;p27">
            <a:extLst>
              <a:ext uri="{FF2B5EF4-FFF2-40B4-BE49-F238E27FC236}">
                <a16:creationId xmlns:a16="http://schemas.microsoft.com/office/drawing/2014/main" id="{091CD891-3E17-7A91-DD52-1756F7A0E10A}"/>
              </a:ext>
            </a:extLst>
          </p:cNvPr>
          <p:cNvSpPr txBox="1"/>
          <p:nvPr/>
        </p:nvSpPr>
        <p:spPr>
          <a:xfrm>
            <a:off x="124619" y="5189013"/>
            <a:ext cx="11734799" cy="4924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dirty="0">
                <a:solidFill>
                  <a:schemeClr val="dk1"/>
                </a:solidFill>
              </a:rPr>
              <a:t>Submit a </a:t>
            </a:r>
            <a:r>
              <a:rPr lang="en-US" sz="2600" b="1" dirty="0">
                <a:solidFill>
                  <a:schemeClr val="dk1"/>
                </a:solidFill>
              </a:rPr>
              <a:t>Club Boost Application </a:t>
            </a:r>
            <a:r>
              <a:rPr lang="en-US" sz="2600" dirty="0">
                <a:solidFill>
                  <a:schemeClr val="dk1"/>
                </a:solidFill>
              </a:rPr>
              <a:t>if your Officers and Members are on board</a:t>
            </a:r>
            <a:endParaRPr sz="2600" dirty="0"/>
          </a:p>
        </p:txBody>
      </p:sp>
      <p:sp>
        <p:nvSpPr>
          <p:cNvPr id="5" name="Google Shape;437;p27">
            <a:extLst>
              <a:ext uri="{FF2B5EF4-FFF2-40B4-BE49-F238E27FC236}">
                <a16:creationId xmlns:a16="http://schemas.microsoft.com/office/drawing/2014/main" id="{1BE1103F-1E5B-A974-BD36-41DA453F1316}"/>
              </a:ext>
            </a:extLst>
          </p:cNvPr>
          <p:cNvSpPr txBox="1"/>
          <p:nvPr/>
        </p:nvSpPr>
        <p:spPr>
          <a:xfrm>
            <a:off x="1600200" y="5816936"/>
            <a:ext cx="8266546" cy="830956"/>
          </a:xfrm>
          <a:prstGeom prst="rect">
            <a:avLst/>
          </a:prstGeom>
          <a:noFill/>
          <a:ln>
            <a:solidFill>
              <a:schemeClr val="bg2"/>
            </a:solidFill>
          </a:ln>
        </p:spPr>
        <p:txBody>
          <a:bodyPr spcFirstLastPara="1" wrap="square" lIns="91425" tIns="45700" rIns="91425" bIns="45700" anchor="t" anchorCtr="0">
            <a:spAutoFit/>
          </a:bodyPr>
          <a:lstStyle/>
          <a:p>
            <a:pPr lvl="0" algn="ctr">
              <a:spcAft>
                <a:spcPts val="0"/>
              </a:spcAft>
              <a:buClr>
                <a:srgbClr val="FF0000"/>
              </a:buClr>
              <a:buSzPts val="2400"/>
            </a:pPr>
            <a:r>
              <a:rPr lang="en-US" sz="2400" b="1" i="1" dirty="0">
                <a:solidFill>
                  <a:schemeClr val="tx1"/>
                </a:solidFill>
                <a:latin typeface="+mn-lt"/>
                <a:ea typeface="Garamond"/>
                <a:cs typeface="Garamond"/>
                <a:sym typeface="Garamond"/>
              </a:rPr>
              <a:t>Club Boost Application -</a:t>
            </a:r>
            <a:r>
              <a:rPr lang="en-US" sz="2400" b="1" i="1" dirty="0">
                <a:latin typeface="+mn-lt"/>
                <a:ea typeface="Garamond"/>
                <a:cs typeface="Garamond"/>
                <a:sym typeface="Garamond"/>
                <a:hlinkClick r:id="rId5"/>
              </a:rPr>
              <a:t>https://kiwanis.formstack.com/forms/ordering_a_boost_box2</a:t>
            </a:r>
            <a:endParaRPr sz="2400" dirty="0">
              <a:solidFill>
                <a:srgbClr val="FF0000"/>
              </a:solidFill>
              <a:latin typeface="+mn-lt"/>
              <a:ea typeface="Garamond"/>
              <a:cs typeface="Garamond"/>
              <a:sym typeface="Garamond"/>
            </a:endParaRPr>
          </a:p>
        </p:txBody>
      </p:sp>
      <p:grpSp>
        <p:nvGrpSpPr>
          <p:cNvPr id="6" name="Group 5">
            <a:extLst>
              <a:ext uri="{FF2B5EF4-FFF2-40B4-BE49-F238E27FC236}">
                <a16:creationId xmlns:a16="http://schemas.microsoft.com/office/drawing/2014/main" id="{D18B2941-DF8F-68A9-9159-782D0FEA12CE}"/>
              </a:ext>
            </a:extLst>
          </p:cNvPr>
          <p:cNvGrpSpPr/>
          <p:nvPr/>
        </p:nvGrpSpPr>
        <p:grpSpPr>
          <a:xfrm>
            <a:off x="7082542" y="1908668"/>
            <a:ext cx="5098825" cy="2853530"/>
            <a:chOff x="1278397" y="2677599"/>
            <a:chExt cx="5098825" cy="2853530"/>
          </a:xfrm>
        </p:grpSpPr>
        <p:sp>
          <p:nvSpPr>
            <p:cNvPr id="7" name="Google Shape;434;p27">
              <a:extLst>
                <a:ext uri="{FF2B5EF4-FFF2-40B4-BE49-F238E27FC236}">
                  <a16:creationId xmlns:a16="http://schemas.microsoft.com/office/drawing/2014/main" id="{5D162909-8C5F-8613-2A62-7249DC035096}"/>
                </a:ext>
              </a:extLst>
            </p:cNvPr>
            <p:cNvSpPr txBox="1"/>
            <p:nvPr/>
          </p:nvSpPr>
          <p:spPr>
            <a:xfrm>
              <a:off x="1278397" y="2677599"/>
              <a:ext cx="5098825"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i="1" dirty="0">
                  <a:solidFill>
                    <a:schemeClr val="dk1"/>
                  </a:solidFill>
                  <a:latin typeface="Arial"/>
                  <a:ea typeface="Arial"/>
                  <a:cs typeface="Arial"/>
                  <a:sym typeface="Arial"/>
                </a:rPr>
                <a:t>Strengthening</a:t>
              </a:r>
              <a:r>
                <a:rPr lang="en-US" sz="2600" dirty="0">
                  <a:solidFill>
                    <a:schemeClr val="dk1"/>
                  </a:solidFill>
                  <a:latin typeface="Arial"/>
                  <a:ea typeface="Arial"/>
                  <a:cs typeface="Arial"/>
                  <a:sym typeface="Arial"/>
                </a:rPr>
                <a:t> an existing club </a:t>
              </a:r>
              <a:endParaRPr sz="2600" dirty="0"/>
            </a:p>
          </p:txBody>
        </p:sp>
        <p:pic>
          <p:nvPicPr>
            <p:cNvPr id="8" name="Google Shape;438;p27" descr="Free Muscular Strength Cliparts, Download Free Muscular Strength Cliparts  png images, Free ClipArts on Clipart Library">
              <a:extLst>
                <a:ext uri="{FF2B5EF4-FFF2-40B4-BE49-F238E27FC236}">
                  <a16:creationId xmlns:a16="http://schemas.microsoft.com/office/drawing/2014/main" id="{E74A8948-35F2-9FF7-CFC2-16E668B195D7}"/>
                </a:ext>
              </a:extLst>
            </p:cNvPr>
            <p:cNvPicPr preferRelativeResize="0"/>
            <p:nvPr/>
          </p:nvPicPr>
          <p:blipFill rotWithShape="1">
            <a:blip r:embed="rId6">
              <a:alphaModFix/>
            </a:blip>
            <a:srcRect/>
            <a:stretch/>
          </p:blipFill>
          <p:spPr>
            <a:xfrm>
              <a:off x="2133599" y="3171332"/>
              <a:ext cx="3045889" cy="2359797"/>
            </a:xfrm>
            <a:prstGeom prst="rect">
              <a:avLst/>
            </a:prstGeom>
            <a:noFill/>
            <a:ln>
              <a:noFill/>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20"/>
                                        </p:tgtEl>
                                        <p:attrNameLst>
                                          <p:attrName>style.visibility</p:attrName>
                                        </p:attrNameLst>
                                      </p:cBhvr>
                                      <p:to>
                                        <p:strVal val="visible"/>
                                      </p:to>
                                    </p:set>
                                    <p:anim calcmode="lin" valueType="num">
                                      <p:cBhvr additive="base">
                                        <p:cTn id="7" dur="1000"/>
                                        <p:tgtEl>
                                          <p:spTgt spid="420"/>
                                        </p:tgtEl>
                                        <p:attrNameLst>
                                          <p:attrName>ppt_w</p:attrName>
                                        </p:attrNameLst>
                                      </p:cBhvr>
                                      <p:tavLst>
                                        <p:tav tm="0">
                                          <p:val>
                                            <p:strVal val="0"/>
                                          </p:val>
                                        </p:tav>
                                        <p:tav tm="100000">
                                          <p:val>
                                            <p:strVal val="#ppt_w"/>
                                          </p:val>
                                        </p:tav>
                                      </p:tavLst>
                                    </p:anim>
                                    <p:anim calcmode="lin" valueType="num">
                                      <p:cBhvr additive="base">
                                        <p:cTn id="8" dur="1000"/>
                                        <p:tgtEl>
                                          <p:spTgt spid="420"/>
                                        </p:tgtEl>
                                        <p:attrNameLst>
                                          <p:attrName>ppt_h</p:attrName>
                                        </p:attrNameLst>
                                      </p:cBhvr>
                                      <p:tavLst>
                                        <p:tav tm="0">
                                          <p:val>
                                            <p:strVal val="0"/>
                                          </p:val>
                                        </p:tav>
                                        <p:tav tm="100000">
                                          <p:val>
                                            <p:strVal val="#ppt_h"/>
                                          </p:val>
                                        </p:tav>
                                      </p:tavLst>
                                    </p:anim>
                                  </p:childTnLst>
                                </p:cTn>
                              </p:par>
                              <p:par>
                                <p:cTn id="9" presetID="42" presetClass="entr" presetSubtype="0" fill="hold" grpId="0" nodeType="withEffect">
                                  <p:stCondLst>
                                    <p:cond delay="3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31" presetClass="entr" presetSubtype="0" fill="hold" grpId="0" nodeType="withEffect">
                                  <p:stCondLst>
                                    <p:cond delay="400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22" presetClass="entr" presetSubtype="1"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12" name="Rectangle 11">
            <a:extLst>
              <a:ext uri="{FF2B5EF4-FFF2-40B4-BE49-F238E27FC236}">
                <a16:creationId xmlns:a16="http://schemas.microsoft.com/office/drawing/2014/main" id="{1D8DE02B-4AD9-51B3-443F-CC0350D86778}"/>
              </a:ext>
            </a:extLst>
          </p:cNvPr>
          <p:cNvSpPr/>
          <p:nvPr/>
        </p:nvSpPr>
        <p:spPr>
          <a:xfrm>
            <a:off x="381000" y="2297802"/>
            <a:ext cx="11017046" cy="34933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7" name="Google Shape;457;p29"/>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458" name="Google Shape;458;p29"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459" name="Google Shape;459;p29"/>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Public Relations</a:t>
            </a:r>
            <a:endParaRPr dirty="0">
              <a:solidFill>
                <a:schemeClr val="bg1"/>
              </a:solidFill>
            </a:endParaRPr>
          </a:p>
        </p:txBody>
      </p:sp>
      <p:sp>
        <p:nvSpPr>
          <p:cNvPr id="460" name="Google Shape;460;p29"/>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5" name="Google Shape;465;p29"/>
          <p:cNvSpPr txBox="1"/>
          <p:nvPr/>
        </p:nvSpPr>
        <p:spPr>
          <a:xfrm>
            <a:off x="1695449" y="6004540"/>
            <a:ext cx="8074745" cy="400069"/>
          </a:xfrm>
          <a:prstGeom prst="rect">
            <a:avLst/>
          </a:prstGeom>
          <a:solidFill>
            <a:srgbClr val="FBFAF8"/>
          </a:solidFill>
          <a:ln w="9525" cap="flat" cmpd="sng">
            <a:solidFill>
              <a:srgbClr val="C4BD9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Arial"/>
                <a:ea typeface="Arial"/>
                <a:cs typeface="Arial"/>
                <a:sym typeface="Arial"/>
              </a:rPr>
              <a:t>PR </a:t>
            </a:r>
            <a:r>
              <a:rPr lang="en-US" sz="2000" dirty="0">
                <a:solidFill>
                  <a:schemeClr val="dk1"/>
                </a:solidFill>
                <a:latin typeface="Arial"/>
                <a:ea typeface="Arial"/>
                <a:cs typeface="Arial"/>
                <a:sym typeface="Arial"/>
              </a:rPr>
              <a:t>and</a:t>
            </a:r>
            <a:r>
              <a:rPr lang="en-US" sz="2000" b="1" dirty="0">
                <a:solidFill>
                  <a:schemeClr val="dk1"/>
                </a:solidFill>
                <a:latin typeface="Arial"/>
                <a:ea typeface="Arial"/>
                <a:cs typeface="Arial"/>
                <a:sym typeface="Arial"/>
              </a:rPr>
              <a:t> membership committee leaders </a:t>
            </a:r>
            <a:r>
              <a:rPr lang="en-US" sz="2000" dirty="0">
                <a:solidFill>
                  <a:schemeClr val="dk1"/>
                </a:solidFill>
                <a:latin typeface="Arial"/>
                <a:ea typeface="Arial"/>
                <a:cs typeface="Arial"/>
                <a:sym typeface="Arial"/>
              </a:rPr>
              <a:t>should</a:t>
            </a:r>
            <a:r>
              <a:rPr lang="en-US" sz="2000" b="1" dirty="0">
                <a:solidFill>
                  <a:schemeClr val="dk1"/>
                </a:solidFill>
                <a:latin typeface="Arial"/>
                <a:ea typeface="Arial"/>
                <a:cs typeface="Arial"/>
                <a:sym typeface="Arial"/>
              </a:rPr>
              <a:t> </a:t>
            </a:r>
            <a:r>
              <a:rPr lang="en-US" sz="2000" dirty="0">
                <a:solidFill>
                  <a:schemeClr val="dk1"/>
                </a:solidFill>
                <a:latin typeface="Arial"/>
                <a:ea typeface="Arial"/>
                <a:cs typeface="Arial"/>
                <a:sym typeface="Arial"/>
              </a:rPr>
              <a:t>work </a:t>
            </a:r>
            <a:r>
              <a:rPr lang="en-US" sz="2000" i="1" dirty="0">
                <a:solidFill>
                  <a:schemeClr val="dk1"/>
                </a:solidFill>
                <a:latin typeface="Arial"/>
                <a:ea typeface="Arial"/>
                <a:cs typeface="Arial"/>
                <a:sym typeface="Arial"/>
              </a:rPr>
              <a:t>TOGETHER</a:t>
            </a:r>
            <a:r>
              <a:rPr lang="en-US" sz="2000" dirty="0">
                <a:solidFill>
                  <a:schemeClr val="dk1"/>
                </a:solidFill>
                <a:latin typeface="Arial"/>
                <a:ea typeface="Arial"/>
                <a:cs typeface="Arial"/>
                <a:sym typeface="Arial"/>
              </a:rPr>
              <a:t>.</a:t>
            </a:r>
            <a:endParaRPr dirty="0"/>
          </a:p>
        </p:txBody>
      </p:sp>
      <p:sp>
        <p:nvSpPr>
          <p:cNvPr id="466" name="Google Shape;466;p29"/>
          <p:cNvSpPr txBox="1"/>
          <p:nvPr/>
        </p:nvSpPr>
        <p:spPr>
          <a:xfrm>
            <a:off x="304800" y="1622222"/>
            <a:ext cx="1144475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Arial"/>
                <a:cs typeface="Arial"/>
                <a:sym typeface="Arial"/>
              </a:rPr>
              <a:t>Kiwanis has a </a:t>
            </a:r>
            <a:r>
              <a:rPr lang="en-US" sz="2800" b="1" dirty="0">
                <a:solidFill>
                  <a:schemeClr val="dk1"/>
                </a:solidFill>
                <a:latin typeface="Arial"/>
                <a:ea typeface="Arial"/>
                <a:cs typeface="Arial"/>
                <a:sym typeface="Arial"/>
              </a:rPr>
              <a:t>public awareness toolkit </a:t>
            </a:r>
            <a:r>
              <a:rPr lang="en-US" sz="2400" dirty="0">
                <a:solidFill>
                  <a:schemeClr val="dk1"/>
                </a:solidFill>
                <a:latin typeface="Arial"/>
                <a:ea typeface="Arial"/>
                <a:cs typeface="Arial"/>
                <a:sym typeface="Arial"/>
              </a:rPr>
              <a:t>: </a:t>
            </a:r>
            <a:endParaRPr sz="2000" dirty="0"/>
          </a:p>
        </p:txBody>
      </p:sp>
      <p:sp>
        <p:nvSpPr>
          <p:cNvPr id="5" name="Rectangle 4">
            <a:extLst>
              <a:ext uri="{FF2B5EF4-FFF2-40B4-BE49-F238E27FC236}">
                <a16:creationId xmlns:a16="http://schemas.microsoft.com/office/drawing/2014/main" id="{E60716FB-873D-4E0F-922A-DEB5F35A709F}"/>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37</a:t>
            </a:fld>
            <a:endParaRPr lang="en-US" sz="1400" dirty="0">
              <a:solidFill>
                <a:schemeClr val="accent3">
                  <a:lumMod val="75000"/>
                </a:schemeClr>
              </a:solidFill>
            </a:endParaRPr>
          </a:p>
        </p:txBody>
      </p:sp>
      <p:pic>
        <p:nvPicPr>
          <p:cNvPr id="8" name="Picture 7">
            <a:hlinkClick r:id="rId5"/>
            <a:extLst>
              <a:ext uri="{FF2B5EF4-FFF2-40B4-BE49-F238E27FC236}">
                <a16:creationId xmlns:a16="http://schemas.microsoft.com/office/drawing/2014/main" id="{2E579491-E4AC-95B4-A297-CD7C1D040BD1}"/>
              </a:ext>
            </a:extLst>
          </p:cNvPr>
          <p:cNvPicPr>
            <a:picLocks noChangeAspect="1"/>
          </p:cNvPicPr>
          <p:nvPr/>
        </p:nvPicPr>
        <p:blipFill>
          <a:blip r:embed="rId6"/>
          <a:stretch>
            <a:fillRect/>
          </a:stretch>
        </p:blipFill>
        <p:spPr>
          <a:xfrm>
            <a:off x="814270" y="2910748"/>
            <a:ext cx="10096500" cy="2822677"/>
          </a:xfrm>
          <a:prstGeom prst="rect">
            <a:avLst/>
          </a:prstGeom>
          <a:effectLst>
            <a:outerShdw blurRad="50800" dist="38100" dir="10800000" algn="r" rotWithShape="0">
              <a:prstClr val="black">
                <a:alpha val="40000"/>
              </a:prstClr>
            </a:outerShdw>
          </a:effectLst>
        </p:spPr>
      </p:pic>
      <p:pic>
        <p:nvPicPr>
          <p:cNvPr id="11" name="Picture 10">
            <a:extLst>
              <a:ext uri="{FF2B5EF4-FFF2-40B4-BE49-F238E27FC236}">
                <a16:creationId xmlns:a16="http://schemas.microsoft.com/office/drawing/2014/main" id="{31ED1744-D028-F4D4-D97F-7AD6934F9F7C}"/>
              </a:ext>
            </a:extLst>
          </p:cNvPr>
          <p:cNvPicPr>
            <a:picLocks noChangeAspect="1"/>
          </p:cNvPicPr>
          <p:nvPr/>
        </p:nvPicPr>
        <p:blipFill>
          <a:blip r:embed="rId7"/>
          <a:stretch>
            <a:fillRect/>
          </a:stretch>
        </p:blipFill>
        <p:spPr>
          <a:xfrm>
            <a:off x="4036450" y="2364272"/>
            <a:ext cx="3981450" cy="447675"/>
          </a:xfrm>
          <a:prstGeom prst="rect">
            <a:avLst/>
          </a:prstGeom>
        </p:spPr>
      </p:pic>
      <p:sp>
        <p:nvSpPr>
          <p:cNvPr id="2" name="Star: 5 Points 1">
            <a:extLst>
              <a:ext uri="{FF2B5EF4-FFF2-40B4-BE49-F238E27FC236}">
                <a16:creationId xmlns:a16="http://schemas.microsoft.com/office/drawing/2014/main" id="{1152F4E3-3FAF-6891-BA51-57EA4990B8BB}"/>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69474F-F6F9-1489-C167-080064EAFCD8}"/>
              </a:ext>
            </a:extLst>
          </p:cNvPr>
          <p:cNvSpPr/>
          <p:nvPr/>
        </p:nvSpPr>
        <p:spPr>
          <a:xfrm>
            <a:off x="1600200" y="2209800"/>
            <a:ext cx="9144000" cy="3304033"/>
          </a:xfrm>
          <a:prstGeom prst="roundRect">
            <a:avLst/>
          </a:prstGeom>
          <a:noFill/>
          <a:ln>
            <a:solidFill>
              <a:srgbClr val="CC99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Google Shape;476;p30"/>
          <p:cNvSpPr txBox="1">
            <a:spLocks noGrp="1"/>
          </p:cNvSpPr>
          <p:nvPr>
            <p:ph type="title"/>
          </p:nvPr>
        </p:nvSpPr>
        <p:spPr>
          <a:xfrm>
            <a:off x="1181100" y="554832"/>
            <a:ext cx="9829800" cy="16003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4400" dirty="0">
                <a:latin typeface="Arial Black"/>
                <a:ea typeface="Arial Black"/>
                <a:cs typeface="Arial Black"/>
                <a:sym typeface="Arial Black"/>
              </a:rPr>
              <a:t>Member-Recruitment Planning</a:t>
            </a:r>
            <a:br>
              <a:rPr lang="en-US" sz="4400" dirty="0">
                <a:latin typeface="Arial Black"/>
                <a:ea typeface="Arial Black"/>
                <a:cs typeface="Arial Black"/>
                <a:sym typeface="Arial Black"/>
              </a:rPr>
            </a:br>
            <a:r>
              <a:rPr lang="en-US" sz="5400" dirty="0">
                <a:solidFill>
                  <a:srgbClr val="FFC000"/>
                </a:solidFill>
                <a:latin typeface="Arial Black"/>
                <a:ea typeface="Arial Black"/>
                <a:cs typeface="Arial Black"/>
                <a:sym typeface="Arial Black"/>
              </a:rPr>
              <a:t>by CLUB</a:t>
            </a:r>
            <a:endParaRPr sz="4400" dirty="0">
              <a:solidFill>
                <a:srgbClr val="FFC000"/>
              </a:solidFill>
              <a:latin typeface="Arial Black"/>
              <a:ea typeface="Arial Black"/>
              <a:cs typeface="Arial Black"/>
              <a:sym typeface="Arial Black"/>
            </a:endParaRPr>
          </a:p>
        </p:txBody>
      </p:sp>
      <p:sp>
        <p:nvSpPr>
          <p:cNvPr id="477" name="Google Shape;477;p30"/>
          <p:cNvSpPr txBox="1">
            <a:spLocks noGrp="1"/>
          </p:cNvSpPr>
          <p:nvPr>
            <p:ph type="body" idx="1"/>
          </p:nvPr>
        </p:nvSpPr>
        <p:spPr>
          <a:xfrm>
            <a:off x="1676400" y="2209800"/>
            <a:ext cx="8686800" cy="3293169"/>
          </a:xfrm>
          <a:prstGeom prst="rect">
            <a:avLst/>
          </a:prstGeom>
          <a:noFill/>
          <a:ln>
            <a:noFill/>
          </a:ln>
        </p:spPr>
        <p:txBody>
          <a:bodyPr spcFirstLastPara="1" wrap="square" lIns="91425" tIns="45700" rIns="91425" bIns="45700" anchor="t" anchorCtr="0">
            <a:spAutoFit/>
          </a:bodyPr>
          <a:lstStyle/>
          <a:p>
            <a:pPr marL="228600" lvl="0" indent="0" algn="ctr" rtl="0">
              <a:lnSpc>
                <a:spcPct val="100000"/>
              </a:lnSpc>
              <a:spcBef>
                <a:spcPts val="1200"/>
              </a:spcBef>
              <a:spcAft>
                <a:spcPts val="0"/>
              </a:spcAft>
              <a:buSzPts val="3200"/>
            </a:pPr>
            <a:r>
              <a:rPr lang="en-US" u="sng" dirty="0">
                <a:latin typeface="Arial" panose="020B0604020202020204" pitchFamily="34" charset="0"/>
                <a:cs typeface="Arial" panose="020B0604020202020204" pitchFamily="34" charset="0"/>
              </a:rPr>
              <a:t>Set Annual Goal</a:t>
            </a:r>
            <a:endParaRPr sz="2800" u="sng" dirty="0">
              <a:latin typeface="Arial" panose="020B0604020202020204" pitchFamily="34" charset="0"/>
              <a:cs typeface="Arial" panose="020B0604020202020204" pitchFamily="34" charset="0"/>
            </a:endParaRPr>
          </a:p>
          <a:p>
            <a:pPr marL="228600" lvl="0" indent="0" algn="ctr" rtl="0">
              <a:lnSpc>
                <a:spcPct val="100000"/>
              </a:lnSpc>
              <a:spcBef>
                <a:spcPts val="2400"/>
              </a:spcBef>
              <a:spcAft>
                <a:spcPts val="0"/>
              </a:spcAft>
              <a:buSzPts val="3200"/>
            </a:pPr>
            <a:r>
              <a:rPr lang="en-US" u="sng" dirty="0">
                <a:latin typeface="Arial" panose="020B0604020202020204" pitchFamily="34" charset="0"/>
                <a:cs typeface="Arial" panose="020B0604020202020204" pitchFamily="34" charset="0"/>
              </a:rPr>
              <a:t>Identify Membership Team members</a:t>
            </a:r>
          </a:p>
          <a:p>
            <a:pPr marL="228600" lvl="0" indent="0" algn="ctr" rtl="0">
              <a:lnSpc>
                <a:spcPct val="100000"/>
              </a:lnSpc>
              <a:spcBef>
                <a:spcPts val="2400"/>
              </a:spcBef>
              <a:spcAft>
                <a:spcPts val="0"/>
              </a:spcAft>
              <a:buSzPts val="3200"/>
            </a:pPr>
            <a:r>
              <a:rPr lang="en-US" dirty="0">
                <a:latin typeface="Arial" panose="020B0604020202020204" pitchFamily="34" charset="0"/>
                <a:cs typeface="Arial" panose="020B0604020202020204" pitchFamily="34" charset="0"/>
              </a:rPr>
              <a:t>Select Recruitment Strategies</a:t>
            </a:r>
            <a:endParaRPr sz="2800" dirty="0">
              <a:latin typeface="Arial" panose="020B0604020202020204" pitchFamily="34" charset="0"/>
              <a:cs typeface="Arial" panose="020B0604020202020204" pitchFamily="34" charset="0"/>
            </a:endParaRPr>
          </a:p>
          <a:p>
            <a:pPr marL="228600" lvl="0" indent="0" algn="ctr" rtl="0">
              <a:lnSpc>
                <a:spcPct val="100000"/>
              </a:lnSpc>
              <a:spcBef>
                <a:spcPts val="2400"/>
              </a:spcBef>
              <a:spcAft>
                <a:spcPts val="1200"/>
              </a:spcAft>
              <a:buSzPts val="3200"/>
            </a:pPr>
            <a:r>
              <a:rPr lang="en-US" dirty="0">
                <a:latin typeface="Arial" panose="020B0604020202020204" pitchFamily="34" charset="0"/>
                <a:cs typeface="Arial" panose="020B0604020202020204" pitchFamily="34" charset="0"/>
              </a:rPr>
              <a:t>Start High-level planning</a:t>
            </a:r>
            <a:endParaRPr sz="2800" dirty="0">
              <a:latin typeface="Arial" panose="020B0604020202020204" pitchFamily="34" charset="0"/>
              <a:cs typeface="Arial" panose="020B0604020202020204" pitchFamily="34" charset="0"/>
            </a:endParaRPr>
          </a:p>
        </p:txBody>
      </p:sp>
      <p:sp>
        <p:nvSpPr>
          <p:cNvPr id="478" name="Google Shape;478;p30"/>
          <p:cNvSpPr/>
          <p:nvPr/>
        </p:nvSpPr>
        <p:spPr>
          <a:xfrm>
            <a:off x="8153400" y="1403019"/>
            <a:ext cx="2394622" cy="687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You have 15 minutes!</a:t>
            </a:r>
            <a:endParaRPr dirty="0"/>
          </a:p>
        </p:txBody>
      </p:sp>
      <p:pic>
        <p:nvPicPr>
          <p:cNvPr id="479" name="Google Shape;479;p30" descr="Free Handshake Cliparts, Download Free Handshake Cliparts png images, Free  ClipArts on Clipart Library"/>
          <p:cNvPicPr preferRelativeResize="0"/>
          <p:nvPr/>
        </p:nvPicPr>
        <p:blipFill rotWithShape="1">
          <a:blip r:embed="rId3">
            <a:alphaModFix/>
          </a:blip>
          <a:srcRect/>
          <a:stretch/>
        </p:blipFill>
        <p:spPr>
          <a:xfrm>
            <a:off x="4876800" y="5334000"/>
            <a:ext cx="3124198" cy="13180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1"/>
          <p:cNvSpPr txBox="1">
            <a:spLocks noGrp="1"/>
          </p:cNvSpPr>
          <p:nvPr>
            <p:ph type="title"/>
          </p:nvPr>
        </p:nvSpPr>
        <p:spPr>
          <a:xfrm>
            <a:off x="914400" y="1074318"/>
            <a:ext cx="10363200" cy="1313086"/>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chemeClr val="lt1"/>
              </a:buClr>
              <a:buSzPts val="7333"/>
              <a:buFont typeface="Times New Roman"/>
              <a:buNone/>
            </a:pPr>
            <a:r>
              <a:rPr lang="en-US"/>
              <a:t>District Specifics</a:t>
            </a:r>
            <a:endParaRPr/>
          </a:p>
        </p:txBody>
      </p:sp>
      <p:pic>
        <p:nvPicPr>
          <p:cNvPr id="485" name="Google Shape;485;p31"/>
          <p:cNvPicPr preferRelativeResize="0"/>
          <p:nvPr/>
        </p:nvPicPr>
        <p:blipFill rotWithShape="1">
          <a:blip r:embed="rId3">
            <a:alphaModFix/>
          </a:blip>
          <a:srcRect/>
          <a:stretch/>
        </p:blipFill>
        <p:spPr>
          <a:xfrm>
            <a:off x="914400" y="2820651"/>
            <a:ext cx="10410290" cy="2596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pic>
        <p:nvPicPr>
          <p:cNvPr id="301" name="Google Shape;301;p13"/>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302" name="Google Shape;302;p13"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303" name="Google Shape;303;p13"/>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rgbClr val="FF0000"/>
                </a:solidFill>
              </a:rPr>
              <a:t>Get their attention</a:t>
            </a:r>
            <a:endParaRPr dirty="0">
              <a:solidFill>
                <a:srgbClr val="FF0000"/>
              </a:solidFill>
            </a:endParaRPr>
          </a:p>
        </p:txBody>
      </p:sp>
      <p:sp>
        <p:nvSpPr>
          <p:cNvPr id="304" name="Google Shape;304;p13"/>
          <p:cNvSpPr/>
          <p:nvPr/>
        </p:nvSpPr>
        <p:spPr>
          <a:xfrm>
            <a:off x="10904561" y="5720687"/>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Star: 5 Points 1">
            <a:extLst>
              <a:ext uri="{FF2B5EF4-FFF2-40B4-BE49-F238E27FC236}">
                <a16:creationId xmlns:a16="http://schemas.microsoft.com/office/drawing/2014/main" id="{BDA4A173-6ADB-F50E-83E1-FEBE3E29ACB3}"/>
              </a:ext>
            </a:extLst>
          </p:cNvPr>
          <p:cNvSpPr/>
          <p:nvPr/>
        </p:nvSpPr>
        <p:spPr>
          <a:xfrm>
            <a:off x="110062" y="6553200"/>
            <a:ext cx="194738" cy="191069"/>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69C14E0-2009-8CB5-BD9C-915DE99CAF07}"/>
              </a:ext>
            </a:extLst>
          </p:cNvPr>
          <p:cNvSpPr/>
          <p:nvPr/>
        </p:nvSpPr>
        <p:spPr>
          <a:xfrm>
            <a:off x="11597972" y="6459338"/>
            <a:ext cx="508473"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4</a:t>
            </a:fld>
            <a:endParaRPr lang="en-US" sz="1400" dirty="0">
              <a:solidFill>
                <a:schemeClr val="bg1"/>
              </a:solidFill>
            </a:endParaRPr>
          </a:p>
        </p:txBody>
      </p:sp>
      <p:pic>
        <p:nvPicPr>
          <p:cNvPr id="10" name="Picture 9">
            <a:extLst>
              <a:ext uri="{FF2B5EF4-FFF2-40B4-BE49-F238E27FC236}">
                <a16:creationId xmlns:a16="http://schemas.microsoft.com/office/drawing/2014/main" id="{E61DF59C-F356-8D79-6104-B379CA8D9E0D}"/>
              </a:ext>
            </a:extLst>
          </p:cNvPr>
          <p:cNvPicPr>
            <a:picLocks noChangeAspect="1"/>
          </p:cNvPicPr>
          <p:nvPr/>
        </p:nvPicPr>
        <p:blipFill>
          <a:blip r:embed="rId5"/>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664976B-9DEF-53F4-03FF-6DB59B786266}"/>
              </a:ext>
            </a:extLst>
          </p:cNvPr>
          <p:cNvPicPr>
            <a:picLocks noChangeAspect="1"/>
          </p:cNvPicPr>
          <p:nvPr/>
        </p:nvPicPr>
        <p:blipFill>
          <a:blip r:embed="rId6"/>
          <a:stretch>
            <a:fillRect/>
          </a:stretch>
        </p:blipFill>
        <p:spPr>
          <a:xfrm>
            <a:off x="2895600" y="113731"/>
            <a:ext cx="8821052" cy="1644059"/>
          </a:xfrm>
          <a:prstGeom prst="rect">
            <a:avLst/>
          </a:prstGeom>
        </p:spPr>
      </p:pic>
    </p:spTree>
    <p:extLst>
      <p:ext uri="{BB962C8B-B14F-4D97-AF65-F5344CB8AC3E}">
        <p14:creationId xmlns:p14="http://schemas.microsoft.com/office/powerpoint/2010/main" val="35612155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32"/>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492" name="Google Shape;492;p32"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493" name="Google Shape;493;p32"/>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And NOW a Word from your LTG…</a:t>
            </a:r>
            <a:endParaRPr dirty="0">
              <a:solidFill>
                <a:schemeClr val="bg1"/>
              </a:solidFill>
            </a:endParaRPr>
          </a:p>
        </p:txBody>
      </p:sp>
      <p:sp>
        <p:nvSpPr>
          <p:cNvPr id="496" name="Google Shape;496;p32"/>
          <p:cNvSpPr txBox="1"/>
          <p:nvPr/>
        </p:nvSpPr>
        <p:spPr>
          <a:xfrm>
            <a:off x="7958141" y="1460456"/>
            <a:ext cx="4233857" cy="1083847"/>
          </a:xfrm>
          <a:prstGeom prst="rect">
            <a:avLst/>
          </a:prstGeom>
          <a:solidFill>
            <a:schemeClr val="lt1"/>
          </a:solidFill>
          <a:ln w="9525" cap="flat" cmpd="sng">
            <a:solidFill>
              <a:srgbClr val="004F8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FF0000"/>
                </a:solidFill>
                <a:latin typeface="Arial"/>
                <a:ea typeface="Arial"/>
                <a:cs typeface="Arial"/>
                <a:sym typeface="Arial"/>
              </a:rPr>
              <a:t>&lt;Name&gt;</a:t>
            </a:r>
            <a:endParaRPr sz="1600" dirty="0">
              <a:solidFill>
                <a:srgbClr val="FF0000"/>
              </a:solidFill>
            </a:endParaRPr>
          </a:p>
          <a:p>
            <a:pPr marL="0" marR="0" lvl="0" indent="0" algn="ctr" rtl="0">
              <a:spcBef>
                <a:spcPts val="0"/>
              </a:spcBef>
              <a:spcAft>
                <a:spcPts val="0"/>
              </a:spcAft>
              <a:buNone/>
            </a:pPr>
            <a:r>
              <a:rPr lang="en-US" sz="3200" b="1" dirty="0">
                <a:latin typeface="Arial"/>
                <a:ea typeface="Arial"/>
                <a:cs typeface="Arial"/>
                <a:sym typeface="Arial"/>
              </a:rPr>
              <a:t>D</a:t>
            </a:r>
            <a:r>
              <a:rPr lang="en-US" sz="2800" b="1" dirty="0">
                <a:latin typeface="Arial"/>
                <a:ea typeface="Arial"/>
                <a:cs typeface="Arial"/>
                <a:sym typeface="Arial"/>
              </a:rPr>
              <a:t>ivision </a:t>
            </a:r>
            <a:r>
              <a:rPr lang="en-US" sz="2800" b="1" dirty="0">
                <a:solidFill>
                  <a:srgbClr val="FF0000"/>
                </a:solidFill>
                <a:latin typeface="Arial"/>
                <a:ea typeface="Arial"/>
                <a:cs typeface="Arial"/>
                <a:sym typeface="Arial"/>
              </a:rPr>
              <a:t>&lt;##&gt;</a:t>
            </a:r>
            <a:endParaRPr sz="1600" dirty="0">
              <a:solidFill>
                <a:srgbClr val="FF0000"/>
              </a:solidFill>
            </a:endParaRPr>
          </a:p>
        </p:txBody>
      </p:sp>
      <p:sp>
        <p:nvSpPr>
          <p:cNvPr id="2" name="Google Shape;522;p34">
            <a:extLst>
              <a:ext uri="{FF2B5EF4-FFF2-40B4-BE49-F238E27FC236}">
                <a16:creationId xmlns:a16="http://schemas.microsoft.com/office/drawing/2014/main" id="{8542845E-48E6-2889-816E-140887D7D329}"/>
              </a:ext>
            </a:extLst>
          </p:cNvPr>
          <p:cNvSpPr/>
          <p:nvPr/>
        </p:nvSpPr>
        <p:spPr>
          <a:xfrm>
            <a:off x="10912962" y="5736609"/>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Rectangle 2">
            <a:extLst>
              <a:ext uri="{FF2B5EF4-FFF2-40B4-BE49-F238E27FC236}">
                <a16:creationId xmlns:a16="http://schemas.microsoft.com/office/drawing/2014/main" id="{BE5CBBD6-08C2-D0A0-1297-B75A5BFCB7DC}"/>
              </a:ext>
            </a:extLst>
          </p:cNvPr>
          <p:cNvSpPr/>
          <p:nvPr/>
        </p:nvSpPr>
        <p:spPr>
          <a:xfrm>
            <a:off x="11527780" y="6424929"/>
            <a:ext cx="607859"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40</a:t>
            </a:fld>
            <a:endParaRPr lang="en-US" sz="1400" dirty="0">
              <a:solidFill>
                <a:schemeClr val="bg1"/>
              </a:solidFill>
            </a:endParaRPr>
          </a:p>
        </p:txBody>
      </p:sp>
    </p:spTree>
    <p:extLst>
      <p:ext uri="{BB962C8B-B14F-4D97-AF65-F5344CB8AC3E}">
        <p14:creationId xmlns:p14="http://schemas.microsoft.com/office/powerpoint/2010/main" val="662319699"/>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2050" name="Picture 2" descr="Award Clipart Images | Free Download | PNG Transparent Background - Pngtree">
            <a:extLst>
              <a:ext uri="{FF2B5EF4-FFF2-40B4-BE49-F238E27FC236}">
                <a16:creationId xmlns:a16="http://schemas.microsoft.com/office/drawing/2014/main" id="{7B03AEA3-CBCF-4569-468C-E4C6D592B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134" y="2329198"/>
            <a:ext cx="42291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538" name="Google Shape;538;p35"/>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539" name="Google Shape;539;p35"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540" name="Google Shape;540;p3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Achieving Distinguished Club </a:t>
            </a:r>
            <a:endParaRPr dirty="0">
              <a:solidFill>
                <a:schemeClr val="bg1"/>
              </a:solidFill>
            </a:endParaRPr>
          </a:p>
        </p:txBody>
      </p:sp>
      <p:sp>
        <p:nvSpPr>
          <p:cNvPr id="542" name="Google Shape;542;p35" descr="Shaking Hands Clip Art at Clker.com - vector clip art online, royalty free  &amp;amp; public domai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3" name="Google Shape;543;p35" descr="Shaking Hands Clip Art at Clker.com - vector clip art online, royalty free  &amp;amp; public domai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4" name="Google Shape;544;p35" descr="Shaking Hands Clip Art at Clker.com - vector clip art online, royalty free  &amp;amp; public domain"/>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537;p35">
            <a:extLst>
              <a:ext uri="{FF2B5EF4-FFF2-40B4-BE49-F238E27FC236}">
                <a16:creationId xmlns:a16="http://schemas.microsoft.com/office/drawing/2014/main" id="{0E8B5A14-54C5-4975-A70C-12E5446F5D8D}"/>
              </a:ext>
            </a:extLst>
          </p:cNvPr>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 name="Rectangle 7">
            <a:extLst>
              <a:ext uri="{FF2B5EF4-FFF2-40B4-BE49-F238E27FC236}">
                <a16:creationId xmlns:a16="http://schemas.microsoft.com/office/drawing/2014/main" id="{CB8294CE-0053-EE1A-6BB0-B7C8C5449BE8}"/>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41</a:t>
            </a:fld>
            <a:endParaRPr lang="en-US" sz="1400" dirty="0">
              <a:solidFill>
                <a:schemeClr val="accent3">
                  <a:lumMod val="75000"/>
                </a:schemeClr>
              </a:solidFill>
            </a:endParaRPr>
          </a:p>
        </p:txBody>
      </p:sp>
      <p:sp>
        <p:nvSpPr>
          <p:cNvPr id="18" name="Google Shape;541;p35">
            <a:extLst>
              <a:ext uri="{FF2B5EF4-FFF2-40B4-BE49-F238E27FC236}">
                <a16:creationId xmlns:a16="http://schemas.microsoft.com/office/drawing/2014/main" id="{EFE419CA-B5F0-E794-9AF5-100FBCC6FBED}"/>
              </a:ext>
            </a:extLst>
          </p:cNvPr>
          <p:cNvSpPr txBox="1"/>
          <p:nvPr/>
        </p:nvSpPr>
        <p:spPr>
          <a:xfrm>
            <a:off x="395369" y="1657843"/>
            <a:ext cx="11454865" cy="523220"/>
          </a:xfrm>
          <a:prstGeom prst="rect">
            <a:avLst/>
          </a:prstGeom>
          <a:solidFill>
            <a:srgbClr val="7692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mn-lt"/>
                <a:ea typeface="Calibri"/>
                <a:cs typeface="Calibri"/>
                <a:sym typeface="Calibri"/>
              </a:rPr>
              <a:t>Recognizing Excellence &amp; Effort!</a:t>
            </a:r>
            <a:endParaRPr dirty="0">
              <a:latin typeface="+mn-lt"/>
            </a:endParaRPr>
          </a:p>
        </p:txBody>
      </p:sp>
      <p:sp>
        <p:nvSpPr>
          <p:cNvPr id="19" name="Google Shape;272;p16">
            <a:extLst>
              <a:ext uri="{FF2B5EF4-FFF2-40B4-BE49-F238E27FC236}">
                <a16:creationId xmlns:a16="http://schemas.microsoft.com/office/drawing/2014/main" id="{A473B3BC-D5AD-2A64-7004-3A1A34A919E0}"/>
              </a:ext>
            </a:extLst>
          </p:cNvPr>
          <p:cNvSpPr txBox="1"/>
          <p:nvPr/>
        </p:nvSpPr>
        <p:spPr>
          <a:xfrm>
            <a:off x="902755" y="3024038"/>
            <a:ext cx="9155645" cy="3400891"/>
          </a:xfrm>
          <a:prstGeom prst="rect">
            <a:avLst/>
          </a:prstGeom>
          <a:noFill/>
          <a:ln>
            <a:noFill/>
          </a:ln>
        </p:spPr>
        <p:txBody>
          <a:bodyPr spcFirstLastPara="1" wrap="square" lIns="91425" tIns="45700" rIns="91425" bIns="45700" anchor="t" anchorCtr="0">
            <a:spAutoFit/>
          </a:bodyPr>
          <a:lstStyle/>
          <a:p>
            <a:pPr marL="514350" marR="0" lvl="0" indent="-514350" algn="l" rtl="0">
              <a:spcBef>
                <a:spcPts val="600"/>
              </a:spcBef>
              <a:spcAft>
                <a:spcPts val="1200"/>
              </a:spcAft>
              <a:buClr>
                <a:srgbClr val="003974"/>
              </a:buClr>
              <a:buSzPts val="3200"/>
              <a:buFont typeface="+mj-lt"/>
              <a:buAutoNum type="arabicPeriod"/>
            </a:pPr>
            <a:r>
              <a:rPr lang="en-US" sz="2800" dirty="0">
                <a:solidFill>
                  <a:schemeClr val="dk1"/>
                </a:solidFill>
                <a:latin typeface="Arial"/>
                <a:ea typeface="Arial"/>
                <a:cs typeface="Arial"/>
                <a:sym typeface="Arial"/>
              </a:rPr>
              <a:t>Membership &amp; Engagement </a:t>
            </a:r>
            <a:r>
              <a:rPr lang="en-US" sz="2800" i="1" dirty="0">
                <a:solidFill>
                  <a:schemeClr val="dk1"/>
                </a:solidFill>
                <a:latin typeface="Arial"/>
                <a:ea typeface="Arial"/>
                <a:cs typeface="Arial"/>
                <a:sym typeface="Arial"/>
              </a:rPr>
              <a:t>(up to 55 pts)</a:t>
            </a:r>
            <a:endParaRPr sz="2800" i="1" dirty="0"/>
          </a:p>
          <a:p>
            <a:pPr marL="514350" marR="0" lvl="0" indent="-514350" algn="l" rtl="0">
              <a:spcBef>
                <a:spcPts val="600"/>
              </a:spcBef>
              <a:spcAft>
                <a:spcPts val="1200"/>
              </a:spcAft>
              <a:buClr>
                <a:srgbClr val="003974"/>
              </a:buClr>
              <a:buSzPts val="3200"/>
              <a:buFont typeface="+mj-lt"/>
              <a:buAutoNum type="arabicPeriod"/>
            </a:pPr>
            <a:r>
              <a:rPr lang="en-US" sz="2800" dirty="0">
                <a:solidFill>
                  <a:schemeClr val="dk1"/>
                </a:solidFill>
                <a:latin typeface="Arial"/>
                <a:ea typeface="Arial"/>
                <a:cs typeface="Arial"/>
                <a:sym typeface="Arial"/>
              </a:rPr>
              <a:t>Leadership &amp; Education </a:t>
            </a:r>
            <a:r>
              <a:rPr lang="en-US" sz="2800" i="1" dirty="0">
                <a:solidFill>
                  <a:schemeClr val="dk1"/>
                </a:solidFill>
                <a:latin typeface="Arial"/>
                <a:ea typeface="Arial"/>
                <a:cs typeface="Arial"/>
                <a:sym typeface="Arial"/>
              </a:rPr>
              <a:t>(up to 35 pts)</a:t>
            </a:r>
            <a:endParaRPr sz="2800" i="1" dirty="0"/>
          </a:p>
          <a:p>
            <a:pPr marL="514350" marR="0" lvl="0" indent="-514350" algn="l" rtl="0">
              <a:spcBef>
                <a:spcPts val="600"/>
              </a:spcBef>
              <a:spcAft>
                <a:spcPts val="1200"/>
              </a:spcAft>
              <a:buClr>
                <a:srgbClr val="003974"/>
              </a:buClr>
              <a:buSzPts val="3200"/>
              <a:buFont typeface="+mj-lt"/>
              <a:buAutoNum type="arabicPeriod"/>
            </a:pPr>
            <a:r>
              <a:rPr lang="en-US" sz="2800" dirty="0">
                <a:solidFill>
                  <a:schemeClr val="dk1"/>
                </a:solidFill>
                <a:latin typeface="Arial"/>
                <a:ea typeface="Arial"/>
                <a:cs typeface="Arial"/>
                <a:sym typeface="Arial"/>
              </a:rPr>
              <a:t>Community Impact </a:t>
            </a:r>
            <a:r>
              <a:rPr lang="en-US" sz="2800" i="1" dirty="0">
                <a:solidFill>
                  <a:schemeClr val="dk1"/>
                </a:solidFill>
                <a:latin typeface="Arial"/>
                <a:ea typeface="Arial"/>
                <a:cs typeface="Arial"/>
                <a:sym typeface="Arial"/>
              </a:rPr>
              <a:t>(up to 30 pts)</a:t>
            </a:r>
            <a:endParaRPr sz="2800" i="1" dirty="0"/>
          </a:p>
          <a:p>
            <a:pPr marL="514350" marR="0" lvl="0" indent="-514350" algn="l" rtl="0">
              <a:spcBef>
                <a:spcPts val="600"/>
              </a:spcBef>
              <a:spcAft>
                <a:spcPts val="1200"/>
              </a:spcAft>
              <a:buClr>
                <a:srgbClr val="003974"/>
              </a:buClr>
              <a:buSzPts val="3200"/>
              <a:buFont typeface="+mj-lt"/>
              <a:buAutoNum type="arabicPeriod"/>
            </a:pPr>
            <a:r>
              <a:rPr lang="en-US" sz="2800" dirty="0">
                <a:solidFill>
                  <a:schemeClr val="dk1"/>
                </a:solidFill>
                <a:latin typeface="Arial"/>
                <a:ea typeface="Arial"/>
                <a:cs typeface="Arial"/>
                <a:sym typeface="Arial"/>
              </a:rPr>
              <a:t>Financial Viability </a:t>
            </a:r>
            <a:r>
              <a:rPr lang="en-US" sz="2800" i="1" dirty="0">
                <a:solidFill>
                  <a:schemeClr val="dk1"/>
                </a:solidFill>
                <a:latin typeface="Arial"/>
                <a:ea typeface="Arial"/>
                <a:cs typeface="Arial"/>
                <a:sym typeface="Arial"/>
              </a:rPr>
              <a:t>(up to 15 pts)</a:t>
            </a:r>
          </a:p>
          <a:p>
            <a:pPr marL="514350" marR="0" lvl="0" indent="-514350" algn="l" rtl="0">
              <a:spcBef>
                <a:spcPts val="600"/>
              </a:spcBef>
              <a:spcAft>
                <a:spcPts val="1200"/>
              </a:spcAft>
              <a:buClr>
                <a:srgbClr val="003974"/>
              </a:buClr>
              <a:buSzPts val="3200"/>
              <a:buFont typeface="+mj-lt"/>
              <a:buAutoNum type="arabicPeriod"/>
            </a:pPr>
            <a:r>
              <a:rPr lang="en-US" sz="2800" dirty="0">
                <a:solidFill>
                  <a:schemeClr val="dk1"/>
                </a:solidFill>
                <a:latin typeface="Arial"/>
                <a:cs typeface="Arial"/>
                <a:sym typeface="Arial"/>
              </a:rPr>
              <a:t>Branding &amp; Image </a:t>
            </a:r>
            <a:r>
              <a:rPr lang="en-US" sz="2800" i="1" dirty="0">
                <a:solidFill>
                  <a:schemeClr val="dk1"/>
                </a:solidFill>
                <a:latin typeface="Arial"/>
                <a:cs typeface="Arial"/>
                <a:sym typeface="Arial"/>
              </a:rPr>
              <a:t>(up to 15 pts)</a:t>
            </a:r>
            <a:endParaRPr sz="2800" i="1" dirty="0"/>
          </a:p>
        </p:txBody>
      </p:sp>
      <p:sp>
        <p:nvSpPr>
          <p:cNvPr id="22" name="Google Shape;351;p22">
            <a:extLst>
              <a:ext uri="{FF2B5EF4-FFF2-40B4-BE49-F238E27FC236}">
                <a16:creationId xmlns:a16="http://schemas.microsoft.com/office/drawing/2014/main" id="{F9C4D40A-9CBA-C5FF-0EA3-19E6E877CBBF}"/>
              </a:ext>
            </a:extLst>
          </p:cNvPr>
          <p:cNvSpPr txBox="1">
            <a:spLocks noGrp="1"/>
          </p:cNvSpPr>
          <p:nvPr>
            <p:ph type="body" idx="1"/>
          </p:nvPr>
        </p:nvSpPr>
        <p:spPr>
          <a:xfrm>
            <a:off x="193675" y="2206303"/>
            <a:ext cx="8340725" cy="792494"/>
          </a:xfrm>
          <a:prstGeom prst="rect">
            <a:avLst/>
          </a:prstGeom>
          <a:noFill/>
          <a:ln>
            <a:noFill/>
          </a:ln>
        </p:spPr>
        <p:txBody>
          <a:bodyPr spcFirstLastPara="1" wrap="square" lIns="91425" tIns="91425" rIns="91425" bIns="91425" anchor="t" anchorCtr="0">
            <a:spAutoFit/>
          </a:bodyPr>
          <a:lstStyle/>
          <a:p>
            <a:pPr marL="457200" marR="0" lvl="0" indent="-228600" algn="l" rtl="0">
              <a:lnSpc>
                <a:spcPct val="100000"/>
              </a:lnSpc>
              <a:spcBef>
                <a:spcPts val="853"/>
              </a:spcBef>
              <a:spcAft>
                <a:spcPts val="0"/>
              </a:spcAft>
              <a:buClr>
                <a:srgbClr val="003974"/>
              </a:buClr>
              <a:buSzPts val="3733"/>
              <a:buFont typeface="Arial"/>
              <a:buNone/>
            </a:pPr>
            <a:r>
              <a:rPr lang="en-US" sz="3200" b="1" dirty="0"/>
              <a:t>Earn a total of 100 out to 150 points:</a:t>
            </a:r>
            <a:endParaRPr sz="3200" dirty="0"/>
          </a:p>
        </p:txBody>
      </p:sp>
      <p:sp>
        <p:nvSpPr>
          <p:cNvPr id="2" name="Star: 5 Points 1">
            <a:extLst>
              <a:ext uri="{FF2B5EF4-FFF2-40B4-BE49-F238E27FC236}">
                <a16:creationId xmlns:a16="http://schemas.microsoft.com/office/drawing/2014/main" id="{5A752B4C-4837-10EB-9EE5-C08D2B8A6FDF}"/>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224228"/>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535"/>
        <p:cNvGrpSpPr/>
        <p:nvPr/>
      </p:nvGrpSpPr>
      <p:grpSpPr>
        <a:xfrm>
          <a:off x="0" y="0"/>
          <a:ext cx="0" cy="0"/>
          <a:chOff x="0" y="0"/>
          <a:chExt cx="0" cy="0"/>
        </a:xfrm>
      </p:grpSpPr>
      <p:pic>
        <p:nvPicPr>
          <p:cNvPr id="538" name="Google Shape;538;p35"/>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39" name="Google Shape;539;p35"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40" name="Google Shape;540;p3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Distinguished Club Recognition </a:t>
            </a:r>
            <a:endParaRPr dirty="0">
              <a:solidFill>
                <a:schemeClr val="bg1"/>
              </a:solidFill>
            </a:endParaRPr>
          </a:p>
        </p:txBody>
      </p:sp>
      <p:sp>
        <p:nvSpPr>
          <p:cNvPr id="542" name="Google Shape;542;p35" descr="Shaking Hands Clip Art at Clker.com - vector clip art online, royalty free  &amp;amp; public domai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3" name="Google Shape;543;p35" descr="Shaking Hands Clip Art at Clker.com - vector clip art online, royalty free  &amp;amp; public domai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4" name="Google Shape;544;p35" descr="Shaking Hands Clip Art at Clker.com - vector clip art online, royalty free  &amp;amp; public domain"/>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537;p35">
            <a:extLst>
              <a:ext uri="{FF2B5EF4-FFF2-40B4-BE49-F238E27FC236}">
                <a16:creationId xmlns:a16="http://schemas.microsoft.com/office/drawing/2014/main" id="{0E8B5A14-54C5-4975-A70C-12E5446F5D8D}"/>
              </a:ext>
            </a:extLst>
          </p:cNvPr>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 name="Rectangle 7">
            <a:extLst>
              <a:ext uri="{FF2B5EF4-FFF2-40B4-BE49-F238E27FC236}">
                <a16:creationId xmlns:a16="http://schemas.microsoft.com/office/drawing/2014/main" id="{CB8294CE-0053-EE1A-6BB0-B7C8C5449BE8}"/>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42</a:t>
            </a:fld>
            <a:endParaRPr lang="en-US" sz="1400" dirty="0">
              <a:solidFill>
                <a:schemeClr val="accent3">
                  <a:lumMod val="75000"/>
                </a:schemeClr>
              </a:solidFill>
            </a:endParaRPr>
          </a:p>
        </p:txBody>
      </p:sp>
      <p:sp>
        <p:nvSpPr>
          <p:cNvPr id="20" name="Ribbon: Curved and Tilted Down 19">
            <a:extLst>
              <a:ext uri="{FF2B5EF4-FFF2-40B4-BE49-F238E27FC236}">
                <a16:creationId xmlns:a16="http://schemas.microsoft.com/office/drawing/2014/main" id="{8D19A678-0864-CD8A-4D0C-030F0A41E4B9}"/>
              </a:ext>
            </a:extLst>
          </p:cNvPr>
          <p:cNvSpPr/>
          <p:nvPr/>
        </p:nvSpPr>
        <p:spPr>
          <a:xfrm>
            <a:off x="264374" y="1681460"/>
            <a:ext cx="11731625" cy="4963335"/>
          </a:xfrm>
          <a:prstGeom prst="ellipseRibbon">
            <a:avLst>
              <a:gd name="adj1" fmla="val 17464"/>
              <a:gd name="adj2" fmla="val 73921"/>
              <a:gd name="adj3" fmla="val 10118"/>
            </a:avLst>
          </a:prstGeom>
          <a:solidFill>
            <a:srgbClr val="3964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3000" dirty="0">
                <a:latin typeface="Comic Sans MS" panose="030F0702030302020204" pitchFamily="66" charset="0"/>
                <a:cs typeface="Arial" panose="020B0604020202020204" pitchFamily="34" charset="0"/>
              </a:rPr>
              <a:t>Presidential </a:t>
            </a:r>
            <a:r>
              <a:rPr lang="en-US" sz="3000" b="1" i="1" dirty="0">
                <a:latin typeface="Comic Sans MS" panose="030F0702030302020204" pitchFamily="66" charset="0"/>
                <a:cs typeface="Arial" panose="020B0604020202020204" pitchFamily="34" charset="0"/>
              </a:rPr>
              <a:t>Letter of Recognition</a:t>
            </a:r>
          </a:p>
          <a:p>
            <a:pPr algn="ctr">
              <a:spcBef>
                <a:spcPts val="1200"/>
              </a:spcBef>
              <a:spcAft>
                <a:spcPts val="1200"/>
              </a:spcAft>
            </a:pPr>
            <a:r>
              <a:rPr lang="en-US" sz="3000" b="1" i="1" dirty="0">
                <a:latin typeface="Comic Sans MS" panose="030F0702030302020204" pitchFamily="66" charset="0"/>
                <a:cs typeface="Arial" panose="020B0604020202020204" pitchFamily="34" charset="0"/>
              </a:rPr>
              <a:t>Distinguished Club President </a:t>
            </a:r>
            <a:r>
              <a:rPr lang="en-US" sz="3000" dirty="0">
                <a:latin typeface="Comic Sans MS" panose="030F0702030302020204" pitchFamily="66" charset="0"/>
                <a:cs typeface="Arial" panose="020B0604020202020204" pitchFamily="34" charset="0"/>
              </a:rPr>
              <a:t>Pin &amp; Certificate</a:t>
            </a:r>
          </a:p>
          <a:p>
            <a:pPr algn="ctr">
              <a:spcBef>
                <a:spcPts val="1200"/>
              </a:spcBef>
              <a:spcAft>
                <a:spcPts val="1200"/>
              </a:spcAft>
            </a:pPr>
            <a:r>
              <a:rPr lang="en-US" sz="3000" b="1" i="1" dirty="0">
                <a:latin typeface="Comic Sans MS" panose="030F0702030302020204" pitchFamily="66" charset="0"/>
                <a:cs typeface="Arial" panose="020B0604020202020204" pitchFamily="34" charset="0"/>
              </a:rPr>
              <a:t>Distinguished Club Secretary </a:t>
            </a:r>
            <a:r>
              <a:rPr lang="en-US" sz="3000" dirty="0">
                <a:latin typeface="Comic Sans MS" panose="030F0702030302020204" pitchFamily="66" charset="0"/>
                <a:cs typeface="Arial" panose="020B0604020202020204" pitchFamily="34" charset="0"/>
              </a:rPr>
              <a:t>Pin &amp; Certificate</a:t>
            </a:r>
          </a:p>
          <a:p>
            <a:pPr algn="ctr">
              <a:spcBef>
                <a:spcPts val="1200"/>
              </a:spcBef>
              <a:spcAft>
                <a:spcPts val="1200"/>
              </a:spcAft>
            </a:pPr>
            <a:r>
              <a:rPr lang="en-US" sz="3000" b="1" i="1" dirty="0">
                <a:latin typeface="Comic Sans MS" panose="030F0702030302020204" pitchFamily="66" charset="0"/>
                <a:cs typeface="Arial" panose="020B0604020202020204" pitchFamily="34" charset="0"/>
              </a:rPr>
              <a:t>Distinguished Club Banner Patch</a:t>
            </a:r>
          </a:p>
        </p:txBody>
      </p:sp>
      <p:pic>
        <p:nvPicPr>
          <p:cNvPr id="2" name="Picture 6" descr="Golden Cup Award Transparent PNG Clip Art​ | Gallery Yopriceville -  High-Quality Free Images and Transparent PNG Clipart">
            <a:extLst>
              <a:ext uri="{FF2B5EF4-FFF2-40B4-BE49-F238E27FC236}">
                <a16:creationId xmlns:a16="http://schemas.microsoft.com/office/drawing/2014/main" id="{5D0F63C9-40BC-25CA-3F1B-FE1621F0C5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362200"/>
            <a:ext cx="2514600" cy="4139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Golden Cup Award Transparent PNG Clip Art​ | Gallery Yopriceville -  High-Quality Free Images and Transparent PNG Clipart">
            <a:extLst>
              <a:ext uri="{FF2B5EF4-FFF2-40B4-BE49-F238E27FC236}">
                <a16:creationId xmlns:a16="http://schemas.microsoft.com/office/drawing/2014/main" id="{48F9B472-735F-FE2D-C129-2E563BC74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1200" y="2362200"/>
            <a:ext cx="2514600" cy="4139476"/>
          </a:xfrm>
          <a:prstGeom prst="rect">
            <a:avLst/>
          </a:prstGeom>
          <a:noFill/>
          <a:extLst>
            <a:ext uri="{909E8E84-426E-40DD-AFC4-6F175D3DCCD1}">
              <a14:hiddenFill xmlns:a14="http://schemas.microsoft.com/office/drawing/2010/main">
                <a:solidFill>
                  <a:srgbClr val="FFFFFF"/>
                </a:solidFill>
              </a14:hiddenFill>
            </a:ext>
          </a:extLst>
        </p:spPr>
      </p:pic>
      <p:sp>
        <p:nvSpPr>
          <p:cNvPr id="4" name="Star: 5 Points 3">
            <a:extLst>
              <a:ext uri="{FF2B5EF4-FFF2-40B4-BE49-F238E27FC236}">
                <a16:creationId xmlns:a16="http://schemas.microsoft.com/office/drawing/2014/main" id="{AC294784-2967-B6C3-EC10-24D9B446B054}"/>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44228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34"/>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20" name="Google Shape;520;p34"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21" name="Google Shape;521;p34"/>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Florida District Governor</a:t>
            </a:r>
            <a:endParaRPr/>
          </a:p>
        </p:txBody>
      </p:sp>
      <p:sp>
        <p:nvSpPr>
          <p:cNvPr id="522" name="Google Shape;522;p34"/>
          <p:cNvSpPr/>
          <p:nvPr/>
        </p:nvSpPr>
        <p:spPr>
          <a:xfrm>
            <a:off x="10896600" y="5736608"/>
            <a:ext cx="1287437" cy="1121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3" name="Google Shape;523;p34"/>
          <p:cNvSpPr txBox="1"/>
          <p:nvPr/>
        </p:nvSpPr>
        <p:spPr>
          <a:xfrm>
            <a:off x="4186762" y="3429000"/>
            <a:ext cx="4038599" cy="1795323"/>
          </a:xfrm>
          <a:prstGeom prst="rect">
            <a:avLst/>
          </a:prstGeom>
          <a:solidFill>
            <a:srgbClr val="0F243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lt1"/>
                </a:solidFill>
                <a:latin typeface="Arial"/>
                <a:ea typeface="Arial"/>
                <a:cs typeface="Arial"/>
                <a:sym typeface="Arial"/>
              </a:rPr>
              <a:t>Tommy Mills</a:t>
            </a:r>
            <a:endParaRPr sz="1600" dirty="0"/>
          </a:p>
          <a:p>
            <a:pPr marL="0" marR="0" lvl="0" indent="0" algn="ctr" rtl="0">
              <a:spcBef>
                <a:spcPts val="0"/>
              </a:spcBef>
              <a:spcAft>
                <a:spcPts val="0"/>
              </a:spcAft>
              <a:buNone/>
            </a:pPr>
            <a:r>
              <a:rPr lang="en-US" sz="2400" b="1" dirty="0">
                <a:solidFill>
                  <a:schemeClr val="lt1"/>
                </a:solidFill>
                <a:latin typeface="Garamond"/>
                <a:ea typeface="Garamond"/>
                <a:cs typeface="Garamond"/>
                <a:sym typeface="Garamond"/>
              </a:rPr>
              <a:t>2025-26 FL District Governor</a:t>
            </a:r>
            <a:endParaRPr sz="1600" dirty="0"/>
          </a:p>
          <a:p>
            <a:pPr marL="0" marR="0" lvl="0" indent="0" algn="ctr" rtl="0">
              <a:spcBef>
                <a:spcPts val="400"/>
              </a:spcBef>
              <a:spcAft>
                <a:spcPts val="0"/>
              </a:spcAft>
              <a:buNone/>
            </a:pPr>
            <a:r>
              <a:rPr lang="en-US" sz="2400" b="1" dirty="0">
                <a:solidFill>
                  <a:srgbClr val="EEE7D2"/>
                </a:solidFill>
                <a:latin typeface="Garamond"/>
                <a:ea typeface="Garamond"/>
                <a:cs typeface="Garamond"/>
                <a:sym typeface="Garamond"/>
                <a:hlinkClick r:id="rId5">
                  <a:extLst>
                    <a:ext uri="{A12FA001-AC4F-418D-AE19-62706E023703}">
                      <ahyp:hlinkClr xmlns:ahyp="http://schemas.microsoft.com/office/drawing/2018/hyperlinkcolor" val="tx"/>
                    </a:ext>
                  </a:extLst>
                </a:hlinkClick>
              </a:rPr>
              <a:t>sda11055@aol.com</a:t>
            </a:r>
            <a:endParaRPr lang="en-US" sz="2400" b="1" dirty="0">
              <a:solidFill>
                <a:srgbClr val="EEE7D2"/>
              </a:solidFill>
              <a:latin typeface="Garamond"/>
              <a:ea typeface="Garamond"/>
              <a:cs typeface="Garamond"/>
              <a:sym typeface="Garamond"/>
            </a:endParaRPr>
          </a:p>
          <a:p>
            <a:pPr marL="0" marR="0" lvl="0" indent="0" algn="ctr" rtl="0">
              <a:spcBef>
                <a:spcPts val="400"/>
              </a:spcBef>
              <a:spcAft>
                <a:spcPts val="0"/>
              </a:spcAft>
              <a:buNone/>
            </a:pPr>
            <a:r>
              <a:rPr lang="en-US" sz="2400" b="0" i="0" dirty="0">
                <a:solidFill>
                  <a:schemeClr val="bg1"/>
                </a:solidFill>
                <a:effectLst/>
                <a:latin typeface="Arial" panose="020B0604020202020204" pitchFamily="34" charset="0"/>
              </a:rPr>
              <a:t>(850) 320-5582</a:t>
            </a:r>
            <a:endParaRPr lang="en-US" sz="2400" dirty="0">
              <a:solidFill>
                <a:schemeClr val="bg1"/>
              </a:solidFill>
              <a:latin typeface="Garamond"/>
              <a:ea typeface="Garamond"/>
              <a:cs typeface="Garamond"/>
              <a:sym typeface="Garamond"/>
            </a:endParaRPr>
          </a:p>
        </p:txBody>
      </p:sp>
      <p:sp>
        <p:nvSpPr>
          <p:cNvPr id="524" name="Google Shape;524;p34"/>
          <p:cNvSpPr txBox="1"/>
          <p:nvPr/>
        </p:nvSpPr>
        <p:spPr>
          <a:xfrm>
            <a:off x="460375" y="1743771"/>
            <a:ext cx="11332473" cy="646331"/>
          </a:xfrm>
          <a:prstGeom prst="rect">
            <a:avLst/>
          </a:prstGeom>
          <a:solidFill>
            <a:srgbClr val="014D7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All in, Kids win!</a:t>
            </a:r>
            <a:endParaRPr dirty="0"/>
          </a:p>
        </p:txBody>
      </p:sp>
      <p:sp>
        <p:nvSpPr>
          <p:cNvPr id="525" name="Google Shape;525;p34" descr="Shaking Hands Clip Art at Clker.com - vector clip art online, royalty free  &amp;amp; public domai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6" name="Google Shape;526;p34" descr="Shaking Hands Clip Art at Clker.com - vector clip art online, royalty free  &amp;amp; public domai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7" name="Google Shape;527;p34" descr="Shaking Hands Clip Art at Clker.com - vector clip art online, royalty free  &amp;amp; public domain"/>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B9C3A6D1-2A3A-D646-8C72-F55F8E841F98}"/>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43</a:t>
            </a:fld>
            <a:endParaRPr lang="en-US" sz="1400" dirty="0">
              <a:solidFill>
                <a:schemeClr val="accent3">
                  <a:lumMod val="75000"/>
                </a:schemeClr>
              </a:solidFill>
            </a:endParaRPr>
          </a:p>
        </p:txBody>
      </p:sp>
      <p:sp>
        <p:nvSpPr>
          <p:cNvPr id="3" name="Star: 5 Points 2">
            <a:extLst>
              <a:ext uri="{FF2B5EF4-FFF2-40B4-BE49-F238E27FC236}">
                <a16:creationId xmlns:a16="http://schemas.microsoft.com/office/drawing/2014/main" id="{6003ED89-815F-0B8A-7DDA-746D2E93948E}"/>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 and tie&#10;&#10;AI-generated content may be incorrect.">
            <a:extLst>
              <a:ext uri="{FF2B5EF4-FFF2-40B4-BE49-F238E27FC236}">
                <a16:creationId xmlns:a16="http://schemas.microsoft.com/office/drawing/2014/main" id="{51476E55-A959-E45C-745F-24A41F0CDA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3230" y="3053302"/>
            <a:ext cx="2737313" cy="2829194"/>
          </a:xfrm>
          <a:prstGeom prst="rect">
            <a:avLst/>
          </a:prstGeom>
        </p:spPr>
      </p:pic>
      <p:pic>
        <p:nvPicPr>
          <p:cNvPr id="7" name="Picture 6">
            <a:extLst>
              <a:ext uri="{FF2B5EF4-FFF2-40B4-BE49-F238E27FC236}">
                <a16:creationId xmlns:a16="http://schemas.microsoft.com/office/drawing/2014/main" id="{AD0A7C95-2A09-3D4D-B1B4-67002569E9F5}"/>
              </a:ext>
            </a:extLst>
          </p:cNvPr>
          <p:cNvPicPr>
            <a:picLocks noChangeAspect="1"/>
          </p:cNvPicPr>
          <p:nvPr/>
        </p:nvPicPr>
        <p:blipFill>
          <a:blip r:embed="rId7"/>
          <a:stretch>
            <a:fillRect/>
          </a:stretch>
        </p:blipFill>
        <p:spPr>
          <a:xfrm>
            <a:off x="8561459" y="2786871"/>
            <a:ext cx="3228975" cy="3095625"/>
          </a:xfrm>
          <a:prstGeom prst="rect">
            <a:avLst/>
          </a:prstGeom>
        </p:spPr>
      </p:pic>
    </p:spTree>
    <p:extLst>
      <p:ext uri="{BB962C8B-B14F-4D97-AF65-F5344CB8AC3E}">
        <p14:creationId xmlns:p14="http://schemas.microsoft.com/office/powerpoint/2010/main" val="334638312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7" name="Google Shape;537;p35"/>
          <p:cNvSpPr/>
          <p:nvPr/>
        </p:nvSpPr>
        <p:spPr>
          <a:xfrm>
            <a:off x="10904561" y="5718412"/>
            <a:ext cx="1287437" cy="1063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8" name="Google Shape;538;p35"/>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39" name="Google Shape;539;p35"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40" name="Google Shape;540;p3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Florida District Governor</a:t>
            </a:r>
            <a:endParaRPr/>
          </a:p>
        </p:txBody>
      </p:sp>
      <p:sp>
        <p:nvSpPr>
          <p:cNvPr id="541" name="Google Shape;541;p35"/>
          <p:cNvSpPr txBox="1"/>
          <p:nvPr/>
        </p:nvSpPr>
        <p:spPr>
          <a:xfrm>
            <a:off x="395369" y="1657843"/>
            <a:ext cx="11454865" cy="523220"/>
          </a:xfrm>
          <a:prstGeom prst="rect">
            <a:avLst/>
          </a:prstGeom>
          <a:solidFill>
            <a:srgbClr val="7692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mn-lt"/>
                <a:ea typeface="Calibri"/>
                <a:cs typeface="Calibri"/>
                <a:sym typeface="Calibri"/>
              </a:rPr>
              <a:t>Goals and Focus…</a:t>
            </a:r>
            <a:endParaRPr dirty="0">
              <a:latin typeface="+mn-lt"/>
            </a:endParaRPr>
          </a:p>
        </p:txBody>
      </p:sp>
      <p:sp>
        <p:nvSpPr>
          <p:cNvPr id="542" name="Google Shape;542;p35" descr="Shaking Hands Clip Art at Clker.com - vector clip art online, royalty free  &amp;amp; public domai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3" name="Google Shape;543;p35" descr="Shaking Hands Clip Art at Clker.com - vector clip art online, royalty free  &amp;amp; public domai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4" name="Google Shape;544;p35" descr="Shaking Hands Clip Art at Clker.com - vector clip art online, royalty free  &amp;amp; public domain"/>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Rectangle 6">
            <a:extLst>
              <a:ext uri="{FF2B5EF4-FFF2-40B4-BE49-F238E27FC236}">
                <a16:creationId xmlns:a16="http://schemas.microsoft.com/office/drawing/2014/main" id="{DB2F2FDB-1C39-D461-7361-0EE5880AECC0}"/>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44</a:t>
            </a:fld>
            <a:endParaRPr lang="en-US" sz="1400" dirty="0">
              <a:solidFill>
                <a:schemeClr val="accent3">
                  <a:lumMod val="75000"/>
                </a:schemeClr>
              </a:solidFill>
            </a:endParaRPr>
          </a:p>
        </p:txBody>
      </p:sp>
      <p:sp>
        <p:nvSpPr>
          <p:cNvPr id="8" name="Star: 5 Points 7">
            <a:extLst>
              <a:ext uri="{FF2B5EF4-FFF2-40B4-BE49-F238E27FC236}">
                <a16:creationId xmlns:a16="http://schemas.microsoft.com/office/drawing/2014/main" id="{0B3C1FEA-972F-E316-F8E4-BA69FD0FE4EB}"/>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F387FDD-6D79-EDFF-F9A4-014BE051D879}"/>
              </a:ext>
            </a:extLst>
          </p:cNvPr>
          <p:cNvSpPr txBox="1"/>
          <p:nvPr/>
        </p:nvSpPr>
        <p:spPr>
          <a:xfrm>
            <a:off x="650875" y="2422991"/>
            <a:ext cx="5521325" cy="3477875"/>
          </a:xfrm>
          <a:prstGeom prst="rect">
            <a:avLst/>
          </a:prstGeom>
        </p:spPr>
        <p:txBody>
          <a:bodyPr vert="horz" wrap="square" lIns="91440" tIns="45720" rIns="91440" bIns="45720" rtlCol="0">
            <a:spAutoFit/>
          </a:bodyPr>
          <a:lstStyle/>
          <a:p>
            <a:pPr marL="457200" indent="-457200" algn="l">
              <a:spcAft>
                <a:spcPts val="2400"/>
              </a:spcAft>
              <a:buFont typeface="Wingdings" panose="05000000000000000000" pitchFamily="2" charset="2"/>
              <a:buChar char="v"/>
            </a:pPr>
            <a:r>
              <a:rPr lang="en-US" sz="2800" b="1" dirty="0">
                <a:latin typeface="+mn-lt"/>
              </a:rPr>
              <a:t>Build 9 new clubs</a:t>
            </a:r>
            <a:endParaRPr lang="en-US" sz="2800" dirty="0">
              <a:latin typeface="+mn-lt"/>
            </a:endParaRPr>
          </a:p>
          <a:p>
            <a:pPr marL="457200" indent="-457200" algn="l">
              <a:spcAft>
                <a:spcPts val="2400"/>
              </a:spcAft>
              <a:buFont typeface="Wingdings" panose="05000000000000000000" pitchFamily="2" charset="2"/>
              <a:buChar char="v"/>
            </a:pPr>
            <a:r>
              <a:rPr lang="en-US" sz="2800" b="1" dirty="0">
                <a:latin typeface="+mn-lt"/>
              </a:rPr>
              <a:t>Nurture &amp; Retain Clubs – 100%</a:t>
            </a:r>
            <a:r>
              <a:rPr lang="en-US" sz="2800" i="1" dirty="0">
                <a:latin typeface="+mn-lt"/>
              </a:rPr>
              <a:t>.</a:t>
            </a:r>
            <a:r>
              <a:rPr lang="en-US" sz="2800" dirty="0">
                <a:latin typeface="+mn-lt"/>
              </a:rPr>
              <a:t>  </a:t>
            </a:r>
          </a:p>
          <a:p>
            <a:pPr marL="457200" indent="-457200" algn="l">
              <a:spcAft>
                <a:spcPts val="2400"/>
              </a:spcAft>
              <a:buFont typeface="Wingdings" panose="05000000000000000000" pitchFamily="2" charset="2"/>
              <a:buChar char="v"/>
            </a:pPr>
            <a:r>
              <a:rPr lang="en-US" sz="2800" b="1" dirty="0">
                <a:latin typeface="+mn-lt"/>
              </a:rPr>
              <a:t>Enhance SLP Programs</a:t>
            </a:r>
            <a:endParaRPr lang="en-US" sz="2800" dirty="0">
              <a:latin typeface="+mn-lt"/>
            </a:endParaRPr>
          </a:p>
          <a:p>
            <a:pPr marL="457200" indent="-457200" algn="l">
              <a:spcAft>
                <a:spcPts val="2400"/>
              </a:spcAft>
              <a:buFont typeface="Wingdings" panose="05000000000000000000" pitchFamily="2" charset="2"/>
              <a:buChar char="v"/>
            </a:pPr>
            <a:r>
              <a:rPr lang="en-US" sz="2800" b="1" dirty="0">
                <a:latin typeface="+mn-lt"/>
              </a:rPr>
              <a:t>Build Community Relationships</a:t>
            </a:r>
            <a:r>
              <a:rPr lang="en-US" sz="2800" dirty="0">
                <a:latin typeface="+mn-lt"/>
              </a:rPr>
              <a:t>.</a:t>
            </a:r>
          </a:p>
          <a:p>
            <a:pPr marL="457200" indent="-457200" algn="l">
              <a:spcAft>
                <a:spcPts val="2400"/>
              </a:spcAft>
              <a:buFont typeface="Wingdings" panose="05000000000000000000" pitchFamily="2" charset="2"/>
              <a:buChar char="v"/>
            </a:pPr>
            <a:r>
              <a:rPr lang="en-US" sz="2800" b="1" dirty="0">
                <a:latin typeface="+mn-lt"/>
              </a:rPr>
              <a:t>Promote literacy (YCPO)</a:t>
            </a:r>
            <a:endParaRPr lang="en-US" sz="2800" dirty="0">
              <a:latin typeface="+mn-lt"/>
            </a:endParaRPr>
          </a:p>
        </p:txBody>
      </p:sp>
      <p:pic>
        <p:nvPicPr>
          <p:cNvPr id="3" name="Picture 2">
            <a:extLst>
              <a:ext uri="{FF2B5EF4-FFF2-40B4-BE49-F238E27FC236}">
                <a16:creationId xmlns:a16="http://schemas.microsoft.com/office/drawing/2014/main" id="{39795410-507B-AED5-DB92-32F031A2C954}"/>
              </a:ext>
            </a:extLst>
          </p:cNvPr>
          <p:cNvPicPr>
            <a:picLocks noChangeAspect="1"/>
          </p:cNvPicPr>
          <p:nvPr/>
        </p:nvPicPr>
        <p:blipFill>
          <a:blip r:embed="rId5"/>
          <a:stretch>
            <a:fillRect/>
          </a:stretch>
        </p:blipFill>
        <p:spPr>
          <a:xfrm>
            <a:off x="7239000" y="2281271"/>
            <a:ext cx="3228975" cy="3095625"/>
          </a:xfrm>
          <a:prstGeom prst="rect">
            <a:avLst/>
          </a:prstGeom>
        </p:spPr>
      </p:pic>
      <p:sp>
        <p:nvSpPr>
          <p:cNvPr id="4" name="Oval 3">
            <a:extLst>
              <a:ext uri="{FF2B5EF4-FFF2-40B4-BE49-F238E27FC236}">
                <a16:creationId xmlns:a16="http://schemas.microsoft.com/office/drawing/2014/main" id="{2F3DBD6A-9A82-07E2-032C-A8C223FED007}"/>
              </a:ext>
            </a:extLst>
          </p:cNvPr>
          <p:cNvSpPr/>
          <p:nvPr/>
        </p:nvSpPr>
        <p:spPr>
          <a:xfrm>
            <a:off x="5715000" y="5562600"/>
            <a:ext cx="6019800" cy="874788"/>
          </a:xfrm>
          <a:prstGeom prst="ellipse">
            <a:avLst/>
          </a:prstGeom>
          <a:solidFill>
            <a:srgbClr val="99CCFF"/>
          </a:solidFill>
          <a:ln>
            <a:solidFill>
              <a:schemeClr val="accent4">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200" dirty="0">
                <a:solidFill>
                  <a:schemeClr val="tx1"/>
                </a:solidFill>
                <a:latin typeface="Arial Black" panose="020B0A04020102020204" pitchFamily="34" charset="0"/>
              </a:rPr>
              <a:t>A Complete TEAM Effort!</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5">
          <a:extLst>
            <a:ext uri="{FF2B5EF4-FFF2-40B4-BE49-F238E27FC236}">
              <a16:creationId xmlns:a16="http://schemas.microsoft.com/office/drawing/2014/main" id="{F7BD6B42-17FF-FA95-70D8-E4C2EB33FAA7}"/>
            </a:ext>
          </a:extLst>
        </p:cNvPr>
        <p:cNvGrpSpPr/>
        <p:nvPr/>
      </p:nvGrpSpPr>
      <p:grpSpPr>
        <a:xfrm>
          <a:off x="0" y="0"/>
          <a:ext cx="0" cy="0"/>
          <a:chOff x="0" y="0"/>
          <a:chExt cx="0" cy="0"/>
        </a:xfrm>
      </p:grpSpPr>
      <p:sp>
        <p:nvSpPr>
          <p:cNvPr id="537" name="Google Shape;537;p35">
            <a:extLst>
              <a:ext uri="{FF2B5EF4-FFF2-40B4-BE49-F238E27FC236}">
                <a16:creationId xmlns:a16="http://schemas.microsoft.com/office/drawing/2014/main" id="{F0650DA9-6F63-9ACC-3D3A-374901816699}"/>
              </a:ext>
            </a:extLst>
          </p:cNvPr>
          <p:cNvSpPr/>
          <p:nvPr/>
        </p:nvSpPr>
        <p:spPr>
          <a:xfrm>
            <a:off x="10904561" y="5718412"/>
            <a:ext cx="1287437" cy="1063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8" name="Google Shape;538;p35">
            <a:extLst>
              <a:ext uri="{FF2B5EF4-FFF2-40B4-BE49-F238E27FC236}">
                <a16:creationId xmlns:a16="http://schemas.microsoft.com/office/drawing/2014/main" id="{A67A0A70-62F2-F5C8-AF5C-698906071C67}"/>
              </a:ext>
            </a:extLst>
          </p:cNvPr>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39" name="Google Shape;539;p35" descr="A close up of a sign&#10;&#10;Description automatically generated">
            <a:extLst>
              <a:ext uri="{FF2B5EF4-FFF2-40B4-BE49-F238E27FC236}">
                <a16:creationId xmlns:a16="http://schemas.microsoft.com/office/drawing/2014/main" id="{B91050CC-499A-80DE-9EB4-92A6382F0A8F}"/>
              </a:ext>
            </a:extLst>
          </p:cNvPr>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40" name="Google Shape;540;p35">
            <a:extLst>
              <a:ext uri="{FF2B5EF4-FFF2-40B4-BE49-F238E27FC236}">
                <a16:creationId xmlns:a16="http://schemas.microsoft.com/office/drawing/2014/main" id="{82A67183-8D50-8195-04E1-3A6B74706F9C}"/>
              </a:ext>
            </a:extLst>
          </p:cNvPr>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Florida District Governor</a:t>
            </a:r>
            <a:endParaRPr/>
          </a:p>
        </p:txBody>
      </p:sp>
      <p:sp>
        <p:nvSpPr>
          <p:cNvPr id="541" name="Google Shape;541;p35">
            <a:extLst>
              <a:ext uri="{FF2B5EF4-FFF2-40B4-BE49-F238E27FC236}">
                <a16:creationId xmlns:a16="http://schemas.microsoft.com/office/drawing/2014/main" id="{ED11368D-BB7A-B5D3-6F38-C3F8FC13FC48}"/>
              </a:ext>
            </a:extLst>
          </p:cNvPr>
          <p:cNvSpPr txBox="1"/>
          <p:nvPr/>
        </p:nvSpPr>
        <p:spPr>
          <a:xfrm>
            <a:off x="395369" y="1657843"/>
            <a:ext cx="11454865" cy="523220"/>
          </a:xfrm>
          <a:prstGeom prst="rect">
            <a:avLst/>
          </a:prstGeom>
          <a:solidFill>
            <a:srgbClr val="7692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mn-lt"/>
                <a:ea typeface="Calibri"/>
                <a:cs typeface="Calibri"/>
                <a:sym typeface="Calibri"/>
              </a:rPr>
              <a:t>Goals and Focus…</a:t>
            </a:r>
            <a:endParaRPr dirty="0">
              <a:latin typeface="+mn-lt"/>
            </a:endParaRPr>
          </a:p>
        </p:txBody>
      </p:sp>
      <p:sp>
        <p:nvSpPr>
          <p:cNvPr id="542" name="Google Shape;542;p35" descr="Shaking Hands Clip Art at Clker.com - vector clip art online, royalty free  &amp;amp; public domain">
            <a:extLst>
              <a:ext uri="{FF2B5EF4-FFF2-40B4-BE49-F238E27FC236}">
                <a16:creationId xmlns:a16="http://schemas.microsoft.com/office/drawing/2014/main" id="{52214343-CCAC-78DB-B97E-BD15E9B48BFD}"/>
              </a:ext>
            </a:extLst>
          </p:cNvPr>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3" name="Google Shape;543;p35" descr="Shaking Hands Clip Art at Clker.com - vector clip art online, royalty free  &amp;amp; public domain">
            <a:extLst>
              <a:ext uri="{FF2B5EF4-FFF2-40B4-BE49-F238E27FC236}">
                <a16:creationId xmlns:a16="http://schemas.microsoft.com/office/drawing/2014/main" id="{1F1ABD7A-AC88-9038-62CE-CC40045FF4CF}"/>
              </a:ext>
            </a:extLst>
          </p:cNvPr>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4" name="Google Shape;544;p35" descr="Shaking Hands Clip Art at Clker.com - vector clip art online, royalty free  &amp;amp; public domain">
            <a:extLst>
              <a:ext uri="{FF2B5EF4-FFF2-40B4-BE49-F238E27FC236}">
                <a16:creationId xmlns:a16="http://schemas.microsoft.com/office/drawing/2014/main" id="{BBFCF3A9-AC11-405A-1A96-8E598E2317AF}"/>
              </a:ext>
            </a:extLst>
          </p:cNvPr>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Rectangle 6">
            <a:extLst>
              <a:ext uri="{FF2B5EF4-FFF2-40B4-BE49-F238E27FC236}">
                <a16:creationId xmlns:a16="http://schemas.microsoft.com/office/drawing/2014/main" id="{390B3357-5521-EB69-7F65-CD0EFEE72BBC}"/>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45</a:t>
            </a:fld>
            <a:endParaRPr lang="en-US" sz="1400" dirty="0">
              <a:solidFill>
                <a:schemeClr val="accent3">
                  <a:lumMod val="75000"/>
                </a:schemeClr>
              </a:solidFill>
            </a:endParaRPr>
          </a:p>
        </p:txBody>
      </p:sp>
      <p:sp>
        <p:nvSpPr>
          <p:cNvPr id="8" name="Star: 5 Points 7">
            <a:extLst>
              <a:ext uri="{FF2B5EF4-FFF2-40B4-BE49-F238E27FC236}">
                <a16:creationId xmlns:a16="http://schemas.microsoft.com/office/drawing/2014/main" id="{FE43AFC1-E74D-275D-852F-802705E1A3FC}"/>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366F4A0-15C7-04CF-E523-C2317D27EA75}"/>
              </a:ext>
            </a:extLst>
          </p:cNvPr>
          <p:cNvSpPr txBox="1"/>
          <p:nvPr/>
        </p:nvSpPr>
        <p:spPr>
          <a:xfrm>
            <a:off x="650875" y="2422991"/>
            <a:ext cx="9331325" cy="2246769"/>
          </a:xfrm>
          <a:prstGeom prst="rect">
            <a:avLst/>
          </a:prstGeom>
        </p:spPr>
        <p:txBody>
          <a:bodyPr vert="horz" wrap="square" lIns="91440" tIns="45720" rIns="91440" bIns="45720" rtlCol="0">
            <a:spAutoFit/>
          </a:bodyPr>
          <a:lstStyle/>
          <a:p>
            <a:pPr marL="457200" indent="-457200" algn="l">
              <a:spcAft>
                <a:spcPts val="2400"/>
              </a:spcAft>
              <a:buFont typeface="Wingdings" panose="05000000000000000000" pitchFamily="2" charset="2"/>
              <a:buChar char="v"/>
            </a:pPr>
            <a:r>
              <a:rPr lang="en-US" sz="2000" b="1" dirty="0">
                <a:latin typeface="+mn-lt"/>
              </a:rPr>
              <a:t>Open 9 new clubs </a:t>
            </a:r>
            <a:r>
              <a:rPr lang="en-US" sz="2000" dirty="0">
                <a:latin typeface="+mn-lt"/>
              </a:rPr>
              <a:t>to help more kids and communities</a:t>
            </a:r>
          </a:p>
          <a:p>
            <a:pPr marL="457200" indent="-457200" algn="l">
              <a:spcAft>
                <a:spcPts val="2400"/>
              </a:spcAft>
              <a:buFont typeface="Wingdings" panose="05000000000000000000" pitchFamily="2" charset="2"/>
              <a:buChar char="v"/>
            </a:pPr>
            <a:r>
              <a:rPr lang="en-US" sz="2000" b="1" dirty="0">
                <a:latin typeface="+mn-lt"/>
              </a:rPr>
              <a:t>Strengthen clubs </a:t>
            </a:r>
            <a:r>
              <a:rPr lang="en-US" sz="2000" dirty="0">
                <a:latin typeface="+mn-lt"/>
              </a:rPr>
              <a:t>by reducing the percentage of clubs under charter strength.   </a:t>
            </a:r>
            <a:r>
              <a:rPr lang="en-US" sz="2000" i="1" dirty="0">
                <a:latin typeface="+mn-lt"/>
              </a:rPr>
              <a:t>Increase the membership of 15 smaller clubs to above 15.</a:t>
            </a:r>
            <a:r>
              <a:rPr lang="en-US" sz="2000" dirty="0">
                <a:latin typeface="+mn-lt"/>
              </a:rPr>
              <a:t>  </a:t>
            </a:r>
          </a:p>
          <a:p>
            <a:pPr marL="457200" indent="-457200" algn="l">
              <a:spcAft>
                <a:spcPts val="2400"/>
              </a:spcAft>
              <a:buFont typeface="Wingdings" panose="05000000000000000000" pitchFamily="2" charset="2"/>
              <a:buChar char="v"/>
            </a:pPr>
            <a:r>
              <a:rPr lang="en-US" sz="2000" b="1" dirty="0">
                <a:latin typeface="+mn-lt"/>
              </a:rPr>
              <a:t>Establish 30 new Service Leadership Programs</a:t>
            </a:r>
            <a:r>
              <a:rPr lang="en-US" sz="2000" dirty="0">
                <a:latin typeface="+mn-lt"/>
              </a:rPr>
              <a:t> – </a:t>
            </a:r>
            <a:r>
              <a:rPr lang="en-US" sz="2000" dirty="0" err="1">
                <a:latin typeface="+mn-lt"/>
              </a:rPr>
              <a:t>Aktion</a:t>
            </a:r>
            <a:r>
              <a:rPr lang="en-US" sz="2000" dirty="0">
                <a:latin typeface="+mn-lt"/>
              </a:rPr>
              <a:t> Club, CKI, Key Club, Builders Club, and K-Kids</a:t>
            </a:r>
          </a:p>
        </p:txBody>
      </p:sp>
      <p:sp>
        <p:nvSpPr>
          <p:cNvPr id="3" name="Oval 2">
            <a:extLst>
              <a:ext uri="{FF2B5EF4-FFF2-40B4-BE49-F238E27FC236}">
                <a16:creationId xmlns:a16="http://schemas.microsoft.com/office/drawing/2014/main" id="{A7344FB1-99DF-44BF-90E1-422C3F49BCDD}"/>
              </a:ext>
            </a:extLst>
          </p:cNvPr>
          <p:cNvSpPr/>
          <p:nvPr/>
        </p:nvSpPr>
        <p:spPr>
          <a:xfrm>
            <a:off x="4267200" y="1582381"/>
            <a:ext cx="5591603" cy="646043"/>
          </a:xfrm>
          <a:prstGeom prst="ellipse">
            <a:avLst/>
          </a:prstGeom>
          <a:solidFill>
            <a:schemeClr val="accent3">
              <a:lumMod val="60000"/>
              <a:lumOff val="40000"/>
            </a:schemeClr>
          </a:solidFill>
          <a:ln>
            <a:solidFill>
              <a:schemeClr val="accent4">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solidFill>
                  <a:schemeClr val="tx1"/>
                </a:solidFill>
                <a:latin typeface="Arial Black" panose="020B0A04020102020204" pitchFamily="34" charset="0"/>
              </a:rPr>
              <a:t>A Complete TEAM Effort!</a:t>
            </a:r>
          </a:p>
        </p:txBody>
      </p:sp>
      <p:pic>
        <p:nvPicPr>
          <p:cNvPr id="4" name="Picture 3">
            <a:extLst>
              <a:ext uri="{FF2B5EF4-FFF2-40B4-BE49-F238E27FC236}">
                <a16:creationId xmlns:a16="http://schemas.microsoft.com/office/drawing/2014/main" id="{88C3EF9D-6D0E-3581-50BF-143156E7661C}"/>
              </a:ext>
            </a:extLst>
          </p:cNvPr>
          <p:cNvPicPr>
            <a:picLocks noChangeAspect="1"/>
          </p:cNvPicPr>
          <p:nvPr/>
        </p:nvPicPr>
        <p:blipFill>
          <a:blip r:embed="rId5"/>
          <a:stretch>
            <a:fillRect/>
          </a:stretch>
        </p:blipFill>
        <p:spPr>
          <a:xfrm>
            <a:off x="8977963" y="1185087"/>
            <a:ext cx="3269067" cy="4710081"/>
          </a:xfrm>
          <a:prstGeom prst="rect">
            <a:avLst/>
          </a:prstGeom>
        </p:spPr>
      </p:pic>
      <p:sp>
        <p:nvSpPr>
          <p:cNvPr id="5" name="TextBox 4">
            <a:extLst>
              <a:ext uri="{FF2B5EF4-FFF2-40B4-BE49-F238E27FC236}">
                <a16:creationId xmlns:a16="http://schemas.microsoft.com/office/drawing/2014/main" id="{11C4B34A-7C7C-839C-D910-D919ED4A40A0}"/>
              </a:ext>
            </a:extLst>
          </p:cNvPr>
          <p:cNvSpPr txBox="1"/>
          <p:nvPr/>
        </p:nvSpPr>
        <p:spPr>
          <a:xfrm>
            <a:off x="650875" y="4793713"/>
            <a:ext cx="10930605" cy="1631216"/>
          </a:xfrm>
          <a:prstGeom prst="rect">
            <a:avLst/>
          </a:prstGeom>
        </p:spPr>
        <p:txBody>
          <a:bodyPr vert="horz" wrap="square" lIns="91440" tIns="45720" rIns="91440" bIns="45720" rtlCol="0">
            <a:spAutoFit/>
          </a:bodyPr>
          <a:lstStyle/>
          <a:p>
            <a:pPr marL="457200" indent="-457200" algn="l">
              <a:spcAft>
                <a:spcPts val="2400"/>
              </a:spcAft>
              <a:buFont typeface="Wingdings" panose="05000000000000000000" pitchFamily="2" charset="2"/>
              <a:buChar char="v"/>
            </a:pPr>
            <a:r>
              <a:rPr lang="en-US" sz="2000" b="1" dirty="0">
                <a:latin typeface="+mn-lt"/>
              </a:rPr>
              <a:t>Enhance our relationship within the community </a:t>
            </a:r>
            <a:r>
              <a:rPr lang="en-US" sz="2000" dirty="0">
                <a:latin typeface="+mn-lt"/>
              </a:rPr>
              <a:t>through an increase in community partnership, signature projects, Kiwanis branding, and public relations.</a:t>
            </a:r>
          </a:p>
          <a:p>
            <a:pPr marL="457200" indent="-457200" algn="l">
              <a:spcAft>
                <a:spcPts val="2400"/>
              </a:spcAft>
              <a:buFont typeface="Wingdings" panose="05000000000000000000" pitchFamily="2" charset="2"/>
              <a:buChar char="v"/>
            </a:pPr>
            <a:r>
              <a:rPr lang="en-US" sz="2000" b="1" dirty="0">
                <a:latin typeface="+mn-lt"/>
              </a:rPr>
              <a:t>Promote literacy among children ages 0 to 5</a:t>
            </a:r>
            <a:r>
              <a:rPr lang="en-US" sz="2000" dirty="0">
                <a:latin typeface="+mn-lt"/>
              </a:rPr>
              <a:t>, with at least 100 projects performed throughout the District.</a:t>
            </a:r>
          </a:p>
        </p:txBody>
      </p:sp>
    </p:spTree>
    <p:extLst>
      <p:ext uri="{BB962C8B-B14F-4D97-AF65-F5344CB8AC3E}">
        <p14:creationId xmlns:p14="http://schemas.microsoft.com/office/powerpoint/2010/main" val="4040180269"/>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7" name="Google Shape;537;p35"/>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8" name="Google Shape;538;p35"/>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39" name="Google Shape;539;p35"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40" name="Google Shape;540;p3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Florida District CHAIRS</a:t>
            </a:r>
            <a:endParaRPr dirty="0">
              <a:solidFill>
                <a:schemeClr val="bg1"/>
              </a:solidFill>
            </a:endParaRPr>
          </a:p>
        </p:txBody>
      </p:sp>
      <p:sp>
        <p:nvSpPr>
          <p:cNvPr id="541" name="Google Shape;541;p35"/>
          <p:cNvSpPr txBox="1"/>
          <p:nvPr/>
        </p:nvSpPr>
        <p:spPr>
          <a:xfrm>
            <a:off x="395369" y="1657843"/>
            <a:ext cx="11454865" cy="523220"/>
          </a:xfrm>
          <a:prstGeom prst="rect">
            <a:avLst/>
          </a:prstGeom>
          <a:solidFill>
            <a:srgbClr val="7692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lt1"/>
                </a:solidFill>
                <a:latin typeface="+mn-lt"/>
                <a:cs typeface="Calibri"/>
                <a:sym typeface="Calibri"/>
              </a:rPr>
              <a:t>A Unique RESOURCE for YOU and your CLUB</a:t>
            </a:r>
            <a:endParaRPr lang="en-US" sz="2800" dirty="0">
              <a:latin typeface="+mn-lt"/>
            </a:endParaRPr>
          </a:p>
        </p:txBody>
      </p:sp>
      <p:sp>
        <p:nvSpPr>
          <p:cNvPr id="542" name="Google Shape;542;p35" descr="Shaking Hands Clip Art at Clker.com - vector clip art online, royalty free  &amp;amp; public domai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3" name="Google Shape;543;p35" descr="Shaking Hands Clip Art at Clker.com - vector clip art online, royalty free  &amp;amp; public domai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4" name="Google Shape;544;p35" descr="Shaking Hands Clip Art at Clker.com - vector clip art online, royalty free  &amp;amp; public domain"/>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5" name="Google Shape;545;p35"/>
          <p:cNvSpPr txBox="1"/>
          <p:nvPr/>
        </p:nvSpPr>
        <p:spPr>
          <a:xfrm>
            <a:off x="460375" y="2397475"/>
            <a:ext cx="7697700" cy="7232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b="1" dirty="0"/>
              <a:t>Need Ideas? Need Advice? </a:t>
            </a:r>
            <a:endParaRPr sz="3500" b="1" dirty="0"/>
          </a:p>
        </p:txBody>
      </p:sp>
      <p:sp>
        <p:nvSpPr>
          <p:cNvPr id="14" name="TextBox 13">
            <a:extLst>
              <a:ext uri="{FF2B5EF4-FFF2-40B4-BE49-F238E27FC236}">
                <a16:creationId xmlns:a16="http://schemas.microsoft.com/office/drawing/2014/main" id="{5DCB53D2-B734-711D-B488-79EC5F8E5BBB}"/>
              </a:ext>
            </a:extLst>
          </p:cNvPr>
          <p:cNvSpPr txBox="1"/>
          <p:nvPr/>
        </p:nvSpPr>
        <p:spPr>
          <a:xfrm>
            <a:off x="732996" y="3285564"/>
            <a:ext cx="2140257" cy="400110"/>
          </a:xfrm>
          <a:prstGeom prst="rect">
            <a:avLst/>
          </a:prstGeom>
          <a:solidFill>
            <a:srgbClr val="F3F7FB"/>
          </a:solidFill>
          <a:ln>
            <a:solidFill>
              <a:schemeClr val="accent1">
                <a:lumMod val="75000"/>
              </a:schemeClr>
            </a:solidFill>
          </a:ln>
        </p:spPr>
        <p:txBody>
          <a:bodyPr wrap="square" rtlCol="0">
            <a:spAutoFit/>
          </a:bodyPr>
          <a:lstStyle/>
          <a:p>
            <a:r>
              <a:rPr lang="en-US" sz="2000" dirty="0"/>
              <a:t>Starting a K-kids</a:t>
            </a:r>
          </a:p>
        </p:txBody>
      </p:sp>
      <p:sp>
        <p:nvSpPr>
          <p:cNvPr id="15" name="TextBox 14">
            <a:extLst>
              <a:ext uri="{FF2B5EF4-FFF2-40B4-BE49-F238E27FC236}">
                <a16:creationId xmlns:a16="http://schemas.microsoft.com/office/drawing/2014/main" id="{BB8568A2-492C-B76A-E045-F73907EADE58}"/>
              </a:ext>
            </a:extLst>
          </p:cNvPr>
          <p:cNvSpPr txBox="1"/>
          <p:nvPr/>
        </p:nvSpPr>
        <p:spPr>
          <a:xfrm>
            <a:off x="592328" y="4027529"/>
            <a:ext cx="3360684" cy="400110"/>
          </a:xfrm>
          <a:prstGeom prst="rect">
            <a:avLst/>
          </a:prstGeom>
          <a:solidFill>
            <a:srgbClr val="F3F7FB"/>
          </a:solidFill>
          <a:ln>
            <a:solidFill>
              <a:schemeClr val="accent1">
                <a:lumMod val="50000"/>
              </a:schemeClr>
            </a:solidFill>
          </a:ln>
        </p:spPr>
        <p:txBody>
          <a:bodyPr wrap="square" rtlCol="0">
            <a:spAutoFit/>
          </a:bodyPr>
          <a:lstStyle/>
          <a:p>
            <a:pPr algn="ctr"/>
            <a:r>
              <a:rPr lang="en-US" sz="2000" dirty="0"/>
              <a:t>Promoting a BUGs Program</a:t>
            </a:r>
          </a:p>
        </p:txBody>
      </p:sp>
      <p:sp>
        <p:nvSpPr>
          <p:cNvPr id="16" name="TextBox 15">
            <a:extLst>
              <a:ext uri="{FF2B5EF4-FFF2-40B4-BE49-F238E27FC236}">
                <a16:creationId xmlns:a16="http://schemas.microsoft.com/office/drawing/2014/main" id="{FEB53784-E52E-BC7B-E51E-9A4887048970}"/>
              </a:ext>
            </a:extLst>
          </p:cNvPr>
          <p:cNvSpPr txBox="1"/>
          <p:nvPr/>
        </p:nvSpPr>
        <p:spPr>
          <a:xfrm>
            <a:off x="3193958" y="3298104"/>
            <a:ext cx="2712428" cy="400110"/>
          </a:xfrm>
          <a:prstGeom prst="rect">
            <a:avLst/>
          </a:prstGeom>
          <a:solidFill>
            <a:srgbClr val="F3F7FB"/>
          </a:solidFill>
          <a:ln>
            <a:solidFill>
              <a:schemeClr val="accent1">
                <a:lumMod val="50000"/>
              </a:schemeClr>
            </a:solidFill>
          </a:ln>
        </p:spPr>
        <p:txBody>
          <a:bodyPr wrap="square" rtlCol="0">
            <a:spAutoFit/>
          </a:bodyPr>
          <a:lstStyle/>
          <a:p>
            <a:r>
              <a:rPr lang="en-US" sz="2000" dirty="0"/>
              <a:t>Fundraiser Ideas</a:t>
            </a:r>
          </a:p>
        </p:txBody>
      </p:sp>
      <p:sp>
        <p:nvSpPr>
          <p:cNvPr id="17" name="TextBox 16">
            <a:extLst>
              <a:ext uri="{FF2B5EF4-FFF2-40B4-BE49-F238E27FC236}">
                <a16:creationId xmlns:a16="http://schemas.microsoft.com/office/drawing/2014/main" id="{8308F125-556E-CF32-13BE-B97D1964AA33}"/>
              </a:ext>
            </a:extLst>
          </p:cNvPr>
          <p:cNvSpPr txBox="1"/>
          <p:nvPr/>
        </p:nvSpPr>
        <p:spPr>
          <a:xfrm>
            <a:off x="6227091" y="3287157"/>
            <a:ext cx="1817762" cy="400110"/>
          </a:xfrm>
          <a:prstGeom prst="rect">
            <a:avLst/>
          </a:prstGeom>
          <a:solidFill>
            <a:srgbClr val="F3F7FB"/>
          </a:solidFill>
          <a:ln>
            <a:solidFill>
              <a:schemeClr val="accent1">
                <a:lumMod val="50000"/>
              </a:schemeClr>
            </a:solidFill>
          </a:ln>
        </p:spPr>
        <p:txBody>
          <a:bodyPr wrap="square" rtlCol="0">
            <a:spAutoFit/>
          </a:bodyPr>
          <a:lstStyle/>
          <a:p>
            <a:r>
              <a:rPr lang="en-US" sz="2000" dirty="0"/>
              <a:t>Project Ideas</a:t>
            </a:r>
          </a:p>
        </p:txBody>
      </p:sp>
      <p:sp>
        <p:nvSpPr>
          <p:cNvPr id="18" name="TextBox 17">
            <a:extLst>
              <a:ext uri="{FF2B5EF4-FFF2-40B4-BE49-F238E27FC236}">
                <a16:creationId xmlns:a16="http://schemas.microsoft.com/office/drawing/2014/main" id="{C3ECA89B-AEC4-4B96-E8AF-DD78EF5B297B}"/>
              </a:ext>
            </a:extLst>
          </p:cNvPr>
          <p:cNvSpPr txBox="1"/>
          <p:nvPr/>
        </p:nvSpPr>
        <p:spPr>
          <a:xfrm>
            <a:off x="1255407" y="4865106"/>
            <a:ext cx="1938551" cy="400110"/>
          </a:xfrm>
          <a:prstGeom prst="rect">
            <a:avLst/>
          </a:prstGeom>
          <a:solidFill>
            <a:srgbClr val="F3F7FB"/>
          </a:solidFill>
          <a:ln>
            <a:solidFill>
              <a:schemeClr val="accent1">
                <a:lumMod val="50000"/>
              </a:schemeClr>
            </a:solidFill>
          </a:ln>
        </p:spPr>
        <p:txBody>
          <a:bodyPr wrap="square" rtlCol="0">
            <a:spAutoFit/>
          </a:bodyPr>
          <a:lstStyle/>
          <a:p>
            <a:r>
              <a:rPr lang="en-US" sz="2000" dirty="0"/>
              <a:t>Writing a Grant</a:t>
            </a:r>
          </a:p>
        </p:txBody>
      </p:sp>
      <p:sp>
        <p:nvSpPr>
          <p:cNvPr id="20" name="TextBox 19">
            <a:extLst>
              <a:ext uri="{FF2B5EF4-FFF2-40B4-BE49-F238E27FC236}">
                <a16:creationId xmlns:a16="http://schemas.microsoft.com/office/drawing/2014/main" id="{7842072E-041E-6A64-EC03-5DA2648E5FC3}"/>
              </a:ext>
            </a:extLst>
          </p:cNvPr>
          <p:cNvSpPr txBox="1"/>
          <p:nvPr/>
        </p:nvSpPr>
        <p:spPr>
          <a:xfrm>
            <a:off x="2376738" y="5547654"/>
            <a:ext cx="3478749" cy="400110"/>
          </a:xfrm>
          <a:prstGeom prst="rect">
            <a:avLst/>
          </a:prstGeom>
          <a:solidFill>
            <a:srgbClr val="F3F7FB"/>
          </a:solidFill>
          <a:ln>
            <a:solidFill>
              <a:schemeClr val="accent1">
                <a:lumMod val="50000"/>
              </a:schemeClr>
            </a:solidFill>
          </a:ln>
        </p:spPr>
        <p:txBody>
          <a:bodyPr wrap="square" rtlCol="0">
            <a:spAutoFit/>
          </a:bodyPr>
          <a:lstStyle/>
          <a:p>
            <a:pPr algn="ctr"/>
            <a:r>
              <a:rPr lang="en-US" sz="2000" dirty="0"/>
              <a:t>What counts as an Interclub?</a:t>
            </a:r>
          </a:p>
        </p:txBody>
      </p:sp>
      <p:sp>
        <p:nvSpPr>
          <p:cNvPr id="21" name="TextBox 20">
            <a:extLst>
              <a:ext uri="{FF2B5EF4-FFF2-40B4-BE49-F238E27FC236}">
                <a16:creationId xmlns:a16="http://schemas.microsoft.com/office/drawing/2014/main" id="{348DCC6E-1F39-5F53-3B1C-73E6E95273F3}"/>
              </a:ext>
            </a:extLst>
          </p:cNvPr>
          <p:cNvSpPr txBox="1"/>
          <p:nvPr/>
        </p:nvSpPr>
        <p:spPr>
          <a:xfrm>
            <a:off x="3916352" y="4836279"/>
            <a:ext cx="3360684" cy="400110"/>
          </a:xfrm>
          <a:prstGeom prst="rect">
            <a:avLst/>
          </a:prstGeom>
          <a:solidFill>
            <a:srgbClr val="F3F7FB"/>
          </a:solidFill>
          <a:ln>
            <a:solidFill>
              <a:schemeClr val="accent1">
                <a:lumMod val="50000"/>
              </a:schemeClr>
            </a:solidFill>
          </a:ln>
        </p:spPr>
        <p:txBody>
          <a:bodyPr wrap="square" rtlCol="0">
            <a:spAutoFit/>
          </a:bodyPr>
          <a:lstStyle/>
          <a:p>
            <a:pPr algn="ctr"/>
            <a:r>
              <a:rPr lang="en-US" sz="2000" dirty="0"/>
              <a:t>Finding Secretary resources</a:t>
            </a:r>
          </a:p>
        </p:txBody>
      </p:sp>
      <p:sp>
        <p:nvSpPr>
          <p:cNvPr id="22" name="TextBox 21">
            <a:extLst>
              <a:ext uri="{FF2B5EF4-FFF2-40B4-BE49-F238E27FC236}">
                <a16:creationId xmlns:a16="http://schemas.microsoft.com/office/drawing/2014/main" id="{08760BD1-D58C-DB3E-8317-25C6201A12F3}"/>
              </a:ext>
            </a:extLst>
          </p:cNvPr>
          <p:cNvSpPr txBox="1"/>
          <p:nvPr/>
        </p:nvSpPr>
        <p:spPr>
          <a:xfrm>
            <a:off x="8465839" y="3298104"/>
            <a:ext cx="2932852" cy="400110"/>
          </a:xfrm>
          <a:prstGeom prst="rect">
            <a:avLst/>
          </a:prstGeom>
          <a:solidFill>
            <a:srgbClr val="F3F7FB"/>
          </a:solidFill>
          <a:ln>
            <a:solidFill>
              <a:schemeClr val="accent1">
                <a:lumMod val="50000"/>
              </a:schemeClr>
            </a:solidFill>
          </a:ln>
        </p:spPr>
        <p:txBody>
          <a:bodyPr wrap="square" rtlCol="0">
            <a:spAutoFit/>
          </a:bodyPr>
          <a:lstStyle/>
          <a:p>
            <a:r>
              <a:rPr lang="en-US" sz="2000" dirty="0"/>
              <a:t>Working in Social Media</a:t>
            </a:r>
          </a:p>
        </p:txBody>
      </p:sp>
      <p:sp>
        <p:nvSpPr>
          <p:cNvPr id="23" name="TextBox 22">
            <a:extLst>
              <a:ext uri="{FF2B5EF4-FFF2-40B4-BE49-F238E27FC236}">
                <a16:creationId xmlns:a16="http://schemas.microsoft.com/office/drawing/2014/main" id="{84BE25DB-E6F8-63BA-60EE-45BCC2621093}"/>
              </a:ext>
            </a:extLst>
          </p:cNvPr>
          <p:cNvSpPr txBox="1"/>
          <p:nvPr/>
        </p:nvSpPr>
        <p:spPr>
          <a:xfrm>
            <a:off x="4548646" y="4037447"/>
            <a:ext cx="2502659" cy="400110"/>
          </a:xfrm>
          <a:prstGeom prst="rect">
            <a:avLst/>
          </a:prstGeom>
          <a:solidFill>
            <a:srgbClr val="F3F7FB"/>
          </a:solidFill>
          <a:ln>
            <a:solidFill>
              <a:schemeClr val="accent1">
                <a:lumMod val="50000"/>
              </a:schemeClr>
            </a:solidFill>
          </a:ln>
        </p:spPr>
        <p:txBody>
          <a:bodyPr wrap="square" rtlCol="0">
            <a:spAutoFit/>
          </a:bodyPr>
          <a:lstStyle/>
          <a:p>
            <a:r>
              <a:rPr lang="en-US" sz="2000" dirty="0"/>
              <a:t>Promoting your club</a:t>
            </a:r>
          </a:p>
        </p:txBody>
      </p:sp>
      <p:sp>
        <p:nvSpPr>
          <p:cNvPr id="24" name="TextBox 23">
            <a:extLst>
              <a:ext uri="{FF2B5EF4-FFF2-40B4-BE49-F238E27FC236}">
                <a16:creationId xmlns:a16="http://schemas.microsoft.com/office/drawing/2014/main" id="{F455ACE2-845F-3919-66B1-957FA8837445}"/>
              </a:ext>
            </a:extLst>
          </p:cNvPr>
          <p:cNvSpPr txBox="1"/>
          <p:nvPr/>
        </p:nvSpPr>
        <p:spPr>
          <a:xfrm>
            <a:off x="1453153" y="6235915"/>
            <a:ext cx="5598152" cy="400110"/>
          </a:xfrm>
          <a:prstGeom prst="rect">
            <a:avLst/>
          </a:prstGeom>
          <a:noFill/>
        </p:spPr>
        <p:txBody>
          <a:bodyPr wrap="square" rtlCol="0">
            <a:spAutoFit/>
          </a:bodyPr>
          <a:lstStyle/>
          <a:p>
            <a:r>
              <a:rPr lang="en-US" sz="2000" b="1" dirty="0"/>
              <a:t>Go to Florida Kiwanis website: </a:t>
            </a:r>
            <a:r>
              <a:rPr lang="en-US" sz="2000" b="1" i="1" dirty="0"/>
              <a:t>Leadership</a:t>
            </a:r>
          </a:p>
        </p:txBody>
      </p:sp>
      <p:pic>
        <p:nvPicPr>
          <p:cNvPr id="30" name="Picture 29">
            <a:hlinkClick r:id="rId5"/>
            <a:extLst>
              <a:ext uri="{FF2B5EF4-FFF2-40B4-BE49-F238E27FC236}">
                <a16:creationId xmlns:a16="http://schemas.microsoft.com/office/drawing/2014/main" id="{D76D5ABE-0BEF-DDC2-F354-69F7BB9F9BA6}"/>
              </a:ext>
            </a:extLst>
          </p:cNvPr>
          <p:cNvPicPr>
            <a:picLocks noChangeAspect="1"/>
          </p:cNvPicPr>
          <p:nvPr/>
        </p:nvPicPr>
        <p:blipFill>
          <a:blip r:embed="rId6"/>
          <a:stretch>
            <a:fillRect/>
          </a:stretch>
        </p:blipFill>
        <p:spPr>
          <a:xfrm>
            <a:off x="7548617" y="3989900"/>
            <a:ext cx="4191099" cy="2672585"/>
          </a:xfrm>
          <a:prstGeom prst="rect">
            <a:avLst/>
          </a:prstGeom>
        </p:spPr>
      </p:pic>
      <p:sp>
        <p:nvSpPr>
          <p:cNvPr id="2" name="Rectangle 1">
            <a:extLst>
              <a:ext uri="{FF2B5EF4-FFF2-40B4-BE49-F238E27FC236}">
                <a16:creationId xmlns:a16="http://schemas.microsoft.com/office/drawing/2014/main" id="{C223D3D3-CC2E-18B7-87FF-DE2CDD041370}"/>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46</a:t>
            </a:fld>
            <a:endParaRPr lang="en-US" sz="1400" dirty="0">
              <a:solidFill>
                <a:schemeClr val="accent3">
                  <a:lumMod val="75000"/>
                </a:schemeClr>
              </a:solidFill>
            </a:endParaRPr>
          </a:p>
        </p:txBody>
      </p:sp>
    </p:spTree>
    <p:extLst>
      <p:ext uri="{BB962C8B-B14F-4D97-AF65-F5344CB8AC3E}">
        <p14:creationId xmlns:p14="http://schemas.microsoft.com/office/powerpoint/2010/main" val="2014631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750"/>
                                  </p:stCondLst>
                                  <p:childTnLst>
                                    <p:set>
                                      <p:cBhvr>
                                        <p:cTn id="6" dur="1" fill="hold">
                                          <p:stCondLst>
                                            <p:cond delay="0"/>
                                          </p:stCondLst>
                                        </p:cTn>
                                        <p:tgtEl>
                                          <p:spTgt spid="30"/>
                                        </p:tgtEl>
                                        <p:attrNameLst>
                                          <p:attrName>style.visibility</p:attrName>
                                        </p:attrNameLst>
                                      </p:cBhvr>
                                      <p:to>
                                        <p:strVal val="visible"/>
                                      </p:to>
                                    </p:set>
                                    <p:animEffect transition="in" filter="circle(out)">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8" name="Google Shape;538;p35"/>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39" name="Google Shape;539;p35"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40" name="Google Shape;540;p3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Florida District CHAIRS</a:t>
            </a:r>
            <a:endParaRPr dirty="0">
              <a:solidFill>
                <a:schemeClr val="bg1"/>
              </a:solidFill>
            </a:endParaRPr>
          </a:p>
        </p:txBody>
      </p:sp>
      <p:sp>
        <p:nvSpPr>
          <p:cNvPr id="542" name="Google Shape;542;p35" descr="Shaking Hands Clip Art at Clker.com - vector clip art online, royalty free  &amp;amp; public domai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3" name="Google Shape;543;p35" descr="Shaking Hands Clip Art at Clker.com - vector clip art online, royalty free  &amp;amp; public domai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4" name="Google Shape;544;p35" descr="Shaking Hands Clip Art at Clker.com - vector clip art online, royalty free  &amp;amp; public domain"/>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537;p35">
            <a:extLst>
              <a:ext uri="{FF2B5EF4-FFF2-40B4-BE49-F238E27FC236}">
                <a16:creationId xmlns:a16="http://schemas.microsoft.com/office/drawing/2014/main" id="{0E8B5A14-54C5-4975-A70C-12E5446F5D8D}"/>
              </a:ext>
            </a:extLst>
          </p:cNvPr>
          <p:cNvSpPr/>
          <p:nvPr/>
        </p:nvSpPr>
        <p:spPr>
          <a:xfrm>
            <a:off x="10904561" y="5718412"/>
            <a:ext cx="1287437" cy="11279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8" name="Group 17">
            <a:extLst>
              <a:ext uri="{FF2B5EF4-FFF2-40B4-BE49-F238E27FC236}">
                <a16:creationId xmlns:a16="http://schemas.microsoft.com/office/drawing/2014/main" id="{FA6A8888-EFA5-954F-3046-33FB30C270AC}"/>
              </a:ext>
            </a:extLst>
          </p:cNvPr>
          <p:cNvGrpSpPr/>
          <p:nvPr/>
        </p:nvGrpSpPr>
        <p:grpSpPr>
          <a:xfrm>
            <a:off x="166287" y="1524000"/>
            <a:ext cx="4554940" cy="3652304"/>
            <a:chOff x="166287" y="1703685"/>
            <a:chExt cx="4554940" cy="3652304"/>
          </a:xfrm>
        </p:grpSpPr>
        <p:grpSp>
          <p:nvGrpSpPr>
            <p:cNvPr id="10" name="Group 9">
              <a:extLst>
                <a:ext uri="{FF2B5EF4-FFF2-40B4-BE49-F238E27FC236}">
                  <a16:creationId xmlns:a16="http://schemas.microsoft.com/office/drawing/2014/main" id="{1FAB75DC-A140-0AE4-5773-DE25983CC449}"/>
                </a:ext>
              </a:extLst>
            </p:cNvPr>
            <p:cNvGrpSpPr/>
            <p:nvPr/>
          </p:nvGrpSpPr>
          <p:grpSpPr>
            <a:xfrm>
              <a:off x="166287" y="1703685"/>
              <a:ext cx="4554940" cy="3601841"/>
              <a:chOff x="7428623" y="1628079"/>
              <a:chExt cx="4554940" cy="3601841"/>
            </a:xfrm>
          </p:grpSpPr>
          <p:sp>
            <p:nvSpPr>
              <p:cNvPr id="4" name="Flowchart: Off-page Connector 3">
                <a:hlinkClick r:id="rId5"/>
                <a:extLst>
                  <a:ext uri="{FF2B5EF4-FFF2-40B4-BE49-F238E27FC236}">
                    <a16:creationId xmlns:a16="http://schemas.microsoft.com/office/drawing/2014/main" id="{AB9BE3AB-2CD3-0AE6-A541-96C6A5F64100}"/>
                  </a:ext>
                </a:extLst>
              </p:cNvPr>
              <p:cNvSpPr/>
              <p:nvPr/>
            </p:nvSpPr>
            <p:spPr>
              <a:xfrm>
                <a:off x="7848601" y="2133599"/>
                <a:ext cx="3657600" cy="3096321"/>
              </a:xfrm>
              <a:prstGeom prst="flowChartOffpageConnector">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285750">
                  <a:buFont typeface="Arial" panose="020B0604020202020204" pitchFamily="34" charset="0"/>
                  <a:buChar char="•"/>
                </a:pPr>
                <a:r>
                  <a:rPr lang="en-US" sz="2400" dirty="0"/>
                  <a:t>Fundraising</a:t>
                </a:r>
              </a:p>
              <a:p>
                <a:pPr marL="457200" indent="-285750">
                  <a:buFont typeface="Arial" panose="020B0604020202020204" pitchFamily="34" charset="0"/>
                  <a:buChar char="•"/>
                </a:pPr>
                <a:r>
                  <a:rPr lang="en-US" sz="2400" dirty="0"/>
                  <a:t>Florida Foundation</a:t>
                </a:r>
              </a:p>
              <a:p>
                <a:pPr marL="457200" indent="-285750">
                  <a:buFont typeface="Arial" panose="020B0604020202020204" pitchFamily="34" charset="0"/>
                  <a:buChar char="•"/>
                </a:pPr>
                <a:r>
                  <a:rPr lang="en-US" sz="2400" dirty="0"/>
                  <a:t>Kiwanis Children’s Fund</a:t>
                </a:r>
              </a:p>
              <a:p>
                <a:pPr marL="457200" indent="-285750">
                  <a:buFont typeface="Arial" panose="020B0604020202020204" pitchFamily="34" charset="0"/>
                  <a:buChar char="•"/>
                </a:pPr>
                <a:r>
                  <a:rPr lang="en-US" sz="2400" dirty="0"/>
                  <a:t>Grant Writing</a:t>
                </a:r>
              </a:p>
              <a:p>
                <a:pPr marL="457200" indent="-285750">
                  <a:buFont typeface="Arial" panose="020B0604020202020204" pitchFamily="34" charset="0"/>
                  <a:buChar char="•"/>
                </a:pPr>
                <a:r>
                  <a:rPr lang="en-US" sz="2400" dirty="0"/>
                  <a:t>Partnerships</a:t>
                </a:r>
              </a:p>
              <a:p>
                <a:pPr marL="457200" indent="-285750">
                  <a:buFont typeface="Arial" panose="020B0604020202020204" pitchFamily="34" charset="0"/>
                  <a:buChar char="•"/>
                </a:pPr>
                <a:r>
                  <a:rPr lang="en-US" sz="2400" dirty="0"/>
                  <a:t>Finance</a:t>
                </a:r>
              </a:p>
            </p:txBody>
          </p:sp>
          <p:sp>
            <p:nvSpPr>
              <p:cNvPr id="9" name="TextBox 8">
                <a:extLst>
                  <a:ext uri="{FF2B5EF4-FFF2-40B4-BE49-F238E27FC236}">
                    <a16:creationId xmlns:a16="http://schemas.microsoft.com/office/drawing/2014/main" id="{CFDDBE36-3BB1-7B97-B949-F4BB6A5AF8A7}"/>
                  </a:ext>
                </a:extLst>
              </p:cNvPr>
              <p:cNvSpPr txBox="1"/>
              <p:nvPr/>
            </p:nvSpPr>
            <p:spPr>
              <a:xfrm>
                <a:off x="7428623" y="1628079"/>
                <a:ext cx="4554940" cy="523220"/>
              </a:xfrm>
              <a:prstGeom prst="rect">
                <a:avLst/>
              </a:prstGeom>
            </p:spPr>
            <p:txBody>
              <a:bodyPr vert="horz" wrap="square" lIns="91440" tIns="45720" rIns="91440" bIns="45720" rtlCol="0">
                <a:spAutoFit/>
              </a:bodyPr>
              <a:lstStyle/>
              <a:p>
                <a:pPr algn="ctr"/>
                <a:r>
                  <a:rPr lang="en-US" sz="2800" b="1" dirty="0"/>
                  <a:t>Fundraising/Foundations</a:t>
                </a:r>
              </a:p>
            </p:txBody>
          </p:sp>
        </p:grpSp>
        <p:pic>
          <p:nvPicPr>
            <p:cNvPr id="5" name="Google Shape;605;p39" descr="Download Stacks Of Money Clip Art - Money Clipart Jpg - Full Size PNG Image  - PNGkit">
              <a:extLst>
                <a:ext uri="{FF2B5EF4-FFF2-40B4-BE49-F238E27FC236}">
                  <a16:creationId xmlns:a16="http://schemas.microsoft.com/office/drawing/2014/main" id="{3CFB3B64-A9AE-92E8-7819-1B910E4F0E2A}"/>
                </a:ext>
              </a:extLst>
            </p:cNvPr>
            <p:cNvPicPr preferRelativeResize="0"/>
            <p:nvPr/>
          </p:nvPicPr>
          <p:blipFill rotWithShape="1">
            <a:blip r:embed="rId6">
              <a:alphaModFix/>
            </a:blip>
            <a:srcRect/>
            <a:stretch/>
          </p:blipFill>
          <p:spPr>
            <a:xfrm>
              <a:off x="2224106" y="3959584"/>
              <a:ext cx="1800685" cy="1396405"/>
            </a:xfrm>
            <a:prstGeom prst="rect">
              <a:avLst/>
            </a:prstGeom>
            <a:noFill/>
            <a:ln>
              <a:noFill/>
            </a:ln>
          </p:spPr>
        </p:pic>
      </p:grpSp>
      <p:grpSp>
        <p:nvGrpSpPr>
          <p:cNvPr id="12" name="Group 11">
            <a:extLst>
              <a:ext uri="{FF2B5EF4-FFF2-40B4-BE49-F238E27FC236}">
                <a16:creationId xmlns:a16="http://schemas.microsoft.com/office/drawing/2014/main" id="{AAC8544B-249B-816B-B416-6A1B37A77D58}"/>
              </a:ext>
            </a:extLst>
          </p:cNvPr>
          <p:cNvGrpSpPr/>
          <p:nvPr/>
        </p:nvGrpSpPr>
        <p:grpSpPr>
          <a:xfrm>
            <a:off x="7408181" y="1527074"/>
            <a:ext cx="4500929" cy="4128251"/>
            <a:chOff x="7408181" y="1706759"/>
            <a:chExt cx="4500929" cy="4128251"/>
          </a:xfrm>
        </p:grpSpPr>
        <p:grpSp>
          <p:nvGrpSpPr>
            <p:cNvPr id="3" name="Group 2">
              <a:extLst>
                <a:ext uri="{FF2B5EF4-FFF2-40B4-BE49-F238E27FC236}">
                  <a16:creationId xmlns:a16="http://schemas.microsoft.com/office/drawing/2014/main" id="{BA602E74-78E7-2CD3-5B08-3AD64DFD3682}"/>
                </a:ext>
              </a:extLst>
            </p:cNvPr>
            <p:cNvGrpSpPr/>
            <p:nvPr/>
          </p:nvGrpSpPr>
          <p:grpSpPr>
            <a:xfrm>
              <a:off x="7408181" y="1706759"/>
              <a:ext cx="4187826" cy="4128251"/>
              <a:chOff x="155575" y="1639029"/>
              <a:chExt cx="4187826" cy="4128251"/>
            </a:xfrm>
          </p:grpSpPr>
          <p:sp>
            <p:nvSpPr>
              <p:cNvPr id="2" name="Flowchart: Off-page Connector 1">
                <a:hlinkClick r:id="rId5"/>
                <a:extLst>
                  <a:ext uri="{FF2B5EF4-FFF2-40B4-BE49-F238E27FC236}">
                    <a16:creationId xmlns:a16="http://schemas.microsoft.com/office/drawing/2014/main" id="{FD7B0C82-311A-9016-20BD-6FA6C9B14BB3}"/>
                  </a:ext>
                </a:extLst>
              </p:cNvPr>
              <p:cNvSpPr/>
              <p:nvPr/>
            </p:nvSpPr>
            <p:spPr>
              <a:xfrm>
                <a:off x="155575" y="2133600"/>
                <a:ext cx="4187826" cy="3633680"/>
              </a:xfrm>
              <a:prstGeom prst="flowChartOffpageConnector">
                <a:avLst/>
              </a:prstGeom>
              <a:solidFill>
                <a:srgbClr val="014D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295275">
                  <a:buFont typeface="Arial" panose="020B0604020202020204" pitchFamily="34" charset="0"/>
                  <a:buChar char="•"/>
                </a:pPr>
                <a:r>
                  <a:rPr lang="en-US" sz="2400" dirty="0">
                    <a:solidFill>
                      <a:schemeClr val="bg1"/>
                    </a:solidFill>
                  </a:rPr>
                  <a:t>Children’s Wk/Gov’t Liaison</a:t>
                </a:r>
              </a:p>
              <a:p>
                <a:pPr marL="457200" indent="-295275">
                  <a:buFont typeface="Arial" panose="020B0604020202020204" pitchFamily="34" charset="0"/>
                  <a:buChar char="•"/>
                </a:pPr>
                <a:r>
                  <a:rPr lang="en-US" sz="2400" dirty="0">
                    <a:solidFill>
                      <a:schemeClr val="bg1"/>
                    </a:solidFill>
                  </a:rPr>
                  <a:t>Young Children Priority One</a:t>
                </a:r>
              </a:p>
              <a:p>
                <a:pPr marL="457200" indent="-295275">
                  <a:buFont typeface="Arial" panose="020B0604020202020204" pitchFamily="34" charset="0"/>
                  <a:buChar char="•"/>
                </a:pPr>
                <a:r>
                  <a:rPr lang="en-US" sz="2400" dirty="0">
                    <a:solidFill>
                      <a:schemeClr val="bg1"/>
                    </a:solidFill>
                  </a:rPr>
                  <a:t>Human &amp; Spiritual Values</a:t>
                </a:r>
              </a:p>
              <a:p>
                <a:pPr marL="457200" indent="-295275">
                  <a:buFont typeface="Arial" panose="020B0604020202020204" pitchFamily="34" charset="0"/>
                  <a:buChar char="•"/>
                </a:pPr>
                <a:r>
                  <a:rPr lang="en-US" sz="2400" dirty="0">
                    <a:solidFill>
                      <a:schemeClr val="bg1"/>
                    </a:solidFill>
                  </a:rPr>
                  <a:t>Drowning Prevention</a:t>
                </a:r>
              </a:p>
              <a:p>
                <a:pPr marL="457200" indent="-295275">
                  <a:buFont typeface="Arial" panose="020B0604020202020204" pitchFamily="34" charset="0"/>
                  <a:buChar char="•"/>
                </a:pPr>
                <a:r>
                  <a:rPr lang="en-US" sz="2400" dirty="0">
                    <a:solidFill>
                      <a:schemeClr val="bg1"/>
                    </a:solidFill>
                  </a:rPr>
                  <a:t>Governor’s Project</a:t>
                </a:r>
              </a:p>
              <a:p>
                <a:pPr marL="457200" indent="-295275">
                  <a:buFont typeface="Arial" panose="020B0604020202020204" pitchFamily="34" charset="0"/>
                  <a:buChar char="•"/>
                </a:pPr>
                <a:r>
                  <a:rPr lang="en-US" sz="2400" dirty="0">
                    <a:solidFill>
                      <a:schemeClr val="bg1"/>
                    </a:solidFill>
                  </a:rPr>
                  <a:t>Risk Manager</a:t>
                </a:r>
              </a:p>
            </p:txBody>
          </p:sp>
          <p:sp>
            <p:nvSpPr>
              <p:cNvPr id="7" name="TextBox 6">
                <a:extLst>
                  <a:ext uri="{FF2B5EF4-FFF2-40B4-BE49-F238E27FC236}">
                    <a16:creationId xmlns:a16="http://schemas.microsoft.com/office/drawing/2014/main" id="{0D30975E-6B6C-D0C8-7631-64DDB42342D1}"/>
                  </a:ext>
                </a:extLst>
              </p:cNvPr>
              <p:cNvSpPr txBox="1"/>
              <p:nvPr/>
            </p:nvSpPr>
            <p:spPr>
              <a:xfrm>
                <a:off x="343008" y="1639029"/>
                <a:ext cx="3883026" cy="523220"/>
              </a:xfrm>
              <a:prstGeom prst="rect">
                <a:avLst/>
              </a:prstGeom>
            </p:spPr>
            <p:txBody>
              <a:bodyPr vert="horz" wrap="square" lIns="91440" tIns="45720" rIns="91440" bIns="45720" rtlCol="0">
                <a:spAutoFit/>
              </a:bodyPr>
              <a:lstStyle/>
              <a:p>
                <a:pPr algn="ctr"/>
                <a:r>
                  <a:rPr lang="en-US" sz="2800" b="1" dirty="0"/>
                  <a:t>Community Service</a:t>
                </a:r>
              </a:p>
            </p:txBody>
          </p:sp>
        </p:grpSp>
        <p:pic>
          <p:nvPicPr>
            <p:cNvPr id="2056" name="Picture 8" descr="Spade Tool Gardening Clip Art at Clker.com - vector clip art online,  royalty free &amp; public domain">
              <a:extLst>
                <a:ext uri="{FF2B5EF4-FFF2-40B4-BE49-F238E27FC236}">
                  <a16:creationId xmlns:a16="http://schemas.microsoft.com/office/drawing/2014/main" id="{379DEDC7-877F-D064-C370-4CD7A4BFA9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34094" flipH="1">
              <a:off x="10379701" y="3802363"/>
              <a:ext cx="1529409" cy="16513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BDCDF951-9435-6067-60DD-F853AF39E889}"/>
              </a:ext>
            </a:extLst>
          </p:cNvPr>
          <p:cNvGrpSpPr/>
          <p:nvPr/>
        </p:nvGrpSpPr>
        <p:grpSpPr>
          <a:xfrm>
            <a:off x="3903615" y="2777659"/>
            <a:ext cx="3883026" cy="3964335"/>
            <a:chOff x="3903615" y="2957344"/>
            <a:chExt cx="3883026" cy="3964335"/>
          </a:xfrm>
        </p:grpSpPr>
        <p:grpSp>
          <p:nvGrpSpPr>
            <p:cNvPr id="15" name="Group 14">
              <a:extLst>
                <a:ext uri="{FF2B5EF4-FFF2-40B4-BE49-F238E27FC236}">
                  <a16:creationId xmlns:a16="http://schemas.microsoft.com/office/drawing/2014/main" id="{7CFE1966-BD98-B0AA-C4A9-92652E0FC3DA}"/>
                </a:ext>
              </a:extLst>
            </p:cNvPr>
            <p:cNvGrpSpPr/>
            <p:nvPr/>
          </p:nvGrpSpPr>
          <p:grpSpPr>
            <a:xfrm>
              <a:off x="3903615" y="2957344"/>
              <a:ext cx="3883026" cy="3964335"/>
              <a:chOff x="4244928" y="2552280"/>
              <a:chExt cx="3883026" cy="3964335"/>
            </a:xfrm>
          </p:grpSpPr>
          <p:sp>
            <p:nvSpPr>
              <p:cNvPr id="16" name="Flowchart: Off-page Connector 15">
                <a:hlinkClick r:id="rId5"/>
                <a:extLst>
                  <a:ext uri="{FF2B5EF4-FFF2-40B4-BE49-F238E27FC236}">
                    <a16:creationId xmlns:a16="http://schemas.microsoft.com/office/drawing/2014/main" id="{73B094C0-B59D-11D4-3950-AA168A85CEF1}"/>
                  </a:ext>
                </a:extLst>
              </p:cNvPr>
              <p:cNvSpPr/>
              <p:nvPr/>
            </p:nvSpPr>
            <p:spPr>
              <a:xfrm>
                <a:off x="4343400" y="3023937"/>
                <a:ext cx="3519084" cy="3492678"/>
              </a:xfrm>
              <a:prstGeom prst="flowChartOffpageConnector">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342900">
                  <a:buFont typeface="Arial" panose="020B0604020202020204" pitchFamily="34" charset="0"/>
                  <a:buChar char="•"/>
                </a:pPr>
                <a:r>
                  <a:rPr lang="en-US" sz="2400" dirty="0"/>
                  <a:t>CKI / CKI Mentorship</a:t>
                </a:r>
              </a:p>
              <a:p>
                <a:pPr marL="457200" indent="-342900">
                  <a:buFont typeface="Arial" panose="020B0604020202020204" pitchFamily="34" charset="0"/>
                  <a:buChar char="•"/>
                </a:pPr>
                <a:r>
                  <a:rPr lang="en-US" sz="2400" dirty="0"/>
                  <a:t>Key Club</a:t>
                </a:r>
              </a:p>
              <a:p>
                <a:pPr marL="457200" indent="-342900">
                  <a:buFont typeface="Arial" panose="020B0604020202020204" pitchFamily="34" charset="0"/>
                  <a:buChar char="•"/>
                </a:pPr>
                <a:r>
                  <a:rPr lang="en-US" sz="2400" dirty="0"/>
                  <a:t>Builders Club</a:t>
                </a:r>
              </a:p>
              <a:p>
                <a:pPr marL="457200" indent="-342900">
                  <a:buFont typeface="Arial" panose="020B0604020202020204" pitchFamily="34" charset="0"/>
                  <a:buChar char="•"/>
                </a:pPr>
                <a:r>
                  <a:rPr lang="en-US" sz="2400" dirty="0"/>
                  <a:t>K-Kids</a:t>
                </a:r>
              </a:p>
              <a:p>
                <a:pPr marL="457200" indent="-342900">
                  <a:buFont typeface="Arial" panose="020B0604020202020204" pitchFamily="34" charset="0"/>
                  <a:buChar char="•"/>
                </a:pPr>
                <a:r>
                  <a:rPr lang="en-US" sz="2400" dirty="0"/>
                  <a:t>Youth Protection</a:t>
                </a:r>
              </a:p>
              <a:p>
                <a:pPr marL="457200"/>
                <a:endParaRPr lang="en-US" sz="2000" dirty="0"/>
              </a:p>
            </p:txBody>
          </p:sp>
          <p:sp>
            <p:nvSpPr>
              <p:cNvPr id="17" name="TextBox 16">
                <a:extLst>
                  <a:ext uri="{FF2B5EF4-FFF2-40B4-BE49-F238E27FC236}">
                    <a16:creationId xmlns:a16="http://schemas.microsoft.com/office/drawing/2014/main" id="{379A1DAF-7284-5698-97AC-816405DF14D8}"/>
                  </a:ext>
                </a:extLst>
              </p:cNvPr>
              <p:cNvSpPr txBox="1"/>
              <p:nvPr/>
            </p:nvSpPr>
            <p:spPr>
              <a:xfrm>
                <a:off x="4244928" y="2552280"/>
                <a:ext cx="3883026" cy="523220"/>
              </a:xfrm>
              <a:prstGeom prst="rect">
                <a:avLst/>
              </a:prstGeom>
            </p:spPr>
            <p:txBody>
              <a:bodyPr vert="horz" wrap="square" lIns="91440" tIns="45720" rIns="91440" bIns="45720" rtlCol="0">
                <a:spAutoFit/>
              </a:bodyPr>
              <a:lstStyle/>
              <a:p>
                <a:pPr algn="ctr"/>
                <a:r>
                  <a:rPr lang="en-US" sz="2800" b="1" dirty="0"/>
                  <a:t>SLPs</a:t>
                </a:r>
              </a:p>
            </p:txBody>
          </p:sp>
        </p:grpSp>
        <p:pic>
          <p:nvPicPr>
            <p:cNvPr id="8" name="Picture 7">
              <a:extLst>
                <a:ext uri="{FF2B5EF4-FFF2-40B4-BE49-F238E27FC236}">
                  <a16:creationId xmlns:a16="http://schemas.microsoft.com/office/drawing/2014/main" id="{B532F0A4-CD6F-3BF9-4BE4-C1450D543C4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3308" y="5684341"/>
              <a:ext cx="1676641" cy="74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CCA4753F-5612-CB72-1DF1-2A14CEB846EF}"/>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47</a:t>
            </a:fld>
            <a:endParaRPr lang="en-US" sz="1400" dirty="0">
              <a:solidFill>
                <a:schemeClr val="accent3">
                  <a:lumMod val="75000"/>
                </a:schemeClr>
              </a:solidFill>
            </a:endParaRPr>
          </a:p>
        </p:txBody>
      </p:sp>
    </p:spTree>
    <p:extLst>
      <p:ext uri="{BB962C8B-B14F-4D97-AF65-F5344CB8AC3E}">
        <p14:creationId xmlns:p14="http://schemas.microsoft.com/office/powerpoint/2010/main" val="1328479781"/>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8" name="Google Shape;538;p35"/>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39" name="Google Shape;539;p35"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40" name="Google Shape;540;p3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Florida District CHAIRS</a:t>
            </a:r>
            <a:endParaRPr dirty="0">
              <a:solidFill>
                <a:schemeClr val="bg1"/>
              </a:solidFill>
            </a:endParaRPr>
          </a:p>
        </p:txBody>
      </p:sp>
      <p:sp>
        <p:nvSpPr>
          <p:cNvPr id="542" name="Google Shape;542;p35" descr="Shaking Hands Clip Art at Clker.com - vector clip art online, royalty free  &amp;amp; public domai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3" name="Google Shape;543;p35" descr="Shaking Hands Clip Art at Clker.com - vector clip art online, royalty free  &amp;amp; public domai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4" name="Google Shape;544;p35" descr="Shaking Hands Clip Art at Clker.com - vector clip art online, royalty free  &amp;amp; public domain"/>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537;p35">
            <a:extLst>
              <a:ext uri="{FF2B5EF4-FFF2-40B4-BE49-F238E27FC236}">
                <a16:creationId xmlns:a16="http://schemas.microsoft.com/office/drawing/2014/main" id="{0E8B5A14-54C5-4975-A70C-12E5446F5D8D}"/>
              </a:ext>
            </a:extLst>
          </p:cNvPr>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7" name="Group 6">
            <a:extLst>
              <a:ext uri="{FF2B5EF4-FFF2-40B4-BE49-F238E27FC236}">
                <a16:creationId xmlns:a16="http://schemas.microsoft.com/office/drawing/2014/main" id="{C611A704-AD55-124D-99C1-7AB909BD50D2}"/>
              </a:ext>
            </a:extLst>
          </p:cNvPr>
          <p:cNvGrpSpPr/>
          <p:nvPr/>
        </p:nvGrpSpPr>
        <p:grpSpPr>
          <a:xfrm>
            <a:off x="7670293" y="1462087"/>
            <a:ext cx="4233079" cy="3639103"/>
            <a:chOff x="7673572" y="1597653"/>
            <a:chExt cx="4233079" cy="3639103"/>
          </a:xfrm>
        </p:grpSpPr>
        <p:grpSp>
          <p:nvGrpSpPr>
            <p:cNvPr id="10" name="Group 9">
              <a:extLst>
                <a:ext uri="{FF2B5EF4-FFF2-40B4-BE49-F238E27FC236}">
                  <a16:creationId xmlns:a16="http://schemas.microsoft.com/office/drawing/2014/main" id="{B08E6C4F-F58E-10EA-F267-244599925726}"/>
                </a:ext>
              </a:extLst>
            </p:cNvPr>
            <p:cNvGrpSpPr/>
            <p:nvPr/>
          </p:nvGrpSpPr>
          <p:grpSpPr>
            <a:xfrm>
              <a:off x="7673572" y="1597653"/>
              <a:ext cx="4233079" cy="3639103"/>
              <a:chOff x="7673572" y="1597653"/>
              <a:chExt cx="4233079" cy="3639103"/>
            </a:xfrm>
          </p:grpSpPr>
          <p:sp>
            <p:nvSpPr>
              <p:cNvPr id="4" name="Flowchart: Off-page Connector 3">
                <a:hlinkClick r:id="rId5"/>
                <a:extLst>
                  <a:ext uri="{FF2B5EF4-FFF2-40B4-BE49-F238E27FC236}">
                    <a16:creationId xmlns:a16="http://schemas.microsoft.com/office/drawing/2014/main" id="{AB9BE3AB-2CD3-0AE6-A541-96C6A5F64100}"/>
                  </a:ext>
                </a:extLst>
              </p:cNvPr>
              <p:cNvSpPr/>
              <p:nvPr/>
            </p:nvSpPr>
            <p:spPr>
              <a:xfrm>
                <a:off x="7848600" y="2133600"/>
                <a:ext cx="3883025" cy="3103156"/>
              </a:xfrm>
              <a:prstGeom prst="flowChartOffpage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295275">
                  <a:buFont typeface="Arial" panose="020B0604020202020204" pitchFamily="34" charset="0"/>
                  <a:buChar char="•"/>
                </a:pPr>
                <a:r>
                  <a:rPr lang="en-US" sz="2400" dirty="0"/>
                  <a:t>Achievements / Awards</a:t>
                </a:r>
              </a:p>
              <a:p>
                <a:pPr marL="457200" indent="-295275">
                  <a:buFont typeface="Arial" panose="020B0604020202020204" pitchFamily="34" charset="0"/>
                  <a:buChar char="•"/>
                </a:pPr>
                <a:r>
                  <a:rPr lang="en-US" sz="2400" dirty="0"/>
                  <a:t>Bylaws &amp; Policies</a:t>
                </a:r>
              </a:p>
              <a:p>
                <a:pPr marL="457200" indent="-295275">
                  <a:buFont typeface="Arial" panose="020B0604020202020204" pitchFamily="34" charset="0"/>
                  <a:buChar char="•"/>
                </a:pPr>
                <a:r>
                  <a:rPr lang="en-US" sz="2400" dirty="0"/>
                  <a:t>District Chair Liaison</a:t>
                </a:r>
              </a:p>
              <a:p>
                <a:pPr marL="457200" indent="-295275">
                  <a:buFont typeface="Arial" panose="020B0604020202020204" pitchFamily="34" charset="0"/>
                  <a:buChar char="•"/>
                </a:pPr>
                <a:r>
                  <a:rPr lang="en-US" sz="2400" dirty="0"/>
                  <a:t>Lt. Governor Liaison</a:t>
                </a:r>
              </a:p>
              <a:p>
                <a:pPr marL="457200" indent="-295275">
                  <a:buFont typeface="Arial" panose="020B0604020202020204" pitchFamily="34" charset="0"/>
                  <a:buChar char="•"/>
                </a:pPr>
                <a:r>
                  <a:rPr lang="en-US" sz="2400" dirty="0"/>
                  <a:t>Parliamentarian</a:t>
                </a:r>
              </a:p>
              <a:p>
                <a:pPr marL="457200" indent="-295275">
                  <a:buFont typeface="Arial" panose="020B0604020202020204" pitchFamily="34" charset="0"/>
                  <a:buChar char="•"/>
                </a:pPr>
                <a:r>
                  <a:rPr lang="en-US" sz="2400" dirty="0"/>
                  <a:t>Elections</a:t>
                </a:r>
                <a:endParaRPr lang="en-US" sz="2000" dirty="0"/>
              </a:p>
            </p:txBody>
          </p:sp>
          <p:sp>
            <p:nvSpPr>
              <p:cNvPr id="9" name="TextBox 8">
                <a:extLst>
                  <a:ext uri="{FF2B5EF4-FFF2-40B4-BE49-F238E27FC236}">
                    <a16:creationId xmlns:a16="http://schemas.microsoft.com/office/drawing/2014/main" id="{CFDDBE36-3BB1-7B97-B949-F4BB6A5AF8A7}"/>
                  </a:ext>
                </a:extLst>
              </p:cNvPr>
              <p:cNvSpPr txBox="1"/>
              <p:nvPr/>
            </p:nvSpPr>
            <p:spPr>
              <a:xfrm>
                <a:off x="7673572" y="1597653"/>
                <a:ext cx="4233079" cy="523220"/>
              </a:xfrm>
              <a:prstGeom prst="rect">
                <a:avLst/>
              </a:prstGeom>
            </p:spPr>
            <p:txBody>
              <a:bodyPr vert="horz" wrap="square" lIns="91440" tIns="45720" rIns="91440" bIns="45720" rtlCol="0">
                <a:spAutoFit/>
              </a:bodyPr>
              <a:lstStyle/>
              <a:p>
                <a:pPr algn="ctr"/>
                <a:r>
                  <a:rPr lang="en-US" sz="2800" b="1" dirty="0"/>
                  <a:t>Admin &amp; Operations</a:t>
                </a:r>
              </a:p>
            </p:txBody>
          </p:sp>
        </p:grpSp>
        <p:pic>
          <p:nvPicPr>
            <p:cNvPr id="2" name="Google Shape;599;p39">
              <a:extLst>
                <a:ext uri="{FF2B5EF4-FFF2-40B4-BE49-F238E27FC236}">
                  <a16:creationId xmlns:a16="http://schemas.microsoft.com/office/drawing/2014/main" id="{BE1D259F-3657-0C58-4FDC-898D2DF6F0E9}"/>
                </a:ext>
              </a:extLst>
            </p:cNvPr>
            <p:cNvPicPr preferRelativeResize="0"/>
            <p:nvPr/>
          </p:nvPicPr>
          <p:blipFill rotWithShape="1">
            <a:blip r:embed="rId6">
              <a:alphaModFix/>
            </a:blip>
            <a:srcRect/>
            <a:stretch/>
          </p:blipFill>
          <p:spPr>
            <a:xfrm>
              <a:off x="10287000" y="3857805"/>
              <a:ext cx="1033105" cy="911715"/>
            </a:xfrm>
            <a:prstGeom prst="rect">
              <a:avLst/>
            </a:prstGeom>
            <a:noFill/>
            <a:ln>
              <a:noFill/>
            </a:ln>
          </p:spPr>
        </p:pic>
      </p:grpSp>
      <p:grpSp>
        <p:nvGrpSpPr>
          <p:cNvPr id="5" name="Group 4">
            <a:extLst>
              <a:ext uri="{FF2B5EF4-FFF2-40B4-BE49-F238E27FC236}">
                <a16:creationId xmlns:a16="http://schemas.microsoft.com/office/drawing/2014/main" id="{0DA5F21D-95D1-CF86-1820-373EF7A294CE}"/>
              </a:ext>
            </a:extLst>
          </p:cNvPr>
          <p:cNvGrpSpPr/>
          <p:nvPr/>
        </p:nvGrpSpPr>
        <p:grpSpPr>
          <a:xfrm>
            <a:off x="288627" y="1504126"/>
            <a:ext cx="3883026" cy="3961973"/>
            <a:chOff x="288627" y="1504126"/>
            <a:chExt cx="3883026" cy="3961973"/>
          </a:xfrm>
        </p:grpSpPr>
        <p:grpSp>
          <p:nvGrpSpPr>
            <p:cNvPr id="15" name="Group 14">
              <a:extLst>
                <a:ext uri="{FF2B5EF4-FFF2-40B4-BE49-F238E27FC236}">
                  <a16:creationId xmlns:a16="http://schemas.microsoft.com/office/drawing/2014/main" id="{8D788C03-B34B-D0B3-E449-9D2B1C7FD1E5}"/>
                </a:ext>
              </a:extLst>
            </p:cNvPr>
            <p:cNvGrpSpPr/>
            <p:nvPr/>
          </p:nvGrpSpPr>
          <p:grpSpPr>
            <a:xfrm>
              <a:off x="288627" y="1504126"/>
              <a:ext cx="3883026" cy="3961973"/>
              <a:chOff x="460374" y="1600627"/>
              <a:chExt cx="3883026" cy="3961973"/>
            </a:xfrm>
          </p:grpSpPr>
          <p:sp>
            <p:nvSpPr>
              <p:cNvPr id="16" name="Flowchart: Off-page Connector 15">
                <a:hlinkClick r:id="rId5"/>
                <a:extLst>
                  <a:ext uri="{FF2B5EF4-FFF2-40B4-BE49-F238E27FC236}">
                    <a16:creationId xmlns:a16="http://schemas.microsoft.com/office/drawing/2014/main" id="{FD7B0C82-311A-9016-20BD-6FA6C9B14BB3}"/>
                  </a:ext>
                </a:extLst>
              </p:cNvPr>
              <p:cNvSpPr/>
              <p:nvPr/>
            </p:nvSpPr>
            <p:spPr>
              <a:xfrm>
                <a:off x="460375" y="2133600"/>
                <a:ext cx="3883025" cy="3429000"/>
              </a:xfrm>
              <a:prstGeom prst="flowChartOffpageConnector">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285750">
                  <a:buFont typeface="Arial" panose="020B0604020202020204" pitchFamily="34" charset="0"/>
                  <a:buChar char="•"/>
                </a:pPr>
                <a:r>
                  <a:rPr lang="en-US" sz="2400" dirty="0"/>
                  <a:t>Leadership Development</a:t>
                </a:r>
              </a:p>
              <a:p>
                <a:pPr marL="457200" indent="-285750">
                  <a:buFont typeface="Arial" panose="020B0604020202020204" pitchFamily="34" charset="0"/>
                  <a:buChar char="•"/>
                </a:pPr>
                <a:r>
                  <a:rPr lang="en-US" sz="2400" dirty="0"/>
                  <a:t>International Convention</a:t>
                </a:r>
              </a:p>
              <a:p>
                <a:pPr marL="457200" indent="-285750">
                  <a:buFont typeface="Arial" panose="020B0604020202020204" pitchFamily="34" charset="0"/>
                  <a:buChar char="•"/>
                </a:pPr>
                <a:r>
                  <a:rPr lang="en-US" sz="2400" dirty="0"/>
                  <a:t>District Convention</a:t>
                </a:r>
              </a:p>
              <a:p>
                <a:pPr marL="457200" indent="-285750">
                  <a:buFont typeface="Arial" panose="020B0604020202020204" pitchFamily="34" charset="0"/>
                  <a:buChar char="•"/>
                </a:pPr>
                <a:r>
                  <a:rPr lang="en-US" sz="2400" dirty="0"/>
                  <a:t>Communications</a:t>
                </a:r>
              </a:p>
              <a:p>
                <a:pPr marL="457200" indent="-285750">
                  <a:buFont typeface="Arial" panose="020B0604020202020204" pitchFamily="34" charset="0"/>
                  <a:buChar char="•"/>
                </a:pPr>
                <a:r>
                  <a:rPr lang="en-US" sz="2400" dirty="0"/>
                  <a:t>Club Reporting</a:t>
                </a:r>
              </a:p>
              <a:p>
                <a:pPr marL="457200" indent="-285750">
                  <a:buFont typeface="Arial" panose="020B0604020202020204" pitchFamily="34" charset="0"/>
                  <a:buChar char="•"/>
                </a:pPr>
                <a:r>
                  <a:rPr lang="en-US" sz="2400" dirty="0"/>
                  <a:t>Education</a:t>
                </a:r>
              </a:p>
              <a:p>
                <a:pPr marL="457200" indent="-285750">
                  <a:buFont typeface="Arial" panose="020B0604020202020204" pitchFamily="34" charset="0"/>
                  <a:buChar char="•"/>
                </a:pPr>
                <a:r>
                  <a:rPr lang="en-US" sz="2400" dirty="0"/>
                  <a:t>Interclubs</a:t>
                </a:r>
              </a:p>
            </p:txBody>
          </p:sp>
          <p:sp>
            <p:nvSpPr>
              <p:cNvPr id="17" name="TextBox 16">
                <a:extLst>
                  <a:ext uri="{FF2B5EF4-FFF2-40B4-BE49-F238E27FC236}">
                    <a16:creationId xmlns:a16="http://schemas.microsoft.com/office/drawing/2014/main" id="{0D30975E-6B6C-D0C8-7631-64DDB42342D1}"/>
                  </a:ext>
                </a:extLst>
              </p:cNvPr>
              <p:cNvSpPr txBox="1"/>
              <p:nvPr/>
            </p:nvSpPr>
            <p:spPr>
              <a:xfrm>
                <a:off x="460374" y="1600627"/>
                <a:ext cx="3883026" cy="523220"/>
              </a:xfrm>
              <a:prstGeom prst="rect">
                <a:avLst/>
              </a:prstGeom>
            </p:spPr>
            <p:txBody>
              <a:bodyPr vert="horz" wrap="square" lIns="91440" tIns="45720" rIns="91440" bIns="45720" rtlCol="0">
                <a:spAutoFit/>
              </a:bodyPr>
              <a:lstStyle/>
              <a:p>
                <a:pPr algn="ctr"/>
                <a:r>
                  <a:rPr lang="en-US" sz="2800" b="1" dirty="0"/>
                  <a:t>Education &amp; Training</a:t>
                </a:r>
              </a:p>
            </p:txBody>
          </p:sp>
        </p:grpSp>
        <p:pic>
          <p:nvPicPr>
            <p:cNvPr id="1028" name="Picture 4" descr="Graduation Cap Clipart PNG Image | Graduation cap, Graduation cap clipart,  High school graduation cap designs">
              <a:extLst>
                <a:ext uri="{FF2B5EF4-FFF2-40B4-BE49-F238E27FC236}">
                  <a16:creationId xmlns:a16="http://schemas.microsoft.com/office/drawing/2014/main" id="{261CCE6C-BD99-5F35-90F9-64438924C7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2173" y="3962400"/>
              <a:ext cx="1837567" cy="1023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A882CFB4-A0A3-0DA8-19C2-020D57FC796F}"/>
              </a:ext>
            </a:extLst>
          </p:cNvPr>
          <p:cNvGrpSpPr/>
          <p:nvPr/>
        </p:nvGrpSpPr>
        <p:grpSpPr>
          <a:xfrm>
            <a:off x="4038600" y="2621235"/>
            <a:ext cx="3883026" cy="4120759"/>
            <a:chOff x="4038600" y="2621235"/>
            <a:chExt cx="3883026" cy="4120759"/>
          </a:xfrm>
        </p:grpSpPr>
        <p:grpSp>
          <p:nvGrpSpPr>
            <p:cNvPr id="11" name="Group 10">
              <a:extLst>
                <a:ext uri="{FF2B5EF4-FFF2-40B4-BE49-F238E27FC236}">
                  <a16:creationId xmlns:a16="http://schemas.microsoft.com/office/drawing/2014/main" id="{83A17987-4028-684A-F6E4-A6556AE8A81B}"/>
                </a:ext>
              </a:extLst>
            </p:cNvPr>
            <p:cNvGrpSpPr/>
            <p:nvPr/>
          </p:nvGrpSpPr>
          <p:grpSpPr>
            <a:xfrm>
              <a:off x="4038600" y="2621235"/>
              <a:ext cx="3883026" cy="4120759"/>
              <a:chOff x="4077862" y="2896627"/>
              <a:chExt cx="3883026" cy="4120759"/>
            </a:xfrm>
          </p:grpSpPr>
          <p:sp>
            <p:nvSpPr>
              <p:cNvPr id="12" name="Flowchart: Off-page Connector 11">
                <a:hlinkClick r:id="rId5"/>
                <a:extLst>
                  <a:ext uri="{FF2B5EF4-FFF2-40B4-BE49-F238E27FC236}">
                    <a16:creationId xmlns:a16="http://schemas.microsoft.com/office/drawing/2014/main" id="{73B094C0-B59D-11D4-3950-AA168A85CEF1}"/>
                  </a:ext>
                </a:extLst>
              </p:cNvPr>
              <p:cNvSpPr/>
              <p:nvPr/>
            </p:nvSpPr>
            <p:spPr>
              <a:xfrm>
                <a:off x="4095696" y="3383706"/>
                <a:ext cx="3847358" cy="3633680"/>
              </a:xfrm>
              <a:prstGeom prst="flowChartOffpageConnector">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95288" indent="-285750">
                  <a:buFont typeface="Arial" panose="020B0604020202020204" pitchFamily="34" charset="0"/>
                  <a:buChar char="•"/>
                </a:pPr>
                <a:r>
                  <a:rPr lang="en-US" sz="2400" dirty="0"/>
                  <a:t>Membership Coordinator</a:t>
                </a:r>
              </a:p>
              <a:p>
                <a:pPr marL="395288" indent="-285750">
                  <a:buFont typeface="Arial" panose="020B0604020202020204" pitchFamily="34" charset="0"/>
                  <a:buChar char="•"/>
                </a:pPr>
                <a:r>
                  <a:rPr lang="en-US" sz="2400" dirty="0"/>
                  <a:t>New Club Opening</a:t>
                </a:r>
              </a:p>
              <a:p>
                <a:pPr marL="395288" indent="-285750">
                  <a:buFont typeface="Arial" panose="020B0604020202020204" pitchFamily="34" charset="0"/>
                  <a:buChar char="•"/>
                </a:pPr>
                <a:r>
                  <a:rPr lang="en-US" sz="2400" dirty="0"/>
                  <a:t>Club Strengthening</a:t>
                </a:r>
              </a:p>
              <a:p>
                <a:pPr marL="395288" indent="-285750">
                  <a:buFont typeface="Arial" panose="020B0604020202020204" pitchFamily="34" charset="0"/>
                  <a:buChar char="•"/>
                </a:pPr>
                <a:r>
                  <a:rPr lang="en-US" sz="2400" dirty="0"/>
                  <a:t>Membership Retention</a:t>
                </a:r>
              </a:p>
              <a:p>
                <a:pPr marL="395288" indent="-285750">
                  <a:buFont typeface="Arial" panose="020B0604020202020204" pitchFamily="34" charset="0"/>
                  <a:buChar char="•"/>
                </a:pPr>
                <a:r>
                  <a:rPr lang="en-US" sz="2400" dirty="0"/>
                  <a:t>Membership Expansion</a:t>
                </a:r>
              </a:p>
              <a:p>
                <a:pPr marL="395288" indent="-285750">
                  <a:buFont typeface="Arial" panose="020B0604020202020204" pitchFamily="34" charset="0"/>
                  <a:buChar char="•"/>
                </a:pPr>
                <a:r>
                  <a:rPr lang="en-US" sz="2400" dirty="0"/>
                  <a:t>Public Relations</a:t>
                </a:r>
              </a:p>
              <a:p>
                <a:pPr marL="395288" indent="-285750">
                  <a:buFont typeface="Arial" panose="020B0604020202020204" pitchFamily="34" charset="0"/>
                  <a:buChar char="•"/>
                </a:pPr>
                <a:r>
                  <a:rPr lang="en-US" sz="2400" dirty="0"/>
                  <a:t>Social Media</a:t>
                </a:r>
              </a:p>
            </p:txBody>
          </p:sp>
          <p:sp>
            <p:nvSpPr>
              <p:cNvPr id="13" name="TextBox 12">
                <a:extLst>
                  <a:ext uri="{FF2B5EF4-FFF2-40B4-BE49-F238E27FC236}">
                    <a16:creationId xmlns:a16="http://schemas.microsoft.com/office/drawing/2014/main" id="{379A1DAF-7284-5698-97AC-816405DF14D8}"/>
                  </a:ext>
                </a:extLst>
              </p:cNvPr>
              <p:cNvSpPr txBox="1"/>
              <p:nvPr/>
            </p:nvSpPr>
            <p:spPr>
              <a:xfrm>
                <a:off x="4077862" y="2896627"/>
                <a:ext cx="3883026" cy="523220"/>
              </a:xfrm>
              <a:prstGeom prst="rect">
                <a:avLst/>
              </a:prstGeom>
            </p:spPr>
            <p:txBody>
              <a:bodyPr vert="horz" wrap="square" lIns="91440" tIns="45720" rIns="91440" bIns="45720" rtlCol="0">
                <a:spAutoFit/>
              </a:bodyPr>
              <a:lstStyle/>
              <a:p>
                <a:pPr algn="ctr"/>
                <a:r>
                  <a:rPr lang="en-US" sz="2800" b="1" dirty="0"/>
                  <a:t>Membership</a:t>
                </a:r>
              </a:p>
            </p:txBody>
          </p:sp>
        </p:grpSp>
        <p:pic>
          <p:nvPicPr>
            <p:cNvPr id="3" name="Google Shape;611;p39">
              <a:extLst>
                <a:ext uri="{FF2B5EF4-FFF2-40B4-BE49-F238E27FC236}">
                  <a16:creationId xmlns:a16="http://schemas.microsoft.com/office/drawing/2014/main" id="{0A54F0C7-9C2C-10B4-9DD0-ED872B275CA3}"/>
                </a:ext>
              </a:extLst>
            </p:cNvPr>
            <p:cNvPicPr preferRelativeResize="0"/>
            <p:nvPr/>
          </p:nvPicPr>
          <p:blipFill rotWithShape="1">
            <a:blip r:embed="rId8">
              <a:alphaModFix/>
            </a:blip>
            <a:srcRect/>
            <a:stretch/>
          </p:blipFill>
          <p:spPr>
            <a:xfrm>
              <a:off x="6535343" y="5360055"/>
              <a:ext cx="1274158" cy="716714"/>
            </a:xfrm>
            <a:prstGeom prst="rect">
              <a:avLst/>
            </a:prstGeom>
            <a:noFill/>
            <a:ln>
              <a:noFill/>
            </a:ln>
          </p:spPr>
        </p:pic>
      </p:grpSp>
      <p:sp>
        <p:nvSpPr>
          <p:cNvPr id="8" name="Rectangle 7">
            <a:extLst>
              <a:ext uri="{FF2B5EF4-FFF2-40B4-BE49-F238E27FC236}">
                <a16:creationId xmlns:a16="http://schemas.microsoft.com/office/drawing/2014/main" id="{CB8294CE-0053-EE1A-6BB0-B7C8C5449BE8}"/>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48</a:t>
            </a:fld>
            <a:endParaRPr lang="en-US" sz="1400" dirty="0">
              <a:solidFill>
                <a:schemeClr val="accent3">
                  <a:lumMod val="75000"/>
                </a:schemeClr>
              </a:solidFill>
            </a:endParaRPr>
          </a:p>
        </p:txBody>
      </p:sp>
    </p:spTree>
    <p:extLst>
      <p:ext uri="{BB962C8B-B14F-4D97-AF65-F5344CB8AC3E}">
        <p14:creationId xmlns:p14="http://schemas.microsoft.com/office/powerpoint/2010/main" val="4020712007"/>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37"/>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63" name="Google Shape;563;p37"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64" name="Google Shape;564;p37"/>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Florida District Office</a:t>
            </a:r>
            <a:endParaRPr dirty="0">
              <a:solidFill>
                <a:schemeClr val="bg1"/>
              </a:solidFill>
            </a:endParaRPr>
          </a:p>
        </p:txBody>
      </p:sp>
      <p:sp>
        <p:nvSpPr>
          <p:cNvPr id="565" name="Google Shape;565;p37"/>
          <p:cNvSpPr/>
          <p:nvPr/>
        </p:nvSpPr>
        <p:spPr>
          <a:xfrm>
            <a:off x="10904561" y="5714999"/>
            <a:ext cx="1287437" cy="113794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8" name="Google Shape;568;p37"/>
          <p:cNvSpPr txBox="1"/>
          <p:nvPr/>
        </p:nvSpPr>
        <p:spPr>
          <a:xfrm>
            <a:off x="4751598" y="3486344"/>
            <a:ext cx="3250426"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WEBSITE: </a:t>
            </a:r>
          </a:p>
          <a:p>
            <a:pPr marL="0" marR="0" lvl="0" indent="0" algn="l" rtl="0">
              <a:spcBef>
                <a:spcPts val="0"/>
              </a:spcBef>
              <a:spcAft>
                <a:spcPts val="0"/>
              </a:spcAft>
              <a:buNone/>
            </a:pPr>
            <a:r>
              <a:rPr lang="en-US" sz="2400" u="sng" dirty="0">
                <a:solidFill>
                  <a:schemeClr val="dk1"/>
                </a:solidFill>
                <a:latin typeface="Calibri"/>
                <a:ea typeface="Calibri"/>
                <a:cs typeface="Calibri"/>
                <a:sym typeface="Calibri"/>
                <a:hlinkClick r:id="rId5"/>
              </a:rPr>
              <a:t>FLkiwanis.org</a:t>
            </a:r>
            <a:endParaRPr sz="2000" dirty="0">
              <a:solidFill>
                <a:schemeClr val="dk1"/>
              </a:solidFill>
              <a:latin typeface="Calibri"/>
              <a:ea typeface="Calibri"/>
              <a:cs typeface="Calibri"/>
              <a:sym typeface="Calibri"/>
            </a:endParaRPr>
          </a:p>
        </p:txBody>
      </p:sp>
      <p:sp>
        <p:nvSpPr>
          <p:cNvPr id="4" name="Google Shape;568;p37">
            <a:extLst>
              <a:ext uri="{FF2B5EF4-FFF2-40B4-BE49-F238E27FC236}">
                <a16:creationId xmlns:a16="http://schemas.microsoft.com/office/drawing/2014/main" id="{EFF5E247-BCE8-8EBF-8B71-12CF6C6B0442}"/>
              </a:ext>
            </a:extLst>
          </p:cNvPr>
          <p:cNvSpPr txBox="1"/>
          <p:nvPr/>
        </p:nvSpPr>
        <p:spPr>
          <a:xfrm>
            <a:off x="4751597" y="1671448"/>
            <a:ext cx="3250426" cy="1785064"/>
          </a:xfrm>
          <a:prstGeom prst="rect">
            <a:avLst/>
          </a:prstGeom>
          <a:noFill/>
          <a:ln>
            <a:noFill/>
          </a:ln>
        </p:spPr>
        <p:txBody>
          <a:bodyPr spcFirstLastPara="1" wrap="square" lIns="91425" tIns="45700" rIns="91425" bIns="45700" anchor="t" anchorCtr="0">
            <a:spAutoFit/>
          </a:bodyPr>
          <a:lstStyle/>
          <a:p>
            <a:pPr marL="0" marR="0" lvl="0" indent="0" algn="l" rtl="0">
              <a:spcAft>
                <a:spcPts val="0"/>
              </a:spcAft>
              <a:buNone/>
            </a:pPr>
            <a:r>
              <a:rPr lang="en-US" sz="2000" b="1" dirty="0">
                <a:solidFill>
                  <a:schemeClr val="dk1"/>
                </a:solidFill>
                <a:latin typeface="+mn-lt"/>
                <a:ea typeface="Calibri"/>
                <a:cs typeface="Calibri"/>
                <a:sym typeface="Calibri"/>
              </a:rPr>
              <a:t>ADDRESS/Phone:</a:t>
            </a:r>
          </a:p>
          <a:p>
            <a:pPr marL="58738" marR="0" lvl="1" indent="0" algn="l" rtl="0">
              <a:lnSpc>
                <a:spcPct val="100000"/>
              </a:lnSpc>
              <a:spcBef>
                <a:spcPts val="300"/>
              </a:spcBef>
              <a:spcAft>
                <a:spcPts val="0"/>
              </a:spcAft>
              <a:buClr>
                <a:srgbClr val="003974"/>
              </a:buClr>
              <a:buSzPts val="2000"/>
              <a:buFont typeface="Noto Sans Symbols"/>
              <a:buNone/>
            </a:pPr>
            <a:r>
              <a:rPr lang="en-US" sz="2000" dirty="0">
                <a:solidFill>
                  <a:schemeClr val="dk1"/>
                </a:solidFill>
                <a:latin typeface="+mn-lt"/>
                <a:ea typeface="Calibri"/>
                <a:cs typeface="Calibri"/>
                <a:sym typeface="Calibri"/>
              </a:rPr>
              <a:t>Florida District of Kiwanis  </a:t>
            </a:r>
          </a:p>
          <a:p>
            <a:pPr marL="58738" marR="0" lvl="1" indent="0" algn="l" rtl="0">
              <a:lnSpc>
                <a:spcPct val="100000"/>
              </a:lnSpc>
              <a:spcBef>
                <a:spcPts val="300"/>
              </a:spcBef>
              <a:spcAft>
                <a:spcPts val="0"/>
              </a:spcAft>
              <a:buClr>
                <a:srgbClr val="003974"/>
              </a:buClr>
              <a:buSzPts val="2000"/>
              <a:buFont typeface="Noto Sans Symbols"/>
              <a:buNone/>
            </a:pPr>
            <a:r>
              <a:rPr lang="en-US" sz="2000" dirty="0">
                <a:solidFill>
                  <a:schemeClr val="dk1"/>
                </a:solidFill>
                <a:latin typeface="+mn-lt"/>
                <a:ea typeface="Calibri"/>
                <a:cs typeface="Calibri"/>
                <a:sym typeface="Calibri"/>
              </a:rPr>
              <a:t>P.O. Box 290489</a:t>
            </a:r>
          </a:p>
          <a:p>
            <a:pPr marL="58738" marR="0" lvl="1" indent="0" algn="l" rtl="0">
              <a:lnSpc>
                <a:spcPct val="100000"/>
              </a:lnSpc>
              <a:spcBef>
                <a:spcPts val="300"/>
              </a:spcBef>
              <a:spcAft>
                <a:spcPts val="0"/>
              </a:spcAft>
              <a:buClr>
                <a:srgbClr val="003974"/>
              </a:buClr>
              <a:buSzPts val="2000"/>
              <a:buFont typeface="Noto Sans Symbols"/>
              <a:buNone/>
            </a:pPr>
            <a:r>
              <a:rPr lang="en-US" sz="2000" dirty="0">
                <a:solidFill>
                  <a:schemeClr val="dk1"/>
                </a:solidFill>
                <a:latin typeface="+mn-lt"/>
                <a:ea typeface="Calibri"/>
                <a:cs typeface="Calibri"/>
                <a:sym typeface="Calibri"/>
              </a:rPr>
              <a:t>Port Orange FL 32129</a:t>
            </a:r>
          </a:p>
          <a:p>
            <a:pPr marL="58738" marR="0" lvl="1" indent="0" algn="l" rtl="0">
              <a:lnSpc>
                <a:spcPct val="100000"/>
              </a:lnSpc>
              <a:spcBef>
                <a:spcPts val="300"/>
              </a:spcBef>
              <a:spcAft>
                <a:spcPts val="0"/>
              </a:spcAft>
              <a:buClr>
                <a:srgbClr val="003974"/>
              </a:buClr>
              <a:buSzPts val="2000"/>
              <a:buFont typeface="Noto Sans Symbols"/>
              <a:buNone/>
            </a:pPr>
            <a:r>
              <a:rPr lang="en-US" sz="2000" dirty="0">
                <a:solidFill>
                  <a:schemeClr val="dk1"/>
                </a:solidFill>
                <a:latin typeface="+mn-lt"/>
                <a:ea typeface="Calibri"/>
                <a:cs typeface="Calibri"/>
                <a:sym typeface="Calibri"/>
              </a:rPr>
              <a:t>407-324-9800</a:t>
            </a:r>
          </a:p>
        </p:txBody>
      </p:sp>
      <p:sp>
        <p:nvSpPr>
          <p:cNvPr id="5" name="TextBox 4">
            <a:extLst>
              <a:ext uri="{FF2B5EF4-FFF2-40B4-BE49-F238E27FC236}">
                <a16:creationId xmlns:a16="http://schemas.microsoft.com/office/drawing/2014/main" id="{1E03D6AF-77F9-465C-41DD-2303B751EBE7}"/>
              </a:ext>
            </a:extLst>
          </p:cNvPr>
          <p:cNvSpPr txBox="1"/>
          <p:nvPr/>
        </p:nvSpPr>
        <p:spPr>
          <a:xfrm>
            <a:off x="506662" y="5105863"/>
            <a:ext cx="5513138" cy="1384995"/>
          </a:xfrm>
          <a:prstGeom prst="rect">
            <a:avLst/>
          </a:prstGeom>
          <a:noFill/>
        </p:spPr>
        <p:txBody>
          <a:bodyPr wrap="square" rtlCol="0">
            <a:spAutoFit/>
          </a:bodyPr>
          <a:lstStyle/>
          <a:p>
            <a:pPr marL="285750" indent="-285750">
              <a:spcBef>
                <a:spcPts val="1200"/>
              </a:spcBef>
              <a:spcAft>
                <a:spcPts val="600"/>
              </a:spcAft>
              <a:buFont typeface="Wingdings" panose="05000000000000000000" pitchFamily="2" charset="2"/>
              <a:buChar char="Ø"/>
            </a:pPr>
            <a:r>
              <a:rPr lang="en-US" sz="1800" b="1" dirty="0">
                <a:solidFill>
                  <a:schemeClr val="tx1"/>
                </a:solidFill>
              </a:rPr>
              <a:t>Home Club: </a:t>
            </a:r>
            <a:r>
              <a:rPr lang="en-US" sz="1800" dirty="0">
                <a:solidFill>
                  <a:schemeClr val="tx1"/>
                </a:solidFill>
              </a:rPr>
              <a:t>Capital City (Tallahassee)</a:t>
            </a:r>
            <a:endParaRPr lang="en-US" sz="1800" b="1" dirty="0">
              <a:solidFill>
                <a:schemeClr val="tx1"/>
              </a:solidFill>
            </a:endParaRPr>
          </a:p>
          <a:p>
            <a:pPr marL="285750" indent="-285750">
              <a:spcBef>
                <a:spcPts val="1200"/>
              </a:spcBef>
              <a:spcAft>
                <a:spcPts val="600"/>
              </a:spcAft>
              <a:buFont typeface="Wingdings" panose="05000000000000000000" pitchFamily="2" charset="2"/>
              <a:buChar char="Ø"/>
            </a:pPr>
            <a:r>
              <a:rPr lang="en-US" sz="1800" b="1" dirty="0">
                <a:solidFill>
                  <a:schemeClr val="tx1"/>
                </a:solidFill>
              </a:rPr>
              <a:t>Background: </a:t>
            </a:r>
            <a:r>
              <a:rPr lang="en-US" sz="1800" dirty="0">
                <a:solidFill>
                  <a:schemeClr val="tx1"/>
                </a:solidFill>
              </a:rPr>
              <a:t>Operations Mgr. FL Dept of Health</a:t>
            </a:r>
            <a:endParaRPr lang="en-US" sz="1800" b="1" dirty="0">
              <a:solidFill>
                <a:schemeClr val="tx1"/>
              </a:solidFill>
            </a:endParaRPr>
          </a:p>
          <a:p>
            <a:pPr marL="285750" indent="-285750">
              <a:spcBef>
                <a:spcPts val="1200"/>
              </a:spcBef>
              <a:spcAft>
                <a:spcPts val="600"/>
              </a:spcAft>
              <a:buFont typeface="Wingdings" panose="05000000000000000000" pitchFamily="2" charset="2"/>
              <a:buChar char="Ø"/>
            </a:pPr>
            <a:r>
              <a:rPr lang="en-US" sz="1800" b="1" dirty="0">
                <a:solidFill>
                  <a:schemeClr val="tx1"/>
                </a:solidFill>
              </a:rPr>
              <a:t>Email: </a:t>
            </a:r>
            <a:r>
              <a:rPr lang="en-US" sz="1800" dirty="0">
                <a:solidFill>
                  <a:schemeClr val="tx1"/>
                </a:solidFill>
                <a:hlinkClick r:id="rId6"/>
              </a:rPr>
              <a:t>FLKiwanis.DistrictSecy@gmail.com</a:t>
            </a:r>
            <a:endParaRPr lang="en-US" sz="1600" b="1" dirty="0">
              <a:solidFill>
                <a:schemeClr val="tx1"/>
              </a:solidFill>
            </a:endParaRPr>
          </a:p>
        </p:txBody>
      </p:sp>
      <p:sp>
        <p:nvSpPr>
          <p:cNvPr id="6" name="Google Shape;541;p35">
            <a:extLst>
              <a:ext uri="{FF2B5EF4-FFF2-40B4-BE49-F238E27FC236}">
                <a16:creationId xmlns:a16="http://schemas.microsoft.com/office/drawing/2014/main" id="{5FE46E27-9F02-EB26-A273-A38BA1711D8C}"/>
              </a:ext>
            </a:extLst>
          </p:cNvPr>
          <p:cNvSpPr txBox="1"/>
          <p:nvPr/>
        </p:nvSpPr>
        <p:spPr>
          <a:xfrm>
            <a:off x="495251" y="4559148"/>
            <a:ext cx="5600749" cy="461624"/>
          </a:xfrm>
          <a:prstGeom prst="rect">
            <a:avLst/>
          </a:prstGeom>
          <a:solidFill>
            <a:srgbClr val="7692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mn-lt"/>
                <a:ea typeface="Calibri"/>
                <a:cs typeface="Calibri"/>
                <a:sym typeface="Calibri"/>
              </a:rPr>
              <a:t>James Lewis: </a:t>
            </a:r>
            <a:r>
              <a:rPr lang="en-US" sz="2400" b="1" i="1" dirty="0">
                <a:solidFill>
                  <a:schemeClr val="lt1"/>
                </a:solidFill>
                <a:latin typeface="+mn-lt"/>
                <a:ea typeface="Calibri"/>
                <a:cs typeface="Calibri"/>
                <a:sym typeface="Calibri"/>
              </a:rPr>
              <a:t>District Secretary</a:t>
            </a:r>
            <a:endParaRPr sz="1200" i="1" dirty="0">
              <a:latin typeface="+mn-lt"/>
            </a:endParaRPr>
          </a:p>
        </p:txBody>
      </p:sp>
      <p:sp>
        <p:nvSpPr>
          <p:cNvPr id="3" name="Google Shape;541;p35">
            <a:extLst>
              <a:ext uri="{FF2B5EF4-FFF2-40B4-BE49-F238E27FC236}">
                <a16:creationId xmlns:a16="http://schemas.microsoft.com/office/drawing/2014/main" id="{FDA8F9CA-DC8A-F99B-D57D-C361B97E03E5}"/>
              </a:ext>
            </a:extLst>
          </p:cNvPr>
          <p:cNvSpPr txBox="1"/>
          <p:nvPr/>
        </p:nvSpPr>
        <p:spPr>
          <a:xfrm>
            <a:off x="6528204" y="4559148"/>
            <a:ext cx="5261168" cy="461624"/>
          </a:xfrm>
          <a:prstGeom prst="rect">
            <a:avLst/>
          </a:prstGeom>
          <a:solidFill>
            <a:srgbClr val="7692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mn-lt"/>
                <a:ea typeface="Calibri"/>
                <a:cs typeface="Calibri"/>
                <a:sym typeface="Calibri"/>
              </a:rPr>
              <a:t>Keith Hatch: </a:t>
            </a:r>
            <a:r>
              <a:rPr lang="en-US" sz="2400" b="1" i="1" dirty="0">
                <a:solidFill>
                  <a:schemeClr val="lt1"/>
                </a:solidFill>
                <a:latin typeface="+mn-lt"/>
                <a:ea typeface="Calibri"/>
                <a:cs typeface="Calibri"/>
                <a:sym typeface="Calibri"/>
              </a:rPr>
              <a:t>District Treasurer</a:t>
            </a:r>
            <a:endParaRPr sz="1200" i="1" dirty="0">
              <a:latin typeface="+mn-lt"/>
            </a:endParaRPr>
          </a:p>
        </p:txBody>
      </p:sp>
      <p:sp>
        <p:nvSpPr>
          <p:cNvPr id="7" name="Rectangle 6">
            <a:extLst>
              <a:ext uri="{FF2B5EF4-FFF2-40B4-BE49-F238E27FC236}">
                <a16:creationId xmlns:a16="http://schemas.microsoft.com/office/drawing/2014/main" id="{9B7774AE-D25F-F146-DD37-C77AA25B98F7}"/>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49</a:t>
            </a:fld>
            <a:endParaRPr lang="en-US" sz="1400" dirty="0">
              <a:solidFill>
                <a:schemeClr val="accent3">
                  <a:lumMod val="75000"/>
                </a:schemeClr>
              </a:solidFill>
            </a:endParaRPr>
          </a:p>
        </p:txBody>
      </p:sp>
      <p:pic>
        <p:nvPicPr>
          <p:cNvPr id="10" name="Picture 9">
            <a:extLst>
              <a:ext uri="{FF2B5EF4-FFF2-40B4-BE49-F238E27FC236}">
                <a16:creationId xmlns:a16="http://schemas.microsoft.com/office/drawing/2014/main" id="{45DAA5C6-8C9A-206D-7311-BCC0C6739E29}"/>
              </a:ext>
            </a:extLst>
          </p:cNvPr>
          <p:cNvPicPr>
            <a:picLocks noChangeAspect="1"/>
          </p:cNvPicPr>
          <p:nvPr/>
        </p:nvPicPr>
        <p:blipFill>
          <a:blip r:embed="rId7"/>
          <a:stretch>
            <a:fillRect/>
          </a:stretch>
        </p:blipFill>
        <p:spPr>
          <a:xfrm>
            <a:off x="506662" y="1831611"/>
            <a:ext cx="3648076" cy="2437431"/>
          </a:xfrm>
          <a:prstGeom prst="rect">
            <a:avLst/>
          </a:prstGeom>
        </p:spPr>
      </p:pic>
      <p:pic>
        <p:nvPicPr>
          <p:cNvPr id="12" name="Picture 11">
            <a:extLst>
              <a:ext uri="{FF2B5EF4-FFF2-40B4-BE49-F238E27FC236}">
                <a16:creationId xmlns:a16="http://schemas.microsoft.com/office/drawing/2014/main" id="{E3A687A0-ADBA-1AAA-A5D1-C845628E83B5}"/>
              </a:ext>
            </a:extLst>
          </p:cNvPr>
          <p:cNvPicPr>
            <a:picLocks noChangeAspect="1"/>
          </p:cNvPicPr>
          <p:nvPr/>
        </p:nvPicPr>
        <p:blipFill>
          <a:blip r:embed="rId8"/>
          <a:stretch>
            <a:fillRect/>
          </a:stretch>
        </p:blipFill>
        <p:spPr>
          <a:xfrm>
            <a:off x="8446446" y="1957153"/>
            <a:ext cx="3385263" cy="2251936"/>
          </a:xfrm>
          <a:prstGeom prst="rect">
            <a:avLst/>
          </a:prstGeom>
        </p:spPr>
      </p:pic>
      <p:sp>
        <p:nvSpPr>
          <p:cNvPr id="13" name="TextBox 12">
            <a:extLst>
              <a:ext uri="{FF2B5EF4-FFF2-40B4-BE49-F238E27FC236}">
                <a16:creationId xmlns:a16="http://schemas.microsoft.com/office/drawing/2014/main" id="{48D3157A-B8BD-130D-1996-4BC1F5B94D37}"/>
              </a:ext>
            </a:extLst>
          </p:cNvPr>
          <p:cNvSpPr txBox="1"/>
          <p:nvPr/>
        </p:nvSpPr>
        <p:spPr>
          <a:xfrm>
            <a:off x="6400800" y="5105863"/>
            <a:ext cx="5467592" cy="1384995"/>
          </a:xfrm>
          <a:prstGeom prst="rect">
            <a:avLst/>
          </a:prstGeom>
          <a:noFill/>
        </p:spPr>
        <p:txBody>
          <a:bodyPr wrap="square" rtlCol="0">
            <a:spAutoFit/>
          </a:bodyPr>
          <a:lstStyle/>
          <a:p>
            <a:pPr marL="285750" indent="-285750">
              <a:spcBef>
                <a:spcPts val="1200"/>
              </a:spcBef>
              <a:spcAft>
                <a:spcPts val="600"/>
              </a:spcAft>
              <a:buFont typeface="Wingdings" panose="05000000000000000000" pitchFamily="2" charset="2"/>
              <a:buChar char="Ø"/>
            </a:pPr>
            <a:r>
              <a:rPr lang="en-US" b="1" dirty="0"/>
              <a:t>Home Club: </a:t>
            </a:r>
            <a:r>
              <a:rPr lang="en-US"/>
              <a:t>Keystone Heights</a:t>
            </a:r>
            <a:endParaRPr lang="en-US" sz="1800" dirty="0">
              <a:solidFill>
                <a:srgbClr val="FF0000"/>
              </a:solidFill>
            </a:endParaRPr>
          </a:p>
          <a:p>
            <a:pPr marL="285750" indent="-285750">
              <a:spcBef>
                <a:spcPts val="1200"/>
              </a:spcBef>
              <a:spcAft>
                <a:spcPts val="600"/>
              </a:spcAft>
              <a:buFont typeface="Wingdings" panose="05000000000000000000" pitchFamily="2" charset="2"/>
              <a:buChar char="Ø"/>
            </a:pPr>
            <a:r>
              <a:rPr lang="en-US" sz="1800" b="1" dirty="0">
                <a:solidFill>
                  <a:schemeClr val="tx1"/>
                </a:solidFill>
              </a:rPr>
              <a:t>Background: </a:t>
            </a:r>
            <a:r>
              <a:rPr lang="en-US" sz="1800" dirty="0">
                <a:solidFill>
                  <a:schemeClr val="tx1"/>
                </a:solidFill>
              </a:rPr>
              <a:t>28 yrs in accounting, tax, auditing</a:t>
            </a:r>
            <a:endParaRPr lang="en-US" sz="1800" b="1" dirty="0">
              <a:solidFill>
                <a:schemeClr val="tx1"/>
              </a:solidFill>
            </a:endParaRPr>
          </a:p>
          <a:p>
            <a:pPr marL="285750" indent="-285750">
              <a:spcBef>
                <a:spcPts val="1200"/>
              </a:spcBef>
              <a:spcAft>
                <a:spcPts val="600"/>
              </a:spcAft>
              <a:buFont typeface="Wingdings" panose="05000000000000000000" pitchFamily="2" charset="2"/>
              <a:buChar char="Ø"/>
            </a:pPr>
            <a:r>
              <a:rPr lang="en-US" b="1" dirty="0"/>
              <a:t>Email: </a:t>
            </a:r>
            <a:r>
              <a:rPr lang="en-US" dirty="0">
                <a:hlinkClick r:id="rId9"/>
              </a:rPr>
              <a:t>Keith@dkhpa.com</a:t>
            </a:r>
            <a:endParaRPr lang="en-US" sz="1600" dirty="0">
              <a:solidFill>
                <a:schemeClr val="tx1"/>
              </a:solidFil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3"/>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302" name="Google Shape;302;p13"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303" name="Google Shape;303;p13"/>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Your Expectations</a:t>
            </a:r>
            <a:endParaRPr/>
          </a:p>
        </p:txBody>
      </p:sp>
      <p:sp>
        <p:nvSpPr>
          <p:cNvPr id="304" name="Google Shape;304;p13"/>
          <p:cNvSpPr/>
          <p:nvPr/>
        </p:nvSpPr>
        <p:spPr>
          <a:xfrm>
            <a:off x="10904561" y="5720687"/>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5" name="Google Shape;305;p13"/>
          <p:cNvPicPr preferRelativeResize="0"/>
          <p:nvPr/>
        </p:nvPicPr>
        <p:blipFill rotWithShape="1">
          <a:blip r:embed="rId5">
            <a:alphaModFix/>
          </a:blip>
          <a:srcRect t="6412" b="6413"/>
          <a:stretch/>
        </p:blipFill>
        <p:spPr>
          <a:xfrm>
            <a:off x="4648200" y="1462086"/>
            <a:ext cx="7423526" cy="5395913"/>
          </a:xfrm>
          <a:prstGeom prst="rect">
            <a:avLst/>
          </a:prstGeom>
          <a:noFill/>
          <a:ln>
            <a:noFill/>
          </a:ln>
        </p:spPr>
      </p:pic>
      <p:sp>
        <p:nvSpPr>
          <p:cNvPr id="306" name="Google Shape;306;p13"/>
          <p:cNvSpPr txBox="1"/>
          <p:nvPr/>
        </p:nvSpPr>
        <p:spPr>
          <a:xfrm>
            <a:off x="228600" y="3276600"/>
            <a:ext cx="6542314"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Arial"/>
                <a:ea typeface="Arial"/>
                <a:cs typeface="Arial"/>
                <a:sym typeface="Arial"/>
              </a:rPr>
              <a:t>What are your expectations for today’s training?</a:t>
            </a:r>
            <a:endParaRPr dirty="0"/>
          </a:p>
        </p:txBody>
      </p:sp>
      <p:sp>
        <p:nvSpPr>
          <p:cNvPr id="3" name="Rectangle 2">
            <a:extLst>
              <a:ext uri="{FF2B5EF4-FFF2-40B4-BE49-F238E27FC236}">
                <a16:creationId xmlns:a16="http://schemas.microsoft.com/office/drawing/2014/main" id="{C69C14E0-2009-8CB5-BD9C-915DE99CAF07}"/>
              </a:ext>
            </a:extLst>
          </p:cNvPr>
          <p:cNvSpPr/>
          <p:nvPr/>
        </p:nvSpPr>
        <p:spPr>
          <a:xfrm>
            <a:off x="11597972" y="6459338"/>
            <a:ext cx="508473"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5</a:t>
            </a:fld>
            <a:endParaRPr lang="en-US" sz="1400" dirty="0">
              <a:solidFill>
                <a:schemeClr val="bg1"/>
              </a:solidFill>
            </a:endParaRPr>
          </a:p>
        </p:txBody>
      </p:sp>
      <p:sp>
        <p:nvSpPr>
          <p:cNvPr id="2" name="Star: 5 Points 1">
            <a:extLst>
              <a:ext uri="{FF2B5EF4-FFF2-40B4-BE49-F238E27FC236}">
                <a16:creationId xmlns:a16="http://schemas.microsoft.com/office/drawing/2014/main" id="{442A3F35-B024-EE1C-FF87-2E1301B261A7}"/>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55590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38"/>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75" name="Google Shape;575;p38"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76" name="Google Shape;576;p38"/>
          <p:cNvSpPr txBox="1">
            <a:spLocks noGrp="1"/>
          </p:cNvSpPr>
          <p:nvPr>
            <p:ph type="title"/>
          </p:nvPr>
        </p:nvSpPr>
        <p:spPr>
          <a:xfrm>
            <a:off x="110062" y="325844"/>
            <a:ext cx="10794499"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lt1"/>
                </a:solidFill>
              </a:rPr>
              <a:t>Kiwanis Online Resources</a:t>
            </a:r>
            <a:endParaRPr dirty="0">
              <a:solidFill>
                <a:schemeClr val="lt1"/>
              </a:solidFill>
            </a:endParaRPr>
          </a:p>
        </p:txBody>
      </p:sp>
      <p:sp>
        <p:nvSpPr>
          <p:cNvPr id="577" name="Google Shape;577;p38"/>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8" name="Google Shape;578;p38"/>
          <p:cNvSpPr/>
          <p:nvPr/>
        </p:nvSpPr>
        <p:spPr>
          <a:xfrm>
            <a:off x="78542" y="1577922"/>
            <a:ext cx="11956142" cy="1046410"/>
          </a:xfrm>
          <a:prstGeom prst="rect">
            <a:avLst/>
          </a:prstGeom>
          <a:noFill/>
          <a:ln>
            <a:noFill/>
          </a:ln>
        </p:spPr>
        <p:txBody>
          <a:bodyPr spcFirstLastPara="1" wrap="square" lIns="91425" tIns="91425" rIns="91425" bIns="91425" anchor="t" anchorCtr="0">
            <a:spAutoFit/>
          </a:bodyPr>
          <a:lstStyle/>
          <a:p>
            <a:pPr marL="58738" marR="0" lvl="1" indent="0" algn="l" rtl="0">
              <a:lnSpc>
                <a:spcPct val="100000"/>
              </a:lnSpc>
              <a:spcBef>
                <a:spcPts val="0"/>
              </a:spcBef>
              <a:spcAft>
                <a:spcPts val="0"/>
              </a:spcAft>
              <a:buNone/>
            </a:pPr>
            <a:r>
              <a:rPr lang="en-US" sz="3200" b="0" i="0" u="none" strike="noStrike" cap="none" dirty="0">
                <a:solidFill>
                  <a:schemeClr val="dk1"/>
                </a:solidFill>
                <a:latin typeface="Arial"/>
                <a:ea typeface="Arial"/>
                <a:cs typeface="Arial"/>
                <a:sym typeface="Arial"/>
              </a:rPr>
              <a:t>Call 1-800-KIWANIS with any questions during business hours</a:t>
            </a:r>
            <a:endParaRPr dirty="0"/>
          </a:p>
          <a:p>
            <a:pPr marL="58738" marR="0" lvl="1" indent="0" algn="l" rtl="0">
              <a:lnSpc>
                <a:spcPct val="100000"/>
              </a:lnSpc>
              <a:spcBef>
                <a:spcPts val="0"/>
              </a:spcBef>
              <a:spcAft>
                <a:spcPts val="0"/>
              </a:spcAft>
              <a:buNone/>
            </a:pPr>
            <a:r>
              <a:rPr lang="en-US" sz="2400" b="0" i="0" u="sng" strike="noStrike" cap="none" dirty="0">
                <a:solidFill>
                  <a:srgbClr val="205867"/>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https://www.kiwanis.org/</a:t>
            </a:r>
            <a:endParaRPr sz="2400" b="0" i="0" u="none" strike="noStrike" cap="none" dirty="0">
              <a:solidFill>
                <a:srgbClr val="205867"/>
              </a:solidFill>
              <a:latin typeface="Arial"/>
              <a:ea typeface="Arial"/>
              <a:cs typeface="Arial"/>
              <a:sym typeface="Arial"/>
            </a:endParaRPr>
          </a:p>
        </p:txBody>
      </p:sp>
      <p:sp>
        <p:nvSpPr>
          <p:cNvPr id="579" name="Google Shape;579;p38"/>
          <p:cNvSpPr/>
          <p:nvPr/>
        </p:nvSpPr>
        <p:spPr>
          <a:xfrm>
            <a:off x="175283" y="5668609"/>
            <a:ext cx="6301718" cy="1046410"/>
          </a:xfrm>
          <a:prstGeom prst="rect">
            <a:avLst/>
          </a:prstGeom>
          <a:noFill/>
          <a:ln>
            <a:noFill/>
          </a:ln>
        </p:spPr>
        <p:txBody>
          <a:bodyPr spcFirstLastPara="1" wrap="square" lIns="91425" tIns="91425" rIns="91425" bIns="91425" anchor="t" anchorCtr="0">
            <a:spAutoFit/>
          </a:bodyPr>
          <a:lstStyle/>
          <a:p>
            <a:pPr marL="58738" marR="0" lvl="1" indent="0" algn="l" rtl="0">
              <a:lnSpc>
                <a:spcPct val="100000"/>
              </a:lnSpc>
              <a:spcBef>
                <a:spcPts val="0"/>
              </a:spcBef>
              <a:spcAft>
                <a:spcPts val="0"/>
              </a:spcAft>
              <a:buNone/>
            </a:pPr>
            <a:r>
              <a:rPr lang="en-US" sz="3200" b="0" i="0" u="none" strike="noStrike" cap="none" dirty="0">
                <a:solidFill>
                  <a:schemeClr val="dk1"/>
                </a:solidFill>
                <a:latin typeface="Arial"/>
                <a:ea typeface="Arial"/>
                <a:cs typeface="Arial"/>
                <a:sym typeface="Arial"/>
              </a:rPr>
              <a:t>Kiwanis Member Resources - </a:t>
            </a:r>
            <a:endParaRPr dirty="0"/>
          </a:p>
          <a:p>
            <a:pPr marL="58738" marR="0" lvl="2" indent="0" algn="l" rtl="0">
              <a:spcBef>
                <a:spcPts val="0"/>
              </a:spcBef>
              <a:spcAft>
                <a:spcPts val="0"/>
              </a:spcAft>
              <a:buNone/>
            </a:pPr>
            <a:r>
              <a:rPr lang="en-US" sz="2400" b="0" i="0" u="sng" strike="noStrike" cap="none" dirty="0">
                <a:solidFill>
                  <a:srgbClr val="205867"/>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https://www.kiwanis.org/members/</a:t>
            </a:r>
            <a:endParaRPr dirty="0">
              <a:solidFill>
                <a:srgbClr val="205867"/>
              </a:solidFill>
            </a:endParaRPr>
          </a:p>
        </p:txBody>
      </p:sp>
      <p:sp>
        <p:nvSpPr>
          <p:cNvPr id="580" name="Google Shape;580;p38"/>
          <p:cNvSpPr/>
          <p:nvPr/>
        </p:nvSpPr>
        <p:spPr>
          <a:xfrm>
            <a:off x="132215" y="4257958"/>
            <a:ext cx="6497186" cy="1046410"/>
          </a:xfrm>
          <a:prstGeom prst="rect">
            <a:avLst/>
          </a:prstGeom>
          <a:noFill/>
          <a:ln>
            <a:noFill/>
          </a:ln>
        </p:spPr>
        <p:txBody>
          <a:bodyPr spcFirstLastPara="1" wrap="square" lIns="91425" tIns="91425" rIns="91425" bIns="91425" anchor="t" anchorCtr="0">
            <a:spAutoFit/>
          </a:bodyPr>
          <a:lstStyle/>
          <a:p>
            <a:pPr marL="58738" marR="0" lvl="4" indent="0" algn="l" rtl="0">
              <a:spcBef>
                <a:spcPts val="0"/>
              </a:spcBef>
              <a:spcAft>
                <a:spcPts val="0"/>
              </a:spcAft>
              <a:buNone/>
            </a:pPr>
            <a:r>
              <a:rPr lang="en-US" sz="3200" b="0" i="0" u="none" strike="noStrike" cap="none" dirty="0">
                <a:solidFill>
                  <a:schemeClr val="dk1"/>
                </a:solidFill>
                <a:latin typeface="Arial"/>
                <a:ea typeface="Arial"/>
                <a:cs typeface="Arial"/>
                <a:sym typeface="Arial"/>
              </a:rPr>
              <a:t>Officer Resources and MORE! –</a:t>
            </a:r>
            <a:endParaRPr dirty="0"/>
          </a:p>
          <a:p>
            <a:pPr marL="58738" marR="0" lvl="4" indent="0" algn="l" rtl="0">
              <a:spcBef>
                <a:spcPts val="0"/>
              </a:spcBef>
              <a:spcAft>
                <a:spcPts val="0"/>
              </a:spcAft>
              <a:buNone/>
            </a:pPr>
            <a:r>
              <a:rPr lang="en-US" sz="2400" b="0" i="0" u="sng" strike="noStrike" cap="none" dirty="0">
                <a:solidFill>
                  <a:srgbClr val="205867"/>
                </a:solidFill>
                <a:latin typeface="Arial"/>
                <a:ea typeface="Arial"/>
                <a:cs typeface="Arial"/>
                <a:sym typeface="Arial"/>
                <a:hlinkClick r:id="rId7">
                  <a:extLst>
                    <a:ext uri="{A12FA001-AC4F-418D-AE19-62706E023703}">
                      <ahyp:hlinkClr xmlns:ahyp="http://schemas.microsoft.com/office/drawing/2018/hyperlinkcolor" val="tx"/>
                    </a:ext>
                  </a:extLst>
                </a:hlinkClick>
              </a:rPr>
              <a:t>https://k05.site.kiwanis.org/resources/</a:t>
            </a:r>
            <a:endParaRPr sz="3200" b="0" i="0" u="none" strike="noStrike" cap="none" dirty="0">
              <a:solidFill>
                <a:srgbClr val="205867"/>
              </a:solidFill>
              <a:latin typeface="Arial"/>
              <a:ea typeface="Arial"/>
              <a:cs typeface="Arial"/>
              <a:sym typeface="Arial"/>
            </a:endParaRPr>
          </a:p>
        </p:txBody>
      </p:sp>
      <p:sp>
        <p:nvSpPr>
          <p:cNvPr id="581" name="Google Shape;581;p38"/>
          <p:cNvSpPr/>
          <p:nvPr/>
        </p:nvSpPr>
        <p:spPr>
          <a:xfrm>
            <a:off x="103644" y="2847307"/>
            <a:ext cx="9573756" cy="1046410"/>
          </a:xfrm>
          <a:prstGeom prst="rect">
            <a:avLst/>
          </a:prstGeom>
          <a:noFill/>
          <a:ln>
            <a:noFill/>
          </a:ln>
        </p:spPr>
        <p:txBody>
          <a:bodyPr spcFirstLastPara="1" wrap="square" lIns="91425" tIns="91425" rIns="91425" bIns="91425" anchor="t" anchorCtr="0">
            <a:spAutoFit/>
          </a:bodyPr>
          <a:lstStyle/>
          <a:p>
            <a:pPr marL="58738" marR="0" lvl="4" indent="0" algn="l" rtl="0">
              <a:spcBef>
                <a:spcPts val="0"/>
              </a:spcBef>
              <a:spcAft>
                <a:spcPts val="0"/>
              </a:spcAft>
              <a:buNone/>
            </a:pPr>
            <a:r>
              <a:rPr lang="en-US" sz="3200" b="0" i="0" u="none" strike="noStrike" cap="none" dirty="0">
                <a:solidFill>
                  <a:schemeClr val="dk1"/>
                </a:solidFill>
                <a:latin typeface="Arial"/>
                <a:ea typeface="Arial"/>
                <a:cs typeface="Arial"/>
                <a:sym typeface="Arial"/>
              </a:rPr>
              <a:t>Florida District Board (LTGs) and District Chairs – </a:t>
            </a:r>
            <a:endParaRPr dirty="0"/>
          </a:p>
          <a:p>
            <a:pPr marL="58738" marR="0" lvl="4" indent="0" algn="l" rtl="0">
              <a:spcBef>
                <a:spcPts val="0"/>
              </a:spcBef>
              <a:spcAft>
                <a:spcPts val="0"/>
              </a:spcAft>
              <a:buNone/>
            </a:pPr>
            <a:r>
              <a:rPr lang="en-US" sz="2400" b="0" i="0" u="sng" strike="noStrike" cap="none" dirty="0">
                <a:solidFill>
                  <a:srgbClr val="205867"/>
                </a:solidFill>
                <a:latin typeface="Arial"/>
                <a:ea typeface="Arial"/>
                <a:cs typeface="Arial"/>
                <a:sym typeface="Arial"/>
                <a:hlinkClick r:id="rId8">
                  <a:extLst>
                    <a:ext uri="{A12FA001-AC4F-418D-AE19-62706E023703}">
                      <ahyp:hlinkClr xmlns:ahyp="http://schemas.microsoft.com/office/drawing/2018/hyperlinkcolor" val="tx"/>
                    </a:ext>
                  </a:extLst>
                </a:hlinkClick>
              </a:rPr>
              <a:t>https://k05.site.kiwanis.org/leadership-2/</a:t>
            </a:r>
            <a:endParaRPr sz="2400" b="0" i="0" u="none" strike="noStrike" cap="none" dirty="0">
              <a:solidFill>
                <a:srgbClr val="205867"/>
              </a:solidFill>
              <a:latin typeface="Arial"/>
              <a:ea typeface="Arial"/>
              <a:cs typeface="Arial"/>
              <a:sym typeface="Arial"/>
            </a:endParaRPr>
          </a:p>
        </p:txBody>
      </p:sp>
      <p:pic>
        <p:nvPicPr>
          <p:cNvPr id="582" name="Google Shape;582;p38"/>
          <p:cNvPicPr preferRelativeResize="0"/>
          <p:nvPr/>
        </p:nvPicPr>
        <p:blipFill rotWithShape="1">
          <a:blip r:embed="rId9">
            <a:alphaModFix/>
          </a:blip>
          <a:srcRect/>
          <a:stretch/>
        </p:blipFill>
        <p:spPr>
          <a:xfrm>
            <a:off x="6477001" y="3803356"/>
            <a:ext cx="5714997" cy="3054644"/>
          </a:xfrm>
          <a:prstGeom prst="rect">
            <a:avLst/>
          </a:prstGeom>
          <a:noFill/>
          <a:ln>
            <a:noFill/>
          </a:ln>
        </p:spPr>
      </p:pic>
      <p:sp>
        <p:nvSpPr>
          <p:cNvPr id="3" name="Rectangle 2">
            <a:extLst>
              <a:ext uri="{FF2B5EF4-FFF2-40B4-BE49-F238E27FC236}">
                <a16:creationId xmlns:a16="http://schemas.microsoft.com/office/drawing/2014/main" id="{CB78F36F-8335-E433-F578-30D47C3905CC}"/>
              </a:ext>
            </a:extLst>
          </p:cNvPr>
          <p:cNvSpPr/>
          <p:nvPr/>
        </p:nvSpPr>
        <p:spPr>
          <a:xfrm>
            <a:off x="11527780" y="6424929"/>
            <a:ext cx="607859"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50</a:t>
            </a:fld>
            <a:endParaRPr lang="en-US" sz="1400" dirty="0">
              <a:solidFill>
                <a:schemeClr val="bg1"/>
              </a:solidFill>
            </a:endParaRPr>
          </a:p>
        </p:txBody>
      </p:sp>
      <p:sp>
        <p:nvSpPr>
          <p:cNvPr id="2" name="Star: 5 Points 1">
            <a:extLst>
              <a:ext uri="{FF2B5EF4-FFF2-40B4-BE49-F238E27FC236}">
                <a16:creationId xmlns:a16="http://schemas.microsoft.com/office/drawing/2014/main" id="{8C8B3C53-672D-618B-A177-6D2A8545EB99}"/>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587"/>
        <p:cNvGrpSpPr/>
        <p:nvPr/>
      </p:nvGrpSpPr>
      <p:grpSpPr>
        <a:xfrm>
          <a:off x="0" y="0"/>
          <a:ext cx="0" cy="0"/>
          <a:chOff x="0" y="0"/>
          <a:chExt cx="0" cy="0"/>
        </a:xfrm>
      </p:grpSpPr>
      <p:sp>
        <p:nvSpPr>
          <p:cNvPr id="588" name="Google Shape;588;p39"/>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9" name="Google Shape;589;p39"/>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590" name="Google Shape;590;p39"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591" name="Google Shape;591;p39"/>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rgbClr val="FF0000"/>
                </a:solidFill>
              </a:rPr>
              <a:t>KI Webinar Officer Training</a:t>
            </a:r>
            <a:endParaRPr dirty="0">
              <a:solidFill>
                <a:srgbClr val="FF0000"/>
              </a:solidFill>
            </a:endParaRPr>
          </a:p>
        </p:txBody>
      </p:sp>
      <p:sp>
        <p:nvSpPr>
          <p:cNvPr id="592" name="Google Shape;592;p39"/>
          <p:cNvSpPr txBox="1"/>
          <p:nvPr/>
        </p:nvSpPr>
        <p:spPr>
          <a:xfrm>
            <a:off x="351879" y="1692694"/>
            <a:ext cx="1111773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Calibri"/>
                <a:ea typeface="Calibri"/>
                <a:cs typeface="Calibri"/>
                <a:sym typeface="Calibri"/>
              </a:rPr>
              <a:t>Officer-Specific </a:t>
            </a:r>
            <a:r>
              <a:rPr lang="en-US" sz="3200" b="1" u="sng" dirty="0">
                <a:solidFill>
                  <a:schemeClr val="dk1"/>
                </a:solidFill>
                <a:latin typeface="Calibri"/>
                <a:ea typeface="Calibri"/>
                <a:cs typeface="Calibri"/>
                <a:sym typeface="Calibri"/>
              </a:rPr>
              <a:t>Kiwanis International </a:t>
            </a:r>
            <a:r>
              <a:rPr lang="en-US" sz="3200" b="1" dirty="0">
                <a:solidFill>
                  <a:schemeClr val="dk1"/>
                </a:solidFill>
                <a:latin typeface="Calibri"/>
                <a:ea typeface="Calibri"/>
                <a:cs typeface="Calibri"/>
                <a:sym typeface="Calibri"/>
              </a:rPr>
              <a:t>Training Sessions</a:t>
            </a:r>
            <a:endParaRPr dirty="0"/>
          </a:p>
        </p:txBody>
      </p:sp>
      <p:grpSp>
        <p:nvGrpSpPr>
          <p:cNvPr id="594" name="Google Shape;594;p39"/>
          <p:cNvGrpSpPr/>
          <p:nvPr/>
        </p:nvGrpSpPr>
        <p:grpSpPr>
          <a:xfrm>
            <a:off x="292345" y="2308982"/>
            <a:ext cx="4945530" cy="1612706"/>
            <a:chOff x="292345" y="2929840"/>
            <a:chExt cx="4945530" cy="1612706"/>
          </a:xfrm>
        </p:grpSpPr>
        <p:grpSp>
          <p:nvGrpSpPr>
            <p:cNvPr id="595" name="Google Shape;595;p39"/>
            <p:cNvGrpSpPr/>
            <p:nvPr/>
          </p:nvGrpSpPr>
          <p:grpSpPr>
            <a:xfrm>
              <a:off x="292345" y="3248581"/>
              <a:ext cx="4945530" cy="1293965"/>
              <a:chOff x="292345" y="3248581"/>
              <a:chExt cx="4945530" cy="1293965"/>
            </a:xfrm>
          </p:grpSpPr>
          <p:sp>
            <p:nvSpPr>
              <p:cNvPr id="596" name="Google Shape;596;p39"/>
              <p:cNvSpPr/>
              <p:nvPr/>
            </p:nvSpPr>
            <p:spPr>
              <a:xfrm>
                <a:off x="292345" y="3248581"/>
                <a:ext cx="4945530" cy="1293965"/>
              </a:xfrm>
              <a:prstGeom prst="roundRect">
                <a:avLst>
                  <a:gd name="adj" fmla="val 16667"/>
                </a:avLst>
              </a:prstGeom>
              <a:solidFill>
                <a:srgbClr val="DAEE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7" name="Google Shape;597;p39"/>
              <p:cNvSpPr txBox="1"/>
              <p:nvPr/>
            </p:nvSpPr>
            <p:spPr>
              <a:xfrm>
                <a:off x="383161" y="3907595"/>
                <a:ext cx="4686218" cy="492443"/>
              </a:xfrm>
              <a:prstGeom prst="rect">
                <a:avLst/>
              </a:prstGeom>
              <a:noFill/>
              <a:ln>
                <a:noFill/>
              </a:ln>
            </p:spPr>
            <p:txBody>
              <a:bodyPr spcFirstLastPara="1" wrap="square" lIns="91425" tIns="45700" rIns="91425" bIns="45700" anchor="t" anchorCtr="0">
                <a:spAutoFit/>
              </a:bodyPr>
              <a:lstStyle/>
              <a:p>
                <a:pPr marL="342900" marR="0" lvl="2" indent="-342900" algn="l" rtl="0">
                  <a:spcBef>
                    <a:spcPts val="0"/>
                  </a:spcBef>
                  <a:spcAft>
                    <a:spcPts val="0"/>
                  </a:spcAft>
                  <a:buClr>
                    <a:srgbClr val="003974"/>
                  </a:buClr>
                  <a:buSzPts val="2600"/>
                  <a:buFont typeface="Arial"/>
                  <a:buChar char="•"/>
                </a:pPr>
                <a:r>
                  <a:rPr lang="en-US" sz="2600" b="0" i="0" u="none" strike="noStrike" cap="none" dirty="0">
                    <a:solidFill>
                      <a:srgbClr val="FF0000"/>
                    </a:solidFill>
                    <a:latin typeface="Calibri"/>
                    <a:ea typeface="Calibri"/>
                    <a:cs typeface="Calibri"/>
                    <a:sym typeface="Calibri"/>
                  </a:rPr>
                  <a:t>Monday, </a:t>
                </a:r>
                <a:r>
                  <a:rPr lang="en-US" sz="2600" b="1" i="0" u="none" strike="noStrike" cap="none" dirty="0">
                    <a:solidFill>
                      <a:srgbClr val="FF0000"/>
                    </a:solidFill>
                    <a:latin typeface="Calibri"/>
                    <a:ea typeface="Calibri"/>
                    <a:cs typeface="Calibri"/>
                    <a:sym typeface="Calibri"/>
                  </a:rPr>
                  <a:t>Aug 4 –</a:t>
                </a:r>
                <a:r>
                  <a:rPr lang="en-US" sz="2600" b="0" i="0" u="none" strike="noStrike" cap="none" dirty="0">
                    <a:solidFill>
                      <a:srgbClr val="FF0000"/>
                    </a:solidFill>
                    <a:latin typeface="Calibri"/>
                    <a:ea typeface="Calibri"/>
                    <a:cs typeface="Calibri"/>
                    <a:sym typeface="Calibri"/>
                  </a:rPr>
                  <a:t> 8-10pm EST</a:t>
                </a:r>
                <a:endParaRPr sz="2600" b="1" i="0" u="none" strike="noStrike" cap="none" dirty="0">
                  <a:solidFill>
                    <a:srgbClr val="FF0000"/>
                  </a:solidFill>
                  <a:latin typeface="Calibri"/>
                  <a:ea typeface="Calibri"/>
                  <a:cs typeface="Calibri"/>
                  <a:sym typeface="Calibri"/>
                </a:endParaRPr>
              </a:p>
            </p:txBody>
          </p:sp>
          <p:sp>
            <p:nvSpPr>
              <p:cNvPr id="598" name="Google Shape;598;p39"/>
              <p:cNvSpPr txBox="1"/>
              <p:nvPr/>
            </p:nvSpPr>
            <p:spPr>
              <a:xfrm>
                <a:off x="383161" y="3428631"/>
                <a:ext cx="45074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President training</a:t>
                </a:r>
                <a:endParaRPr dirty="0"/>
              </a:p>
            </p:txBody>
          </p:sp>
        </p:grpSp>
        <p:pic>
          <p:nvPicPr>
            <p:cNvPr id="599" name="Google Shape;599;p39"/>
            <p:cNvPicPr preferRelativeResize="0"/>
            <p:nvPr/>
          </p:nvPicPr>
          <p:blipFill rotWithShape="1">
            <a:blip r:embed="rId5">
              <a:alphaModFix/>
            </a:blip>
            <a:srcRect/>
            <a:stretch/>
          </p:blipFill>
          <p:spPr>
            <a:xfrm>
              <a:off x="4038600" y="2929840"/>
              <a:ext cx="1086365" cy="959929"/>
            </a:xfrm>
            <a:prstGeom prst="rect">
              <a:avLst/>
            </a:prstGeom>
            <a:noFill/>
            <a:ln>
              <a:noFill/>
            </a:ln>
          </p:spPr>
        </p:pic>
      </p:grpSp>
      <p:grpSp>
        <p:nvGrpSpPr>
          <p:cNvPr id="600" name="Google Shape;600;p39"/>
          <p:cNvGrpSpPr/>
          <p:nvPr/>
        </p:nvGrpSpPr>
        <p:grpSpPr>
          <a:xfrm>
            <a:off x="5875888" y="2591890"/>
            <a:ext cx="6016893" cy="1602854"/>
            <a:chOff x="5875802" y="2964292"/>
            <a:chExt cx="6016893" cy="1602854"/>
          </a:xfrm>
        </p:grpSpPr>
        <p:grpSp>
          <p:nvGrpSpPr>
            <p:cNvPr id="601" name="Google Shape;601;p39"/>
            <p:cNvGrpSpPr/>
            <p:nvPr/>
          </p:nvGrpSpPr>
          <p:grpSpPr>
            <a:xfrm>
              <a:off x="5875802" y="3273181"/>
              <a:ext cx="5911035" cy="1293965"/>
              <a:chOff x="5875802" y="3273181"/>
              <a:chExt cx="5911035" cy="1293965"/>
            </a:xfrm>
          </p:grpSpPr>
          <p:sp>
            <p:nvSpPr>
              <p:cNvPr id="602" name="Google Shape;602;p39"/>
              <p:cNvSpPr/>
              <p:nvPr/>
            </p:nvSpPr>
            <p:spPr>
              <a:xfrm>
                <a:off x="5875802" y="3273181"/>
                <a:ext cx="5911035" cy="1293965"/>
              </a:xfrm>
              <a:prstGeom prst="roundRect">
                <a:avLst>
                  <a:gd name="adj" fmla="val 16667"/>
                </a:avLst>
              </a:prstGeom>
              <a:solidFill>
                <a:srgbClr val="EAF1D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3" name="Google Shape;603;p39"/>
              <p:cNvSpPr txBox="1"/>
              <p:nvPr/>
            </p:nvSpPr>
            <p:spPr>
              <a:xfrm>
                <a:off x="6023302" y="3934120"/>
                <a:ext cx="5269797" cy="492443"/>
              </a:xfrm>
              <a:prstGeom prst="rect">
                <a:avLst/>
              </a:prstGeom>
              <a:noFill/>
              <a:ln>
                <a:noFill/>
              </a:ln>
            </p:spPr>
            <p:txBody>
              <a:bodyPr spcFirstLastPara="1" wrap="square" lIns="91425" tIns="45700" rIns="91425" bIns="45700" anchor="t" anchorCtr="0">
                <a:spAutoFit/>
              </a:bodyPr>
              <a:lstStyle/>
              <a:p>
                <a:pPr marL="342900" marR="0" lvl="2" indent="-342900" algn="l" rtl="0">
                  <a:spcBef>
                    <a:spcPts val="0"/>
                  </a:spcBef>
                  <a:spcAft>
                    <a:spcPts val="0"/>
                  </a:spcAft>
                  <a:buClr>
                    <a:srgbClr val="003974"/>
                  </a:buClr>
                  <a:buSzPts val="2600"/>
                  <a:buFont typeface="Arial"/>
                  <a:buChar char="•"/>
                </a:pPr>
                <a:r>
                  <a:rPr lang="en-US" sz="2600" dirty="0">
                    <a:solidFill>
                      <a:srgbClr val="FF0000"/>
                    </a:solidFill>
                    <a:latin typeface="Calibri"/>
                    <a:ea typeface="Calibri"/>
                    <a:cs typeface="Calibri"/>
                    <a:sym typeface="Calibri"/>
                  </a:rPr>
                  <a:t>Monday</a:t>
                </a:r>
                <a:r>
                  <a:rPr lang="en-US" sz="2600" b="0" i="0" u="none" strike="noStrike" cap="none" dirty="0">
                    <a:solidFill>
                      <a:srgbClr val="FF0000"/>
                    </a:solidFill>
                    <a:latin typeface="Calibri"/>
                    <a:ea typeface="Calibri"/>
                    <a:cs typeface="Calibri"/>
                    <a:sym typeface="Calibri"/>
                  </a:rPr>
                  <a:t>, </a:t>
                </a:r>
                <a:r>
                  <a:rPr lang="en-US" sz="2600" b="1" i="0" u="none" strike="noStrike" cap="none" dirty="0">
                    <a:solidFill>
                      <a:srgbClr val="FF0000"/>
                    </a:solidFill>
                    <a:latin typeface="Calibri"/>
                    <a:ea typeface="Calibri"/>
                    <a:cs typeface="Calibri"/>
                    <a:sym typeface="Calibri"/>
                  </a:rPr>
                  <a:t>Aug 6-</a:t>
                </a:r>
                <a:r>
                  <a:rPr lang="en-US" sz="2600" b="0" i="0" u="none" strike="noStrike" cap="none" dirty="0">
                    <a:solidFill>
                      <a:srgbClr val="FF0000"/>
                    </a:solidFill>
                    <a:latin typeface="Calibri"/>
                    <a:ea typeface="Calibri"/>
                    <a:cs typeface="Calibri"/>
                    <a:sym typeface="Calibri"/>
                  </a:rPr>
                  <a:t> 8-10pm EST</a:t>
                </a:r>
                <a:endParaRPr sz="2600" b="1" i="0" u="none" strike="noStrike" cap="none" dirty="0">
                  <a:solidFill>
                    <a:srgbClr val="FF0000"/>
                  </a:solidFill>
                  <a:latin typeface="Calibri"/>
                  <a:ea typeface="Calibri"/>
                  <a:cs typeface="Calibri"/>
                  <a:sym typeface="Calibri"/>
                </a:endParaRPr>
              </a:p>
            </p:txBody>
          </p:sp>
          <p:sp>
            <p:nvSpPr>
              <p:cNvPr id="604" name="Google Shape;604;p39"/>
              <p:cNvSpPr txBox="1"/>
              <p:nvPr/>
            </p:nvSpPr>
            <p:spPr>
              <a:xfrm>
                <a:off x="6008155" y="3461608"/>
                <a:ext cx="479141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Treasurer training</a:t>
                </a:r>
                <a:endParaRPr dirty="0"/>
              </a:p>
            </p:txBody>
          </p:sp>
        </p:grpSp>
        <p:pic>
          <p:nvPicPr>
            <p:cNvPr id="605" name="Google Shape;605;p39" descr="Download Stacks Of Money Clip Art - Money Clipart Jpg - Full Size PNG Image  - PNGkit"/>
            <p:cNvPicPr preferRelativeResize="0"/>
            <p:nvPr/>
          </p:nvPicPr>
          <p:blipFill rotWithShape="1">
            <a:blip r:embed="rId6">
              <a:alphaModFix/>
            </a:blip>
            <a:srcRect/>
            <a:stretch/>
          </p:blipFill>
          <p:spPr>
            <a:xfrm>
              <a:off x="10177928" y="2964292"/>
              <a:ext cx="1714767" cy="1253859"/>
            </a:xfrm>
            <a:prstGeom prst="rect">
              <a:avLst/>
            </a:prstGeom>
            <a:noFill/>
            <a:ln>
              <a:noFill/>
            </a:ln>
          </p:spPr>
        </p:pic>
      </p:grpSp>
      <p:grpSp>
        <p:nvGrpSpPr>
          <p:cNvPr id="606" name="Google Shape;606;p39"/>
          <p:cNvGrpSpPr/>
          <p:nvPr/>
        </p:nvGrpSpPr>
        <p:grpSpPr>
          <a:xfrm>
            <a:off x="5897535" y="4705311"/>
            <a:ext cx="5911036" cy="1288293"/>
            <a:chOff x="5899964" y="5032615"/>
            <a:chExt cx="5911036" cy="1288293"/>
          </a:xfrm>
        </p:grpSpPr>
        <p:grpSp>
          <p:nvGrpSpPr>
            <p:cNvPr id="607" name="Google Shape;607;p39"/>
            <p:cNvGrpSpPr/>
            <p:nvPr/>
          </p:nvGrpSpPr>
          <p:grpSpPr>
            <a:xfrm>
              <a:off x="5899964" y="5032615"/>
              <a:ext cx="5911036" cy="1288293"/>
              <a:chOff x="5899964" y="5032615"/>
              <a:chExt cx="5911036" cy="1288293"/>
            </a:xfrm>
          </p:grpSpPr>
          <p:sp>
            <p:nvSpPr>
              <p:cNvPr id="608" name="Google Shape;608;p39"/>
              <p:cNvSpPr/>
              <p:nvPr/>
            </p:nvSpPr>
            <p:spPr>
              <a:xfrm>
                <a:off x="5899964" y="5032615"/>
                <a:ext cx="5911036" cy="1288293"/>
              </a:xfrm>
              <a:prstGeom prst="roundRect">
                <a:avLst>
                  <a:gd name="adj" fmla="val 16667"/>
                </a:avLst>
              </a:prstGeom>
              <a:solidFill>
                <a:srgbClr val="DDD9C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9" name="Google Shape;609;p39"/>
              <p:cNvSpPr txBox="1"/>
              <p:nvPr/>
            </p:nvSpPr>
            <p:spPr>
              <a:xfrm>
                <a:off x="6016083" y="5662077"/>
                <a:ext cx="5269797" cy="492443"/>
              </a:xfrm>
              <a:prstGeom prst="rect">
                <a:avLst/>
              </a:prstGeom>
              <a:noFill/>
              <a:ln>
                <a:noFill/>
              </a:ln>
            </p:spPr>
            <p:txBody>
              <a:bodyPr spcFirstLastPara="1" wrap="square" lIns="91425" tIns="45700" rIns="91425" bIns="45700" anchor="t" anchorCtr="0">
                <a:spAutoFit/>
              </a:bodyPr>
              <a:lstStyle/>
              <a:p>
                <a:pPr marL="342900" marR="0" lvl="2" indent="-342900" algn="l" rtl="0">
                  <a:spcBef>
                    <a:spcPts val="0"/>
                  </a:spcBef>
                  <a:spcAft>
                    <a:spcPts val="0"/>
                  </a:spcAft>
                  <a:buClr>
                    <a:srgbClr val="003974"/>
                  </a:buClr>
                  <a:buSzPts val="2600"/>
                  <a:buFont typeface="Arial"/>
                  <a:buChar char="•"/>
                </a:pPr>
                <a:r>
                  <a:rPr lang="en-US" sz="2600" b="0" i="0" u="none" strike="noStrike" cap="none" dirty="0">
                    <a:solidFill>
                      <a:srgbClr val="FF0000"/>
                    </a:solidFill>
                    <a:latin typeface="Calibri"/>
                    <a:ea typeface="Calibri"/>
                    <a:cs typeface="Calibri"/>
                    <a:sym typeface="Calibri"/>
                  </a:rPr>
                  <a:t>Tuesday., </a:t>
                </a:r>
                <a:r>
                  <a:rPr lang="en-US" sz="2600" b="1" i="0" u="none" strike="noStrike" cap="none" dirty="0">
                    <a:solidFill>
                      <a:srgbClr val="FF0000"/>
                    </a:solidFill>
                    <a:latin typeface="Calibri"/>
                    <a:ea typeface="Calibri"/>
                    <a:cs typeface="Calibri"/>
                    <a:sym typeface="Calibri"/>
                  </a:rPr>
                  <a:t>Aug </a:t>
                </a:r>
                <a:r>
                  <a:rPr lang="en-US" sz="2600" b="1" dirty="0">
                    <a:solidFill>
                      <a:srgbClr val="FF0000"/>
                    </a:solidFill>
                    <a:latin typeface="Calibri"/>
                    <a:ea typeface="Calibri"/>
                    <a:cs typeface="Calibri"/>
                    <a:sym typeface="Calibri"/>
                  </a:rPr>
                  <a:t>7</a:t>
                </a:r>
                <a:r>
                  <a:rPr lang="en-US" sz="2600" b="1" i="0" u="none" strike="noStrike" cap="none" dirty="0">
                    <a:solidFill>
                      <a:srgbClr val="FF0000"/>
                    </a:solidFill>
                    <a:latin typeface="Calibri"/>
                    <a:ea typeface="Calibri"/>
                    <a:cs typeface="Calibri"/>
                    <a:sym typeface="Calibri"/>
                  </a:rPr>
                  <a:t>-</a:t>
                </a:r>
                <a:r>
                  <a:rPr lang="en-US" sz="2600" b="0" i="0" u="none" strike="noStrike" cap="none" dirty="0">
                    <a:solidFill>
                      <a:srgbClr val="FF0000"/>
                    </a:solidFill>
                    <a:latin typeface="Calibri"/>
                    <a:ea typeface="Calibri"/>
                    <a:cs typeface="Calibri"/>
                    <a:sym typeface="Calibri"/>
                  </a:rPr>
                  <a:t> 8-10pm EST</a:t>
                </a:r>
                <a:endParaRPr sz="2600" b="1" i="0" u="none" strike="noStrike" cap="none" dirty="0">
                  <a:solidFill>
                    <a:srgbClr val="FF0000"/>
                  </a:solidFill>
                  <a:latin typeface="Calibri"/>
                  <a:ea typeface="Calibri"/>
                  <a:cs typeface="Calibri"/>
                  <a:sym typeface="Calibri"/>
                </a:endParaRPr>
              </a:p>
            </p:txBody>
          </p:sp>
          <p:sp>
            <p:nvSpPr>
              <p:cNvPr id="610" name="Google Shape;610;p39"/>
              <p:cNvSpPr txBox="1"/>
              <p:nvPr/>
            </p:nvSpPr>
            <p:spPr>
              <a:xfrm>
                <a:off x="6016083" y="5210988"/>
                <a:ext cx="579491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Membership Chair training</a:t>
                </a:r>
                <a:endParaRPr dirty="0"/>
              </a:p>
            </p:txBody>
          </p:sp>
        </p:grpSp>
        <p:pic>
          <p:nvPicPr>
            <p:cNvPr id="611" name="Google Shape;611;p39"/>
            <p:cNvPicPr preferRelativeResize="0"/>
            <p:nvPr/>
          </p:nvPicPr>
          <p:blipFill rotWithShape="1">
            <a:blip r:embed="rId7">
              <a:alphaModFix/>
            </a:blip>
            <a:srcRect/>
            <a:stretch/>
          </p:blipFill>
          <p:spPr>
            <a:xfrm>
              <a:off x="10358963" y="5134006"/>
              <a:ext cx="1403042" cy="778141"/>
            </a:xfrm>
            <a:prstGeom prst="rect">
              <a:avLst/>
            </a:prstGeom>
            <a:noFill/>
            <a:ln>
              <a:noFill/>
            </a:ln>
          </p:spPr>
        </p:pic>
      </p:grpSp>
      <p:grpSp>
        <p:nvGrpSpPr>
          <p:cNvPr id="612" name="Google Shape;612;p39"/>
          <p:cNvGrpSpPr/>
          <p:nvPr/>
        </p:nvGrpSpPr>
        <p:grpSpPr>
          <a:xfrm>
            <a:off x="273471" y="4212214"/>
            <a:ext cx="5261589" cy="1578986"/>
            <a:chOff x="292345" y="4807390"/>
            <a:chExt cx="5261589" cy="1578986"/>
          </a:xfrm>
        </p:grpSpPr>
        <p:grpSp>
          <p:nvGrpSpPr>
            <p:cNvPr id="613" name="Google Shape;613;p39"/>
            <p:cNvGrpSpPr/>
            <p:nvPr/>
          </p:nvGrpSpPr>
          <p:grpSpPr>
            <a:xfrm>
              <a:off x="292345" y="5059524"/>
              <a:ext cx="5261589" cy="1326852"/>
              <a:chOff x="693270" y="5032616"/>
              <a:chExt cx="5261589" cy="1326852"/>
            </a:xfrm>
          </p:grpSpPr>
          <p:sp>
            <p:nvSpPr>
              <p:cNvPr id="614" name="Google Shape;614;p39"/>
              <p:cNvSpPr/>
              <p:nvPr/>
            </p:nvSpPr>
            <p:spPr>
              <a:xfrm>
                <a:off x="693270" y="5032616"/>
                <a:ext cx="5198618" cy="1326852"/>
              </a:xfrm>
              <a:prstGeom prst="roundRect">
                <a:avLst>
                  <a:gd name="adj" fmla="val 16667"/>
                </a:avLst>
              </a:prstGeom>
              <a:solidFill>
                <a:srgbClr val="FDE9D8"/>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5" name="Google Shape;615;p39"/>
              <p:cNvSpPr txBox="1"/>
              <p:nvPr/>
            </p:nvSpPr>
            <p:spPr>
              <a:xfrm>
                <a:off x="794423" y="5673804"/>
                <a:ext cx="5160436" cy="492402"/>
              </a:xfrm>
              <a:prstGeom prst="rect">
                <a:avLst/>
              </a:prstGeom>
              <a:noFill/>
              <a:ln>
                <a:noFill/>
              </a:ln>
            </p:spPr>
            <p:txBody>
              <a:bodyPr spcFirstLastPara="1" wrap="square" lIns="91425" tIns="45700" rIns="91425" bIns="45700" anchor="t" anchorCtr="0">
                <a:spAutoFit/>
              </a:bodyPr>
              <a:lstStyle/>
              <a:p>
                <a:pPr marL="342900" marR="0" lvl="2" indent="-342900" algn="l" rtl="0">
                  <a:spcBef>
                    <a:spcPts val="0"/>
                  </a:spcBef>
                  <a:spcAft>
                    <a:spcPts val="0"/>
                  </a:spcAft>
                  <a:buClr>
                    <a:srgbClr val="003974"/>
                  </a:buClr>
                  <a:buSzPts val="2600"/>
                  <a:buFont typeface="Arial"/>
                  <a:buChar char="•"/>
                </a:pPr>
                <a:r>
                  <a:rPr lang="en-US" sz="2600" b="0" i="0" u="none" strike="noStrike" cap="none" dirty="0">
                    <a:solidFill>
                      <a:srgbClr val="FF0000"/>
                    </a:solidFill>
                    <a:latin typeface="Calibri"/>
                    <a:ea typeface="Calibri"/>
                    <a:cs typeface="Calibri"/>
                    <a:sym typeface="Calibri"/>
                  </a:rPr>
                  <a:t>Tuesday, </a:t>
                </a:r>
                <a:r>
                  <a:rPr lang="en-US" sz="2600" b="1" i="0" u="none" strike="noStrike" cap="none" dirty="0">
                    <a:solidFill>
                      <a:srgbClr val="FF0000"/>
                    </a:solidFill>
                    <a:latin typeface="Calibri"/>
                    <a:ea typeface="Calibri"/>
                    <a:cs typeface="Calibri"/>
                    <a:sym typeface="Calibri"/>
                  </a:rPr>
                  <a:t>Aug 5-</a:t>
                </a:r>
                <a:r>
                  <a:rPr lang="en-US" sz="2600" b="0" i="0" u="none" strike="noStrike" cap="none" dirty="0">
                    <a:solidFill>
                      <a:srgbClr val="FF0000"/>
                    </a:solidFill>
                    <a:latin typeface="Calibri"/>
                    <a:ea typeface="Calibri"/>
                    <a:cs typeface="Calibri"/>
                    <a:sym typeface="Calibri"/>
                  </a:rPr>
                  <a:t> 8-10pm EST</a:t>
                </a:r>
                <a:endParaRPr sz="2600" b="1" i="0" u="none" strike="noStrike" cap="none" dirty="0">
                  <a:solidFill>
                    <a:srgbClr val="FF0000"/>
                  </a:solidFill>
                  <a:latin typeface="Calibri"/>
                  <a:ea typeface="Calibri"/>
                  <a:cs typeface="Calibri"/>
                  <a:sym typeface="Calibri"/>
                </a:endParaRPr>
              </a:p>
            </p:txBody>
          </p:sp>
          <p:sp>
            <p:nvSpPr>
              <p:cNvPr id="616" name="Google Shape;616;p39"/>
              <p:cNvSpPr txBox="1"/>
              <p:nvPr/>
            </p:nvSpPr>
            <p:spPr>
              <a:xfrm>
                <a:off x="771678" y="5212139"/>
                <a:ext cx="45074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Secretary training</a:t>
                </a:r>
                <a:endParaRPr dirty="0"/>
              </a:p>
            </p:txBody>
          </p:sp>
        </p:grpSp>
        <p:pic>
          <p:nvPicPr>
            <p:cNvPr id="617" name="Google Shape;617;p39"/>
            <p:cNvPicPr preferRelativeResize="0"/>
            <p:nvPr/>
          </p:nvPicPr>
          <p:blipFill rotWithShape="1">
            <a:blip r:embed="rId8">
              <a:alphaModFix/>
            </a:blip>
            <a:srcRect/>
            <a:stretch/>
          </p:blipFill>
          <p:spPr>
            <a:xfrm>
              <a:off x="4286074" y="4807390"/>
              <a:ext cx="1019999" cy="852850"/>
            </a:xfrm>
            <a:prstGeom prst="rect">
              <a:avLst/>
            </a:prstGeom>
            <a:noFill/>
            <a:ln>
              <a:noFill/>
            </a:ln>
          </p:spPr>
        </p:pic>
      </p:grpSp>
      <p:sp>
        <p:nvSpPr>
          <p:cNvPr id="3" name="Rectangle 2">
            <a:extLst>
              <a:ext uri="{FF2B5EF4-FFF2-40B4-BE49-F238E27FC236}">
                <a16:creationId xmlns:a16="http://schemas.microsoft.com/office/drawing/2014/main" id="{19DA365E-5FAB-13ED-6C5E-058474AD749D}"/>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51</a:t>
            </a:fld>
            <a:endParaRPr lang="en-US" sz="1400" dirty="0">
              <a:solidFill>
                <a:schemeClr val="accent3">
                  <a:lumMod val="75000"/>
                </a:schemeClr>
              </a:solidFill>
            </a:endParaRPr>
          </a:p>
        </p:txBody>
      </p:sp>
      <p:sp>
        <p:nvSpPr>
          <p:cNvPr id="4" name="TextBox 3">
            <a:hlinkClick r:id="rId9"/>
            <a:extLst>
              <a:ext uri="{FF2B5EF4-FFF2-40B4-BE49-F238E27FC236}">
                <a16:creationId xmlns:a16="http://schemas.microsoft.com/office/drawing/2014/main" id="{C471FFBC-E88B-E5AC-5E9E-AFDC73228730}"/>
              </a:ext>
            </a:extLst>
          </p:cNvPr>
          <p:cNvSpPr txBox="1"/>
          <p:nvPr/>
        </p:nvSpPr>
        <p:spPr>
          <a:xfrm>
            <a:off x="2933185" y="6231254"/>
            <a:ext cx="5618991" cy="400110"/>
          </a:xfrm>
          <a:prstGeom prst="rect">
            <a:avLst/>
          </a:prstGeom>
        </p:spPr>
        <p:txBody>
          <a:bodyPr vert="horz" wrap="square" lIns="91440" tIns="45720" rIns="91440" bIns="45720" rtlCol="0">
            <a:spAutoFit/>
          </a:bodyPr>
          <a:lstStyle/>
          <a:p>
            <a:pPr algn="l"/>
            <a:r>
              <a:rPr lang="en-US" sz="2000" b="1" dirty="0">
                <a:solidFill>
                  <a:srgbClr val="003974"/>
                </a:solidFill>
                <a:latin typeface="Garamond" panose="02020404030301010803" pitchFamily="18" charset="0"/>
              </a:rPr>
              <a:t>Registration Link: </a:t>
            </a:r>
            <a:r>
              <a:rPr lang="en-US" b="1" dirty="0">
                <a:solidFill>
                  <a:srgbClr val="FF0000"/>
                </a:solidFill>
                <a:latin typeface="Garamond" panose="02020404030301010803" pitchFamily="18" charset="0"/>
              </a:rPr>
              <a:t>TBD</a:t>
            </a:r>
          </a:p>
        </p:txBody>
      </p:sp>
      <p:sp>
        <p:nvSpPr>
          <p:cNvPr id="2" name="Star: 5 Points 1">
            <a:extLst>
              <a:ext uri="{FF2B5EF4-FFF2-40B4-BE49-F238E27FC236}">
                <a16:creationId xmlns:a16="http://schemas.microsoft.com/office/drawing/2014/main" id="{B5E223DC-E336-0723-DF90-2BFFDD72208F}"/>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594"/>
                                        </p:tgtEl>
                                        <p:attrNameLst>
                                          <p:attrName>style.visibility</p:attrName>
                                        </p:attrNameLst>
                                      </p:cBhvr>
                                      <p:to>
                                        <p:strVal val="visible"/>
                                      </p:to>
                                    </p:set>
                                    <p:animEffect transition="in" filter="fade">
                                      <p:cBhvr>
                                        <p:cTn id="7" dur="1000"/>
                                        <p:tgtEl>
                                          <p:spTgt spid="594"/>
                                        </p:tgtEl>
                                      </p:cBhvr>
                                    </p:animEffect>
                                  </p:childTnLst>
                                </p:cTn>
                              </p:par>
                              <p:par>
                                <p:cTn id="8" presetID="10" presetClass="entr" presetSubtype="0" fill="hold" nodeType="withEffect">
                                  <p:stCondLst>
                                    <p:cond delay="1750"/>
                                  </p:stCondLst>
                                  <p:childTnLst>
                                    <p:set>
                                      <p:cBhvr>
                                        <p:cTn id="9" dur="1" fill="hold">
                                          <p:stCondLst>
                                            <p:cond delay="0"/>
                                          </p:stCondLst>
                                        </p:cTn>
                                        <p:tgtEl>
                                          <p:spTgt spid="612"/>
                                        </p:tgtEl>
                                        <p:attrNameLst>
                                          <p:attrName>style.visibility</p:attrName>
                                        </p:attrNameLst>
                                      </p:cBhvr>
                                      <p:to>
                                        <p:strVal val="visible"/>
                                      </p:to>
                                    </p:set>
                                    <p:animEffect transition="in" filter="fade">
                                      <p:cBhvr>
                                        <p:cTn id="10" dur="1000"/>
                                        <p:tgtEl>
                                          <p:spTgt spid="612"/>
                                        </p:tgtEl>
                                      </p:cBhvr>
                                    </p:animEffect>
                                  </p:childTnLst>
                                </p:cTn>
                              </p:par>
                              <p:par>
                                <p:cTn id="11" presetID="10" presetClass="entr" presetSubtype="0" fill="hold" nodeType="withEffect">
                                  <p:stCondLst>
                                    <p:cond delay="2750"/>
                                  </p:stCondLst>
                                  <p:childTnLst>
                                    <p:set>
                                      <p:cBhvr>
                                        <p:cTn id="12" dur="1" fill="hold">
                                          <p:stCondLst>
                                            <p:cond delay="0"/>
                                          </p:stCondLst>
                                        </p:cTn>
                                        <p:tgtEl>
                                          <p:spTgt spid="600"/>
                                        </p:tgtEl>
                                        <p:attrNameLst>
                                          <p:attrName>style.visibility</p:attrName>
                                        </p:attrNameLst>
                                      </p:cBhvr>
                                      <p:to>
                                        <p:strVal val="visible"/>
                                      </p:to>
                                    </p:set>
                                    <p:animEffect transition="in" filter="fade">
                                      <p:cBhvr>
                                        <p:cTn id="13" dur="1000"/>
                                        <p:tgtEl>
                                          <p:spTgt spid="600"/>
                                        </p:tgtEl>
                                      </p:cBhvr>
                                    </p:animEffect>
                                  </p:childTnLst>
                                </p:cTn>
                              </p:par>
                              <p:par>
                                <p:cTn id="14" presetID="10" presetClass="entr" presetSubtype="0" fill="hold" nodeType="withEffect">
                                  <p:stCondLst>
                                    <p:cond delay="3750"/>
                                  </p:stCondLst>
                                  <p:childTnLst>
                                    <p:set>
                                      <p:cBhvr>
                                        <p:cTn id="15" dur="1" fill="hold">
                                          <p:stCondLst>
                                            <p:cond delay="0"/>
                                          </p:stCondLst>
                                        </p:cTn>
                                        <p:tgtEl>
                                          <p:spTgt spid="606"/>
                                        </p:tgtEl>
                                        <p:attrNameLst>
                                          <p:attrName>style.visibility</p:attrName>
                                        </p:attrNameLst>
                                      </p:cBhvr>
                                      <p:to>
                                        <p:strVal val="visible"/>
                                      </p:to>
                                    </p:set>
                                    <p:animEffect transition="in" filter="fade">
                                      <p:cBhvr>
                                        <p:cTn id="16" dur="10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35AF7A-828B-41B9-88C5-701F07ABCDE3}"/>
              </a:ext>
            </a:extLst>
          </p:cNvPr>
          <p:cNvSpPr>
            <a:spLocks noGrp="1"/>
          </p:cNvSpPr>
          <p:nvPr>
            <p:ph type="title"/>
          </p:nvPr>
        </p:nvSpPr>
        <p:spPr/>
        <p:txBody>
          <a:bodyPr/>
          <a:lstStyle/>
          <a:p>
            <a:r>
              <a:rPr lang="en-US" dirty="0"/>
              <a:t>Time for a STRETCH!</a:t>
            </a:r>
          </a:p>
        </p:txBody>
      </p:sp>
      <p:pic>
        <p:nvPicPr>
          <p:cNvPr id="5" name="Picture 2" descr="Image result for images of animals stretching">
            <a:extLst>
              <a:ext uri="{FF2B5EF4-FFF2-40B4-BE49-F238E27FC236}">
                <a16:creationId xmlns:a16="http://schemas.microsoft.com/office/drawing/2014/main" id="{34485D5C-6D71-4952-BF02-9A5AA929C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12192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8CBA2FB-CBB4-D488-0E20-CB640EC3E026}"/>
              </a:ext>
            </a:extLst>
          </p:cNvPr>
          <p:cNvSpPr/>
          <p:nvPr/>
        </p:nvSpPr>
        <p:spPr>
          <a:xfrm>
            <a:off x="11548279" y="6459338"/>
            <a:ext cx="607859"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52</a:t>
            </a:fld>
            <a:endParaRPr lang="en-US" sz="1400" dirty="0">
              <a:solidFill>
                <a:schemeClr val="bg1"/>
              </a:solidFill>
            </a:endParaRPr>
          </a:p>
        </p:txBody>
      </p:sp>
    </p:spTree>
    <p:extLst>
      <p:ext uri="{BB962C8B-B14F-4D97-AF65-F5344CB8AC3E}">
        <p14:creationId xmlns:p14="http://schemas.microsoft.com/office/powerpoint/2010/main" val="3786038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42"/>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703" name="Google Shape;703;p42"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704" name="Google Shape;704;p42"/>
          <p:cNvSpPr txBox="1">
            <a:spLocks noGrp="1"/>
          </p:cNvSpPr>
          <p:nvPr>
            <p:ph type="title"/>
          </p:nvPr>
        </p:nvSpPr>
        <p:spPr>
          <a:xfrm>
            <a:off x="643462" y="325844"/>
            <a:ext cx="11624738"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chemeClr val="lt1"/>
                </a:solidFill>
              </a:rPr>
              <a:t>Supporting your SLPs!</a:t>
            </a:r>
            <a:endParaRPr dirty="0"/>
          </a:p>
        </p:txBody>
      </p:sp>
      <p:sp>
        <p:nvSpPr>
          <p:cNvPr id="705" name="Google Shape;705;p42"/>
          <p:cNvSpPr/>
          <p:nvPr/>
        </p:nvSpPr>
        <p:spPr>
          <a:xfrm>
            <a:off x="10904561" y="5758218"/>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 name="Picture 6">
            <a:extLst>
              <a:ext uri="{FF2B5EF4-FFF2-40B4-BE49-F238E27FC236}">
                <a16:creationId xmlns:a16="http://schemas.microsoft.com/office/drawing/2014/main" id="{8AB1F26D-5EB1-43F0-ACA3-2844A324B6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8421" y="3762402"/>
            <a:ext cx="4555154" cy="63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E1E021D9-17B5-4B48-8D7C-BB2B878EAB4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4312" y="4866491"/>
            <a:ext cx="3263038" cy="144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U:\SOAP\mworrell\My Documents\Education resources\Logos\Aktion club block.png">
            <a:extLst>
              <a:ext uri="{FF2B5EF4-FFF2-40B4-BE49-F238E27FC236}">
                <a16:creationId xmlns:a16="http://schemas.microsoft.com/office/drawing/2014/main" id="{E5FC6E16-8344-4B29-BB86-4FDC38D1BE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1098" y="1854114"/>
            <a:ext cx="2209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www.kiwanis.org/docs/default-source/marketing-and-pr/logos/circle-k-logos/logo_cki_twolines_black-639_rgb.png?sfvrsn=4">
            <a:extLst>
              <a:ext uri="{FF2B5EF4-FFF2-40B4-BE49-F238E27FC236}">
                <a16:creationId xmlns:a16="http://schemas.microsoft.com/office/drawing/2014/main" id="{EE8F395A-05F7-4BCD-B78B-638BFE739E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1909482"/>
            <a:ext cx="3039036" cy="151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15E3173-CB8D-67C0-481B-3B92B684E902}"/>
              </a:ext>
            </a:extLst>
          </p:cNvPr>
          <p:cNvPicPr>
            <a:picLocks noChangeAspect="1"/>
          </p:cNvPicPr>
          <p:nvPr/>
        </p:nvPicPr>
        <p:blipFill>
          <a:blip r:embed="rId9"/>
          <a:stretch>
            <a:fillRect/>
          </a:stretch>
        </p:blipFill>
        <p:spPr>
          <a:xfrm>
            <a:off x="9026764" y="1711637"/>
            <a:ext cx="2465148" cy="1972118"/>
          </a:xfrm>
          <a:prstGeom prst="rect">
            <a:avLst/>
          </a:prstGeom>
        </p:spPr>
      </p:pic>
      <p:pic>
        <p:nvPicPr>
          <p:cNvPr id="8" name="Picture 7">
            <a:extLst>
              <a:ext uri="{FF2B5EF4-FFF2-40B4-BE49-F238E27FC236}">
                <a16:creationId xmlns:a16="http://schemas.microsoft.com/office/drawing/2014/main" id="{E37A8074-6BE5-9314-42B0-B15436138F3A}"/>
              </a:ext>
            </a:extLst>
          </p:cNvPr>
          <p:cNvPicPr>
            <a:picLocks noChangeAspect="1"/>
          </p:cNvPicPr>
          <p:nvPr/>
        </p:nvPicPr>
        <p:blipFill>
          <a:blip r:embed="rId10"/>
          <a:stretch>
            <a:fillRect/>
          </a:stretch>
        </p:blipFill>
        <p:spPr>
          <a:xfrm>
            <a:off x="8945719" y="4284269"/>
            <a:ext cx="2547192" cy="2158901"/>
          </a:xfrm>
          <a:prstGeom prst="rect">
            <a:avLst/>
          </a:prstGeom>
        </p:spPr>
      </p:pic>
      <p:pic>
        <p:nvPicPr>
          <p:cNvPr id="10" name="Picture 9">
            <a:extLst>
              <a:ext uri="{FF2B5EF4-FFF2-40B4-BE49-F238E27FC236}">
                <a16:creationId xmlns:a16="http://schemas.microsoft.com/office/drawing/2014/main" id="{D201862A-D6DD-35D9-DFD7-632658C87549}"/>
              </a:ext>
            </a:extLst>
          </p:cNvPr>
          <p:cNvPicPr>
            <a:picLocks noChangeAspect="1"/>
          </p:cNvPicPr>
          <p:nvPr/>
        </p:nvPicPr>
        <p:blipFill>
          <a:blip r:embed="rId11"/>
          <a:stretch>
            <a:fillRect/>
          </a:stretch>
        </p:blipFill>
        <p:spPr>
          <a:xfrm>
            <a:off x="594709" y="4872294"/>
            <a:ext cx="3657459" cy="1436680"/>
          </a:xfrm>
          <a:prstGeom prst="rect">
            <a:avLst/>
          </a:prstGeom>
        </p:spPr>
      </p:pic>
      <p:sp>
        <p:nvSpPr>
          <p:cNvPr id="2" name="Rectangle 1">
            <a:extLst>
              <a:ext uri="{FF2B5EF4-FFF2-40B4-BE49-F238E27FC236}">
                <a16:creationId xmlns:a16="http://schemas.microsoft.com/office/drawing/2014/main" id="{49E19773-D0E8-4CEA-7ECB-51EC14C47A89}"/>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53</a:t>
            </a:fld>
            <a:endParaRPr lang="en-US" sz="1400" dirty="0">
              <a:solidFill>
                <a:schemeClr val="accent3">
                  <a:lumMod val="75000"/>
                </a:schemeClr>
              </a:solidFill>
            </a:endParaRPr>
          </a:p>
        </p:txBody>
      </p:sp>
    </p:spTree>
    <p:extLst>
      <p:ext uri="{BB962C8B-B14F-4D97-AF65-F5344CB8AC3E}">
        <p14:creationId xmlns:p14="http://schemas.microsoft.com/office/powerpoint/2010/main" val="3529169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1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2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27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0" presetClass="entr" presetSubtype="0" fill="hold" nodeType="withEffect">
                                  <p:stCondLst>
                                    <p:cond delay="3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26" presetClass="entr" presetSubtype="0" fill="hold" nodeType="withEffect">
                                  <p:stCondLst>
                                    <p:cond delay="375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435">
                                          <p:stCondLst>
                                            <p:cond delay="0"/>
                                          </p:stCondLst>
                                        </p:cTn>
                                        <p:tgtEl>
                                          <p:spTgt spid="13"/>
                                        </p:tgtEl>
                                      </p:cBhvr>
                                    </p:animEffect>
                                    <p:anim calcmode="lin" valueType="num">
                                      <p:cBhvr>
                                        <p:cTn id="26"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31" dur="20">
                                          <p:stCondLst>
                                            <p:cond delay="487"/>
                                          </p:stCondLst>
                                        </p:cTn>
                                        <p:tgtEl>
                                          <p:spTgt spid="13"/>
                                        </p:tgtEl>
                                      </p:cBhvr>
                                      <p:to x="100000" y="60000"/>
                                    </p:animScale>
                                    <p:animScale>
                                      <p:cBhvr>
                                        <p:cTn id="32" dur="124" decel="50000">
                                          <p:stCondLst>
                                            <p:cond delay="507"/>
                                          </p:stCondLst>
                                        </p:cTn>
                                        <p:tgtEl>
                                          <p:spTgt spid="13"/>
                                        </p:tgtEl>
                                      </p:cBhvr>
                                      <p:to x="100000" y="100000"/>
                                    </p:animScale>
                                    <p:animScale>
                                      <p:cBhvr>
                                        <p:cTn id="33" dur="20">
                                          <p:stCondLst>
                                            <p:cond delay="984"/>
                                          </p:stCondLst>
                                        </p:cTn>
                                        <p:tgtEl>
                                          <p:spTgt spid="13"/>
                                        </p:tgtEl>
                                      </p:cBhvr>
                                      <p:to x="100000" y="80000"/>
                                    </p:animScale>
                                    <p:animScale>
                                      <p:cBhvr>
                                        <p:cTn id="34" dur="124" decel="50000">
                                          <p:stCondLst>
                                            <p:cond delay="1004"/>
                                          </p:stCondLst>
                                        </p:cTn>
                                        <p:tgtEl>
                                          <p:spTgt spid="13"/>
                                        </p:tgtEl>
                                      </p:cBhvr>
                                      <p:to x="100000" y="100000"/>
                                    </p:animScale>
                                    <p:animScale>
                                      <p:cBhvr>
                                        <p:cTn id="35" dur="20">
                                          <p:stCondLst>
                                            <p:cond delay="1231"/>
                                          </p:stCondLst>
                                        </p:cTn>
                                        <p:tgtEl>
                                          <p:spTgt spid="13"/>
                                        </p:tgtEl>
                                      </p:cBhvr>
                                      <p:to x="100000" y="90000"/>
                                    </p:animScale>
                                    <p:animScale>
                                      <p:cBhvr>
                                        <p:cTn id="36" dur="124" decel="50000">
                                          <p:stCondLst>
                                            <p:cond delay="1251"/>
                                          </p:stCondLst>
                                        </p:cTn>
                                        <p:tgtEl>
                                          <p:spTgt spid="13"/>
                                        </p:tgtEl>
                                      </p:cBhvr>
                                      <p:to x="100000" y="100000"/>
                                    </p:animScale>
                                    <p:animScale>
                                      <p:cBhvr>
                                        <p:cTn id="37" dur="20">
                                          <p:stCondLst>
                                            <p:cond delay="1356"/>
                                          </p:stCondLst>
                                        </p:cTn>
                                        <p:tgtEl>
                                          <p:spTgt spid="13"/>
                                        </p:tgtEl>
                                      </p:cBhvr>
                                      <p:to x="100000" y="95000"/>
                                    </p:animScale>
                                    <p:animScale>
                                      <p:cBhvr>
                                        <p:cTn id="38" dur="124" decel="50000">
                                          <p:stCondLst>
                                            <p:cond delay="1376"/>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Partner Cliparts, Download Free Partner Cliparts png images, Free  ClipArts on Clipart Library">
            <a:extLst>
              <a:ext uri="{FF2B5EF4-FFF2-40B4-BE49-F238E27FC236}">
                <a16:creationId xmlns:a16="http://schemas.microsoft.com/office/drawing/2014/main" id="{AAE79D14-B698-46BB-A3BB-97FA509A1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970" y="2173863"/>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8EF07B-1376-4474-9C35-BD5203231526}"/>
              </a:ext>
            </a:extLst>
          </p:cNvPr>
          <p:cNvPicPr>
            <a:picLocks noChangeAspect="1"/>
          </p:cNvPicPr>
          <p:nvPr/>
        </p:nvPicPr>
        <p:blipFill>
          <a:blip r:embed="rId5"/>
          <a:stretch>
            <a:fillRect/>
          </a:stretch>
        </p:blipFill>
        <p:spPr>
          <a:xfrm>
            <a:off x="-1" y="-14288"/>
            <a:ext cx="12191999" cy="1476375"/>
          </a:xfrm>
          <a:prstGeom prst="rect">
            <a:avLst/>
          </a:prstGeom>
        </p:spPr>
      </p:pic>
      <p:pic>
        <p:nvPicPr>
          <p:cNvPr id="15" name="Picture 14" descr="A close up of a sign&#10;&#10;Description automatically generated">
            <a:extLst>
              <a:ext uri="{FF2B5EF4-FFF2-40B4-BE49-F238E27FC236}">
                <a16:creationId xmlns:a16="http://schemas.microsoft.com/office/drawing/2014/main" id="{9EEE0D84-4C17-4EEF-881F-027F474E6542}"/>
              </a:ext>
            </a:extLst>
          </p:cNvPr>
          <p:cNvPicPr>
            <a:picLocks noChangeAspect="1"/>
          </p:cNvPicPr>
          <p:nvPr/>
        </p:nvPicPr>
        <p:blipFill>
          <a:blip r:embed="rId6"/>
          <a:stretch>
            <a:fillRect/>
          </a:stretch>
        </p:blipFill>
        <p:spPr>
          <a:xfrm>
            <a:off x="110062" y="-56327"/>
            <a:ext cx="1585387" cy="1585387"/>
          </a:xfrm>
          <a:prstGeom prst="rect">
            <a:avLst/>
          </a:prstGeom>
        </p:spPr>
      </p:pic>
      <p:sp>
        <p:nvSpPr>
          <p:cNvPr id="5" name="Title 4">
            <a:extLst>
              <a:ext uri="{FF2B5EF4-FFF2-40B4-BE49-F238E27FC236}">
                <a16:creationId xmlns:a16="http://schemas.microsoft.com/office/drawing/2014/main" id="{48EF2CCD-1C7D-433A-BA08-435BE3D786A8}"/>
              </a:ext>
            </a:extLst>
          </p:cNvPr>
          <p:cNvSpPr>
            <a:spLocks noGrp="1"/>
          </p:cNvSpPr>
          <p:nvPr>
            <p:ph type="title"/>
          </p:nvPr>
        </p:nvSpPr>
        <p:spPr>
          <a:xfrm>
            <a:off x="110062" y="325844"/>
            <a:ext cx="12192000" cy="846137"/>
          </a:xfrm>
        </p:spPr>
        <p:txBody>
          <a:bodyPr/>
          <a:lstStyle/>
          <a:p>
            <a:r>
              <a:rPr lang="en-US" sz="4400" dirty="0">
                <a:solidFill>
                  <a:schemeClr val="bg1"/>
                </a:solidFill>
              </a:rPr>
              <a:t>Supporting your Service Clubs…</a:t>
            </a:r>
          </a:p>
        </p:txBody>
      </p:sp>
      <p:sp>
        <p:nvSpPr>
          <p:cNvPr id="14" name="Rectangle 13">
            <a:extLst>
              <a:ext uri="{FF2B5EF4-FFF2-40B4-BE49-F238E27FC236}">
                <a16:creationId xmlns:a16="http://schemas.microsoft.com/office/drawing/2014/main" id="{6267787B-B02F-4FEB-A044-96A5EEF15F29}"/>
              </a:ext>
            </a:extLst>
          </p:cNvPr>
          <p:cNvSpPr/>
          <p:nvPr/>
        </p:nvSpPr>
        <p:spPr>
          <a:xfrm>
            <a:off x="10904561" y="5718412"/>
            <a:ext cx="1287437" cy="113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EA97C16-7E19-4F71-B906-D80F42845064}"/>
              </a:ext>
            </a:extLst>
          </p:cNvPr>
          <p:cNvSpPr txBox="1"/>
          <p:nvPr/>
        </p:nvSpPr>
        <p:spPr>
          <a:xfrm>
            <a:off x="1219202" y="2486758"/>
            <a:ext cx="6438467" cy="3231654"/>
          </a:xfrm>
          <a:prstGeom prst="rect">
            <a:avLst/>
          </a:prstGeom>
        </p:spPr>
        <p:txBody>
          <a:bodyPr vert="horz" wrap="square" lIns="91440" tIns="45720" rIns="91440" bIns="45720" rtlCol="0">
            <a:spAutoFit/>
          </a:bodyPr>
          <a:lstStyle/>
          <a:p>
            <a:pPr marL="571500" lvl="1" indent="-571500">
              <a:spcBef>
                <a:spcPts val="1200"/>
              </a:spcBef>
              <a:spcAft>
                <a:spcPts val="1200"/>
              </a:spcAft>
              <a:buFont typeface="Wingdings" panose="05000000000000000000" pitchFamily="2" charset="2"/>
              <a:buChar char="ü"/>
              <a:defRPr/>
            </a:pPr>
            <a:r>
              <a:rPr lang="en-US" altLang="en-US" sz="3600" dirty="0">
                <a:latin typeface="+mn-lt"/>
              </a:rPr>
              <a:t>Funding </a:t>
            </a:r>
          </a:p>
          <a:p>
            <a:pPr marL="571500" lvl="1" indent="-571500">
              <a:spcBef>
                <a:spcPts val="1200"/>
              </a:spcBef>
              <a:spcAft>
                <a:spcPts val="1200"/>
              </a:spcAft>
              <a:buFont typeface="Wingdings" panose="05000000000000000000" pitchFamily="2" charset="2"/>
              <a:buChar char="ü"/>
              <a:defRPr/>
            </a:pPr>
            <a:r>
              <a:rPr lang="en-US" altLang="en-US" sz="3600" dirty="0">
                <a:latin typeface="+mn-lt"/>
              </a:rPr>
              <a:t>Leadership </a:t>
            </a:r>
          </a:p>
          <a:p>
            <a:pPr marL="571500" lvl="1" indent="-571500">
              <a:spcBef>
                <a:spcPts val="1200"/>
              </a:spcBef>
              <a:spcAft>
                <a:spcPts val="1200"/>
              </a:spcAft>
              <a:buFont typeface="Wingdings" panose="05000000000000000000" pitchFamily="2" charset="2"/>
              <a:buChar char="ü"/>
              <a:defRPr/>
            </a:pPr>
            <a:r>
              <a:rPr lang="en-US" altLang="en-US" sz="3600" dirty="0">
                <a:latin typeface="+mn-lt"/>
              </a:rPr>
              <a:t>Training</a:t>
            </a:r>
          </a:p>
          <a:p>
            <a:pPr marL="571500" lvl="1" indent="-571500">
              <a:spcBef>
                <a:spcPts val="1200"/>
              </a:spcBef>
              <a:spcAft>
                <a:spcPts val="1200"/>
              </a:spcAft>
              <a:buFont typeface="Wingdings" panose="05000000000000000000" pitchFamily="2" charset="2"/>
              <a:buChar char="ü"/>
              <a:defRPr/>
            </a:pPr>
            <a:r>
              <a:rPr lang="en-US" altLang="en-US" sz="3600" dirty="0">
                <a:latin typeface="+mn-lt"/>
              </a:rPr>
              <a:t>Joint Participation</a:t>
            </a:r>
          </a:p>
        </p:txBody>
      </p:sp>
      <p:sp>
        <p:nvSpPr>
          <p:cNvPr id="6" name="TextBox 5">
            <a:extLst>
              <a:ext uri="{FF2B5EF4-FFF2-40B4-BE49-F238E27FC236}">
                <a16:creationId xmlns:a16="http://schemas.microsoft.com/office/drawing/2014/main" id="{E163875A-F95B-4290-A905-62EC91264341}"/>
              </a:ext>
            </a:extLst>
          </p:cNvPr>
          <p:cNvSpPr txBox="1"/>
          <p:nvPr/>
        </p:nvSpPr>
        <p:spPr>
          <a:xfrm>
            <a:off x="640078" y="1695467"/>
            <a:ext cx="10332720" cy="707886"/>
          </a:xfrm>
          <a:prstGeom prst="rect">
            <a:avLst/>
          </a:prstGeom>
        </p:spPr>
        <p:txBody>
          <a:bodyPr vert="horz" wrap="square" lIns="91440" tIns="45720" rIns="91440" bIns="45720" rtlCol="0">
            <a:spAutoFit/>
          </a:bodyPr>
          <a:lstStyle/>
          <a:p>
            <a:pPr algn="l"/>
            <a:r>
              <a:rPr lang="en-US" sz="4000" dirty="0">
                <a:latin typeface="+mn-lt"/>
              </a:rPr>
              <a:t>Sponsoring an SLP is a PARTNERSHIP - </a:t>
            </a:r>
          </a:p>
        </p:txBody>
      </p:sp>
      <p:sp>
        <p:nvSpPr>
          <p:cNvPr id="11" name="TextBox 10">
            <a:extLst>
              <a:ext uri="{FF2B5EF4-FFF2-40B4-BE49-F238E27FC236}">
                <a16:creationId xmlns:a16="http://schemas.microsoft.com/office/drawing/2014/main" id="{EE192DB2-8AC4-42D3-B3D6-72ACA6899FF7}"/>
              </a:ext>
            </a:extLst>
          </p:cNvPr>
          <p:cNvSpPr txBox="1"/>
          <p:nvPr/>
        </p:nvSpPr>
        <p:spPr>
          <a:xfrm>
            <a:off x="2496028" y="5768323"/>
            <a:ext cx="7766950" cy="769441"/>
          </a:xfrm>
          <a:prstGeom prst="rect">
            <a:avLst/>
          </a:prstGeom>
        </p:spPr>
        <p:txBody>
          <a:bodyPr vert="horz" wrap="square" lIns="91440" tIns="45720" rIns="91440" bIns="45720" rtlCol="0">
            <a:spAutoFit/>
          </a:bodyPr>
          <a:lstStyle/>
          <a:p>
            <a:pPr algn="l"/>
            <a:r>
              <a:rPr lang="en-US" altLang="en-US" sz="4400" b="1" dirty="0">
                <a:solidFill>
                  <a:srgbClr val="002060"/>
                </a:solidFill>
                <a:latin typeface="+mn-lt"/>
              </a:rPr>
              <a:t>Don’t be a “silent partner”!</a:t>
            </a:r>
            <a:endParaRPr lang="en-US" sz="4400" dirty="0">
              <a:solidFill>
                <a:srgbClr val="002060"/>
              </a:solidFill>
              <a:latin typeface="+mn-lt"/>
            </a:endParaRPr>
          </a:p>
        </p:txBody>
      </p:sp>
      <p:sp>
        <p:nvSpPr>
          <p:cNvPr id="4" name="Rectangle 3">
            <a:extLst>
              <a:ext uri="{FF2B5EF4-FFF2-40B4-BE49-F238E27FC236}">
                <a16:creationId xmlns:a16="http://schemas.microsoft.com/office/drawing/2014/main" id="{C38243A4-4851-FD47-B9D3-B4283F0A0292}"/>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54</a:t>
            </a:fld>
            <a:endParaRPr lang="en-US" sz="1400" dirty="0">
              <a:solidFill>
                <a:schemeClr val="accent3">
                  <a:lumMod val="75000"/>
                </a:schemeClr>
              </a:solidFill>
            </a:endParaRPr>
          </a:p>
        </p:txBody>
      </p:sp>
    </p:spTree>
    <p:custDataLst>
      <p:tags r:id="rId1"/>
    </p:custDataLst>
    <p:extLst>
      <p:ext uri="{BB962C8B-B14F-4D97-AF65-F5344CB8AC3E}">
        <p14:creationId xmlns:p14="http://schemas.microsoft.com/office/powerpoint/2010/main" val="2463778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91"/>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601" name="Google Shape;601;p91"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602" name="Google Shape;602;p91"/>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chemeClr val="bg1"/>
                </a:solidFill>
              </a:rPr>
              <a:t>SLP Support</a:t>
            </a:r>
            <a:endParaRPr dirty="0">
              <a:solidFill>
                <a:schemeClr val="bg1"/>
              </a:solidFill>
            </a:endParaRPr>
          </a:p>
        </p:txBody>
      </p:sp>
      <p:sp>
        <p:nvSpPr>
          <p:cNvPr id="603" name="Google Shape;603;p91"/>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54" name="Picture 6" descr="Home Page | Siesta Key Kiwanis Club">
            <a:extLst>
              <a:ext uri="{FF2B5EF4-FFF2-40B4-BE49-F238E27FC236}">
                <a16:creationId xmlns:a16="http://schemas.microsoft.com/office/drawing/2014/main" id="{433C51F8-5A38-461D-8831-498C6653BD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5678" y="2150595"/>
            <a:ext cx="3919122" cy="39191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F9AEBB-93E0-47E0-9BC5-F69813C4CDC5}"/>
              </a:ext>
            </a:extLst>
          </p:cNvPr>
          <p:cNvSpPr txBox="1"/>
          <p:nvPr/>
        </p:nvSpPr>
        <p:spPr>
          <a:xfrm>
            <a:off x="457200" y="1695467"/>
            <a:ext cx="6141722" cy="707886"/>
          </a:xfrm>
          <a:prstGeom prst="rect">
            <a:avLst/>
          </a:prstGeom>
        </p:spPr>
        <p:txBody>
          <a:bodyPr vert="horz" wrap="square" lIns="91440" tIns="45720" rIns="91440" bIns="45720" rtlCol="0">
            <a:spAutoFit/>
          </a:bodyPr>
          <a:lstStyle/>
          <a:p>
            <a:pPr algn="l"/>
            <a:r>
              <a:rPr lang="en-US" sz="4000" b="1" dirty="0">
                <a:latin typeface="+mn-lt"/>
              </a:rPr>
              <a:t>Sponsoring Obligations</a:t>
            </a:r>
          </a:p>
        </p:txBody>
      </p:sp>
      <p:grpSp>
        <p:nvGrpSpPr>
          <p:cNvPr id="3" name="Group 2">
            <a:extLst>
              <a:ext uri="{FF2B5EF4-FFF2-40B4-BE49-F238E27FC236}">
                <a16:creationId xmlns:a16="http://schemas.microsoft.com/office/drawing/2014/main" id="{E3109152-D1C5-BDE4-FBF4-677B2853F9A7}"/>
              </a:ext>
            </a:extLst>
          </p:cNvPr>
          <p:cNvGrpSpPr/>
          <p:nvPr/>
        </p:nvGrpSpPr>
        <p:grpSpPr>
          <a:xfrm>
            <a:off x="457200" y="2422466"/>
            <a:ext cx="7630159" cy="4130734"/>
            <a:chOff x="457200" y="2422466"/>
            <a:chExt cx="7630159" cy="4130734"/>
          </a:xfrm>
        </p:grpSpPr>
        <p:sp>
          <p:nvSpPr>
            <p:cNvPr id="2" name="TextBox 1">
              <a:extLst>
                <a:ext uri="{FF2B5EF4-FFF2-40B4-BE49-F238E27FC236}">
                  <a16:creationId xmlns:a16="http://schemas.microsoft.com/office/drawing/2014/main" id="{9E55E63F-28F2-C2D2-5E7B-A21FF25282C4}"/>
                </a:ext>
              </a:extLst>
            </p:cNvPr>
            <p:cNvSpPr txBox="1"/>
            <p:nvPr/>
          </p:nvSpPr>
          <p:spPr>
            <a:xfrm>
              <a:off x="710236" y="3200400"/>
              <a:ext cx="7366963" cy="400110"/>
            </a:xfrm>
            <a:prstGeom prst="rect">
              <a:avLst/>
            </a:prstGeom>
          </p:spPr>
          <p:txBody>
            <a:bodyPr vert="horz" wrap="square" lIns="91440" tIns="45720" rIns="91440" bIns="45720" rtlCol="0">
              <a:spAutoFit/>
            </a:bodyPr>
            <a:lstStyle/>
            <a:p>
              <a:pPr marL="342900" indent="-342900" algn="l">
                <a:buFont typeface="+mj-lt"/>
                <a:buAutoNum type="arabicPeriod"/>
              </a:pPr>
              <a:r>
                <a:rPr lang="en-US" sz="2000" dirty="0"/>
                <a:t>Maintain Expense Line Item in Service Account</a:t>
              </a:r>
            </a:p>
          </p:txBody>
        </p:sp>
        <p:sp>
          <p:nvSpPr>
            <p:cNvPr id="10" name="TextBox 9">
              <a:extLst>
                <a:ext uri="{FF2B5EF4-FFF2-40B4-BE49-F238E27FC236}">
                  <a16:creationId xmlns:a16="http://schemas.microsoft.com/office/drawing/2014/main" id="{4B739AB7-2A94-D647-31BD-A72ACC1F61CF}"/>
                </a:ext>
              </a:extLst>
            </p:cNvPr>
            <p:cNvSpPr txBox="1"/>
            <p:nvPr/>
          </p:nvSpPr>
          <p:spPr>
            <a:xfrm>
              <a:off x="720396" y="4629090"/>
              <a:ext cx="7366963" cy="400110"/>
            </a:xfrm>
            <a:prstGeom prst="rect">
              <a:avLst/>
            </a:prstGeom>
          </p:spPr>
          <p:txBody>
            <a:bodyPr vert="horz" wrap="square" lIns="91440" tIns="45720" rIns="91440" bIns="45720" rtlCol="0">
              <a:spAutoFit/>
            </a:bodyPr>
            <a:lstStyle/>
            <a:p>
              <a:pPr marL="342900" indent="-342900" algn="l">
                <a:buFont typeface="+mj-lt"/>
                <a:buAutoNum type="arabicPeriod" startAt="3"/>
              </a:pPr>
              <a:r>
                <a:rPr lang="en-US" sz="2000" dirty="0"/>
                <a:t>Attend SLP meetings and events</a:t>
              </a:r>
            </a:p>
          </p:txBody>
        </p:sp>
        <p:sp>
          <p:nvSpPr>
            <p:cNvPr id="11" name="TextBox 10">
              <a:extLst>
                <a:ext uri="{FF2B5EF4-FFF2-40B4-BE49-F238E27FC236}">
                  <a16:creationId xmlns:a16="http://schemas.microsoft.com/office/drawing/2014/main" id="{6BD5DD49-86FE-23ED-4BAD-EC519A5A4A2D}"/>
                </a:ext>
              </a:extLst>
            </p:cNvPr>
            <p:cNvSpPr txBox="1"/>
            <p:nvPr/>
          </p:nvSpPr>
          <p:spPr>
            <a:xfrm>
              <a:off x="720396" y="3886200"/>
              <a:ext cx="7366963" cy="400110"/>
            </a:xfrm>
            <a:prstGeom prst="rect">
              <a:avLst/>
            </a:prstGeom>
          </p:spPr>
          <p:txBody>
            <a:bodyPr vert="horz" wrap="square" lIns="91440" tIns="45720" rIns="91440" bIns="45720" rtlCol="0">
              <a:spAutoFit/>
            </a:bodyPr>
            <a:lstStyle/>
            <a:p>
              <a:pPr marL="342900" indent="-342900" algn="l">
                <a:buFont typeface="+mj-lt"/>
                <a:buAutoNum type="arabicPeriod" startAt="2"/>
              </a:pPr>
              <a:r>
                <a:rPr lang="en-US" sz="2000" dirty="0"/>
                <a:t>Appoint a Kiwanian/Committee to serve as SLP Advisor(s)</a:t>
              </a:r>
            </a:p>
          </p:txBody>
        </p:sp>
        <p:sp>
          <p:nvSpPr>
            <p:cNvPr id="15" name="TextBox 14">
              <a:extLst>
                <a:ext uri="{FF2B5EF4-FFF2-40B4-BE49-F238E27FC236}">
                  <a16:creationId xmlns:a16="http://schemas.microsoft.com/office/drawing/2014/main" id="{1642AE8D-16BC-F1EC-FD07-2511BEB05CF2}"/>
                </a:ext>
              </a:extLst>
            </p:cNvPr>
            <p:cNvSpPr txBox="1"/>
            <p:nvPr/>
          </p:nvSpPr>
          <p:spPr>
            <a:xfrm>
              <a:off x="720396" y="5391090"/>
              <a:ext cx="7366963" cy="400110"/>
            </a:xfrm>
            <a:prstGeom prst="rect">
              <a:avLst/>
            </a:prstGeom>
          </p:spPr>
          <p:txBody>
            <a:bodyPr vert="horz" wrap="square" lIns="91440" tIns="45720" rIns="91440" bIns="45720" rtlCol="0">
              <a:spAutoFit/>
            </a:bodyPr>
            <a:lstStyle/>
            <a:p>
              <a:pPr marL="342900" indent="-342900" algn="l">
                <a:buFont typeface="+mj-lt"/>
                <a:buAutoNum type="arabicPeriod" startAt="4"/>
              </a:pPr>
              <a:r>
                <a:rPr lang="en-US" sz="2000" dirty="0"/>
                <a:t>Host / Participate in JOINT activities</a:t>
              </a:r>
            </a:p>
          </p:txBody>
        </p:sp>
        <p:sp>
          <p:nvSpPr>
            <p:cNvPr id="16" name="TextBox 15">
              <a:extLst>
                <a:ext uri="{FF2B5EF4-FFF2-40B4-BE49-F238E27FC236}">
                  <a16:creationId xmlns:a16="http://schemas.microsoft.com/office/drawing/2014/main" id="{96B0A3C5-645C-C0C2-6864-40FC0E30F922}"/>
                </a:ext>
              </a:extLst>
            </p:cNvPr>
            <p:cNvSpPr txBox="1"/>
            <p:nvPr/>
          </p:nvSpPr>
          <p:spPr>
            <a:xfrm>
              <a:off x="720396" y="6153090"/>
              <a:ext cx="7366963" cy="400110"/>
            </a:xfrm>
            <a:prstGeom prst="rect">
              <a:avLst/>
            </a:prstGeom>
          </p:spPr>
          <p:txBody>
            <a:bodyPr vert="horz" wrap="square" lIns="91440" tIns="45720" rIns="91440" bIns="45720" rtlCol="0">
              <a:spAutoFit/>
            </a:bodyPr>
            <a:lstStyle/>
            <a:p>
              <a:pPr marL="342900" indent="-342900" algn="l">
                <a:buFont typeface="+mj-lt"/>
                <a:buAutoNum type="arabicPeriod" startAt="5"/>
              </a:pPr>
              <a:r>
                <a:rPr lang="en-US" sz="2000" dirty="0"/>
                <a:t>Invite SLP Club Members to attend Kiwanis club meetings</a:t>
              </a:r>
            </a:p>
          </p:txBody>
        </p:sp>
        <p:sp>
          <p:nvSpPr>
            <p:cNvPr id="19" name="TextBox 18">
              <a:extLst>
                <a:ext uri="{FF2B5EF4-FFF2-40B4-BE49-F238E27FC236}">
                  <a16:creationId xmlns:a16="http://schemas.microsoft.com/office/drawing/2014/main" id="{0355C19E-7C6F-67DD-EA72-BA0B63BB12BA}"/>
                </a:ext>
              </a:extLst>
            </p:cNvPr>
            <p:cNvSpPr txBox="1"/>
            <p:nvPr/>
          </p:nvSpPr>
          <p:spPr>
            <a:xfrm>
              <a:off x="457200" y="2422466"/>
              <a:ext cx="6141722" cy="584775"/>
            </a:xfrm>
            <a:prstGeom prst="rect">
              <a:avLst/>
            </a:prstGeom>
          </p:spPr>
          <p:txBody>
            <a:bodyPr vert="horz" wrap="square" lIns="91440" tIns="45720" rIns="91440" bIns="45720" rtlCol="0">
              <a:spAutoFit/>
            </a:bodyPr>
            <a:lstStyle/>
            <a:p>
              <a:pPr algn="l"/>
              <a:r>
                <a:rPr lang="en-US" sz="3200" b="1" dirty="0">
                  <a:solidFill>
                    <a:srgbClr val="003974"/>
                  </a:solidFill>
                  <a:latin typeface="+mn-lt"/>
                </a:rPr>
                <a:t>Club </a:t>
              </a:r>
              <a:r>
                <a:rPr lang="en-US" sz="3200" b="1" dirty="0">
                  <a:solidFill>
                    <a:srgbClr val="003974"/>
                  </a:solidFill>
                  <a:latin typeface="+mn-lt"/>
                  <a:sym typeface="Wingdings" panose="05000000000000000000" pitchFamily="2" charset="2"/>
                </a:rPr>
                <a:t> SLP Interaction</a:t>
              </a:r>
              <a:endParaRPr lang="en-US" sz="3200" b="1" dirty="0">
                <a:solidFill>
                  <a:srgbClr val="003974"/>
                </a:solidFill>
                <a:latin typeface="+mn-lt"/>
              </a:endParaRPr>
            </a:p>
          </p:txBody>
        </p:sp>
      </p:grpSp>
    </p:spTree>
    <p:extLst>
      <p:ext uri="{BB962C8B-B14F-4D97-AF65-F5344CB8AC3E}">
        <p14:creationId xmlns:p14="http://schemas.microsoft.com/office/powerpoint/2010/main" val="29448562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054"/>
                                        </p:tgtEl>
                                        <p:attrNameLst>
                                          <p:attrName>style.visibility</p:attrName>
                                        </p:attrNameLst>
                                      </p:cBhvr>
                                      <p:to>
                                        <p:strVal val="visible"/>
                                      </p:to>
                                    </p:set>
                                    <p:anim calcmode="lin" valueType="num">
                                      <p:cBhvr>
                                        <p:cTn id="7" dur="1000" fill="hold"/>
                                        <p:tgtEl>
                                          <p:spTgt spid="2054"/>
                                        </p:tgtEl>
                                        <p:attrNameLst>
                                          <p:attrName>ppt_w</p:attrName>
                                        </p:attrNameLst>
                                      </p:cBhvr>
                                      <p:tavLst>
                                        <p:tav tm="0">
                                          <p:val>
                                            <p:fltVal val="0"/>
                                          </p:val>
                                        </p:tav>
                                        <p:tav tm="100000">
                                          <p:val>
                                            <p:strVal val="#ppt_w"/>
                                          </p:val>
                                        </p:tav>
                                      </p:tavLst>
                                    </p:anim>
                                    <p:anim calcmode="lin" valueType="num">
                                      <p:cBhvr>
                                        <p:cTn id="8" dur="1000" fill="hold"/>
                                        <p:tgtEl>
                                          <p:spTgt spid="2054"/>
                                        </p:tgtEl>
                                        <p:attrNameLst>
                                          <p:attrName>ppt_h</p:attrName>
                                        </p:attrNameLst>
                                      </p:cBhvr>
                                      <p:tavLst>
                                        <p:tav tm="0">
                                          <p:val>
                                            <p:fltVal val="0"/>
                                          </p:val>
                                        </p:tav>
                                        <p:tav tm="100000">
                                          <p:val>
                                            <p:strVal val="#ppt_h"/>
                                          </p:val>
                                        </p:tav>
                                      </p:tavLst>
                                    </p:anim>
                                    <p:animEffect transition="in" filter="fade">
                                      <p:cBhvr>
                                        <p:cTn id="9" dur="1000"/>
                                        <p:tgtEl>
                                          <p:spTgt spid="205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91"/>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601" name="Google Shape;601;p91"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602" name="Google Shape;602;p91"/>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chemeClr val="bg1"/>
                </a:solidFill>
              </a:rPr>
              <a:t>SLP Support</a:t>
            </a:r>
            <a:endParaRPr dirty="0">
              <a:solidFill>
                <a:schemeClr val="bg1"/>
              </a:solidFill>
            </a:endParaRPr>
          </a:p>
        </p:txBody>
      </p:sp>
      <p:sp>
        <p:nvSpPr>
          <p:cNvPr id="9" name="TextBox 8">
            <a:extLst>
              <a:ext uri="{FF2B5EF4-FFF2-40B4-BE49-F238E27FC236}">
                <a16:creationId xmlns:a16="http://schemas.microsoft.com/office/drawing/2014/main" id="{C1F9AEBB-93E0-47E0-9BC5-F69813C4CDC5}"/>
              </a:ext>
            </a:extLst>
          </p:cNvPr>
          <p:cNvSpPr txBox="1"/>
          <p:nvPr/>
        </p:nvSpPr>
        <p:spPr>
          <a:xfrm>
            <a:off x="457200" y="1695467"/>
            <a:ext cx="6141722" cy="707886"/>
          </a:xfrm>
          <a:prstGeom prst="rect">
            <a:avLst/>
          </a:prstGeom>
        </p:spPr>
        <p:txBody>
          <a:bodyPr vert="horz" wrap="square" lIns="91440" tIns="45720" rIns="91440" bIns="45720" rtlCol="0">
            <a:spAutoFit/>
          </a:bodyPr>
          <a:lstStyle/>
          <a:p>
            <a:pPr algn="l"/>
            <a:r>
              <a:rPr lang="en-US" sz="4000" b="1" dirty="0">
                <a:latin typeface="+mn-lt"/>
              </a:rPr>
              <a:t>Sponsoring Obligations</a:t>
            </a:r>
          </a:p>
        </p:txBody>
      </p:sp>
      <p:grpSp>
        <p:nvGrpSpPr>
          <p:cNvPr id="4" name="Group 3">
            <a:extLst>
              <a:ext uri="{FF2B5EF4-FFF2-40B4-BE49-F238E27FC236}">
                <a16:creationId xmlns:a16="http://schemas.microsoft.com/office/drawing/2014/main" id="{BF911635-B4B7-FF5D-6FB1-70288EF9DCF9}"/>
              </a:ext>
            </a:extLst>
          </p:cNvPr>
          <p:cNvGrpSpPr/>
          <p:nvPr/>
        </p:nvGrpSpPr>
        <p:grpSpPr>
          <a:xfrm>
            <a:off x="457199" y="2422466"/>
            <a:ext cx="7742255" cy="2321044"/>
            <a:chOff x="457199" y="2422466"/>
            <a:chExt cx="7742255" cy="2321044"/>
          </a:xfrm>
        </p:grpSpPr>
        <p:sp>
          <p:nvSpPr>
            <p:cNvPr id="2" name="TextBox 1">
              <a:extLst>
                <a:ext uri="{FF2B5EF4-FFF2-40B4-BE49-F238E27FC236}">
                  <a16:creationId xmlns:a16="http://schemas.microsoft.com/office/drawing/2014/main" id="{9E55E63F-28F2-C2D2-5E7B-A21FF25282C4}"/>
                </a:ext>
              </a:extLst>
            </p:cNvPr>
            <p:cNvSpPr txBox="1"/>
            <p:nvPr/>
          </p:nvSpPr>
          <p:spPr>
            <a:xfrm>
              <a:off x="761999" y="3048000"/>
              <a:ext cx="7123837" cy="400110"/>
            </a:xfrm>
            <a:prstGeom prst="rect">
              <a:avLst/>
            </a:prstGeom>
          </p:spPr>
          <p:txBody>
            <a:bodyPr vert="horz" wrap="square" lIns="91440" tIns="45720" rIns="91440" bIns="45720" rtlCol="0">
              <a:spAutoFit/>
            </a:bodyPr>
            <a:lstStyle/>
            <a:p>
              <a:pPr marL="342900" indent="-342900" algn="l">
                <a:buFont typeface="+mj-lt"/>
                <a:buAutoNum type="arabicPeriod" startAt="6"/>
              </a:pPr>
              <a:r>
                <a:rPr lang="en-US" sz="2000" dirty="0"/>
                <a:t>Meet with School Principal (or rep) every year</a:t>
              </a:r>
            </a:p>
          </p:txBody>
        </p:sp>
        <p:sp>
          <p:nvSpPr>
            <p:cNvPr id="10" name="TextBox 9">
              <a:extLst>
                <a:ext uri="{FF2B5EF4-FFF2-40B4-BE49-F238E27FC236}">
                  <a16:creationId xmlns:a16="http://schemas.microsoft.com/office/drawing/2014/main" id="{4B739AB7-2A94-D647-31BD-A72ACC1F61CF}"/>
                </a:ext>
              </a:extLst>
            </p:cNvPr>
            <p:cNvSpPr txBox="1"/>
            <p:nvPr/>
          </p:nvSpPr>
          <p:spPr>
            <a:xfrm>
              <a:off x="761999" y="4343400"/>
              <a:ext cx="7123837" cy="400110"/>
            </a:xfrm>
            <a:prstGeom prst="rect">
              <a:avLst/>
            </a:prstGeom>
          </p:spPr>
          <p:txBody>
            <a:bodyPr vert="horz" wrap="square" lIns="91440" tIns="45720" rIns="91440" bIns="45720" rtlCol="0">
              <a:spAutoFit/>
            </a:bodyPr>
            <a:lstStyle/>
            <a:p>
              <a:pPr marL="342900" indent="-342900" algn="l">
                <a:buFont typeface="+mj-lt"/>
                <a:buAutoNum type="arabicPeriod" startAt="8"/>
              </a:pPr>
              <a:r>
                <a:rPr lang="en-US" sz="2000" dirty="0"/>
                <a:t>Ensure all Dues/Fees are PAID</a:t>
              </a:r>
            </a:p>
          </p:txBody>
        </p:sp>
        <p:sp>
          <p:nvSpPr>
            <p:cNvPr id="11" name="TextBox 10">
              <a:extLst>
                <a:ext uri="{FF2B5EF4-FFF2-40B4-BE49-F238E27FC236}">
                  <a16:creationId xmlns:a16="http://schemas.microsoft.com/office/drawing/2014/main" id="{6BD5DD49-86FE-23ED-4BAD-EC519A5A4A2D}"/>
                </a:ext>
              </a:extLst>
            </p:cNvPr>
            <p:cNvSpPr txBox="1"/>
            <p:nvPr/>
          </p:nvSpPr>
          <p:spPr>
            <a:xfrm>
              <a:off x="772160" y="3563523"/>
              <a:ext cx="5826762" cy="707886"/>
            </a:xfrm>
            <a:prstGeom prst="rect">
              <a:avLst/>
            </a:prstGeom>
          </p:spPr>
          <p:txBody>
            <a:bodyPr vert="horz" wrap="square" lIns="91440" tIns="45720" rIns="91440" bIns="45720" rtlCol="0">
              <a:spAutoFit/>
            </a:bodyPr>
            <a:lstStyle/>
            <a:p>
              <a:pPr marL="342900" indent="-342900" algn="l">
                <a:buFont typeface="+mj-lt"/>
                <a:buAutoNum type="arabicPeriod" startAt="7"/>
              </a:pPr>
              <a:r>
                <a:rPr lang="en-US" sz="2000" dirty="0"/>
                <a:t>Schedule an annual meeting with Kiwanis &amp; SLP Leadership</a:t>
              </a:r>
            </a:p>
          </p:txBody>
        </p:sp>
        <p:sp>
          <p:nvSpPr>
            <p:cNvPr id="19" name="TextBox 18">
              <a:extLst>
                <a:ext uri="{FF2B5EF4-FFF2-40B4-BE49-F238E27FC236}">
                  <a16:creationId xmlns:a16="http://schemas.microsoft.com/office/drawing/2014/main" id="{0355C19E-7C6F-67DD-EA72-BA0B63BB12BA}"/>
                </a:ext>
              </a:extLst>
            </p:cNvPr>
            <p:cNvSpPr txBox="1"/>
            <p:nvPr/>
          </p:nvSpPr>
          <p:spPr>
            <a:xfrm>
              <a:off x="457199" y="2422466"/>
              <a:ext cx="7742255" cy="584775"/>
            </a:xfrm>
            <a:prstGeom prst="rect">
              <a:avLst/>
            </a:prstGeom>
          </p:spPr>
          <p:txBody>
            <a:bodyPr vert="horz" wrap="square" lIns="91440" tIns="45720" rIns="91440" bIns="45720" rtlCol="0">
              <a:spAutoFit/>
            </a:bodyPr>
            <a:lstStyle/>
            <a:p>
              <a:pPr algn="l"/>
              <a:r>
                <a:rPr lang="en-US" sz="3200" b="1" dirty="0">
                  <a:solidFill>
                    <a:srgbClr val="003974"/>
                  </a:solidFill>
                  <a:latin typeface="+mn-lt"/>
                </a:rPr>
                <a:t>SLP School/Faculty Advisor Follow-up</a:t>
              </a:r>
            </a:p>
          </p:txBody>
        </p:sp>
      </p:grpSp>
      <p:grpSp>
        <p:nvGrpSpPr>
          <p:cNvPr id="5" name="Group 4">
            <a:extLst>
              <a:ext uri="{FF2B5EF4-FFF2-40B4-BE49-F238E27FC236}">
                <a16:creationId xmlns:a16="http://schemas.microsoft.com/office/drawing/2014/main" id="{C3DCE3DC-C01E-A368-D76D-5D199DC30A40}"/>
              </a:ext>
            </a:extLst>
          </p:cNvPr>
          <p:cNvGrpSpPr/>
          <p:nvPr/>
        </p:nvGrpSpPr>
        <p:grpSpPr>
          <a:xfrm>
            <a:off x="460734" y="4962780"/>
            <a:ext cx="10207266" cy="1514220"/>
            <a:chOff x="460734" y="4962780"/>
            <a:chExt cx="10207266" cy="1514220"/>
          </a:xfrm>
        </p:grpSpPr>
        <p:sp>
          <p:nvSpPr>
            <p:cNvPr id="15" name="TextBox 14">
              <a:extLst>
                <a:ext uri="{FF2B5EF4-FFF2-40B4-BE49-F238E27FC236}">
                  <a16:creationId xmlns:a16="http://schemas.microsoft.com/office/drawing/2014/main" id="{1642AE8D-16BC-F1EC-FD07-2511BEB05CF2}"/>
                </a:ext>
              </a:extLst>
            </p:cNvPr>
            <p:cNvSpPr txBox="1"/>
            <p:nvPr/>
          </p:nvSpPr>
          <p:spPr>
            <a:xfrm>
              <a:off x="792478" y="5549227"/>
              <a:ext cx="9875522" cy="400110"/>
            </a:xfrm>
            <a:prstGeom prst="rect">
              <a:avLst/>
            </a:prstGeom>
          </p:spPr>
          <p:txBody>
            <a:bodyPr vert="horz" wrap="square" lIns="91440" tIns="45720" rIns="91440" bIns="45720" rtlCol="0">
              <a:spAutoFit/>
            </a:bodyPr>
            <a:lstStyle/>
            <a:p>
              <a:pPr marL="342900" indent="-342900" algn="l">
                <a:buFont typeface="+mj-lt"/>
                <a:buAutoNum type="arabicPeriod" startAt="9"/>
              </a:pPr>
              <a:r>
                <a:rPr lang="en-US" sz="2000" dirty="0"/>
                <a:t>Ensure SLP Officers receive proper training</a:t>
              </a:r>
            </a:p>
          </p:txBody>
        </p:sp>
        <p:sp>
          <p:nvSpPr>
            <p:cNvPr id="16" name="TextBox 15">
              <a:extLst>
                <a:ext uri="{FF2B5EF4-FFF2-40B4-BE49-F238E27FC236}">
                  <a16:creationId xmlns:a16="http://schemas.microsoft.com/office/drawing/2014/main" id="{96B0A3C5-645C-C0C2-6864-40FC0E30F922}"/>
                </a:ext>
              </a:extLst>
            </p:cNvPr>
            <p:cNvSpPr txBox="1"/>
            <p:nvPr/>
          </p:nvSpPr>
          <p:spPr>
            <a:xfrm>
              <a:off x="792478" y="6076890"/>
              <a:ext cx="9875522" cy="400110"/>
            </a:xfrm>
            <a:prstGeom prst="rect">
              <a:avLst/>
            </a:prstGeom>
          </p:spPr>
          <p:txBody>
            <a:bodyPr vert="horz" wrap="square" lIns="91440" tIns="45720" rIns="91440" bIns="45720" rtlCol="0">
              <a:spAutoFit/>
            </a:bodyPr>
            <a:lstStyle/>
            <a:p>
              <a:pPr marL="396875" indent="-396875" algn="l">
                <a:buFont typeface="+mj-lt"/>
                <a:buAutoNum type="arabicPeriod" startAt="10"/>
              </a:pPr>
              <a:r>
                <a:rPr lang="en-US" sz="2000" dirty="0"/>
                <a:t>Ensure SLP members provided with training opportunities BEYOND club level</a:t>
              </a:r>
            </a:p>
          </p:txBody>
        </p:sp>
        <p:sp>
          <p:nvSpPr>
            <p:cNvPr id="14" name="TextBox 13">
              <a:extLst>
                <a:ext uri="{FF2B5EF4-FFF2-40B4-BE49-F238E27FC236}">
                  <a16:creationId xmlns:a16="http://schemas.microsoft.com/office/drawing/2014/main" id="{93E6A4F8-66DA-FC3F-4B57-2E93E66164BD}"/>
                </a:ext>
              </a:extLst>
            </p:cNvPr>
            <p:cNvSpPr txBox="1"/>
            <p:nvPr/>
          </p:nvSpPr>
          <p:spPr>
            <a:xfrm>
              <a:off x="460734" y="4962780"/>
              <a:ext cx="6141722" cy="584775"/>
            </a:xfrm>
            <a:prstGeom prst="rect">
              <a:avLst/>
            </a:prstGeom>
          </p:spPr>
          <p:txBody>
            <a:bodyPr vert="horz" wrap="square" lIns="91440" tIns="45720" rIns="91440" bIns="45720" rtlCol="0">
              <a:spAutoFit/>
            </a:bodyPr>
            <a:lstStyle/>
            <a:p>
              <a:pPr algn="l"/>
              <a:r>
                <a:rPr lang="en-US" sz="3200" b="1" dirty="0">
                  <a:solidFill>
                    <a:srgbClr val="003974"/>
                  </a:solidFill>
                  <a:latin typeface="+mn-lt"/>
                </a:rPr>
                <a:t>SLP Officer Training</a:t>
              </a:r>
            </a:p>
          </p:txBody>
        </p:sp>
      </p:grpSp>
      <p:sp>
        <p:nvSpPr>
          <p:cNvPr id="603" name="Google Shape;603;p91"/>
          <p:cNvSpPr/>
          <p:nvPr/>
        </p:nvSpPr>
        <p:spPr>
          <a:xfrm>
            <a:off x="10904561" y="5760678"/>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Rectangle: Rounded Corners 2">
            <a:extLst>
              <a:ext uri="{FF2B5EF4-FFF2-40B4-BE49-F238E27FC236}">
                <a16:creationId xmlns:a16="http://schemas.microsoft.com/office/drawing/2014/main" id="{01764B26-DB0F-7D8B-77EA-0B8A774D2BBC}"/>
              </a:ext>
            </a:extLst>
          </p:cNvPr>
          <p:cNvSpPr/>
          <p:nvPr/>
        </p:nvSpPr>
        <p:spPr>
          <a:xfrm>
            <a:off x="6930666" y="3209321"/>
            <a:ext cx="4747847" cy="2423804"/>
          </a:xfrm>
          <a:prstGeom prst="roundRect">
            <a:avLst/>
          </a:prstGeom>
          <a:solidFill>
            <a:srgbClr val="0039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800" i="1" dirty="0"/>
              <a:t>Find sponsorship resources, including an online sponsorship toolkit at </a:t>
            </a:r>
            <a:r>
              <a:rPr lang="en-US" sz="2800" i="1" dirty="0">
                <a:solidFill>
                  <a:srgbClr val="FFFF00"/>
                </a:solidFill>
              </a:rPr>
              <a:t>Kiwanis.org/advisor</a:t>
            </a:r>
          </a:p>
        </p:txBody>
      </p:sp>
      <p:sp>
        <p:nvSpPr>
          <p:cNvPr id="6" name="Rectangle 5">
            <a:extLst>
              <a:ext uri="{FF2B5EF4-FFF2-40B4-BE49-F238E27FC236}">
                <a16:creationId xmlns:a16="http://schemas.microsoft.com/office/drawing/2014/main" id="{7C039331-1E86-8D3D-96E0-4FCED6D88461}"/>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56</a:t>
            </a:fld>
            <a:endParaRPr lang="en-US" sz="1400" dirty="0">
              <a:solidFill>
                <a:schemeClr val="accent3">
                  <a:lumMod val="75000"/>
                </a:schemeClr>
              </a:solidFill>
            </a:endParaRPr>
          </a:p>
        </p:txBody>
      </p:sp>
    </p:spTree>
    <p:extLst>
      <p:ext uri="{BB962C8B-B14F-4D97-AF65-F5344CB8AC3E}">
        <p14:creationId xmlns:p14="http://schemas.microsoft.com/office/powerpoint/2010/main" val="3873826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22" presetClass="entr" presetSubtype="8"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1"/>
          <p:cNvSpPr txBox="1">
            <a:spLocks noGrp="1"/>
          </p:cNvSpPr>
          <p:nvPr>
            <p:ph type="title"/>
          </p:nvPr>
        </p:nvSpPr>
        <p:spPr>
          <a:xfrm>
            <a:off x="355600" y="2317532"/>
            <a:ext cx="11480800" cy="84613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5400"/>
              <a:buFont typeface="Arial"/>
              <a:buNone/>
            </a:pPr>
            <a:r>
              <a:rPr lang="en-US" sz="5400"/>
              <a:t>Fundraising</a:t>
            </a:r>
            <a:endParaRPr/>
          </a:p>
        </p:txBody>
      </p:sp>
      <p:sp>
        <p:nvSpPr>
          <p:cNvPr id="629" name="Google Shape;629;p41"/>
          <p:cNvSpPr txBox="1"/>
          <p:nvPr/>
        </p:nvSpPr>
        <p:spPr>
          <a:xfrm>
            <a:off x="1672771" y="3276600"/>
            <a:ext cx="884645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Growing our Resources to HELP the Kids!</a:t>
            </a:r>
            <a:endParaRPr sz="1800">
              <a:solidFill>
                <a:schemeClr val="dk1"/>
              </a:solidFill>
              <a:latin typeface="Arial"/>
              <a:ea typeface="Arial"/>
              <a:cs typeface="Arial"/>
              <a:sym typeface="Arial"/>
            </a:endParaRPr>
          </a:p>
        </p:txBody>
      </p:sp>
      <p:pic>
        <p:nvPicPr>
          <p:cNvPr id="630" name="Google Shape;630;p41"/>
          <p:cNvPicPr preferRelativeResize="0"/>
          <p:nvPr/>
        </p:nvPicPr>
        <p:blipFill rotWithShape="1">
          <a:blip r:embed="rId3">
            <a:alphaModFix/>
          </a:blip>
          <a:srcRect/>
          <a:stretch/>
        </p:blipFill>
        <p:spPr>
          <a:xfrm>
            <a:off x="379761" y="363182"/>
            <a:ext cx="3652838" cy="1954350"/>
          </a:xfrm>
          <a:prstGeom prst="rect">
            <a:avLst/>
          </a:prstGeom>
          <a:noFill/>
          <a:ln>
            <a:noFill/>
          </a:ln>
        </p:spPr>
      </p:pic>
      <p:pic>
        <p:nvPicPr>
          <p:cNvPr id="631" name="Google Shape;631;p41"/>
          <p:cNvPicPr preferRelativeResize="0"/>
          <p:nvPr/>
        </p:nvPicPr>
        <p:blipFill rotWithShape="1">
          <a:blip r:embed="rId4">
            <a:alphaModFix/>
          </a:blip>
          <a:srcRect/>
          <a:stretch/>
        </p:blipFill>
        <p:spPr>
          <a:xfrm>
            <a:off x="8077200" y="4419600"/>
            <a:ext cx="3861609" cy="2263346"/>
          </a:xfrm>
          <a:prstGeom prst="rect">
            <a:avLst/>
          </a:prstGeom>
          <a:noFill/>
          <a:ln>
            <a:noFill/>
          </a:ln>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42"/>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38" name="Google Shape;638;p42"/>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639" name="Google Shape;639;p42"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640" name="Google Shape;640;p42"/>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Why Organize a Fundraiser?</a:t>
            </a:r>
            <a:endParaRPr/>
          </a:p>
        </p:txBody>
      </p:sp>
      <p:grpSp>
        <p:nvGrpSpPr>
          <p:cNvPr id="641" name="Google Shape;641;p42"/>
          <p:cNvGrpSpPr/>
          <p:nvPr/>
        </p:nvGrpSpPr>
        <p:grpSpPr>
          <a:xfrm>
            <a:off x="684803" y="2765635"/>
            <a:ext cx="8801102" cy="3605990"/>
            <a:chOff x="723899" y="4609163"/>
            <a:chExt cx="8801102" cy="3605990"/>
          </a:xfrm>
        </p:grpSpPr>
        <p:sp>
          <p:nvSpPr>
            <p:cNvPr id="642" name="Google Shape;642;p42"/>
            <p:cNvSpPr txBox="1"/>
            <p:nvPr/>
          </p:nvSpPr>
          <p:spPr>
            <a:xfrm>
              <a:off x="923359" y="5122039"/>
              <a:ext cx="8601642" cy="309311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2060"/>
                </a:buClr>
                <a:buSzPts val="2400"/>
                <a:buFont typeface="Arial"/>
                <a:buChar char="•"/>
              </a:pPr>
              <a:r>
                <a:rPr lang="en-US" sz="2800" dirty="0">
                  <a:solidFill>
                    <a:schemeClr val="dk1"/>
                  </a:solidFill>
                  <a:latin typeface="Calibri"/>
                  <a:ea typeface="Calibri"/>
                  <a:cs typeface="Calibri"/>
                  <a:sym typeface="Calibri"/>
                </a:rPr>
                <a:t>Do you need </a:t>
              </a:r>
              <a:r>
                <a:rPr lang="en-US" sz="3200" b="1" dirty="0">
                  <a:solidFill>
                    <a:schemeClr val="dk1"/>
                  </a:solidFill>
                  <a:latin typeface="Calibri"/>
                  <a:ea typeface="Calibri"/>
                  <a:cs typeface="Calibri"/>
                  <a:sym typeface="Calibri"/>
                </a:rPr>
                <a:t>more money </a:t>
              </a:r>
              <a:r>
                <a:rPr lang="en-US" sz="2800" dirty="0">
                  <a:solidFill>
                    <a:schemeClr val="dk1"/>
                  </a:solidFill>
                  <a:latin typeface="Calibri"/>
                  <a:ea typeface="Calibri"/>
                  <a:cs typeface="Calibri"/>
                  <a:sym typeface="Calibri"/>
                </a:rPr>
                <a:t>to fund projects for your club?</a:t>
              </a:r>
              <a:endParaRPr sz="2000" dirty="0"/>
            </a:p>
            <a:p>
              <a:pPr marL="342900" marR="0" lvl="0" indent="-342900" algn="l" rtl="0">
                <a:spcBef>
                  <a:spcPts val="900"/>
                </a:spcBef>
                <a:spcAft>
                  <a:spcPts val="0"/>
                </a:spcAft>
                <a:buClr>
                  <a:srgbClr val="002060"/>
                </a:buClr>
                <a:buSzPts val="2400"/>
                <a:buFont typeface="Arial"/>
                <a:buChar char="•"/>
              </a:pPr>
              <a:r>
                <a:rPr lang="en-US" sz="2800" dirty="0">
                  <a:solidFill>
                    <a:schemeClr val="dk1"/>
                  </a:solidFill>
                  <a:latin typeface="Calibri"/>
                  <a:ea typeface="Calibri"/>
                  <a:cs typeface="Calibri"/>
                  <a:sym typeface="Calibri"/>
                </a:rPr>
                <a:t>Do members </a:t>
              </a:r>
              <a:r>
                <a:rPr lang="en-US" sz="3200" b="1" dirty="0">
                  <a:solidFill>
                    <a:schemeClr val="dk1"/>
                  </a:solidFill>
                  <a:latin typeface="Calibri"/>
                  <a:ea typeface="Calibri"/>
                  <a:cs typeface="Calibri"/>
                  <a:sym typeface="Calibri"/>
                </a:rPr>
                <a:t>look forward </a:t>
              </a:r>
              <a:r>
                <a:rPr lang="en-US" sz="2800" dirty="0">
                  <a:solidFill>
                    <a:schemeClr val="dk1"/>
                  </a:solidFill>
                  <a:latin typeface="Calibri"/>
                  <a:ea typeface="Calibri"/>
                  <a:cs typeface="Calibri"/>
                  <a:sym typeface="Calibri"/>
                </a:rPr>
                <a:t>to organizing the fundraiser?</a:t>
              </a:r>
              <a:endParaRPr sz="2000" dirty="0"/>
            </a:p>
            <a:p>
              <a:pPr marL="342900" marR="0" lvl="0" indent="-342900" algn="l" rtl="0">
                <a:spcBef>
                  <a:spcPts val="900"/>
                </a:spcBef>
                <a:spcAft>
                  <a:spcPts val="0"/>
                </a:spcAft>
                <a:buClr>
                  <a:srgbClr val="002060"/>
                </a:buClr>
                <a:buSzPts val="2400"/>
                <a:buFont typeface="Arial"/>
                <a:buChar char="•"/>
              </a:pPr>
              <a:r>
                <a:rPr lang="en-US" sz="2800" dirty="0">
                  <a:solidFill>
                    <a:schemeClr val="dk1"/>
                  </a:solidFill>
                  <a:latin typeface="Calibri"/>
                  <a:ea typeface="Calibri"/>
                  <a:cs typeface="Calibri"/>
                  <a:sym typeface="Calibri"/>
                </a:rPr>
                <a:t>What </a:t>
              </a:r>
              <a:r>
                <a:rPr lang="en-US" sz="3200" b="1" dirty="0">
                  <a:solidFill>
                    <a:schemeClr val="dk1"/>
                  </a:solidFill>
                  <a:latin typeface="Calibri"/>
                  <a:ea typeface="Calibri"/>
                  <a:cs typeface="Calibri"/>
                  <a:sym typeface="Calibri"/>
                </a:rPr>
                <a:t>social role </a:t>
              </a:r>
              <a:r>
                <a:rPr lang="en-US" sz="2800" dirty="0">
                  <a:solidFill>
                    <a:schemeClr val="dk1"/>
                  </a:solidFill>
                  <a:latin typeface="Calibri"/>
                  <a:ea typeface="Calibri"/>
                  <a:cs typeface="Calibri"/>
                  <a:sym typeface="Calibri"/>
                </a:rPr>
                <a:t>will your event play beyond fundraising?</a:t>
              </a:r>
              <a:endParaRPr sz="2000" dirty="0"/>
            </a:p>
          </p:txBody>
        </p:sp>
        <p:sp>
          <p:nvSpPr>
            <p:cNvPr id="643" name="Google Shape;643;p42"/>
            <p:cNvSpPr/>
            <p:nvPr/>
          </p:nvSpPr>
          <p:spPr>
            <a:xfrm>
              <a:off x="723899" y="4609163"/>
              <a:ext cx="7886701" cy="523220"/>
            </a:xfrm>
            <a:prstGeom prst="roundRect">
              <a:avLst>
                <a:gd name="adj" fmla="val 16667"/>
              </a:avLst>
            </a:prstGeom>
            <a:solidFill>
              <a:srgbClr val="31859B"/>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i="1" dirty="0">
                  <a:solidFill>
                    <a:schemeClr val="lt1"/>
                  </a:solidFill>
                  <a:latin typeface="Arial"/>
                  <a:ea typeface="Arial"/>
                  <a:cs typeface="Arial"/>
                  <a:sym typeface="Arial"/>
                </a:rPr>
                <a:t>NEW Fundraiser</a:t>
              </a:r>
              <a:endParaRPr sz="2000" dirty="0"/>
            </a:p>
          </p:txBody>
        </p:sp>
      </p:grpSp>
      <p:pic>
        <p:nvPicPr>
          <p:cNvPr id="644" name="Google Shape;644;p42"/>
          <p:cNvPicPr preferRelativeResize="0"/>
          <p:nvPr/>
        </p:nvPicPr>
        <p:blipFill rotWithShape="1">
          <a:blip r:embed="rId5">
            <a:alphaModFix/>
          </a:blip>
          <a:srcRect/>
          <a:stretch/>
        </p:blipFill>
        <p:spPr>
          <a:xfrm flipH="1">
            <a:off x="8915400" y="1560230"/>
            <a:ext cx="3276600" cy="5297770"/>
          </a:xfrm>
          <a:prstGeom prst="rect">
            <a:avLst/>
          </a:prstGeom>
          <a:noFill/>
          <a:ln>
            <a:noFill/>
          </a:ln>
        </p:spPr>
      </p:pic>
      <p:sp>
        <p:nvSpPr>
          <p:cNvPr id="645" name="Google Shape;645;p42"/>
          <p:cNvSpPr txBox="1"/>
          <p:nvPr/>
        </p:nvSpPr>
        <p:spPr>
          <a:xfrm>
            <a:off x="304800" y="1671411"/>
            <a:ext cx="9982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Carefully consider these </a:t>
            </a:r>
            <a:r>
              <a:rPr lang="en-US" sz="3200" b="1">
                <a:solidFill>
                  <a:schemeClr val="dk1"/>
                </a:solidFill>
                <a:latin typeface="Arial"/>
                <a:ea typeface="Arial"/>
                <a:cs typeface="Arial"/>
                <a:sym typeface="Arial"/>
              </a:rPr>
              <a:t>questions </a:t>
            </a:r>
            <a:r>
              <a:rPr lang="en-US" sz="3200" u="sng">
                <a:solidFill>
                  <a:schemeClr val="dk1"/>
                </a:solidFill>
                <a:latin typeface="Arial"/>
                <a:ea typeface="Arial"/>
                <a:cs typeface="Arial"/>
                <a:sym typeface="Arial"/>
              </a:rPr>
              <a:t>before</a:t>
            </a:r>
            <a:r>
              <a:rPr lang="en-US" sz="3200">
                <a:solidFill>
                  <a:schemeClr val="dk1"/>
                </a:solidFill>
                <a:latin typeface="Arial"/>
                <a:ea typeface="Arial"/>
                <a:cs typeface="Arial"/>
                <a:sym typeface="Arial"/>
              </a:rPr>
              <a:t> you start…</a:t>
            </a:r>
            <a:endParaRPr/>
          </a:p>
        </p:txBody>
      </p:sp>
      <p:grpSp>
        <p:nvGrpSpPr>
          <p:cNvPr id="646" name="Google Shape;646;p42"/>
          <p:cNvGrpSpPr/>
          <p:nvPr/>
        </p:nvGrpSpPr>
        <p:grpSpPr>
          <a:xfrm>
            <a:off x="722904" y="2755139"/>
            <a:ext cx="8763001" cy="2765887"/>
            <a:chOff x="761999" y="2453892"/>
            <a:chExt cx="8763001" cy="2765887"/>
          </a:xfrm>
        </p:grpSpPr>
        <p:sp>
          <p:nvSpPr>
            <p:cNvPr id="647" name="Google Shape;647;p42"/>
            <p:cNvSpPr/>
            <p:nvPr/>
          </p:nvSpPr>
          <p:spPr>
            <a:xfrm>
              <a:off x="761999" y="2453892"/>
              <a:ext cx="8763001" cy="523220"/>
            </a:xfrm>
            <a:prstGeom prst="roundRect">
              <a:avLst>
                <a:gd name="adj" fmla="val 16667"/>
              </a:avLst>
            </a:prstGeom>
            <a:solidFill>
              <a:srgbClr val="014D7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i="1">
                  <a:solidFill>
                    <a:schemeClr val="lt1"/>
                  </a:solidFill>
                  <a:latin typeface="Arial"/>
                  <a:ea typeface="Arial"/>
                  <a:cs typeface="Arial"/>
                  <a:sym typeface="Arial"/>
                </a:rPr>
                <a:t>EXISTING Fundraiser</a:t>
              </a:r>
              <a:endParaRPr/>
            </a:p>
          </p:txBody>
        </p:sp>
        <p:sp>
          <p:nvSpPr>
            <p:cNvPr id="648" name="Google Shape;648;p42"/>
            <p:cNvSpPr txBox="1"/>
            <p:nvPr/>
          </p:nvSpPr>
          <p:spPr>
            <a:xfrm>
              <a:off x="902755" y="2988439"/>
              <a:ext cx="8622245" cy="223134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2060"/>
                </a:buClr>
                <a:buSzPts val="2400"/>
                <a:buFont typeface="Arial"/>
                <a:buChar char="•"/>
              </a:pPr>
              <a:r>
                <a:rPr lang="en-US" sz="2800" dirty="0">
                  <a:solidFill>
                    <a:schemeClr val="dk1"/>
                  </a:solidFill>
                  <a:latin typeface="Calibri"/>
                  <a:ea typeface="Calibri"/>
                  <a:cs typeface="Calibri"/>
                  <a:sym typeface="Calibri"/>
                </a:rPr>
                <a:t>Are your members </a:t>
              </a:r>
              <a:r>
                <a:rPr lang="en-US" sz="3200" b="1" dirty="0">
                  <a:solidFill>
                    <a:schemeClr val="dk1"/>
                  </a:solidFill>
                  <a:latin typeface="Calibri"/>
                  <a:ea typeface="Calibri"/>
                  <a:cs typeface="Calibri"/>
                  <a:sym typeface="Calibri"/>
                </a:rPr>
                <a:t>enthusiastic</a:t>
              </a:r>
              <a:r>
                <a:rPr lang="en-US" sz="2800" dirty="0">
                  <a:solidFill>
                    <a:schemeClr val="dk1"/>
                  </a:solidFill>
                  <a:latin typeface="Calibri"/>
                  <a:ea typeface="Calibri"/>
                  <a:cs typeface="Calibri"/>
                  <a:sym typeface="Calibri"/>
                </a:rPr>
                <a:t> about your current fundraiser? </a:t>
              </a:r>
              <a:endParaRPr sz="2000" dirty="0"/>
            </a:p>
            <a:p>
              <a:pPr marL="342900" marR="0" lvl="0" indent="-342900" algn="l" rtl="0">
                <a:spcBef>
                  <a:spcPts val="900"/>
                </a:spcBef>
                <a:spcAft>
                  <a:spcPts val="0"/>
                </a:spcAft>
                <a:buClr>
                  <a:srgbClr val="002060"/>
                </a:buClr>
                <a:buSzPts val="2400"/>
                <a:buFont typeface="Arial"/>
                <a:buChar char="•"/>
              </a:pPr>
              <a:r>
                <a:rPr lang="en-US" sz="2800" dirty="0">
                  <a:solidFill>
                    <a:schemeClr val="dk1"/>
                  </a:solidFill>
                  <a:latin typeface="Calibri"/>
                  <a:ea typeface="Calibri"/>
                  <a:cs typeface="Calibri"/>
                  <a:sym typeface="Calibri"/>
                </a:rPr>
                <a:t>Is the event </a:t>
              </a:r>
              <a:r>
                <a:rPr lang="en-US" sz="3200" b="1" dirty="0">
                  <a:solidFill>
                    <a:schemeClr val="dk1"/>
                  </a:solidFill>
                  <a:latin typeface="Calibri"/>
                  <a:ea typeface="Calibri"/>
                  <a:cs typeface="Calibri"/>
                  <a:sym typeface="Calibri"/>
                </a:rPr>
                <a:t>growing</a:t>
              </a:r>
              <a:r>
                <a:rPr lang="en-US" sz="2800" dirty="0">
                  <a:solidFill>
                    <a:schemeClr val="dk1"/>
                  </a:solidFill>
                  <a:latin typeface="Calibri"/>
                  <a:ea typeface="Calibri"/>
                  <a:cs typeface="Calibri"/>
                  <a:sym typeface="Calibri"/>
                </a:rPr>
                <a:t>?</a:t>
              </a:r>
              <a:endParaRPr sz="2000" dirty="0"/>
            </a:p>
            <a:p>
              <a:pPr marL="342900" marR="0" lvl="0" indent="-342900" algn="l" rtl="0">
                <a:spcBef>
                  <a:spcPts val="900"/>
                </a:spcBef>
                <a:spcAft>
                  <a:spcPts val="0"/>
                </a:spcAft>
                <a:buClr>
                  <a:srgbClr val="002060"/>
                </a:buClr>
                <a:buSzPts val="2400"/>
                <a:buFont typeface="Arial"/>
                <a:buChar char="•"/>
              </a:pPr>
              <a:r>
                <a:rPr lang="en-US" sz="2800" dirty="0">
                  <a:solidFill>
                    <a:schemeClr val="dk1"/>
                  </a:solidFill>
                  <a:latin typeface="Calibri"/>
                  <a:ea typeface="Calibri"/>
                  <a:cs typeface="Calibri"/>
                  <a:sym typeface="Calibri"/>
                </a:rPr>
                <a:t>Is the money made </a:t>
              </a:r>
              <a:r>
                <a:rPr lang="en-US" sz="3200" b="1" dirty="0">
                  <a:solidFill>
                    <a:schemeClr val="dk1"/>
                  </a:solidFill>
                  <a:latin typeface="Calibri"/>
                  <a:ea typeface="Calibri"/>
                  <a:cs typeface="Calibri"/>
                  <a:sym typeface="Calibri"/>
                </a:rPr>
                <a:t>worth the effort </a:t>
              </a:r>
              <a:r>
                <a:rPr lang="en-US" sz="2800" dirty="0">
                  <a:solidFill>
                    <a:schemeClr val="dk1"/>
                  </a:solidFill>
                  <a:latin typeface="Calibri"/>
                  <a:ea typeface="Calibri"/>
                  <a:cs typeface="Calibri"/>
                  <a:sym typeface="Calibri"/>
                </a:rPr>
                <a:t>put out?</a:t>
              </a:r>
              <a:endParaRPr sz="2000" dirty="0"/>
            </a:p>
          </p:txBody>
        </p:sp>
      </p:grpSp>
      <p:sp>
        <p:nvSpPr>
          <p:cNvPr id="2" name="Rectangle 1">
            <a:extLst>
              <a:ext uri="{FF2B5EF4-FFF2-40B4-BE49-F238E27FC236}">
                <a16:creationId xmlns:a16="http://schemas.microsoft.com/office/drawing/2014/main" id="{BFE5451C-A8D2-BC19-B165-96F13D274709}"/>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58</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animEffect transition="in" filter="fade">
                                      <p:cBhvr>
                                        <p:cTn id="7" dur="1000"/>
                                        <p:tgtEl>
                                          <p:spTgt spid="6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46"/>
                                        </p:tgtEl>
                                      </p:cBhvr>
                                    </p:animEffect>
                                    <p:set>
                                      <p:cBhvr>
                                        <p:cTn id="12" dur="1" fill="hold">
                                          <p:stCondLst>
                                            <p:cond delay="499"/>
                                          </p:stCondLst>
                                        </p:cTn>
                                        <p:tgtEl>
                                          <p:spTgt spid="646"/>
                                        </p:tgtEl>
                                        <p:attrNameLst>
                                          <p:attrName>style.visibility</p:attrName>
                                        </p:attrNameLst>
                                      </p:cBhvr>
                                      <p:to>
                                        <p:strVal val="hidden"/>
                                      </p:to>
                                    </p:set>
                                  </p:childTnLst>
                                </p:cTn>
                              </p:par>
                              <p:par>
                                <p:cTn id="13" presetID="10" presetClass="entr" presetSubtype="0" fill="hold" nodeType="withEffect">
                                  <p:stCondLst>
                                    <p:cond delay="500"/>
                                  </p:stCondLst>
                                  <p:childTnLst>
                                    <p:set>
                                      <p:cBhvr>
                                        <p:cTn id="14" dur="1" fill="hold">
                                          <p:stCondLst>
                                            <p:cond delay="0"/>
                                          </p:stCondLst>
                                        </p:cTn>
                                        <p:tgtEl>
                                          <p:spTgt spid="641"/>
                                        </p:tgtEl>
                                        <p:attrNameLst>
                                          <p:attrName>style.visibility</p:attrName>
                                        </p:attrNameLst>
                                      </p:cBhvr>
                                      <p:to>
                                        <p:strVal val="visible"/>
                                      </p:to>
                                    </p:set>
                                    <p:animEffect transition="in" filter="fade">
                                      <p:cBhvr>
                                        <p:cTn id="15" dur="1000"/>
                                        <p:tgtEl>
                                          <p:spTgt spid="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2" name="Google Shape;661;p43" descr="Decision Making | sinbad2">
            <a:extLst>
              <a:ext uri="{FF2B5EF4-FFF2-40B4-BE49-F238E27FC236}">
                <a16:creationId xmlns:a16="http://schemas.microsoft.com/office/drawing/2014/main" id="{5D1C9D62-E8C4-14C8-1795-8C8DC43C8AE1}"/>
              </a:ext>
            </a:extLst>
          </p:cNvPr>
          <p:cNvPicPr preferRelativeResize="0"/>
          <p:nvPr/>
        </p:nvPicPr>
        <p:blipFill rotWithShape="1">
          <a:blip r:embed="rId3">
            <a:alphaModFix/>
          </a:blip>
          <a:srcRect/>
          <a:stretch/>
        </p:blipFill>
        <p:spPr>
          <a:xfrm>
            <a:off x="28574" y="3804632"/>
            <a:ext cx="4876798" cy="3041662"/>
          </a:xfrm>
          <a:prstGeom prst="rect">
            <a:avLst/>
          </a:prstGeom>
          <a:noFill/>
          <a:ln>
            <a:noFill/>
          </a:ln>
        </p:spPr>
      </p:pic>
      <p:pic>
        <p:nvPicPr>
          <p:cNvPr id="654" name="Google Shape;654;p43"/>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655" name="Google Shape;655;p43"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656" name="Google Shape;656;p43"/>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Where to START…</a:t>
            </a:r>
            <a:endParaRPr/>
          </a:p>
        </p:txBody>
      </p:sp>
      <p:sp>
        <p:nvSpPr>
          <p:cNvPr id="657" name="Google Shape;657;p43"/>
          <p:cNvSpPr txBox="1"/>
          <p:nvPr/>
        </p:nvSpPr>
        <p:spPr>
          <a:xfrm>
            <a:off x="685965" y="1813026"/>
            <a:ext cx="5559141" cy="64629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rgbClr val="002060"/>
              </a:buClr>
              <a:buSzPts val="3520"/>
              <a:buFont typeface="Calibri"/>
              <a:buAutoNum type="arabicPeriod"/>
            </a:pPr>
            <a:r>
              <a:rPr lang="en-US" sz="3600" dirty="0">
                <a:solidFill>
                  <a:schemeClr val="dk1"/>
                </a:solidFill>
                <a:latin typeface="Calibri"/>
                <a:ea typeface="Calibri"/>
                <a:cs typeface="Calibri"/>
                <a:sym typeface="Calibri"/>
              </a:rPr>
              <a:t>Create a </a:t>
            </a:r>
            <a:r>
              <a:rPr lang="en-US" sz="3600" b="1" dirty="0">
                <a:solidFill>
                  <a:schemeClr val="dk1"/>
                </a:solidFill>
                <a:latin typeface="Calibri"/>
                <a:ea typeface="Calibri"/>
                <a:cs typeface="Calibri"/>
                <a:sym typeface="Calibri"/>
              </a:rPr>
              <a:t>committee</a:t>
            </a:r>
            <a:endParaRPr sz="2000" dirty="0"/>
          </a:p>
        </p:txBody>
      </p:sp>
      <p:sp>
        <p:nvSpPr>
          <p:cNvPr id="658" name="Google Shape;658;p43"/>
          <p:cNvSpPr/>
          <p:nvPr/>
        </p:nvSpPr>
        <p:spPr>
          <a:xfrm>
            <a:off x="10904561" y="5758218"/>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9" name="Google Shape;659;p43"/>
          <p:cNvSpPr txBox="1"/>
          <p:nvPr/>
        </p:nvSpPr>
        <p:spPr>
          <a:xfrm>
            <a:off x="2466973" y="2818809"/>
            <a:ext cx="5559141" cy="64629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rgbClr val="002060"/>
              </a:buClr>
              <a:buSzPts val="3520"/>
              <a:buFont typeface="Calibri"/>
              <a:buAutoNum type="arabicPeriod" startAt="2"/>
            </a:pPr>
            <a:r>
              <a:rPr lang="en-US" sz="3600" dirty="0">
                <a:solidFill>
                  <a:schemeClr val="dk1"/>
                </a:solidFill>
                <a:latin typeface="Calibri"/>
                <a:ea typeface="Calibri"/>
                <a:cs typeface="Calibri"/>
                <a:sym typeface="Calibri"/>
              </a:rPr>
              <a:t>Determine a </a:t>
            </a:r>
            <a:r>
              <a:rPr lang="en-US" sz="3600" b="1" dirty="0">
                <a:solidFill>
                  <a:schemeClr val="dk1"/>
                </a:solidFill>
                <a:latin typeface="Calibri"/>
                <a:ea typeface="Calibri"/>
                <a:cs typeface="Calibri"/>
                <a:sym typeface="Calibri"/>
              </a:rPr>
              <a:t>goal</a:t>
            </a:r>
            <a:endParaRPr sz="2000" dirty="0"/>
          </a:p>
        </p:txBody>
      </p:sp>
      <p:sp>
        <p:nvSpPr>
          <p:cNvPr id="660" name="Google Shape;660;p43"/>
          <p:cNvSpPr txBox="1"/>
          <p:nvPr/>
        </p:nvSpPr>
        <p:spPr>
          <a:xfrm>
            <a:off x="6095998" y="5132162"/>
            <a:ext cx="4419600" cy="1200288"/>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rgbClr val="002060"/>
              </a:buClr>
              <a:buSzPts val="3520"/>
              <a:buFont typeface="Calibri"/>
              <a:buAutoNum type="arabicPeriod" startAt="4"/>
            </a:pPr>
            <a:r>
              <a:rPr lang="en-US" sz="3600" dirty="0">
                <a:solidFill>
                  <a:schemeClr val="dk1"/>
                </a:solidFill>
                <a:latin typeface="Calibri"/>
                <a:ea typeface="Calibri"/>
                <a:cs typeface="Calibri"/>
                <a:sym typeface="Calibri"/>
              </a:rPr>
              <a:t> </a:t>
            </a:r>
            <a:r>
              <a:rPr lang="en-US" sz="3600" u="sng" dirty="0">
                <a:solidFill>
                  <a:schemeClr val="dk1"/>
                </a:solidFill>
                <a:latin typeface="Calibri"/>
                <a:ea typeface="Calibri"/>
                <a:cs typeface="Calibri"/>
                <a:sym typeface="Calibri"/>
              </a:rPr>
              <a:t>Brainstorm</a:t>
            </a:r>
            <a:r>
              <a:rPr lang="en-US" sz="3600" dirty="0">
                <a:solidFill>
                  <a:schemeClr val="dk1"/>
                </a:solidFill>
                <a:latin typeface="Calibri"/>
                <a:ea typeface="Calibri"/>
                <a:cs typeface="Calibri"/>
                <a:sym typeface="Calibri"/>
              </a:rPr>
              <a:t> </a:t>
            </a:r>
            <a:r>
              <a:rPr lang="en-US" sz="3600" b="1" i="1" dirty="0">
                <a:solidFill>
                  <a:schemeClr val="dk1"/>
                </a:solidFill>
                <a:latin typeface="Calibri"/>
                <a:ea typeface="Calibri"/>
                <a:cs typeface="Calibri"/>
                <a:sym typeface="Calibri"/>
              </a:rPr>
              <a:t>NEW</a:t>
            </a:r>
            <a:r>
              <a:rPr lang="en-US" sz="3600" dirty="0">
                <a:solidFill>
                  <a:schemeClr val="dk1"/>
                </a:solidFill>
                <a:latin typeface="Calibri"/>
                <a:ea typeface="Calibri"/>
                <a:cs typeface="Calibri"/>
                <a:sym typeface="Calibri"/>
              </a:rPr>
              <a:t> fundraiser ideas</a:t>
            </a:r>
            <a:endParaRPr sz="2000" dirty="0"/>
          </a:p>
        </p:txBody>
      </p:sp>
      <p:sp>
        <p:nvSpPr>
          <p:cNvPr id="662" name="Google Shape;662;p43"/>
          <p:cNvSpPr txBox="1"/>
          <p:nvPr/>
        </p:nvSpPr>
        <p:spPr>
          <a:xfrm>
            <a:off x="4419600" y="3974275"/>
            <a:ext cx="7467600" cy="64629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rgbClr val="002060"/>
              </a:buClr>
              <a:buSzPts val="3520"/>
              <a:buFont typeface="Calibri"/>
              <a:buAutoNum type="arabicPeriod" startAt="3"/>
            </a:pPr>
            <a:r>
              <a:rPr lang="en-US" sz="3600" u="sng" dirty="0">
                <a:solidFill>
                  <a:schemeClr val="dk1"/>
                </a:solidFill>
                <a:latin typeface="Calibri"/>
                <a:ea typeface="Calibri"/>
                <a:cs typeface="Calibri"/>
                <a:sym typeface="Calibri"/>
              </a:rPr>
              <a:t>Review</a:t>
            </a:r>
            <a:r>
              <a:rPr lang="en-US" sz="3600" dirty="0">
                <a:solidFill>
                  <a:schemeClr val="dk1"/>
                </a:solidFill>
                <a:latin typeface="Calibri"/>
                <a:ea typeface="Calibri"/>
                <a:cs typeface="Calibri"/>
                <a:sym typeface="Calibri"/>
              </a:rPr>
              <a:t> </a:t>
            </a:r>
            <a:r>
              <a:rPr lang="en-US" sz="3600" b="1" i="1" dirty="0">
                <a:solidFill>
                  <a:schemeClr val="dk1"/>
                </a:solidFill>
                <a:latin typeface="Calibri"/>
                <a:ea typeface="Calibri"/>
                <a:cs typeface="Calibri"/>
                <a:sym typeface="Calibri"/>
              </a:rPr>
              <a:t>current</a:t>
            </a:r>
            <a:r>
              <a:rPr lang="en-US" sz="3600" dirty="0">
                <a:solidFill>
                  <a:schemeClr val="dk1"/>
                </a:solidFill>
                <a:latin typeface="Calibri"/>
                <a:ea typeface="Calibri"/>
                <a:cs typeface="Calibri"/>
                <a:sym typeface="Calibri"/>
              </a:rPr>
              <a:t> fundraising activities</a:t>
            </a:r>
            <a:endParaRPr sz="2000" dirty="0"/>
          </a:p>
        </p:txBody>
      </p:sp>
      <p:pic>
        <p:nvPicPr>
          <p:cNvPr id="3082" name="Picture 10" descr="Checkered Flag Vector Art, Icons, and Graphics for Free Download">
            <a:extLst>
              <a:ext uri="{FF2B5EF4-FFF2-40B4-BE49-F238E27FC236}">
                <a16:creationId xmlns:a16="http://schemas.microsoft.com/office/drawing/2014/main" id="{FEFDE276-213A-ADDC-2EA2-A046EA2580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782570"/>
            <a:ext cx="4086225"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F38792-8F81-93BD-3A9F-A6383D53B4BD}"/>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59</a:t>
            </a:fld>
            <a:endParaRPr lang="en-US" sz="1400" dirty="0">
              <a:solidFill>
                <a:schemeClr val="accent3">
                  <a:lumMod val="75000"/>
                </a:schemeClr>
              </a:solidFill>
            </a:endParaRPr>
          </a:p>
        </p:txBody>
      </p:sp>
    </p:spTree>
    <p:extLst>
      <p:ext uri="{BB962C8B-B14F-4D97-AF65-F5344CB8AC3E}">
        <p14:creationId xmlns:p14="http://schemas.microsoft.com/office/powerpoint/2010/main" val="125387988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id="{5CB00B86-D552-B66A-9017-E0C8BE0E4091}"/>
              </a:ext>
            </a:extLst>
          </p:cNvPr>
          <p:cNvPicPr>
            <a:picLocks noChangeAspect="1"/>
          </p:cNvPicPr>
          <p:nvPr/>
        </p:nvPicPr>
        <p:blipFill>
          <a:blip r:embed="rId3"/>
          <a:stretch>
            <a:fillRect/>
          </a:stretch>
        </p:blipFill>
        <p:spPr>
          <a:xfrm>
            <a:off x="6151449" y="1470025"/>
            <a:ext cx="6040552" cy="5382476"/>
          </a:xfrm>
          <a:prstGeom prst="rect">
            <a:avLst/>
          </a:prstGeom>
        </p:spPr>
      </p:pic>
      <p:pic>
        <p:nvPicPr>
          <p:cNvPr id="135" name="Google Shape;135;p6"/>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136" name="Google Shape;136;p6"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137" name="Google Shape;137;p6"/>
          <p:cNvSpPr txBox="1">
            <a:spLocks noGrp="1"/>
          </p:cNvSpPr>
          <p:nvPr>
            <p:ph type="title"/>
          </p:nvPr>
        </p:nvSpPr>
        <p:spPr>
          <a:xfrm>
            <a:off x="110062" y="304800"/>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The Plan for Today</a:t>
            </a:r>
            <a:endParaRPr>
              <a:solidFill>
                <a:schemeClr val="lt1"/>
              </a:solidFill>
            </a:endParaRPr>
          </a:p>
        </p:txBody>
      </p:sp>
      <p:sp>
        <p:nvSpPr>
          <p:cNvPr id="139" name="Google Shape;139;p6"/>
          <p:cNvSpPr txBox="1"/>
          <p:nvPr/>
        </p:nvSpPr>
        <p:spPr>
          <a:xfrm>
            <a:off x="685800" y="1676400"/>
            <a:ext cx="5715000" cy="685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Arial"/>
                <a:ea typeface="Arial"/>
                <a:cs typeface="Arial"/>
                <a:sym typeface="Arial"/>
              </a:rPr>
              <a:t>Today’s main topics:</a:t>
            </a:r>
            <a:endParaRPr sz="1800" b="0" i="0" u="none" strike="noStrike" cap="none" dirty="0">
              <a:solidFill>
                <a:schemeClr val="dk1"/>
              </a:solidFill>
              <a:latin typeface="Arial"/>
              <a:ea typeface="Arial"/>
              <a:cs typeface="Arial"/>
              <a:sym typeface="Arial"/>
            </a:endParaRPr>
          </a:p>
        </p:txBody>
      </p:sp>
      <p:sp>
        <p:nvSpPr>
          <p:cNvPr id="140" name="Google Shape;140;p6"/>
          <p:cNvSpPr txBox="1">
            <a:spLocks noGrp="1"/>
          </p:cNvSpPr>
          <p:nvPr>
            <p:ph type="body" idx="1"/>
          </p:nvPr>
        </p:nvSpPr>
        <p:spPr>
          <a:xfrm>
            <a:off x="976443" y="2497756"/>
            <a:ext cx="5119557" cy="677078"/>
          </a:xfrm>
          <a:prstGeom prst="rect">
            <a:avLst/>
          </a:prstGeom>
          <a:noFill/>
          <a:ln>
            <a:noFill/>
          </a:ln>
        </p:spPr>
        <p:txBody>
          <a:bodyPr spcFirstLastPara="1" wrap="square" lIns="91425" tIns="91425" rIns="91425" bIns="91425" anchor="t" anchorCtr="0">
            <a:spAutoFit/>
          </a:bodyPr>
          <a:lstStyle/>
          <a:p>
            <a:pPr marL="465138" lvl="0" indent="-450850" algn="l" rtl="0">
              <a:lnSpc>
                <a:spcPct val="100000"/>
              </a:lnSpc>
              <a:spcBef>
                <a:spcPts val="0"/>
              </a:spcBef>
              <a:spcAft>
                <a:spcPts val="0"/>
              </a:spcAft>
              <a:buClr>
                <a:schemeClr val="dk1"/>
              </a:buClr>
              <a:buSzPts val="2800"/>
              <a:buFont typeface="Arial"/>
              <a:buAutoNum type="arabicPeriod"/>
            </a:pPr>
            <a:r>
              <a:rPr lang="en-US" sz="3200" b="1" dirty="0">
                <a:solidFill>
                  <a:srgbClr val="001746"/>
                </a:solidFill>
              </a:rPr>
              <a:t>Membership</a:t>
            </a:r>
            <a:endParaRPr sz="4400" b="1" dirty="0">
              <a:solidFill>
                <a:srgbClr val="001746"/>
              </a:solidFill>
            </a:endParaRPr>
          </a:p>
        </p:txBody>
      </p:sp>
      <p:sp>
        <p:nvSpPr>
          <p:cNvPr id="141" name="Google Shape;141;p6"/>
          <p:cNvSpPr txBox="1"/>
          <p:nvPr/>
        </p:nvSpPr>
        <p:spPr>
          <a:xfrm>
            <a:off x="2119443" y="4058943"/>
            <a:ext cx="5119557" cy="677078"/>
          </a:xfrm>
          <a:prstGeom prst="rect">
            <a:avLst/>
          </a:prstGeom>
          <a:noFill/>
          <a:ln>
            <a:noFill/>
          </a:ln>
        </p:spPr>
        <p:txBody>
          <a:bodyPr spcFirstLastPara="1" wrap="square" lIns="91425" tIns="91425" rIns="91425" bIns="91425" anchor="t" anchorCtr="0">
            <a:spAutoFit/>
          </a:bodyPr>
          <a:lstStyle/>
          <a:p>
            <a:pPr marL="514350" marR="0" lvl="0" indent="-514350" algn="l" rtl="0">
              <a:lnSpc>
                <a:spcPct val="100000"/>
              </a:lnSpc>
              <a:spcBef>
                <a:spcPts val="0"/>
              </a:spcBef>
              <a:spcAft>
                <a:spcPts val="0"/>
              </a:spcAft>
              <a:buClr>
                <a:schemeClr val="dk1"/>
              </a:buClr>
              <a:buSzPts val="2800"/>
              <a:buFont typeface="Calibri"/>
              <a:buAutoNum type="arabicPeriod" startAt="3"/>
            </a:pPr>
            <a:r>
              <a:rPr lang="en-US" sz="3200" b="1" i="0" u="none" strike="noStrike" cap="none" dirty="0">
                <a:solidFill>
                  <a:srgbClr val="001746"/>
                </a:solidFill>
                <a:latin typeface="Arial"/>
                <a:ea typeface="Arial"/>
                <a:cs typeface="Arial"/>
                <a:sym typeface="Arial"/>
              </a:rPr>
              <a:t>Fundraising</a:t>
            </a:r>
            <a:endParaRPr sz="2000" b="1" i="0" u="none" strike="noStrike" cap="none" dirty="0">
              <a:solidFill>
                <a:srgbClr val="001746"/>
              </a:solidFill>
              <a:latin typeface="Arial"/>
              <a:ea typeface="Arial"/>
              <a:cs typeface="Arial"/>
              <a:sym typeface="Arial"/>
            </a:endParaRPr>
          </a:p>
        </p:txBody>
      </p:sp>
      <p:sp>
        <p:nvSpPr>
          <p:cNvPr id="143" name="Google Shape;143;p6"/>
          <p:cNvSpPr txBox="1"/>
          <p:nvPr/>
        </p:nvSpPr>
        <p:spPr>
          <a:xfrm>
            <a:off x="2652843" y="4838762"/>
            <a:ext cx="5119557" cy="677078"/>
          </a:xfrm>
          <a:prstGeom prst="rect">
            <a:avLst/>
          </a:prstGeom>
          <a:noFill/>
          <a:ln>
            <a:noFill/>
          </a:ln>
        </p:spPr>
        <p:txBody>
          <a:bodyPr spcFirstLastPara="1" wrap="square" lIns="91425" tIns="91425" rIns="91425" bIns="91425" anchor="t" anchorCtr="0">
            <a:spAutoFit/>
          </a:bodyPr>
          <a:lstStyle/>
          <a:p>
            <a:pPr marL="514350" marR="0" lvl="0" indent="-514350" algn="l" rtl="0">
              <a:lnSpc>
                <a:spcPct val="100000"/>
              </a:lnSpc>
              <a:spcBef>
                <a:spcPts val="0"/>
              </a:spcBef>
              <a:spcAft>
                <a:spcPts val="0"/>
              </a:spcAft>
              <a:buClr>
                <a:schemeClr val="dk1"/>
              </a:buClr>
              <a:buSzPts val="2800"/>
              <a:buFont typeface="Calibri"/>
              <a:buAutoNum type="arabicPeriod" startAt="4"/>
            </a:pPr>
            <a:r>
              <a:rPr lang="en-US" sz="3200" b="0" i="0" u="none" strike="noStrike" cap="none" dirty="0">
                <a:solidFill>
                  <a:srgbClr val="001746"/>
                </a:solidFill>
                <a:latin typeface="Arial"/>
                <a:ea typeface="Arial"/>
                <a:cs typeface="Arial"/>
                <a:sym typeface="Arial"/>
              </a:rPr>
              <a:t>Florida </a:t>
            </a:r>
            <a:r>
              <a:rPr lang="en-US" sz="3200" b="1" i="0" u="none" strike="noStrike" cap="none" dirty="0">
                <a:solidFill>
                  <a:srgbClr val="001746"/>
                </a:solidFill>
                <a:latin typeface="Arial"/>
                <a:ea typeface="Arial"/>
                <a:cs typeface="Arial"/>
                <a:sym typeface="Arial"/>
              </a:rPr>
              <a:t>Foundation</a:t>
            </a:r>
            <a:endParaRPr sz="2000" b="1" i="0" u="none" strike="noStrike" cap="none" dirty="0">
              <a:solidFill>
                <a:srgbClr val="001746"/>
              </a:solidFill>
              <a:latin typeface="Arial"/>
              <a:ea typeface="Arial"/>
              <a:cs typeface="Arial"/>
              <a:sym typeface="Arial"/>
            </a:endParaRPr>
          </a:p>
        </p:txBody>
      </p:sp>
      <p:sp>
        <p:nvSpPr>
          <p:cNvPr id="144" name="Google Shape;144;p6"/>
          <p:cNvSpPr txBox="1"/>
          <p:nvPr/>
        </p:nvSpPr>
        <p:spPr>
          <a:xfrm>
            <a:off x="1547943" y="3277575"/>
            <a:ext cx="5233857" cy="677078"/>
          </a:xfrm>
          <a:prstGeom prst="rect">
            <a:avLst/>
          </a:prstGeom>
          <a:noFill/>
          <a:ln>
            <a:noFill/>
          </a:ln>
        </p:spPr>
        <p:txBody>
          <a:bodyPr spcFirstLastPara="1" wrap="square" lIns="91425" tIns="91425" rIns="91425" bIns="91425" anchor="t" anchorCtr="0">
            <a:spAutoFit/>
          </a:bodyPr>
          <a:lstStyle/>
          <a:p>
            <a:pPr marL="514350" marR="0" lvl="0" indent="-514350" algn="l" rtl="0">
              <a:lnSpc>
                <a:spcPct val="100000"/>
              </a:lnSpc>
              <a:spcBef>
                <a:spcPts val="0"/>
              </a:spcBef>
              <a:spcAft>
                <a:spcPts val="0"/>
              </a:spcAft>
              <a:buClr>
                <a:schemeClr val="dk1"/>
              </a:buClr>
              <a:buSzPts val="2800"/>
              <a:buFont typeface="Calibri"/>
              <a:buAutoNum type="arabicPeriod" startAt="2"/>
            </a:pPr>
            <a:r>
              <a:rPr lang="en-US" sz="3200" i="0" u="none" strike="noStrike" cap="none" dirty="0">
                <a:solidFill>
                  <a:srgbClr val="001746"/>
                </a:solidFill>
                <a:latin typeface="Arial"/>
                <a:ea typeface="Arial"/>
                <a:cs typeface="Arial"/>
                <a:sym typeface="Arial"/>
              </a:rPr>
              <a:t>Florida</a:t>
            </a:r>
            <a:r>
              <a:rPr lang="en-US" sz="3200" b="0" i="0" u="none" strike="noStrike" cap="none" dirty="0">
                <a:solidFill>
                  <a:srgbClr val="001746"/>
                </a:solidFill>
                <a:latin typeface="Arial"/>
                <a:ea typeface="Arial"/>
                <a:cs typeface="Arial"/>
                <a:sym typeface="Arial"/>
              </a:rPr>
              <a:t> </a:t>
            </a:r>
            <a:r>
              <a:rPr lang="en-US" sz="3200" b="1" i="0" u="none" strike="noStrike" cap="none" dirty="0">
                <a:solidFill>
                  <a:srgbClr val="001746"/>
                </a:solidFill>
                <a:latin typeface="Arial"/>
                <a:ea typeface="Arial"/>
                <a:cs typeface="Arial"/>
                <a:sym typeface="Arial"/>
              </a:rPr>
              <a:t>District</a:t>
            </a:r>
            <a:r>
              <a:rPr lang="en-US" sz="3200" b="0" i="0" u="none" strike="noStrike" cap="none" dirty="0">
                <a:solidFill>
                  <a:srgbClr val="001746"/>
                </a:solidFill>
                <a:latin typeface="Arial"/>
                <a:ea typeface="Arial"/>
                <a:cs typeface="Arial"/>
                <a:sym typeface="Arial"/>
              </a:rPr>
              <a:t> Specifics</a:t>
            </a:r>
            <a:endParaRPr sz="2000" b="0" i="0" u="none" strike="noStrike" cap="none" dirty="0">
              <a:solidFill>
                <a:srgbClr val="001746"/>
              </a:solidFill>
              <a:latin typeface="Arial"/>
              <a:ea typeface="Arial"/>
              <a:cs typeface="Arial"/>
              <a:sym typeface="Arial"/>
            </a:endParaRPr>
          </a:p>
        </p:txBody>
      </p:sp>
      <p:sp>
        <p:nvSpPr>
          <p:cNvPr id="7" name="Google Shape;142;p6">
            <a:extLst>
              <a:ext uri="{FF2B5EF4-FFF2-40B4-BE49-F238E27FC236}">
                <a16:creationId xmlns:a16="http://schemas.microsoft.com/office/drawing/2014/main" id="{E4578AE6-F315-DD1E-0BDE-EF16B63DE394}"/>
              </a:ext>
            </a:extLst>
          </p:cNvPr>
          <p:cNvSpPr txBox="1"/>
          <p:nvPr/>
        </p:nvSpPr>
        <p:spPr>
          <a:xfrm>
            <a:off x="3200400" y="5618581"/>
            <a:ext cx="5119557" cy="677078"/>
          </a:xfrm>
          <a:prstGeom prst="rect">
            <a:avLst/>
          </a:prstGeom>
          <a:noFill/>
          <a:ln>
            <a:noFill/>
          </a:ln>
        </p:spPr>
        <p:txBody>
          <a:bodyPr spcFirstLastPara="1" wrap="square" lIns="91425" tIns="91425" rIns="91425" bIns="91425" anchor="t" anchorCtr="0">
            <a:spAutoFit/>
          </a:bodyPr>
          <a:lstStyle/>
          <a:p>
            <a:pPr marL="514350" marR="0" lvl="0" indent="-514350" algn="l" rtl="0">
              <a:lnSpc>
                <a:spcPct val="100000"/>
              </a:lnSpc>
              <a:spcBef>
                <a:spcPts val="0"/>
              </a:spcBef>
              <a:spcAft>
                <a:spcPts val="0"/>
              </a:spcAft>
              <a:buClr>
                <a:schemeClr val="dk1"/>
              </a:buClr>
              <a:buSzPts val="2800"/>
              <a:buFont typeface="Calibri"/>
              <a:buAutoNum type="arabicPeriod" startAt="5"/>
            </a:pPr>
            <a:r>
              <a:rPr lang="en-US" sz="3200" b="1" i="0" u="none" strike="noStrike" cap="none" dirty="0">
                <a:solidFill>
                  <a:srgbClr val="001746"/>
                </a:solidFill>
                <a:latin typeface="Arial"/>
                <a:ea typeface="Arial"/>
                <a:cs typeface="Arial"/>
                <a:sym typeface="Arial"/>
              </a:rPr>
              <a:t>Service</a:t>
            </a:r>
            <a:r>
              <a:rPr lang="en-US" sz="3200" b="0" i="0" u="none" strike="noStrike" cap="none" dirty="0">
                <a:solidFill>
                  <a:srgbClr val="001746"/>
                </a:solidFill>
                <a:latin typeface="Arial"/>
                <a:ea typeface="Arial"/>
                <a:cs typeface="Arial"/>
                <a:sym typeface="Arial"/>
              </a:rPr>
              <a:t> Projects</a:t>
            </a:r>
            <a:endParaRPr sz="2000" b="0" i="0" u="none" strike="noStrike" cap="none" dirty="0">
              <a:solidFill>
                <a:srgbClr val="001746"/>
              </a:solidFill>
              <a:latin typeface="Arial"/>
              <a:ea typeface="Arial"/>
              <a:cs typeface="Arial"/>
              <a:sym typeface="Arial"/>
            </a:endParaRPr>
          </a:p>
        </p:txBody>
      </p:sp>
      <p:sp>
        <p:nvSpPr>
          <p:cNvPr id="2" name="Star: 5 Points 1">
            <a:extLst>
              <a:ext uri="{FF2B5EF4-FFF2-40B4-BE49-F238E27FC236}">
                <a16:creationId xmlns:a16="http://schemas.microsoft.com/office/drawing/2014/main" id="{906EAAED-F367-6793-0001-9D6F8958FC7D}"/>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1000"/>
                                        <p:tgtEl>
                                          <p:spTgt spid="140">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1000"/>
                                        <p:tgtEl>
                                          <p:spTgt spid="144"/>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1000"/>
                                        <p:tgtEl>
                                          <p:spTgt spid="141"/>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1000"/>
                                        <p:tgtEl>
                                          <p:spTgt spid="143"/>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build="p"/>
      <p:bldP spid="141" grpId="0"/>
      <p:bldP spid="143" grpId="0"/>
      <p:bldP spid="144"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44"/>
          <p:cNvSpPr/>
          <p:nvPr/>
        </p:nvSpPr>
        <p:spPr>
          <a:xfrm>
            <a:off x="10820400" y="5715000"/>
            <a:ext cx="1287437" cy="106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9" name="Google Shape;669;p44"/>
          <p:cNvPicPr preferRelativeResize="0"/>
          <p:nvPr/>
        </p:nvPicPr>
        <p:blipFill rotWithShape="1">
          <a:blip r:embed="rId3">
            <a:alphaModFix/>
          </a:blip>
          <a:srcRect/>
          <a:stretch/>
        </p:blipFill>
        <p:spPr>
          <a:xfrm flipH="1">
            <a:off x="7267678" y="2534202"/>
            <a:ext cx="4903876" cy="4323798"/>
          </a:xfrm>
          <a:prstGeom prst="rect">
            <a:avLst/>
          </a:prstGeom>
          <a:noFill/>
          <a:ln>
            <a:noFill/>
          </a:ln>
        </p:spPr>
      </p:pic>
      <p:pic>
        <p:nvPicPr>
          <p:cNvPr id="670" name="Google Shape;670;p44"/>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671" name="Google Shape;671;p44"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672" name="Google Shape;672;p44"/>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Questions to ASK</a:t>
            </a:r>
            <a:endParaRPr/>
          </a:p>
        </p:txBody>
      </p:sp>
      <p:sp>
        <p:nvSpPr>
          <p:cNvPr id="673" name="Google Shape;673;p44"/>
          <p:cNvSpPr txBox="1"/>
          <p:nvPr/>
        </p:nvSpPr>
        <p:spPr>
          <a:xfrm>
            <a:off x="536861" y="1605754"/>
            <a:ext cx="1111827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Calibri"/>
                <a:ea typeface="Calibri"/>
                <a:cs typeface="Calibri"/>
                <a:sym typeface="Calibri"/>
              </a:rPr>
              <a:t>When considering a Fundraiser, clubs should ask…</a:t>
            </a:r>
            <a:endParaRPr sz="2000" dirty="0"/>
          </a:p>
        </p:txBody>
      </p:sp>
      <p:grpSp>
        <p:nvGrpSpPr>
          <p:cNvPr id="674" name="Google Shape;674;p44"/>
          <p:cNvGrpSpPr/>
          <p:nvPr/>
        </p:nvGrpSpPr>
        <p:grpSpPr>
          <a:xfrm>
            <a:off x="521992" y="2386270"/>
            <a:ext cx="5876948" cy="1803885"/>
            <a:chOff x="536861" y="2303442"/>
            <a:chExt cx="5876948" cy="1803885"/>
          </a:xfrm>
        </p:grpSpPr>
        <p:sp>
          <p:nvSpPr>
            <p:cNvPr id="675" name="Google Shape;675;p44"/>
            <p:cNvSpPr/>
            <p:nvPr/>
          </p:nvSpPr>
          <p:spPr>
            <a:xfrm>
              <a:off x="536861" y="2303442"/>
              <a:ext cx="5787739" cy="1803885"/>
            </a:xfrm>
            <a:prstGeom prst="round2DiagRect">
              <a:avLst>
                <a:gd name="adj1" fmla="val 16667"/>
                <a:gd name="adj2" fmla="val 0"/>
              </a:avLst>
            </a:prstGeom>
            <a:solidFill>
              <a:srgbClr val="DAE5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6" name="Google Shape;676;p44"/>
            <p:cNvSpPr txBox="1"/>
            <p:nvPr/>
          </p:nvSpPr>
          <p:spPr>
            <a:xfrm>
              <a:off x="762000" y="2358998"/>
              <a:ext cx="5651809"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What </a:t>
              </a:r>
              <a:r>
                <a:rPr lang="en-US" sz="2800" b="1" dirty="0">
                  <a:solidFill>
                    <a:schemeClr val="dk1"/>
                  </a:solidFill>
                  <a:latin typeface="Calibri"/>
                  <a:ea typeface="Calibri"/>
                  <a:cs typeface="Calibri"/>
                  <a:sym typeface="Calibri"/>
                </a:rPr>
                <a:t>interests</a:t>
              </a:r>
              <a:r>
                <a:rPr lang="en-US" sz="2800" dirty="0">
                  <a:solidFill>
                    <a:schemeClr val="dk1"/>
                  </a:solidFill>
                  <a:latin typeface="Calibri"/>
                  <a:ea typeface="Calibri"/>
                  <a:cs typeface="Calibri"/>
                  <a:sym typeface="Calibri"/>
                </a:rPr>
                <a:t> our Club Members?  </a:t>
              </a:r>
              <a:endParaRPr dirty="0"/>
            </a:p>
            <a:p>
              <a:pPr marL="0" marR="0" lvl="0" indent="0" algn="l" rtl="0">
                <a:spcBef>
                  <a:spcPts val="1200"/>
                </a:spcBef>
                <a:spcAft>
                  <a:spcPts val="0"/>
                </a:spcAft>
                <a:buNone/>
              </a:pPr>
              <a:r>
                <a:rPr lang="en-US" sz="2800" dirty="0">
                  <a:solidFill>
                    <a:schemeClr val="dk1"/>
                  </a:solidFill>
                  <a:latin typeface="Calibri"/>
                  <a:ea typeface="Calibri"/>
                  <a:cs typeface="Calibri"/>
                  <a:sym typeface="Calibri"/>
                </a:rPr>
                <a:t>What does our club </a:t>
              </a:r>
              <a:r>
                <a:rPr lang="en-US" sz="2800" b="1" dirty="0">
                  <a:solidFill>
                    <a:schemeClr val="dk1"/>
                  </a:solidFill>
                  <a:latin typeface="Calibri"/>
                  <a:ea typeface="Calibri"/>
                  <a:cs typeface="Calibri"/>
                  <a:sym typeface="Calibri"/>
                </a:rPr>
                <a:t>enjoy</a:t>
              </a:r>
              <a:r>
                <a:rPr lang="en-US" sz="2800" dirty="0">
                  <a:solidFill>
                    <a:schemeClr val="dk1"/>
                  </a:solidFill>
                  <a:latin typeface="Calibri"/>
                  <a:ea typeface="Calibri"/>
                  <a:cs typeface="Calibri"/>
                  <a:sym typeface="Calibri"/>
                </a:rPr>
                <a:t>?</a:t>
              </a:r>
              <a:endParaRPr dirty="0"/>
            </a:p>
            <a:p>
              <a:pPr marL="0" marR="0" lvl="0" indent="0" algn="l" rtl="0">
                <a:spcBef>
                  <a:spcPts val="1200"/>
                </a:spcBef>
                <a:spcAft>
                  <a:spcPts val="0"/>
                </a:spcAft>
                <a:buNone/>
              </a:pPr>
              <a:r>
                <a:rPr lang="en-US" sz="2800" dirty="0">
                  <a:solidFill>
                    <a:schemeClr val="dk1"/>
                  </a:solidFill>
                  <a:latin typeface="Calibri"/>
                  <a:ea typeface="Calibri"/>
                  <a:cs typeface="Calibri"/>
                  <a:sym typeface="Calibri"/>
                </a:rPr>
                <a:t>What are our club’s </a:t>
              </a:r>
              <a:r>
                <a:rPr lang="en-US" sz="2800" b="1" dirty="0">
                  <a:solidFill>
                    <a:schemeClr val="dk1"/>
                  </a:solidFill>
                  <a:latin typeface="Calibri"/>
                  <a:ea typeface="Calibri"/>
                  <a:cs typeface="Calibri"/>
                  <a:sym typeface="Calibri"/>
                </a:rPr>
                <a:t>strengths</a:t>
              </a:r>
              <a:r>
                <a:rPr lang="en-US" sz="2800" dirty="0">
                  <a:solidFill>
                    <a:schemeClr val="dk1"/>
                  </a:solidFill>
                  <a:latin typeface="Calibri"/>
                  <a:ea typeface="Calibri"/>
                  <a:cs typeface="Calibri"/>
                  <a:sym typeface="Calibri"/>
                </a:rPr>
                <a:t>?</a:t>
              </a:r>
              <a:endParaRPr dirty="0"/>
            </a:p>
          </p:txBody>
        </p:sp>
      </p:grpSp>
      <p:grpSp>
        <p:nvGrpSpPr>
          <p:cNvPr id="677" name="Google Shape;677;p44"/>
          <p:cNvGrpSpPr/>
          <p:nvPr/>
        </p:nvGrpSpPr>
        <p:grpSpPr>
          <a:xfrm>
            <a:off x="521993" y="4547234"/>
            <a:ext cx="6979332" cy="1823643"/>
            <a:chOff x="183468" y="4667469"/>
            <a:chExt cx="6979332" cy="1823643"/>
          </a:xfrm>
        </p:grpSpPr>
        <p:sp>
          <p:nvSpPr>
            <p:cNvPr id="678" name="Google Shape;678;p44"/>
            <p:cNvSpPr/>
            <p:nvPr/>
          </p:nvSpPr>
          <p:spPr>
            <a:xfrm rot="10800000" flipH="1">
              <a:off x="183468" y="4667469"/>
              <a:ext cx="6979332" cy="1823643"/>
            </a:xfrm>
            <a:prstGeom prst="snip1Rect">
              <a:avLst>
                <a:gd name="adj" fmla="val 48682"/>
              </a:avLst>
            </a:prstGeom>
            <a:solidFill>
              <a:srgbClr val="FDE9D8"/>
            </a:solid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9" name="Google Shape;679;p44"/>
            <p:cNvSpPr txBox="1"/>
            <p:nvPr/>
          </p:nvSpPr>
          <p:spPr>
            <a:xfrm>
              <a:off x="265508" y="4694568"/>
              <a:ext cx="6581604" cy="16927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What are </a:t>
              </a:r>
              <a:r>
                <a:rPr lang="en-US" sz="2800" b="1" dirty="0">
                  <a:solidFill>
                    <a:schemeClr val="dk1"/>
                  </a:solidFill>
                  <a:latin typeface="Calibri"/>
                  <a:ea typeface="Calibri"/>
                  <a:cs typeface="Calibri"/>
                  <a:sym typeface="Calibri"/>
                </a:rPr>
                <a:t>popular</a:t>
              </a:r>
              <a:r>
                <a:rPr lang="en-US" sz="2800" dirty="0">
                  <a:solidFill>
                    <a:schemeClr val="dk1"/>
                  </a:solidFill>
                  <a:latin typeface="Calibri"/>
                  <a:ea typeface="Calibri"/>
                  <a:cs typeface="Calibri"/>
                  <a:sym typeface="Calibri"/>
                </a:rPr>
                <a:t> fundraisers in your area? </a:t>
              </a:r>
              <a:endParaRPr dirty="0"/>
            </a:p>
            <a:p>
              <a:pPr marL="0" marR="0" lvl="0" indent="0" algn="l" rtl="0">
                <a:spcBef>
                  <a:spcPts val="1200"/>
                </a:spcBef>
                <a:spcAft>
                  <a:spcPts val="0"/>
                </a:spcAft>
                <a:buNone/>
              </a:pPr>
              <a:r>
                <a:rPr lang="en-US" sz="2800" dirty="0">
                  <a:solidFill>
                    <a:schemeClr val="dk1"/>
                  </a:solidFill>
                  <a:latin typeface="Calibri"/>
                  <a:ea typeface="Calibri"/>
                  <a:cs typeface="Calibri"/>
                  <a:sym typeface="Calibri"/>
                </a:rPr>
                <a:t>Why are they </a:t>
              </a:r>
              <a:r>
                <a:rPr lang="en-US" sz="2800" b="1" dirty="0">
                  <a:solidFill>
                    <a:schemeClr val="dk1"/>
                  </a:solidFill>
                  <a:latin typeface="Calibri"/>
                  <a:ea typeface="Calibri"/>
                  <a:cs typeface="Calibri"/>
                  <a:sym typeface="Calibri"/>
                </a:rPr>
                <a:t>successful</a:t>
              </a:r>
              <a:r>
                <a:rPr lang="en-US" sz="2800" dirty="0">
                  <a:solidFill>
                    <a:schemeClr val="dk1"/>
                  </a:solidFill>
                  <a:latin typeface="Calibri"/>
                  <a:ea typeface="Calibri"/>
                  <a:cs typeface="Calibri"/>
                  <a:sym typeface="Calibri"/>
                </a:rPr>
                <a:t>? </a:t>
              </a:r>
              <a:endParaRPr dirty="0"/>
            </a:p>
            <a:p>
              <a:pPr marL="0" marR="0" lvl="0" indent="0" algn="l" rtl="0">
                <a:spcBef>
                  <a:spcPts val="1200"/>
                </a:spcBef>
                <a:spcAft>
                  <a:spcPts val="0"/>
                </a:spcAft>
                <a:buNone/>
              </a:pPr>
              <a:r>
                <a:rPr lang="en-US" sz="2800" dirty="0">
                  <a:solidFill>
                    <a:schemeClr val="dk1"/>
                  </a:solidFill>
                  <a:latin typeface="Calibri"/>
                  <a:ea typeface="Calibri"/>
                  <a:cs typeface="Calibri"/>
                  <a:sym typeface="Calibri"/>
                </a:rPr>
                <a:t>What do </a:t>
              </a:r>
              <a:r>
                <a:rPr lang="en-US" sz="2800" b="1" dirty="0">
                  <a:solidFill>
                    <a:schemeClr val="dk1"/>
                  </a:solidFill>
                  <a:latin typeface="Calibri"/>
                  <a:ea typeface="Calibri"/>
                  <a:cs typeface="Calibri"/>
                  <a:sym typeface="Calibri"/>
                </a:rPr>
                <a:t>other Kiwanis clubs </a:t>
              </a:r>
              <a:r>
                <a:rPr lang="en-US" sz="2800" dirty="0">
                  <a:solidFill>
                    <a:schemeClr val="dk1"/>
                  </a:solidFill>
                  <a:latin typeface="Calibri"/>
                  <a:ea typeface="Calibri"/>
                  <a:cs typeface="Calibri"/>
                  <a:sym typeface="Calibri"/>
                </a:rPr>
                <a:t>do?</a:t>
              </a:r>
              <a:endParaRPr dirty="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fade">
                                      <p:cBhvr>
                                        <p:cTn id="7" dur="1000"/>
                                        <p:tgtEl>
                                          <p:spTgt spid="6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7"/>
                                        </p:tgtEl>
                                        <p:attrNameLst>
                                          <p:attrName>style.visibility</p:attrName>
                                        </p:attrNameLst>
                                      </p:cBhvr>
                                      <p:to>
                                        <p:strVal val="visible"/>
                                      </p:to>
                                    </p:set>
                                    <p:animEffect transition="in" filter="fade">
                                      <p:cBhvr>
                                        <p:cTn id="12" dur="10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45"/>
          <p:cNvSpPr/>
          <p:nvPr/>
        </p:nvSpPr>
        <p:spPr>
          <a:xfrm>
            <a:off x="10866461" y="5715000"/>
            <a:ext cx="1287437" cy="1143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6" name="Google Shape;686;p45"/>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687" name="Google Shape;687;p45"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688" name="Google Shape;688;p4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Details Matter!</a:t>
            </a:r>
            <a:endParaRPr/>
          </a:p>
        </p:txBody>
      </p:sp>
      <p:sp>
        <p:nvSpPr>
          <p:cNvPr id="689" name="Google Shape;689;p45"/>
          <p:cNvSpPr txBox="1"/>
          <p:nvPr/>
        </p:nvSpPr>
        <p:spPr>
          <a:xfrm>
            <a:off x="536861" y="1605754"/>
            <a:ext cx="1111827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Calibri"/>
                <a:ea typeface="Calibri"/>
                <a:cs typeface="Calibri"/>
                <a:sym typeface="Calibri"/>
              </a:rPr>
              <a:t>Things to Consider</a:t>
            </a:r>
            <a:endParaRPr sz="2000" dirty="0"/>
          </a:p>
        </p:txBody>
      </p:sp>
      <p:grpSp>
        <p:nvGrpSpPr>
          <p:cNvPr id="690" name="Google Shape;690;p45"/>
          <p:cNvGrpSpPr/>
          <p:nvPr/>
        </p:nvGrpSpPr>
        <p:grpSpPr>
          <a:xfrm>
            <a:off x="7010400" y="2439148"/>
            <a:ext cx="4724400" cy="3660386"/>
            <a:chOff x="762000" y="2301643"/>
            <a:chExt cx="4724400" cy="3660386"/>
          </a:xfrm>
        </p:grpSpPr>
        <p:sp>
          <p:nvSpPr>
            <p:cNvPr id="691" name="Google Shape;691;p45"/>
            <p:cNvSpPr txBox="1"/>
            <p:nvPr/>
          </p:nvSpPr>
          <p:spPr>
            <a:xfrm>
              <a:off x="762000" y="2301643"/>
              <a:ext cx="4724400" cy="584735"/>
            </a:xfrm>
            <a:prstGeom prst="rect">
              <a:avLst/>
            </a:prstGeom>
            <a:solidFill>
              <a:srgbClr val="20586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dirty="0">
                  <a:solidFill>
                    <a:schemeClr val="lt1"/>
                  </a:solidFill>
                  <a:latin typeface="Calibri"/>
                  <a:ea typeface="Calibri"/>
                  <a:cs typeface="Calibri"/>
                  <a:sym typeface="Calibri"/>
                </a:rPr>
                <a:t>Scheduling </a:t>
              </a:r>
              <a:endParaRPr sz="2000" u="sng" dirty="0"/>
            </a:p>
          </p:txBody>
        </p:sp>
        <p:sp>
          <p:nvSpPr>
            <p:cNvPr id="692" name="Google Shape;692;p45"/>
            <p:cNvSpPr txBox="1"/>
            <p:nvPr/>
          </p:nvSpPr>
          <p:spPr>
            <a:xfrm>
              <a:off x="910189" y="2991985"/>
              <a:ext cx="4576211" cy="297004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205867"/>
                </a:buClr>
                <a:buSzPts val="3080"/>
                <a:buFont typeface="Noto Sans Symbols"/>
                <a:buChar char="⮚"/>
              </a:pPr>
              <a:r>
                <a:rPr lang="en-US" sz="2800" dirty="0">
                  <a:solidFill>
                    <a:schemeClr val="dk1"/>
                  </a:solidFill>
                  <a:latin typeface="Calibri"/>
                  <a:ea typeface="Calibri"/>
                  <a:cs typeface="Calibri"/>
                  <a:sym typeface="Calibri"/>
                </a:rPr>
                <a:t>Time of Year</a:t>
              </a:r>
              <a:endParaRPr dirty="0"/>
            </a:p>
            <a:p>
              <a:pPr marL="342900" marR="0" lvl="0" indent="-342900" algn="l" rtl="0">
                <a:spcBef>
                  <a:spcPts val="3000"/>
                </a:spcBef>
                <a:spcAft>
                  <a:spcPts val="0"/>
                </a:spcAft>
                <a:buClr>
                  <a:srgbClr val="205867"/>
                </a:buClr>
                <a:buSzPts val="3080"/>
                <a:buFont typeface="Noto Sans Symbols"/>
                <a:buChar char="⮚"/>
              </a:pPr>
              <a:r>
                <a:rPr lang="en-US" sz="2800" dirty="0">
                  <a:solidFill>
                    <a:schemeClr val="dk1"/>
                  </a:solidFill>
                  <a:latin typeface="Calibri"/>
                  <a:ea typeface="Calibri"/>
                  <a:cs typeface="Calibri"/>
                  <a:sym typeface="Calibri"/>
                </a:rPr>
                <a:t>Planning timeline</a:t>
              </a:r>
              <a:endParaRPr dirty="0"/>
            </a:p>
            <a:p>
              <a:pPr marL="342900" marR="0" lvl="0" indent="-342900" algn="l" rtl="0">
                <a:spcBef>
                  <a:spcPts val="3000"/>
                </a:spcBef>
                <a:spcAft>
                  <a:spcPts val="0"/>
                </a:spcAft>
                <a:buClr>
                  <a:srgbClr val="205867"/>
                </a:buClr>
                <a:buSzPts val="3080"/>
                <a:buFont typeface="Noto Sans Symbols"/>
                <a:buChar char="⮚"/>
              </a:pPr>
              <a:r>
                <a:rPr lang="en-US" sz="2800" dirty="0">
                  <a:solidFill>
                    <a:schemeClr val="dk1"/>
                  </a:solidFill>
                  <a:latin typeface="Calibri"/>
                  <a:ea typeface="Calibri"/>
                  <a:cs typeface="Calibri"/>
                  <a:sym typeface="Calibri"/>
                </a:rPr>
                <a:t>Your club’s current calendar</a:t>
              </a:r>
              <a:endParaRPr dirty="0"/>
            </a:p>
            <a:p>
              <a:pPr marL="342900" marR="0" lvl="0" indent="-342900" algn="l" rtl="0">
                <a:spcBef>
                  <a:spcPts val="3000"/>
                </a:spcBef>
                <a:spcAft>
                  <a:spcPts val="0"/>
                </a:spcAft>
                <a:buClr>
                  <a:srgbClr val="205867"/>
                </a:buClr>
                <a:buSzPts val="3080"/>
                <a:buFont typeface="Noto Sans Symbols"/>
                <a:buChar char="⮚"/>
              </a:pPr>
              <a:r>
                <a:rPr lang="en-US" sz="2800" dirty="0">
                  <a:solidFill>
                    <a:schemeClr val="dk1"/>
                  </a:solidFill>
                  <a:latin typeface="Calibri"/>
                  <a:ea typeface="Calibri"/>
                  <a:cs typeface="Calibri"/>
                  <a:sym typeface="Calibri"/>
                </a:rPr>
                <a:t>Competing Local Events</a:t>
              </a:r>
              <a:endParaRPr dirty="0"/>
            </a:p>
          </p:txBody>
        </p:sp>
      </p:grpSp>
      <p:pic>
        <p:nvPicPr>
          <p:cNvPr id="693" name="Google Shape;693;p45"/>
          <p:cNvPicPr preferRelativeResize="0"/>
          <p:nvPr/>
        </p:nvPicPr>
        <p:blipFill rotWithShape="1">
          <a:blip r:embed="rId5">
            <a:alphaModFix/>
          </a:blip>
          <a:srcRect/>
          <a:stretch/>
        </p:blipFill>
        <p:spPr>
          <a:xfrm>
            <a:off x="223884" y="2428757"/>
            <a:ext cx="6535375" cy="3843678"/>
          </a:xfrm>
          <a:prstGeom prst="rect">
            <a:avLst/>
          </a:prstGeom>
          <a:noFill/>
          <a:ln>
            <a:noFill/>
          </a:ln>
        </p:spPr>
      </p:pic>
      <p:sp>
        <p:nvSpPr>
          <p:cNvPr id="3" name="Rectangle 2">
            <a:extLst>
              <a:ext uri="{FF2B5EF4-FFF2-40B4-BE49-F238E27FC236}">
                <a16:creationId xmlns:a16="http://schemas.microsoft.com/office/drawing/2014/main" id="{000AE96C-5EE5-E88F-8E33-CE82C595350A}"/>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61</a:t>
            </a:fld>
            <a:endParaRPr lang="en-US" sz="1400" dirty="0">
              <a:solidFill>
                <a:schemeClr val="accent3">
                  <a:lumMod val="75000"/>
                </a:schemeClr>
              </a:solidFill>
            </a:endParaRPr>
          </a:p>
        </p:txBody>
      </p:sp>
      <p:sp>
        <p:nvSpPr>
          <p:cNvPr id="2" name="Star: 5 Points 1">
            <a:extLst>
              <a:ext uri="{FF2B5EF4-FFF2-40B4-BE49-F238E27FC236}">
                <a16:creationId xmlns:a16="http://schemas.microsoft.com/office/drawing/2014/main" id="{6A772D5A-1FC4-3DEC-3094-B00530B7804B}"/>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anim calcmode="lin" valueType="num">
                                      <p:cBhvr additive="base">
                                        <p:cTn id="7" dur="1000"/>
                                        <p:tgtEl>
                                          <p:spTgt spid="690"/>
                                        </p:tgtEl>
                                        <p:attrNameLst>
                                          <p:attrName>ppt_w</p:attrName>
                                        </p:attrNameLst>
                                      </p:cBhvr>
                                      <p:tavLst>
                                        <p:tav tm="0">
                                          <p:val>
                                            <p:strVal val="0"/>
                                          </p:val>
                                        </p:tav>
                                        <p:tav tm="100000">
                                          <p:val>
                                            <p:strVal val="#ppt_w"/>
                                          </p:val>
                                        </p:tav>
                                      </p:tavLst>
                                    </p:anim>
                                    <p:anim calcmode="lin" valueType="num">
                                      <p:cBhvr additive="base">
                                        <p:cTn id="8" dur="1000"/>
                                        <p:tgtEl>
                                          <p:spTgt spid="69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693"/>
                                        </p:tgtEl>
                                        <p:attrNameLst>
                                          <p:attrName>style.visibility</p:attrName>
                                        </p:attrNameLst>
                                      </p:cBhvr>
                                      <p:to>
                                        <p:strVal val="visible"/>
                                      </p:to>
                                    </p:set>
                                    <p:animEffect transition="in" filter="fade">
                                      <p:cBhvr>
                                        <p:cTn id="11" dur="1000"/>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46"/>
          <p:cNvSpPr/>
          <p:nvPr/>
        </p:nvSpPr>
        <p:spPr>
          <a:xfrm>
            <a:off x="10866461" y="5715000"/>
            <a:ext cx="1287437" cy="1143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00" name="Google Shape;700;p46"/>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701" name="Google Shape;701;p46"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702" name="Google Shape;702;p46"/>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Details Matter!</a:t>
            </a:r>
            <a:endParaRPr/>
          </a:p>
        </p:txBody>
      </p:sp>
      <p:sp>
        <p:nvSpPr>
          <p:cNvPr id="703" name="Google Shape;703;p46"/>
          <p:cNvSpPr txBox="1"/>
          <p:nvPr/>
        </p:nvSpPr>
        <p:spPr>
          <a:xfrm>
            <a:off x="536861" y="1605754"/>
            <a:ext cx="1111827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Calibri"/>
                <a:ea typeface="Calibri"/>
                <a:cs typeface="Calibri"/>
                <a:sym typeface="Calibri"/>
              </a:rPr>
              <a:t>Things to Consider</a:t>
            </a:r>
            <a:endParaRPr sz="2000" dirty="0"/>
          </a:p>
        </p:txBody>
      </p:sp>
      <p:pic>
        <p:nvPicPr>
          <p:cNvPr id="704" name="Google Shape;704;p46"/>
          <p:cNvPicPr preferRelativeResize="0"/>
          <p:nvPr/>
        </p:nvPicPr>
        <p:blipFill rotWithShape="1">
          <a:blip r:embed="rId5">
            <a:alphaModFix/>
          </a:blip>
          <a:srcRect/>
          <a:stretch/>
        </p:blipFill>
        <p:spPr>
          <a:xfrm>
            <a:off x="5573738" y="2397794"/>
            <a:ext cx="6237262" cy="4062193"/>
          </a:xfrm>
          <a:prstGeom prst="rect">
            <a:avLst/>
          </a:prstGeom>
          <a:noFill/>
          <a:ln>
            <a:noFill/>
          </a:ln>
        </p:spPr>
      </p:pic>
      <p:grpSp>
        <p:nvGrpSpPr>
          <p:cNvPr id="705" name="Google Shape;705;p46"/>
          <p:cNvGrpSpPr/>
          <p:nvPr/>
        </p:nvGrpSpPr>
        <p:grpSpPr>
          <a:xfrm>
            <a:off x="381000" y="2464767"/>
            <a:ext cx="5413666" cy="3350246"/>
            <a:chOff x="6248400" y="2301643"/>
            <a:chExt cx="5413666" cy="3350246"/>
          </a:xfrm>
        </p:grpSpPr>
        <p:sp>
          <p:nvSpPr>
            <p:cNvPr id="706" name="Google Shape;706;p46"/>
            <p:cNvSpPr txBox="1"/>
            <p:nvPr/>
          </p:nvSpPr>
          <p:spPr>
            <a:xfrm>
              <a:off x="6248400" y="2301643"/>
              <a:ext cx="5413666" cy="584735"/>
            </a:xfrm>
            <a:prstGeom prst="rect">
              <a:avLst/>
            </a:prstGeom>
            <a:solidFill>
              <a:srgbClr val="20586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dirty="0">
                  <a:solidFill>
                    <a:schemeClr val="lt1"/>
                  </a:solidFill>
                  <a:latin typeface="Calibri"/>
                  <a:ea typeface="Calibri"/>
                  <a:cs typeface="Calibri"/>
                  <a:sym typeface="Calibri"/>
                </a:rPr>
                <a:t>Resources</a:t>
              </a:r>
              <a:endParaRPr sz="2000" u="sng" dirty="0"/>
            </a:p>
          </p:txBody>
        </p:sp>
        <p:sp>
          <p:nvSpPr>
            <p:cNvPr id="707" name="Google Shape;707;p46"/>
            <p:cNvSpPr txBox="1"/>
            <p:nvPr/>
          </p:nvSpPr>
          <p:spPr>
            <a:xfrm>
              <a:off x="6416153" y="3189676"/>
              <a:ext cx="5036877" cy="246221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205867"/>
                </a:buClr>
                <a:buSzPts val="3080"/>
                <a:buFont typeface="Noto Sans Symbols"/>
                <a:buChar char="⮚"/>
              </a:pPr>
              <a:r>
                <a:rPr lang="en-US" sz="2800" dirty="0">
                  <a:solidFill>
                    <a:schemeClr val="dk1"/>
                  </a:solidFill>
                  <a:latin typeface="Calibri"/>
                  <a:ea typeface="Calibri"/>
                  <a:cs typeface="Calibri"/>
                  <a:sym typeface="Calibri"/>
                </a:rPr>
                <a:t>Rough Budget</a:t>
              </a:r>
              <a:endParaRPr dirty="0"/>
            </a:p>
            <a:p>
              <a:pPr marL="342900" marR="0" lvl="0" indent="-342900" algn="l" rtl="0">
                <a:spcBef>
                  <a:spcPts val="4200"/>
                </a:spcBef>
                <a:spcAft>
                  <a:spcPts val="0"/>
                </a:spcAft>
                <a:buClr>
                  <a:srgbClr val="205867"/>
                </a:buClr>
                <a:buSzPts val="3080"/>
                <a:buFont typeface="Noto Sans Symbols"/>
                <a:buChar char="⮚"/>
              </a:pPr>
              <a:r>
                <a:rPr lang="en-US" sz="2800" dirty="0">
                  <a:solidFill>
                    <a:schemeClr val="dk1"/>
                  </a:solidFill>
                  <a:latin typeface="Calibri"/>
                  <a:ea typeface="Calibri"/>
                  <a:cs typeface="Calibri"/>
                  <a:sym typeface="Calibri"/>
                </a:rPr>
                <a:t>Member/Volunteer Availability</a:t>
              </a:r>
              <a:endParaRPr dirty="0"/>
            </a:p>
            <a:p>
              <a:pPr marL="342900" marR="0" lvl="0" indent="-342900" algn="l" rtl="0">
                <a:spcBef>
                  <a:spcPts val="4200"/>
                </a:spcBef>
                <a:spcAft>
                  <a:spcPts val="0"/>
                </a:spcAft>
                <a:buClr>
                  <a:srgbClr val="205867"/>
                </a:buClr>
                <a:buSzPts val="3080"/>
                <a:buFont typeface="Noto Sans Symbols"/>
                <a:buChar char="⮚"/>
              </a:pPr>
              <a:r>
                <a:rPr lang="en-US" sz="2800" dirty="0">
                  <a:solidFill>
                    <a:schemeClr val="dk1"/>
                  </a:solidFill>
                  <a:latin typeface="Calibri"/>
                  <a:ea typeface="Calibri"/>
                  <a:cs typeface="Calibri"/>
                  <a:sym typeface="Calibri"/>
                </a:rPr>
                <a:t>Projected Income</a:t>
              </a:r>
              <a:endParaRPr dirty="0"/>
            </a:p>
          </p:txBody>
        </p:sp>
      </p:grpSp>
      <p:sp>
        <p:nvSpPr>
          <p:cNvPr id="3" name="Rectangle 2">
            <a:extLst>
              <a:ext uri="{FF2B5EF4-FFF2-40B4-BE49-F238E27FC236}">
                <a16:creationId xmlns:a16="http://schemas.microsoft.com/office/drawing/2014/main" id="{4CF597C5-E8DE-829B-286E-08D7E486220F}"/>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62</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anim calcmode="lin" valueType="num">
                                      <p:cBhvr additive="base">
                                        <p:cTn id="7" dur="1000"/>
                                        <p:tgtEl>
                                          <p:spTgt spid="705"/>
                                        </p:tgtEl>
                                        <p:attrNameLst>
                                          <p:attrName>ppt_w</p:attrName>
                                        </p:attrNameLst>
                                      </p:cBhvr>
                                      <p:tavLst>
                                        <p:tav tm="0">
                                          <p:val>
                                            <p:strVal val="0"/>
                                          </p:val>
                                        </p:tav>
                                        <p:tav tm="100000">
                                          <p:val>
                                            <p:strVal val="#ppt_w"/>
                                          </p:val>
                                        </p:tav>
                                      </p:tavLst>
                                    </p:anim>
                                    <p:anim calcmode="lin" valueType="num">
                                      <p:cBhvr additive="base">
                                        <p:cTn id="8" dur="1000"/>
                                        <p:tgtEl>
                                          <p:spTgt spid="705"/>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704"/>
                                        </p:tgtEl>
                                        <p:attrNameLst>
                                          <p:attrName>style.visibility</p:attrName>
                                        </p:attrNameLst>
                                      </p:cBhvr>
                                      <p:to>
                                        <p:strVal val="visible"/>
                                      </p:to>
                                    </p:set>
                                    <p:animEffect transition="in" filter="fade">
                                      <p:cBhvr>
                                        <p:cTn id="11" dur="10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47"/>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714" name="Google Shape;714;p47"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715" name="Google Shape;715;p47"/>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Get your DUCKs in a ROW!</a:t>
            </a:r>
            <a:endParaRPr/>
          </a:p>
        </p:txBody>
      </p:sp>
      <p:sp>
        <p:nvSpPr>
          <p:cNvPr id="716" name="Google Shape;716;p47"/>
          <p:cNvSpPr/>
          <p:nvPr/>
        </p:nvSpPr>
        <p:spPr>
          <a:xfrm>
            <a:off x="10904561" y="5689188"/>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7" name="Google Shape;717;p47"/>
          <p:cNvSpPr txBox="1"/>
          <p:nvPr/>
        </p:nvSpPr>
        <p:spPr>
          <a:xfrm>
            <a:off x="457200" y="1676400"/>
            <a:ext cx="32004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Identify</a:t>
            </a:r>
            <a:r>
              <a:rPr lang="en-US" sz="2800">
                <a:solidFill>
                  <a:schemeClr val="dk1"/>
                </a:solidFill>
                <a:latin typeface="Arial"/>
                <a:ea typeface="Arial"/>
                <a:cs typeface="Arial"/>
                <a:sym typeface="Arial"/>
              </a:rPr>
              <a:t> a Leader</a:t>
            </a:r>
            <a:endParaRPr/>
          </a:p>
        </p:txBody>
      </p:sp>
      <p:sp>
        <p:nvSpPr>
          <p:cNvPr id="718" name="Google Shape;718;p47"/>
          <p:cNvSpPr txBox="1"/>
          <p:nvPr/>
        </p:nvSpPr>
        <p:spPr>
          <a:xfrm>
            <a:off x="2209800" y="2346960"/>
            <a:ext cx="32004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Recruit</a:t>
            </a:r>
            <a:r>
              <a:rPr lang="en-US" sz="2800">
                <a:solidFill>
                  <a:schemeClr val="dk1"/>
                </a:solidFill>
                <a:latin typeface="Arial"/>
                <a:ea typeface="Arial"/>
                <a:cs typeface="Arial"/>
                <a:sym typeface="Arial"/>
              </a:rPr>
              <a:t> your team</a:t>
            </a:r>
            <a:endParaRPr/>
          </a:p>
        </p:txBody>
      </p:sp>
      <p:sp>
        <p:nvSpPr>
          <p:cNvPr id="719" name="Google Shape;719;p47"/>
          <p:cNvSpPr txBox="1"/>
          <p:nvPr/>
        </p:nvSpPr>
        <p:spPr>
          <a:xfrm>
            <a:off x="3633355" y="3017520"/>
            <a:ext cx="43676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Divide</a:t>
            </a:r>
            <a:r>
              <a:rPr lang="en-US" sz="2800">
                <a:solidFill>
                  <a:schemeClr val="dk1"/>
                </a:solidFill>
                <a:latin typeface="Arial"/>
                <a:ea typeface="Arial"/>
                <a:cs typeface="Arial"/>
                <a:sym typeface="Arial"/>
              </a:rPr>
              <a:t> the responsibilities</a:t>
            </a:r>
            <a:endParaRPr/>
          </a:p>
        </p:txBody>
      </p:sp>
      <p:sp>
        <p:nvSpPr>
          <p:cNvPr id="720" name="Google Shape;720;p47"/>
          <p:cNvSpPr/>
          <p:nvPr/>
        </p:nvSpPr>
        <p:spPr>
          <a:xfrm>
            <a:off x="7924801" y="1927619"/>
            <a:ext cx="457200" cy="2362200"/>
          </a:xfrm>
          <a:prstGeom prst="righ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21" name="Google Shape;721;p47"/>
          <p:cNvSpPr txBox="1"/>
          <p:nvPr/>
        </p:nvSpPr>
        <p:spPr>
          <a:xfrm>
            <a:off x="8610601" y="1592907"/>
            <a:ext cx="1828799"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Logistics</a:t>
            </a:r>
            <a:endParaRPr/>
          </a:p>
          <a:p>
            <a:pPr marL="0" marR="0" lvl="0" indent="0" algn="l" rtl="0">
              <a:spcBef>
                <a:spcPts val="1200"/>
              </a:spcBef>
              <a:spcAft>
                <a:spcPts val="0"/>
              </a:spcAft>
              <a:buNone/>
            </a:pPr>
            <a:r>
              <a:rPr lang="en-US" sz="2400">
                <a:solidFill>
                  <a:schemeClr val="dk1"/>
                </a:solidFill>
                <a:latin typeface="Arial"/>
                <a:ea typeface="Arial"/>
                <a:cs typeface="Arial"/>
                <a:sym typeface="Arial"/>
              </a:rPr>
              <a:t>Marketing</a:t>
            </a:r>
            <a:endParaRPr/>
          </a:p>
          <a:p>
            <a:pPr marL="0" marR="0" lvl="0" indent="0" algn="l" rtl="0">
              <a:spcBef>
                <a:spcPts val="1200"/>
              </a:spcBef>
              <a:spcAft>
                <a:spcPts val="0"/>
              </a:spcAft>
              <a:buNone/>
            </a:pPr>
            <a:r>
              <a:rPr lang="en-US" sz="2400">
                <a:solidFill>
                  <a:schemeClr val="dk1"/>
                </a:solidFill>
                <a:latin typeface="Arial"/>
                <a:ea typeface="Arial"/>
                <a:cs typeface="Arial"/>
                <a:sym typeface="Arial"/>
              </a:rPr>
              <a:t>Volunteers</a:t>
            </a:r>
            <a:endParaRPr/>
          </a:p>
          <a:p>
            <a:pPr marL="0" marR="0" lvl="0" indent="0" algn="l" rtl="0">
              <a:spcBef>
                <a:spcPts val="1200"/>
              </a:spcBef>
              <a:spcAft>
                <a:spcPts val="0"/>
              </a:spcAft>
              <a:buNone/>
            </a:pPr>
            <a:r>
              <a:rPr lang="en-US" sz="2400">
                <a:solidFill>
                  <a:schemeClr val="dk1"/>
                </a:solidFill>
                <a:latin typeface="Arial"/>
                <a:ea typeface="Arial"/>
                <a:cs typeface="Arial"/>
                <a:sym typeface="Arial"/>
              </a:rPr>
              <a:t>Sales</a:t>
            </a:r>
            <a:endParaRPr/>
          </a:p>
          <a:p>
            <a:pPr marL="0" marR="0" lvl="0" indent="0" algn="l" rtl="0">
              <a:spcBef>
                <a:spcPts val="1200"/>
              </a:spcBef>
              <a:spcAft>
                <a:spcPts val="0"/>
              </a:spcAft>
              <a:buNone/>
            </a:pPr>
            <a:r>
              <a:rPr lang="en-US" sz="2400">
                <a:solidFill>
                  <a:schemeClr val="dk1"/>
                </a:solidFill>
                <a:latin typeface="Arial"/>
                <a:ea typeface="Arial"/>
                <a:cs typeface="Arial"/>
                <a:sym typeface="Arial"/>
              </a:rPr>
              <a:t>Sponsors</a:t>
            </a:r>
            <a:endParaRPr/>
          </a:p>
        </p:txBody>
      </p:sp>
      <p:pic>
        <p:nvPicPr>
          <p:cNvPr id="722" name="Google Shape;722;p47"/>
          <p:cNvPicPr preferRelativeResize="0"/>
          <p:nvPr/>
        </p:nvPicPr>
        <p:blipFill rotWithShape="1">
          <a:blip r:embed="rId5">
            <a:alphaModFix/>
          </a:blip>
          <a:srcRect/>
          <a:stretch/>
        </p:blipFill>
        <p:spPr>
          <a:xfrm>
            <a:off x="0" y="1462087"/>
            <a:ext cx="12192000" cy="5395914"/>
          </a:xfrm>
          <a:prstGeom prst="rect">
            <a:avLst/>
          </a:prstGeom>
          <a:noFill/>
          <a:ln>
            <a:noFill/>
          </a:ln>
        </p:spPr>
      </p:pic>
      <p:sp>
        <p:nvSpPr>
          <p:cNvPr id="723" name="Google Shape;723;p47"/>
          <p:cNvSpPr txBox="1"/>
          <p:nvPr/>
        </p:nvSpPr>
        <p:spPr>
          <a:xfrm>
            <a:off x="609600" y="1828800"/>
            <a:ext cx="37338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Identify</a:t>
            </a:r>
            <a:r>
              <a:rPr lang="en-US" sz="3200" dirty="0">
                <a:solidFill>
                  <a:schemeClr val="dk1"/>
                </a:solidFill>
                <a:latin typeface="Arial"/>
                <a:ea typeface="Arial"/>
                <a:cs typeface="Arial"/>
                <a:sym typeface="Arial"/>
              </a:rPr>
              <a:t> a Leader</a:t>
            </a:r>
            <a:endParaRPr sz="2000" dirty="0"/>
          </a:p>
        </p:txBody>
      </p:sp>
      <p:sp>
        <p:nvSpPr>
          <p:cNvPr id="724" name="Google Shape;724;p47"/>
          <p:cNvSpPr txBox="1"/>
          <p:nvPr/>
        </p:nvSpPr>
        <p:spPr>
          <a:xfrm>
            <a:off x="1784638" y="2702845"/>
            <a:ext cx="381000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Recruit</a:t>
            </a:r>
            <a:r>
              <a:rPr lang="en-US" sz="3200" dirty="0">
                <a:solidFill>
                  <a:schemeClr val="dk1"/>
                </a:solidFill>
                <a:latin typeface="Arial"/>
                <a:ea typeface="Arial"/>
                <a:cs typeface="Arial"/>
                <a:sym typeface="Arial"/>
              </a:rPr>
              <a:t> your team</a:t>
            </a:r>
            <a:endParaRPr sz="2000" dirty="0"/>
          </a:p>
        </p:txBody>
      </p:sp>
      <p:sp>
        <p:nvSpPr>
          <p:cNvPr id="725" name="Google Shape;725;p47"/>
          <p:cNvSpPr txBox="1"/>
          <p:nvPr/>
        </p:nvSpPr>
        <p:spPr>
          <a:xfrm>
            <a:off x="3150178" y="3469837"/>
            <a:ext cx="488892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Divide</a:t>
            </a:r>
            <a:r>
              <a:rPr lang="en-US" sz="3200" dirty="0">
                <a:solidFill>
                  <a:schemeClr val="dk1"/>
                </a:solidFill>
                <a:latin typeface="Arial"/>
                <a:ea typeface="Arial"/>
                <a:cs typeface="Arial"/>
                <a:sym typeface="Arial"/>
              </a:rPr>
              <a:t> the responsibilities</a:t>
            </a:r>
            <a:endParaRPr sz="2000" dirty="0"/>
          </a:p>
        </p:txBody>
      </p:sp>
      <p:sp>
        <p:nvSpPr>
          <p:cNvPr id="726" name="Google Shape;726;p47"/>
          <p:cNvSpPr/>
          <p:nvPr/>
        </p:nvSpPr>
        <p:spPr>
          <a:xfrm>
            <a:off x="8077201" y="2080019"/>
            <a:ext cx="457200" cy="2362200"/>
          </a:xfrm>
          <a:prstGeom prst="righ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27" name="Google Shape;727;p47"/>
          <p:cNvSpPr txBox="1"/>
          <p:nvPr/>
        </p:nvSpPr>
        <p:spPr>
          <a:xfrm>
            <a:off x="8686801" y="1883013"/>
            <a:ext cx="2362199"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dirty="0">
                <a:solidFill>
                  <a:schemeClr val="dk1"/>
                </a:solidFill>
                <a:latin typeface="Arial"/>
                <a:ea typeface="Arial"/>
                <a:cs typeface="Arial"/>
                <a:sym typeface="Arial"/>
              </a:rPr>
              <a:t>Logistics</a:t>
            </a:r>
            <a:endParaRPr sz="2000" i="1" dirty="0"/>
          </a:p>
          <a:p>
            <a:pPr marL="0" marR="0" lvl="0" indent="0" algn="l" rtl="0">
              <a:spcBef>
                <a:spcPts val="1200"/>
              </a:spcBef>
              <a:spcAft>
                <a:spcPts val="0"/>
              </a:spcAft>
              <a:buNone/>
            </a:pPr>
            <a:r>
              <a:rPr lang="en-US" sz="2800" i="1" dirty="0">
                <a:solidFill>
                  <a:schemeClr val="dk1"/>
                </a:solidFill>
                <a:latin typeface="Arial"/>
                <a:ea typeface="Arial"/>
                <a:cs typeface="Arial"/>
                <a:sym typeface="Arial"/>
              </a:rPr>
              <a:t>Marketing</a:t>
            </a:r>
            <a:endParaRPr sz="2000" i="1" dirty="0"/>
          </a:p>
          <a:p>
            <a:pPr marL="0" marR="0" lvl="0" indent="0" algn="l" rtl="0">
              <a:spcBef>
                <a:spcPts val="1200"/>
              </a:spcBef>
              <a:spcAft>
                <a:spcPts val="0"/>
              </a:spcAft>
              <a:buNone/>
            </a:pPr>
            <a:r>
              <a:rPr lang="en-US" sz="2800" i="1" dirty="0">
                <a:solidFill>
                  <a:schemeClr val="dk1"/>
                </a:solidFill>
                <a:latin typeface="Arial"/>
                <a:ea typeface="Arial"/>
                <a:cs typeface="Arial"/>
                <a:sym typeface="Arial"/>
              </a:rPr>
              <a:t>Volunteers</a:t>
            </a:r>
            <a:endParaRPr sz="2000" i="1" dirty="0"/>
          </a:p>
          <a:p>
            <a:pPr marL="0" marR="0" lvl="0" indent="0" algn="l" rtl="0">
              <a:spcBef>
                <a:spcPts val="1200"/>
              </a:spcBef>
              <a:spcAft>
                <a:spcPts val="0"/>
              </a:spcAft>
              <a:buNone/>
            </a:pPr>
            <a:r>
              <a:rPr lang="en-US" sz="2800" i="1" dirty="0">
                <a:solidFill>
                  <a:schemeClr val="dk1"/>
                </a:solidFill>
                <a:latin typeface="Arial"/>
                <a:ea typeface="Arial"/>
                <a:cs typeface="Arial"/>
                <a:sym typeface="Arial"/>
              </a:rPr>
              <a:t>Sales</a:t>
            </a:r>
            <a:endParaRPr sz="2000" i="1" dirty="0"/>
          </a:p>
          <a:p>
            <a:pPr marL="0" marR="0" lvl="0" indent="0" algn="l" rtl="0">
              <a:spcBef>
                <a:spcPts val="1200"/>
              </a:spcBef>
              <a:spcAft>
                <a:spcPts val="0"/>
              </a:spcAft>
              <a:buNone/>
            </a:pPr>
            <a:r>
              <a:rPr lang="en-US" sz="2800" i="1" dirty="0">
                <a:solidFill>
                  <a:schemeClr val="dk1"/>
                </a:solidFill>
                <a:latin typeface="Arial"/>
                <a:ea typeface="Arial"/>
                <a:cs typeface="Arial"/>
                <a:sym typeface="Arial"/>
              </a:rPr>
              <a:t>Sponsors</a:t>
            </a:r>
            <a:endParaRPr sz="2000" i="1" dirty="0"/>
          </a:p>
        </p:txBody>
      </p:sp>
      <p:sp>
        <p:nvSpPr>
          <p:cNvPr id="2" name="Rectangle 1">
            <a:extLst>
              <a:ext uri="{FF2B5EF4-FFF2-40B4-BE49-F238E27FC236}">
                <a16:creationId xmlns:a16="http://schemas.microsoft.com/office/drawing/2014/main" id="{3CC59835-E86D-D20F-192D-30E40619ACC2}"/>
              </a:ext>
            </a:extLst>
          </p:cNvPr>
          <p:cNvSpPr/>
          <p:nvPr/>
        </p:nvSpPr>
        <p:spPr>
          <a:xfrm>
            <a:off x="11527780" y="6424929"/>
            <a:ext cx="607859" cy="307777"/>
          </a:xfrm>
          <a:prstGeom prst="rect">
            <a:avLst/>
          </a:prstGeom>
        </p:spPr>
        <p:txBody>
          <a:bodyPr wrap="none">
            <a:spAutoFit/>
          </a:bodyPr>
          <a:lstStyle/>
          <a:p>
            <a:pPr marL="222250" indent="0" algn="ctr">
              <a:buNone/>
            </a:pPr>
            <a:fld id="{D56FE9DC-2C9C-4324-A232-CF339BDBC64A}" type="slidenum">
              <a:rPr lang="en-US" sz="1400"/>
              <a:pPr marL="222250" indent="0" algn="ctr">
                <a:buNone/>
              </a:pPr>
              <a:t>63</a:t>
            </a:fld>
            <a:endParaRPr lang="en-US" sz="1400" dirty="0"/>
          </a:p>
        </p:txBody>
      </p:sp>
      <p:sp>
        <p:nvSpPr>
          <p:cNvPr id="3" name="Star: 5 Points 2">
            <a:extLst>
              <a:ext uri="{FF2B5EF4-FFF2-40B4-BE49-F238E27FC236}">
                <a16:creationId xmlns:a16="http://schemas.microsoft.com/office/drawing/2014/main" id="{488F465F-0AAF-28BF-CE4C-FA99D4011688}"/>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726"/>
                                        </p:tgtEl>
                                        <p:attrNameLst>
                                          <p:attrName>style.visibility</p:attrName>
                                        </p:attrNameLst>
                                      </p:cBhvr>
                                      <p:to>
                                        <p:strVal val="visible"/>
                                      </p:to>
                                    </p:set>
                                    <p:animEffect transition="in" filter="fade">
                                      <p:cBhvr>
                                        <p:cTn id="7" dur="1000"/>
                                        <p:tgtEl>
                                          <p:spTgt spid="726"/>
                                        </p:tgtEl>
                                      </p:cBhvr>
                                    </p:animEffect>
                                  </p:childTnLst>
                                </p:cTn>
                              </p:par>
                              <p:par>
                                <p:cTn id="8" presetID="10" presetClass="entr" presetSubtype="0" fill="hold" nodeType="withEffect">
                                  <p:stCondLst>
                                    <p:cond delay="750"/>
                                  </p:stCondLst>
                                  <p:childTnLst>
                                    <p:set>
                                      <p:cBhvr>
                                        <p:cTn id="9" dur="1" fill="hold">
                                          <p:stCondLst>
                                            <p:cond delay="0"/>
                                          </p:stCondLst>
                                        </p:cTn>
                                        <p:tgtEl>
                                          <p:spTgt spid="727"/>
                                        </p:tgtEl>
                                        <p:attrNameLst>
                                          <p:attrName>style.visibility</p:attrName>
                                        </p:attrNameLst>
                                      </p:cBhvr>
                                      <p:to>
                                        <p:strVal val="visible"/>
                                      </p:to>
                                    </p:set>
                                    <p:animEffect transition="in" filter="fade">
                                      <p:cBhvr>
                                        <p:cTn id="10" dur="10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48"/>
          <p:cNvPicPr preferRelativeResize="0"/>
          <p:nvPr/>
        </p:nvPicPr>
        <p:blipFill rotWithShape="1">
          <a:blip r:embed="rId3">
            <a:alphaModFix/>
          </a:blip>
          <a:srcRect/>
          <a:stretch/>
        </p:blipFill>
        <p:spPr>
          <a:xfrm>
            <a:off x="-1" y="1469153"/>
            <a:ext cx="8039100" cy="5388847"/>
          </a:xfrm>
          <a:prstGeom prst="rect">
            <a:avLst/>
          </a:prstGeom>
          <a:noFill/>
          <a:ln>
            <a:noFill/>
          </a:ln>
        </p:spPr>
      </p:pic>
      <p:pic>
        <p:nvPicPr>
          <p:cNvPr id="734" name="Google Shape;734;p48"/>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735" name="Google Shape;735;p48"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736" name="Google Shape;736;p48"/>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Promote the IDEA</a:t>
            </a:r>
            <a:endParaRPr/>
          </a:p>
        </p:txBody>
      </p:sp>
      <p:sp>
        <p:nvSpPr>
          <p:cNvPr id="737" name="Google Shape;737;p48"/>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8" name="Google Shape;738;p48"/>
          <p:cNvSpPr txBox="1"/>
          <p:nvPr/>
        </p:nvSpPr>
        <p:spPr>
          <a:xfrm>
            <a:off x="1219200" y="1358893"/>
            <a:ext cx="8588773" cy="73093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53"/>
              </a:spcBef>
              <a:spcAft>
                <a:spcPts val="0"/>
              </a:spcAft>
              <a:buClr>
                <a:srgbClr val="003974"/>
              </a:buClr>
              <a:buSzPts val="3733"/>
              <a:buFont typeface="Arial"/>
              <a:buNone/>
            </a:pPr>
            <a:r>
              <a:rPr lang="en-US" sz="2800" b="0" i="0" u="none" strike="noStrike" cap="none">
                <a:solidFill>
                  <a:schemeClr val="dk1"/>
                </a:solidFill>
                <a:latin typeface="Arial"/>
                <a:ea typeface="Arial"/>
                <a:cs typeface="Arial"/>
                <a:sym typeface="Arial"/>
              </a:rPr>
              <a:t>With so many good charities to choose from, </a:t>
            </a:r>
            <a:endParaRPr sz="2800" b="0" i="0" u="none" strike="noStrike" cap="none">
              <a:solidFill>
                <a:schemeClr val="dk1"/>
              </a:solidFill>
              <a:latin typeface="Arial"/>
              <a:ea typeface="Arial"/>
              <a:cs typeface="Arial"/>
              <a:sym typeface="Arial"/>
            </a:endParaRPr>
          </a:p>
        </p:txBody>
      </p:sp>
      <p:grpSp>
        <p:nvGrpSpPr>
          <p:cNvPr id="739" name="Google Shape;739;p48"/>
          <p:cNvGrpSpPr/>
          <p:nvPr/>
        </p:nvGrpSpPr>
        <p:grpSpPr>
          <a:xfrm>
            <a:off x="4791894" y="5181600"/>
            <a:ext cx="5629201" cy="1569358"/>
            <a:chOff x="4791894" y="5181600"/>
            <a:chExt cx="5629201" cy="1569358"/>
          </a:xfrm>
        </p:grpSpPr>
        <p:sp>
          <p:nvSpPr>
            <p:cNvPr id="740" name="Google Shape;740;p48"/>
            <p:cNvSpPr txBox="1"/>
            <p:nvPr/>
          </p:nvSpPr>
          <p:spPr>
            <a:xfrm>
              <a:off x="5772895" y="5717284"/>
              <a:ext cx="4648200" cy="766846"/>
            </a:xfrm>
            <a:prstGeom prst="rect">
              <a:avLst/>
            </a:prstGeom>
            <a:noFill/>
            <a:ln>
              <a:noFill/>
            </a:ln>
          </p:spPr>
          <p:txBody>
            <a:bodyPr spcFirstLastPara="1" wrap="square" lIns="91425" tIns="91425" rIns="91425" bIns="91425" anchor="t" anchorCtr="0">
              <a:spAutoFit/>
            </a:bodyPr>
            <a:lstStyle/>
            <a:p>
              <a:pPr marL="457200" marR="0" lvl="1" indent="0" algn="l" rtl="0">
                <a:lnSpc>
                  <a:spcPct val="100000"/>
                </a:lnSpc>
                <a:spcBef>
                  <a:spcPts val="747"/>
                </a:spcBef>
                <a:spcAft>
                  <a:spcPts val="0"/>
                </a:spcAft>
                <a:buClr>
                  <a:srgbClr val="003974"/>
                </a:buClr>
                <a:buSzPts val="2800"/>
                <a:buFont typeface="Noto Sans Symbols"/>
                <a:buNone/>
              </a:pPr>
              <a:r>
                <a:rPr lang="en-US" sz="3200" b="0" i="0" u="none" strike="noStrike" cap="none" dirty="0">
                  <a:solidFill>
                    <a:schemeClr val="dk1"/>
                  </a:solidFill>
                  <a:latin typeface="Arial"/>
                  <a:ea typeface="Arial"/>
                  <a:cs typeface="Arial"/>
                  <a:sym typeface="Arial"/>
                </a:rPr>
                <a:t>Make it PERSONAL</a:t>
              </a:r>
              <a:endParaRPr dirty="0"/>
            </a:p>
          </p:txBody>
        </p:sp>
        <p:pic>
          <p:nvPicPr>
            <p:cNvPr id="741" name="Google Shape;741;p48" descr="http://sr.photos2.fotosearch.com/bthumb/CSP/CSP993/k15622634.jpg"/>
            <p:cNvPicPr preferRelativeResize="0"/>
            <p:nvPr/>
          </p:nvPicPr>
          <p:blipFill rotWithShape="1">
            <a:blip r:embed="rId6">
              <a:alphaModFix/>
            </a:blip>
            <a:srcRect/>
            <a:stretch/>
          </p:blipFill>
          <p:spPr>
            <a:xfrm>
              <a:off x="4791894" y="5181600"/>
              <a:ext cx="1569357" cy="1569358"/>
            </a:xfrm>
            <a:prstGeom prst="rect">
              <a:avLst/>
            </a:prstGeom>
            <a:noFill/>
            <a:ln>
              <a:noFill/>
            </a:ln>
          </p:spPr>
        </p:pic>
      </p:grpSp>
      <p:grpSp>
        <p:nvGrpSpPr>
          <p:cNvPr id="742" name="Google Shape;742;p48"/>
          <p:cNvGrpSpPr/>
          <p:nvPr/>
        </p:nvGrpSpPr>
        <p:grpSpPr>
          <a:xfrm>
            <a:off x="6705600" y="4157646"/>
            <a:ext cx="4907291" cy="1447581"/>
            <a:chOff x="7057314" y="4191219"/>
            <a:chExt cx="4907291" cy="1447581"/>
          </a:xfrm>
        </p:grpSpPr>
        <p:sp>
          <p:nvSpPr>
            <p:cNvPr id="743" name="Google Shape;743;p48"/>
            <p:cNvSpPr txBox="1"/>
            <p:nvPr/>
          </p:nvSpPr>
          <p:spPr>
            <a:xfrm>
              <a:off x="8610600" y="4643354"/>
              <a:ext cx="3354005" cy="766846"/>
            </a:xfrm>
            <a:prstGeom prst="rect">
              <a:avLst/>
            </a:prstGeom>
            <a:noFill/>
            <a:ln>
              <a:noFill/>
            </a:ln>
          </p:spPr>
          <p:txBody>
            <a:bodyPr spcFirstLastPara="1" wrap="square" lIns="91425" tIns="91425" rIns="91425" bIns="91425" anchor="t" anchorCtr="0">
              <a:spAutoFit/>
            </a:bodyPr>
            <a:lstStyle/>
            <a:p>
              <a:pPr marL="457200" marR="0" lvl="1" indent="0" algn="l" rtl="0">
                <a:lnSpc>
                  <a:spcPct val="100000"/>
                </a:lnSpc>
                <a:spcBef>
                  <a:spcPts val="747"/>
                </a:spcBef>
                <a:spcAft>
                  <a:spcPts val="0"/>
                </a:spcAft>
                <a:buClr>
                  <a:srgbClr val="003974"/>
                </a:buClr>
                <a:buSzPts val="2800"/>
                <a:buFont typeface="Noto Sans Symbols"/>
                <a:buNone/>
              </a:pPr>
              <a:r>
                <a:rPr lang="en-US" sz="3200" b="0" i="0" u="none" strike="noStrike" cap="none" dirty="0">
                  <a:solidFill>
                    <a:schemeClr val="dk1"/>
                  </a:solidFill>
                  <a:latin typeface="Arial"/>
                  <a:ea typeface="Arial"/>
                  <a:cs typeface="Arial"/>
                  <a:sym typeface="Arial"/>
                </a:rPr>
                <a:t>Bring it HOME</a:t>
              </a:r>
              <a:endParaRPr dirty="0"/>
            </a:p>
          </p:txBody>
        </p:sp>
        <p:pic>
          <p:nvPicPr>
            <p:cNvPr id="744" name="Google Shape;744;p48"/>
            <p:cNvPicPr preferRelativeResize="0"/>
            <p:nvPr/>
          </p:nvPicPr>
          <p:blipFill rotWithShape="1">
            <a:blip r:embed="rId7">
              <a:alphaModFix/>
            </a:blip>
            <a:srcRect/>
            <a:stretch/>
          </p:blipFill>
          <p:spPr>
            <a:xfrm>
              <a:off x="7057314" y="4191219"/>
              <a:ext cx="1940057" cy="1447581"/>
            </a:xfrm>
            <a:prstGeom prst="rect">
              <a:avLst/>
            </a:prstGeom>
            <a:noFill/>
            <a:ln>
              <a:noFill/>
            </a:ln>
          </p:spPr>
        </p:pic>
      </p:grpSp>
      <p:grpSp>
        <p:nvGrpSpPr>
          <p:cNvPr id="745" name="Google Shape;745;p48"/>
          <p:cNvGrpSpPr/>
          <p:nvPr/>
        </p:nvGrpSpPr>
        <p:grpSpPr>
          <a:xfrm>
            <a:off x="6335108" y="2438401"/>
            <a:ext cx="5489712" cy="1712258"/>
            <a:chOff x="6408217" y="2659359"/>
            <a:chExt cx="5489712" cy="1712258"/>
          </a:xfrm>
        </p:grpSpPr>
        <p:sp>
          <p:nvSpPr>
            <p:cNvPr id="746" name="Google Shape;746;p48"/>
            <p:cNvSpPr txBox="1"/>
            <p:nvPr/>
          </p:nvSpPr>
          <p:spPr>
            <a:xfrm>
              <a:off x="6408217" y="2819400"/>
              <a:ext cx="3276600" cy="766846"/>
            </a:xfrm>
            <a:prstGeom prst="rect">
              <a:avLst/>
            </a:prstGeom>
            <a:noFill/>
            <a:ln>
              <a:noFill/>
            </a:ln>
          </p:spPr>
          <p:txBody>
            <a:bodyPr spcFirstLastPara="1" wrap="square" lIns="91425" tIns="91425" rIns="91425" bIns="91425" anchor="t" anchorCtr="0">
              <a:spAutoFit/>
            </a:bodyPr>
            <a:lstStyle/>
            <a:p>
              <a:pPr marL="457200" marR="0" lvl="1" indent="0" algn="l" rtl="0">
                <a:lnSpc>
                  <a:spcPct val="100000"/>
                </a:lnSpc>
                <a:spcBef>
                  <a:spcPts val="747"/>
                </a:spcBef>
                <a:spcAft>
                  <a:spcPts val="0"/>
                </a:spcAft>
                <a:buClr>
                  <a:srgbClr val="003974"/>
                </a:buClr>
                <a:buSzPts val="2800"/>
                <a:buFont typeface="Noto Sans Symbols"/>
                <a:buNone/>
              </a:pPr>
              <a:r>
                <a:rPr lang="en-US" sz="3200" b="0" i="0" u="none" strike="noStrike" cap="none">
                  <a:solidFill>
                    <a:schemeClr val="dk1"/>
                  </a:solidFill>
                  <a:latin typeface="Arial"/>
                  <a:ea typeface="Arial"/>
                  <a:cs typeface="Arial"/>
                  <a:sym typeface="Arial"/>
                </a:rPr>
                <a:t>Be SPECIFIC</a:t>
              </a:r>
              <a:endParaRPr/>
            </a:p>
          </p:txBody>
        </p:sp>
        <p:sp>
          <p:nvSpPr>
            <p:cNvPr id="747" name="Google Shape;747;p48"/>
            <p:cNvSpPr txBox="1"/>
            <p:nvPr/>
          </p:nvSpPr>
          <p:spPr>
            <a:xfrm>
              <a:off x="7007325" y="3307455"/>
              <a:ext cx="3733800" cy="766846"/>
            </a:xfrm>
            <a:prstGeom prst="rect">
              <a:avLst/>
            </a:prstGeom>
            <a:noFill/>
            <a:ln>
              <a:noFill/>
            </a:ln>
          </p:spPr>
          <p:txBody>
            <a:bodyPr spcFirstLastPara="1" wrap="square" lIns="91425" tIns="91425" rIns="91425" bIns="91425" anchor="t" anchorCtr="0">
              <a:spAutoFit/>
            </a:bodyPr>
            <a:lstStyle/>
            <a:p>
              <a:pPr marL="457200" marR="0" lvl="1" indent="0" algn="l" rtl="0">
                <a:lnSpc>
                  <a:spcPct val="100000"/>
                </a:lnSpc>
                <a:spcBef>
                  <a:spcPts val="747"/>
                </a:spcBef>
                <a:spcAft>
                  <a:spcPts val="0"/>
                </a:spcAft>
                <a:buClr>
                  <a:srgbClr val="003974"/>
                </a:buClr>
                <a:buSzPts val="2800"/>
                <a:buFont typeface="Noto Sans Symbols"/>
                <a:buNone/>
              </a:pPr>
              <a:r>
                <a:rPr lang="en-US" sz="3200" b="0" i="0" u="none" strike="noStrike" cap="none" dirty="0">
                  <a:solidFill>
                    <a:schemeClr val="dk1"/>
                  </a:solidFill>
                  <a:latin typeface="Arial"/>
                  <a:ea typeface="Arial"/>
                  <a:cs typeface="Arial"/>
                  <a:sym typeface="Arial"/>
                </a:rPr>
                <a:t>Make it REAL</a:t>
              </a:r>
              <a:endParaRPr dirty="0"/>
            </a:p>
          </p:txBody>
        </p:sp>
        <p:pic>
          <p:nvPicPr>
            <p:cNvPr id="748" name="Google Shape;748;p48"/>
            <p:cNvPicPr preferRelativeResize="0"/>
            <p:nvPr/>
          </p:nvPicPr>
          <p:blipFill rotWithShape="1">
            <a:blip r:embed="rId8">
              <a:alphaModFix/>
            </a:blip>
            <a:srcRect/>
            <a:stretch/>
          </p:blipFill>
          <p:spPr>
            <a:xfrm>
              <a:off x="10076378" y="2659359"/>
              <a:ext cx="1821551" cy="1712258"/>
            </a:xfrm>
            <a:prstGeom prst="rect">
              <a:avLst/>
            </a:prstGeom>
            <a:noFill/>
            <a:ln>
              <a:noFill/>
            </a:ln>
          </p:spPr>
        </p:pic>
      </p:grpSp>
      <p:sp>
        <p:nvSpPr>
          <p:cNvPr id="749" name="Google Shape;749;p48"/>
          <p:cNvSpPr txBox="1"/>
          <p:nvPr/>
        </p:nvSpPr>
        <p:spPr>
          <a:xfrm>
            <a:off x="2894037" y="1784252"/>
            <a:ext cx="8588773" cy="73093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53"/>
              </a:spcBef>
              <a:spcAft>
                <a:spcPts val="0"/>
              </a:spcAft>
              <a:buClr>
                <a:srgbClr val="003974"/>
              </a:buClr>
              <a:buSzPts val="3733"/>
              <a:buFont typeface="Arial"/>
              <a:buNone/>
            </a:pPr>
            <a:r>
              <a:rPr lang="en-US" sz="2800" b="1" i="0" u="none" strike="noStrike" cap="none">
                <a:solidFill>
                  <a:schemeClr val="dk1"/>
                </a:solidFill>
                <a:latin typeface="Arial"/>
                <a:ea typeface="Arial"/>
                <a:cs typeface="Arial"/>
                <a:sym typeface="Arial"/>
              </a:rPr>
              <a:t>how do we get people support our cause</a:t>
            </a:r>
            <a:r>
              <a:rPr lang="en-US" sz="2800" b="0" i="0" u="none" strike="noStrike" cap="none">
                <a:solidFill>
                  <a:schemeClr val="dk1"/>
                </a:solidFill>
                <a:latin typeface="Arial"/>
                <a:ea typeface="Arial"/>
                <a:cs typeface="Arial"/>
                <a:sym typeface="Arial"/>
              </a:rPr>
              <a:t>?</a:t>
            </a:r>
            <a:endParaRPr/>
          </a:p>
        </p:txBody>
      </p:sp>
      <p:sp>
        <p:nvSpPr>
          <p:cNvPr id="2" name="Rectangle 1">
            <a:extLst>
              <a:ext uri="{FF2B5EF4-FFF2-40B4-BE49-F238E27FC236}">
                <a16:creationId xmlns:a16="http://schemas.microsoft.com/office/drawing/2014/main" id="{8B1CD892-5349-2FB8-D1D3-721ABAD3B10B}"/>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64</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738"/>
                                        </p:tgtEl>
                                        <p:attrNameLst>
                                          <p:attrName>style.visibility</p:attrName>
                                        </p:attrNameLst>
                                      </p:cBhvr>
                                      <p:to>
                                        <p:strVal val="visible"/>
                                      </p:to>
                                    </p:set>
                                    <p:anim calcmode="lin" valueType="num">
                                      <p:cBhvr additive="base">
                                        <p:cTn id="7" dur="1250"/>
                                        <p:tgtEl>
                                          <p:spTgt spid="738"/>
                                        </p:tgtEl>
                                        <p:attrNameLst>
                                          <p:attrName>ppt_w</p:attrName>
                                        </p:attrNameLst>
                                      </p:cBhvr>
                                      <p:tavLst>
                                        <p:tav tm="0">
                                          <p:val>
                                            <p:strVal val="0"/>
                                          </p:val>
                                        </p:tav>
                                        <p:tav tm="100000">
                                          <p:val>
                                            <p:strVal val="#ppt_w"/>
                                          </p:val>
                                        </p:tav>
                                      </p:tavLst>
                                    </p:anim>
                                    <p:anim calcmode="lin" valueType="num">
                                      <p:cBhvr additive="base">
                                        <p:cTn id="8" dur="1250"/>
                                        <p:tgtEl>
                                          <p:spTgt spid="73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750"/>
                                  </p:stCondLst>
                                  <p:childTnLst>
                                    <p:set>
                                      <p:cBhvr>
                                        <p:cTn id="10" dur="1" fill="hold">
                                          <p:stCondLst>
                                            <p:cond delay="0"/>
                                          </p:stCondLst>
                                        </p:cTn>
                                        <p:tgtEl>
                                          <p:spTgt spid="749"/>
                                        </p:tgtEl>
                                        <p:attrNameLst>
                                          <p:attrName>style.visibility</p:attrName>
                                        </p:attrNameLst>
                                      </p:cBhvr>
                                      <p:to>
                                        <p:strVal val="visible"/>
                                      </p:to>
                                    </p:set>
                                    <p:anim calcmode="lin" valueType="num">
                                      <p:cBhvr additive="base">
                                        <p:cTn id="11" dur="1250"/>
                                        <p:tgtEl>
                                          <p:spTgt spid="749"/>
                                        </p:tgtEl>
                                        <p:attrNameLst>
                                          <p:attrName>ppt_w</p:attrName>
                                        </p:attrNameLst>
                                      </p:cBhvr>
                                      <p:tavLst>
                                        <p:tav tm="0">
                                          <p:val>
                                            <p:strVal val="0"/>
                                          </p:val>
                                        </p:tav>
                                        <p:tav tm="100000">
                                          <p:val>
                                            <p:strVal val="#ppt_w"/>
                                          </p:val>
                                        </p:tav>
                                      </p:tavLst>
                                    </p:anim>
                                    <p:anim calcmode="lin" valueType="num">
                                      <p:cBhvr additive="base">
                                        <p:cTn id="12" dur="1250"/>
                                        <p:tgtEl>
                                          <p:spTgt spid="749"/>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5"/>
                                        </p:tgtEl>
                                        <p:attrNameLst>
                                          <p:attrName>style.visibility</p:attrName>
                                        </p:attrNameLst>
                                      </p:cBhvr>
                                      <p:to>
                                        <p:strVal val="visible"/>
                                      </p:to>
                                    </p:set>
                                    <p:animEffect transition="in" filter="fade">
                                      <p:cBhvr>
                                        <p:cTn id="17" dur="1000"/>
                                        <p:tgtEl>
                                          <p:spTgt spid="7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9"/>
                                        </p:tgtEl>
                                        <p:attrNameLst>
                                          <p:attrName>style.visibility</p:attrName>
                                        </p:attrNameLst>
                                      </p:cBhvr>
                                      <p:to>
                                        <p:strVal val="visible"/>
                                      </p:to>
                                    </p:set>
                                    <p:animEffect transition="in" filter="fade">
                                      <p:cBhvr>
                                        <p:cTn id="22" dur="1000"/>
                                        <p:tgtEl>
                                          <p:spTgt spid="7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2"/>
                                        </p:tgtEl>
                                        <p:attrNameLst>
                                          <p:attrName>style.visibility</p:attrName>
                                        </p:attrNameLst>
                                      </p:cBhvr>
                                      <p:to>
                                        <p:strVal val="visible"/>
                                      </p:to>
                                    </p:set>
                                    <p:animEffect transition="in" filter="fade">
                                      <p:cBhvr>
                                        <p:cTn id="27" dur="1000"/>
                                        <p:tgtEl>
                                          <p:spTgt spid="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49"/>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756" name="Google Shape;756;p49"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757" name="Google Shape;757;p49"/>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Promote the EVENT</a:t>
            </a:r>
            <a:endParaRPr/>
          </a:p>
        </p:txBody>
      </p:sp>
      <p:sp>
        <p:nvSpPr>
          <p:cNvPr id="758" name="Google Shape;758;p49"/>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9" name="Google Shape;759;p49"/>
          <p:cNvSpPr txBox="1"/>
          <p:nvPr/>
        </p:nvSpPr>
        <p:spPr>
          <a:xfrm>
            <a:off x="838200" y="1481373"/>
            <a:ext cx="8588773" cy="73093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853"/>
              </a:spcBef>
              <a:spcAft>
                <a:spcPts val="0"/>
              </a:spcAft>
              <a:buClr>
                <a:srgbClr val="003974"/>
              </a:buClr>
              <a:buSzPts val="3733"/>
              <a:buFont typeface="Arial"/>
              <a:buNone/>
            </a:pPr>
            <a:r>
              <a:rPr lang="en-US" sz="2800" b="1" i="0" u="none" strike="noStrike" cap="none">
                <a:solidFill>
                  <a:schemeClr val="dk1"/>
                </a:solidFill>
                <a:latin typeface="Arial"/>
                <a:ea typeface="Arial"/>
                <a:cs typeface="Arial"/>
                <a:sym typeface="Arial"/>
              </a:rPr>
              <a:t>How do we “Get the Word out”</a:t>
            </a:r>
            <a:r>
              <a:rPr lang="en-US" sz="2800" b="0" i="0" u="none" strike="noStrike" cap="none">
                <a:solidFill>
                  <a:schemeClr val="dk1"/>
                </a:solidFill>
                <a:latin typeface="Arial"/>
                <a:ea typeface="Arial"/>
                <a:cs typeface="Arial"/>
                <a:sym typeface="Arial"/>
              </a:rPr>
              <a:t>?</a:t>
            </a:r>
            <a:endParaRPr/>
          </a:p>
        </p:txBody>
      </p:sp>
      <p:grpSp>
        <p:nvGrpSpPr>
          <p:cNvPr id="760" name="Google Shape;760;p49"/>
          <p:cNvGrpSpPr/>
          <p:nvPr/>
        </p:nvGrpSpPr>
        <p:grpSpPr>
          <a:xfrm>
            <a:off x="792263" y="2330960"/>
            <a:ext cx="4541737" cy="1542222"/>
            <a:chOff x="792263" y="2330960"/>
            <a:chExt cx="4541737" cy="1542222"/>
          </a:xfrm>
        </p:grpSpPr>
        <p:sp>
          <p:nvSpPr>
            <p:cNvPr id="761" name="Google Shape;761;p49"/>
            <p:cNvSpPr txBox="1"/>
            <p:nvPr/>
          </p:nvSpPr>
          <p:spPr>
            <a:xfrm>
              <a:off x="1981200" y="2330960"/>
              <a:ext cx="3352800" cy="1259289"/>
            </a:xfrm>
            <a:prstGeom prst="rect">
              <a:avLst/>
            </a:prstGeom>
            <a:noFill/>
            <a:ln>
              <a:noFill/>
            </a:ln>
          </p:spPr>
          <p:txBody>
            <a:bodyPr spcFirstLastPara="1" wrap="square" lIns="91425" tIns="91425" rIns="91425" bIns="91425" anchor="t" anchorCtr="0">
              <a:spAutoFit/>
            </a:bodyPr>
            <a:lstStyle/>
            <a:p>
              <a:pPr marL="457200" marR="0" lvl="1" indent="0" algn="l" rtl="0">
                <a:lnSpc>
                  <a:spcPct val="100000"/>
                </a:lnSpc>
                <a:spcBef>
                  <a:spcPts val="747"/>
                </a:spcBef>
                <a:spcAft>
                  <a:spcPts val="0"/>
                </a:spcAft>
                <a:buClr>
                  <a:srgbClr val="003974"/>
                </a:buClr>
                <a:buSzPts val="2800"/>
                <a:buFont typeface="Noto Sans Symbols"/>
                <a:buNone/>
              </a:pPr>
              <a:r>
                <a:rPr lang="en-US" sz="3200" b="0" i="0" u="none" strike="noStrike" cap="none">
                  <a:solidFill>
                    <a:schemeClr val="dk1"/>
                  </a:solidFill>
                  <a:latin typeface="Arial"/>
                  <a:ea typeface="Arial"/>
                  <a:cs typeface="Arial"/>
                  <a:sym typeface="Arial"/>
                </a:rPr>
                <a:t>EDUCATE your members</a:t>
              </a:r>
              <a:endParaRPr/>
            </a:p>
          </p:txBody>
        </p:sp>
        <p:pic>
          <p:nvPicPr>
            <p:cNvPr id="762" name="Google Shape;762;p49"/>
            <p:cNvPicPr preferRelativeResize="0"/>
            <p:nvPr/>
          </p:nvPicPr>
          <p:blipFill rotWithShape="1">
            <a:blip r:embed="rId5">
              <a:alphaModFix/>
            </a:blip>
            <a:srcRect/>
            <a:stretch/>
          </p:blipFill>
          <p:spPr>
            <a:xfrm>
              <a:off x="792263" y="2358707"/>
              <a:ext cx="1473543" cy="1514475"/>
            </a:xfrm>
            <a:prstGeom prst="rect">
              <a:avLst/>
            </a:prstGeom>
            <a:noFill/>
            <a:ln>
              <a:noFill/>
            </a:ln>
          </p:spPr>
        </p:pic>
      </p:grpSp>
      <p:grpSp>
        <p:nvGrpSpPr>
          <p:cNvPr id="763" name="Google Shape;763;p49"/>
          <p:cNvGrpSpPr/>
          <p:nvPr/>
        </p:nvGrpSpPr>
        <p:grpSpPr>
          <a:xfrm>
            <a:off x="1829218" y="3783498"/>
            <a:ext cx="5004623" cy="1583836"/>
            <a:chOff x="1829218" y="3783498"/>
            <a:chExt cx="5004623" cy="1583836"/>
          </a:xfrm>
        </p:grpSpPr>
        <p:sp>
          <p:nvSpPr>
            <p:cNvPr id="764" name="Google Shape;764;p49"/>
            <p:cNvSpPr txBox="1"/>
            <p:nvPr/>
          </p:nvSpPr>
          <p:spPr>
            <a:xfrm>
              <a:off x="1829218" y="4070686"/>
              <a:ext cx="3354005" cy="766846"/>
            </a:xfrm>
            <a:prstGeom prst="rect">
              <a:avLst/>
            </a:prstGeom>
            <a:noFill/>
            <a:ln>
              <a:noFill/>
            </a:ln>
          </p:spPr>
          <p:txBody>
            <a:bodyPr spcFirstLastPara="1" wrap="square" lIns="91425" tIns="91425" rIns="91425" bIns="91425" anchor="t" anchorCtr="0">
              <a:spAutoFit/>
            </a:bodyPr>
            <a:lstStyle/>
            <a:p>
              <a:pPr marL="457200" marR="0" lvl="1" indent="0" algn="l" rtl="0">
                <a:lnSpc>
                  <a:spcPct val="100000"/>
                </a:lnSpc>
                <a:spcBef>
                  <a:spcPts val="747"/>
                </a:spcBef>
                <a:spcAft>
                  <a:spcPts val="0"/>
                </a:spcAft>
                <a:buClr>
                  <a:srgbClr val="003974"/>
                </a:buClr>
                <a:buSzPts val="2800"/>
                <a:buFont typeface="Noto Sans Symbols"/>
                <a:buNone/>
              </a:pPr>
              <a:r>
                <a:rPr lang="en-US" sz="3200" b="0" i="0" u="none" strike="noStrike" cap="none">
                  <a:solidFill>
                    <a:schemeClr val="dk1"/>
                  </a:solidFill>
                  <a:latin typeface="Arial"/>
                  <a:ea typeface="Arial"/>
                  <a:cs typeface="Arial"/>
                  <a:sym typeface="Arial"/>
                </a:rPr>
                <a:t>PICTURE it</a:t>
              </a:r>
              <a:endParaRPr/>
            </a:p>
          </p:txBody>
        </p:sp>
        <p:pic>
          <p:nvPicPr>
            <p:cNvPr id="765" name="Google Shape;765;p49"/>
            <p:cNvPicPr preferRelativeResize="0"/>
            <p:nvPr/>
          </p:nvPicPr>
          <p:blipFill rotWithShape="1">
            <a:blip r:embed="rId6">
              <a:alphaModFix/>
            </a:blip>
            <a:srcRect/>
            <a:stretch/>
          </p:blipFill>
          <p:spPr>
            <a:xfrm>
              <a:off x="4719338" y="3783498"/>
              <a:ext cx="2114503" cy="1583836"/>
            </a:xfrm>
            <a:prstGeom prst="rect">
              <a:avLst/>
            </a:prstGeom>
            <a:noFill/>
            <a:ln>
              <a:noFill/>
            </a:ln>
          </p:spPr>
        </p:pic>
      </p:grpSp>
      <p:pic>
        <p:nvPicPr>
          <p:cNvPr id="766" name="Google Shape;766;p49" descr="Gossip Men Stock Illustration - Download Image Now - Gossip, Whispering, In  Silhouette - iStock"/>
          <p:cNvPicPr preferRelativeResize="0"/>
          <p:nvPr/>
        </p:nvPicPr>
        <p:blipFill rotWithShape="1">
          <a:blip r:embed="rId7">
            <a:alphaModFix/>
          </a:blip>
          <a:srcRect/>
          <a:stretch/>
        </p:blipFill>
        <p:spPr>
          <a:xfrm>
            <a:off x="6858002" y="1569356"/>
            <a:ext cx="5272866" cy="5272866"/>
          </a:xfrm>
          <a:prstGeom prst="rect">
            <a:avLst/>
          </a:prstGeom>
          <a:noFill/>
          <a:ln>
            <a:noFill/>
          </a:ln>
        </p:spPr>
      </p:pic>
      <p:grpSp>
        <p:nvGrpSpPr>
          <p:cNvPr id="767" name="Google Shape;767;p49"/>
          <p:cNvGrpSpPr/>
          <p:nvPr/>
        </p:nvGrpSpPr>
        <p:grpSpPr>
          <a:xfrm>
            <a:off x="373620" y="4651243"/>
            <a:ext cx="5569981" cy="2071403"/>
            <a:chOff x="373620" y="4651243"/>
            <a:chExt cx="5569981" cy="2071403"/>
          </a:xfrm>
        </p:grpSpPr>
        <p:sp>
          <p:nvSpPr>
            <p:cNvPr id="768" name="Google Shape;768;p49"/>
            <p:cNvSpPr txBox="1"/>
            <p:nvPr/>
          </p:nvSpPr>
          <p:spPr>
            <a:xfrm>
              <a:off x="2123387" y="5463357"/>
              <a:ext cx="3820214" cy="1259289"/>
            </a:xfrm>
            <a:prstGeom prst="rect">
              <a:avLst/>
            </a:prstGeom>
            <a:noFill/>
            <a:ln>
              <a:noFill/>
            </a:ln>
          </p:spPr>
          <p:txBody>
            <a:bodyPr spcFirstLastPara="1" wrap="square" lIns="91425" tIns="91425" rIns="91425" bIns="91425" anchor="t" anchorCtr="0">
              <a:spAutoFit/>
            </a:bodyPr>
            <a:lstStyle/>
            <a:p>
              <a:pPr marL="0" marR="0" lvl="1" indent="0" algn="ctr" rtl="0">
                <a:lnSpc>
                  <a:spcPct val="100000"/>
                </a:lnSpc>
                <a:spcBef>
                  <a:spcPts val="747"/>
                </a:spcBef>
                <a:spcAft>
                  <a:spcPts val="0"/>
                </a:spcAft>
                <a:buClr>
                  <a:srgbClr val="003974"/>
                </a:buClr>
                <a:buSzPts val="2800"/>
                <a:buFont typeface="Noto Sans Symbols"/>
                <a:buNone/>
              </a:pPr>
              <a:r>
                <a:rPr lang="en-US" sz="3200" b="0" i="0" u="none" strike="noStrike" cap="none">
                  <a:solidFill>
                    <a:schemeClr val="dk1"/>
                  </a:solidFill>
                  <a:latin typeface="Arial"/>
                  <a:ea typeface="Arial"/>
                  <a:cs typeface="Arial"/>
                  <a:sym typeface="Arial"/>
                </a:rPr>
                <a:t>Share NEWs and UPDATEs</a:t>
              </a:r>
              <a:endParaRPr/>
            </a:p>
          </p:txBody>
        </p:sp>
        <p:pic>
          <p:nvPicPr>
            <p:cNvPr id="769" name="Google Shape;769;p49" descr="Laptop clipart pictures free clipart images 4 - Clipartix"/>
            <p:cNvPicPr preferRelativeResize="0"/>
            <p:nvPr/>
          </p:nvPicPr>
          <p:blipFill rotWithShape="1">
            <a:blip r:embed="rId8">
              <a:alphaModFix/>
            </a:blip>
            <a:srcRect/>
            <a:stretch/>
          </p:blipFill>
          <p:spPr>
            <a:xfrm>
              <a:off x="373620" y="4651243"/>
              <a:ext cx="1481069" cy="1583837"/>
            </a:xfrm>
            <a:prstGeom prst="rect">
              <a:avLst/>
            </a:prstGeom>
            <a:noFill/>
            <a:ln>
              <a:noFill/>
            </a:ln>
          </p:spPr>
        </p:pic>
        <p:pic>
          <p:nvPicPr>
            <p:cNvPr id="770" name="Google Shape;770;p49" descr="Facebook Logo PNG, Free Download Logo Facebook Clipart - Free Transparent  PNG Logos"/>
            <p:cNvPicPr preferRelativeResize="0"/>
            <p:nvPr/>
          </p:nvPicPr>
          <p:blipFill rotWithShape="1">
            <a:blip r:embed="rId9">
              <a:alphaModFix/>
            </a:blip>
            <a:srcRect/>
            <a:stretch/>
          </p:blipFill>
          <p:spPr>
            <a:xfrm>
              <a:off x="1292879" y="5555038"/>
              <a:ext cx="1139587" cy="1139587"/>
            </a:xfrm>
            <a:prstGeom prst="rect">
              <a:avLst/>
            </a:prstGeom>
            <a:noFill/>
            <a:ln>
              <a:noFill/>
            </a:ln>
          </p:spPr>
        </p:pic>
      </p:grpSp>
      <p:sp>
        <p:nvSpPr>
          <p:cNvPr id="2" name="Rectangle 1">
            <a:extLst>
              <a:ext uri="{FF2B5EF4-FFF2-40B4-BE49-F238E27FC236}">
                <a16:creationId xmlns:a16="http://schemas.microsoft.com/office/drawing/2014/main" id="{851FFC17-299C-253C-C57A-8338D923F72E}"/>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65</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759"/>
                                        </p:tgtEl>
                                        <p:attrNameLst>
                                          <p:attrName>style.visibility</p:attrName>
                                        </p:attrNameLst>
                                      </p:cBhvr>
                                      <p:to>
                                        <p:strVal val="visible"/>
                                      </p:to>
                                    </p:set>
                                    <p:anim calcmode="lin" valueType="num">
                                      <p:cBhvr additive="base">
                                        <p:cTn id="7" dur="1250"/>
                                        <p:tgtEl>
                                          <p:spTgt spid="759"/>
                                        </p:tgtEl>
                                        <p:attrNameLst>
                                          <p:attrName>ppt_w</p:attrName>
                                        </p:attrNameLst>
                                      </p:cBhvr>
                                      <p:tavLst>
                                        <p:tav tm="0">
                                          <p:val>
                                            <p:strVal val="0"/>
                                          </p:val>
                                        </p:tav>
                                        <p:tav tm="100000">
                                          <p:val>
                                            <p:strVal val="#ppt_w"/>
                                          </p:val>
                                        </p:tav>
                                      </p:tavLst>
                                    </p:anim>
                                    <p:anim calcmode="lin" valueType="num">
                                      <p:cBhvr additive="base">
                                        <p:cTn id="8" dur="1250"/>
                                        <p:tgtEl>
                                          <p:spTgt spid="75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60"/>
                                        </p:tgtEl>
                                        <p:attrNameLst>
                                          <p:attrName>style.visibility</p:attrName>
                                        </p:attrNameLst>
                                      </p:cBhvr>
                                      <p:to>
                                        <p:strVal val="visible"/>
                                      </p:to>
                                    </p:set>
                                    <p:animEffect transition="in" filter="fade">
                                      <p:cBhvr>
                                        <p:cTn id="13" dur="1250"/>
                                        <p:tgtEl>
                                          <p:spTgt spid="760"/>
                                        </p:tgtEl>
                                      </p:cBhvr>
                                    </p:animEffect>
                                  </p:childTnLst>
                                </p:cTn>
                              </p:par>
                              <p:par>
                                <p:cTn id="14" presetID="10" presetClass="entr" presetSubtype="0" fill="hold" nodeType="withEffect">
                                  <p:stCondLst>
                                    <p:cond delay="1250"/>
                                  </p:stCondLst>
                                  <p:childTnLst>
                                    <p:set>
                                      <p:cBhvr>
                                        <p:cTn id="15" dur="1" fill="hold">
                                          <p:stCondLst>
                                            <p:cond delay="0"/>
                                          </p:stCondLst>
                                        </p:cTn>
                                        <p:tgtEl>
                                          <p:spTgt spid="763"/>
                                        </p:tgtEl>
                                        <p:attrNameLst>
                                          <p:attrName>style.visibility</p:attrName>
                                        </p:attrNameLst>
                                      </p:cBhvr>
                                      <p:to>
                                        <p:strVal val="visible"/>
                                      </p:to>
                                    </p:set>
                                    <p:animEffect transition="in" filter="fade">
                                      <p:cBhvr>
                                        <p:cTn id="16" dur="1250"/>
                                        <p:tgtEl>
                                          <p:spTgt spid="763"/>
                                        </p:tgtEl>
                                      </p:cBhvr>
                                    </p:animEffect>
                                  </p:childTnLst>
                                </p:cTn>
                              </p:par>
                              <p:par>
                                <p:cTn id="17" presetID="10" presetClass="entr" presetSubtype="0" fill="hold" nodeType="withEffect">
                                  <p:stCondLst>
                                    <p:cond delay="2750"/>
                                  </p:stCondLst>
                                  <p:childTnLst>
                                    <p:set>
                                      <p:cBhvr>
                                        <p:cTn id="18" dur="1" fill="hold">
                                          <p:stCondLst>
                                            <p:cond delay="0"/>
                                          </p:stCondLst>
                                        </p:cTn>
                                        <p:tgtEl>
                                          <p:spTgt spid="767"/>
                                        </p:tgtEl>
                                        <p:attrNameLst>
                                          <p:attrName>style.visibility</p:attrName>
                                        </p:attrNameLst>
                                      </p:cBhvr>
                                      <p:to>
                                        <p:strVal val="visible"/>
                                      </p:to>
                                    </p:set>
                                    <p:animEffect transition="in" filter="fade">
                                      <p:cBhvr>
                                        <p:cTn id="19" dur="1250"/>
                                        <p:tgtEl>
                                          <p:spTgt spid="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50"/>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77" name="Google Shape;777;p50" descr="5 Benefits of Sharing - Everyday Feminism"/>
          <p:cNvPicPr preferRelativeResize="0"/>
          <p:nvPr/>
        </p:nvPicPr>
        <p:blipFill rotWithShape="1">
          <a:blip r:embed="rId3">
            <a:alphaModFix/>
          </a:blip>
          <a:srcRect/>
          <a:stretch/>
        </p:blipFill>
        <p:spPr>
          <a:xfrm>
            <a:off x="4114800" y="1460500"/>
            <a:ext cx="8077200" cy="5381625"/>
          </a:xfrm>
          <a:prstGeom prst="rect">
            <a:avLst/>
          </a:prstGeom>
          <a:noFill/>
          <a:ln>
            <a:noFill/>
          </a:ln>
        </p:spPr>
      </p:pic>
      <p:pic>
        <p:nvPicPr>
          <p:cNvPr id="778" name="Google Shape;778;p50"/>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779" name="Google Shape;779;p50"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780" name="Google Shape;780;p50"/>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Time to SHARE - Best Practices</a:t>
            </a:r>
            <a:endParaRPr/>
          </a:p>
        </p:txBody>
      </p:sp>
      <p:sp>
        <p:nvSpPr>
          <p:cNvPr id="781" name="Google Shape;781;p50"/>
          <p:cNvSpPr txBox="1"/>
          <p:nvPr/>
        </p:nvSpPr>
        <p:spPr>
          <a:xfrm>
            <a:off x="370609" y="2074613"/>
            <a:ext cx="4114800" cy="1384995"/>
          </a:xfrm>
          <a:prstGeom prst="rect">
            <a:avLst/>
          </a:prstGeom>
          <a:solidFill>
            <a:srgbClr val="DAE5F1"/>
          </a:solidFill>
          <a:ln w="9525" cap="flat" cmpd="sng">
            <a:solidFill>
              <a:srgbClr val="93895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What </a:t>
            </a:r>
            <a:r>
              <a:rPr lang="en-US" sz="2800" b="1">
                <a:solidFill>
                  <a:schemeClr val="dk1"/>
                </a:solidFill>
                <a:latin typeface="Arial"/>
                <a:ea typeface="Arial"/>
                <a:cs typeface="Arial"/>
                <a:sym typeface="Arial"/>
              </a:rPr>
              <a:t>Fundraising Strategies </a:t>
            </a:r>
            <a:r>
              <a:rPr lang="en-US" sz="2800">
                <a:solidFill>
                  <a:schemeClr val="dk1"/>
                </a:solidFill>
                <a:latin typeface="Arial"/>
                <a:ea typeface="Arial"/>
                <a:cs typeface="Arial"/>
                <a:sym typeface="Arial"/>
              </a:rPr>
              <a:t>have worked for you in the past? </a:t>
            </a:r>
            <a:endParaRPr/>
          </a:p>
        </p:txBody>
      </p:sp>
      <p:sp>
        <p:nvSpPr>
          <p:cNvPr id="782" name="Google Shape;782;p50"/>
          <p:cNvSpPr txBox="1"/>
          <p:nvPr/>
        </p:nvSpPr>
        <p:spPr>
          <a:xfrm>
            <a:off x="370609" y="5469411"/>
            <a:ext cx="4343400" cy="954107"/>
          </a:xfrm>
          <a:prstGeom prst="rect">
            <a:avLst/>
          </a:prstGeom>
          <a:solidFill>
            <a:srgbClr val="DCE6F2"/>
          </a:solidFill>
          <a:ln w="9525" cap="flat" cmpd="sng">
            <a:solidFill>
              <a:srgbClr val="31859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Any words of wisdom on “</a:t>
            </a:r>
            <a:r>
              <a:rPr lang="en-US" sz="2800" b="1">
                <a:solidFill>
                  <a:schemeClr val="dk1"/>
                </a:solidFill>
                <a:latin typeface="Arial"/>
                <a:ea typeface="Arial"/>
                <a:cs typeface="Arial"/>
                <a:sym typeface="Arial"/>
              </a:rPr>
              <a:t>Lessons Learned</a:t>
            </a:r>
            <a:r>
              <a:rPr lang="en-US" sz="2800">
                <a:solidFill>
                  <a:schemeClr val="dk1"/>
                </a:solidFill>
                <a:latin typeface="Arial"/>
                <a:ea typeface="Arial"/>
                <a:cs typeface="Arial"/>
                <a:sym typeface="Arial"/>
              </a:rPr>
              <a:t>”?</a:t>
            </a:r>
            <a:endParaRPr/>
          </a:p>
        </p:txBody>
      </p:sp>
      <p:sp>
        <p:nvSpPr>
          <p:cNvPr id="783" name="Google Shape;783;p50"/>
          <p:cNvSpPr txBox="1"/>
          <p:nvPr/>
        </p:nvSpPr>
        <p:spPr>
          <a:xfrm>
            <a:off x="370609" y="3772012"/>
            <a:ext cx="4114800" cy="1384995"/>
          </a:xfrm>
          <a:prstGeom prst="rect">
            <a:avLst/>
          </a:prstGeom>
          <a:solidFill>
            <a:srgbClr val="DAE5F1"/>
          </a:solidFill>
          <a:ln w="9525" cap="flat" cmpd="sng">
            <a:solidFill>
              <a:srgbClr val="93895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What </a:t>
            </a:r>
            <a:r>
              <a:rPr lang="en-US" sz="2800" b="1">
                <a:solidFill>
                  <a:schemeClr val="dk1"/>
                </a:solidFill>
                <a:latin typeface="Arial"/>
                <a:ea typeface="Arial"/>
                <a:cs typeface="Arial"/>
                <a:sym typeface="Arial"/>
              </a:rPr>
              <a:t>Fundraising ideas </a:t>
            </a:r>
            <a:r>
              <a:rPr lang="en-US" sz="2800">
                <a:solidFill>
                  <a:schemeClr val="dk1"/>
                </a:solidFill>
                <a:latin typeface="Arial"/>
                <a:ea typeface="Arial"/>
                <a:cs typeface="Arial"/>
                <a:sym typeface="Arial"/>
              </a:rPr>
              <a:t>would you like to pursue? </a:t>
            </a:r>
            <a:endParaRPr/>
          </a:p>
        </p:txBody>
      </p:sp>
      <p:sp>
        <p:nvSpPr>
          <p:cNvPr id="2" name="Rectangle 1">
            <a:extLst>
              <a:ext uri="{FF2B5EF4-FFF2-40B4-BE49-F238E27FC236}">
                <a16:creationId xmlns:a16="http://schemas.microsoft.com/office/drawing/2014/main" id="{EACD9BBB-01C3-96E3-16D0-425A016C48E2}"/>
              </a:ext>
            </a:extLst>
          </p:cNvPr>
          <p:cNvSpPr/>
          <p:nvPr/>
        </p:nvSpPr>
        <p:spPr>
          <a:xfrm>
            <a:off x="11527780" y="6424929"/>
            <a:ext cx="607859"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66</a:t>
            </a:fld>
            <a:endParaRPr lang="en-US" sz="1400"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777"/>
                                        </p:tgtEl>
                                        <p:attrNameLst>
                                          <p:attrName>style.visibility</p:attrName>
                                        </p:attrNameLst>
                                      </p:cBhvr>
                                      <p:to>
                                        <p:strVal val="visible"/>
                                      </p:to>
                                    </p:set>
                                    <p:animEffect transition="in" filter="fade">
                                      <p:cBhvr>
                                        <p:cTn id="7" dur="1500"/>
                                        <p:tgtEl>
                                          <p:spTgt spid="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816"/>
        <p:cNvGrpSpPr/>
        <p:nvPr/>
      </p:nvGrpSpPr>
      <p:grpSpPr>
        <a:xfrm>
          <a:off x="0" y="0"/>
          <a:ext cx="0" cy="0"/>
          <a:chOff x="0" y="0"/>
          <a:chExt cx="0" cy="0"/>
        </a:xfrm>
      </p:grpSpPr>
      <p:sp>
        <p:nvSpPr>
          <p:cNvPr id="817" name="Google Shape;817;p52"/>
          <p:cNvSpPr/>
          <p:nvPr/>
        </p:nvSpPr>
        <p:spPr>
          <a:xfrm>
            <a:off x="10904561" y="5718411"/>
            <a:ext cx="1287437" cy="10258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18" name="Google Shape;818;p52"/>
          <p:cNvPicPr preferRelativeResize="0"/>
          <p:nvPr/>
        </p:nvPicPr>
        <p:blipFill rotWithShape="1">
          <a:blip r:embed="rId3">
            <a:alphaModFix/>
          </a:blip>
          <a:srcRect/>
          <a:stretch/>
        </p:blipFill>
        <p:spPr>
          <a:xfrm>
            <a:off x="6206062" y="2774872"/>
            <a:ext cx="5757338" cy="3777188"/>
          </a:xfrm>
          <a:prstGeom prst="rect">
            <a:avLst/>
          </a:prstGeom>
          <a:noFill/>
          <a:ln>
            <a:noFill/>
          </a:ln>
        </p:spPr>
      </p:pic>
      <p:pic>
        <p:nvPicPr>
          <p:cNvPr id="819" name="Google Shape;819;p52"/>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820" name="Google Shape;820;p52"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821" name="Google Shape;821;p52"/>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YOU Can Write Grants Too!</a:t>
            </a:r>
            <a:endParaRPr dirty="0">
              <a:solidFill>
                <a:schemeClr val="bg1"/>
              </a:solidFill>
            </a:endParaRPr>
          </a:p>
        </p:txBody>
      </p:sp>
      <p:sp>
        <p:nvSpPr>
          <p:cNvPr id="822" name="Google Shape;822;p52"/>
          <p:cNvSpPr txBox="1"/>
          <p:nvPr/>
        </p:nvSpPr>
        <p:spPr>
          <a:xfrm>
            <a:off x="381000" y="1828800"/>
            <a:ext cx="11558348" cy="646331"/>
          </a:xfrm>
          <a:prstGeom prst="rect">
            <a:avLst/>
          </a:prstGeom>
          <a:solidFill>
            <a:srgbClr val="205867"/>
          </a:solidFill>
          <a:ln>
            <a:noFill/>
          </a:ln>
        </p:spPr>
        <p:txBody>
          <a:bodyPr spcFirstLastPara="1" wrap="square" lIns="91425" tIns="45700" rIns="91425" bIns="45700" anchor="t" anchorCtr="0">
            <a:spAutoFit/>
          </a:bodyPr>
          <a:lstStyle/>
          <a:p>
            <a:pPr marL="115888" marR="0" lvl="0" indent="0" algn="l" rtl="0">
              <a:spcBef>
                <a:spcPts val="0"/>
              </a:spcBef>
              <a:spcAft>
                <a:spcPts val="0"/>
              </a:spcAft>
              <a:buNone/>
            </a:pPr>
            <a:r>
              <a:rPr lang="en-US" sz="3600" b="1" dirty="0">
                <a:solidFill>
                  <a:schemeClr val="lt1"/>
                </a:solidFill>
                <a:latin typeface="Arial"/>
                <a:ea typeface="Arial"/>
                <a:cs typeface="Arial"/>
                <a:sym typeface="Arial"/>
              </a:rPr>
              <a:t>Funding your Fundraiser </a:t>
            </a:r>
            <a:r>
              <a:rPr lang="en-US" sz="3600" dirty="0">
                <a:solidFill>
                  <a:schemeClr val="lt1"/>
                </a:solidFill>
                <a:latin typeface="Arial"/>
                <a:ea typeface="Arial"/>
                <a:cs typeface="Arial"/>
                <a:sym typeface="Arial"/>
              </a:rPr>
              <a:t>- Consider Grant Writing</a:t>
            </a:r>
            <a:endParaRPr dirty="0"/>
          </a:p>
        </p:txBody>
      </p:sp>
      <p:sp>
        <p:nvSpPr>
          <p:cNvPr id="823" name="Google Shape;823;p52"/>
          <p:cNvSpPr txBox="1"/>
          <p:nvPr/>
        </p:nvSpPr>
        <p:spPr>
          <a:xfrm>
            <a:off x="533400" y="2780162"/>
            <a:ext cx="5673565" cy="4616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205867"/>
              </a:buClr>
              <a:buSzPts val="2400"/>
              <a:buFont typeface="Noto Sans Symbols"/>
              <a:buChar char="⮚"/>
            </a:pPr>
            <a:r>
              <a:rPr lang="en-US" sz="2400">
                <a:solidFill>
                  <a:schemeClr val="dk1"/>
                </a:solidFill>
                <a:latin typeface="Arial"/>
                <a:ea typeface="Arial"/>
                <a:cs typeface="Arial"/>
                <a:sym typeface="Arial"/>
              </a:rPr>
              <a:t>Grants are FREE money for your club</a:t>
            </a:r>
            <a:endParaRPr/>
          </a:p>
        </p:txBody>
      </p:sp>
      <p:sp>
        <p:nvSpPr>
          <p:cNvPr id="824" name="Google Shape;824;p52"/>
          <p:cNvSpPr txBox="1"/>
          <p:nvPr/>
        </p:nvSpPr>
        <p:spPr>
          <a:xfrm>
            <a:off x="533400" y="3618330"/>
            <a:ext cx="5673565" cy="4616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205867"/>
              </a:buClr>
              <a:buSzPts val="2400"/>
              <a:buFont typeface="Noto Sans Symbols"/>
              <a:buChar char="⮚"/>
            </a:pPr>
            <a:r>
              <a:rPr lang="en-US" sz="2400">
                <a:solidFill>
                  <a:schemeClr val="dk1"/>
                </a:solidFill>
                <a:latin typeface="Arial"/>
                <a:ea typeface="Arial"/>
                <a:cs typeface="Arial"/>
                <a:sym typeface="Arial"/>
              </a:rPr>
              <a:t>Local Foundations = Better Odds</a:t>
            </a:r>
            <a:endParaRPr/>
          </a:p>
        </p:txBody>
      </p:sp>
      <p:sp>
        <p:nvSpPr>
          <p:cNvPr id="825" name="Google Shape;825;p52"/>
          <p:cNvSpPr txBox="1"/>
          <p:nvPr/>
        </p:nvSpPr>
        <p:spPr>
          <a:xfrm>
            <a:off x="533400" y="4555095"/>
            <a:ext cx="5410200" cy="83099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205867"/>
              </a:buClr>
              <a:buSzPts val="2400"/>
              <a:buFont typeface="Noto Sans Symbols"/>
              <a:buChar char="⮚"/>
            </a:pPr>
            <a:r>
              <a:rPr lang="en-US" sz="2400">
                <a:solidFill>
                  <a:schemeClr val="dk1"/>
                </a:solidFill>
                <a:latin typeface="Arial"/>
                <a:ea typeface="Arial"/>
                <a:cs typeface="Arial"/>
                <a:sym typeface="Arial"/>
              </a:rPr>
              <a:t>Not an English Major? …. Download Grammarly for FREE</a:t>
            </a:r>
            <a:endParaRPr/>
          </a:p>
        </p:txBody>
      </p:sp>
      <p:sp>
        <p:nvSpPr>
          <p:cNvPr id="826" name="Google Shape;826;p52"/>
          <p:cNvSpPr txBox="1"/>
          <p:nvPr/>
        </p:nvSpPr>
        <p:spPr>
          <a:xfrm>
            <a:off x="533400" y="5768538"/>
            <a:ext cx="5673565" cy="46166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205867"/>
              </a:buClr>
              <a:buSzPts val="2400"/>
              <a:buFont typeface="Noto Sans Symbols"/>
              <a:buChar char="⮚"/>
            </a:pPr>
            <a:r>
              <a:rPr lang="en-US" sz="2400">
                <a:solidFill>
                  <a:schemeClr val="dk1"/>
                </a:solidFill>
                <a:latin typeface="Arial"/>
                <a:ea typeface="Arial"/>
                <a:cs typeface="Arial"/>
                <a:sym typeface="Arial"/>
              </a:rPr>
              <a:t>Treasurer should review budgets</a:t>
            </a:r>
            <a:endParaRPr/>
          </a:p>
        </p:txBody>
      </p:sp>
      <p:sp>
        <p:nvSpPr>
          <p:cNvPr id="2" name="Star: 5 Points 1">
            <a:extLst>
              <a:ext uri="{FF2B5EF4-FFF2-40B4-BE49-F238E27FC236}">
                <a16:creationId xmlns:a16="http://schemas.microsoft.com/office/drawing/2014/main" id="{CE1C09E6-3F62-751F-F2EA-711C29A9FB81}"/>
              </a:ext>
            </a:extLst>
          </p:cNvPr>
          <p:cNvSpPr/>
          <p:nvPr/>
        </p:nvSpPr>
        <p:spPr>
          <a:xfrm>
            <a:off x="110062" y="6553200"/>
            <a:ext cx="194738" cy="191069"/>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53"/>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834" name="Google Shape;834;p53"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835" name="Google Shape;835;p53"/>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Words of Advice</a:t>
            </a:r>
            <a:endParaRPr/>
          </a:p>
        </p:txBody>
      </p:sp>
      <p:sp>
        <p:nvSpPr>
          <p:cNvPr id="836" name="Google Shape;836;p53"/>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37" name="Google Shape;837;p53"/>
          <p:cNvGrpSpPr/>
          <p:nvPr/>
        </p:nvGrpSpPr>
        <p:grpSpPr>
          <a:xfrm>
            <a:off x="477984" y="1785060"/>
            <a:ext cx="11393628" cy="2286830"/>
            <a:chOff x="914400" y="1869192"/>
            <a:chExt cx="11393628" cy="2286830"/>
          </a:xfrm>
        </p:grpSpPr>
        <p:pic>
          <p:nvPicPr>
            <p:cNvPr id="838" name="Google Shape;838;p53"/>
            <p:cNvPicPr preferRelativeResize="0"/>
            <p:nvPr/>
          </p:nvPicPr>
          <p:blipFill rotWithShape="1">
            <a:blip r:embed="rId5">
              <a:alphaModFix/>
            </a:blip>
            <a:srcRect/>
            <a:stretch/>
          </p:blipFill>
          <p:spPr>
            <a:xfrm>
              <a:off x="914400" y="1869192"/>
              <a:ext cx="4083625" cy="2286830"/>
            </a:xfrm>
            <a:prstGeom prst="rect">
              <a:avLst/>
            </a:prstGeom>
            <a:noFill/>
            <a:ln>
              <a:noFill/>
            </a:ln>
          </p:spPr>
        </p:pic>
        <p:sp>
          <p:nvSpPr>
            <p:cNvPr id="839" name="Google Shape;839;p53"/>
            <p:cNvSpPr txBox="1"/>
            <p:nvPr/>
          </p:nvSpPr>
          <p:spPr>
            <a:xfrm>
              <a:off x="2956212" y="2189338"/>
              <a:ext cx="9351816" cy="643736"/>
            </a:xfrm>
            <a:prstGeom prst="rect">
              <a:avLst/>
            </a:prstGeom>
            <a:solidFill>
              <a:schemeClr val="bg2"/>
            </a:solidFill>
            <a:ln>
              <a:noFill/>
            </a:ln>
          </p:spPr>
          <p:txBody>
            <a:bodyPr spcFirstLastPara="1" wrap="square" lIns="91425" tIns="91425" rIns="91425" bIns="91425" anchor="t" anchorCtr="0">
              <a:spAutoFit/>
            </a:bodyPr>
            <a:lstStyle/>
            <a:p>
              <a:pPr marL="114300" marR="0" lvl="1" indent="0" algn="l" rtl="0">
                <a:lnSpc>
                  <a:spcPct val="100000"/>
                </a:lnSpc>
                <a:spcBef>
                  <a:spcPts val="747"/>
                </a:spcBef>
                <a:spcAft>
                  <a:spcPts val="0"/>
                </a:spcAft>
                <a:buClr>
                  <a:srgbClr val="003974"/>
                </a:buClr>
                <a:buSzPts val="2800"/>
                <a:buFont typeface="Noto Sans Symbols"/>
                <a:buNone/>
              </a:pPr>
              <a:r>
                <a:rPr lang="en-US" sz="2400" b="0" i="0" u="none" strike="noStrike" cap="none" dirty="0">
                  <a:solidFill>
                    <a:schemeClr val="dk1"/>
                  </a:solidFill>
                  <a:latin typeface="Comic Sans MS" panose="030F0702030302020204" pitchFamily="66" charset="0"/>
                  <a:ea typeface="Arial"/>
                  <a:cs typeface="Arial"/>
                  <a:sym typeface="Arial"/>
                </a:rPr>
                <a:t>Find CONNECTIONS between your project and the community</a:t>
              </a:r>
              <a:endParaRPr dirty="0">
                <a:latin typeface="Comic Sans MS" panose="030F0702030302020204" pitchFamily="66" charset="0"/>
              </a:endParaRPr>
            </a:p>
          </p:txBody>
        </p:sp>
      </p:grpSp>
      <p:grpSp>
        <p:nvGrpSpPr>
          <p:cNvPr id="840" name="Google Shape;840;p53"/>
          <p:cNvGrpSpPr/>
          <p:nvPr/>
        </p:nvGrpSpPr>
        <p:grpSpPr>
          <a:xfrm>
            <a:off x="7868309" y="3069088"/>
            <a:ext cx="3993575" cy="3183813"/>
            <a:chOff x="7543800" y="3062132"/>
            <a:chExt cx="3993575" cy="3183813"/>
          </a:xfrm>
        </p:grpSpPr>
        <p:sp>
          <p:nvSpPr>
            <p:cNvPr id="842" name="Google Shape;842;p53"/>
            <p:cNvSpPr txBox="1"/>
            <p:nvPr/>
          </p:nvSpPr>
          <p:spPr>
            <a:xfrm>
              <a:off x="7543800" y="3062132"/>
              <a:ext cx="3993575" cy="1013068"/>
            </a:xfrm>
            <a:prstGeom prst="rect">
              <a:avLst/>
            </a:prstGeom>
            <a:solidFill>
              <a:schemeClr val="accent6">
                <a:lumMod val="20000"/>
                <a:lumOff val="80000"/>
              </a:schemeClr>
            </a:solidFill>
            <a:ln>
              <a:noFill/>
            </a:ln>
          </p:spPr>
          <p:txBody>
            <a:bodyPr spcFirstLastPara="1" wrap="square" lIns="91425" tIns="91425" rIns="91425" bIns="91425" anchor="t" anchorCtr="0">
              <a:spAutoFit/>
            </a:bodyPr>
            <a:lstStyle/>
            <a:p>
              <a:pPr marL="61913" marR="0" lvl="1" indent="0" algn="ctr" rtl="0">
                <a:lnSpc>
                  <a:spcPct val="100000"/>
                </a:lnSpc>
                <a:spcBef>
                  <a:spcPts val="747"/>
                </a:spcBef>
                <a:spcAft>
                  <a:spcPts val="0"/>
                </a:spcAft>
                <a:buClr>
                  <a:srgbClr val="003974"/>
                </a:buClr>
                <a:buSzPts val="2800"/>
                <a:buFont typeface="Noto Sans Symbols"/>
                <a:buNone/>
              </a:pPr>
              <a:r>
                <a:rPr lang="en-US" sz="2400" b="0" i="0" u="none" strike="noStrike" cap="none" dirty="0">
                  <a:solidFill>
                    <a:schemeClr val="dk1"/>
                  </a:solidFill>
                  <a:latin typeface="Comic Sans MS" panose="030F0702030302020204" pitchFamily="66" charset="0"/>
                  <a:ea typeface="Arial"/>
                  <a:cs typeface="Arial"/>
                  <a:sym typeface="Arial"/>
                </a:rPr>
                <a:t>Don’t be afraid to spend $$ to MAKE $$</a:t>
              </a:r>
              <a:endParaRPr dirty="0">
                <a:latin typeface="Comic Sans MS" panose="030F0702030302020204" pitchFamily="66" charset="0"/>
              </a:endParaRPr>
            </a:p>
          </p:txBody>
        </p:sp>
        <p:pic>
          <p:nvPicPr>
            <p:cNvPr id="841" name="Google Shape;841;p53"/>
            <p:cNvPicPr preferRelativeResize="0"/>
            <p:nvPr/>
          </p:nvPicPr>
          <p:blipFill rotWithShape="1">
            <a:blip r:embed="rId6">
              <a:alphaModFix/>
            </a:blip>
            <a:srcRect/>
            <a:stretch/>
          </p:blipFill>
          <p:spPr>
            <a:xfrm>
              <a:off x="8554877" y="4157193"/>
              <a:ext cx="2317175" cy="2088752"/>
            </a:xfrm>
            <a:prstGeom prst="rect">
              <a:avLst/>
            </a:prstGeom>
            <a:noFill/>
            <a:ln>
              <a:noFill/>
            </a:ln>
          </p:spPr>
        </p:pic>
      </p:grpSp>
      <p:grpSp>
        <p:nvGrpSpPr>
          <p:cNvPr id="843" name="Google Shape;843;p53"/>
          <p:cNvGrpSpPr/>
          <p:nvPr/>
        </p:nvGrpSpPr>
        <p:grpSpPr>
          <a:xfrm>
            <a:off x="1013273" y="4305553"/>
            <a:ext cx="6898511" cy="2226603"/>
            <a:chOff x="1154371" y="4361996"/>
            <a:chExt cx="6898511" cy="2226603"/>
          </a:xfrm>
        </p:grpSpPr>
        <p:sp>
          <p:nvSpPr>
            <p:cNvPr id="844" name="Google Shape;844;p53"/>
            <p:cNvSpPr txBox="1"/>
            <p:nvPr/>
          </p:nvSpPr>
          <p:spPr>
            <a:xfrm>
              <a:off x="1154371" y="5061062"/>
              <a:ext cx="2500590" cy="643736"/>
            </a:xfrm>
            <a:prstGeom prst="rect">
              <a:avLst/>
            </a:prstGeom>
            <a:solidFill>
              <a:schemeClr val="accent1">
                <a:lumMod val="20000"/>
                <a:lumOff val="80000"/>
              </a:schemeClr>
            </a:solidFill>
            <a:ln>
              <a:noFill/>
            </a:ln>
          </p:spPr>
          <p:txBody>
            <a:bodyPr spcFirstLastPara="1" wrap="square" lIns="91425" tIns="91425" rIns="91425" bIns="91425" anchor="t" anchorCtr="0">
              <a:spAutoFit/>
            </a:bodyPr>
            <a:lstStyle/>
            <a:p>
              <a:pPr marL="61913" marR="0" lvl="1" indent="0" algn="ctr" rtl="0">
                <a:lnSpc>
                  <a:spcPct val="100000"/>
                </a:lnSpc>
                <a:spcBef>
                  <a:spcPts val="747"/>
                </a:spcBef>
                <a:spcAft>
                  <a:spcPts val="0"/>
                </a:spcAft>
                <a:buClr>
                  <a:srgbClr val="003974"/>
                </a:buClr>
                <a:buSzPts val="2800"/>
                <a:buFont typeface="Noto Sans Symbols"/>
                <a:buNone/>
              </a:pPr>
              <a:r>
                <a:rPr lang="en-US" sz="2400" b="0" i="0" u="none" strike="noStrike" cap="none" dirty="0">
                  <a:solidFill>
                    <a:schemeClr val="dk1"/>
                  </a:solidFill>
                  <a:latin typeface="Comic Sans MS" panose="030F0702030302020204" pitchFamily="66" charset="0"/>
                  <a:ea typeface="Arial"/>
                  <a:cs typeface="Arial"/>
                  <a:sym typeface="Arial"/>
                </a:rPr>
                <a:t>LOOK the Part!</a:t>
              </a:r>
              <a:endParaRPr dirty="0">
                <a:latin typeface="Comic Sans MS" panose="030F0702030302020204" pitchFamily="66" charset="0"/>
              </a:endParaRPr>
            </a:p>
          </p:txBody>
        </p:sp>
        <p:pic>
          <p:nvPicPr>
            <p:cNvPr id="845" name="Google Shape;845;p53"/>
            <p:cNvPicPr preferRelativeResize="0"/>
            <p:nvPr/>
          </p:nvPicPr>
          <p:blipFill rotWithShape="1">
            <a:blip r:embed="rId7">
              <a:alphaModFix/>
            </a:blip>
            <a:srcRect/>
            <a:stretch/>
          </p:blipFill>
          <p:spPr>
            <a:xfrm>
              <a:off x="3822336" y="4361996"/>
              <a:ext cx="4230546" cy="2226603"/>
            </a:xfrm>
            <a:prstGeom prst="rect">
              <a:avLst/>
            </a:prstGeom>
            <a:noFill/>
            <a:ln>
              <a:noFill/>
            </a:ln>
          </p:spPr>
        </p:pic>
      </p:grpSp>
      <p:sp>
        <p:nvSpPr>
          <p:cNvPr id="3" name="Rectangle 2">
            <a:extLst>
              <a:ext uri="{FF2B5EF4-FFF2-40B4-BE49-F238E27FC236}">
                <a16:creationId xmlns:a16="http://schemas.microsoft.com/office/drawing/2014/main" id="{FBBC3AD5-8E46-99CC-4A5F-3A3CF92A262B}"/>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68</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837"/>
                                        </p:tgtEl>
                                        <p:attrNameLst>
                                          <p:attrName>style.visibility</p:attrName>
                                        </p:attrNameLst>
                                      </p:cBhvr>
                                      <p:to>
                                        <p:strVal val="visible"/>
                                      </p:to>
                                    </p:set>
                                    <p:animEffect transition="in" filter="fade">
                                      <p:cBhvr>
                                        <p:cTn id="7" dur="1000"/>
                                        <p:tgtEl>
                                          <p:spTgt spid="837"/>
                                        </p:tgtEl>
                                      </p:cBhvr>
                                    </p:animEffect>
                                  </p:childTnLst>
                                </p:cTn>
                              </p:par>
                              <p:par>
                                <p:cTn id="8" presetID="10" presetClass="entr" presetSubtype="0" fill="hold" nodeType="withEffect">
                                  <p:stCondLst>
                                    <p:cond delay="1750"/>
                                  </p:stCondLst>
                                  <p:childTnLst>
                                    <p:set>
                                      <p:cBhvr>
                                        <p:cTn id="9" dur="1" fill="hold">
                                          <p:stCondLst>
                                            <p:cond delay="0"/>
                                          </p:stCondLst>
                                        </p:cTn>
                                        <p:tgtEl>
                                          <p:spTgt spid="840"/>
                                        </p:tgtEl>
                                        <p:attrNameLst>
                                          <p:attrName>style.visibility</p:attrName>
                                        </p:attrNameLst>
                                      </p:cBhvr>
                                      <p:to>
                                        <p:strVal val="visible"/>
                                      </p:to>
                                    </p:set>
                                    <p:animEffect transition="in" filter="fade">
                                      <p:cBhvr>
                                        <p:cTn id="10" dur="1000"/>
                                        <p:tgtEl>
                                          <p:spTgt spid="840"/>
                                        </p:tgtEl>
                                      </p:cBhvr>
                                    </p:animEffect>
                                  </p:childTnLst>
                                </p:cTn>
                              </p:par>
                              <p:par>
                                <p:cTn id="11" presetID="10" presetClass="entr" presetSubtype="0" fill="hold" nodeType="withEffect">
                                  <p:stCondLst>
                                    <p:cond delay="2750"/>
                                  </p:stCondLst>
                                  <p:childTnLst>
                                    <p:set>
                                      <p:cBhvr>
                                        <p:cTn id="12" dur="1" fill="hold">
                                          <p:stCondLst>
                                            <p:cond delay="0"/>
                                          </p:stCondLst>
                                        </p:cTn>
                                        <p:tgtEl>
                                          <p:spTgt spid="843"/>
                                        </p:tgtEl>
                                        <p:attrNameLst>
                                          <p:attrName>style.visibility</p:attrName>
                                        </p:attrNameLst>
                                      </p:cBhvr>
                                      <p:to>
                                        <p:strVal val="visible"/>
                                      </p:to>
                                    </p:set>
                                    <p:animEffect transition="in" filter="fade">
                                      <p:cBhvr>
                                        <p:cTn id="13" dur="10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54"/>
          <p:cNvSpPr txBox="1">
            <a:spLocks noGrp="1"/>
          </p:cNvSpPr>
          <p:nvPr>
            <p:ph type="title"/>
          </p:nvPr>
        </p:nvSpPr>
        <p:spPr>
          <a:xfrm>
            <a:off x="2530811" y="3048000"/>
            <a:ext cx="7924800" cy="144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4000" dirty="0">
                <a:latin typeface="Arial Black"/>
                <a:ea typeface="Arial Black"/>
                <a:cs typeface="Arial Black"/>
                <a:sym typeface="Arial Black"/>
              </a:rPr>
              <a:t>Fundraiser Brainstorming</a:t>
            </a:r>
            <a:br>
              <a:rPr lang="en-US" sz="4000" dirty="0">
                <a:latin typeface="Arial Black"/>
                <a:ea typeface="Arial Black"/>
                <a:cs typeface="Arial Black"/>
                <a:sym typeface="Arial Black"/>
              </a:rPr>
            </a:br>
            <a:r>
              <a:rPr lang="en-US" sz="4800" dirty="0">
                <a:solidFill>
                  <a:srgbClr val="FFC000"/>
                </a:solidFill>
                <a:latin typeface="Arial Black"/>
                <a:ea typeface="Arial Black"/>
                <a:cs typeface="Arial Black"/>
                <a:sym typeface="Arial Black"/>
              </a:rPr>
              <a:t>by Groups</a:t>
            </a:r>
            <a:endParaRPr sz="4000" dirty="0">
              <a:solidFill>
                <a:srgbClr val="FFC000"/>
              </a:solidFill>
              <a:latin typeface="Arial Black"/>
              <a:ea typeface="Arial Black"/>
              <a:cs typeface="Arial Black"/>
              <a:sym typeface="Arial Black"/>
            </a:endParaRPr>
          </a:p>
        </p:txBody>
      </p:sp>
      <p:sp>
        <p:nvSpPr>
          <p:cNvPr id="853" name="Google Shape;853;p54"/>
          <p:cNvSpPr/>
          <p:nvPr/>
        </p:nvSpPr>
        <p:spPr>
          <a:xfrm>
            <a:off x="4953000" y="4800600"/>
            <a:ext cx="3080422" cy="687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lt1"/>
                </a:solidFill>
                <a:latin typeface="Arial"/>
                <a:ea typeface="Arial"/>
                <a:cs typeface="Arial"/>
                <a:sym typeface="Arial"/>
              </a:rPr>
              <a:t>You have 15 minutes!</a:t>
            </a:r>
            <a:endParaRPr dirty="0"/>
          </a:p>
        </p:txBody>
      </p:sp>
      <p:pic>
        <p:nvPicPr>
          <p:cNvPr id="854" name="Google Shape;854;p54"/>
          <p:cNvPicPr preferRelativeResize="0"/>
          <p:nvPr/>
        </p:nvPicPr>
        <p:blipFill rotWithShape="1">
          <a:blip r:embed="rId3">
            <a:alphaModFix/>
          </a:blip>
          <a:srcRect/>
          <a:stretch/>
        </p:blipFill>
        <p:spPr>
          <a:xfrm flipH="1">
            <a:off x="152400" y="170492"/>
            <a:ext cx="3181350" cy="2066925"/>
          </a:xfrm>
          <a:prstGeom prst="rect">
            <a:avLst/>
          </a:prstGeom>
          <a:noFill/>
          <a:ln>
            <a:noFill/>
          </a:ln>
        </p:spPr>
      </p:pic>
      <p:pic>
        <p:nvPicPr>
          <p:cNvPr id="855" name="Google Shape;855;p54"/>
          <p:cNvPicPr preferRelativeResize="0"/>
          <p:nvPr/>
        </p:nvPicPr>
        <p:blipFill rotWithShape="1">
          <a:blip r:embed="rId4">
            <a:alphaModFix/>
          </a:blip>
          <a:srcRect/>
          <a:stretch/>
        </p:blipFill>
        <p:spPr>
          <a:xfrm>
            <a:off x="8724900" y="189542"/>
            <a:ext cx="3333750" cy="2047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853"/>
                                        </p:tgtEl>
                                        <p:attrNameLst>
                                          <p:attrName>style.visibility</p:attrName>
                                        </p:attrNameLst>
                                      </p:cBhvr>
                                      <p:to>
                                        <p:strVal val="visible"/>
                                      </p:to>
                                    </p:set>
                                    <p:animEffect transition="in" filter="fade">
                                      <p:cBhvr>
                                        <p:cTn id="7" dur="1000"/>
                                        <p:tgtEl>
                                          <p:spTgt spid="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1030" name="Picture 6" descr="Perfect Iced Tea">
            <a:extLst>
              <a:ext uri="{FF2B5EF4-FFF2-40B4-BE49-F238E27FC236}">
                <a16:creationId xmlns:a16="http://schemas.microsoft.com/office/drawing/2014/main" id="{5471B279-18BA-C4AD-0E14-B1416F85D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45" y="3733800"/>
            <a:ext cx="2661466" cy="2661466"/>
          </a:xfrm>
          <a:prstGeom prst="rect">
            <a:avLst/>
          </a:prstGeom>
          <a:noFill/>
          <a:extLst>
            <a:ext uri="{909E8E84-426E-40DD-AFC4-6F175D3DCCD1}">
              <a14:hiddenFill xmlns:a14="http://schemas.microsoft.com/office/drawing/2010/main">
                <a:solidFill>
                  <a:srgbClr val="FFFFFF"/>
                </a:solidFill>
              </a14:hiddenFill>
            </a:ext>
          </a:extLst>
        </p:spPr>
      </p:pic>
      <p:pic>
        <p:nvPicPr>
          <p:cNvPr id="88" name="Google Shape;88;p2"/>
          <p:cNvPicPr preferRelativeResize="0"/>
          <p:nvPr/>
        </p:nvPicPr>
        <p:blipFill rotWithShape="1">
          <a:blip r:embed="rId4">
            <a:alphaModFix/>
          </a:blip>
          <a:srcRect/>
          <a:stretch/>
        </p:blipFill>
        <p:spPr>
          <a:xfrm>
            <a:off x="-1" y="-14288"/>
            <a:ext cx="12192000" cy="1476375"/>
          </a:xfrm>
          <a:prstGeom prst="rect">
            <a:avLst/>
          </a:prstGeom>
          <a:noFill/>
          <a:ln>
            <a:noFill/>
          </a:ln>
        </p:spPr>
      </p:pic>
      <p:pic>
        <p:nvPicPr>
          <p:cNvPr id="90" name="Google Shape;90;p2" descr="A close up of a sign&#10;&#10;Description automatically generated"/>
          <p:cNvPicPr preferRelativeResize="0"/>
          <p:nvPr/>
        </p:nvPicPr>
        <p:blipFill rotWithShape="1">
          <a:blip r:embed="rId5">
            <a:alphaModFix/>
          </a:blip>
          <a:srcRect/>
          <a:stretch/>
        </p:blipFill>
        <p:spPr>
          <a:xfrm>
            <a:off x="110062" y="-56327"/>
            <a:ext cx="1585388" cy="1585388"/>
          </a:xfrm>
          <a:prstGeom prst="rect">
            <a:avLst/>
          </a:prstGeom>
          <a:noFill/>
          <a:ln>
            <a:noFill/>
          </a:ln>
        </p:spPr>
      </p:pic>
      <p:sp>
        <p:nvSpPr>
          <p:cNvPr id="91" name="Google Shape;91;p2"/>
          <p:cNvSpPr txBox="1">
            <a:spLocks noGrp="1"/>
          </p:cNvSpPr>
          <p:nvPr>
            <p:ph type="title"/>
          </p:nvPr>
        </p:nvSpPr>
        <p:spPr>
          <a:xfrm>
            <a:off x="110062" y="325844"/>
            <a:ext cx="12192000" cy="84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chemeClr val="bg1"/>
                </a:solidFill>
              </a:rPr>
              <a:t>Introductions &amp; Housekeeping</a:t>
            </a:r>
            <a:endParaRPr dirty="0">
              <a:solidFill>
                <a:schemeClr val="bg1"/>
              </a:solidFill>
            </a:endParaRPr>
          </a:p>
        </p:txBody>
      </p:sp>
      <p:sp>
        <p:nvSpPr>
          <p:cNvPr id="94" name="Google Shape;94;p2"/>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26" name="Picture 2" descr="Explore 3,405+ Free Coffee Illustrations: Download Now - Pixabay">
            <a:extLst>
              <a:ext uri="{FF2B5EF4-FFF2-40B4-BE49-F238E27FC236}">
                <a16:creationId xmlns:a16="http://schemas.microsoft.com/office/drawing/2014/main" id="{7535202B-5FD0-1DF6-64E3-30AB30717C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0200" y="4066543"/>
            <a:ext cx="2590800" cy="23883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3A9E34-3F3E-80FE-A516-AA3784E1E182}"/>
              </a:ext>
            </a:extLst>
          </p:cNvPr>
          <p:cNvPicPr>
            <a:picLocks noChangeAspect="1"/>
          </p:cNvPicPr>
          <p:nvPr/>
        </p:nvPicPr>
        <p:blipFill>
          <a:blip r:embed="rId7"/>
          <a:stretch>
            <a:fillRect/>
          </a:stretch>
        </p:blipFill>
        <p:spPr>
          <a:xfrm>
            <a:off x="8720687" y="1550193"/>
            <a:ext cx="3267075" cy="2457450"/>
          </a:xfrm>
          <a:prstGeom prst="rect">
            <a:avLst/>
          </a:prstGeom>
        </p:spPr>
      </p:pic>
      <p:pic>
        <p:nvPicPr>
          <p:cNvPr id="1032" name="Picture 8" descr="Donuts | Variety of Flavors Free of Artificial Dye | Dunkin'®">
            <a:extLst>
              <a:ext uri="{FF2B5EF4-FFF2-40B4-BE49-F238E27FC236}">
                <a16:creationId xmlns:a16="http://schemas.microsoft.com/office/drawing/2014/main" id="{1BD6DABC-456D-0838-6196-08BC1A26C1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045" y="1307429"/>
            <a:ext cx="2665809" cy="2665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0EC282-18A4-8D7B-CB1C-B4687E8E30F2}"/>
              </a:ext>
            </a:extLst>
          </p:cNvPr>
          <p:cNvPicPr>
            <a:picLocks noChangeAspect="1"/>
          </p:cNvPicPr>
          <p:nvPr/>
        </p:nvPicPr>
        <p:blipFill>
          <a:blip r:embed="rId9"/>
          <a:stretch>
            <a:fillRect/>
          </a:stretch>
        </p:blipFill>
        <p:spPr>
          <a:xfrm>
            <a:off x="3256864" y="2209800"/>
            <a:ext cx="5305425" cy="3905250"/>
          </a:xfrm>
          <a:prstGeom prst="rect">
            <a:avLst/>
          </a:prstGeom>
        </p:spPr>
      </p:pic>
      <p:sp>
        <p:nvSpPr>
          <p:cNvPr id="2" name="Star: 5 Points 1">
            <a:extLst>
              <a:ext uri="{FF2B5EF4-FFF2-40B4-BE49-F238E27FC236}">
                <a16:creationId xmlns:a16="http://schemas.microsoft.com/office/drawing/2014/main" id="{C39AE909-6792-03A0-686A-6507AABF0116}"/>
              </a:ext>
            </a:extLst>
          </p:cNvPr>
          <p:cNvSpPr/>
          <p:nvPr/>
        </p:nvSpPr>
        <p:spPr>
          <a:xfrm>
            <a:off x="110062" y="6553200"/>
            <a:ext cx="194738" cy="191069"/>
          </a:xfrm>
          <a:prstGeom prst="star5">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FF1134-169C-672C-2EE8-1DF6658AE60B}"/>
              </a:ext>
            </a:extLst>
          </p:cNvPr>
          <p:cNvSpPr/>
          <p:nvPr/>
        </p:nvSpPr>
        <p:spPr>
          <a:xfrm>
            <a:off x="3276600" y="2209800"/>
            <a:ext cx="5334000" cy="3886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Add photo of Instructor(s)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75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childTnLst>
                                </p:cTn>
                              </p:par>
                              <p:par>
                                <p:cTn id="13" presetID="10" presetClass="entr" presetSubtype="0" fill="hold"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nodeType="withEffect">
                                  <p:stCondLst>
                                    <p:cond delay="225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childTnLst>
                                </p:cTn>
                              </p:par>
                              <p:par>
                                <p:cTn id="19" presetID="10" presetClass="entr" presetSubtype="0" fill="hold" nodeType="withEffect">
                                  <p:stCondLst>
                                    <p:cond delay="300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55"/>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862" name="Google Shape;862;p55"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863" name="Google Shape;863;p5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Time to RECHARGE!</a:t>
            </a:r>
            <a:endParaRPr/>
          </a:p>
        </p:txBody>
      </p:sp>
      <p:sp>
        <p:nvSpPr>
          <p:cNvPr id="864" name="Google Shape;864;p55"/>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65" name="Google Shape;865;p55" descr="U.S. Hot Drinks : Growing hot beverages industry in the U.S."/>
          <p:cNvPicPr preferRelativeResize="0"/>
          <p:nvPr/>
        </p:nvPicPr>
        <p:blipFill rotWithShape="1">
          <a:blip r:embed="rId5">
            <a:alphaModFix/>
          </a:blip>
          <a:srcRect/>
          <a:stretch/>
        </p:blipFill>
        <p:spPr>
          <a:xfrm>
            <a:off x="-1" y="1462087"/>
            <a:ext cx="12191999" cy="5395913"/>
          </a:xfrm>
          <a:prstGeom prst="rect">
            <a:avLst/>
          </a:prstGeom>
          <a:noFill/>
          <a:ln>
            <a:noFill/>
          </a:ln>
        </p:spPr>
      </p:pic>
      <p:pic>
        <p:nvPicPr>
          <p:cNvPr id="866" name="Google Shape;866;p55"/>
          <p:cNvPicPr preferRelativeResize="0"/>
          <p:nvPr/>
        </p:nvPicPr>
        <p:blipFill rotWithShape="1">
          <a:blip r:embed="rId6">
            <a:alphaModFix/>
          </a:blip>
          <a:srcRect/>
          <a:stretch/>
        </p:blipFill>
        <p:spPr>
          <a:xfrm>
            <a:off x="0" y="1457376"/>
            <a:ext cx="12192000" cy="5395913"/>
          </a:xfrm>
          <a:prstGeom prst="rect">
            <a:avLst/>
          </a:prstGeom>
          <a:noFill/>
          <a:ln>
            <a:noFill/>
          </a:ln>
        </p:spPr>
      </p:pic>
      <p:sp>
        <p:nvSpPr>
          <p:cNvPr id="867" name="Google Shape;867;p55"/>
          <p:cNvSpPr/>
          <p:nvPr/>
        </p:nvSpPr>
        <p:spPr>
          <a:xfrm>
            <a:off x="2514600" y="3436143"/>
            <a:ext cx="7010400" cy="1447800"/>
          </a:xfrm>
          <a:prstGeom prst="horizontalScroll">
            <a:avLst>
              <a:gd name="adj" fmla="val 12500"/>
            </a:avLst>
          </a:prstGeom>
          <a:solidFill>
            <a:srgbClr val="7030A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chemeClr val="lt1"/>
                </a:solidFill>
                <a:latin typeface="Arial"/>
                <a:ea typeface="Arial"/>
                <a:cs typeface="Arial"/>
                <a:sym typeface="Arial"/>
              </a:rPr>
              <a:t>Breaktime – 10 minutes</a:t>
            </a:r>
            <a:endParaRPr dirty="0"/>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6"/>
          <p:cNvSpPr txBox="1">
            <a:spLocks noGrp="1"/>
          </p:cNvSpPr>
          <p:nvPr>
            <p:ph type="title"/>
          </p:nvPr>
        </p:nvSpPr>
        <p:spPr>
          <a:xfrm>
            <a:off x="399056" y="1234313"/>
            <a:ext cx="11480800" cy="8461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600"/>
              <a:t>Florida Kiwanis Foundation</a:t>
            </a:r>
            <a:endParaRPr/>
          </a:p>
        </p:txBody>
      </p:sp>
      <p:pic>
        <p:nvPicPr>
          <p:cNvPr id="874" name="Google Shape;874;p56" descr="A black background with white text&#10;&#10;Description automatically generated with low confidence"/>
          <p:cNvPicPr preferRelativeResize="0"/>
          <p:nvPr/>
        </p:nvPicPr>
        <p:blipFill rotWithShape="1">
          <a:blip r:embed="rId3">
            <a:alphaModFix/>
          </a:blip>
          <a:srcRect/>
          <a:stretch/>
        </p:blipFill>
        <p:spPr>
          <a:xfrm>
            <a:off x="2787916" y="2819400"/>
            <a:ext cx="6616167" cy="2209800"/>
          </a:xfrm>
          <a:prstGeom prst="rect">
            <a:avLst/>
          </a:prstGeom>
          <a:noFill/>
          <a:ln>
            <a:noFill/>
          </a:ln>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57"/>
          <p:cNvPicPr preferRelativeResize="0"/>
          <p:nvPr/>
        </p:nvPicPr>
        <p:blipFill rotWithShape="1">
          <a:blip r:embed="rId3">
            <a:alphaModFix/>
          </a:blip>
          <a:srcRect/>
          <a:stretch/>
        </p:blipFill>
        <p:spPr>
          <a:xfrm>
            <a:off x="15571" y="-24081"/>
            <a:ext cx="12191999" cy="1476375"/>
          </a:xfrm>
          <a:prstGeom prst="rect">
            <a:avLst/>
          </a:prstGeom>
          <a:noFill/>
          <a:ln>
            <a:noFill/>
          </a:ln>
        </p:spPr>
      </p:pic>
      <p:pic>
        <p:nvPicPr>
          <p:cNvPr id="881" name="Google Shape;881;p57"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882" name="Google Shape;882;p57"/>
          <p:cNvSpPr txBox="1">
            <a:spLocks noGrp="1"/>
          </p:cNvSpPr>
          <p:nvPr>
            <p:ph type="title"/>
          </p:nvPr>
        </p:nvSpPr>
        <p:spPr>
          <a:xfrm>
            <a:off x="914400" y="0"/>
            <a:ext cx="9764407" cy="1538853"/>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rgbClr val="F2F2F2"/>
                </a:solidFill>
              </a:rPr>
              <a:t>And Now… a Word from your Foundation Trustee</a:t>
            </a:r>
            <a:endParaRPr dirty="0"/>
          </a:p>
        </p:txBody>
      </p:sp>
      <p:sp>
        <p:nvSpPr>
          <p:cNvPr id="883" name="Google Shape;883;p57"/>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4" name="Google Shape;884;p57"/>
          <p:cNvSpPr txBox="1"/>
          <p:nvPr/>
        </p:nvSpPr>
        <p:spPr>
          <a:xfrm>
            <a:off x="8437890" y="1494915"/>
            <a:ext cx="3167482" cy="1077178"/>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2060"/>
                </a:solidFill>
                <a:latin typeface="Arial"/>
                <a:ea typeface="Arial"/>
                <a:cs typeface="Arial"/>
                <a:sym typeface="Arial"/>
              </a:rPr>
              <a:t>&lt;name&gt;, </a:t>
            </a:r>
            <a:r>
              <a:rPr lang="en-US" sz="3200" b="1" i="1" dirty="0">
                <a:solidFill>
                  <a:srgbClr val="002060"/>
                </a:solidFill>
                <a:latin typeface="Arial"/>
                <a:ea typeface="Arial"/>
                <a:cs typeface="Arial"/>
                <a:sym typeface="Arial"/>
              </a:rPr>
              <a:t>D</a:t>
            </a:r>
            <a:r>
              <a:rPr lang="en-US" sz="2800" b="1" i="1" dirty="0">
                <a:solidFill>
                  <a:srgbClr val="002060"/>
                </a:solidFill>
                <a:latin typeface="Arial"/>
                <a:ea typeface="Arial"/>
                <a:cs typeface="Arial"/>
                <a:sym typeface="Arial"/>
              </a:rPr>
              <a:t>ivision &lt;##&gt;</a:t>
            </a:r>
            <a:endParaRPr sz="2000" i="1" dirty="0">
              <a:solidFill>
                <a:srgbClr val="002060"/>
              </a:solidFill>
            </a:endParaRPr>
          </a:p>
        </p:txBody>
      </p:sp>
      <p:sp>
        <p:nvSpPr>
          <p:cNvPr id="2" name="Rectangle 1">
            <a:extLst>
              <a:ext uri="{FF2B5EF4-FFF2-40B4-BE49-F238E27FC236}">
                <a16:creationId xmlns:a16="http://schemas.microsoft.com/office/drawing/2014/main" id="{37823DDD-DA3E-0837-A357-18DD19E7D941}"/>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72</a:t>
            </a:fld>
            <a:endParaRPr lang="en-US" sz="1400" dirty="0">
              <a:solidFill>
                <a:schemeClr val="accent3">
                  <a:lumMod val="75000"/>
                </a:schemeClr>
              </a:solidFill>
            </a:endParaRP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58"/>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893" name="Google Shape;893;p58"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894" name="Google Shape;894;p58"/>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Who Are Trustees? </a:t>
            </a:r>
            <a:endParaRPr/>
          </a:p>
        </p:txBody>
      </p:sp>
      <p:sp>
        <p:nvSpPr>
          <p:cNvPr id="895" name="Google Shape;895;p58"/>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6" name="Google Shape;896;p58"/>
          <p:cNvSpPr txBox="1"/>
          <p:nvPr/>
        </p:nvSpPr>
        <p:spPr>
          <a:xfrm>
            <a:off x="902755" y="2518596"/>
            <a:ext cx="10981266" cy="2369849"/>
          </a:xfrm>
          <a:prstGeom prst="rect">
            <a:avLst/>
          </a:prstGeom>
          <a:noFill/>
          <a:ln>
            <a:noFill/>
          </a:ln>
        </p:spPr>
        <p:txBody>
          <a:bodyPr spcFirstLastPara="1" wrap="square" lIns="91425" tIns="91425" rIns="91425" bIns="91425" anchor="t" anchorCtr="0">
            <a:spAutoFit/>
          </a:bodyPr>
          <a:lstStyle/>
          <a:p>
            <a:pPr marL="457200" marR="0" lvl="0" indent="-457200" algn="l" rtl="0">
              <a:spcBef>
                <a:spcPts val="0"/>
              </a:spcBef>
              <a:spcAft>
                <a:spcPts val="0"/>
              </a:spcAft>
              <a:buClr>
                <a:srgbClr val="003974"/>
              </a:buClr>
              <a:buSzPts val="2800"/>
              <a:buFont typeface="Noto Sans Symbols"/>
              <a:buChar char="⮚"/>
            </a:pPr>
            <a:r>
              <a:rPr lang="en-US" sz="2800" b="0" i="0" u="none" strike="noStrike" cap="none" dirty="0">
                <a:solidFill>
                  <a:schemeClr val="dk1"/>
                </a:solidFill>
                <a:latin typeface="Calibri"/>
                <a:ea typeface="Calibri"/>
                <a:cs typeface="Calibri"/>
                <a:sym typeface="Calibri"/>
              </a:rPr>
              <a:t>Elected to represent YOUR division on the FKF board</a:t>
            </a:r>
            <a:endParaRPr dirty="0"/>
          </a:p>
          <a:p>
            <a:pPr marL="457200" marR="0" lvl="0" indent="-457200" algn="l" rtl="0">
              <a:spcBef>
                <a:spcPts val="1200"/>
              </a:spcBef>
              <a:spcAft>
                <a:spcPts val="0"/>
              </a:spcAft>
              <a:buClr>
                <a:srgbClr val="003974"/>
              </a:buClr>
              <a:buSzPts val="2800"/>
              <a:buFont typeface="Noto Sans Symbols"/>
              <a:buChar char="⮚"/>
            </a:pPr>
            <a:r>
              <a:rPr lang="en-US" sz="2800" b="0" i="0" u="none" strike="noStrike" cap="none" dirty="0">
                <a:solidFill>
                  <a:schemeClr val="dk1"/>
                </a:solidFill>
                <a:latin typeface="Calibri"/>
                <a:ea typeface="Calibri"/>
                <a:cs typeface="Calibri"/>
                <a:sym typeface="Calibri"/>
              </a:rPr>
              <a:t>Review and assist with grant writing</a:t>
            </a:r>
            <a:endParaRPr dirty="0"/>
          </a:p>
          <a:p>
            <a:pPr marL="457200" marR="0" lvl="0" indent="-457200" algn="l" rtl="0">
              <a:spcBef>
                <a:spcPts val="1200"/>
              </a:spcBef>
              <a:spcAft>
                <a:spcPts val="0"/>
              </a:spcAft>
              <a:buClr>
                <a:srgbClr val="003974"/>
              </a:buClr>
              <a:buSzPts val="2800"/>
              <a:buFont typeface="Noto Sans Symbols"/>
              <a:buChar char="⮚"/>
            </a:pPr>
            <a:r>
              <a:rPr lang="en-US" sz="2800" b="0" i="0" u="none" strike="noStrike" cap="none" dirty="0">
                <a:solidFill>
                  <a:schemeClr val="dk1"/>
                </a:solidFill>
                <a:latin typeface="Calibri"/>
                <a:ea typeface="Calibri"/>
                <a:cs typeface="Calibri"/>
                <a:sym typeface="Calibri"/>
              </a:rPr>
              <a:t>Assistance with Division and/or Club project collaborations </a:t>
            </a:r>
            <a:endParaRPr dirty="0"/>
          </a:p>
          <a:p>
            <a:pPr marL="457200" marR="0" lvl="0" indent="-457200" algn="l" rtl="0">
              <a:spcBef>
                <a:spcPts val="1200"/>
              </a:spcBef>
              <a:spcAft>
                <a:spcPts val="0"/>
              </a:spcAft>
              <a:buClr>
                <a:srgbClr val="003974"/>
              </a:buClr>
              <a:buSzPts val="2800"/>
              <a:buFont typeface="Noto Sans Symbols"/>
              <a:buChar char="⮚"/>
            </a:pPr>
            <a:r>
              <a:rPr lang="en-US" sz="2800" b="0" i="0" u="none" strike="noStrike" cap="none" dirty="0">
                <a:solidFill>
                  <a:schemeClr val="dk1"/>
                </a:solidFill>
                <a:latin typeface="Calibri"/>
                <a:ea typeface="Calibri"/>
                <a:cs typeface="Calibri"/>
                <a:sym typeface="Calibri"/>
              </a:rPr>
              <a:t>Updates on grant extensions and new programs</a:t>
            </a:r>
            <a:endParaRPr dirty="0"/>
          </a:p>
        </p:txBody>
      </p:sp>
      <p:sp>
        <p:nvSpPr>
          <p:cNvPr id="897" name="Google Shape;897;p58"/>
          <p:cNvSpPr txBox="1"/>
          <p:nvPr/>
        </p:nvSpPr>
        <p:spPr>
          <a:xfrm>
            <a:off x="1996266" y="6265120"/>
            <a:ext cx="81994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rgbClr val="003974"/>
                </a:solidFill>
                <a:latin typeface="Calibri"/>
                <a:ea typeface="Calibri"/>
                <a:cs typeface="Calibri"/>
                <a:sym typeface="Calibri"/>
              </a:rPr>
              <a:t>Learn more during Meet and Greets on FKF Facebook!</a:t>
            </a:r>
            <a:endParaRPr sz="1050">
              <a:solidFill>
                <a:schemeClr val="dk1"/>
              </a:solidFill>
              <a:latin typeface="Calibri"/>
              <a:ea typeface="Calibri"/>
              <a:cs typeface="Calibri"/>
              <a:sym typeface="Calibri"/>
            </a:endParaRPr>
          </a:p>
        </p:txBody>
      </p:sp>
      <p:sp>
        <p:nvSpPr>
          <p:cNvPr id="898" name="Google Shape;898;p58"/>
          <p:cNvSpPr txBox="1"/>
          <p:nvPr/>
        </p:nvSpPr>
        <p:spPr>
          <a:xfrm>
            <a:off x="653381" y="1726988"/>
            <a:ext cx="929418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003974"/>
                </a:solidFill>
                <a:latin typeface="Arial"/>
                <a:ea typeface="Arial"/>
                <a:cs typeface="Arial"/>
                <a:sym typeface="Arial"/>
              </a:rPr>
              <a:t>Who and Why Trustees are so important!</a:t>
            </a:r>
            <a:endParaRPr dirty="0"/>
          </a:p>
        </p:txBody>
      </p:sp>
      <p:grpSp>
        <p:nvGrpSpPr>
          <p:cNvPr id="899" name="Google Shape;899;p58"/>
          <p:cNvGrpSpPr/>
          <p:nvPr/>
        </p:nvGrpSpPr>
        <p:grpSpPr>
          <a:xfrm>
            <a:off x="2891362" y="4888445"/>
            <a:ext cx="6629400" cy="1219200"/>
            <a:chOff x="5257800" y="4191000"/>
            <a:chExt cx="6629400" cy="1219200"/>
          </a:xfrm>
        </p:grpSpPr>
        <p:sp>
          <p:nvSpPr>
            <p:cNvPr id="900" name="Google Shape;900;p58"/>
            <p:cNvSpPr txBox="1"/>
            <p:nvPr/>
          </p:nvSpPr>
          <p:spPr>
            <a:xfrm>
              <a:off x="5990897" y="4572000"/>
              <a:ext cx="5715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https://floridakiwanisfoundation.org/</a:t>
              </a:r>
              <a:endParaRPr sz="2400">
                <a:solidFill>
                  <a:schemeClr val="dk1"/>
                </a:solidFill>
                <a:latin typeface="Calibri"/>
                <a:ea typeface="Calibri"/>
                <a:cs typeface="Calibri"/>
                <a:sym typeface="Calibri"/>
              </a:endParaRPr>
            </a:p>
          </p:txBody>
        </p:sp>
        <p:sp>
          <p:nvSpPr>
            <p:cNvPr id="901" name="Google Shape;901;p58"/>
            <p:cNvSpPr/>
            <p:nvPr/>
          </p:nvSpPr>
          <p:spPr>
            <a:xfrm>
              <a:off x="5257800" y="4191000"/>
              <a:ext cx="6629400" cy="1219200"/>
            </a:xfrm>
            <a:prstGeom prst="ellipse">
              <a:avLst/>
            </a:prstGeom>
            <a:noFill/>
            <a:ln w="38100" cap="flat" cmpd="sng">
              <a:solidFill>
                <a:srgbClr val="B497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902" name="Google Shape;902;p58"/>
          <p:cNvGrpSpPr/>
          <p:nvPr/>
        </p:nvGrpSpPr>
        <p:grpSpPr>
          <a:xfrm>
            <a:off x="9144000" y="1600200"/>
            <a:ext cx="2894372" cy="914400"/>
            <a:chOff x="3429000" y="3200400"/>
            <a:chExt cx="5410200" cy="1828800"/>
          </a:xfrm>
        </p:grpSpPr>
        <p:sp>
          <p:nvSpPr>
            <p:cNvPr id="903" name="Google Shape;903;p58"/>
            <p:cNvSpPr/>
            <p:nvPr/>
          </p:nvSpPr>
          <p:spPr>
            <a:xfrm>
              <a:off x="3429000" y="3200400"/>
              <a:ext cx="5410200" cy="182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04" name="Google Shape;904;p58" descr="Text&#10;&#10;Description automatically generated with medium confidence"/>
            <p:cNvPicPr preferRelativeResize="0"/>
            <p:nvPr/>
          </p:nvPicPr>
          <p:blipFill rotWithShape="1">
            <a:blip r:embed="rId6">
              <a:alphaModFix/>
            </a:blip>
            <a:srcRect/>
            <a:stretch/>
          </p:blipFill>
          <p:spPr>
            <a:xfrm>
              <a:off x="3612000" y="3200400"/>
              <a:ext cx="4967999" cy="1828800"/>
            </a:xfrm>
            <a:prstGeom prst="rect">
              <a:avLst/>
            </a:prstGeom>
            <a:noFill/>
            <a:ln>
              <a:noFill/>
            </a:ln>
          </p:spPr>
        </p:pic>
      </p:grpSp>
      <p:sp>
        <p:nvSpPr>
          <p:cNvPr id="2" name="Rectangle 1">
            <a:extLst>
              <a:ext uri="{FF2B5EF4-FFF2-40B4-BE49-F238E27FC236}">
                <a16:creationId xmlns:a16="http://schemas.microsoft.com/office/drawing/2014/main" id="{591E4AF7-7EFB-6772-C7CB-B145396DC97F}"/>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73</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899"/>
                                        </p:tgtEl>
                                        <p:attrNameLst>
                                          <p:attrName>style.visibility</p:attrName>
                                        </p:attrNameLst>
                                      </p:cBhvr>
                                      <p:to>
                                        <p:strVal val="visible"/>
                                      </p:to>
                                    </p:set>
                                    <p:anim calcmode="lin" valueType="num">
                                      <p:cBhvr additive="base">
                                        <p:cTn id="7" dur="1000"/>
                                        <p:tgtEl>
                                          <p:spTgt spid="899"/>
                                        </p:tgtEl>
                                        <p:attrNameLst>
                                          <p:attrName>ppt_w</p:attrName>
                                        </p:attrNameLst>
                                      </p:cBhvr>
                                      <p:tavLst>
                                        <p:tav tm="0">
                                          <p:val>
                                            <p:strVal val="0"/>
                                          </p:val>
                                        </p:tav>
                                        <p:tav tm="100000">
                                          <p:val>
                                            <p:strVal val="#ppt_w"/>
                                          </p:val>
                                        </p:tav>
                                      </p:tavLst>
                                    </p:anim>
                                    <p:anim calcmode="lin" valueType="num">
                                      <p:cBhvr additive="base">
                                        <p:cTn id="8" dur="1000"/>
                                        <p:tgtEl>
                                          <p:spTgt spid="8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59"/>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911" name="Google Shape;911;p59"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912" name="Google Shape;912;p59"/>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Foundation Mini-Grants</a:t>
            </a:r>
            <a:endParaRPr/>
          </a:p>
        </p:txBody>
      </p:sp>
      <p:sp>
        <p:nvSpPr>
          <p:cNvPr id="913" name="Google Shape;913;p59"/>
          <p:cNvSpPr/>
          <p:nvPr/>
        </p:nvSpPr>
        <p:spPr>
          <a:xfrm>
            <a:off x="10904561" y="5718411"/>
            <a:ext cx="1287437" cy="11200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14" name="Google Shape;914;p59"/>
          <p:cNvSpPr/>
          <p:nvPr/>
        </p:nvSpPr>
        <p:spPr>
          <a:xfrm>
            <a:off x="610976" y="1849622"/>
            <a:ext cx="10811779" cy="4601260"/>
          </a:xfrm>
          <a:prstGeom prst="rect">
            <a:avLst/>
          </a:prstGeom>
          <a:noFill/>
          <a:ln>
            <a:noFill/>
          </a:ln>
        </p:spPr>
        <p:txBody>
          <a:bodyPr spcFirstLastPara="1" wrap="square" lIns="91425" tIns="45700" rIns="91425" bIns="45700" anchor="t" anchorCtr="0">
            <a:spAutoFit/>
          </a:bodyPr>
          <a:lstStyle/>
          <a:p>
            <a:pPr marL="630238" marR="0" lvl="0" indent="-630238" algn="l" rtl="0">
              <a:spcBef>
                <a:spcPts val="0"/>
              </a:spcBef>
              <a:spcAft>
                <a:spcPts val="0"/>
              </a:spcAft>
              <a:buClr>
                <a:srgbClr val="003974"/>
              </a:buClr>
              <a:buSzPts val="2240"/>
              <a:buFont typeface="Noto Sans Symbols"/>
              <a:buChar char="►"/>
            </a:pPr>
            <a:r>
              <a:rPr lang="en-US" sz="2800" dirty="0">
                <a:solidFill>
                  <a:schemeClr val="dk1"/>
                </a:solidFill>
                <a:latin typeface="Calibri"/>
                <a:ea typeface="Calibri"/>
                <a:cs typeface="Calibri"/>
                <a:sym typeface="Calibri"/>
              </a:rPr>
              <a:t>Designed for smaller clubs</a:t>
            </a:r>
            <a:endParaRPr dirty="0"/>
          </a:p>
          <a:p>
            <a:pPr marL="630238" marR="0" lvl="0" indent="-630238" algn="l" rtl="0">
              <a:spcBef>
                <a:spcPts val="3000"/>
              </a:spcBef>
              <a:spcAft>
                <a:spcPts val="0"/>
              </a:spcAft>
              <a:buClr>
                <a:srgbClr val="003974"/>
              </a:buClr>
              <a:buSzPts val="2240"/>
              <a:buFont typeface="Noto Sans Symbols"/>
              <a:buChar char="►"/>
            </a:pPr>
            <a:r>
              <a:rPr lang="en-US" sz="2800" dirty="0">
                <a:solidFill>
                  <a:schemeClr val="dk1"/>
                </a:solidFill>
                <a:latin typeface="Calibri"/>
                <a:ea typeface="Calibri"/>
                <a:cs typeface="Calibri"/>
                <a:sym typeface="Calibri"/>
              </a:rPr>
              <a:t>Not matching funds</a:t>
            </a:r>
            <a:endParaRPr dirty="0"/>
          </a:p>
          <a:p>
            <a:pPr marL="630238" marR="0" lvl="0" indent="-630238" algn="l" rtl="0">
              <a:spcBef>
                <a:spcPts val="3000"/>
              </a:spcBef>
              <a:spcAft>
                <a:spcPts val="0"/>
              </a:spcAft>
              <a:buClr>
                <a:srgbClr val="003974"/>
              </a:buClr>
              <a:buSzPts val="2240"/>
              <a:buFont typeface="Noto Sans Symbols"/>
              <a:buChar char="►"/>
            </a:pPr>
            <a:r>
              <a:rPr lang="en-US" sz="2800" dirty="0">
                <a:solidFill>
                  <a:schemeClr val="dk1"/>
                </a:solidFill>
                <a:latin typeface="Calibri"/>
                <a:ea typeface="Calibri"/>
                <a:cs typeface="Calibri"/>
                <a:sym typeface="Calibri"/>
              </a:rPr>
              <a:t>$750 maximum per request</a:t>
            </a:r>
            <a:endParaRPr dirty="0"/>
          </a:p>
          <a:p>
            <a:pPr marL="630238" marR="0" lvl="0" indent="-630238" algn="l" rtl="0">
              <a:spcBef>
                <a:spcPts val="3000"/>
              </a:spcBef>
              <a:spcAft>
                <a:spcPts val="0"/>
              </a:spcAft>
              <a:buClr>
                <a:srgbClr val="003974"/>
              </a:buClr>
              <a:buSzPts val="2240"/>
              <a:buFont typeface="Noto Sans Symbols"/>
              <a:buChar char="►"/>
            </a:pPr>
            <a:r>
              <a:rPr lang="en-US" sz="2800" dirty="0">
                <a:solidFill>
                  <a:schemeClr val="dk1"/>
                </a:solidFill>
                <a:latin typeface="Calibri"/>
                <a:ea typeface="Calibri"/>
                <a:cs typeface="Calibri"/>
                <a:sym typeface="Calibri"/>
              </a:rPr>
              <a:t>Quick response</a:t>
            </a:r>
            <a:endParaRPr dirty="0"/>
          </a:p>
          <a:p>
            <a:pPr marL="630238" marR="0" lvl="0" indent="-630238" algn="l" rtl="0">
              <a:spcBef>
                <a:spcPts val="3000"/>
              </a:spcBef>
              <a:spcAft>
                <a:spcPts val="0"/>
              </a:spcAft>
              <a:buClr>
                <a:srgbClr val="003974"/>
              </a:buClr>
              <a:buSzPts val="2240"/>
              <a:buFont typeface="Noto Sans Symbols"/>
              <a:buChar char="►"/>
            </a:pPr>
            <a:r>
              <a:rPr lang="en-US" sz="2800" dirty="0">
                <a:solidFill>
                  <a:schemeClr val="dk1"/>
                </a:solidFill>
                <a:latin typeface="Calibri"/>
                <a:ea typeface="Calibri"/>
                <a:cs typeface="Calibri"/>
                <a:sym typeface="Calibri"/>
              </a:rPr>
              <a:t>Apply throughout the year (no set deadline)</a:t>
            </a:r>
            <a:endParaRPr dirty="0"/>
          </a:p>
          <a:p>
            <a:pPr marL="630238" marR="0" lvl="0" indent="-630238" algn="l" rtl="0">
              <a:spcBef>
                <a:spcPts val="3000"/>
              </a:spcBef>
              <a:spcAft>
                <a:spcPts val="0"/>
              </a:spcAft>
              <a:buClr>
                <a:srgbClr val="003974"/>
              </a:buClr>
              <a:buSzPts val="2240"/>
              <a:buFont typeface="Noto Sans Symbols"/>
              <a:buChar char="►"/>
            </a:pPr>
            <a:r>
              <a:rPr lang="en-US" sz="2800" dirty="0">
                <a:solidFill>
                  <a:schemeClr val="dk1"/>
                </a:solidFill>
                <a:latin typeface="Calibri"/>
                <a:ea typeface="Calibri"/>
                <a:cs typeface="Calibri"/>
                <a:sym typeface="Calibri"/>
              </a:rPr>
              <a:t>Learn more on the website</a:t>
            </a:r>
            <a:endParaRPr dirty="0"/>
          </a:p>
        </p:txBody>
      </p:sp>
      <p:grpSp>
        <p:nvGrpSpPr>
          <p:cNvPr id="915" name="Google Shape;915;p59"/>
          <p:cNvGrpSpPr/>
          <p:nvPr/>
        </p:nvGrpSpPr>
        <p:grpSpPr>
          <a:xfrm>
            <a:off x="5964382" y="5676721"/>
            <a:ext cx="5597236" cy="887086"/>
            <a:chOff x="5257800" y="4411279"/>
            <a:chExt cx="6629400" cy="998921"/>
          </a:xfrm>
        </p:grpSpPr>
        <p:sp>
          <p:nvSpPr>
            <p:cNvPr id="916" name="Google Shape;916;p59"/>
            <p:cNvSpPr txBox="1"/>
            <p:nvPr/>
          </p:nvSpPr>
          <p:spPr>
            <a:xfrm>
              <a:off x="5826427" y="4653068"/>
              <a:ext cx="5896302" cy="5198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https://floridakiwanisfoundation.org/</a:t>
              </a:r>
              <a:endParaRPr sz="2400">
                <a:solidFill>
                  <a:schemeClr val="dk1"/>
                </a:solidFill>
                <a:latin typeface="Calibri"/>
                <a:ea typeface="Calibri"/>
                <a:cs typeface="Calibri"/>
                <a:sym typeface="Calibri"/>
              </a:endParaRPr>
            </a:p>
          </p:txBody>
        </p:sp>
        <p:sp>
          <p:nvSpPr>
            <p:cNvPr id="917" name="Google Shape;917;p59"/>
            <p:cNvSpPr/>
            <p:nvPr/>
          </p:nvSpPr>
          <p:spPr>
            <a:xfrm>
              <a:off x="5257800" y="4411279"/>
              <a:ext cx="6629400" cy="998921"/>
            </a:xfrm>
            <a:prstGeom prst="ellipse">
              <a:avLst/>
            </a:prstGeom>
            <a:noFill/>
            <a:ln w="38100" cap="flat" cmpd="sng">
              <a:solidFill>
                <a:srgbClr val="B497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18" name="Google Shape;918;p59"/>
          <p:cNvPicPr preferRelativeResize="0"/>
          <p:nvPr/>
        </p:nvPicPr>
        <p:blipFill rotWithShape="1">
          <a:blip r:embed="rId6">
            <a:alphaModFix/>
          </a:blip>
          <a:srcRect/>
          <a:stretch/>
        </p:blipFill>
        <p:spPr>
          <a:xfrm>
            <a:off x="5749292" y="1739653"/>
            <a:ext cx="3124497" cy="3378693"/>
          </a:xfrm>
          <a:prstGeom prst="rect">
            <a:avLst/>
          </a:prstGeom>
          <a:noFill/>
          <a:ln>
            <a:noFill/>
          </a:ln>
        </p:spPr>
      </p:pic>
      <p:grpSp>
        <p:nvGrpSpPr>
          <p:cNvPr id="919" name="Google Shape;919;p59"/>
          <p:cNvGrpSpPr/>
          <p:nvPr/>
        </p:nvGrpSpPr>
        <p:grpSpPr>
          <a:xfrm>
            <a:off x="9144000" y="1600200"/>
            <a:ext cx="2894372" cy="914400"/>
            <a:chOff x="3429000" y="3200400"/>
            <a:chExt cx="5410200" cy="1828800"/>
          </a:xfrm>
        </p:grpSpPr>
        <p:sp>
          <p:nvSpPr>
            <p:cNvPr id="920" name="Google Shape;920;p59"/>
            <p:cNvSpPr/>
            <p:nvPr/>
          </p:nvSpPr>
          <p:spPr>
            <a:xfrm>
              <a:off x="3429000" y="3200400"/>
              <a:ext cx="5410200" cy="182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21" name="Google Shape;921;p59" descr="Text&#10;&#10;Description automatically generated with medium confidence"/>
            <p:cNvPicPr preferRelativeResize="0"/>
            <p:nvPr/>
          </p:nvPicPr>
          <p:blipFill rotWithShape="1">
            <a:blip r:embed="rId7">
              <a:alphaModFix/>
            </a:blip>
            <a:srcRect/>
            <a:stretch/>
          </p:blipFill>
          <p:spPr>
            <a:xfrm>
              <a:off x="3612000" y="3200400"/>
              <a:ext cx="4967999" cy="1828800"/>
            </a:xfrm>
            <a:prstGeom prst="rect">
              <a:avLst/>
            </a:prstGeom>
            <a:noFill/>
            <a:ln>
              <a:noFill/>
            </a:ln>
          </p:spPr>
        </p:pic>
      </p:grpSp>
      <p:sp>
        <p:nvSpPr>
          <p:cNvPr id="2" name="Rectangle 1">
            <a:extLst>
              <a:ext uri="{FF2B5EF4-FFF2-40B4-BE49-F238E27FC236}">
                <a16:creationId xmlns:a16="http://schemas.microsoft.com/office/drawing/2014/main" id="{FCD1602D-1970-9BE3-EA42-162AADAB71A5}"/>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74</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918"/>
                                        </p:tgtEl>
                                        <p:attrNameLst>
                                          <p:attrName>style.visibility</p:attrName>
                                        </p:attrNameLst>
                                      </p:cBhvr>
                                      <p:to>
                                        <p:strVal val="visible"/>
                                      </p:to>
                                    </p:set>
                                    <p:anim calcmode="lin" valueType="num">
                                      <p:cBhvr additive="base">
                                        <p:cTn id="7" dur="1000"/>
                                        <p:tgtEl>
                                          <p:spTgt spid="918"/>
                                        </p:tgtEl>
                                        <p:attrNameLst>
                                          <p:attrName>ppt_w</p:attrName>
                                        </p:attrNameLst>
                                      </p:cBhvr>
                                      <p:tavLst>
                                        <p:tav tm="0">
                                          <p:val>
                                            <p:strVal val="0"/>
                                          </p:val>
                                        </p:tav>
                                        <p:tav tm="100000">
                                          <p:val>
                                            <p:strVal val="#ppt_w"/>
                                          </p:val>
                                        </p:tav>
                                      </p:tavLst>
                                    </p:anim>
                                    <p:anim calcmode="lin" valueType="num">
                                      <p:cBhvr additive="base">
                                        <p:cTn id="8" dur="1000"/>
                                        <p:tgtEl>
                                          <p:spTgt spid="91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750"/>
                                  </p:stCondLst>
                                  <p:childTnLst>
                                    <p:set>
                                      <p:cBhvr>
                                        <p:cTn id="10" dur="1" fill="hold">
                                          <p:stCondLst>
                                            <p:cond delay="0"/>
                                          </p:stCondLst>
                                        </p:cTn>
                                        <p:tgtEl>
                                          <p:spTgt spid="915"/>
                                        </p:tgtEl>
                                        <p:attrNameLst>
                                          <p:attrName>style.visibility</p:attrName>
                                        </p:attrNameLst>
                                      </p:cBhvr>
                                      <p:to>
                                        <p:strVal val="visible"/>
                                      </p:to>
                                    </p:set>
                                    <p:anim calcmode="lin" valueType="num">
                                      <p:cBhvr additive="base">
                                        <p:cTn id="11" dur="1000"/>
                                        <p:tgtEl>
                                          <p:spTgt spid="915"/>
                                        </p:tgtEl>
                                        <p:attrNameLst>
                                          <p:attrName>ppt_w</p:attrName>
                                        </p:attrNameLst>
                                      </p:cBhvr>
                                      <p:tavLst>
                                        <p:tav tm="0">
                                          <p:val>
                                            <p:strVal val="0"/>
                                          </p:val>
                                        </p:tav>
                                        <p:tav tm="100000">
                                          <p:val>
                                            <p:strVal val="#ppt_w"/>
                                          </p:val>
                                        </p:tav>
                                      </p:tavLst>
                                    </p:anim>
                                    <p:anim calcmode="lin" valueType="num">
                                      <p:cBhvr additive="base">
                                        <p:cTn id="12" dur="1000"/>
                                        <p:tgtEl>
                                          <p:spTgt spid="9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60"/>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928" name="Google Shape;928;p60"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929" name="Google Shape;929;p60"/>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 Club/Division Grants</a:t>
            </a:r>
            <a:endParaRPr/>
          </a:p>
        </p:txBody>
      </p:sp>
      <p:sp>
        <p:nvSpPr>
          <p:cNvPr id="930" name="Google Shape;930;p60"/>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1" name="Google Shape;931;p60"/>
          <p:cNvSpPr txBox="1"/>
          <p:nvPr/>
        </p:nvSpPr>
        <p:spPr>
          <a:xfrm>
            <a:off x="715429" y="1859685"/>
            <a:ext cx="5010030" cy="3439942"/>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spcBef>
                <a:spcPts val="0"/>
              </a:spcBef>
              <a:spcAft>
                <a:spcPts val="0"/>
              </a:spcAft>
              <a:buClr>
                <a:srgbClr val="003974"/>
              </a:buClr>
              <a:buSzPct val="100000"/>
              <a:buFont typeface="Arial"/>
              <a:buNone/>
            </a:pPr>
            <a:r>
              <a:rPr lang="en-US" sz="3600" b="1" i="0" u="none" strike="noStrike" cap="none">
                <a:solidFill>
                  <a:srgbClr val="003974"/>
                </a:solidFill>
                <a:latin typeface="Calibri"/>
                <a:ea typeface="Calibri"/>
                <a:cs typeface="Calibri"/>
                <a:sym typeface="Calibri"/>
              </a:rPr>
              <a:t>Matching Grants</a:t>
            </a:r>
            <a:endParaRPr sz="4000" b="1" i="0" u="none" strike="noStrike" cap="none">
              <a:solidFill>
                <a:srgbClr val="003974"/>
              </a:solidFill>
              <a:latin typeface="Calibri"/>
              <a:ea typeface="Calibri"/>
              <a:cs typeface="Calibri"/>
              <a:sym typeface="Calibri"/>
            </a:endParaRPr>
          </a:p>
          <a:p>
            <a:pPr marL="914400" marR="0" lvl="0" indent="-457200" algn="l" rtl="0">
              <a:spcBef>
                <a:spcPts val="2400"/>
              </a:spcBef>
              <a:spcAft>
                <a:spcPts val="0"/>
              </a:spcAft>
              <a:buClr>
                <a:srgbClr val="003974"/>
              </a:buClr>
              <a:buSzPct val="100000"/>
              <a:buFont typeface="Noto Sans Symbols"/>
              <a:buChar char="⮚"/>
            </a:pPr>
            <a:r>
              <a:rPr lang="en-US" sz="3200" b="0" i="0" u="none" strike="noStrike" cap="none">
                <a:solidFill>
                  <a:schemeClr val="dk1"/>
                </a:solidFill>
                <a:latin typeface="Calibri"/>
                <a:ea typeface="Calibri"/>
                <a:cs typeface="Calibri"/>
                <a:sym typeface="Calibri"/>
              </a:rPr>
              <a:t>Apply every 5 years</a:t>
            </a:r>
            <a:endParaRPr/>
          </a:p>
          <a:p>
            <a:pPr marL="914400" marR="0" lvl="0" indent="-457200" algn="l" rtl="0">
              <a:spcBef>
                <a:spcPts val="3000"/>
              </a:spcBef>
              <a:spcAft>
                <a:spcPts val="0"/>
              </a:spcAft>
              <a:buClr>
                <a:srgbClr val="003974"/>
              </a:buClr>
              <a:buSzPct val="100000"/>
              <a:buFont typeface="Noto Sans Symbols"/>
              <a:buChar char="⮚"/>
            </a:pPr>
            <a:r>
              <a:rPr lang="en-US" sz="3200" b="0" i="0" u="none" strike="noStrike" cap="none">
                <a:solidFill>
                  <a:schemeClr val="dk1"/>
                </a:solidFill>
                <a:latin typeface="Calibri"/>
                <a:ea typeface="Calibri"/>
                <a:cs typeface="Calibri"/>
                <a:sym typeface="Calibri"/>
              </a:rPr>
              <a:t>Procedures upon Award of Grant</a:t>
            </a:r>
            <a:endParaRPr/>
          </a:p>
          <a:p>
            <a:pPr marL="914400" marR="0" lvl="0" indent="-457200" algn="l" rtl="0">
              <a:spcBef>
                <a:spcPts val="3000"/>
              </a:spcBef>
              <a:spcAft>
                <a:spcPts val="0"/>
              </a:spcAft>
              <a:buClr>
                <a:srgbClr val="003974"/>
              </a:buClr>
              <a:buSzPct val="100000"/>
              <a:buFont typeface="Noto Sans Symbols"/>
              <a:buChar char="⮚"/>
            </a:pPr>
            <a:r>
              <a:rPr lang="en-US" sz="3200" b="0" i="0" u="none" strike="noStrike" cap="none">
                <a:solidFill>
                  <a:schemeClr val="dk1"/>
                </a:solidFill>
                <a:latin typeface="Calibri"/>
                <a:ea typeface="Calibri"/>
                <a:cs typeface="Calibri"/>
                <a:sym typeface="Calibri"/>
              </a:rPr>
              <a:t>Dec 15/June 15 deadline</a:t>
            </a:r>
            <a:endParaRPr/>
          </a:p>
        </p:txBody>
      </p:sp>
      <p:sp>
        <p:nvSpPr>
          <p:cNvPr id="932" name="Google Shape;932;p60"/>
          <p:cNvSpPr txBox="1"/>
          <p:nvPr/>
        </p:nvSpPr>
        <p:spPr>
          <a:xfrm>
            <a:off x="6128278" y="1929115"/>
            <a:ext cx="5740582" cy="3669157"/>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00000"/>
              </a:lnSpc>
              <a:spcBef>
                <a:spcPts val="0"/>
              </a:spcBef>
              <a:spcAft>
                <a:spcPts val="0"/>
              </a:spcAft>
              <a:buClr>
                <a:srgbClr val="000000"/>
              </a:buClr>
              <a:buSzPct val="100000"/>
              <a:buFont typeface="Arial"/>
              <a:buNone/>
            </a:pPr>
            <a:r>
              <a:rPr lang="en-US" sz="3300" b="1" i="0" u="none" strike="noStrike" cap="none">
                <a:solidFill>
                  <a:srgbClr val="003974"/>
                </a:solidFill>
                <a:latin typeface="Arial"/>
                <a:ea typeface="Arial"/>
                <a:cs typeface="Arial"/>
                <a:sym typeface="Arial"/>
              </a:rPr>
              <a:t>Disaster Relief Grants</a:t>
            </a:r>
            <a:endParaRPr sz="3700" b="1" i="0" u="none" strike="noStrike" cap="none">
              <a:solidFill>
                <a:srgbClr val="003974"/>
              </a:solidFill>
              <a:latin typeface="Arial"/>
              <a:ea typeface="Arial"/>
              <a:cs typeface="Arial"/>
              <a:sym typeface="Arial"/>
            </a:endParaRPr>
          </a:p>
          <a:p>
            <a:pPr marL="457200" marR="0" lvl="0" indent="-457200" algn="l" rtl="0">
              <a:spcBef>
                <a:spcPts val="2400"/>
              </a:spcBef>
              <a:spcAft>
                <a:spcPts val="0"/>
              </a:spcAft>
              <a:buClr>
                <a:srgbClr val="003974"/>
              </a:buClr>
              <a:buSzPct val="100000"/>
              <a:buFont typeface="Noto Sans Symbols"/>
              <a:buChar char="⮚"/>
            </a:pPr>
            <a:r>
              <a:rPr lang="en-US" sz="2800" b="0" i="0" u="none" strike="noStrike" cap="none">
                <a:solidFill>
                  <a:schemeClr val="dk1"/>
                </a:solidFill>
                <a:latin typeface="Calibri"/>
                <a:ea typeface="Calibri"/>
                <a:cs typeface="Calibri"/>
                <a:sym typeface="Calibri"/>
              </a:rPr>
              <a:t>Designated for emergency disaster somewhere in the Florida District of Kiwanis</a:t>
            </a:r>
            <a:endParaRPr/>
          </a:p>
          <a:p>
            <a:pPr marL="457200" marR="0" lvl="0" indent="-457200" algn="l" rtl="0">
              <a:spcBef>
                <a:spcPts val="3000"/>
              </a:spcBef>
              <a:spcAft>
                <a:spcPts val="0"/>
              </a:spcAft>
              <a:buClr>
                <a:srgbClr val="003974"/>
              </a:buClr>
              <a:buSzPct val="100000"/>
              <a:buFont typeface="Noto Sans Symbols"/>
              <a:buChar char="⮚"/>
            </a:pPr>
            <a:r>
              <a:rPr lang="en-US" sz="2800" b="0" i="0" u="none" strike="noStrike" cap="none">
                <a:solidFill>
                  <a:schemeClr val="dk1"/>
                </a:solidFill>
                <a:latin typeface="Calibri"/>
                <a:ea typeface="Calibri"/>
                <a:cs typeface="Calibri"/>
                <a:sym typeface="Calibri"/>
              </a:rPr>
              <a:t>Letter of request as application </a:t>
            </a:r>
            <a:endParaRPr/>
          </a:p>
          <a:p>
            <a:pPr marL="457200" marR="0" lvl="0" indent="-457200" algn="l" rtl="0">
              <a:spcBef>
                <a:spcPts val="3000"/>
              </a:spcBef>
              <a:spcAft>
                <a:spcPts val="0"/>
              </a:spcAft>
              <a:buClr>
                <a:srgbClr val="003974"/>
              </a:buClr>
              <a:buSzPct val="100000"/>
              <a:buFont typeface="Noto Sans Symbols"/>
              <a:buChar char="⮚"/>
            </a:pPr>
            <a:r>
              <a:rPr lang="en-US" sz="2800" b="0" i="0" u="none" strike="noStrike" cap="none">
                <a:solidFill>
                  <a:schemeClr val="dk1"/>
                </a:solidFill>
                <a:latin typeface="Calibri"/>
                <a:ea typeface="Calibri"/>
                <a:cs typeface="Calibri"/>
                <a:sym typeface="Calibri"/>
              </a:rPr>
              <a:t>$2,000 max.</a:t>
            </a:r>
            <a:endParaRPr/>
          </a:p>
        </p:txBody>
      </p:sp>
      <p:pic>
        <p:nvPicPr>
          <p:cNvPr id="933" name="Google Shape;933;p60" descr="Free Emergency Cliparts, Download Free Clip Art, Free Clip Art on ..."/>
          <p:cNvPicPr preferRelativeResize="0"/>
          <p:nvPr/>
        </p:nvPicPr>
        <p:blipFill rotWithShape="1">
          <a:blip r:embed="rId5">
            <a:alphaModFix/>
          </a:blip>
          <a:srcRect/>
          <a:stretch/>
        </p:blipFill>
        <p:spPr>
          <a:xfrm>
            <a:off x="9779851" y="4826851"/>
            <a:ext cx="1878749" cy="1878749"/>
          </a:xfrm>
          <a:prstGeom prst="rect">
            <a:avLst/>
          </a:prstGeom>
          <a:noFill/>
          <a:ln>
            <a:noFill/>
          </a:ln>
        </p:spPr>
      </p:pic>
      <p:grpSp>
        <p:nvGrpSpPr>
          <p:cNvPr id="934" name="Google Shape;934;p60"/>
          <p:cNvGrpSpPr/>
          <p:nvPr/>
        </p:nvGrpSpPr>
        <p:grpSpPr>
          <a:xfrm>
            <a:off x="341533" y="5468946"/>
            <a:ext cx="3275372" cy="1023582"/>
            <a:chOff x="3429000" y="3200400"/>
            <a:chExt cx="5410200" cy="1828800"/>
          </a:xfrm>
        </p:grpSpPr>
        <p:sp>
          <p:nvSpPr>
            <p:cNvPr id="935" name="Google Shape;935;p60"/>
            <p:cNvSpPr/>
            <p:nvPr/>
          </p:nvSpPr>
          <p:spPr>
            <a:xfrm>
              <a:off x="3429000" y="3200400"/>
              <a:ext cx="5410200" cy="182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36" name="Google Shape;936;p60" descr="Text&#10;&#10;Description automatically generated with medium confidence"/>
            <p:cNvPicPr preferRelativeResize="0"/>
            <p:nvPr/>
          </p:nvPicPr>
          <p:blipFill rotWithShape="1">
            <a:blip r:embed="rId6">
              <a:alphaModFix/>
            </a:blip>
            <a:srcRect/>
            <a:stretch/>
          </p:blipFill>
          <p:spPr>
            <a:xfrm>
              <a:off x="3612000" y="3200400"/>
              <a:ext cx="4967999" cy="1828800"/>
            </a:xfrm>
            <a:prstGeom prst="rect">
              <a:avLst/>
            </a:prstGeom>
            <a:noFill/>
            <a:ln>
              <a:noFill/>
            </a:ln>
          </p:spPr>
        </p:pic>
      </p:grpSp>
      <p:sp>
        <p:nvSpPr>
          <p:cNvPr id="937" name="Google Shape;937;p60">
            <a:hlinkClick r:id="rId7"/>
          </p:cNvPr>
          <p:cNvSpPr txBox="1"/>
          <p:nvPr/>
        </p:nvSpPr>
        <p:spPr>
          <a:xfrm>
            <a:off x="3810000" y="1125516"/>
            <a:ext cx="4411171" cy="607657"/>
          </a:xfrm>
          <a:prstGeom prst="rect">
            <a:avLst/>
          </a:prstGeom>
          <a:solidFill>
            <a:srgbClr val="31859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i="1">
                <a:solidFill>
                  <a:schemeClr val="lt1"/>
                </a:solidFill>
                <a:latin typeface="Calibri"/>
                <a:ea typeface="Calibri"/>
                <a:cs typeface="Calibri"/>
                <a:sym typeface="Calibri"/>
              </a:rPr>
              <a:t>Application on website</a:t>
            </a:r>
            <a:endParaRPr/>
          </a:p>
        </p:txBody>
      </p:sp>
      <p:sp>
        <p:nvSpPr>
          <p:cNvPr id="2" name="Rectangle 1">
            <a:extLst>
              <a:ext uri="{FF2B5EF4-FFF2-40B4-BE49-F238E27FC236}">
                <a16:creationId xmlns:a16="http://schemas.microsoft.com/office/drawing/2014/main" id="{5849497C-BDE6-4253-46C0-373DD207129C}"/>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75</a:t>
            </a:fld>
            <a:endParaRPr lang="en-US" sz="1400" dirty="0">
              <a:solidFill>
                <a:schemeClr val="accent3">
                  <a:lumMod val="75000"/>
                </a:schemeClr>
              </a:solidFill>
            </a:endParaRPr>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grpSp>
        <p:nvGrpSpPr>
          <p:cNvPr id="943" name="Google Shape;943;p61"/>
          <p:cNvGrpSpPr/>
          <p:nvPr/>
        </p:nvGrpSpPr>
        <p:grpSpPr>
          <a:xfrm>
            <a:off x="9144000" y="1600200"/>
            <a:ext cx="2894372" cy="914400"/>
            <a:chOff x="3429000" y="3200400"/>
            <a:chExt cx="5410200" cy="1828800"/>
          </a:xfrm>
        </p:grpSpPr>
        <p:sp>
          <p:nvSpPr>
            <p:cNvPr id="944" name="Google Shape;944;p61"/>
            <p:cNvSpPr/>
            <p:nvPr/>
          </p:nvSpPr>
          <p:spPr>
            <a:xfrm>
              <a:off x="3429000" y="3200400"/>
              <a:ext cx="5410200" cy="182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45" name="Google Shape;945;p61" descr="Text&#10;&#10;Description automatically generated with medium confidence"/>
            <p:cNvPicPr preferRelativeResize="0"/>
            <p:nvPr/>
          </p:nvPicPr>
          <p:blipFill rotWithShape="1">
            <a:blip r:embed="rId3">
              <a:alphaModFix/>
            </a:blip>
            <a:srcRect/>
            <a:stretch/>
          </p:blipFill>
          <p:spPr>
            <a:xfrm>
              <a:off x="3612000" y="3200400"/>
              <a:ext cx="4967999" cy="1828800"/>
            </a:xfrm>
            <a:prstGeom prst="rect">
              <a:avLst/>
            </a:prstGeom>
            <a:noFill/>
            <a:ln>
              <a:noFill/>
            </a:ln>
          </p:spPr>
        </p:pic>
      </p:grpSp>
      <p:pic>
        <p:nvPicPr>
          <p:cNvPr id="946" name="Google Shape;946;p61"/>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947" name="Google Shape;947;p61"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948" name="Google Shape;948;p61"/>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 Private Fund Grants</a:t>
            </a:r>
            <a:endParaRPr/>
          </a:p>
        </p:txBody>
      </p:sp>
      <p:sp>
        <p:nvSpPr>
          <p:cNvPr id="949" name="Google Shape;949;p61"/>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0" name="Google Shape;950;p61"/>
          <p:cNvSpPr txBox="1"/>
          <p:nvPr/>
        </p:nvSpPr>
        <p:spPr>
          <a:xfrm>
            <a:off x="664163" y="2682181"/>
            <a:ext cx="5736637" cy="158501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2800"/>
              <a:buFont typeface="Arial"/>
              <a:buNone/>
            </a:pPr>
            <a:r>
              <a:rPr lang="en-US" sz="2800" b="1" i="0" u="none" strike="noStrike" cap="none">
                <a:solidFill>
                  <a:srgbClr val="0070C0"/>
                </a:solidFill>
                <a:latin typeface="Calibri"/>
                <a:ea typeface="Calibri"/>
                <a:cs typeface="Calibri"/>
                <a:sym typeface="Calibri"/>
              </a:rPr>
              <a:t>Kiwanis Club &amp; Division Grant</a:t>
            </a:r>
            <a:endParaRPr sz="2400" b="1" i="0" u="none" strike="noStrike" cap="none">
              <a:solidFill>
                <a:srgbClr val="0070C0"/>
              </a:solidFill>
              <a:latin typeface="Calibri"/>
              <a:ea typeface="Calibri"/>
              <a:cs typeface="Calibri"/>
              <a:sym typeface="Calibri"/>
            </a:endParaRPr>
          </a:p>
          <a:p>
            <a:pPr marL="682625" marR="0" lvl="0" indent="-457200" algn="l" rtl="0">
              <a:spcBef>
                <a:spcPts val="600"/>
              </a:spcBef>
              <a:spcAft>
                <a:spcPts val="0"/>
              </a:spcAft>
              <a:buClr>
                <a:srgbClr val="003974"/>
              </a:buClr>
              <a:buSzPts val="2400"/>
              <a:buFont typeface="Noto Sans Symbols"/>
              <a:buChar char="⮚"/>
            </a:pPr>
            <a:r>
              <a:rPr lang="en-US" sz="2400" b="0" i="0" u="none" strike="noStrike" cap="none">
                <a:solidFill>
                  <a:schemeClr val="dk1"/>
                </a:solidFill>
                <a:latin typeface="Calibri"/>
                <a:ea typeface="Calibri"/>
                <a:cs typeface="Calibri"/>
                <a:sym typeface="Calibri"/>
              </a:rPr>
              <a:t>Support youth with physical disabilities </a:t>
            </a:r>
            <a:endParaRPr/>
          </a:p>
          <a:p>
            <a:pPr marL="682625" marR="0" lvl="0" indent="-457200" algn="l" rtl="0">
              <a:spcBef>
                <a:spcPts val="1200"/>
              </a:spcBef>
              <a:spcAft>
                <a:spcPts val="0"/>
              </a:spcAft>
              <a:buClr>
                <a:srgbClr val="003974"/>
              </a:buClr>
              <a:buSzPts val="2400"/>
              <a:buFont typeface="Noto Sans Symbols"/>
              <a:buChar char="⮚"/>
            </a:pPr>
            <a:r>
              <a:rPr lang="en-US" sz="2400" b="0" i="0" u="none" strike="noStrike" cap="none">
                <a:solidFill>
                  <a:schemeClr val="dk1"/>
                </a:solidFill>
                <a:latin typeface="Calibri"/>
                <a:ea typeface="Calibri"/>
                <a:cs typeface="Calibri"/>
                <a:sym typeface="Calibri"/>
              </a:rPr>
              <a:t>Up to $10,000 maximum</a:t>
            </a:r>
            <a:endParaRPr sz="2400" b="0" i="0" u="none" strike="noStrike" cap="none" baseline="30000">
              <a:solidFill>
                <a:schemeClr val="dk1"/>
              </a:solidFill>
              <a:latin typeface="Calibri"/>
              <a:ea typeface="Calibri"/>
              <a:cs typeface="Calibri"/>
              <a:sym typeface="Calibri"/>
            </a:endParaRPr>
          </a:p>
        </p:txBody>
      </p:sp>
      <p:sp>
        <p:nvSpPr>
          <p:cNvPr id="951" name="Google Shape;951;p61"/>
          <p:cNvSpPr txBox="1"/>
          <p:nvPr/>
        </p:nvSpPr>
        <p:spPr>
          <a:xfrm>
            <a:off x="558506" y="1772837"/>
            <a:ext cx="92941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974"/>
                </a:solidFill>
                <a:latin typeface="Arial"/>
                <a:ea typeface="Arial"/>
                <a:cs typeface="Arial"/>
                <a:sym typeface="Arial"/>
              </a:rPr>
              <a:t>David and Donna Batelaan Grant Opportunities (3)</a:t>
            </a:r>
            <a:endParaRPr/>
          </a:p>
        </p:txBody>
      </p:sp>
      <p:sp>
        <p:nvSpPr>
          <p:cNvPr id="952" name="Google Shape;952;p61">
            <a:hlinkClick r:id="rId6"/>
          </p:cNvPr>
          <p:cNvSpPr txBox="1"/>
          <p:nvPr/>
        </p:nvSpPr>
        <p:spPr>
          <a:xfrm>
            <a:off x="3810000" y="1125516"/>
            <a:ext cx="4411171" cy="607657"/>
          </a:xfrm>
          <a:prstGeom prst="rect">
            <a:avLst/>
          </a:prstGeom>
          <a:solidFill>
            <a:srgbClr val="31859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i="1">
                <a:solidFill>
                  <a:schemeClr val="lt1"/>
                </a:solidFill>
                <a:latin typeface="Calibri"/>
                <a:ea typeface="Calibri"/>
                <a:cs typeface="Calibri"/>
                <a:sym typeface="Calibri"/>
              </a:rPr>
              <a:t>Application on website</a:t>
            </a:r>
            <a:endParaRPr/>
          </a:p>
        </p:txBody>
      </p:sp>
      <p:sp>
        <p:nvSpPr>
          <p:cNvPr id="953" name="Google Shape;953;p61"/>
          <p:cNvSpPr txBox="1"/>
          <p:nvPr/>
        </p:nvSpPr>
        <p:spPr>
          <a:xfrm>
            <a:off x="707754" y="4487844"/>
            <a:ext cx="5401592" cy="1954351"/>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2800"/>
              <a:buFont typeface="Arial"/>
              <a:buNone/>
            </a:pPr>
            <a:r>
              <a:rPr lang="en-US" sz="2800" b="1" i="0" u="none" strike="noStrike" cap="none" dirty="0">
                <a:solidFill>
                  <a:srgbClr val="0070C0"/>
                </a:solidFill>
                <a:latin typeface="Calibri"/>
                <a:ea typeface="Calibri"/>
                <a:cs typeface="Calibri"/>
                <a:sym typeface="Calibri"/>
              </a:rPr>
              <a:t>SLP Grant (Builders, Key Club, CKI)</a:t>
            </a:r>
            <a:endParaRPr dirty="0"/>
          </a:p>
          <a:p>
            <a:pPr marL="682625" marR="0" lvl="0" indent="-457200" algn="l" rtl="0">
              <a:spcBef>
                <a:spcPts val="600"/>
              </a:spcBef>
              <a:spcAft>
                <a:spcPts val="0"/>
              </a:spcAft>
              <a:buClr>
                <a:srgbClr val="003974"/>
              </a:buClr>
              <a:buSzPts val="2400"/>
              <a:buFont typeface="Noto Sans Symbols"/>
              <a:buChar char="⮚"/>
            </a:pPr>
            <a:r>
              <a:rPr lang="en-US" sz="2400" b="0" i="0" u="none" strike="noStrike" cap="none" dirty="0">
                <a:solidFill>
                  <a:schemeClr val="dk1"/>
                </a:solidFill>
                <a:latin typeface="Calibri"/>
                <a:ea typeface="Calibri"/>
                <a:cs typeface="Calibri"/>
                <a:sym typeface="Calibri"/>
              </a:rPr>
              <a:t>Support Builders Clubs, Key Clubs, and CKI Club projects</a:t>
            </a:r>
            <a:endParaRPr dirty="0"/>
          </a:p>
          <a:p>
            <a:pPr marL="682625" marR="0" lvl="0" indent="-457200" algn="l" rtl="0">
              <a:spcBef>
                <a:spcPts val="1200"/>
              </a:spcBef>
              <a:spcAft>
                <a:spcPts val="0"/>
              </a:spcAft>
              <a:buClr>
                <a:srgbClr val="003974"/>
              </a:buClr>
              <a:buSzPts val="2400"/>
              <a:buFont typeface="Noto Sans Symbols"/>
              <a:buChar char="⮚"/>
            </a:pPr>
            <a:r>
              <a:rPr lang="en-US" sz="2400" b="0" i="0" u="none" strike="noStrike" cap="none" dirty="0">
                <a:solidFill>
                  <a:schemeClr val="dk1"/>
                </a:solidFill>
                <a:latin typeface="Calibri"/>
                <a:ea typeface="Calibri"/>
                <a:cs typeface="Calibri"/>
                <a:sym typeface="Calibri"/>
              </a:rPr>
              <a:t>up to $1,000 maximum </a:t>
            </a:r>
            <a:endParaRPr dirty="0"/>
          </a:p>
        </p:txBody>
      </p:sp>
      <p:pic>
        <p:nvPicPr>
          <p:cNvPr id="954" name="Google Shape;954;p61" descr="A picture containing food&#10;&#10;Description automatically generated"/>
          <p:cNvPicPr preferRelativeResize="0"/>
          <p:nvPr/>
        </p:nvPicPr>
        <p:blipFill rotWithShape="1">
          <a:blip r:embed="rId7">
            <a:alphaModFix/>
          </a:blip>
          <a:srcRect/>
          <a:stretch/>
        </p:blipFill>
        <p:spPr>
          <a:xfrm>
            <a:off x="9535794" y="4607168"/>
            <a:ext cx="2394809" cy="2143407"/>
          </a:xfrm>
          <a:prstGeom prst="rect">
            <a:avLst/>
          </a:prstGeom>
          <a:noFill/>
          <a:ln>
            <a:noFill/>
          </a:ln>
        </p:spPr>
      </p:pic>
      <p:sp>
        <p:nvSpPr>
          <p:cNvPr id="955" name="Google Shape;955;p61"/>
          <p:cNvSpPr txBox="1"/>
          <p:nvPr/>
        </p:nvSpPr>
        <p:spPr>
          <a:xfrm>
            <a:off x="6829993" y="2693849"/>
            <a:ext cx="4823817" cy="2477571"/>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2800"/>
              <a:buFont typeface="Arial"/>
              <a:buNone/>
            </a:pPr>
            <a:r>
              <a:rPr lang="en-US" sz="2800" b="1" i="0" u="none" strike="noStrike" cap="none" dirty="0">
                <a:solidFill>
                  <a:srgbClr val="004F8A"/>
                </a:solidFill>
                <a:latin typeface="Calibri"/>
                <a:ea typeface="Calibri"/>
                <a:cs typeface="Calibri"/>
                <a:sym typeface="Calibri"/>
              </a:rPr>
              <a:t>SLP Grant (Aktion Club)</a:t>
            </a:r>
            <a:endParaRPr sz="2400" b="1" i="0" u="none" strike="noStrike" cap="none" dirty="0">
              <a:solidFill>
                <a:srgbClr val="004F8A"/>
              </a:solidFill>
              <a:latin typeface="Calibri"/>
              <a:ea typeface="Calibri"/>
              <a:cs typeface="Calibri"/>
              <a:sym typeface="Calibri"/>
            </a:endParaRPr>
          </a:p>
          <a:p>
            <a:pPr marL="682625" marR="0" lvl="0" indent="-457200" algn="l" rtl="0">
              <a:spcBef>
                <a:spcPts val="600"/>
              </a:spcBef>
              <a:spcAft>
                <a:spcPts val="0"/>
              </a:spcAft>
              <a:buClr>
                <a:srgbClr val="003974"/>
              </a:buClr>
              <a:buSzPts val="2400"/>
              <a:buFont typeface="Noto Sans Symbols"/>
              <a:buChar char="⮚"/>
            </a:pPr>
            <a:r>
              <a:rPr lang="en-US" sz="2400" b="0" i="0" u="none" strike="noStrike" cap="none" dirty="0">
                <a:solidFill>
                  <a:srgbClr val="222222"/>
                </a:solidFill>
                <a:latin typeface="Calibri"/>
                <a:ea typeface="Calibri"/>
                <a:cs typeface="Calibri"/>
                <a:sym typeface="Calibri"/>
              </a:rPr>
              <a:t>Support Aktion Club projects</a:t>
            </a:r>
            <a:endParaRPr dirty="0"/>
          </a:p>
          <a:p>
            <a:pPr marL="682625" marR="0" lvl="0" indent="-457200" algn="l" rtl="0">
              <a:spcBef>
                <a:spcPts val="1200"/>
              </a:spcBef>
              <a:spcAft>
                <a:spcPts val="0"/>
              </a:spcAft>
              <a:buClr>
                <a:srgbClr val="003974"/>
              </a:buClr>
              <a:buSzPts val="2400"/>
              <a:buFont typeface="Noto Sans Symbols"/>
              <a:buChar char="⮚"/>
            </a:pPr>
            <a:r>
              <a:rPr lang="en-US" sz="2400" b="0" i="0" u="none" strike="noStrike" cap="none" dirty="0">
                <a:solidFill>
                  <a:srgbClr val="222222"/>
                </a:solidFill>
                <a:latin typeface="Calibri"/>
                <a:ea typeface="Calibri"/>
                <a:cs typeface="Calibri"/>
                <a:sym typeface="Calibri"/>
              </a:rPr>
              <a:t>Up to $2,000 per cycle              (2 cycles/yr.)</a:t>
            </a:r>
            <a:endParaRPr dirty="0"/>
          </a:p>
          <a:p>
            <a:pPr marL="682625" marR="0" lvl="0" indent="-457200" algn="l" rtl="0">
              <a:spcBef>
                <a:spcPts val="1200"/>
              </a:spcBef>
              <a:spcAft>
                <a:spcPts val="0"/>
              </a:spcAft>
              <a:buClr>
                <a:srgbClr val="003974"/>
              </a:buClr>
              <a:buSzPts val="2400"/>
              <a:buFont typeface="Noto Sans Symbols"/>
              <a:buChar char="⮚"/>
            </a:pPr>
            <a:r>
              <a:rPr lang="en-US" sz="2400" b="0" i="0" u="none" strike="noStrike" cap="none" dirty="0">
                <a:solidFill>
                  <a:srgbClr val="222222"/>
                </a:solidFill>
                <a:latin typeface="Calibri"/>
                <a:ea typeface="Calibri"/>
                <a:cs typeface="Calibri"/>
                <a:sym typeface="Calibri"/>
              </a:rPr>
              <a:t>Apply ONCE/Cycle</a:t>
            </a:r>
            <a:endParaRPr dirty="0"/>
          </a:p>
        </p:txBody>
      </p:sp>
      <p:sp>
        <p:nvSpPr>
          <p:cNvPr id="956" name="Google Shape;956;p61"/>
          <p:cNvSpPr/>
          <p:nvPr/>
        </p:nvSpPr>
        <p:spPr>
          <a:xfrm>
            <a:off x="457200" y="2682181"/>
            <a:ext cx="6096000" cy="3849975"/>
          </a:xfrm>
          <a:prstGeom prst="rect">
            <a:avLst/>
          </a:prstGeom>
          <a:noFill/>
          <a:ln w="254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7" name="Google Shape;957;p61"/>
          <p:cNvSpPr txBox="1"/>
          <p:nvPr/>
        </p:nvSpPr>
        <p:spPr>
          <a:xfrm>
            <a:off x="4767084" y="5670290"/>
            <a:ext cx="3572232" cy="707886"/>
          </a:xfrm>
          <a:prstGeom prst="rect">
            <a:avLst/>
          </a:prstGeom>
          <a:solidFill>
            <a:srgbClr val="F2F2F2"/>
          </a:solidFill>
          <a:ln w="9525" cap="flat" cmpd="sng">
            <a:solidFill>
              <a:srgbClr val="385D8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Grant Application June 15</a:t>
            </a:r>
            <a:r>
              <a:rPr lang="en-US" sz="2000" baseline="30000">
                <a:solidFill>
                  <a:schemeClr val="dk1"/>
                </a:solidFill>
                <a:latin typeface="Calibri"/>
                <a:ea typeface="Calibri"/>
                <a:cs typeface="Calibri"/>
                <a:sym typeface="Calibri"/>
              </a:rPr>
              <a:t>th</a:t>
            </a:r>
            <a:r>
              <a:rPr lang="en-US" sz="2000">
                <a:solidFill>
                  <a:schemeClr val="dk1"/>
                </a:solidFill>
                <a:latin typeface="Calibri"/>
                <a:ea typeface="Calibri"/>
                <a:cs typeface="Calibri"/>
                <a:sym typeface="Calibri"/>
              </a:rPr>
              <a:t> and December 15</a:t>
            </a:r>
            <a:r>
              <a:rPr lang="en-US" sz="2000" baseline="30000">
                <a:solidFill>
                  <a:schemeClr val="dk1"/>
                </a:solidFill>
                <a:latin typeface="Calibri"/>
                <a:ea typeface="Calibri"/>
                <a:cs typeface="Calibri"/>
                <a:sym typeface="Calibri"/>
              </a:rPr>
              <a:t>th</a:t>
            </a:r>
            <a:endParaRPr/>
          </a:p>
        </p:txBody>
      </p:sp>
      <p:sp>
        <p:nvSpPr>
          <p:cNvPr id="2" name="Rectangle 1">
            <a:extLst>
              <a:ext uri="{FF2B5EF4-FFF2-40B4-BE49-F238E27FC236}">
                <a16:creationId xmlns:a16="http://schemas.microsoft.com/office/drawing/2014/main" id="{A53751E8-C168-B118-73AD-3D3DEA73C528}"/>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76</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50"/>
                                        </p:tgtEl>
                                        <p:attrNameLst>
                                          <p:attrName>style.visibility</p:attrName>
                                        </p:attrNameLst>
                                      </p:cBhvr>
                                      <p:to>
                                        <p:strVal val="visible"/>
                                      </p:to>
                                    </p:set>
                                    <p:animEffect transition="in" filter="fade">
                                      <p:cBhvr>
                                        <p:cTn id="7" dur="1000"/>
                                        <p:tgtEl>
                                          <p:spTgt spid="950"/>
                                        </p:tgtEl>
                                      </p:cBhvr>
                                    </p:animEffect>
                                  </p:childTnLst>
                                </p:cTn>
                              </p:par>
                              <p:par>
                                <p:cTn id="8" presetID="10" presetClass="entr" presetSubtype="0" fill="hold" nodeType="withEffect">
                                  <p:stCondLst>
                                    <p:cond delay="750"/>
                                  </p:stCondLst>
                                  <p:childTnLst>
                                    <p:set>
                                      <p:cBhvr>
                                        <p:cTn id="9" dur="1" fill="hold">
                                          <p:stCondLst>
                                            <p:cond delay="0"/>
                                          </p:stCondLst>
                                        </p:cTn>
                                        <p:tgtEl>
                                          <p:spTgt spid="953"/>
                                        </p:tgtEl>
                                        <p:attrNameLst>
                                          <p:attrName>style.visibility</p:attrName>
                                        </p:attrNameLst>
                                      </p:cBhvr>
                                      <p:to>
                                        <p:strVal val="visible"/>
                                      </p:to>
                                    </p:set>
                                    <p:animEffect transition="in" filter="fade">
                                      <p:cBhvr>
                                        <p:cTn id="10" dur="1000"/>
                                        <p:tgtEl>
                                          <p:spTgt spid="953"/>
                                        </p:tgtEl>
                                      </p:cBhvr>
                                    </p:animEffect>
                                  </p:childTnLst>
                                </p:cTn>
                              </p:par>
                              <p:par>
                                <p:cTn id="11" presetID="10" presetClass="entr" presetSubtype="0" fill="hold" nodeType="withEffect">
                                  <p:stCondLst>
                                    <p:cond delay="750"/>
                                  </p:stCondLst>
                                  <p:childTnLst>
                                    <p:set>
                                      <p:cBhvr>
                                        <p:cTn id="12" dur="1" fill="hold">
                                          <p:stCondLst>
                                            <p:cond delay="0"/>
                                          </p:stCondLst>
                                        </p:cTn>
                                        <p:tgtEl>
                                          <p:spTgt spid="956"/>
                                        </p:tgtEl>
                                        <p:attrNameLst>
                                          <p:attrName>style.visibility</p:attrName>
                                        </p:attrNameLst>
                                      </p:cBhvr>
                                      <p:to>
                                        <p:strVal val="visible"/>
                                      </p:to>
                                    </p:set>
                                    <p:animEffect transition="in" filter="fade">
                                      <p:cBhvr>
                                        <p:cTn id="13" dur="1000"/>
                                        <p:tgtEl>
                                          <p:spTgt spid="956"/>
                                        </p:tgtEl>
                                      </p:cBhvr>
                                    </p:animEffect>
                                  </p:childTnLst>
                                </p:cTn>
                              </p:par>
                              <p:par>
                                <p:cTn id="14" presetID="10" presetClass="entr" presetSubtype="0" fill="hold" nodeType="withEffect">
                                  <p:stCondLst>
                                    <p:cond delay="1750"/>
                                  </p:stCondLst>
                                  <p:childTnLst>
                                    <p:set>
                                      <p:cBhvr>
                                        <p:cTn id="15" dur="1" fill="hold">
                                          <p:stCondLst>
                                            <p:cond delay="0"/>
                                          </p:stCondLst>
                                        </p:cTn>
                                        <p:tgtEl>
                                          <p:spTgt spid="957"/>
                                        </p:tgtEl>
                                        <p:attrNameLst>
                                          <p:attrName>style.visibility</p:attrName>
                                        </p:attrNameLst>
                                      </p:cBhvr>
                                      <p:to>
                                        <p:strVal val="visible"/>
                                      </p:to>
                                    </p:set>
                                    <p:animEffect transition="in" filter="fade">
                                      <p:cBhvr>
                                        <p:cTn id="16" dur="1000"/>
                                        <p:tgtEl>
                                          <p:spTgt spid="9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55"/>
                                        </p:tgtEl>
                                        <p:attrNameLst>
                                          <p:attrName>style.visibility</p:attrName>
                                        </p:attrNameLst>
                                      </p:cBhvr>
                                      <p:to>
                                        <p:strVal val="visible"/>
                                      </p:to>
                                    </p:set>
                                    <p:animEffect transition="in" filter="fade">
                                      <p:cBhvr>
                                        <p:cTn id="21" dur="1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grpSp>
        <p:nvGrpSpPr>
          <p:cNvPr id="963" name="Google Shape;963;p62"/>
          <p:cNvGrpSpPr/>
          <p:nvPr/>
        </p:nvGrpSpPr>
        <p:grpSpPr>
          <a:xfrm>
            <a:off x="9144000" y="1600200"/>
            <a:ext cx="2894372" cy="914400"/>
            <a:chOff x="3429000" y="3200400"/>
            <a:chExt cx="5410200" cy="1828800"/>
          </a:xfrm>
        </p:grpSpPr>
        <p:sp>
          <p:nvSpPr>
            <p:cNvPr id="964" name="Google Shape;964;p62"/>
            <p:cNvSpPr/>
            <p:nvPr/>
          </p:nvSpPr>
          <p:spPr>
            <a:xfrm>
              <a:off x="3429000" y="3200400"/>
              <a:ext cx="5410200" cy="182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65" name="Google Shape;965;p62" descr="Text&#10;&#10;Description automatically generated with medium confidence"/>
            <p:cNvPicPr preferRelativeResize="0"/>
            <p:nvPr/>
          </p:nvPicPr>
          <p:blipFill rotWithShape="1">
            <a:blip r:embed="rId3">
              <a:alphaModFix/>
            </a:blip>
            <a:srcRect/>
            <a:stretch/>
          </p:blipFill>
          <p:spPr>
            <a:xfrm>
              <a:off x="3612000" y="3200400"/>
              <a:ext cx="4967999" cy="1828800"/>
            </a:xfrm>
            <a:prstGeom prst="rect">
              <a:avLst/>
            </a:prstGeom>
            <a:noFill/>
            <a:ln>
              <a:noFill/>
            </a:ln>
          </p:spPr>
        </p:pic>
      </p:grpSp>
      <p:pic>
        <p:nvPicPr>
          <p:cNvPr id="966" name="Google Shape;966;p62"/>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967" name="Google Shape;967;p62"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968" name="Google Shape;968;p62"/>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 Private Fund Grants</a:t>
            </a:r>
            <a:endParaRPr/>
          </a:p>
        </p:txBody>
      </p:sp>
      <p:sp>
        <p:nvSpPr>
          <p:cNvPr id="969" name="Google Shape;969;p62"/>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0" name="Google Shape;970;p62"/>
          <p:cNvSpPr txBox="1"/>
          <p:nvPr/>
        </p:nvSpPr>
        <p:spPr>
          <a:xfrm>
            <a:off x="664163" y="2682181"/>
            <a:ext cx="8708437" cy="2877681"/>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3974"/>
              </a:buClr>
              <a:buSzPts val="2800"/>
              <a:buFont typeface="Arial"/>
              <a:buNone/>
            </a:pPr>
            <a:r>
              <a:rPr lang="en-US" sz="2800" b="1" i="0" u="none" strike="noStrike" cap="none">
                <a:solidFill>
                  <a:srgbClr val="0070C0"/>
                </a:solidFill>
                <a:latin typeface="Calibri"/>
                <a:ea typeface="Calibri"/>
                <a:cs typeface="Calibri"/>
                <a:sym typeface="Calibri"/>
              </a:rPr>
              <a:t>Young Children Priority One (YCPO)</a:t>
            </a:r>
            <a:endParaRPr sz="2400" b="1" i="0" u="none" strike="noStrike" cap="none">
              <a:solidFill>
                <a:srgbClr val="0070C0"/>
              </a:solidFill>
              <a:latin typeface="Calibri"/>
              <a:ea typeface="Calibri"/>
              <a:cs typeface="Calibri"/>
              <a:sym typeface="Calibri"/>
            </a:endParaRPr>
          </a:p>
          <a:p>
            <a:pPr marL="682625" marR="0" lvl="0" indent="-457200" algn="l" rtl="0">
              <a:spcBef>
                <a:spcPts val="600"/>
              </a:spcBef>
              <a:spcAft>
                <a:spcPts val="0"/>
              </a:spcAft>
              <a:buClr>
                <a:srgbClr val="003974"/>
              </a:buClr>
              <a:buSzPts val="2400"/>
              <a:buFont typeface="Noto Sans Symbols"/>
              <a:buChar char="⮚"/>
            </a:pPr>
            <a:r>
              <a:rPr lang="en-US" sz="2400" b="0" i="0" u="none" strike="noStrike" cap="none">
                <a:solidFill>
                  <a:schemeClr val="dk1"/>
                </a:solidFill>
                <a:latin typeface="Calibri"/>
                <a:ea typeface="Calibri"/>
                <a:cs typeface="Calibri"/>
                <a:sym typeface="Calibri"/>
              </a:rPr>
              <a:t>Support children 0-5 years old</a:t>
            </a:r>
            <a:endParaRPr/>
          </a:p>
          <a:p>
            <a:pPr marL="682625" marR="0" lvl="0" indent="-457200" algn="l" rtl="0">
              <a:spcBef>
                <a:spcPts val="3600"/>
              </a:spcBef>
              <a:spcAft>
                <a:spcPts val="0"/>
              </a:spcAft>
              <a:buClr>
                <a:srgbClr val="003974"/>
              </a:buClr>
              <a:buSzPts val="2400"/>
              <a:buFont typeface="Noto Sans Symbols"/>
              <a:buChar char="⮚"/>
            </a:pPr>
            <a:r>
              <a:rPr lang="en-US" sz="2400" b="0" i="0" u="none" strike="noStrike" cap="none">
                <a:solidFill>
                  <a:schemeClr val="dk1"/>
                </a:solidFill>
                <a:latin typeface="Calibri"/>
                <a:ea typeface="Calibri"/>
                <a:cs typeface="Calibri"/>
                <a:sym typeface="Calibri"/>
              </a:rPr>
              <a:t>Healthy Child Development Programs</a:t>
            </a:r>
            <a:endParaRPr/>
          </a:p>
          <a:p>
            <a:pPr marL="682625" marR="0" lvl="0" indent="0" algn="l" rtl="0">
              <a:spcBef>
                <a:spcPts val="0"/>
              </a:spcBef>
              <a:spcAft>
                <a:spcPts val="0"/>
              </a:spcAft>
              <a:buClr>
                <a:srgbClr val="003974"/>
              </a:buClr>
              <a:buSzPts val="2000"/>
              <a:buFont typeface="Arial"/>
              <a:buNone/>
            </a:pPr>
            <a:r>
              <a:rPr lang="en-US" sz="2000" b="0" i="0" u="none" strike="noStrike" cap="none">
                <a:solidFill>
                  <a:schemeClr val="dk1"/>
                </a:solidFill>
                <a:latin typeface="Calibri"/>
                <a:ea typeface="Calibri"/>
                <a:cs typeface="Calibri"/>
                <a:sym typeface="Calibri"/>
              </a:rPr>
              <a:t>(Physical, Social, Emotional, Cognitive; Language- including early literacy)</a:t>
            </a:r>
            <a:endParaRPr/>
          </a:p>
          <a:p>
            <a:pPr marL="682625" marR="0" lvl="0" indent="-457200" algn="l" rtl="0">
              <a:spcBef>
                <a:spcPts val="2400"/>
              </a:spcBef>
              <a:spcAft>
                <a:spcPts val="0"/>
              </a:spcAft>
              <a:buClr>
                <a:srgbClr val="003974"/>
              </a:buClr>
              <a:buSzPts val="2400"/>
              <a:buFont typeface="Noto Sans Symbols"/>
              <a:buChar char="⮚"/>
            </a:pPr>
            <a:r>
              <a:rPr lang="en-US" sz="2400" b="0" i="0" u="none" strike="noStrike" cap="none">
                <a:solidFill>
                  <a:schemeClr val="dk1"/>
                </a:solidFill>
                <a:latin typeface="Calibri"/>
                <a:ea typeface="Calibri"/>
                <a:cs typeface="Calibri"/>
                <a:sym typeface="Calibri"/>
              </a:rPr>
              <a:t>Up to $2500 maximum</a:t>
            </a:r>
            <a:endParaRPr sz="2400" b="0" i="0" u="none" strike="noStrike" cap="none" baseline="30000">
              <a:solidFill>
                <a:schemeClr val="dk1"/>
              </a:solidFill>
              <a:latin typeface="Calibri"/>
              <a:ea typeface="Calibri"/>
              <a:cs typeface="Calibri"/>
              <a:sym typeface="Calibri"/>
            </a:endParaRPr>
          </a:p>
        </p:txBody>
      </p:sp>
      <p:sp>
        <p:nvSpPr>
          <p:cNvPr id="971" name="Google Shape;971;p62"/>
          <p:cNvSpPr txBox="1"/>
          <p:nvPr/>
        </p:nvSpPr>
        <p:spPr>
          <a:xfrm>
            <a:off x="558506" y="1772837"/>
            <a:ext cx="92941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974"/>
                </a:solidFill>
                <a:latin typeface="Arial"/>
                <a:ea typeface="Arial"/>
                <a:cs typeface="Arial"/>
                <a:sym typeface="Arial"/>
              </a:rPr>
              <a:t>Will and Rachel Blechman Grant Opportunity</a:t>
            </a:r>
            <a:endParaRPr/>
          </a:p>
        </p:txBody>
      </p:sp>
      <p:sp>
        <p:nvSpPr>
          <p:cNvPr id="972" name="Google Shape;972;p62">
            <a:hlinkClick r:id="rId6"/>
          </p:cNvPr>
          <p:cNvSpPr txBox="1"/>
          <p:nvPr/>
        </p:nvSpPr>
        <p:spPr>
          <a:xfrm>
            <a:off x="3810000" y="1125516"/>
            <a:ext cx="4411171" cy="607657"/>
          </a:xfrm>
          <a:prstGeom prst="rect">
            <a:avLst/>
          </a:prstGeom>
          <a:solidFill>
            <a:srgbClr val="31859B"/>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i="1">
                <a:solidFill>
                  <a:schemeClr val="lt1"/>
                </a:solidFill>
                <a:latin typeface="Calibri"/>
                <a:ea typeface="Calibri"/>
                <a:cs typeface="Calibri"/>
                <a:sym typeface="Calibri"/>
              </a:rPr>
              <a:t>Application on website</a:t>
            </a:r>
            <a:endParaRPr/>
          </a:p>
        </p:txBody>
      </p:sp>
      <p:sp>
        <p:nvSpPr>
          <p:cNvPr id="973" name="Google Shape;973;p62"/>
          <p:cNvSpPr/>
          <p:nvPr/>
        </p:nvSpPr>
        <p:spPr>
          <a:xfrm>
            <a:off x="457200" y="2682181"/>
            <a:ext cx="8784702" cy="3566219"/>
          </a:xfrm>
          <a:prstGeom prst="rect">
            <a:avLst/>
          </a:prstGeom>
          <a:noFill/>
          <a:ln w="254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4" name="Google Shape;974;p62"/>
          <p:cNvSpPr txBox="1"/>
          <p:nvPr/>
        </p:nvSpPr>
        <p:spPr>
          <a:xfrm>
            <a:off x="2181681" y="5570372"/>
            <a:ext cx="5629632" cy="400110"/>
          </a:xfrm>
          <a:prstGeom prst="rect">
            <a:avLst/>
          </a:prstGeom>
          <a:solidFill>
            <a:srgbClr val="F2F2F2"/>
          </a:solidFill>
          <a:ln w="9525" cap="flat" cmpd="sng">
            <a:solidFill>
              <a:srgbClr val="385D8A"/>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Grant Application June 15</a:t>
            </a:r>
            <a:r>
              <a:rPr lang="en-US" sz="2000" baseline="30000">
                <a:solidFill>
                  <a:schemeClr val="dk1"/>
                </a:solidFill>
                <a:latin typeface="Calibri"/>
                <a:ea typeface="Calibri"/>
                <a:cs typeface="Calibri"/>
                <a:sym typeface="Calibri"/>
              </a:rPr>
              <a:t>th</a:t>
            </a:r>
            <a:r>
              <a:rPr lang="en-US" sz="2000">
                <a:solidFill>
                  <a:schemeClr val="dk1"/>
                </a:solidFill>
                <a:latin typeface="Calibri"/>
                <a:ea typeface="Calibri"/>
                <a:cs typeface="Calibri"/>
                <a:sym typeface="Calibri"/>
              </a:rPr>
              <a:t> and December 15</a:t>
            </a:r>
            <a:r>
              <a:rPr lang="en-US" sz="2000" baseline="30000">
                <a:solidFill>
                  <a:schemeClr val="dk1"/>
                </a:solidFill>
                <a:latin typeface="Calibri"/>
                <a:ea typeface="Calibri"/>
                <a:cs typeface="Calibri"/>
                <a:sym typeface="Calibri"/>
              </a:rPr>
              <a:t>th</a:t>
            </a:r>
            <a:endParaRPr/>
          </a:p>
        </p:txBody>
      </p:sp>
      <p:pic>
        <p:nvPicPr>
          <p:cNvPr id="975" name="Google Shape;975;p62"/>
          <p:cNvPicPr preferRelativeResize="0"/>
          <p:nvPr/>
        </p:nvPicPr>
        <p:blipFill rotWithShape="1">
          <a:blip r:embed="rId7">
            <a:alphaModFix/>
          </a:blip>
          <a:srcRect/>
          <a:stretch/>
        </p:blipFill>
        <p:spPr>
          <a:xfrm>
            <a:off x="9448865" y="4740166"/>
            <a:ext cx="2391979" cy="1887884"/>
          </a:xfrm>
          <a:prstGeom prst="rect">
            <a:avLst/>
          </a:prstGeom>
          <a:noFill/>
          <a:ln>
            <a:noFill/>
          </a:ln>
        </p:spPr>
      </p:pic>
      <p:sp>
        <p:nvSpPr>
          <p:cNvPr id="2" name="Rectangle 1">
            <a:extLst>
              <a:ext uri="{FF2B5EF4-FFF2-40B4-BE49-F238E27FC236}">
                <a16:creationId xmlns:a16="http://schemas.microsoft.com/office/drawing/2014/main" id="{DED31E28-7B26-1A4C-ADAF-626522E09EDA}"/>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77</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70"/>
                                        </p:tgtEl>
                                        <p:attrNameLst>
                                          <p:attrName>style.visibility</p:attrName>
                                        </p:attrNameLst>
                                      </p:cBhvr>
                                      <p:to>
                                        <p:strVal val="visible"/>
                                      </p:to>
                                    </p:set>
                                    <p:animEffect transition="in" filter="fade">
                                      <p:cBhvr>
                                        <p:cTn id="7" dur="1000"/>
                                        <p:tgtEl>
                                          <p:spTgt spid="970"/>
                                        </p:tgtEl>
                                      </p:cBhvr>
                                    </p:animEffect>
                                  </p:childTnLst>
                                </p:cTn>
                              </p:par>
                              <p:par>
                                <p:cTn id="8" presetID="10" presetClass="entr" presetSubtype="0" fill="hold" nodeType="withEffect">
                                  <p:stCondLst>
                                    <p:cond delay="750"/>
                                  </p:stCondLst>
                                  <p:childTnLst>
                                    <p:set>
                                      <p:cBhvr>
                                        <p:cTn id="9" dur="1" fill="hold">
                                          <p:stCondLst>
                                            <p:cond delay="0"/>
                                          </p:stCondLst>
                                        </p:cTn>
                                        <p:tgtEl>
                                          <p:spTgt spid="973"/>
                                        </p:tgtEl>
                                        <p:attrNameLst>
                                          <p:attrName>style.visibility</p:attrName>
                                        </p:attrNameLst>
                                      </p:cBhvr>
                                      <p:to>
                                        <p:strVal val="visible"/>
                                      </p:to>
                                    </p:set>
                                    <p:animEffect transition="in" filter="fade">
                                      <p:cBhvr>
                                        <p:cTn id="10" dur="1000"/>
                                        <p:tgtEl>
                                          <p:spTgt spid="973"/>
                                        </p:tgtEl>
                                      </p:cBhvr>
                                    </p:animEffect>
                                  </p:childTnLst>
                                </p:cTn>
                              </p:par>
                              <p:par>
                                <p:cTn id="11" presetID="10" presetClass="entr" presetSubtype="0" fill="hold" nodeType="withEffect">
                                  <p:stCondLst>
                                    <p:cond delay="1750"/>
                                  </p:stCondLst>
                                  <p:childTnLst>
                                    <p:set>
                                      <p:cBhvr>
                                        <p:cTn id="12" dur="1" fill="hold">
                                          <p:stCondLst>
                                            <p:cond delay="0"/>
                                          </p:stCondLst>
                                        </p:cTn>
                                        <p:tgtEl>
                                          <p:spTgt spid="974"/>
                                        </p:tgtEl>
                                        <p:attrNameLst>
                                          <p:attrName>style.visibility</p:attrName>
                                        </p:attrNameLst>
                                      </p:cBhvr>
                                      <p:to>
                                        <p:strVal val="visible"/>
                                      </p:to>
                                    </p:set>
                                    <p:animEffect transition="in" filter="fade">
                                      <p:cBhvr>
                                        <p:cTn id="13" dur="1000"/>
                                        <p:tgtEl>
                                          <p:spTgt spid="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990" name="Google Shape;990;p63" descr="Graduation cap and gown clipart 2 - Clipartix"/>
          <p:cNvPicPr preferRelativeResize="0"/>
          <p:nvPr/>
        </p:nvPicPr>
        <p:blipFill rotWithShape="1">
          <a:blip r:embed="rId3">
            <a:alphaModFix/>
          </a:blip>
          <a:srcRect/>
          <a:stretch/>
        </p:blipFill>
        <p:spPr>
          <a:xfrm>
            <a:off x="9372600" y="3026342"/>
            <a:ext cx="2356449" cy="2042919"/>
          </a:xfrm>
          <a:prstGeom prst="rect">
            <a:avLst/>
          </a:prstGeom>
          <a:noFill/>
          <a:ln>
            <a:noFill/>
          </a:ln>
        </p:spPr>
      </p:pic>
      <p:pic>
        <p:nvPicPr>
          <p:cNvPr id="981" name="Google Shape;981;p63"/>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982" name="Google Shape;982;p63"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983" name="Google Shape;983;p63"/>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Foundation Scholarships</a:t>
            </a:r>
            <a:endParaRPr/>
          </a:p>
        </p:txBody>
      </p:sp>
      <p:sp>
        <p:nvSpPr>
          <p:cNvPr id="984" name="Google Shape;984;p63"/>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5" name="Google Shape;985;p63"/>
          <p:cNvSpPr/>
          <p:nvPr/>
        </p:nvSpPr>
        <p:spPr>
          <a:xfrm>
            <a:off x="725629" y="2558101"/>
            <a:ext cx="9637571" cy="4062610"/>
          </a:xfrm>
          <a:prstGeom prst="rect">
            <a:avLst/>
          </a:prstGeom>
          <a:noFill/>
          <a:ln>
            <a:noFill/>
          </a:ln>
        </p:spPr>
        <p:txBody>
          <a:bodyPr spcFirstLastPara="1" wrap="square" lIns="91425" tIns="45700" rIns="91425" bIns="45700" anchor="t" anchorCtr="0">
            <a:spAutoFit/>
          </a:bodyPr>
          <a:lstStyle/>
          <a:p>
            <a:pPr marL="568325" marR="0" lvl="0" indent="-568325" algn="l" rtl="0">
              <a:spcBef>
                <a:spcPts val="1800"/>
              </a:spcBef>
              <a:spcAft>
                <a:spcPts val="0"/>
              </a:spcAft>
              <a:buClr>
                <a:srgbClr val="003974"/>
              </a:buClr>
              <a:buSzPts val="2800"/>
              <a:buFont typeface="Calibri"/>
              <a:buAutoNum type="alphaUcPeriod"/>
            </a:pPr>
            <a:r>
              <a:rPr lang="en-US" sz="2800" dirty="0">
                <a:solidFill>
                  <a:schemeClr val="dk1"/>
                </a:solidFill>
                <a:latin typeface="Calibri"/>
                <a:ea typeface="Calibri"/>
                <a:cs typeface="Calibri"/>
                <a:sym typeface="Calibri"/>
              </a:rPr>
              <a:t>J. Walker Field – </a:t>
            </a:r>
            <a:r>
              <a:rPr lang="en-US" sz="2800" b="1" dirty="0">
                <a:solidFill>
                  <a:srgbClr val="76923C"/>
                </a:solidFill>
                <a:latin typeface="Calibri"/>
                <a:ea typeface="Calibri"/>
                <a:cs typeface="Calibri"/>
                <a:sym typeface="Calibri"/>
              </a:rPr>
              <a:t>Key Club Students</a:t>
            </a:r>
            <a:endParaRPr dirty="0"/>
          </a:p>
          <a:p>
            <a:pPr marL="568325" marR="0" lvl="0" indent="-568325" algn="l" rtl="0">
              <a:spcBef>
                <a:spcPts val="1800"/>
              </a:spcBef>
              <a:spcAft>
                <a:spcPts val="0"/>
              </a:spcAft>
              <a:buClr>
                <a:srgbClr val="003974"/>
              </a:buClr>
              <a:buSzPts val="2800"/>
              <a:buFont typeface="Calibri"/>
              <a:buAutoNum type="alphaUcPeriod"/>
            </a:pPr>
            <a:r>
              <a:rPr lang="en-US" sz="2800" dirty="0">
                <a:solidFill>
                  <a:schemeClr val="dk1"/>
                </a:solidFill>
                <a:latin typeface="Calibri"/>
                <a:ea typeface="Calibri"/>
                <a:cs typeface="Calibri"/>
                <a:sym typeface="Calibri"/>
              </a:rPr>
              <a:t>George &amp; Ann </a:t>
            </a:r>
            <a:r>
              <a:rPr lang="en-US" sz="2800" dirty="0" err="1">
                <a:solidFill>
                  <a:schemeClr val="dk1"/>
                </a:solidFill>
                <a:latin typeface="Calibri"/>
                <a:ea typeface="Calibri"/>
                <a:cs typeface="Calibri"/>
                <a:sym typeface="Calibri"/>
              </a:rPr>
              <a:t>Langguth</a:t>
            </a:r>
            <a:r>
              <a:rPr lang="en-US" sz="2800" dirty="0">
                <a:solidFill>
                  <a:schemeClr val="dk1"/>
                </a:solidFill>
                <a:latin typeface="Calibri"/>
                <a:ea typeface="Calibri"/>
                <a:cs typeface="Calibri"/>
                <a:sym typeface="Calibri"/>
              </a:rPr>
              <a:t> Scholarship– </a:t>
            </a:r>
            <a:r>
              <a:rPr lang="en-US" sz="2800" b="1" dirty="0">
                <a:solidFill>
                  <a:srgbClr val="76923C"/>
                </a:solidFill>
                <a:latin typeface="Calibri"/>
                <a:ea typeface="Calibri"/>
                <a:cs typeface="Calibri"/>
                <a:sym typeface="Calibri"/>
              </a:rPr>
              <a:t>Kiwanis Family</a:t>
            </a:r>
            <a:endParaRPr dirty="0"/>
          </a:p>
          <a:p>
            <a:pPr marL="568325" marR="0" lvl="0" indent="-568325" algn="l" rtl="0">
              <a:spcBef>
                <a:spcPts val="1800"/>
              </a:spcBef>
              <a:spcAft>
                <a:spcPts val="0"/>
              </a:spcAft>
              <a:buClr>
                <a:srgbClr val="003974"/>
              </a:buClr>
              <a:buSzPts val="2800"/>
              <a:buFont typeface="Calibri"/>
              <a:buAutoNum type="alphaUcPeriod"/>
            </a:pPr>
            <a:r>
              <a:rPr lang="en-US" sz="2800" dirty="0">
                <a:solidFill>
                  <a:schemeClr val="dk1"/>
                </a:solidFill>
                <a:latin typeface="Calibri"/>
                <a:ea typeface="Calibri"/>
                <a:cs typeface="Calibri"/>
                <a:sym typeface="Calibri"/>
              </a:rPr>
              <a:t>Charles &amp; Emilia </a:t>
            </a:r>
            <a:r>
              <a:rPr lang="en-US" sz="2800" dirty="0" err="1">
                <a:solidFill>
                  <a:schemeClr val="dk1"/>
                </a:solidFill>
                <a:latin typeface="Calibri"/>
                <a:ea typeface="Calibri"/>
                <a:cs typeface="Calibri"/>
                <a:sym typeface="Calibri"/>
              </a:rPr>
              <a:t>Gugliuzza</a:t>
            </a:r>
            <a:r>
              <a:rPr lang="en-US" sz="2800" dirty="0">
                <a:solidFill>
                  <a:schemeClr val="dk1"/>
                </a:solidFill>
                <a:latin typeface="Calibri"/>
                <a:ea typeface="Calibri"/>
                <a:cs typeface="Calibri"/>
                <a:sym typeface="Calibri"/>
              </a:rPr>
              <a:t>– </a:t>
            </a:r>
            <a:r>
              <a:rPr lang="en-US" sz="2800" b="1" dirty="0">
                <a:solidFill>
                  <a:srgbClr val="76923C"/>
                </a:solidFill>
                <a:latin typeface="Calibri"/>
                <a:ea typeface="Calibri"/>
                <a:cs typeface="Calibri"/>
                <a:sym typeface="Calibri"/>
              </a:rPr>
              <a:t>CKI Student</a:t>
            </a:r>
            <a:endParaRPr dirty="0"/>
          </a:p>
          <a:p>
            <a:pPr marL="568325" indent="-568325">
              <a:spcBef>
                <a:spcPts val="1800"/>
              </a:spcBef>
              <a:spcAft>
                <a:spcPts val="0"/>
              </a:spcAft>
              <a:buClr>
                <a:srgbClr val="003974"/>
              </a:buClr>
              <a:buSzPts val="2800"/>
              <a:buFont typeface="Calibri"/>
              <a:buAutoNum type="alphaUcPeriod"/>
            </a:pPr>
            <a:r>
              <a:rPr lang="en-US" sz="2800" dirty="0">
                <a:solidFill>
                  <a:schemeClr val="dk1"/>
                </a:solidFill>
                <a:latin typeface="Calibri"/>
                <a:ea typeface="Calibri"/>
                <a:cs typeface="Calibri"/>
                <a:sym typeface="Calibri"/>
              </a:rPr>
              <a:t>Maria </a:t>
            </a:r>
            <a:r>
              <a:rPr lang="en-US" sz="2800" dirty="0" err="1">
                <a:solidFill>
                  <a:schemeClr val="dk1"/>
                </a:solidFill>
                <a:latin typeface="Calibri"/>
                <a:ea typeface="Calibri"/>
                <a:cs typeface="Calibri"/>
                <a:sym typeface="Calibri"/>
              </a:rPr>
              <a:t>Mychaniuk</a:t>
            </a:r>
            <a:r>
              <a:rPr lang="en-US" sz="2800" dirty="0">
                <a:solidFill>
                  <a:schemeClr val="dk1"/>
                </a:solidFill>
                <a:latin typeface="Calibri"/>
                <a:ea typeface="Calibri"/>
                <a:cs typeface="Calibri"/>
                <a:sym typeface="Calibri"/>
              </a:rPr>
              <a:t> Scholarship- </a:t>
            </a:r>
            <a:r>
              <a:rPr lang="en-US" sz="2800" b="1" dirty="0">
                <a:solidFill>
                  <a:srgbClr val="76923C"/>
                </a:solidFill>
                <a:latin typeface="Calibri"/>
                <a:ea typeface="Calibri"/>
                <a:cs typeface="Calibri"/>
                <a:sym typeface="Calibri"/>
              </a:rPr>
              <a:t>Flagler County Community</a:t>
            </a:r>
            <a:endParaRPr lang="en-US" sz="2800" dirty="0"/>
          </a:p>
          <a:p>
            <a:pPr marL="568325" indent="-568325">
              <a:spcBef>
                <a:spcPts val="1800"/>
              </a:spcBef>
              <a:spcAft>
                <a:spcPts val="0"/>
              </a:spcAft>
              <a:buClr>
                <a:srgbClr val="003974"/>
              </a:buClr>
              <a:buSzPts val="2800"/>
              <a:buFont typeface="Calibri"/>
              <a:buAutoNum type="alphaUcPeriod"/>
            </a:pPr>
            <a:r>
              <a:rPr lang="en-US" sz="2800" dirty="0">
                <a:solidFill>
                  <a:schemeClr val="dk1"/>
                </a:solidFill>
                <a:latin typeface="Calibri"/>
                <a:ea typeface="Calibri"/>
                <a:cs typeface="Calibri"/>
                <a:sym typeface="Calibri"/>
              </a:rPr>
              <a:t>Wilton Manors Scholarship- </a:t>
            </a:r>
            <a:r>
              <a:rPr lang="en-US" sz="2800" b="1" dirty="0">
                <a:solidFill>
                  <a:srgbClr val="76923C"/>
                </a:solidFill>
                <a:latin typeface="Calibri"/>
                <a:ea typeface="Calibri"/>
                <a:cs typeface="Calibri"/>
                <a:sym typeface="Calibri"/>
              </a:rPr>
              <a:t>Broward County</a:t>
            </a:r>
            <a:endParaRPr lang="en-US" sz="2800" dirty="0"/>
          </a:p>
          <a:p>
            <a:pPr marL="568325" indent="-568325">
              <a:spcBef>
                <a:spcPts val="1800"/>
              </a:spcBef>
              <a:spcAft>
                <a:spcPts val="0"/>
              </a:spcAft>
              <a:buClr>
                <a:srgbClr val="003974"/>
              </a:buClr>
              <a:buSzPts val="2800"/>
              <a:buFont typeface="Calibri"/>
              <a:buAutoNum type="alphaUcPeriod"/>
            </a:pPr>
            <a:r>
              <a:rPr lang="en-US" sz="2800" dirty="0">
                <a:solidFill>
                  <a:schemeClr val="dk1"/>
                </a:solidFill>
                <a:latin typeface="Calibri"/>
                <a:ea typeface="Calibri"/>
                <a:cs typeface="Calibri"/>
                <a:sym typeface="Calibri"/>
              </a:rPr>
              <a:t>Wilton Manors Friends &amp; Family Kiwanis Scholarship</a:t>
            </a:r>
            <a:endParaRPr sz="2800" b="1" dirty="0">
              <a:solidFill>
                <a:srgbClr val="76923C"/>
              </a:solidFill>
              <a:latin typeface="Calibri"/>
              <a:ea typeface="Calibri"/>
              <a:cs typeface="Calibri"/>
              <a:sym typeface="Calibri"/>
            </a:endParaRPr>
          </a:p>
        </p:txBody>
      </p:sp>
      <p:grpSp>
        <p:nvGrpSpPr>
          <p:cNvPr id="986" name="Google Shape;986;p63"/>
          <p:cNvGrpSpPr/>
          <p:nvPr/>
        </p:nvGrpSpPr>
        <p:grpSpPr>
          <a:xfrm>
            <a:off x="8763000" y="1600200"/>
            <a:ext cx="3275372" cy="1023582"/>
            <a:chOff x="3429000" y="3200400"/>
            <a:chExt cx="5410200" cy="1828800"/>
          </a:xfrm>
        </p:grpSpPr>
        <p:sp>
          <p:nvSpPr>
            <p:cNvPr id="987" name="Google Shape;987;p63"/>
            <p:cNvSpPr/>
            <p:nvPr/>
          </p:nvSpPr>
          <p:spPr>
            <a:xfrm>
              <a:off x="3429000" y="3200400"/>
              <a:ext cx="5410200" cy="182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88" name="Google Shape;988;p63" descr="Text&#10;&#10;Description automatically generated with medium confidence"/>
            <p:cNvPicPr preferRelativeResize="0"/>
            <p:nvPr/>
          </p:nvPicPr>
          <p:blipFill rotWithShape="1">
            <a:blip r:embed="rId6">
              <a:alphaModFix/>
            </a:blip>
            <a:srcRect/>
            <a:stretch/>
          </p:blipFill>
          <p:spPr>
            <a:xfrm>
              <a:off x="3612000" y="3200400"/>
              <a:ext cx="4967999" cy="1828800"/>
            </a:xfrm>
            <a:prstGeom prst="rect">
              <a:avLst/>
            </a:prstGeom>
            <a:noFill/>
            <a:ln>
              <a:noFill/>
            </a:ln>
          </p:spPr>
        </p:pic>
      </p:grpSp>
      <p:sp>
        <p:nvSpPr>
          <p:cNvPr id="989" name="Google Shape;989;p63"/>
          <p:cNvSpPr txBox="1"/>
          <p:nvPr/>
        </p:nvSpPr>
        <p:spPr>
          <a:xfrm>
            <a:off x="558506" y="1772837"/>
            <a:ext cx="92941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974"/>
                </a:solidFill>
                <a:latin typeface="Arial"/>
                <a:ea typeface="Arial"/>
                <a:cs typeface="Arial"/>
                <a:sym typeface="Arial"/>
              </a:rPr>
              <a:t>Providing Education Opportunities…</a:t>
            </a:r>
            <a:endParaRPr/>
          </a:p>
        </p:txBody>
      </p:sp>
      <p:sp>
        <p:nvSpPr>
          <p:cNvPr id="2" name="Rectangle 1">
            <a:extLst>
              <a:ext uri="{FF2B5EF4-FFF2-40B4-BE49-F238E27FC236}">
                <a16:creationId xmlns:a16="http://schemas.microsoft.com/office/drawing/2014/main" id="{35D8099B-F2D9-1B81-9CA4-5B61ECD3D295}"/>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78</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85"/>
                                        </p:tgtEl>
                                        <p:attrNameLst>
                                          <p:attrName>style.visibility</p:attrName>
                                        </p:attrNameLst>
                                      </p:cBhvr>
                                      <p:to>
                                        <p:strVal val="visible"/>
                                      </p:to>
                                    </p:set>
                                    <p:animEffect transition="in" filter="fade">
                                      <p:cBhvr>
                                        <p:cTn id="7" dur="1000"/>
                                        <p:tgtEl>
                                          <p:spTgt spid="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64"/>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998" name="Google Shape;998;p64"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999" name="Google Shape;999;p64"/>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chemeClr val="lt1"/>
                </a:solidFill>
              </a:rPr>
              <a:t>FKF can HELP!</a:t>
            </a:r>
            <a:endParaRPr dirty="0"/>
          </a:p>
        </p:txBody>
      </p:sp>
      <p:grpSp>
        <p:nvGrpSpPr>
          <p:cNvPr id="1000" name="Google Shape;1000;p64"/>
          <p:cNvGrpSpPr/>
          <p:nvPr/>
        </p:nvGrpSpPr>
        <p:grpSpPr>
          <a:xfrm>
            <a:off x="6372221" y="1915737"/>
            <a:ext cx="5819777" cy="3512569"/>
            <a:chOff x="304799" y="2924315"/>
            <a:chExt cx="5834744" cy="3646715"/>
          </a:xfrm>
        </p:grpSpPr>
        <p:pic>
          <p:nvPicPr>
            <p:cNvPr id="1001" name="Google Shape;1001;p64" descr="Free Introducing Someone Cliparts, Download Free Clip Art, Free ..."/>
            <p:cNvPicPr preferRelativeResize="0"/>
            <p:nvPr/>
          </p:nvPicPr>
          <p:blipFill rotWithShape="1">
            <a:blip r:embed="rId5">
              <a:alphaModFix/>
            </a:blip>
            <a:srcRect/>
            <a:stretch/>
          </p:blipFill>
          <p:spPr>
            <a:xfrm flipH="1">
              <a:off x="304799" y="2924315"/>
              <a:ext cx="5834744" cy="3646715"/>
            </a:xfrm>
            <a:prstGeom prst="rect">
              <a:avLst/>
            </a:prstGeom>
            <a:noFill/>
            <a:ln>
              <a:noFill/>
            </a:ln>
          </p:spPr>
        </p:pic>
        <p:sp>
          <p:nvSpPr>
            <p:cNvPr id="1002" name="Google Shape;1002;p64"/>
            <p:cNvSpPr txBox="1"/>
            <p:nvPr/>
          </p:nvSpPr>
          <p:spPr>
            <a:xfrm>
              <a:off x="1674190" y="4582954"/>
              <a:ext cx="2616543" cy="889428"/>
            </a:xfrm>
            <a:prstGeom prst="rect">
              <a:avLst/>
            </a:prstGeom>
            <a:noFill/>
            <a:ln>
              <a:noFill/>
            </a:ln>
          </p:spPr>
          <p:txBody>
            <a:bodyPr spcFirstLastPara="1" wrap="square" lIns="91425" tIns="45700" rIns="91425" bIns="45700" anchor="t" anchorCtr="0">
              <a:spAutoFit/>
            </a:bodyPr>
            <a:lstStyle/>
            <a:p>
              <a:pPr marL="60325" marR="0" lvl="0" indent="0" algn="ctr" rtl="0">
                <a:spcBef>
                  <a:spcPts val="0"/>
                </a:spcBef>
                <a:spcAft>
                  <a:spcPts val="0"/>
                </a:spcAft>
                <a:buClr>
                  <a:srgbClr val="CC6600"/>
                </a:buClr>
                <a:buSzPts val="2800"/>
                <a:buFont typeface="Calibri"/>
                <a:buNone/>
              </a:pPr>
              <a:r>
                <a:rPr lang="en-US" sz="2800">
                  <a:solidFill>
                    <a:srgbClr val="CC6600"/>
                  </a:solidFill>
                  <a:latin typeface="Calibri"/>
                  <a:ea typeface="Calibri"/>
                  <a:cs typeface="Calibri"/>
                  <a:sym typeface="Calibri"/>
                </a:rPr>
                <a:t>A Few Quick Questions!</a:t>
              </a:r>
              <a:endParaRPr sz="1800">
                <a:solidFill>
                  <a:schemeClr val="dk1"/>
                </a:solidFill>
                <a:latin typeface="Arial"/>
                <a:ea typeface="Arial"/>
                <a:cs typeface="Arial"/>
                <a:sym typeface="Arial"/>
              </a:endParaRPr>
            </a:p>
          </p:txBody>
        </p:sp>
      </p:grpSp>
      <p:sp>
        <p:nvSpPr>
          <p:cNvPr id="1003" name="Google Shape;1003;p64"/>
          <p:cNvSpPr/>
          <p:nvPr/>
        </p:nvSpPr>
        <p:spPr>
          <a:xfrm>
            <a:off x="609600" y="1673290"/>
            <a:ext cx="6693720" cy="4144491"/>
          </a:xfrm>
          <a:prstGeom prst="roundRect">
            <a:avLst>
              <a:gd name="adj" fmla="val 16667"/>
            </a:avLst>
          </a:prstGeom>
          <a:solidFill>
            <a:srgbClr val="2683C6"/>
          </a:solidFill>
          <a:ln w="28575" cap="flat" cmpd="sng">
            <a:solidFill>
              <a:srgbClr val="335B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FFFFFF"/>
              </a:solidFill>
              <a:latin typeface="Calibri"/>
              <a:ea typeface="Calibri"/>
              <a:cs typeface="Calibri"/>
              <a:sym typeface="Calibri"/>
            </a:endParaRPr>
          </a:p>
        </p:txBody>
      </p:sp>
      <p:sp>
        <p:nvSpPr>
          <p:cNvPr id="1004" name="Google Shape;1004;p64"/>
          <p:cNvSpPr txBox="1"/>
          <p:nvPr/>
        </p:nvSpPr>
        <p:spPr>
          <a:xfrm>
            <a:off x="609600" y="1600200"/>
            <a:ext cx="6693720" cy="3600945"/>
          </a:xfrm>
          <a:prstGeom prst="rect">
            <a:avLst/>
          </a:prstGeom>
          <a:noFill/>
          <a:ln>
            <a:noFill/>
          </a:ln>
        </p:spPr>
        <p:txBody>
          <a:bodyPr spcFirstLastPara="1" wrap="square" lIns="91425" tIns="45700" rIns="91425" bIns="45700" anchor="t" anchorCtr="0">
            <a:spAutoFit/>
          </a:bodyPr>
          <a:lstStyle/>
          <a:p>
            <a:pPr marL="574675" marR="0" lvl="0" indent="-514350" algn="l" rtl="0">
              <a:spcBef>
                <a:spcPts val="2400"/>
              </a:spcBef>
              <a:spcAft>
                <a:spcPts val="0"/>
              </a:spcAft>
              <a:buClr>
                <a:srgbClr val="FFFFFF"/>
              </a:buClr>
              <a:buSzPts val="2800"/>
              <a:buFont typeface="Calibri"/>
              <a:buAutoNum type="arabicPeriod"/>
            </a:pPr>
            <a:r>
              <a:rPr lang="en-US" sz="2800" dirty="0">
                <a:solidFill>
                  <a:srgbClr val="FFFFFF"/>
                </a:solidFill>
                <a:latin typeface="Calibri"/>
                <a:ea typeface="Calibri"/>
                <a:cs typeface="Calibri"/>
                <a:sym typeface="Calibri"/>
              </a:rPr>
              <a:t>In the past year, has your club applied for a </a:t>
            </a:r>
            <a:r>
              <a:rPr lang="en-US" sz="2800" b="1" dirty="0">
                <a:solidFill>
                  <a:srgbClr val="FFFFFF"/>
                </a:solidFill>
                <a:latin typeface="Calibri"/>
                <a:ea typeface="Calibri"/>
                <a:cs typeface="Calibri"/>
                <a:sym typeface="Calibri"/>
              </a:rPr>
              <a:t>Mini-Grant</a:t>
            </a:r>
            <a:r>
              <a:rPr lang="en-US" sz="2800" dirty="0">
                <a:solidFill>
                  <a:srgbClr val="FFFFFF"/>
                </a:solidFill>
                <a:latin typeface="Calibri"/>
                <a:ea typeface="Calibri"/>
                <a:cs typeface="Calibri"/>
                <a:sym typeface="Calibri"/>
              </a:rPr>
              <a:t>?</a:t>
            </a:r>
            <a:endParaRPr dirty="0"/>
          </a:p>
          <a:p>
            <a:pPr marL="574675" marR="0" lvl="0" indent="-514350" algn="l" rtl="0">
              <a:spcBef>
                <a:spcPts val="2400"/>
              </a:spcBef>
              <a:spcAft>
                <a:spcPts val="0"/>
              </a:spcAft>
              <a:buClr>
                <a:srgbClr val="FFFFFF"/>
              </a:buClr>
              <a:buSzPts val="2800"/>
              <a:buFont typeface="Calibri"/>
              <a:buAutoNum type="arabicPeriod"/>
            </a:pPr>
            <a:r>
              <a:rPr lang="en-US" sz="2800" dirty="0">
                <a:solidFill>
                  <a:srgbClr val="FFFFFF"/>
                </a:solidFill>
                <a:latin typeface="Calibri"/>
                <a:ea typeface="Calibri"/>
                <a:cs typeface="Calibri"/>
                <a:sym typeface="Calibri"/>
              </a:rPr>
              <a:t>In the past 5 years, has your club applied for a </a:t>
            </a:r>
            <a:r>
              <a:rPr lang="en-US" sz="2800" b="1" dirty="0">
                <a:solidFill>
                  <a:srgbClr val="FFFFFF"/>
                </a:solidFill>
                <a:latin typeface="Calibri"/>
                <a:ea typeface="Calibri"/>
                <a:cs typeface="Calibri"/>
                <a:sym typeface="Calibri"/>
              </a:rPr>
              <a:t>Matching or Private Fund Grant</a:t>
            </a:r>
            <a:r>
              <a:rPr lang="en-US" sz="2800" dirty="0">
                <a:solidFill>
                  <a:srgbClr val="FFFFFF"/>
                </a:solidFill>
                <a:latin typeface="Calibri"/>
                <a:ea typeface="Calibri"/>
                <a:cs typeface="Calibri"/>
                <a:sym typeface="Calibri"/>
              </a:rPr>
              <a:t>?</a:t>
            </a:r>
            <a:endParaRPr dirty="0"/>
          </a:p>
          <a:p>
            <a:pPr marL="574675" marR="0" lvl="0" indent="-514350" algn="l" rtl="0">
              <a:spcBef>
                <a:spcPts val="2400"/>
              </a:spcBef>
              <a:spcAft>
                <a:spcPts val="0"/>
              </a:spcAft>
              <a:buClr>
                <a:srgbClr val="FFFFFF"/>
              </a:buClr>
              <a:buSzPts val="2800"/>
              <a:buFont typeface="Calibri"/>
              <a:buAutoNum type="arabicPeriod"/>
            </a:pPr>
            <a:r>
              <a:rPr lang="en-US" sz="2800" dirty="0">
                <a:solidFill>
                  <a:srgbClr val="FFFFFF"/>
                </a:solidFill>
                <a:latin typeface="Calibri"/>
                <a:ea typeface="Calibri"/>
                <a:cs typeface="Calibri"/>
                <a:sym typeface="Calibri"/>
              </a:rPr>
              <a:t>Has your club made their </a:t>
            </a:r>
            <a:r>
              <a:rPr lang="en-US" sz="2800" b="1" dirty="0">
                <a:solidFill>
                  <a:srgbClr val="FFFFFF"/>
                </a:solidFill>
                <a:latin typeface="Calibri"/>
                <a:ea typeface="Calibri"/>
                <a:cs typeface="Calibri"/>
                <a:sym typeface="Calibri"/>
              </a:rPr>
              <a:t>donation</a:t>
            </a:r>
            <a:r>
              <a:rPr lang="en-US" sz="2800" dirty="0">
                <a:solidFill>
                  <a:srgbClr val="FFFFFF"/>
                </a:solidFill>
                <a:latin typeface="Calibri"/>
                <a:ea typeface="Calibri"/>
                <a:cs typeface="Calibri"/>
                <a:sym typeface="Calibri"/>
              </a:rPr>
              <a:t> to the Florida Kiwanis Foundation yet?</a:t>
            </a:r>
            <a:endParaRPr dirty="0"/>
          </a:p>
        </p:txBody>
      </p:sp>
      <p:sp>
        <p:nvSpPr>
          <p:cNvPr id="1005" name="Google Shape;1005;p64"/>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6" name="Google Shape;1006;p64"/>
          <p:cNvSpPr txBox="1"/>
          <p:nvPr/>
        </p:nvSpPr>
        <p:spPr>
          <a:xfrm>
            <a:off x="1448906" y="6054510"/>
            <a:ext cx="929418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3974"/>
                </a:solidFill>
                <a:latin typeface="Arial"/>
                <a:ea typeface="Arial"/>
                <a:cs typeface="Arial"/>
                <a:sym typeface="Arial"/>
              </a:rPr>
              <a:t>FKF exists to support YOU!</a:t>
            </a:r>
            <a:endParaRPr/>
          </a:p>
        </p:txBody>
      </p:sp>
      <p:sp>
        <p:nvSpPr>
          <p:cNvPr id="2" name="Rectangle 1">
            <a:extLst>
              <a:ext uri="{FF2B5EF4-FFF2-40B4-BE49-F238E27FC236}">
                <a16:creationId xmlns:a16="http://schemas.microsoft.com/office/drawing/2014/main" id="{5D6C9D76-D029-43AA-50F0-C7F154092765}"/>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79</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1000"/>
                                        </p:tgtEl>
                                        <p:attrNameLst>
                                          <p:attrName>style.visibility</p:attrName>
                                        </p:attrNameLst>
                                      </p:cBhvr>
                                      <p:to>
                                        <p:strVal val="visible"/>
                                      </p:to>
                                    </p:set>
                                    <p:anim calcmode="lin" valueType="num">
                                      <p:cBhvr additive="base">
                                        <p:cTn id="7" dur="1000"/>
                                        <p:tgtEl>
                                          <p:spTgt spid="1000"/>
                                        </p:tgtEl>
                                        <p:attrNameLst>
                                          <p:attrName>ppt_w</p:attrName>
                                        </p:attrNameLst>
                                      </p:cBhvr>
                                      <p:tavLst>
                                        <p:tav tm="0">
                                          <p:val>
                                            <p:strVal val="0"/>
                                          </p:val>
                                        </p:tav>
                                        <p:tav tm="100000">
                                          <p:val>
                                            <p:strVal val="#ppt_w"/>
                                          </p:val>
                                        </p:tav>
                                      </p:tavLst>
                                    </p:anim>
                                    <p:anim calcmode="lin" valueType="num">
                                      <p:cBhvr additive="base">
                                        <p:cTn id="8" dur="1000"/>
                                        <p:tgtEl>
                                          <p:spTgt spid="100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06"/>
                                        </p:tgtEl>
                                        <p:attrNameLst>
                                          <p:attrName>style.visibility</p:attrName>
                                        </p:attrNameLst>
                                      </p:cBhvr>
                                      <p:to>
                                        <p:strVal val="visible"/>
                                      </p:to>
                                    </p:set>
                                    <p:animEffect transition="in" filter="fade">
                                      <p:cBhvr>
                                        <p:cTn id="13" dur="75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4"/>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112" name="Google Shape;112;p4"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113" name="Google Shape;113;p4"/>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Parking Lot</a:t>
            </a:r>
            <a:endParaRPr/>
          </a:p>
        </p:txBody>
      </p:sp>
      <p:sp>
        <p:nvSpPr>
          <p:cNvPr id="114" name="Google Shape;114;p4"/>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 name="Google Shape;115;p4"/>
          <p:cNvSpPr txBox="1">
            <a:spLocks noGrp="1"/>
          </p:cNvSpPr>
          <p:nvPr>
            <p:ph type="body" idx="1"/>
          </p:nvPr>
        </p:nvSpPr>
        <p:spPr>
          <a:xfrm>
            <a:off x="6129281" y="2135102"/>
            <a:ext cx="6062717" cy="16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t>Questions during the presentation?</a:t>
            </a:r>
            <a:endParaRPr/>
          </a:p>
          <a:p>
            <a:pPr marL="0" lvl="0" indent="0" algn="l" rtl="0">
              <a:lnSpc>
                <a:spcPct val="100000"/>
              </a:lnSpc>
              <a:spcBef>
                <a:spcPts val="1200"/>
              </a:spcBef>
              <a:spcAft>
                <a:spcPts val="0"/>
              </a:spcAft>
              <a:buSzPts val="2800"/>
              <a:buNone/>
            </a:pPr>
            <a:r>
              <a:rPr lang="en-US" sz="2800"/>
              <a:t>Insights or examples to share?</a:t>
            </a:r>
            <a:endParaRPr/>
          </a:p>
        </p:txBody>
      </p:sp>
      <p:sp>
        <p:nvSpPr>
          <p:cNvPr id="116" name="Google Shape;116;p4"/>
          <p:cNvSpPr txBox="1"/>
          <p:nvPr/>
        </p:nvSpPr>
        <p:spPr>
          <a:xfrm>
            <a:off x="6019800" y="3710740"/>
            <a:ext cx="5861160" cy="1692731"/>
          </a:xfrm>
          <a:prstGeom prst="rect">
            <a:avLst/>
          </a:prstGeom>
          <a:solidFill>
            <a:srgbClr val="0F243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chemeClr val="lt1"/>
                </a:solidFill>
                <a:latin typeface="Arial"/>
                <a:ea typeface="Arial"/>
                <a:cs typeface="Arial"/>
                <a:sym typeface="Arial"/>
              </a:rPr>
              <a:t>Use a Post-it </a:t>
            </a:r>
            <a:endParaRPr/>
          </a:p>
          <a:p>
            <a:pPr marL="0" marR="0" lvl="0" indent="0" algn="ctr" rtl="0">
              <a:spcBef>
                <a:spcPts val="0"/>
              </a:spcBef>
              <a:spcAft>
                <a:spcPts val="0"/>
              </a:spcAft>
              <a:buNone/>
            </a:pPr>
            <a:r>
              <a:rPr lang="en-US" sz="3200" b="1" i="0" u="none" strike="noStrike" cap="none">
                <a:solidFill>
                  <a:schemeClr val="lt1"/>
                </a:solidFill>
                <a:latin typeface="Arial"/>
                <a:ea typeface="Arial"/>
                <a:cs typeface="Arial"/>
                <a:sym typeface="Arial"/>
              </a:rPr>
              <a:t>and </a:t>
            </a:r>
            <a:endParaRPr/>
          </a:p>
          <a:p>
            <a:pPr marL="0" marR="0" lvl="0" indent="0" algn="ctr" rtl="0">
              <a:spcBef>
                <a:spcPts val="0"/>
              </a:spcBef>
              <a:spcAft>
                <a:spcPts val="0"/>
              </a:spcAft>
              <a:buNone/>
            </a:pPr>
            <a:r>
              <a:rPr lang="en-US" sz="3600" b="1" i="0" u="none" strike="noStrike" cap="none">
                <a:solidFill>
                  <a:schemeClr val="lt1"/>
                </a:solidFill>
                <a:latin typeface="Arial"/>
                <a:ea typeface="Arial"/>
                <a:cs typeface="Arial"/>
                <a:sym typeface="Arial"/>
              </a:rPr>
              <a:t>Place it in the parking lot!</a:t>
            </a:r>
            <a:endParaRPr sz="2400" b="0" i="0" u="none" strike="noStrike" cap="none">
              <a:solidFill>
                <a:schemeClr val="dk1"/>
              </a:solidFill>
              <a:latin typeface="Arial"/>
              <a:ea typeface="Arial"/>
              <a:cs typeface="Arial"/>
              <a:sym typeface="Arial"/>
            </a:endParaRPr>
          </a:p>
        </p:txBody>
      </p:sp>
      <p:pic>
        <p:nvPicPr>
          <p:cNvPr id="117" name="Google Shape;117;p4" descr="A parking lot full of cars&#10;&#10;Description automatically generated with medium confidence"/>
          <p:cNvPicPr preferRelativeResize="0"/>
          <p:nvPr/>
        </p:nvPicPr>
        <p:blipFill rotWithShape="1">
          <a:blip r:embed="rId5">
            <a:alphaModFix/>
          </a:blip>
          <a:srcRect/>
          <a:stretch/>
        </p:blipFill>
        <p:spPr>
          <a:xfrm>
            <a:off x="0" y="1462087"/>
            <a:ext cx="5791200" cy="5395913"/>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2000"/>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65"/>
          <p:cNvSpPr txBox="1">
            <a:spLocks noGrp="1"/>
          </p:cNvSpPr>
          <p:nvPr>
            <p:ph type="title"/>
          </p:nvPr>
        </p:nvSpPr>
        <p:spPr>
          <a:xfrm>
            <a:off x="875352" y="2209800"/>
            <a:ext cx="5943600" cy="84613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5400"/>
              <a:buFont typeface="Arial"/>
              <a:buNone/>
            </a:pPr>
            <a:r>
              <a:rPr lang="en-US" sz="5400" dirty="0"/>
              <a:t>Service Projects</a:t>
            </a:r>
            <a:endParaRPr dirty="0"/>
          </a:p>
        </p:txBody>
      </p:sp>
      <p:sp>
        <p:nvSpPr>
          <p:cNvPr id="1012" name="Google Shape;1012;p65"/>
          <p:cNvSpPr txBox="1"/>
          <p:nvPr/>
        </p:nvSpPr>
        <p:spPr>
          <a:xfrm>
            <a:off x="838200" y="3452197"/>
            <a:ext cx="56351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Work to your </a:t>
            </a:r>
            <a:r>
              <a:rPr lang="en-US" sz="3600" b="1" i="0" u="none" strike="noStrike" cap="none">
                <a:solidFill>
                  <a:schemeClr val="lt1"/>
                </a:solidFill>
                <a:latin typeface="Arial"/>
                <a:ea typeface="Arial"/>
                <a:cs typeface="Arial"/>
                <a:sym typeface="Arial"/>
              </a:rPr>
              <a:t>Strengths</a:t>
            </a:r>
            <a:endParaRPr sz="1800" b="1">
              <a:solidFill>
                <a:schemeClr val="dk1"/>
              </a:solidFill>
              <a:latin typeface="Arial"/>
              <a:ea typeface="Arial"/>
              <a:cs typeface="Arial"/>
              <a:sym typeface="Arial"/>
            </a:endParaRPr>
          </a:p>
        </p:txBody>
      </p:sp>
      <p:pic>
        <p:nvPicPr>
          <p:cNvPr id="1013" name="Google Shape;1013;p65"/>
          <p:cNvPicPr preferRelativeResize="0"/>
          <p:nvPr/>
        </p:nvPicPr>
        <p:blipFill rotWithShape="1">
          <a:blip r:embed="rId3">
            <a:alphaModFix/>
          </a:blip>
          <a:srcRect/>
          <a:stretch/>
        </p:blipFill>
        <p:spPr>
          <a:xfrm>
            <a:off x="7541904" y="453121"/>
            <a:ext cx="4533900" cy="6067425"/>
          </a:xfrm>
          <a:prstGeom prst="rect">
            <a:avLst/>
          </a:prstGeom>
          <a:noFill/>
          <a:ln>
            <a:noFill/>
          </a:ln>
        </p:spPr>
      </p:pic>
      <p:sp>
        <p:nvSpPr>
          <p:cNvPr id="1014" name="Google Shape;1014;p65"/>
          <p:cNvSpPr txBox="1"/>
          <p:nvPr/>
        </p:nvSpPr>
        <p:spPr>
          <a:xfrm>
            <a:off x="418152" y="4038600"/>
            <a:ext cx="6858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Identify your </a:t>
            </a:r>
            <a:r>
              <a:rPr lang="en-US" sz="3600" b="1" i="0" u="none" strike="noStrike" cap="none">
                <a:solidFill>
                  <a:schemeClr val="lt1"/>
                </a:solidFill>
                <a:latin typeface="Arial"/>
                <a:ea typeface="Arial"/>
                <a:cs typeface="Arial"/>
                <a:sym typeface="Arial"/>
              </a:rPr>
              <a:t>Community Needs</a:t>
            </a:r>
            <a:endParaRPr sz="1800" b="1">
              <a:solidFill>
                <a:schemeClr val="dk1"/>
              </a:solidFill>
              <a:latin typeface="Arial"/>
              <a:ea typeface="Arial"/>
              <a:cs typeface="Arial"/>
              <a:sym typeface="Arial"/>
            </a:endParaRP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66"/>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1021" name="Google Shape;1021;p66"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1022" name="Google Shape;1022;p66"/>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lt1"/>
                </a:solidFill>
              </a:rPr>
              <a:t>Signature Projects</a:t>
            </a:r>
            <a:endParaRPr dirty="0"/>
          </a:p>
        </p:txBody>
      </p:sp>
      <p:sp>
        <p:nvSpPr>
          <p:cNvPr id="1023" name="Google Shape;1023;p66"/>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4" name="Google Shape;1024;p66"/>
          <p:cNvSpPr txBox="1"/>
          <p:nvPr/>
        </p:nvSpPr>
        <p:spPr>
          <a:xfrm>
            <a:off x="769881" y="2155087"/>
            <a:ext cx="662151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Arial"/>
                <a:ea typeface="Arial"/>
                <a:cs typeface="Arial"/>
                <a:sym typeface="Arial"/>
              </a:rPr>
              <a:t>Recurring</a:t>
            </a:r>
            <a:endParaRPr dirty="0"/>
          </a:p>
        </p:txBody>
      </p:sp>
      <p:sp>
        <p:nvSpPr>
          <p:cNvPr id="1025" name="Google Shape;1025;p66"/>
          <p:cNvSpPr txBox="1"/>
          <p:nvPr/>
        </p:nvSpPr>
        <p:spPr>
          <a:xfrm>
            <a:off x="769882" y="3262747"/>
            <a:ext cx="662151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Arial"/>
                <a:ea typeface="Arial"/>
                <a:cs typeface="Arial"/>
                <a:sym typeface="Arial"/>
              </a:rPr>
              <a:t>Brand enhancing</a:t>
            </a:r>
            <a:endParaRPr dirty="0"/>
          </a:p>
        </p:txBody>
      </p:sp>
      <p:sp>
        <p:nvSpPr>
          <p:cNvPr id="1026" name="Google Shape;1026;p66"/>
          <p:cNvSpPr txBox="1"/>
          <p:nvPr/>
        </p:nvSpPr>
        <p:spPr>
          <a:xfrm>
            <a:off x="769883" y="4370407"/>
            <a:ext cx="662151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Arial"/>
                <a:ea typeface="Arial"/>
                <a:cs typeface="Arial"/>
                <a:sym typeface="Arial"/>
              </a:rPr>
              <a:t>High Impact</a:t>
            </a:r>
            <a:endParaRPr dirty="0"/>
          </a:p>
        </p:txBody>
      </p:sp>
      <p:sp>
        <p:nvSpPr>
          <p:cNvPr id="1027" name="Google Shape;1027;p66"/>
          <p:cNvSpPr txBox="1"/>
          <p:nvPr/>
        </p:nvSpPr>
        <p:spPr>
          <a:xfrm>
            <a:off x="769881" y="5479746"/>
            <a:ext cx="662151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Arial"/>
                <a:ea typeface="Arial"/>
                <a:cs typeface="Arial"/>
                <a:sym typeface="Arial"/>
              </a:rPr>
              <a:t>Membership focused</a:t>
            </a:r>
            <a:endParaRPr dirty="0"/>
          </a:p>
        </p:txBody>
      </p:sp>
      <p:pic>
        <p:nvPicPr>
          <p:cNvPr id="1028" name="Google Shape;1028;p66"/>
          <p:cNvPicPr preferRelativeResize="0"/>
          <p:nvPr/>
        </p:nvPicPr>
        <p:blipFill rotWithShape="1">
          <a:blip r:embed="rId5">
            <a:alphaModFix/>
          </a:blip>
          <a:srcRect/>
          <a:stretch/>
        </p:blipFill>
        <p:spPr>
          <a:xfrm>
            <a:off x="5156435" y="1457142"/>
            <a:ext cx="7035565" cy="5400857"/>
          </a:xfrm>
          <a:prstGeom prst="rect">
            <a:avLst/>
          </a:prstGeom>
          <a:noFill/>
          <a:ln>
            <a:noFill/>
          </a:ln>
        </p:spPr>
      </p:pic>
      <p:sp>
        <p:nvSpPr>
          <p:cNvPr id="1029" name="Google Shape;1029;p66"/>
          <p:cNvSpPr txBox="1"/>
          <p:nvPr/>
        </p:nvSpPr>
        <p:spPr>
          <a:xfrm>
            <a:off x="5363458" y="6070491"/>
            <a:ext cx="6621517" cy="461665"/>
          </a:xfrm>
          <a:prstGeom prst="rect">
            <a:avLst/>
          </a:prstGeom>
          <a:solidFill>
            <a:srgbClr val="C000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What </a:t>
            </a:r>
            <a:r>
              <a:rPr lang="en-US" sz="2400" i="1">
                <a:solidFill>
                  <a:schemeClr val="lt1"/>
                </a:solidFill>
                <a:latin typeface="Arial"/>
                <a:ea typeface="Arial"/>
                <a:cs typeface="Arial"/>
                <a:sym typeface="Arial"/>
              </a:rPr>
              <a:t>community</a:t>
            </a:r>
            <a:r>
              <a:rPr lang="en-US" sz="2400">
                <a:solidFill>
                  <a:schemeClr val="lt1"/>
                </a:solidFill>
                <a:latin typeface="Arial"/>
                <a:ea typeface="Arial"/>
                <a:cs typeface="Arial"/>
                <a:sym typeface="Arial"/>
              </a:rPr>
              <a:t> event is </a:t>
            </a:r>
            <a:r>
              <a:rPr lang="en-US" sz="2400" u="sng">
                <a:solidFill>
                  <a:schemeClr val="lt1"/>
                </a:solidFill>
                <a:latin typeface="Arial"/>
                <a:ea typeface="Arial"/>
                <a:cs typeface="Arial"/>
                <a:sym typeface="Arial"/>
              </a:rPr>
              <a:t>your</a:t>
            </a:r>
            <a:r>
              <a:rPr lang="en-US" sz="2400">
                <a:solidFill>
                  <a:schemeClr val="lt1"/>
                </a:solidFill>
                <a:latin typeface="Arial"/>
                <a:ea typeface="Arial"/>
                <a:cs typeface="Arial"/>
                <a:sym typeface="Arial"/>
              </a:rPr>
              <a:t> club known for?</a:t>
            </a:r>
            <a:endParaRPr/>
          </a:p>
        </p:txBody>
      </p:sp>
      <p:sp>
        <p:nvSpPr>
          <p:cNvPr id="2" name="Star: 5 Points 1">
            <a:extLst>
              <a:ext uri="{FF2B5EF4-FFF2-40B4-BE49-F238E27FC236}">
                <a16:creationId xmlns:a16="http://schemas.microsoft.com/office/drawing/2014/main" id="{1E759B48-1896-4532-FAB5-5A5CB4A1A746}"/>
              </a:ext>
            </a:extLst>
          </p:cNvPr>
          <p:cNvSpPr/>
          <p:nvPr/>
        </p:nvSpPr>
        <p:spPr>
          <a:xfrm>
            <a:off x="110062" y="6553200"/>
            <a:ext cx="194738" cy="191069"/>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26" name="Picture 2" descr="Free Vector many children reading books">
            <a:extLst>
              <a:ext uri="{FF2B5EF4-FFF2-40B4-BE49-F238E27FC236}">
                <a16:creationId xmlns:a16="http://schemas.microsoft.com/office/drawing/2014/main" id="{9F8484AA-3179-C632-4061-1B1093A52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89" y="3787891"/>
            <a:ext cx="3524250" cy="289560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005;p64">
            <a:extLst>
              <a:ext uri="{FF2B5EF4-FFF2-40B4-BE49-F238E27FC236}">
                <a16:creationId xmlns:a16="http://schemas.microsoft.com/office/drawing/2014/main" id="{5E5303D4-11BF-29AE-BF97-F9BBC0A1CCF5}"/>
              </a:ext>
            </a:extLst>
          </p:cNvPr>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35" name="Google Shape;1035;p67"/>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1036" name="Google Shape;1036;p67"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1037" name="Google Shape;1037;p67"/>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dirty="0">
                <a:solidFill>
                  <a:schemeClr val="bg1"/>
                </a:solidFill>
              </a:rPr>
              <a:t>Governor’s Project</a:t>
            </a:r>
            <a:endParaRPr dirty="0">
              <a:solidFill>
                <a:schemeClr val="bg1"/>
              </a:solidFill>
            </a:endParaRPr>
          </a:p>
        </p:txBody>
      </p:sp>
      <p:sp>
        <p:nvSpPr>
          <p:cNvPr id="3" name="Title 1">
            <a:extLst>
              <a:ext uri="{FF2B5EF4-FFF2-40B4-BE49-F238E27FC236}">
                <a16:creationId xmlns:a16="http://schemas.microsoft.com/office/drawing/2014/main" id="{1936E1E8-7308-7343-AE68-B43C9BE6D924}"/>
              </a:ext>
            </a:extLst>
          </p:cNvPr>
          <p:cNvSpPr txBox="1">
            <a:spLocks/>
          </p:cNvSpPr>
          <p:nvPr/>
        </p:nvSpPr>
        <p:spPr>
          <a:xfrm>
            <a:off x="2303217" y="1104118"/>
            <a:ext cx="7512236" cy="162476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867"/>
              <a:buFont typeface="Times New Roman"/>
              <a:buNone/>
              <a:defRPr sz="5867"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Palatino Linotype"/>
                <a:ea typeface="Palatino Linotype"/>
                <a:cs typeface="Palatino Linotype"/>
                <a:sym typeface="Palatino Linotype"/>
              </a:defRPr>
            </a:lvl2pPr>
            <a:lvl3pPr marR="0" lvl="2"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Palatino Linotype"/>
                <a:ea typeface="Palatino Linotype"/>
                <a:cs typeface="Palatino Linotype"/>
                <a:sym typeface="Palatino Linotype"/>
              </a:defRPr>
            </a:lvl3pPr>
            <a:lvl4pPr marR="0" lvl="3"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Palatino Linotype"/>
                <a:ea typeface="Palatino Linotype"/>
                <a:cs typeface="Palatino Linotype"/>
                <a:sym typeface="Palatino Linotype"/>
              </a:defRPr>
            </a:lvl4pPr>
            <a:lvl5pPr marR="0" lvl="4"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Palatino Linotype"/>
                <a:ea typeface="Palatino Linotype"/>
                <a:cs typeface="Palatino Linotype"/>
                <a:sym typeface="Palatino Linotype"/>
              </a:defRPr>
            </a:lvl5pPr>
            <a:lvl6pPr marR="0" lvl="5"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Palatino Linotype"/>
                <a:ea typeface="Palatino Linotype"/>
                <a:cs typeface="Palatino Linotype"/>
                <a:sym typeface="Palatino Linotype"/>
              </a:defRPr>
            </a:lvl6pPr>
            <a:lvl7pPr marR="0" lvl="6"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Palatino Linotype"/>
                <a:ea typeface="Palatino Linotype"/>
                <a:cs typeface="Palatino Linotype"/>
                <a:sym typeface="Palatino Linotype"/>
              </a:defRPr>
            </a:lvl7pPr>
            <a:lvl8pPr marR="0" lvl="7"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Palatino Linotype"/>
                <a:ea typeface="Palatino Linotype"/>
                <a:cs typeface="Palatino Linotype"/>
                <a:sym typeface="Palatino Linotype"/>
              </a:defRPr>
            </a:lvl8pPr>
            <a:lvl9pPr marR="0" lvl="8" algn="l"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Palatino Linotype"/>
                <a:ea typeface="Palatino Linotype"/>
                <a:cs typeface="Palatino Linotype"/>
                <a:sym typeface="Palatino Linotype"/>
              </a:defRPr>
            </a:lvl9pPr>
          </a:lstStyle>
          <a:p>
            <a:r>
              <a:rPr lang="en-US" sz="4800" dirty="0">
                <a:latin typeface="+mn-lt"/>
              </a:rPr>
              <a:t>Promoting Literacy (YCPO)</a:t>
            </a:r>
          </a:p>
        </p:txBody>
      </p:sp>
      <p:sp>
        <p:nvSpPr>
          <p:cNvPr id="5" name="TextBox 4">
            <a:extLst>
              <a:ext uri="{FF2B5EF4-FFF2-40B4-BE49-F238E27FC236}">
                <a16:creationId xmlns:a16="http://schemas.microsoft.com/office/drawing/2014/main" id="{7C125E52-4BF0-7342-72A6-9D354956B016}"/>
              </a:ext>
            </a:extLst>
          </p:cNvPr>
          <p:cNvSpPr txBox="1"/>
          <p:nvPr/>
        </p:nvSpPr>
        <p:spPr>
          <a:xfrm>
            <a:off x="3689498" y="5285428"/>
            <a:ext cx="52698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masis MT Pro Black" panose="02040A04050005020304" pitchFamily="18" charset="0"/>
                <a:ea typeface="+mn-ea"/>
                <a:cs typeface="+mn-cs"/>
              </a:rPr>
              <a:t>2025-26</a:t>
            </a:r>
          </a:p>
        </p:txBody>
      </p:sp>
      <p:sp>
        <p:nvSpPr>
          <p:cNvPr id="8" name="Content Placeholder 2">
            <a:extLst>
              <a:ext uri="{FF2B5EF4-FFF2-40B4-BE49-F238E27FC236}">
                <a16:creationId xmlns:a16="http://schemas.microsoft.com/office/drawing/2014/main" id="{97C72B8A-F943-2429-C0D4-B70718090935}"/>
              </a:ext>
            </a:extLst>
          </p:cNvPr>
          <p:cNvSpPr txBox="1">
            <a:spLocks/>
          </p:cNvSpPr>
          <p:nvPr/>
        </p:nvSpPr>
        <p:spPr>
          <a:xfrm>
            <a:off x="1981200" y="2206179"/>
            <a:ext cx="8156270" cy="85405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pPr marL="0" indent="0" algn="ctr"/>
            <a:r>
              <a:rPr lang="en-US" sz="3600" i="1" dirty="0">
                <a:latin typeface="Google Sans"/>
              </a:rPr>
              <a:t>Reaching children 0-5 years olds</a:t>
            </a:r>
          </a:p>
        </p:txBody>
      </p:sp>
      <p:sp>
        <p:nvSpPr>
          <p:cNvPr id="6" name="Rectangle 5">
            <a:extLst>
              <a:ext uri="{FF2B5EF4-FFF2-40B4-BE49-F238E27FC236}">
                <a16:creationId xmlns:a16="http://schemas.microsoft.com/office/drawing/2014/main" id="{A810B3DC-859C-95C8-B60E-B8B449E069B7}"/>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82</a:t>
            </a:fld>
            <a:endParaRPr lang="en-US" sz="1400" dirty="0">
              <a:solidFill>
                <a:schemeClr val="accent3">
                  <a:lumMod val="75000"/>
                </a:schemeClr>
              </a:solidFill>
            </a:endParaRPr>
          </a:p>
        </p:txBody>
      </p:sp>
      <p:sp>
        <p:nvSpPr>
          <p:cNvPr id="2" name="Star: 5 Points 1">
            <a:extLst>
              <a:ext uri="{FF2B5EF4-FFF2-40B4-BE49-F238E27FC236}">
                <a16:creationId xmlns:a16="http://schemas.microsoft.com/office/drawing/2014/main" id="{43E0BC92-A059-84EC-E5C4-D315DE9CC219}"/>
              </a:ext>
            </a:extLst>
          </p:cNvPr>
          <p:cNvSpPr/>
          <p:nvPr/>
        </p:nvSpPr>
        <p:spPr>
          <a:xfrm>
            <a:off x="110062" y="6553200"/>
            <a:ext cx="194738" cy="191069"/>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945DF97-FC67-9779-B66D-A20F137594AA}"/>
              </a:ext>
            </a:extLst>
          </p:cNvPr>
          <p:cNvPicPr>
            <a:picLocks noChangeAspect="1"/>
          </p:cNvPicPr>
          <p:nvPr/>
        </p:nvPicPr>
        <p:blipFill>
          <a:blip r:embed="rId6"/>
          <a:stretch>
            <a:fillRect/>
          </a:stretch>
        </p:blipFill>
        <p:spPr>
          <a:xfrm>
            <a:off x="9391526" y="4022775"/>
            <a:ext cx="2505631" cy="2402154"/>
          </a:xfrm>
          <a:prstGeom prst="rect">
            <a:avLst/>
          </a:prstGeom>
        </p:spPr>
      </p:pic>
      <p:grpSp>
        <p:nvGrpSpPr>
          <p:cNvPr id="10" name="Group 9">
            <a:extLst>
              <a:ext uri="{FF2B5EF4-FFF2-40B4-BE49-F238E27FC236}">
                <a16:creationId xmlns:a16="http://schemas.microsoft.com/office/drawing/2014/main" id="{28A3BDF0-1256-4C4A-B8C2-2605A6A11AB2}"/>
              </a:ext>
            </a:extLst>
          </p:cNvPr>
          <p:cNvGrpSpPr/>
          <p:nvPr/>
        </p:nvGrpSpPr>
        <p:grpSpPr>
          <a:xfrm>
            <a:off x="3936917" y="3200400"/>
            <a:ext cx="4951525" cy="1481823"/>
            <a:chOff x="3936917" y="3200400"/>
            <a:chExt cx="4951525" cy="1481823"/>
          </a:xfrm>
          <a:effectLst>
            <a:outerShdw blurRad="63500" sx="102000" sy="102000" algn="ctr" rotWithShape="0">
              <a:prstClr val="black">
                <a:alpha val="40000"/>
              </a:prstClr>
            </a:outerShdw>
          </a:effectLst>
        </p:grpSpPr>
        <p:sp>
          <p:nvSpPr>
            <p:cNvPr id="7" name="Rectangle: Rounded Corners 6">
              <a:extLst>
                <a:ext uri="{FF2B5EF4-FFF2-40B4-BE49-F238E27FC236}">
                  <a16:creationId xmlns:a16="http://schemas.microsoft.com/office/drawing/2014/main" id="{E56BDCF6-CF48-56C5-B459-170C0724E2D3}"/>
                </a:ext>
              </a:extLst>
            </p:cNvPr>
            <p:cNvSpPr/>
            <p:nvPr/>
          </p:nvSpPr>
          <p:spPr>
            <a:xfrm>
              <a:off x="3936917" y="3200400"/>
              <a:ext cx="4951525" cy="1481823"/>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77F34A4F-6140-DFF7-E819-AB3063A0C7F3}"/>
                </a:ext>
              </a:extLst>
            </p:cNvPr>
            <p:cNvSpPr txBox="1">
              <a:spLocks/>
            </p:cNvSpPr>
            <p:nvPr/>
          </p:nvSpPr>
          <p:spPr>
            <a:xfrm>
              <a:off x="3942330" y="3274176"/>
              <a:ext cx="4946112" cy="129263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853"/>
                </a:spcBef>
                <a:spcAft>
                  <a:spcPts val="0"/>
                </a:spcAft>
                <a:buClr>
                  <a:srgbClr val="003974"/>
                </a:buClr>
                <a:buSzPts val="3733"/>
                <a:buFont typeface="Arial"/>
                <a:buNone/>
                <a:defRPr sz="3733" b="0" i="0" u="none" strike="noStrike" cap="none">
                  <a:solidFill>
                    <a:schemeClr val="dk1"/>
                  </a:solidFill>
                  <a:latin typeface="Arial"/>
                  <a:ea typeface="Arial"/>
                  <a:cs typeface="Arial"/>
                  <a:sym typeface="Arial"/>
                </a:defRPr>
              </a:lvl1pPr>
              <a:lvl2pPr marL="914400" marR="0" lvl="1" indent="-406400" algn="l" rtl="0">
                <a:lnSpc>
                  <a:spcPct val="100000"/>
                </a:lnSpc>
                <a:spcBef>
                  <a:spcPts val="747"/>
                </a:spcBef>
                <a:spcAft>
                  <a:spcPts val="0"/>
                </a:spcAft>
                <a:buClr>
                  <a:srgbClr val="003974"/>
                </a:buClr>
                <a:buSzPts val="2800"/>
                <a:buFont typeface="Noto Sans Symbols"/>
                <a:buChar char="▪"/>
                <a:defRPr sz="3733" b="0" i="0" u="none" strike="noStrike" cap="none">
                  <a:solidFill>
                    <a:schemeClr val="dk1"/>
                  </a:solidFill>
                  <a:latin typeface="Verdana"/>
                  <a:ea typeface="Verdana"/>
                  <a:cs typeface="Verdana"/>
                  <a:sym typeface="Verdana"/>
                </a:defRPr>
              </a:lvl2pPr>
              <a:lvl3pPr marL="1371600" marR="0" lvl="2" indent="-431800" algn="l" rtl="0">
                <a:lnSpc>
                  <a:spcPct val="100000"/>
                </a:lnSpc>
                <a:spcBef>
                  <a:spcPts val="640"/>
                </a:spcBef>
                <a:spcAft>
                  <a:spcPts val="0"/>
                </a:spcAft>
                <a:buClr>
                  <a:srgbClr val="003974"/>
                </a:buClr>
                <a:buSzPts val="3200"/>
                <a:buFont typeface="Noto Sans Symbols"/>
                <a:buChar char="•"/>
                <a:defRPr sz="3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533"/>
                </a:spcBef>
                <a:spcAft>
                  <a:spcPts val="0"/>
                </a:spcAft>
                <a:buClr>
                  <a:srgbClr val="003974"/>
                </a:buClr>
                <a:buSzPts val="2000"/>
                <a:buFont typeface="Courier New"/>
                <a:buChar char="o"/>
                <a:defRPr sz="2667" b="0" i="0" u="none" strike="noStrike" cap="none">
                  <a:solidFill>
                    <a:schemeClr val="dk1"/>
                  </a:solidFill>
                  <a:latin typeface="Verdana"/>
                  <a:ea typeface="Verdana"/>
                  <a:cs typeface="Verdana"/>
                  <a:sym typeface="Verdana"/>
                </a:defRPr>
              </a:lvl4pPr>
              <a:lvl5pPr marL="2286000" marR="0" lvl="4" indent="-397954" algn="l" rtl="0">
                <a:lnSpc>
                  <a:spcPct val="100000"/>
                </a:lnSpc>
                <a:spcBef>
                  <a:spcPts val="533"/>
                </a:spcBef>
                <a:spcAft>
                  <a:spcPts val="0"/>
                </a:spcAft>
                <a:buClr>
                  <a:srgbClr val="003974"/>
                </a:buClr>
                <a:buSzPts val="2667"/>
                <a:buFont typeface="Calibri"/>
                <a:buChar char="­"/>
                <a:defRPr sz="2667" b="0" i="0" u="none" strike="noStrike" cap="none">
                  <a:solidFill>
                    <a:schemeClr val="dk1"/>
                  </a:solidFill>
                  <a:latin typeface="Verdana"/>
                  <a:ea typeface="Verdana"/>
                  <a:cs typeface="Verdana"/>
                  <a:sym typeface="Verdan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pPr marL="0" indent="0" algn="ctr">
                <a:spcBef>
                  <a:spcPts val="0"/>
                </a:spcBef>
              </a:pPr>
              <a:r>
                <a:rPr lang="en-US" sz="3600" i="1" dirty="0">
                  <a:latin typeface="Google Sans"/>
                </a:rPr>
                <a:t>Introduce them to the joys of BOOKs early!</a:t>
              </a:r>
            </a:p>
          </p:txBody>
        </p:sp>
      </p:grpSp>
    </p:spTree>
    <p:extLst>
      <p:ext uri="{BB962C8B-B14F-4D97-AF65-F5344CB8AC3E}">
        <p14:creationId xmlns:p14="http://schemas.microsoft.com/office/powerpoint/2010/main" val="20910664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42" presetClass="entr" presetSubtype="0" fill="hold" grpId="0" nodeType="withEffect">
                                  <p:stCondLst>
                                    <p:cond delay="1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1049" name="Google Shape;1049;p68"/>
          <p:cNvPicPr preferRelativeResize="0"/>
          <p:nvPr/>
        </p:nvPicPr>
        <p:blipFill rotWithShape="1">
          <a:blip r:embed="rId3">
            <a:alphaModFix/>
          </a:blip>
          <a:srcRect/>
          <a:stretch/>
        </p:blipFill>
        <p:spPr>
          <a:xfrm>
            <a:off x="8242" y="1471448"/>
            <a:ext cx="12183755" cy="5378669"/>
          </a:xfrm>
          <a:prstGeom prst="rect">
            <a:avLst/>
          </a:prstGeom>
          <a:noFill/>
          <a:ln>
            <a:noFill/>
          </a:ln>
        </p:spPr>
      </p:pic>
      <p:pic>
        <p:nvPicPr>
          <p:cNvPr id="1050" name="Google Shape;1050;p68"/>
          <p:cNvPicPr preferRelativeResize="0"/>
          <p:nvPr/>
        </p:nvPicPr>
        <p:blipFill rotWithShape="1">
          <a:blip r:embed="rId4">
            <a:alphaModFix/>
          </a:blip>
          <a:srcRect/>
          <a:stretch/>
        </p:blipFill>
        <p:spPr>
          <a:xfrm>
            <a:off x="6324600" y="1512112"/>
            <a:ext cx="5410200" cy="5117287"/>
          </a:xfrm>
          <a:prstGeom prst="rect">
            <a:avLst/>
          </a:prstGeom>
          <a:noFill/>
          <a:ln>
            <a:noFill/>
          </a:ln>
        </p:spPr>
      </p:pic>
      <p:sp>
        <p:nvSpPr>
          <p:cNvPr id="1051" name="Google Shape;1051;p68"/>
          <p:cNvSpPr txBox="1"/>
          <p:nvPr/>
        </p:nvSpPr>
        <p:spPr>
          <a:xfrm>
            <a:off x="1219200" y="2599144"/>
            <a:ext cx="6705600" cy="273921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4F8A"/>
              </a:buClr>
              <a:buSzPts val="2800"/>
              <a:buFont typeface="Noto Sans Symbols"/>
              <a:buChar char="⮚"/>
            </a:pPr>
            <a:r>
              <a:rPr lang="en-US" sz="2800" dirty="0">
                <a:solidFill>
                  <a:schemeClr val="dk1"/>
                </a:solidFill>
                <a:latin typeface="Arial"/>
                <a:ea typeface="Arial"/>
                <a:cs typeface="Arial"/>
                <a:sym typeface="Arial"/>
              </a:rPr>
              <a:t>Schools</a:t>
            </a:r>
            <a:endParaRPr dirty="0"/>
          </a:p>
          <a:p>
            <a:pPr marL="457200" marR="0" lvl="0" indent="-457200" algn="l" rtl="0">
              <a:spcBef>
                <a:spcPts val="2400"/>
              </a:spcBef>
              <a:spcAft>
                <a:spcPts val="0"/>
              </a:spcAft>
              <a:buClr>
                <a:srgbClr val="004F8A"/>
              </a:buClr>
              <a:buSzPts val="2800"/>
              <a:buFont typeface="Noto Sans Symbols"/>
              <a:buChar char="⮚"/>
            </a:pPr>
            <a:r>
              <a:rPr lang="en-US" sz="2800" dirty="0">
                <a:solidFill>
                  <a:schemeClr val="dk1"/>
                </a:solidFill>
                <a:latin typeface="Arial"/>
                <a:ea typeface="Arial"/>
                <a:cs typeface="Arial"/>
                <a:sym typeface="Arial"/>
              </a:rPr>
              <a:t>Churches</a:t>
            </a:r>
            <a:endParaRPr dirty="0"/>
          </a:p>
          <a:p>
            <a:pPr marL="457200" marR="0" lvl="0" indent="-457200" algn="l" rtl="0">
              <a:spcBef>
                <a:spcPts val="2400"/>
              </a:spcBef>
              <a:spcAft>
                <a:spcPts val="0"/>
              </a:spcAft>
              <a:buClr>
                <a:srgbClr val="004F8A"/>
              </a:buClr>
              <a:buSzPts val="2800"/>
              <a:buFont typeface="Noto Sans Symbols"/>
              <a:buChar char="⮚"/>
            </a:pPr>
            <a:r>
              <a:rPr lang="en-US" sz="2800" dirty="0">
                <a:solidFill>
                  <a:schemeClr val="dk1"/>
                </a:solidFill>
                <a:latin typeface="Arial"/>
                <a:ea typeface="Arial"/>
                <a:cs typeface="Arial"/>
                <a:sym typeface="Arial"/>
              </a:rPr>
              <a:t>Local Service Organizations</a:t>
            </a:r>
            <a:endParaRPr dirty="0"/>
          </a:p>
          <a:p>
            <a:pPr marL="457200" marR="0" lvl="0" indent="-457200" algn="l" rtl="0">
              <a:spcBef>
                <a:spcPts val="2400"/>
              </a:spcBef>
              <a:spcAft>
                <a:spcPts val="0"/>
              </a:spcAft>
              <a:buClr>
                <a:srgbClr val="004F8A"/>
              </a:buClr>
              <a:buSzPts val="2800"/>
              <a:buFont typeface="Noto Sans Symbols"/>
              <a:buChar char="⮚"/>
            </a:pPr>
            <a:r>
              <a:rPr lang="en-US" sz="2800" dirty="0">
                <a:solidFill>
                  <a:schemeClr val="dk1"/>
                </a:solidFill>
                <a:latin typeface="Arial"/>
                <a:ea typeface="Arial"/>
                <a:cs typeface="Arial"/>
                <a:sym typeface="Arial"/>
              </a:rPr>
              <a:t>Police/Sheriff/Emergency Services</a:t>
            </a:r>
            <a:endParaRPr dirty="0"/>
          </a:p>
        </p:txBody>
      </p:sp>
      <p:pic>
        <p:nvPicPr>
          <p:cNvPr id="1052" name="Google Shape;1052;p68"/>
          <p:cNvPicPr preferRelativeResize="0"/>
          <p:nvPr/>
        </p:nvPicPr>
        <p:blipFill rotWithShape="1">
          <a:blip r:embed="rId5">
            <a:alphaModFix/>
          </a:blip>
          <a:srcRect/>
          <a:stretch/>
        </p:blipFill>
        <p:spPr>
          <a:xfrm>
            <a:off x="-1" y="-14288"/>
            <a:ext cx="12191999" cy="1476375"/>
          </a:xfrm>
          <a:prstGeom prst="rect">
            <a:avLst/>
          </a:prstGeom>
          <a:noFill/>
          <a:ln>
            <a:noFill/>
          </a:ln>
        </p:spPr>
      </p:pic>
      <p:pic>
        <p:nvPicPr>
          <p:cNvPr id="1053" name="Google Shape;1053;p68" descr="A close up of a sign&#10;&#10;Description automatically generated"/>
          <p:cNvPicPr preferRelativeResize="0"/>
          <p:nvPr/>
        </p:nvPicPr>
        <p:blipFill rotWithShape="1">
          <a:blip r:embed="rId6">
            <a:alphaModFix/>
          </a:blip>
          <a:srcRect/>
          <a:stretch/>
        </p:blipFill>
        <p:spPr>
          <a:xfrm>
            <a:off x="110062" y="-56327"/>
            <a:ext cx="1585387" cy="1585387"/>
          </a:xfrm>
          <a:prstGeom prst="rect">
            <a:avLst/>
          </a:prstGeom>
          <a:noFill/>
          <a:ln>
            <a:noFill/>
          </a:ln>
        </p:spPr>
      </p:pic>
      <p:sp>
        <p:nvSpPr>
          <p:cNvPr id="1054" name="Google Shape;1054;p68"/>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How to find Ideas</a:t>
            </a:r>
            <a:endParaRPr/>
          </a:p>
        </p:txBody>
      </p:sp>
      <p:sp>
        <p:nvSpPr>
          <p:cNvPr id="1055" name="Google Shape;1055;p68"/>
          <p:cNvSpPr txBox="1"/>
          <p:nvPr/>
        </p:nvSpPr>
        <p:spPr>
          <a:xfrm>
            <a:off x="533400" y="1869192"/>
            <a:ext cx="35814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Reach out to…  </a:t>
            </a:r>
            <a:endParaRPr dirty="0"/>
          </a:p>
        </p:txBody>
      </p:sp>
      <p:sp>
        <p:nvSpPr>
          <p:cNvPr id="1056" name="Google Shape;1056;p68"/>
          <p:cNvSpPr txBox="1"/>
          <p:nvPr/>
        </p:nvSpPr>
        <p:spPr>
          <a:xfrm>
            <a:off x="761999" y="5662809"/>
            <a:ext cx="6705601" cy="830997"/>
          </a:xfrm>
          <a:prstGeom prst="rect">
            <a:avLst/>
          </a:prstGeom>
          <a:noFill/>
          <a:ln w="9525" cap="flat" cmpd="sng">
            <a:solidFill>
              <a:srgbClr val="C55F0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a:ea typeface="Arial"/>
                <a:cs typeface="Arial"/>
                <a:sym typeface="Arial"/>
              </a:rPr>
              <a:t>Search the WEB for “ Service Ideas”</a:t>
            </a:r>
            <a:endParaRPr dirty="0"/>
          </a:p>
          <a:p>
            <a:pPr marL="284163" marR="0" lvl="0" indent="0" algn="l" rtl="0">
              <a:spcBef>
                <a:spcPts val="0"/>
              </a:spcBef>
              <a:spcAft>
                <a:spcPts val="0"/>
              </a:spcAft>
              <a:buNone/>
            </a:pPr>
            <a:r>
              <a:rPr lang="en-US" sz="2000" i="1" dirty="0">
                <a:solidFill>
                  <a:srgbClr val="0070C0"/>
                </a:solidFill>
                <a:latin typeface="Arial"/>
                <a:ea typeface="Arial"/>
                <a:cs typeface="Arial"/>
                <a:sym typeface="Arial"/>
                <a:hlinkClick r:id="rId7"/>
              </a:rPr>
              <a:t>https://www.classy.org/blog/community-service-ideas/</a:t>
            </a:r>
            <a:endParaRPr dirty="0"/>
          </a:p>
        </p:txBody>
      </p:sp>
      <p:pic>
        <p:nvPicPr>
          <p:cNvPr id="1057" name="Google Shape;1057;p68"/>
          <p:cNvPicPr preferRelativeResize="0"/>
          <p:nvPr/>
        </p:nvPicPr>
        <p:blipFill rotWithShape="1">
          <a:blip r:embed="rId8">
            <a:alphaModFix/>
          </a:blip>
          <a:srcRect/>
          <a:stretch/>
        </p:blipFill>
        <p:spPr>
          <a:xfrm>
            <a:off x="7391400" y="1706636"/>
            <a:ext cx="4555922" cy="3973928"/>
          </a:xfrm>
          <a:prstGeom prst="rect">
            <a:avLst/>
          </a:prstGeom>
          <a:noFill/>
          <a:ln>
            <a:noFill/>
          </a:ln>
        </p:spPr>
      </p:pic>
      <p:sp>
        <p:nvSpPr>
          <p:cNvPr id="2" name="Rectangle 1">
            <a:extLst>
              <a:ext uri="{FF2B5EF4-FFF2-40B4-BE49-F238E27FC236}">
                <a16:creationId xmlns:a16="http://schemas.microsoft.com/office/drawing/2014/main" id="{7CF97B8B-C19B-65A6-9078-1C1BDB9957E2}"/>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83</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1000"/>
                                        <p:tgtEl>
                                          <p:spTgt spid="10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6"/>
                                        </p:tgtEl>
                                        <p:attrNameLst>
                                          <p:attrName>style.visibility</p:attrName>
                                        </p:attrNameLst>
                                      </p:cBhvr>
                                      <p:to>
                                        <p:strVal val="visible"/>
                                      </p:to>
                                    </p:set>
                                    <p:animEffect transition="in" filter="fade">
                                      <p:cBhvr>
                                        <p:cTn id="12" dur="1000"/>
                                        <p:tgtEl>
                                          <p:spTgt spid="1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69"/>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64" name="Google Shape;1064;p69"/>
          <p:cNvPicPr preferRelativeResize="0"/>
          <p:nvPr/>
        </p:nvPicPr>
        <p:blipFill rotWithShape="1">
          <a:blip r:embed="rId3">
            <a:alphaModFix/>
          </a:blip>
          <a:srcRect/>
          <a:stretch/>
        </p:blipFill>
        <p:spPr>
          <a:xfrm>
            <a:off x="-13520" y="1435810"/>
            <a:ext cx="12205520" cy="5422190"/>
          </a:xfrm>
          <a:prstGeom prst="rect">
            <a:avLst/>
          </a:prstGeom>
          <a:noFill/>
          <a:ln>
            <a:noFill/>
          </a:ln>
        </p:spPr>
      </p:pic>
      <p:sp>
        <p:nvSpPr>
          <p:cNvPr id="1065" name="Google Shape;1065;p69"/>
          <p:cNvSpPr/>
          <p:nvPr/>
        </p:nvSpPr>
        <p:spPr>
          <a:xfrm>
            <a:off x="533400" y="4723896"/>
            <a:ext cx="4969541" cy="1976784"/>
          </a:xfrm>
          <a:prstGeom prst="roundRect">
            <a:avLst>
              <a:gd name="adj" fmla="val 16667"/>
            </a:avLst>
          </a:prstGeom>
          <a:solidFill>
            <a:schemeClr val="lt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6" name="Google Shape;1066;p69"/>
          <p:cNvSpPr/>
          <p:nvPr/>
        </p:nvSpPr>
        <p:spPr>
          <a:xfrm>
            <a:off x="533400" y="1676400"/>
            <a:ext cx="7239000" cy="1976784"/>
          </a:xfrm>
          <a:prstGeom prst="roundRect">
            <a:avLst>
              <a:gd name="adj" fmla="val 16667"/>
            </a:avLst>
          </a:prstGeom>
          <a:solidFill>
            <a:schemeClr val="lt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67" name="Google Shape;1067;p69"/>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1068" name="Google Shape;1068;p69"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1069" name="Google Shape;1069;p69"/>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What to Consider</a:t>
            </a:r>
            <a:endParaRPr/>
          </a:p>
        </p:txBody>
      </p:sp>
      <p:grpSp>
        <p:nvGrpSpPr>
          <p:cNvPr id="1070" name="Google Shape;1070;p69"/>
          <p:cNvGrpSpPr/>
          <p:nvPr/>
        </p:nvGrpSpPr>
        <p:grpSpPr>
          <a:xfrm>
            <a:off x="609600" y="1752193"/>
            <a:ext cx="7467600" cy="1822818"/>
            <a:chOff x="762000" y="1910982"/>
            <a:chExt cx="7467600" cy="1822818"/>
          </a:xfrm>
        </p:grpSpPr>
        <p:sp>
          <p:nvSpPr>
            <p:cNvPr id="1071" name="Google Shape;1071;p69"/>
            <p:cNvSpPr txBox="1"/>
            <p:nvPr/>
          </p:nvSpPr>
          <p:spPr>
            <a:xfrm>
              <a:off x="762000" y="1910982"/>
              <a:ext cx="7162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Who</a:t>
              </a:r>
              <a:r>
                <a:rPr lang="en-US" sz="2800">
                  <a:solidFill>
                    <a:schemeClr val="dk1"/>
                  </a:solidFill>
                  <a:latin typeface="Arial"/>
                  <a:ea typeface="Arial"/>
                  <a:cs typeface="Arial"/>
                  <a:sym typeface="Arial"/>
                </a:rPr>
                <a:t> needs help in your area?</a:t>
              </a:r>
              <a:endParaRPr/>
            </a:p>
          </p:txBody>
        </p:sp>
        <p:sp>
          <p:nvSpPr>
            <p:cNvPr id="1072" name="Google Shape;1072;p69"/>
            <p:cNvSpPr txBox="1"/>
            <p:nvPr/>
          </p:nvSpPr>
          <p:spPr>
            <a:xfrm>
              <a:off x="1063038" y="2410361"/>
              <a:ext cx="2365962" cy="13234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Schools</a:t>
              </a:r>
              <a:endParaRPr/>
            </a:p>
            <a:p>
              <a:pPr marL="285750" marR="0" lvl="0" indent="-285750" algn="l" rtl="0">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Churches</a:t>
              </a:r>
              <a:endParaRPr/>
            </a:p>
            <a:p>
              <a:pPr marL="285750" marR="0" lvl="0" indent="-285750" algn="l" rtl="0">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Daycares</a:t>
              </a:r>
              <a:endParaRPr/>
            </a:p>
          </p:txBody>
        </p:sp>
        <p:sp>
          <p:nvSpPr>
            <p:cNvPr id="1073" name="Google Shape;1073;p69"/>
            <p:cNvSpPr txBox="1"/>
            <p:nvPr/>
          </p:nvSpPr>
          <p:spPr>
            <a:xfrm>
              <a:off x="3048000" y="2425168"/>
              <a:ext cx="5181600" cy="86177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Noto Sans Symbols"/>
                <a:buChar char="✔"/>
              </a:pPr>
              <a:r>
                <a:rPr lang="en-US" sz="2000" dirty="0">
                  <a:solidFill>
                    <a:schemeClr val="dk1"/>
                  </a:solidFill>
                  <a:latin typeface="Arial"/>
                  <a:ea typeface="Arial"/>
                  <a:cs typeface="Arial"/>
                  <a:sym typeface="Arial"/>
                </a:rPr>
                <a:t>Police/Emergency Services projects</a:t>
              </a:r>
              <a:endParaRPr dirty="0"/>
            </a:p>
            <a:p>
              <a:pPr marL="285750" marR="0" lvl="0" indent="-285750" algn="l" rtl="0">
                <a:spcBef>
                  <a:spcPts val="1200"/>
                </a:spcBef>
                <a:spcAft>
                  <a:spcPts val="0"/>
                </a:spcAft>
                <a:buClr>
                  <a:schemeClr val="dk1"/>
                </a:buClr>
                <a:buSzPts val="2000"/>
                <a:buFont typeface="Noto Sans Symbols"/>
                <a:buChar char="✔"/>
              </a:pPr>
              <a:r>
                <a:rPr lang="en-US" sz="2000" dirty="0">
                  <a:solidFill>
                    <a:schemeClr val="dk1"/>
                  </a:solidFill>
                  <a:latin typeface="Arial"/>
                  <a:ea typeface="Arial"/>
                  <a:cs typeface="Arial"/>
                  <a:sym typeface="Arial"/>
                </a:rPr>
                <a:t>Other Service Organizations</a:t>
              </a:r>
              <a:endParaRPr dirty="0"/>
            </a:p>
          </p:txBody>
        </p:sp>
      </p:grpSp>
      <p:grpSp>
        <p:nvGrpSpPr>
          <p:cNvPr id="1074" name="Google Shape;1074;p69"/>
          <p:cNvGrpSpPr/>
          <p:nvPr/>
        </p:nvGrpSpPr>
        <p:grpSpPr>
          <a:xfrm>
            <a:off x="762001" y="4780135"/>
            <a:ext cx="4740941" cy="1846659"/>
            <a:chOff x="7315200" y="4786278"/>
            <a:chExt cx="4651962" cy="1846659"/>
          </a:xfrm>
        </p:grpSpPr>
        <p:sp>
          <p:nvSpPr>
            <p:cNvPr id="1075" name="Google Shape;1075;p69"/>
            <p:cNvSpPr txBox="1"/>
            <p:nvPr/>
          </p:nvSpPr>
          <p:spPr>
            <a:xfrm>
              <a:off x="7315200" y="4786278"/>
              <a:ext cx="3352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Project </a:t>
              </a:r>
              <a:r>
                <a:rPr lang="en-US" sz="2800" b="1" dirty="0">
                  <a:solidFill>
                    <a:schemeClr val="dk1"/>
                  </a:solidFill>
                  <a:latin typeface="Arial"/>
                  <a:ea typeface="Arial"/>
                  <a:cs typeface="Arial"/>
                  <a:sym typeface="Arial"/>
                </a:rPr>
                <a:t>Logistics</a:t>
              </a:r>
              <a:endParaRPr dirty="0"/>
            </a:p>
          </p:txBody>
        </p:sp>
        <p:sp>
          <p:nvSpPr>
            <p:cNvPr id="1076" name="Google Shape;1076;p69"/>
            <p:cNvSpPr txBox="1"/>
            <p:nvPr/>
          </p:nvSpPr>
          <p:spPr>
            <a:xfrm>
              <a:off x="7587335" y="5285252"/>
              <a:ext cx="2365962" cy="13234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Noto Sans Symbols"/>
                <a:buChar char="✔"/>
              </a:pPr>
              <a:r>
                <a:rPr lang="en-US" sz="2000" dirty="0">
                  <a:solidFill>
                    <a:schemeClr val="dk1"/>
                  </a:solidFill>
                  <a:latin typeface="Arial"/>
                  <a:ea typeface="Arial"/>
                  <a:cs typeface="Arial"/>
                  <a:sym typeface="Arial"/>
                </a:rPr>
                <a:t>Materials</a:t>
              </a:r>
              <a:endParaRPr dirty="0"/>
            </a:p>
            <a:p>
              <a:pPr marL="285750" marR="0" lvl="0" indent="-285750" algn="l" rtl="0">
                <a:spcBef>
                  <a:spcPts val="1200"/>
                </a:spcBef>
                <a:spcAft>
                  <a:spcPts val="0"/>
                </a:spcAft>
                <a:buClr>
                  <a:schemeClr val="dk1"/>
                </a:buClr>
                <a:buSzPts val="2000"/>
                <a:buFont typeface="Noto Sans Symbols"/>
                <a:buChar char="✔"/>
              </a:pPr>
              <a:r>
                <a:rPr lang="en-US" sz="2000" dirty="0">
                  <a:solidFill>
                    <a:schemeClr val="dk1"/>
                  </a:solidFill>
                  <a:latin typeface="Arial"/>
                  <a:ea typeface="Arial"/>
                  <a:cs typeface="Arial"/>
                  <a:sym typeface="Arial"/>
                </a:rPr>
                <a:t>Funds</a:t>
              </a:r>
              <a:endParaRPr dirty="0"/>
            </a:p>
            <a:p>
              <a:pPr marL="285750" marR="0" lvl="0" indent="-285750" algn="l" rtl="0">
                <a:spcBef>
                  <a:spcPts val="1200"/>
                </a:spcBef>
                <a:spcAft>
                  <a:spcPts val="0"/>
                </a:spcAft>
                <a:buClr>
                  <a:schemeClr val="dk1"/>
                </a:buClr>
                <a:buSzPts val="2000"/>
                <a:buFont typeface="Noto Sans Symbols"/>
                <a:buChar char="✔"/>
              </a:pPr>
              <a:r>
                <a:rPr lang="en-US" sz="2000" dirty="0">
                  <a:solidFill>
                    <a:schemeClr val="dk1"/>
                  </a:solidFill>
                  <a:latin typeface="Arial"/>
                  <a:ea typeface="Arial"/>
                  <a:cs typeface="Arial"/>
                  <a:sym typeface="Arial"/>
                </a:rPr>
                <a:t>Volunteers</a:t>
              </a:r>
              <a:endParaRPr dirty="0"/>
            </a:p>
          </p:txBody>
        </p:sp>
        <p:sp>
          <p:nvSpPr>
            <p:cNvPr id="1077" name="Google Shape;1077;p69"/>
            <p:cNvSpPr txBox="1"/>
            <p:nvPr/>
          </p:nvSpPr>
          <p:spPr>
            <a:xfrm>
              <a:off x="9601200" y="5309498"/>
              <a:ext cx="2365962" cy="13234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Venue</a:t>
              </a:r>
              <a:endParaRPr/>
            </a:p>
            <a:p>
              <a:pPr marL="285750" marR="0" lvl="0" indent="-285750" algn="l" rtl="0">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Effort</a:t>
              </a:r>
              <a:endParaRPr/>
            </a:p>
            <a:p>
              <a:pPr marL="285750" marR="0" lvl="0" indent="-285750" algn="l" rtl="0">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Time</a:t>
              </a:r>
              <a:endParaRPr/>
            </a:p>
          </p:txBody>
        </p:sp>
      </p:grpSp>
      <p:grpSp>
        <p:nvGrpSpPr>
          <p:cNvPr id="5" name="Group 4">
            <a:extLst>
              <a:ext uri="{FF2B5EF4-FFF2-40B4-BE49-F238E27FC236}">
                <a16:creationId xmlns:a16="http://schemas.microsoft.com/office/drawing/2014/main" id="{2DF0F205-6AA4-24FA-70AD-969E31093100}"/>
              </a:ext>
            </a:extLst>
          </p:cNvPr>
          <p:cNvGrpSpPr/>
          <p:nvPr/>
        </p:nvGrpSpPr>
        <p:grpSpPr>
          <a:xfrm>
            <a:off x="609601" y="2702457"/>
            <a:ext cx="6927696" cy="2506425"/>
            <a:chOff x="110062" y="1792889"/>
            <a:chExt cx="6692593" cy="2506425"/>
          </a:xfrm>
        </p:grpSpPr>
        <p:sp>
          <p:nvSpPr>
            <p:cNvPr id="4" name="Thought Bubble: Cloud 3">
              <a:extLst>
                <a:ext uri="{FF2B5EF4-FFF2-40B4-BE49-F238E27FC236}">
                  <a16:creationId xmlns:a16="http://schemas.microsoft.com/office/drawing/2014/main" id="{32B50091-03B2-E8FB-AD4A-B990A40E2017}"/>
                </a:ext>
              </a:extLst>
            </p:cNvPr>
            <p:cNvSpPr/>
            <p:nvPr/>
          </p:nvSpPr>
          <p:spPr>
            <a:xfrm>
              <a:off x="110062" y="1792889"/>
              <a:ext cx="6692593" cy="2506425"/>
            </a:xfrm>
            <a:prstGeom prst="cloudCallout">
              <a:avLst>
                <a:gd name="adj1" fmla="val 61078"/>
                <a:gd name="adj2" fmla="val -64588"/>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8" name="Google Shape;1078;p69"/>
            <p:cNvGrpSpPr/>
            <p:nvPr/>
          </p:nvGrpSpPr>
          <p:grpSpPr>
            <a:xfrm>
              <a:off x="1209214" y="2313948"/>
              <a:ext cx="4170739" cy="1609855"/>
              <a:chOff x="801299" y="3683044"/>
              <a:chExt cx="3988946" cy="1609855"/>
            </a:xfrm>
          </p:grpSpPr>
          <p:sp>
            <p:nvSpPr>
              <p:cNvPr id="1079" name="Google Shape;1079;p69"/>
              <p:cNvSpPr txBox="1"/>
              <p:nvPr/>
            </p:nvSpPr>
            <p:spPr>
              <a:xfrm>
                <a:off x="1018524" y="3683044"/>
                <a:ext cx="3771721"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Arial"/>
                    <a:ea typeface="Arial"/>
                    <a:cs typeface="Arial"/>
                    <a:sym typeface="Arial"/>
                  </a:rPr>
                  <a:t>Club Enthusiasm</a:t>
                </a:r>
                <a:endParaRPr sz="1600" dirty="0"/>
              </a:p>
            </p:txBody>
          </p:sp>
          <p:sp>
            <p:nvSpPr>
              <p:cNvPr id="1080" name="Google Shape;1080;p69"/>
              <p:cNvSpPr txBox="1"/>
              <p:nvPr/>
            </p:nvSpPr>
            <p:spPr>
              <a:xfrm>
                <a:off x="801299" y="4338832"/>
                <a:ext cx="3733996"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dirty="0">
                    <a:solidFill>
                      <a:schemeClr val="lt1"/>
                    </a:solidFill>
                    <a:latin typeface="Arial"/>
                    <a:ea typeface="Arial"/>
                    <a:cs typeface="Arial"/>
                    <a:sym typeface="Arial"/>
                  </a:rPr>
                  <a:t>Is project well-received by members?</a:t>
                </a:r>
                <a:endParaRPr dirty="0"/>
              </a:p>
            </p:txBody>
          </p:sp>
        </p:grpSp>
      </p:grpSp>
      <p:sp>
        <p:nvSpPr>
          <p:cNvPr id="2" name="Rectangle 1">
            <a:extLst>
              <a:ext uri="{FF2B5EF4-FFF2-40B4-BE49-F238E27FC236}">
                <a16:creationId xmlns:a16="http://schemas.microsoft.com/office/drawing/2014/main" id="{D549F912-AA2A-A066-58B3-F6F6E0C04AFF}"/>
              </a:ext>
            </a:extLst>
          </p:cNvPr>
          <p:cNvSpPr/>
          <p:nvPr/>
        </p:nvSpPr>
        <p:spPr>
          <a:xfrm>
            <a:off x="11527780" y="6424929"/>
            <a:ext cx="607859" cy="307777"/>
          </a:xfrm>
          <a:prstGeom prst="rect">
            <a:avLst/>
          </a:prstGeom>
        </p:spPr>
        <p:txBody>
          <a:bodyPr wrap="none">
            <a:spAutoFit/>
          </a:bodyPr>
          <a:lstStyle/>
          <a:p>
            <a:pPr marL="222250" indent="0" algn="ctr">
              <a:buNone/>
            </a:pPr>
            <a:fld id="{D56FE9DC-2C9C-4324-A232-CF339BDBC64A}" type="slidenum">
              <a:rPr lang="en-US" sz="1400">
                <a:solidFill>
                  <a:schemeClr val="bg1"/>
                </a:solidFill>
              </a:rPr>
              <a:pPr marL="222250" indent="0" algn="ctr">
                <a:buNone/>
              </a:pPr>
              <a:t>84</a:t>
            </a:fld>
            <a:endParaRPr lang="en-US" sz="1400"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0"/>
                                        </p:tgtEl>
                                        <p:attrNameLst>
                                          <p:attrName>style.visibility</p:attrName>
                                        </p:attrNameLst>
                                      </p:cBhvr>
                                      <p:to>
                                        <p:strVal val="visible"/>
                                      </p:to>
                                    </p:set>
                                    <p:animEffect transition="in" filter="fade">
                                      <p:cBhvr>
                                        <p:cTn id="7" dur="1000"/>
                                        <p:tgtEl>
                                          <p:spTgt spid="1070"/>
                                        </p:tgtEl>
                                      </p:cBhvr>
                                    </p:animEffect>
                                  </p:childTnLst>
                                </p:cTn>
                              </p:par>
                              <p:par>
                                <p:cTn id="8" presetID="10" presetClass="entr" presetSubtype="0" fill="hold" nodeType="withEffect">
                                  <p:stCondLst>
                                    <p:cond delay="0"/>
                                  </p:stCondLst>
                                  <p:childTnLst>
                                    <p:set>
                                      <p:cBhvr>
                                        <p:cTn id="9" dur="1" fill="hold">
                                          <p:stCondLst>
                                            <p:cond delay="0"/>
                                          </p:stCondLst>
                                        </p:cTn>
                                        <p:tgtEl>
                                          <p:spTgt spid="1066"/>
                                        </p:tgtEl>
                                        <p:attrNameLst>
                                          <p:attrName>style.visibility</p:attrName>
                                        </p:attrNameLst>
                                      </p:cBhvr>
                                      <p:to>
                                        <p:strVal val="visible"/>
                                      </p:to>
                                    </p:set>
                                    <p:animEffect transition="in" filter="fade">
                                      <p:cBhvr>
                                        <p:cTn id="10" dur="1500"/>
                                        <p:tgtEl>
                                          <p:spTgt spid="10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66"/>
                                        </p:tgtEl>
                                      </p:cBhvr>
                                    </p:animEffect>
                                    <p:set>
                                      <p:cBhvr>
                                        <p:cTn id="15" dur="1" fill="hold">
                                          <p:stCondLst>
                                            <p:cond delay="500"/>
                                          </p:stCondLst>
                                        </p:cTn>
                                        <p:tgtEl>
                                          <p:spTgt spid="1066"/>
                                        </p:tgtEl>
                                        <p:attrNameLst>
                                          <p:attrName>style.visibility</p:attrName>
                                        </p:attrNameLst>
                                      </p:cBhvr>
                                      <p:to>
                                        <p:strVal val="hidden"/>
                                      </p:to>
                                    </p:set>
                                  </p:childTnLst>
                                </p:cTn>
                              </p:par>
                              <p:par>
                                <p:cTn id="16" presetID="10" presetClass="entr" presetSubtype="0" fill="hold" nodeType="withEffect">
                                  <p:stCondLst>
                                    <p:cond delay="500"/>
                                  </p:stCondLst>
                                  <p:childTnLst>
                                    <p:set>
                                      <p:cBhvr>
                                        <p:cTn id="17" dur="1" fill="hold">
                                          <p:stCondLst>
                                            <p:cond delay="0"/>
                                          </p:stCondLst>
                                        </p:cTn>
                                        <p:tgtEl>
                                          <p:spTgt spid="1065"/>
                                        </p:tgtEl>
                                        <p:attrNameLst>
                                          <p:attrName>style.visibility</p:attrName>
                                        </p:attrNameLst>
                                      </p:cBhvr>
                                      <p:to>
                                        <p:strVal val="visible"/>
                                      </p:to>
                                    </p:set>
                                    <p:animEffect transition="in" filter="fade">
                                      <p:cBhvr>
                                        <p:cTn id="18" dur="1500"/>
                                        <p:tgtEl>
                                          <p:spTgt spid="1065"/>
                                        </p:tgtEl>
                                      </p:cBhvr>
                                    </p:animEffect>
                                  </p:childTnLst>
                                </p:cTn>
                              </p:par>
                              <p:par>
                                <p:cTn id="19" presetID="10" presetClass="entr" presetSubtype="0" fill="hold" nodeType="withEffect">
                                  <p:stCondLst>
                                    <p:cond delay="500"/>
                                  </p:stCondLst>
                                  <p:childTnLst>
                                    <p:set>
                                      <p:cBhvr>
                                        <p:cTn id="20" dur="1" fill="hold">
                                          <p:stCondLst>
                                            <p:cond delay="0"/>
                                          </p:stCondLst>
                                        </p:cTn>
                                        <p:tgtEl>
                                          <p:spTgt spid="1074"/>
                                        </p:tgtEl>
                                        <p:attrNameLst>
                                          <p:attrName>style.visibility</p:attrName>
                                        </p:attrNameLst>
                                      </p:cBhvr>
                                      <p:to>
                                        <p:strVal val="visible"/>
                                      </p:to>
                                    </p:set>
                                    <p:animEffect transition="in" filter="fade">
                                      <p:cBhvr>
                                        <p:cTn id="21" dur="1000"/>
                                        <p:tgtEl>
                                          <p:spTgt spid="1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65"/>
                                        </p:tgtEl>
                                      </p:cBhvr>
                                    </p:animEffect>
                                    <p:set>
                                      <p:cBhvr>
                                        <p:cTn id="26" dur="1" fill="hold">
                                          <p:stCondLst>
                                            <p:cond delay="500"/>
                                          </p:stCondLst>
                                        </p:cTn>
                                        <p:tgtEl>
                                          <p:spTgt spid="106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070"/>
                                        </p:tgtEl>
                                      </p:cBhvr>
                                    </p:animEffect>
                                    <p:set>
                                      <p:cBhvr>
                                        <p:cTn id="29" dur="1" fill="hold">
                                          <p:stCondLst>
                                            <p:cond delay="499"/>
                                          </p:stCondLst>
                                        </p:cTn>
                                        <p:tgtEl>
                                          <p:spTgt spid="107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74"/>
                                        </p:tgtEl>
                                      </p:cBhvr>
                                    </p:animEffect>
                                    <p:set>
                                      <p:cBhvr>
                                        <p:cTn id="32" dur="1" fill="hold">
                                          <p:stCondLst>
                                            <p:cond delay="499"/>
                                          </p:stCondLst>
                                        </p:cTn>
                                        <p:tgtEl>
                                          <p:spTgt spid="1074"/>
                                        </p:tgtEl>
                                        <p:attrNameLst>
                                          <p:attrName>style.visibility</p:attrName>
                                        </p:attrNameLst>
                                      </p:cBhvr>
                                      <p:to>
                                        <p:strVal val="hidden"/>
                                      </p:to>
                                    </p:set>
                                  </p:childTnLst>
                                </p:cTn>
                              </p:par>
                              <p:par>
                                <p:cTn id="33" presetID="42" presetClass="entr" presetSubtype="0" fill="hold" nodeType="with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pic>
        <p:nvPicPr>
          <p:cNvPr id="1086" name="Google Shape;1086;p70"/>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1087" name="Google Shape;1087;p70"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1088" name="Google Shape;1088;p70"/>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Service Ideas </a:t>
            </a:r>
            <a:endParaRPr/>
          </a:p>
        </p:txBody>
      </p:sp>
      <p:sp>
        <p:nvSpPr>
          <p:cNvPr id="1089" name="Google Shape;1089;p70"/>
          <p:cNvSpPr/>
          <p:nvPr/>
        </p:nvSpPr>
        <p:spPr>
          <a:xfrm>
            <a:off x="10904561" y="5718411"/>
            <a:ext cx="1287437" cy="11395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0" name="Google Shape;1090;p70"/>
          <p:cNvSpPr txBox="1"/>
          <p:nvPr/>
        </p:nvSpPr>
        <p:spPr>
          <a:xfrm>
            <a:off x="914400" y="1702583"/>
            <a:ext cx="7010400" cy="34778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Noto Sans Symbols"/>
              <a:buChar char="❖"/>
            </a:pPr>
            <a:r>
              <a:rPr lang="en-US" sz="2000" b="1" dirty="0">
                <a:solidFill>
                  <a:schemeClr val="dk1"/>
                </a:solidFill>
                <a:latin typeface="Arial"/>
                <a:ea typeface="Arial"/>
                <a:cs typeface="Arial"/>
                <a:sym typeface="Arial"/>
              </a:rPr>
              <a:t>Packaging</a:t>
            </a:r>
            <a:r>
              <a:rPr lang="en-US" sz="2000" dirty="0">
                <a:solidFill>
                  <a:schemeClr val="dk1"/>
                </a:solidFill>
                <a:latin typeface="Arial"/>
                <a:ea typeface="Arial"/>
                <a:cs typeface="Arial"/>
                <a:sym typeface="Arial"/>
              </a:rPr>
              <a:t> Meals </a:t>
            </a:r>
            <a:endParaRPr dirty="0"/>
          </a:p>
          <a:p>
            <a:pPr marL="285750" marR="0" lvl="0" indent="-285750" algn="l" rtl="0">
              <a:spcBef>
                <a:spcPts val="2400"/>
              </a:spcBef>
              <a:spcAft>
                <a:spcPts val="0"/>
              </a:spcAft>
              <a:buClr>
                <a:schemeClr val="dk1"/>
              </a:buClr>
              <a:buSzPts val="2000"/>
              <a:buFont typeface="Noto Sans Symbols"/>
              <a:buChar char="❖"/>
            </a:pPr>
            <a:r>
              <a:rPr lang="en-US" sz="2000" b="1" dirty="0">
                <a:solidFill>
                  <a:schemeClr val="dk1"/>
                </a:solidFill>
                <a:latin typeface="Arial"/>
                <a:ea typeface="Arial"/>
                <a:cs typeface="Arial"/>
                <a:sym typeface="Arial"/>
              </a:rPr>
              <a:t>Landscaping</a:t>
            </a:r>
            <a:r>
              <a:rPr lang="en-US" sz="2000" dirty="0">
                <a:solidFill>
                  <a:schemeClr val="dk1"/>
                </a:solidFill>
                <a:latin typeface="Arial"/>
                <a:ea typeface="Arial"/>
                <a:cs typeface="Arial"/>
                <a:sym typeface="Arial"/>
              </a:rPr>
              <a:t> projects</a:t>
            </a:r>
            <a:endParaRPr dirty="0"/>
          </a:p>
          <a:p>
            <a:pPr marL="285750" marR="0" lvl="0" indent="-285750" algn="l" rtl="0">
              <a:spcBef>
                <a:spcPts val="2400"/>
              </a:spcBef>
              <a:spcAft>
                <a:spcPts val="0"/>
              </a:spcAft>
              <a:buClr>
                <a:schemeClr val="dk1"/>
              </a:buClr>
              <a:buSzPts val="2000"/>
              <a:buFont typeface="Noto Sans Symbols"/>
              <a:buChar char="❖"/>
            </a:pPr>
            <a:r>
              <a:rPr lang="en-US" sz="2000" b="1" dirty="0">
                <a:solidFill>
                  <a:schemeClr val="dk1"/>
                </a:solidFill>
                <a:latin typeface="Arial"/>
                <a:ea typeface="Arial"/>
                <a:cs typeface="Arial"/>
                <a:sym typeface="Arial"/>
              </a:rPr>
              <a:t>Cooking/Grilling </a:t>
            </a:r>
            <a:r>
              <a:rPr lang="en-US" sz="2000" dirty="0">
                <a:solidFill>
                  <a:schemeClr val="dk1"/>
                </a:solidFill>
                <a:latin typeface="Arial"/>
                <a:ea typeface="Arial"/>
                <a:cs typeface="Arial"/>
                <a:sym typeface="Arial"/>
              </a:rPr>
              <a:t>for school events</a:t>
            </a:r>
            <a:endParaRPr dirty="0"/>
          </a:p>
          <a:p>
            <a:pPr marL="285750" marR="0" lvl="0" indent="-285750" algn="l" rtl="0">
              <a:spcBef>
                <a:spcPts val="2400"/>
              </a:spcBef>
              <a:spcAft>
                <a:spcPts val="0"/>
              </a:spcAft>
              <a:buClr>
                <a:schemeClr val="dk1"/>
              </a:buClr>
              <a:buSzPts val="2000"/>
              <a:buFont typeface="Noto Sans Symbols"/>
              <a:buChar char="❖"/>
            </a:pPr>
            <a:r>
              <a:rPr lang="en-US" sz="2000" b="1" dirty="0">
                <a:solidFill>
                  <a:schemeClr val="dk1"/>
                </a:solidFill>
                <a:latin typeface="Arial"/>
                <a:ea typeface="Arial"/>
                <a:cs typeface="Arial"/>
                <a:sym typeface="Arial"/>
              </a:rPr>
              <a:t>Cleaning</a:t>
            </a:r>
            <a:r>
              <a:rPr lang="en-US" sz="2000" dirty="0">
                <a:solidFill>
                  <a:schemeClr val="dk1"/>
                </a:solidFill>
                <a:latin typeface="Arial"/>
                <a:ea typeface="Arial"/>
                <a:cs typeface="Arial"/>
                <a:sym typeface="Arial"/>
              </a:rPr>
              <a:t> Roads/Beaches</a:t>
            </a:r>
            <a:endParaRPr dirty="0"/>
          </a:p>
          <a:p>
            <a:pPr marL="285750" marR="0" lvl="0" indent="-285750" algn="l" rtl="0">
              <a:spcBef>
                <a:spcPts val="2400"/>
              </a:spcBef>
              <a:spcAft>
                <a:spcPts val="0"/>
              </a:spcAft>
              <a:buClr>
                <a:schemeClr val="dk1"/>
              </a:buClr>
              <a:buSzPts val="2000"/>
              <a:buFont typeface="Noto Sans Symbols"/>
              <a:buChar char="❖"/>
            </a:pPr>
            <a:r>
              <a:rPr lang="en-US" sz="2000" b="1" dirty="0">
                <a:solidFill>
                  <a:schemeClr val="dk1"/>
                </a:solidFill>
                <a:latin typeface="Arial"/>
                <a:ea typeface="Arial"/>
                <a:cs typeface="Arial"/>
                <a:sym typeface="Arial"/>
              </a:rPr>
              <a:t>Sponsoring</a:t>
            </a:r>
            <a:r>
              <a:rPr lang="en-US" sz="2000" dirty="0">
                <a:solidFill>
                  <a:schemeClr val="dk1"/>
                </a:solidFill>
                <a:latin typeface="Arial"/>
                <a:ea typeface="Arial"/>
                <a:cs typeface="Arial"/>
                <a:sym typeface="Arial"/>
              </a:rPr>
              <a:t> Free Kids Events</a:t>
            </a:r>
            <a:endParaRPr dirty="0"/>
          </a:p>
          <a:p>
            <a:pPr marL="285750" marR="0" lvl="0" indent="-285750" algn="l" rtl="0">
              <a:spcBef>
                <a:spcPts val="2400"/>
              </a:spcBef>
              <a:spcAft>
                <a:spcPts val="0"/>
              </a:spcAft>
              <a:buClr>
                <a:schemeClr val="dk1"/>
              </a:buClr>
              <a:buSzPts val="2000"/>
              <a:buFont typeface="Noto Sans Symbols"/>
              <a:buChar char="❖"/>
            </a:pPr>
            <a:r>
              <a:rPr lang="en-US" sz="2000" b="1" dirty="0">
                <a:solidFill>
                  <a:schemeClr val="dk1"/>
                </a:solidFill>
                <a:latin typeface="Arial"/>
                <a:ea typeface="Arial"/>
                <a:cs typeface="Arial"/>
                <a:sym typeface="Arial"/>
              </a:rPr>
              <a:t>Sponsoring</a:t>
            </a:r>
            <a:r>
              <a:rPr lang="en-US" sz="2000" dirty="0">
                <a:solidFill>
                  <a:schemeClr val="dk1"/>
                </a:solidFill>
                <a:latin typeface="Arial"/>
                <a:ea typeface="Arial"/>
                <a:cs typeface="Arial"/>
                <a:sym typeface="Arial"/>
              </a:rPr>
              <a:t> elementary/middle school events</a:t>
            </a:r>
            <a:endParaRPr dirty="0"/>
          </a:p>
        </p:txBody>
      </p:sp>
      <p:sp>
        <p:nvSpPr>
          <p:cNvPr id="1091" name="Google Shape;1091;p70"/>
          <p:cNvSpPr txBox="1"/>
          <p:nvPr/>
        </p:nvSpPr>
        <p:spPr>
          <a:xfrm>
            <a:off x="914400" y="5559319"/>
            <a:ext cx="10744200" cy="101566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2060"/>
              </a:buClr>
              <a:buSzPts val="2000"/>
              <a:buFont typeface="Noto Sans Symbols"/>
              <a:buChar char="❖"/>
            </a:pPr>
            <a:r>
              <a:rPr lang="en-US" sz="2000" b="1">
                <a:solidFill>
                  <a:srgbClr val="002060"/>
                </a:solidFill>
                <a:latin typeface="Arial"/>
                <a:ea typeface="Arial"/>
                <a:cs typeface="Arial"/>
                <a:sym typeface="Arial"/>
              </a:rPr>
              <a:t>Literacy Programs </a:t>
            </a:r>
            <a:r>
              <a:rPr lang="en-US" sz="2000">
                <a:solidFill>
                  <a:schemeClr val="dk1"/>
                </a:solidFill>
                <a:latin typeface="Arial"/>
                <a:ea typeface="Arial"/>
                <a:cs typeface="Arial"/>
                <a:sym typeface="Arial"/>
              </a:rPr>
              <a:t>– Providing books, Reading to Kids</a:t>
            </a:r>
            <a:endParaRPr/>
          </a:p>
          <a:p>
            <a:pPr marL="285750" marR="0" lvl="0" indent="-285750" algn="l" rtl="0">
              <a:spcBef>
                <a:spcPts val="2400"/>
              </a:spcBef>
              <a:spcAft>
                <a:spcPts val="0"/>
              </a:spcAft>
              <a:buClr>
                <a:srgbClr val="002060"/>
              </a:buClr>
              <a:buSzPts val="2000"/>
              <a:buFont typeface="Noto Sans Symbols"/>
              <a:buChar char="❖"/>
            </a:pPr>
            <a:r>
              <a:rPr lang="en-US" sz="2000" b="1">
                <a:solidFill>
                  <a:srgbClr val="002060"/>
                </a:solidFill>
                <a:latin typeface="Arial"/>
                <a:ea typeface="Arial"/>
                <a:cs typeface="Arial"/>
                <a:sym typeface="Arial"/>
              </a:rPr>
              <a:t>Food/Clothing/Diaper Drives </a:t>
            </a:r>
            <a:r>
              <a:rPr lang="en-US" sz="2000">
                <a:solidFill>
                  <a:schemeClr val="dk1"/>
                </a:solidFill>
                <a:latin typeface="Arial"/>
                <a:ea typeface="Arial"/>
                <a:cs typeface="Arial"/>
                <a:sym typeface="Arial"/>
              </a:rPr>
              <a:t>– ask your local schools and shelters what THEY need</a:t>
            </a:r>
            <a:endParaRPr/>
          </a:p>
        </p:txBody>
      </p:sp>
      <p:pic>
        <p:nvPicPr>
          <p:cNvPr id="1092" name="Google Shape;1092;p70" descr="Reading with Your Child | Reading Rockets"/>
          <p:cNvPicPr preferRelativeResize="0"/>
          <p:nvPr/>
        </p:nvPicPr>
        <p:blipFill rotWithShape="1">
          <a:blip r:embed="rId5">
            <a:alphaModFix/>
          </a:blip>
          <a:srcRect/>
          <a:stretch/>
        </p:blipFill>
        <p:spPr>
          <a:xfrm>
            <a:off x="5791200" y="1451577"/>
            <a:ext cx="6400798" cy="3175102"/>
          </a:xfrm>
          <a:prstGeom prst="rect">
            <a:avLst/>
          </a:prstGeom>
          <a:noFill/>
          <a:ln>
            <a:noFill/>
          </a:ln>
        </p:spPr>
      </p:pic>
      <p:sp>
        <p:nvSpPr>
          <p:cNvPr id="2" name="Rectangle 1">
            <a:extLst>
              <a:ext uri="{FF2B5EF4-FFF2-40B4-BE49-F238E27FC236}">
                <a16:creationId xmlns:a16="http://schemas.microsoft.com/office/drawing/2014/main" id="{5B1D965F-7401-CD02-9812-9BE5DCBEDA90}"/>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85</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090"/>
                                        </p:tgtEl>
                                        <p:attrNameLst>
                                          <p:attrName>style.visibility</p:attrName>
                                        </p:attrNameLst>
                                      </p:cBhvr>
                                      <p:to>
                                        <p:strVal val="visible"/>
                                      </p:to>
                                    </p:set>
                                    <p:animEffect transition="in" filter="fade">
                                      <p:cBhvr>
                                        <p:cTn id="7" dur="1000"/>
                                        <p:tgtEl>
                                          <p:spTgt spid="1090"/>
                                        </p:tgtEl>
                                      </p:cBhvr>
                                    </p:animEffect>
                                  </p:childTnLst>
                                </p:cTn>
                              </p:par>
                              <p:par>
                                <p:cTn id="8" presetID="10" presetClass="entr" presetSubtype="0" fill="hold" nodeType="withEffect">
                                  <p:stCondLst>
                                    <p:cond delay="1500"/>
                                  </p:stCondLst>
                                  <p:childTnLst>
                                    <p:set>
                                      <p:cBhvr>
                                        <p:cTn id="9" dur="1" fill="hold">
                                          <p:stCondLst>
                                            <p:cond delay="0"/>
                                          </p:stCondLst>
                                        </p:cTn>
                                        <p:tgtEl>
                                          <p:spTgt spid="1091"/>
                                        </p:tgtEl>
                                        <p:attrNameLst>
                                          <p:attrName>style.visibility</p:attrName>
                                        </p:attrNameLst>
                                      </p:cBhvr>
                                      <p:to>
                                        <p:strVal val="visible"/>
                                      </p:to>
                                    </p:set>
                                    <p:animEffect transition="in" filter="fade">
                                      <p:cBhvr>
                                        <p:cTn id="10"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71"/>
          <p:cNvPicPr preferRelativeResize="0"/>
          <p:nvPr/>
        </p:nvPicPr>
        <p:blipFill rotWithShape="1">
          <a:blip r:embed="rId3">
            <a:alphaModFix/>
          </a:blip>
          <a:srcRect/>
          <a:stretch/>
        </p:blipFill>
        <p:spPr>
          <a:xfrm>
            <a:off x="0" y="1458826"/>
            <a:ext cx="8603845" cy="5399174"/>
          </a:xfrm>
          <a:prstGeom prst="rect">
            <a:avLst/>
          </a:prstGeom>
          <a:noFill/>
          <a:ln>
            <a:noFill/>
          </a:ln>
        </p:spPr>
      </p:pic>
      <p:pic>
        <p:nvPicPr>
          <p:cNvPr id="1099" name="Google Shape;1099;p71"/>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1100" name="Google Shape;1100;p71"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1101" name="Google Shape;1101;p71"/>
          <p:cNvSpPr txBox="1">
            <a:spLocks noGrp="1"/>
          </p:cNvSpPr>
          <p:nvPr>
            <p:ph type="title"/>
          </p:nvPr>
        </p:nvSpPr>
        <p:spPr>
          <a:xfrm>
            <a:off x="1524000" y="325844"/>
            <a:ext cx="10668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5867"/>
              <a:buFont typeface="Times New Roman"/>
              <a:buNone/>
            </a:pPr>
            <a:r>
              <a:rPr lang="en-US" sz="4400">
                <a:solidFill>
                  <a:schemeClr val="lt1"/>
                </a:solidFill>
              </a:rPr>
              <a:t>Time to SHARE – </a:t>
            </a:r>
            <a:r>
              <a:rPr lang="en-US" sz="4000">
                <a:solidFill>
                  <a:schemeClr val="lt1"/>
                </a:solidFill>
              </a:rPr>
              <a:t>What worked for you?</a:t>
            </a:r>
            <a:endParaRPr sz="4400">
              <a:solidFill>
                <a:schemeClr val="lt1"/>
              </a:solidFill>
            </a:endParaRPr>
          </a:p>
        </p:txBody>
      </p:sp>
      <p:sp>
        <p:nvSpPr>
          <p:cNvPr id="1102" name="Google Shape;1102;p71"/>
          <p:cNvSpPr/>
          <p:nvPr/>
        </p:nvSpPr>
        <p:spPr>
          <a:xfrm>
            <a:off x="10904561" y="5718412"/>
            <a:ext cx="1287437" cy="10633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3" name="Google Shape;1103;p71"/>
          <p:cNvSpPr txBox="1"/>
          <p:nvPr/>
        </p:nvSpPr>
        <p:spPr>
          <a:xfrm>
            <a:off x="6564279" y="1990150"/>
            <a:ext cx="5035955" cy="523220"/>
          </a:xfrm>
          <a:prstGeom prst="rect">
            <a:avLst/>
          </a:prstGeom>
          <a:solidFill>
            <a:srgbClr val="FDE9D8"/>
          </a:solidFill>
          <a:ln w="9525" cap="flat" cmpd="sng">
            <a:solidFill>
              <a:srgbClr val="93895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Successful Service Projects?</a:t>
            </a:r>
            <a:endParaRPr dirty="0"/>
          </a:p>
        </p:txBody>
      </p:sp>
      <p:sp>
        <p:nvSpPr>
          <p:cNvPr id="1104" name="Google Shape;1104;p71"/>
          <p:cNvSpPr txBox="1"/>
          <p:nvPr/>
        </p:nvSpPr>
        <p:spPr>
          <a:xfrm>
            <a:off x="7319179" y="5241358"/>
            <a:ext cx="4343400" cy="954107"/>
          </a:xfrm>
          <a:prstGeom prst="rect">
            <a:avLst/>
          </a:prstGeom>
          <a:solidFill>
            <a:srgbClr val="FDE9D8"/>
          </a:solidFill>
          <a:ln w="9525" cap="flat" cmpd="sng">
            <a:solidFill>
              <a:srgbClr val="31859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Any words of wisdom on “</a:t>
            </a:r>
            <a:r>
              <a:rPr lang="en-US" sz="2800" b="1">
                <a:solidFill>
                  <a:schemeClr val="dk1"/>
                </a:solidFill>
                <a:latin typeface="Arial"/>
                <a:ea typeface="Arial"/>
                <a:cs typeface="Arial"/>
                <a:sym typeface="Arial"/>
              </a:rPr>
              <a:t>Lessons Learned</a:t>
            </a:r>
            <a:r>
              <a:rPr lang="en-US" sz="2800">
                <a:solidFill>
                  <a:schemeClr val="dk1"/>
                </a:solidFill>
                <a:latin typeface="Arial"/>
                <a:ea typeface="Arial"/>
                <a:cs typeface="Arial"/>
                <a:sym typeface="Arial"/>
              </a:rPr>
              <a:t>”?</a:t>
            </a:r>
            <a:endParaRPr/>
          </a:p>
        </p:txBody>
      </p:sp>
      <p:sp>
        <p:nvSpPr>
          <p:cNvPr id="1105" name="Google Shape;1105;p71"/>
          <p:cNvSpPr txBox="1"/>
          <p:nvPr/>
        </p:nvSpPr>
        <p:spPr>
          <a:xfrm>
            <a:off x="7454261" y="3605047"/>
            <a:ext cx="4114800" cy="523220"/>
          </a:xfrm>
          <a:prstGeom prst="rect">
            <a:avLst/>
          </a:prstGeom>
          <a:solidFill>
            <a:srgbClr val="FDE9D8"/>
          </a:solidFill>
          <a:ln w="9525" cap="flat" cmpd="sng">
            <a:solidFill>
              <a:srgbClr val="93895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Considerations?</a:t>
            </a:r>
            <a:endParaRPr/>
          </a:p>
        </p:txBody>
      </p:sp>
      <p:sp>
        <p:nvSpPr>
          <p:cNvPr id="2" name="Rectangle 1">
            <a:extLst>
              <a:ext uri="{FF2B5EF4-FFF2-40B4-BE49-F238E27FC236}">
                <a16:creationId xmlns:a16="http://schemas.microsoft.com/office/drawing/2014/main" id="{2B8D40F8-7C52-C0EE-A5CC-0B76ED265D9C}"/>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86</a:t>
            </a:fld>
            <a:endParaRPr lang="en-US" sz="1400" dirty="0">
              <a:solidFill>
                <a:schemeClr val="accent3">
                  <a:lumMod val="75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098"/>
                                        </p:tgtEl>
                                        <p:attrNameLst>
                                          <p:attrName>style.visibility</p:attrName>
                                        </p:attrNameLst>
                                      </p:cBhvr>
                                      <p:to>
                                        <p:strVal val="visible"/>
                                      </p:to>
                                    </p:set>
                                    <p:animEffect transition="in" filter="fade">
                                      <p:cBhvr>
                                        <p:cTn id="7" dur="1500"/>
                                        <p:tgtEl>
                                          <p:spTgt spid="1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p72" descr="Free Community Service Cliparts, Download Free Community Service Cliparts  png images, Free ClipArts on Clipart Library"/>
          <p:cNvPicPr preferRelativeResize="0"/>
          <p:nvPr/>
        </p:nvPicPr>
        <p:blipFill rotWithShape="1">
          <a:blip r:embed="rId3">
            <a:alphaModFix/>
          </a:blip>
          <a:srcRect/>
          <a:stretch/>
        </p:blipFill>
        <p:spPr>
          <a:xfrm>
            <a:off x="10220324" y="3116949"/>
            <a:ext cx="1838325" cy="2305050"/>
          </a:xfrm>
          <a:prstGeom prst="rect">
            <a:avLst/>
          </a:prstGeom>
          <a:noFill/>
          <a:ln>
            <a:noFill/>
          </a:ln>
        </p:spPr>
      </p:pic>
      <p:sp>
        <p:nvSpPr>
          <p:cNvPr id="1112" name="Google Shape;1112;p72"/>
          <p:cNvSpPr txBox="1">
            <a:spLocks noGrp="1"/>
          </p:cNvSpPr>
          <p:nvPr>
            <p:ph type="title"/>
          </p:nvPr>
        </p:nvSpPr>
        <p:spPr>
          <a:xfrm>
            <a:off x="990600" y="1463399"/>
            <a:ext cx="9829800" cy="144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4000" dirty="0">
                <a:latin typeface="Arial Black"/>
                <a:ea typeface="Arial Black"/>
                <a:cs typeface="Arial Black"/>
                <a:sym typeface="Arial Black"/>
              </a:rPr>
              <a:t>Service Project Planning</a:t>
            </a:r>
            <a:br>
              <a:rPr lang="en-US" sz="4000" dirty="0">
                <a:latin typeface="Arial Black"/>
                <a:ea typeface="Arial Black"/>
                <a:cs typeface="Arial Black"/>
                <a:sym typeface="Arial Black"/>
              </a:rPr>
            </a:br>
            <a:r>
              <a:rPr lang="en-US" sz="4800" dirty="0">
                <a:solidFill>
                  <a:srgbClr val="FFC000"/>
                </a:solidFill>
                <a:latin typeface="Arial Black"/>
                <a:ea typeface="Arial Black"/>
                <a:cs typeface="Arial Black"/>
                <a:sym typeface="Arial Black"/>
              </a:rPr>
              <a:t>by CLUB</a:t>
            </a:r>
            <a:endParaRPr sz="4000" dirty="0">
              <a:solidFill>
                <a:srgbClr val="FFC000"/>
              </a:solidFill>
              <a:latin typeface="Arial Black"/>
              <a:ea typeface="Arial Black"/>
              <a:cs typeface="Arial Black"/>
              <a:sym typeface="Arial Black"/>
            </a:endParaRPr>
          </a:p>
        </p:txBody>
      </p:sp>
      <p:sp>
        <p:nvSpPr>
          <p:cNvPr id="1113" name="Google Shape;1113;p72"/>
          <p:cNvSpPr txBox="1">
            <a:spLocks noGrp="1"/>
          </p:cNvSpPr>
          <p:nvPr>
            <p:ph type="body" idx="1"/>
          </p:nvPr>
        </p:nvSpPr>
        <p:spPr>
          <a:xfrm>
            <a:off x="703732" y="3466694"/>
            <a:ext cx="7772400" cy="2677616"/>
          </a:xfrm>
          <a:prstGeom prst="rect">
            <a:avLst/>
          </a:prstGeom>
          <a:noFill/>
          <a:ln>
            <a:noFill/>
          </a:ln>
        </p:spPr>
        <p:txBody>
          <a:bodyPr spcFirstLastPara="1" wrap="square" lIns="91425" tIns="45700" rIns="91425" bIns="45700" anchor="t" anchorCtr="0">
            <a:spAutoFit/>
          </a:bodyPr>
          <a:lstStyle/>
          <a:p>
            <a:pPr marL="742950" lvl="0" indent="-514350" algn="l" rtl="0">
              <a:lnSpc>
                <a:spcPct val="100000"/>
              </a:lnSpc>
              <a:spcBef>
                <a:spcPts val="1200"/>
              </a:spcBef>
              <a:spcAft>
                <a:spcPts val="0"/>
              </a:spcAft>
              <a:buSzPts val="3200"/>
              <a:buFont typeface="Calibri"/>
              <a:buAutoNum type="arabicPeriod"/>
            </a:pPr>
            <a:r>
              <a:rPr lang="en-US" sz="3600" dirty="0"/>
              <a:t>Pick at least one new Service Idea</a:t>
            </a:r>
            <a:endParaRPr dirty="0"/>
          </a:p>
          <a:p>
            <a:pPr marL="742950" lvl="0" indent="-514350" algn="l" rtl="0">
              <a:lnSpc>
                <a:spcPct val="100000"/>
              </a:lnSpc>
              <a:spcBef>
                <a:spcPts val="2400"/>
              </a:spcBef>
              <a:spcAft>
                <a:spcPts val="0"/>
              </a:spcAft>
              <a:buSzPts val="3200"/>
              <a:buFont typeface="Calibri"/>
              <a:buAutoNum type="arabicPeriod"/>
            </a:pPr>
            <a:r>
              <a:rPr lang="en-US" sz="3600" dirty="0"/>
              <a:t>Discuss its impact on your community </a:t>
            </a:r>
            <a:endParaRPr dirty="0"/>
          </a:p>
          <a:p>
            <a:pPr marL="742950" lvl="0" indent="-514350" algn="l" rtl="0">
              <a:lnSpc>
                <a:spcPct val="100000"/>
              </a:lnSpc>
              <a:spcBef>
                <a:spcPts val="2400"/>
              </a:spcBef>
              <a:spcAft>
                <a:spcPts val="1200"/>
              </a:spcAft>
              <a:buSzPts val="3200"/>
              <a:buFont typeface="Calibri"/>
              <a:buAutoNum type="arabicPeriod"/>
            </a:pPr>
            <a:r>
              <a:rPr lang="en-US" sz="3600" dirty="0"/>
              <a:t>Start High-level planning</a:t>
            </a:r>
            <a:endParaRPr dirty="0"/>
          </a:p>
        </p:txBody>
      </p:sp>
      <p:sp>
        <p:nvSpPr>
          <p:cNvPr id="1114" name="Google Shape;1114;p72"/>
          <p:cNvSpPr/>
          <p:nvPr/>
        </p:nvSpPr>
        <p:spPr>
          <a:xfrm>
            <a:off x="1336288" y="551921"/>
            <a:ext cx="3080422" cy="687700"/>
          </a:xfrm>
          <a:prstGeom prst="roundRect">
            <a:avLst>
              <a:gd name="adj" fmla="val 16667"/>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You have 15 minutes!</a:t>
            </a:r>
            <a:endParaRPr/>
          </a:p>
        </p:txBody>
      </p:sp>
      <p:pic>
        <p:nvPicPr>
          <p:cNvPr id="1115" name="Google Shape;1115;p72" descr="Free Community Service Cliparts, Download Free Community Service Cliparts  png images, Free ClipArts on Clipart Library"/>
          <p:cNvPicPr preferRelativeResize="0"/>
          <p:nvPr/>
        </p:nvPicPr>
        <p:blipFill rotWithShape="1">
          <a:blip r:embed="rId4">
            <a:alphaModFix/>
          </a:blip>
          <a:srcRect/>
          <a:stretch/>
        </p:blipFill>
        <p:spPr>
          <a:xfrm>
            <a:off x="8534400" y="2371573"/>
            <a:ext cx="2012392" cy="2039465"/>
          </a:xfrm>
          <a:prstGeom prst="rect">
            <a:avLst/>
          </a:prstGeom>
          <a:noFill/>
          <a:ln>
            <a:noFill/>
          </a:ln>
        </p:spPr>
      </p:pic>
      <p:pic>
        <p:nvPicPr>
          <p:cNvPr id="1116" name="Google Shape;1116;p72" descr="Community Service Cliparts - Cliparts Zone"/>
          <p:cNvPicPr preferRelativeResize="0"/>
          <p:nvPr/>
        </p:nvPicPr>
        <p:blipFill rotWithShape="1">
          <a:blip r:embed="rId5">
            <a:alphaModFix/>
          </a:blip>
          <a:srcRect/>
          <a:stretch/>
        </p:blipFill>
        <p:spPr>
          <a:xfrm>
            <a:off x="9377361" y="4858650"/>
            <a:ext cx="1762125" cy="1838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114"/>
                                        </p:tgtEl>
                                        <p:attrNameLst>
                                          <p:attrName>style.visibility</p:attrName>
                                        </p:attrNameLst>
                                      </p:cBhvr>
                                      <p:to>
                                        <p:strVal val="visible"/>
                                      </p:to>
                                    </p:set>
                                    <p:animEffect transition="in" filter="fade">
                                      <p:cBhvr>
                                        <p:cTn id="7" dur="1000"/>
                                        <p:tgtEl>
                                          <p:spTgt spid="1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p73" descr="Wrap Up Yesterday Clipart Vector Library Stock Work - Media Player Classic  Icon - Png Download - Full Size Clipart (#5396065) - PinClipart"/>
          <p:cNvPicPr preferRelativeResize="0"/>
          <p:nvPr/>
        </p:nvPicPr>
        <p:blipFill rotWithShape="1">
          <a:blip r:embed="rId3">
            <a:alphaModFix/>
          </a:blip>
          <a:srcRect/>
          <a:stretch/>
        </p:blipFill>
        <p:spPr>
          <a:xfrm>
            <a:off x="1752600" y="495535"/>
            <a:ext cx="5591390" cy="5600465"/>
          </a:xfrm>
          <a:prstGeom prst="rect">
            <a:avLst/>
          </a:prstGeom>
          <a:noFill/>
          <a:ln>
            <a:noFill/>
          </a:ln>
        </p:spPr>
      </p:pic>
      <p:sp>
        <p:nvSpPr>
          <p:cNvPr id="1123" name="Google Shape;1123;p73"/>
          <p:cNvSpPr txBox="1">
            <a:spLocks noGrp="1"/>
          </p:cNvSpPr>
          <p:nvPr>
            <p:ph type="title"/>
          </p:nvPr>
        </p:nvSpPr>
        <p:spPr>
          <a:xfrm rot="-317339">
            <a:off x="2316733" y="3692985"/>
            <a:ext cx="4935005" cy="8461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a:solidFill>
                  <a:schemeClr val="dk1"/>
                </a:solidFill>
                <a:latin typeface="Arial Black"/>
                <a:ea typeface="Arial Black"/>
                <a:cs typeface="Arial Black"/>
                <a:sym typeface="Arial Black"/>
              </a:rPr>
              <a:t>Wrap Up!</a:t>
            </a:r>
            <a:endParaRPr/>
          </a:p>
        </p:txBody>
      </p:sp>
      <p:pic>
        <p:nvPicPr>
          <p:cNvPr id="1124" name="Google Shape;1124;p73" descr="Person pointing finger no clipart - ClipArt Best - ClipArt Best"/>
          <p:cNvPicPr preferRelativeResize="0"/>
          <p:nvPr/>
        </p:nvPicPr>
        <p:blipFill rotWithShape="1">
          <a:blip r:embed="rId4">
            <a:alphaModFix/>
          </a:blip>
          <a:srcRect/>
          <a:stretch/>
        </p:blipFill>
        <p:spPr>
          <a:xfrm>
            <a:off x="12573000" y="990600"/>
            <a:ext cx="3276600" cy="4876800"/>
          </a:xfrm>
          <a:prstGeom prst="rect">
            <a:avLst/>
          </a:prstGeom>
          <a:noFill/>
          <a:ln>
            <a:noFill/>
          </a:ln>
        </p:spPr>
      </p:pic>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0" name="Google Shape;1130;p74"/>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1131" name="Google Shape;1131;p74"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1132" name="Google Shape;1132;p74"/>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A Final Word of Advice</a:t>
            </a:r>
            <a:endParaRPr/>
          </a:p>
        </p:txBody>
      </p:sp>
      <p:sp>
        <p:nvSpPr>
          <p:cNvPr id="1133" name="Google Shape;1133;p74"/>
          <p:cNvSpPr/>
          <p:nvPr/>
        </p:nvSpPr>
        <p:spPr>
          <a:xfrm>
            <a:off x="10904561" y="5718412"/>
            <a:ext cx="1287437" cy="102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 name="Picture 3">
            <a:extLst>
              <a:ext uri="{FF2B5EF4-FFF2-40B4-BE49-F238E27FC236}">
                <a16:creationId xmlns:a16="http://schemas.microsoft.com/office/drawing/2014/main" id="{E4D001F3-F710-4F9A-E1C7-2113AE4CCD67}"/>
              </a:ext>
            </a:extLst>
          </p:cNvPr>
          <p:cNvPicPr>
            <a:picLocks noChangeAspect="1"/>
          </p:cNvPicPr>
          <p:nvPr/>
        </p:nvPicPr>
        <p:blipFill>
          <a:blip r:embed="rId5"/>
          <a:stretch>
            <a:fillRect/>
          </a:stretch>
        </p:blipFill>
        <p:spPr>
          <a:xfrm>
            <a:off x="4361177" y="1595702"/>
            <a:ext cx="7830823" cy="5353050"/>
          </a:xfrm>
          <a:prstGeom prst="rect">
            <a:avLst/>
          </a:prstGeom>
        </p:spPr>
      </p:pic>
      <p:sp>
        <p:nvSpPr>
          <p:cNvPr id="5" name="Google Shape;1135;p74">
            <a:extLst>
              <a:ext uri="{FF2B5EF4-FFF2-40B4-BE49-F238E27FC236}">
                <a16:creationId xmlns:a16="http://schemas.microsoft.com/office/drawing/2014/main" id="{CE599A8B-0F49-B4F9-649D-F02FEA357993}"/>
              </a:ext>
            </a:extLst>
          </p:cNvPr>
          <p:cNvSpPr txBox="1"/>
          <p:nvPr/>
        </p:nvSpPr>
        <p:spPr>
          <a:xfrm>
            <a:off x="990600" y="3382360"/>
            <a:ext cx="709993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n-US" sz="3200" b="0" i="0" u="none" strike="noStrike" cap="none" dirty="0">
                <a:solidFill>
                  <a:schemeClr val="dk1"/>
                </a:solidFill>
                <a:latin typeface="Arial"/>
                <a:ea typeface="Arial"/>
                <a:cs typeface="Arial"/>
                <a:sym typeface="Arial"/>
              </a:rPr>
              <a:t>Be </a:t>
            </a:r>
            <a:r>
              <a:rPr lang="en-US" sz="3200" b="0" i="0" u="sng" strike="noStrike" cap="none" dirty="0">
                <a:solidFill>
                  <a:schemeClr val="dk1"/>
                </a:solidFill>
                <a:latin typeface="Arial"/>
                <a:ea typeface="Arial"/>
                <a:cs typeface="Arial"/>
                <a:sym typeface="Arial"/>
              </a:rPr>
              <a:t>involved</a:t>
            </a:r>
            <a:r>
              <a:rPr lang="en-US" sz="3200" b="0" i="0" u="none" strike="noStrike" cap="none" dirty="0">
                <a:solidFill>
                  <a:schemeClr val="dk1"/>
                </a:solidFill>
                <a:latin typeface="Arial"/>
                <a:ea typeface="Arial"/>
                <a:cs typeface="Arial"/>
                <a:sym typeface="Arial"/>
              </a:rPr>
              <a:t> with SLPs, fundraisers, service projects, charitable targets, and division activities.</a:t>
            </a:r>
            <a:endParaRPr sz="1600" dirty="0">
              <a:solidFill>
                <a:schemeClr val="dk1"/>
              </a:solidFill>
              <a:latin typeface="Arial"/>
              <a:ea typeface="Arial"/>
              <a:cs typeface="Arial"/>
              <a:sym typeface="Arial"/>
            </a:endParaRPr>
          </a:p>
        </p:txBody>
      </p:sp>
      <p:sp>
        <p:nvSpPr>
          <p:cNvPr id="6" name="Google Shape;1134;p74">
            <a:extLst>
              <a:ext uri="{FF2B5EF4-FFF2-40B4-BE49-F238E27FC236}">
                <a16:creationId xmlns:a16="http://schemas.microsoft.com/office/drawing/2014/main" id="{FB71BD2D-FFE0-A452-626A-9F86885CF6A4}"/>
              </a:ext>
            </a:extLst>
          </p:cNvPr>
          <p:cNvSpPr txBox="1"/>
          <p:nvPr/>
        </p:nvSpPr>
        <p:spPr>
          <a:xfrm>
            <a:off x="894649" y="2204301"/>
            <a:ext cx="74676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3600" b="1" i="0" u="none" strike="noStrike" cap="none" dirty="0">
                <a:solidFill>
                  <a:schemeClr val="dk1"/>
                </a:solidFill>
                <a:latin typeface="Arial"/>
                <a:ea typeface="Arial"/>
                <a:cs typeface="Arial"/>
                <a:sym typeface="Arial"/>
              </a:rPr>
              <a:t>A good leader LEADS by DOING!</a:t>
            </a:r>
            <a:endParaRPr sz="2400" dirty="0">
              <a:solidFill>
                <a:schemeClr val="dk1"/>
              </a:solidFill>
              <a:latin typeface="Arial"/>
              <a:ea typeface="Arial"/>
              <a:cs typeface="Arial"/>
              <a:sym typeface="Arial"/>
            </a:endParaRPr>
          </a:p>
        </p:txBody>
      </p:sp>
      <p:sp>
        <p:nvSpPr>
          <p:cNvPr id="3" name="Rectangle 2">
            <a:extLst>
              <a:ext uri="{FF2B5EF4-FFF2-40B4-BE49-F238E27FC236}">
                <a16:creationId xmlns:a16="http://schemas.microsoft.com/office/drawing/2014/main" id="{67989FFE-D08D-1158-74E8-6630FF91099D}"/>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89</a:t>
            </a:fld>
            <a:endParaRPr lang="en-US" sz="1400" dirty="0">
              <a:solidFill>
                <a:schemeClr val="accent3">
                  <a:lumMod val="75000"/>
                </a:schemeClr>
              </a:solidFill>
            </a:endParaRPr>
          </a:p>
        </p:txBody>
      </p:sp>
      <p:sp>
        <p:nvSpPr>
          <p:cNvPr id="2" name="Star: 5 Points 1">
            <a:extLst>
              <a:ext uri="{FF2B5EF4-FFF2-40B4-BE49-F238E27FC236}">
                <a16:creationId xmlns:a16="http://schemas.microsoft.com/office/drawing/2014/main" id="{4FDF9065-C634-1F6D-EF75-C0C4E396B5CA}"/>
              </a:ext>
            </a:extLst>
          </p:cNvPr>
          <p:cNvSpPr/>
          <p:nvPr/>
        </p:nvSpPr>
        <p:spPr>
          <a:xfrm>
            <a:off x="110062" y="6553200"/>
            <a:ext cx="194738" cy="191069"/>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31689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p:nvPr/>
        </p:nvSpPr>
        <p:spPr>
          <a:xfrm>
            <a:off x="10904561" y="5718412"/>
            <a:ext cx="1287437" cy="113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1" name="Google Shape;151;p7"/>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152" name="Google Shape;152;p7"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153" name="Google Shape;153;p7"/>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The Leadership Guide</a:t>
            </a:r>
            <a:endParaRPr/>
          </a:p>
        </p:txBody>
      </p:sp>
      <p:sp>
        <p:nvSpPr>
          <p:cNvPr id="155" name="Google Shape;155;p7"/>
          <p:cNvSpPr txBox="1"/>
          <p:nvPr/>
        </p:nvSpPr>
        <p:spPr>
          <a:xfrm>
            <a:off x="1123095" y="2645945"/>
            <a:ext cx="3829905" cy="344709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17365D"/>
              </a:buClr>
              <a:buSzPts val="2800"/>
              <a:buFont typeface="Arial"/>
              <a:buChar char="•"/>
            </a:pPr>
            <a:r>
              <a:rPr lang="en-US" sz="2800" b="0" i="0" u="none" strike="noStrike" cap="none">
                <a:solidFill>
                  <a:srgbClr val="000000"/>
                </a:solidFill>
                <a:latin typeface="Arial"/>
                <a:ea typeface="Arial"/>
                <a:cs typeface="Arial"/>
                <a:sym typeface="Arial"/>
              </a:rPr>
              <a:t>Kiwanis 101</a:t>
            </a:r>
            <a:endParaRPr sz="1800" b="0" i="0" u="none" strike="noStrike" cap="none">
              <a:solidFill>
                <a:schemeClr val="dk1"/>
              </a:solidFill>
              <a:latin typeface="Arial"/>
              <a:ea typeface="Arial"/>
              <a:cs typeface="Arial"/>
              <a:sym typeface="Arial"/>
            </a:endParaRPr>
          </a:p>
          <a:p>
            <a:pPr marL="457200" marR="0" lvl="0" indent="-457200" algn="l" rtl="0">
              <a:lnSpc>
                <a:spcPct val="100000"/>
              </a:lnSpc>
              <a:spcBef>
                <a:spcPts val="1200"/>
              </a:spcBef>
              <a:spcAft>
                <a:spcPts val="0"/>
              </a:spcAft>
              <a:buClr>
                <a:srgbClr val="17365D"/>
              </a:buClr>
              <a:buSzPts val="2800"/>
              <a:buFont typeface="Arial"/>
              <a:buChar char="•"/>
            </a:pPr>
            <a:r>
              <a:rPr lang="en-US" sz="2800" b="0" i="0" u="none" strike="noStrike" cap="none">
                <a:solidFill>
                  <a:srgbClr val="000000"/>
                </a:solidFill>
                <a:latin typeface="Arial"/>
                <a:ea typeface="Arial"/>
                <a:cs typeface="Arial"/>
                <a:sym typeface="Arial"/>
              </a:rPr>
              <a:t>President</a:t>
            </a:r>
            <a:endParaRPr sz="1800" b="0" i="0" u="none" strike="noStrike" cap="none">
              <a:solidFill>
                <a:schemeClr val="dk1"/>
              </a:solidFill>
              <a:latin typeface="Arial"/>
              <a:ea typeface="Arial"/>
              <a:cs typeface="Arial"/>
              <a:sym typeface="Arial"/>
            </a:endParaRPr>
          </a:p>
          <a:p>
            <a:pPr marL="457200" marR="0" lvl="0" indent="-457200" algn="l" rtl="0">
              <a:lnSpc>
                <a:spcPct val="100000"/>
              </a:lnSpc>
              <a:spcBef>
                <a:spcPts val="1200"/>
              </a:spcBef>
              <a:spcAft>
                <a:spcPts val="0"/>
              </a:spcAft>
              <a:buClr>
                <a:srgbClr val="17365D"/>
              </a:buClr>
              <a:buSzPts val="2800"/>
              <a:buFont typeface="Arial"/>
              <a:buChar char="•"/>
            </a:pPr>
            <a:r>
              <a:rPr lang="en-US" sz="2800" b="0" i="0" u="none" strike="noStrike" cap="none">
                <a:solidFill>
                  <a:srgbClr val="000000"/>
                </a:solidFill>
                <a:latin typeface="Arial"/>
                <a:ea typeface="Arial"/>
                <a:cs typeface="Arial"/>
                <a:sym typeface="Arial"/>
              </a:rPr>
              <a:t>Secretary</a:t>
            </a:r>
            <a:endParaRPr sz="1800" b="0" i="0" u="none" strike="noStrike" cap="none">
              <a:solidFill>
                <a:schemeClr val="dk1"/>
              </a:solidFill>
              <a:latin typeface="Arial"/>
              <a:ea typeface="Arial"/>
              <a:cs typeface="Arial"/>
              <a:sym typeface="Arial"/>
            </a:endParaRPr>
          </a:p>
          <a:p>
            <a:pPr marL="457200" marR="0" lvl="0" indent="-457200" algn="l" rtl="0">
              <a:lnSpc>
                <a:spcPct val="100000"/>
              </a:lnSpc>
              <a:spcBef>
                <a:spcPts val="1200"/>
              </a:spcBef>
              <a:spcAft>
                <a:spcPts val="0"/>
              </a:spcAft>
              <a:buClr>
                <a:srgbClr val="17365D"/>
              </a:buClr>
              <a:buSzPts val="2800"/>
              <a:buFont typeface="Arial"/>
              <a:buChar char="•"/>
            </a:pPr>
            <a:r>
              <a:rPr lang="en-US" sz="2800" b="0" i="0" u="none" strike="noStrike" cap="none">
                <a:solidFill>
                  <a:srgbClr val="000000"/>
                </a:solidFill>
                <a:latin typeface="Arial"/>
                <a:ea typeface="Arial"/>
                <a:cs typeface="Arial"/>
                <a:sym typeface="Arial"/>
              </a:rPr>
              <a:t>Treasurer</a:t>
            </a:r>
            <a:endParaRPr sz="1800" b="0" i="0" u="none" strike="noStrike" cap="none">
              <a:solidFill>
                <a:schemeClr val="dk1"/>
              </a:solidFill>
              <a:latin typeface="Arial"/>
              <a:ea typeface="Arial"/>
              <a:cs typeface="Arial"/>
              <a:sym typeface="Arial"/>
            </a:endParaRPr>
          </a:p>
          <a:p>
            <a:pPr marL="457200" marR="0" lvl="0" indent="-457200" algn="l" rtl="0">
              <a:lnSpc>
                <a:spcPct val="100000"/>
              </a:lnSpc>
              <a:spcBef>
                <a:spcPts val="1200"/>
              </a:spcBef>
              <a:spcAft>
                <a:spcPts val="0"/>
              </a:spcAft>
              <a:buClr>
                <a:srgbClr val="17365D"/>
              </a:buClr>
              <a:buSzPts val="2800"/>
              <a:buFont typeface="Arial"/>
              <a:buChar char="•"/>
            </a:pPr>
            <a:r>
              <a:rPr lang="en-US" sz="2800" b="0" i="0" u="none" strike="noStrike" cap="none">
                <a:solidFill>
                  <a:srgbClr val="000000"/>
                </a:solidFill>
                <a:latin typeface="Arial"/>
                <a:ea typeface="Arial"/>
                <a:cs typeface="Arial"/>
                <a:sym typeface="Arial"/>
              </a:rPr>
              <a:t>Membership Chair</a:t>
            </a:r>
            <a:endParaRPr sz="1800" b="0" i="0" u="none" strike="noStrike" cap="none">
              <a:solidFill>
                <a:schemeClr val="dk1"/>
              </a:solidFill>
              <a:latin typeface="Arial"/>
              <a:ea typeface="Arial"/>
              <a:cs typeface="Arial"/>
              <a:sym typeface="Arial"/>
            </a:endParaRPr>
          </a:p>
          <a:p>
            <a:pPr marL="457200" marR="0" lvl="0" indent="-457200" algn="l" rtl="0">
              <a:lnSpc>
                <a:spcPct val="100000"/>
              </a:lnSpc>
              <a:spcBef>
                <a:spcPts val="1200"/>
              </a:spcBef>
              <a:spcAft>
                <a:spcPts val="0"/>
              </a:spcAft>
              <a:buClr>
                <a:srgbClr val="17365D"/>
              </a:buClr>
              <a:buSzPts val="2800"/>
              <a:buFont typeface="Arial"/>
              <a:buChar char="•"/>
            </a:pPr>
            <a:r>
              <a:rPr lang="en-US" sz="2800" b="0" i="0" u="none" strike="noStrike" cap="none">
                <a:solidFill>
                  <a:srgbClr val="000000"/>
                </a:solidFill>
                <a:latin typeface="Arial"/>
                <a:ea typeface="Arial"/>
                <a:cs typeface="Arial"/>
                <a:sym typeface="Arial"/>
              </a:rPr>
              <a:t>Resources</a:t>
            </a:r>
            <a:endParaRPr sz="1800" b="0" i="0" u="none" strike="noStrike" cap="none">
              <a:solidFill>
                <a:schemeClr val="dk1"/>
              </a:solidFill>
              <a:latin typeface="Arial"/>
              <a:ea typeface="Arial"/>
              <a:cs typeface="Arial"/>
              <a:sym typeface="Arial"/>
            </a:endParaRPr>
          </a:p>
        </p:txBody>
      </p:sp>
      <p:pic>
        <p:nvPicPr>
          <p:cNvPr id="156" name="Google Shape;156;p7" descr="A picture containing indoor, laying, food, man&#10;&#10;Description automatically generated">
            <a:hlinkClick r:id="rId5"/>
          </p:cNvPr>
          <p:cNvPicPr preferRelativeResize="0"/>
          <p:nvPr/>
        </p:nvPicPr>
        <p:blipFill rotWithShape="1">
          <a:blip r:embed="rId6">
            <a:alphaModFix/>
          </a:blip>
          <a:srcRect/>
          <a:stretch/>
        </p:blipFill>
        <p:spPr>
          <a:xfrm rot="950286">
            <a:off x="7678820" y="1988428"/>
            <a:ext cx="3144294" cy="4341352"/>
          </a:xfrm>
          <a:prstGeom prst="rect">
            <a:avLst/>
          </a:prstGeom>
          <a:noFill/>
          <a:ln>
            <a:noFill/>
          </a:ln>
        </p:spPr>
      </p:pic>
      <p:sp>
        <p:nvSpPr>
          <p:cNvPr id="3" name="Google Shape;327;p16">
            <a:extLst>
              <a:ext uri="{FF2B5EF4-FFF2-40B4-BE49-F238E27FC236}">
                <a16:creationId xmlns:a16="http://schemas.microsoft.com/office/drawing/2014/main" id="{4B530476-5ECB-FE74-9CC9-460F21A64112}"/>
              </a:ext>
            </a:extLst>
          </p:cNvPr>
          <p:cNvSpPr txBox="1"/>
          <p:nvPr/>
        </p:nvSpPr>
        <p:spPr>
          <a:xfrm>
            <a:off x="4191000" y="5792053"/>
            <a:ext cx="5219495" cy="584735"/>
          </a:xfrm>
          <a:prstGeom prst="rect">
            <a:avLst/>
          </a:prstGeom>
          <a:solidFill>
            <a:schemeClr val="tx2">
              <a:lumMod val="50000"/>
            </a:schemeClr>
          </a:solidFill>
          <a:ln>
            <a:solidFill>
              <a:schemeClr val="tx2">
                <a:lumMod val="25000"/>
              </a:schemeClr>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200" b="0" i="1" u="none" strike="noStrike" cap="none" dirty="0">
                <a:solidFill>
                  <a:schemeClr val="bg1"/>
                </a:solidFill>
                <a:latin typeface="Comic Sans MS" panose="030F0702030302020204" pitchFamily="66" charset="0"/>
                <a:sym typeface="Arial"/>
              </a:rPr>
              <a:t>Updated in January 2024!</a:t>
            </a:r>
            <a:endParaRPr sz="1600" i="1" dirty="0">
              <a:solidFill>
                <a:schemeClr val="bg1"/>
              </a:solidFill>
              <a:latin typeface="Comic Sans MS" panose="030F0702030302020204" pitchFamily="66" charset="0"/>
            </a:endParaRPr>
          </a:p>
        </p:txBody>
      </p:sp>
      <p:sp>
        <p:nvSpPr>
          <p:cNvPr id="4" name="Google Shape;139;p6">
            <a:extLst>
              <a:ext uri="{FF2B5EF4-FFF2-40B4-BE49-F238E27FC236}">
                <a16:creationId xmlns:a16="http://schemas.microsoft.com/office/drawing/2014/main" id="{B620E6DA-89B6-3C21-9C35-E78C0886C7D5}"/>
              </a:ext>
            </a:extLst>
          </p:cNvPr>
          <p:cNvSpPr txBox="1"/>
          <p:nvPr/>
        </p:nvSpPr>
        <p:spPr>
          <a:xfrm>
            <a:off x="685800" y="1676400"/>
            <a:ext cx="5715000" cy="685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000000"/>
                </a:solidFill>
                <a:latin typeface="Arial"/>
                <a:ea typeface="Arial"/>
                <a:cs typeface="Arial"/>
                <a:sym typeface="Arial"/>
              </a:rPr>
              <a:t>Key Topics:</a:t>
            </a:r>
            <a:endParaRPr sz="1800" b="0" i="0" u="none" strike="noStrike" cap="none" dirty="0">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7C195D1A-448B-A026-B1AA-481FC80575C5}"/>
              </a:ext>
            </a:extLst>
          </p:cNvPr>
          <p:cNvPicPr>
            <a:picLocks noChangeAspect="1"/>
          </p:cNvPicPr>
          <p:nvPr/>
        </p:nvPicPr>
        <p:blipFill>
          <a:blip r:embed="rId7"/>
          <a:stretch>
            <a:fillRect/>
          </a:stretch>
        </p:blipFill>
        <p:spPr>
          <a:xfrm>
            <a:off x="4714435" y="2550654"/>
            <a:ext cx="2086312" cy="207919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225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pic>
        <p:nvPicPr>
          <p:cNvPr id="12292" name="Picture 4" descr="Waving Goodbye Images - Free Download on Freepik">
            <a:extLst>
              <a:ext uri="{FF2B5EF4-FFF2-40B4-BE49-F238E27FC236}">
                <a16:creationId xmlns:a16="http://schemas.microsoft.com/office/drawing/2014/main" id="{6214586E-0A27-F699-B944-806B97A41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715968"/>
            <a:ext cx="7100577" cy="472993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05;p64">
            <a:extLst>
              <a:ext uri="{FF2B5EF4-FFF2-40B4-BE49-F238E27FC236}">
                <a16:creationId xmlns:a16="http://schemas.microsoft.com/office/drawing/2014/main" id="{7340DE8A-367B-74C4-B3BB-BB85E5260327}"/>
              </a:ext>
            </a:extLst>
          </p:cNvPr>
          <p:cNvSpPr/>
          <p:nvPr/>
        </p:nvSpPr>
        <p:spPr>
          <a:xfrm>
            <a:off x="10904561" y="5718411"/>
            <a:ext cx="1287437" cy="11186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42" name="Google Shape;1142;p75"/>
          <p:cNvPicPr preferRelativeResize="0"/>
          <p:nvPr/>
        </p:nvPicPr>
        <p:blipFill rotWithShape="1">
          <a:blip r:embed="rId4">
            <a:alphaModFix/>
          </a:blip>
          <a:srcRect/>
          <a:stretch/>
        </p:blipFill>
        <p:spPr>
          <a:xfrm>
            <a:off x="-1" y="-14288"/>
            <a:ext cx="12191999" cy="1476375"/>
          </a:xfrm>
          <a:prstGeom prst="rect">
            <a:avLst/>
          </a:prstGeom>
          <a:noFill/>
          <a:ln>
            <a:noFill/>
          </a:ln>
        </p:spPr>
      </p:pic>
      <p:pic>
        <p:nvPicPr>
          <p:cNvPr id="1143" name="Google Shape;1143;p75" descr="A close up of a sign&#10;&#10;Description automatically generated"/>
          <p:cNvPicPr preferRelativeResize="0"/>
          <p:nvPr/>
        </p:nvPicPr>
        <p:blipFill rotWithShape="1">
          <a:blip r:embed="rId5">
            <a:alphaModFix/>
          </a:blip>
          <a:srcRect/>
          <a:stretch/>
        </p:blipFill>
        <p:spPr>
          <a:xfrm>
            <a:off x="110062" y="-56327"/>
            <a:ext cx="1585387" cy="1585387"/>
          </a:xfrm>
          <a:prstGeom prst="rect">
            <a:avLst/>
          </a:prstGeom>
          <a:noFill/>
          <a:ln>
            <a:noFill/>
          </a:ln>
        </p:spPr>
      </p:pic>
      <p:sp>
        <p:nvSpPr>
          <p:cNvPr id="1144" name="Google Shape;1144;p75"/>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a:solidFill>
                  <a:schemeClr val="lt1"/>
                </a:solidFill>
              </a:rPr>
              <a:t>Closing Activities</a:t>
            </a:r>
            <a:endParaRPr/>
          </a:p>
        </p:txBody>
      </p:sp>
      <p:sp>
        <p:nvSpPr>
          <p:cNvPr id="1146" name="Google Shape;1146;p75"/>
          <p:cNvSpPr txBox="1"/>
          <p:nvPr/>
        </p:nvSpPr>
        <p:spPr>
          <a:xfrm>
            <a:off x="685799" y="1920240"/>
            <a:ext cx="1071008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Arial"/>
                <a:ea typeface="Arial"/>
                <a:cs typeface="Arial"/>
                <a:sym typeface="Arial"/>
              </a:rPr>
              <a:t>A few FINAL items: </a:t>
            </a:r>
            <a:endParaRPr sz="1800">
              <a:solidFill>
                <a:schemeClr val="dk1"/>
              </a:solidFill>
              <a:latin typeface="Arial"/>
              <a:ea typeface="Arial"/>
              <a:cs typeface="Arial"/>
              <a:sym typeface="Arial"/>
            </a:endParaRPr>
          </a:p>
        </p:txBody>
      </p:sp>
      <p:sp>
        <p:nvSpPr>
          <p:cNvPr id="1147" name="Google Shape;1147;p75"/>
          <p:cNvSpPr txBox="1">
            <a:spLocks noGrp="1"/>
          </p:cNvSpPr>
          <p:nvPr>
            <p:ph type="body" idx="1"/>
          </p:nvPr>
        </p:nvSpPr>
        <p:spPr>
          <a:xfrm>
            <a:off x="1066800" y="2628331"/>
            <a:ext cx="6426197" cy="4100015"/>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2800"/>
              <a:buFont typeface="Arial"/>
              <a:buChar char="•"/>
            </a:pPr>
            <a:r>
              <a:rPr lang="en-US" sz="2800" dirty="0"/>
              <a:t>Participant expectations</a:t>
            </a:r>
            <a:endParaRPr dirty="0"/>
          </a:p>
          <a:p>
            <a:pPr marL="457200" lvl="0" indent="-457200" algn="l" rtl="0">
              <a:lnSpc>
                <a:spcPct val="100000"/>
              </a:lnSpc>
              <a:spcBef>
                <a:spcPts val="1800"/>
              </a:spcBef>
              <a:spcAft>
                <a:spcPts val="0"/>
              </a:spcAft>
              <a:buSzPts val="2800"/>
              <a:buFont typeface="Arial"/>
              <a:buChar char="•"/>
            </a:pPr>
            <a:r>
              <a:rPr lang="en-US" sz="2800" dirty="0"/>
              <a:t>“Parking lot” </a:t>
            </a:r>
            <a:endParaRPr dirty="0"/>
          </a:p>
          <a:p>
            <a:pPr marL="457200" lvl="0" indent="-457200" algn="l" rtl="0">
              <a:lnSpc>
                <a:spcPct val="100000"/>
              </a:lnSpc>
              <a:spcBef>
                <a:spcPts val="1800"/>
              </a:spcBef>
              <a:spcAft>
                <a:spcPts val="0"/>
              </a:spcAft>
              <a:buSzPts val="2800"/>
              <a:buFont typeface="Arial"/>
              <a:buChar char="•"/>
            </a:pPr>
            <a:r>
              <a:rPr lang="en-US" sz="2800" dirty="0"/>
              <a:t>Attendance credit</a:t>
            </a:r>
            <a:endParaRPr dirty="0"/>
          </a:p>
          <a:p>
            <a:pPr marL="457200" lvl="0" indent="-457200" algn="l" rtl="0">
              <a:lnSpc>
                <a:spcPct val="100000"/>
              </a:lnSpc>
              <a:spcBef>
                <a:spcPts val="1800"/>
              </a:spcBef>
              <a:spcAft>
                <a:spcPts val="0"/>
              </a:spcAft>
              <a:buSzPts val="2800"/>
              <a:buFont typeface="Arial"/>
              <a:buChar char="•"/>
            </a:pPr>
            <a:r>
              <a:rPr lang="en-US" sz="2800" dirty="0"/>
              <a:t>Contact information</a:t>
            </a:r>
            <a:endParaRPr dirty="0"/>
          </a:p>
          <a:p>
            <a:pPr marL="457200" lvl="0" indent="-457200" algn="l" rtl="0">
              <a:lnSpc>
                <a:spcPct val="100000"/>
              </a:lnSpc>
              <a:spcBef>
                <a:spcPts val="1800"/>
              </a:spcBef>
              <a:spcAft>
                <a:spcPts val="0"/>
              </a:spcAft>
              <a:buSzPts val="2800"/>
              <a:buFont typeface="Arial"/>
              <a:buChar char="•"/>
            </a:pPr>
            <a:r>
              <a:rPr lang="en-US" sz="2800" dirty="0"/>
              <a:t>Survey</a:t>
            </a:r>
            <a:endParaRPr dirty="0"/>
          </a:p>
        </p:txBody>
      </p:sp>
      <p:sp>
        <p:nvSpPr>
          <p:cNvPr id="2" name="Star: 5 Points 1">
            <a:extLst>
              <a:ext uri="{FF2B5EF4-FFF2-40B4-BE49-F238E27FC236}">
                <a16:creationId xmlns:a16="http://schemas.microsoft.com/office/drawing/2014/main" id="{F41F3925-2295-D6EF-C3E4-A14901E4B5C3}"/>
              </a:ext>
            </a:extLst>
          </p:cNvPr>
          <p:cNvSpPr/>
          <p:nvPr/>
        </p:nvSpPr>
        <p:spPr>
          <a:xfrm>
            <a:off x="110062" y="6553200"/>
            <a:ext cx="194738" cy="191069"/>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FA8563C-A939-E971-8519-10D06BD5D1EC}"/>
              </a:ext>
            </a:extLst>
          </p:cNvPr>
          <p:cNvSpPr/>
          <p:nvPr/>
        </p:nvSpPr>
        <p:spPr>
          <a:xfrm>
            <a:off x="11581480" y="6424929"/>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90</a:t>
            </a:fld>
            <a:endParaRPr lang="en-US" sz="1400" dirty="0">
              <a:solidFill>
                <a:schemeClr val="accent3">
                  <a:lumMod val="75000"/>
                </a:schemeClr>
              </a:solidFill>
            </a:endParaRPr>
          </a:p>
        </p:txBody>
      </p:sp>
    </p:spTree>
    <p:extLst>
      <p:ext uri="{BB962C8B-B14F-4D97-AF65-F5344CB8AC3E}">
        <p14:creationId xmlns:p14="http://schemas.microsoft.com/office/powerpoint/2010/main" val="495439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5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fltVal val="0"/>
                                          </p:val>
                                        </p:tav>
                                        <p:tav tm="100000">
                                          <p:val>
                                            <p:strVal val="#ppt_w"/>
                                          </p:val>
                                        </p:tav>
                                      </p:tavLst>
                                    </p:anim>
                                    <p:anim calcmode="lin" valueType="num">
                                      <p:cBhvr>
                                        <p:cTn id="8" dur="1000" fill="hold"/>
                                        <p:tgtEl>
                                          <p:spTgt spid="12292"/>
                                        </p:tgtEl>
                                        <p:attrNameLst>
                                          <p:attrName>ppt_h</p:attrName>
                                        </p:attrNameLst>
                                      </p:cBhvr>
                                      <p:tavLst>
                                        <p:tav tm="0">
                                          <p:val>
                                            <p:fltVal val="0"/>
                                          </p:val>
                                        </p:tav>
                                        <p:tav tm="100000">
                                          <p:val>
                                            <p:strVal val="#ppt_h"/>
                                          </p:val>
                                        </p:tav>
                                      </p:tavLst>
                                    </p:anim>
                                    <p:animEffect transition="in" filter="fade">
                                      <p:cBhvr>
                                        <p:cTn id="9"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1CB83-E569-F67E-62D5-49C1BB3FB0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CEC3F8-715F-E02C-C8FB-EFBBC8D91335}"/>
              </a:ext>
            </a:extLst>
          </p:cNvPr>
          <p:cNvPicPr>
            <a:picLocks noChangeAspect="1"/>
          </p:cNvPicPr>
          <p:nvPr/>
        </p:nvPicPr>
        <p:blipFill>
          <a:blip r:embed="rId4"/>
          <a:stretch>
            <a:fillRect/>
          </a:stretch>
        </p:blipFill>
        <p:spPr>
          <a:xfrm>
            <a:off x="-1" y="-14288"/>
            <a:ext cx="12191999" cy="1476375"/>
          </a:xfrm>
          <a:prstGeom prst="rect">
            <a:avLst/>
          </a:prstGeom>
        </p:spPr>
      </p:pic>
      <p:pic>
        <p:nvPicPr>
          <p:cNvPr id="15" name="Picture 14" descr="A close up of a sign&#10;&#10;Description automatically generated">
            <a:extLst>
              <a:ext uri="{FF2B5EF4-FFF2-40B4-BE49-F238E27FC236}">
                <a16:creationId xmlns:a16="http://schemas.microsoft.com/office/drawing/2014/main" id="{089E8DB1-F4E2-F2E8-73E6-5A8C6B10C21D}"/>
              </a:ext>
            </a:extLst>
          </p:cNvPr>
          <p:cNvPicPr>
            <a:picLocks noChangeAspect="1"/>
          </p:cNvPicPr>
          <p:nvPr/>
        </p:nvPicPr>
        <p:blipFill>
          <a:blip r:embed="rId5"/>
          <a:stretch>
            <a:fillRect/>
          </a:stretch>
        </p:blipFill>
        <p:spPr>
          <a:xfrm>
            <a:off x="110062" y="-56327"/>
            <a:ext cx="1585387" cy="1585387"/>
          </a:xfrm>
          <a:prstGeom prst="rect">
            <a:avLst/>
          </a:prstGeom>
        </p:spPr>
      </p:pic>
      <p:sp>
        <p:nvSpPr>
          <p:cNvPr id="5" name="Title 4">
            <a:extLst>
              <a:ext uri="{FF2B5EF4-FFF2-40B4-BE49-F238E27FC236}">
                <a16:creationId xmlns:a16="http://schemas.microsoft.com/office/drawing/2014/main" id="{2C20A089-9F41-F607-2396-0200A98A921B}"/>
              </a:ext>
            </a:extLst>
          </p:cNvPr>
          <p:cNvSpPr>
            <a:spLocks noGrp="1"/>
          </p:cNvSpPr>
          <p:nvPr>
            <p:ph type="title"/>
          </p:nvPr>
        </p:nvSpPr>
        <p:spPr>
          <a:xfrm>
            <a:off x="1695449" y="325844"/>
            <a:ext cx="10606613" cy="846137"/>
          </a:xfrm>
        </p:spPr>
        <p:txBody>
          <a:bodyPr/>
          <a:lstStyle/>
          <a:p>
            <a:r>
              <a:rPr lang="en-US" sz="4400" dirty="0">
                <a:solidFill>
                  <a:schemeClr val="bg1"/>
                </a:solidFill>
              </a:rPr>
              <a:t>DCON 2025…</a:t>
            </a:r>
          </a:p>
        </p:txBody>
      </p:sp>
      <p:sp>
        <p:nvSpPr>
          <p:cNvPr id="4" name="Rectangle 3">
            <a:extLst>
              <a:ext uri="{FF2B5EF4-FFF2-40B4-BE49-F238E27FC236}">
                <a16:creationId xmlns:a16="http://schemas.microsoft.com/office/drawing/2014/main" id="{701F8602-6E51-F8AC-D034-F6A28B10DF7D}"/>
              </a:ext>
            </a:extLst>
          </p:cNvPr>
          <p:cNvSpPr/>
          <p:nvPr/>
        </p:nvSpPr>
        <p:spPr>
          <a:xfrm>
            <a:off x="0" y="1685260"/>
            <a:ext cx="12191999" cy="51816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4C783D-4B2A-AF2B-D68C-70C9E40DB6AC}"/>
              </a:ext>
            </a:extLst>
          </p:cNvPr>
          <p:cNvSpPr/>
          <p:nvPr/>
        </p:nvSpPr>
        <p:spPr>
          <a:xfrm>
            <a:off x="11581482" y="6421517"/>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91</a:t>
            </a:fld>
            <a:endParaRPr lang="en-US" sz="1400" dirty="0">
              <a:solidFill>
                <a:schemeClr val="accent3">
                  <a:lumMod val="75000"/>
                </a:schemeClr>
              </a:solidFill>
            </a:endParaRPr>
          </a:p>
        </p:txBody>
      </p:sp>
      <p:sp>
        <p:nvSpPr>
          <p:cNvPr id="7" name="TextBox 6">
            <a:extLst>
              <a:ext uri="{FF2B5EF4-FFF2-40B4-BE49-F238E27FC236}">
                <a16:creationId xmlns:a16="http://schemas.microsoft.com/office/drawing/2014/main" id="{F0800AD6-30F4-430D-DACA-771FBCCD6317}"/>
              </a:ext>
            </a:extLst>
          </p:cNvPr>
          <p:cNvSpPr txBox="1"/>
          <p:nvPr/>
        </p:nvSpPr>
        <p:spPr>
          <a:xfrm>
            <a:off x="381000" y="1905000"/>
            <a:ext cx="8153400" cy="830997"/>
          </a:xfrm>
          <a:prstGeom prst="rect">
            <a:avLst/>
          </a:prstGeom>
        </p:spPr>
        <p:txBody>
          <a:bodyPr vert="horz" wrap="square" lIns="91440" tIns="45720" rIns="91440" bIns="45720" rtlCol="0">
            <a:spAutoFit/>
          </a:bodyPr>
          <a:lstStyle/>
          <a:p>
            <a:pPr algn="l"/>
            <a:r>
              <a:rPr lang="en-US" sz="4800" b="1" dirty="0">
                <a:solidFill>
                  <a:srgbClr val="003974"/>
                </a:solidFill>
                <a:latin typeface="Garamond" panose="02020404030301010803" pitchFamily="18" charset="0"/>
              </a:rPr>
              <a:t>Join us at District Convention</a:t>
            </a:r>
          </a:p>
        </p:txBody>
      </p:sp>
      <p:sp>
        <p:nvSpPr>
          <p:cNvPr id="11" name="TextBox 10">
            <a:extLst>
              <a:ext uri="{FF2B5EF4-FFF2-40B4-BE49-F238E27FC236}">
                <a16:creationId xmlns:a16="http://schemas.microsoft.com/office/drawing/2014/main" id="{97C02CB7-B312-F331-56D0-3441EB6F9C4E}"/>
              </a:ext>
            </a:extLst>
          </p:cNvPr>
          <p:cNvSpPr txBox="1"/>
          <p:nvPr/>
        </p:nvSpPr>
        <p:spPr>
          <a:xfrm>
            <a:off x="457200" y="2735997"/>
            <a:ext cx="9220200" cy="584775"/>
          </a:xfrm>
          <a:prstGeom prst="rect">
            <a:avLst/>
          </a:prstGeom>
        </p:spPr>
        <p:txBody>
          <a:bodyPr vert="horz" wrap="square" lIns="91440" tIns="45720" rIns="91440" bIns="45720" rtlCol="0">
            <a:spAutoFit/>
          </a:bodyPr>
          <a:lstStyle/>
          <a:p>
            <a:pPr marL="627063" indent="-574675" algn="l">
              <a:buFont typeface="Wingdings" panose="05000000000000000000" pitchFamily="2" charset="2"/>
              <a:buChar char="v"/>
            </a:pPr>
            <a:r>
              <a:rPr lang="en-US" sz="3200" b="1" dirty="0">
                <a:latin typeface="Garamond" panose="02020404030301010803" pitchFamily="18" charset="0"/>
              </a:rPr>
              <a:t>Date: </a:t>
            </a:r>
            <a:r>
              <a:rPr lang="en-US" sz="3200" dirty="0">
                <a:latin typeface="Garamond" panose="02020404030301010803" pitchFamily="18" charset="0"/>
              </a:rPr>
              <a:t>August 7-10</a:t>
            </a:r>
            <a:r>
              <a:rPr lang="en-US" sz="3200" baseline="30000" dirty="0">
                <a:latin typeface="Garamond" panose="02020404030301010803" pitchFamily="18" charset="0"/>
              </a:rPr>
              <a:t>th</a:t>
            </a:r>
            <a:r>
              <a:rPr lang="en-US" sz="3200" dirty="0">
                <a:latin typeface="Garamond" panose="02020404030301010803" pitchFamily="18" charset="0"/>
              </a:rPr>
              <a:t> (Thurs.-Sunday)</a:t>
            </a:r>
          </a:p>
        </p:txBody>
      </p:sp>
      <p:sp>
        <p:nvSpPr>
          <p:cNvPr id="12" name="TextBox 11">
            <a:extLst>
              <a:ext uri="{FF2B5EF4-FFF2-40B4-BE49-F238E27FC236}">
                <a16:creationId xmlns:a16="http://schemas.microsoft.com/office/drawing/2014/main" id="{2CA2C627-2F50-7DB3-86D7-8E1303D87DBF}"/>
              </a:ext>
            </a:extLst>
          </p:cNvPr>
          <p:cNvSpPr txBox="1"/>
          <p:nvPr/>
        </p:nvSpPr>
        <p:spPr>
          <a:xfrm>
            <a:off x="457200" y="3337174"/>
            <a:ext cx="9455987" cy="584775"/>
          </a:xfrm>
          <a:prstGeom prst="rect">
            <a:avLst/>
          </a:prstGeom>
        </p:spPr>
        <p:txBody>
          <a:bodyPr vert="horz" wrap="square" lIns="91440" tIns="45720" rIns="91440" bIns="45720" rtlCol="0">
            <a:spAutoFit/>
          </a:bodyPr>
          <a:lstStyle/>
          <a:p>
            <a:pPr marL="627063" indent="-574675" algn="l">
              <a:buFont typeface="Wingdings" panose="05000000000000000000" pitchFamily="2" charset="2"/>
              <a:buChar char="v"/>
            </a:pPr>
            <a:r>
              <a:rPr lang="en-US" sz="3200" b="1" dirty="0">
                <a:latin typeface="Garamond" panose="02020404030301010803" pitchFamily="18" charset="0"/>
              </a:rPr>
              <a:t>Location: </a:t>
            </a:r>
            <a:r>
              <a:rPr lang="en-US" sz="3200" dirty="0">
                <a:latin typeface="Garamond" panose="02020404030301010803" pitchFamily="18" charset="0"/>
              </a:rPr>
              <a:t>PGA National Resort, Palm Beach Gardens</a:t>
            </a:r>
          </a:p>
        </p:txBody>
      </p:sp>
      <p:sp>
        <p:nvSpPr>
          <p:cNvPr id="16" name="TextBox 15">
            <a:extLst>
              <a:ext uri="{FF2B5EF4-FFF2-40B4-BE49-F238E27FC236}">
                <a16:creationId xmlns:a16="http://schemas.microsoft.com/office/drawing/2014/main" id="{787875B2-6672-7F44-E7D3-7309A054D1FB}"/>
              </a:ext>
            </a:extLst>
          </p:cNvPr>
          <p:cNvSpPr txBox="1"/>
          <p:nvPr/>
        </p:nvSpPr>
        <p:spPr>
          <a:xfrm>
            <a:off x="457200" y="3936542"/>
            <a:ext cx="7239000" cy="584775"/>
          </a:xfrm>
          <a:prstGeom prst="rect">
            <a:avLst/>
          </a:prstGeom>
        </p:spPr>
        <p:txBody>
          <a:bodyPr vert="horz" wrap="square" lIns="91440" tIns="45720" rIns="91440" bIns="45720" rtlCol="0">
            <a:spAutoFit/>
          </a:bodyPr>
          <a:lstStyle/>
          <a:p>
            <a:pPr marL="627063" indent="-574675" algn="l">
              <a:buFont typeface="Wingdings" panose="05000000000000000000" pitchFamily="2" charset="2"/>
              <a:buChar char="v"/>
            </a:pPr>
            <a:r>
              <a:rPr lang="en-US" sz="3200" b="1" dirty="0">
                <a:latin typeface="Garamond" panose="02020404030301010803" pitchFamily="18" charset="0"/>
              </a:rPr>
              <a:t>Cost: </a:t>
            </a:r>
            <a:r>
              <a:rPr lang="en-US" sz="3200" dirty="0">
                <a:latin typeface="Garamond" panose="02020404030301010803" pitchFamily="18" charset="0"/>
              </a:rPr>
              <a:t>$325 Reg, $169/night Hotel</a:t>
            </a:r>
          </a:p>
        </p:txBody>
      </p:sp>
      <p:grpSp>
        <p:nvGrpSpPr>
          <p:cNvPr id="18" name="Group 17">
            <a:extLst>
              <a:ext uri="{FF2B5EF4-FFF2-40B4-BE49-F238E27FC236}">
                <a16:creationId xmlns:a16="http://schemas.microsoft.com/office/drawing/2014/main" id="{3585CEF8-3213-FCEB-0A56-4FCA5B1B4A47}"/>
              </a:ext>
            </a:extLst>
          </p:cNvPr>
          <p:cNvGrpSpPr/>
          <p:nvPr/>
        </p:nvGrpSpPr>
        <p:grpSpPr>
          <a:xfrm>
            <a:off x="9799121" y="249362"/>
            <a:ext cx="2057399" cy="2028825"/>
            <a:chOff x="3714750" y="1596291"/>
            <a:chExt cx="4638675" cy="4811488"/>
          </a:xfrm>
        </p:grpSpPr>
        <p:sp>
          <p:nvSpPr>
            <p:cNvPr id="19" name="Rectangle 18">
              <a:extLst>
                <a:ext uri="{FF2B5EF4-FFF2-40B4-BE49-F238E27FC236}">
                  <a16:creationId xmlns:a16="http://schemas.microsoft.com/office/drawing/2014/main" id="{EF14F69F-2D6A-0EFD-B125-DA43A58FBF15}"/>
                </a:ext>
              </a:extLst>
            </p:cNvPr>
            <p:cNvSpPr/>
            <p:nvPr/>
          </p:nvSpPr>
          <p:spPr>
            <a:xfrm>
              <a:off x="3714750" y="1596291"/>
              <a:ext cx="4638675" cy="4811488"/>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2DA4CD1-F5F8-19AB-625F-DBC78C440BD5}"/>
                </a:ext>
              </a:extLst>
            </p:cNvPr>
            <p:cNvPicPr>
              <a:picLocks noChangeAspect="1"/>
            </p:cNvPicPr>
            <p:nvPr/>
          </p:nvPicPr>
          <p:blipFill>
            <a:blip r:embed="rId6"/>
            <a:stretch>
              <a:fillRect/>
            </a:stretch>
          </p:blipFill>
          <p:spPr>
            <a:xfrm>
              <a:off x="3971926" y="1798549"/>
              <a:ext cx="4143374" cy="4349256"/>
            </a:xfrm>
            <a:prstGeom prst="rect">
              <a:avLst/>
            </a:prstGeom>
          </p:spPr>
        </p:pic>
      </p:grpSp>
      <p:pic>
        <p:nvPicPr>
          <p:cNvPr id="21" name="Picture 20">
            <a:extLst>
              <a:ext uri="{FF2B5EF4-FFF2-40B4-BE49-F238E27FC236}">
                <a16:creationId xmlns:a16="http://schemas.microsoft.com/office/drawing/2014/main" id="{CEC05AB6-E4B7-EEF4-BE3A-02AAEEDEE7F1}"/>
              </a:ext>
            </a:extLst>
          </p:cNvPr>
          <p:cNvPicPr>
            <a:picLocks noChangeAspect="1"/>
          </p:cNvPicPr>
          <p:nvPr/>
        </p:nvPicPr>
        <p:blipFill>
          <a:blip r:embed="rId7"/>
          <a:stretch>
            <a:fillRect/>
          </a:stretch>
        </p:blipFill>
        <p:spPr>
          <a:xfrm flipH="1">
            <a:off x="9897060" y="2554949"/>
            <a:ext cx="2110469" cy="2543915"/>
          </a:xfrm>
          <a:prstGeom prst="rect">
            <a:avLst/>
          </a:prstGeom>
        </p:spPr>
      </p:pic>
      <p:pic>
        <p:nvPicPr>
          <p:cNvPr id="22" name="Picture 21">
            <a:extLst>
              <a:ext uri="{FF2B5EF4-FFF2-40B4-BE49-F238E27FC236}">
                <a16:creationId xmlns:a16="http://schemas.microsoft.com/office/drawing/2014/main" id="{CF3C1295-E555-3D6B-2B9E-7C801331B99D}"/>
              </a:ext>
            </a:extLst>
          </p:cNvPr>
          <p:cNvPicPr>
            <a:picLocks noChangeAspect="1"/>
          </p:cNvPicPr>
          <p:nvPr/>
        </p:nvPicPr>
        <p:blipFill>
          <a:blip r:embed="rId8"/>
          <a:stretch>
            <a:fillRect/>
          </a:stretch>
        </p:blipFill>
        <p:spPr>
          <a:xfrm flipH="1">
            <a:off x="7192860" y="4085485"/>
            <a:ext cx="2334347" cy="2543915"/>
          </a:xfrm>
          <a:prstGeom prst="rect">
            <a:avLst/>
          </a:prstGeom>
        </p:spPr>
      </p:pic>
      <p:pic>
        <p:nvPicPr>
          <p:cNvPr id="26" name="Picture 25">
            <a:extLst>
              <a:ext uri="{FF2B5EF4-FFF2-40B4-BE49-F238E27FC236}">
                <a16:creationId xmlns:a16="http://schemas.microsoft.com/office/drawing/2014/main" id="{66C5ACB0-F025-D218-170B-679D129D33F2}"/>
              </a:ext>
            </a:extLst>
          </p:cNvPr>
          <p:cNvPicPr>
            <a:picLocks noChangeAspect="1"/>
          </p:cNvPicPr>
          <p:nvPr/>
        </p:nvPicPr>
        <p:blipFill>
          <a:blip r:embed="rId9"/>
          <a:stretch>
            <a:fillRect/>
          </a:stretch>
        </p:blipFill>
        <p:spPr>
          <a:xfrm>
            <a:off x="5224370" y="4655922"/>
            <a:ext cx="1581150" cy="1914525"/>
          </a:xfrm>
          <a:prstGeom prst="rect">
            <a:avLst/>
          </a:prstGeom>
          <a:ln w="34925">
            <a:solidFill>
              <a:srgbClr val="857D4B"/>
            </a:solidFill>
          </a:ln>
        </p:spPr>
      </p:pic>
      <p:pic>
        <p:nvPicPr>
          <p:cNvPr id="27" name="Picture 26">
            <a:extLst>
              <a:ext uri="{FF2B5EF4-FFF2-40B4-BE49-F238E27FC236}">
                <a16:creationId xmlns:a16="http://schemas.microsoft.com/office/drawing/2014/main" id="{64587FE0-213C-A947-2D68-DF99AD2047D2}"/>
              </a:ext>
            </a:extLst>
          </p:cNvPr>
          <p:cNvPicPr>
            <a:picLocks noChangeAspect="1"/>
          </p:cNvPicPr>
          <p:nvPr/>
        </p:nvPicPr>
        <p:blipFill>
          <a:blip r:embed="rId10"/>
          <a:stretch>
            <a:fillRect/>
          </a:stretch>
        </p:blipFill>
        <p:spPr>
          <a:xfrm>
            <a:off x="3233726" y="4651159"/>
            <a:ext cx="1485900" cy="1924050"/>
          </a:xfrm>
          <a:prstGeom prst="rect">
            <a:avLst/>
          </a:prstGeom>
          <a:ln w="38100">
            <a:solidFill>
              <a:srgbClr val="857D4B"/>
            </a:solidFill>
          </a:ln>
        </p:spPr>
      </p:pic>
      <p:pic>
        <p:nvPicPr>
          <p:cNvPr id="31" name="Picture 30">
            <a:extLst>
              <a:ext uri="{FF2B5EF4-FFF2-40B4-BE49-F238E27FC236}">
                <a16:creationId xmlns:a16="http://schemas.microsoft.com/office/drawing/2014/main" id="{6036DAE4-3553-FC70-B1A7-EB4B32C902EF}"/>
              </a:ext>
            </a:extLst>
          </p:cNvPr>
          <p:cNvPicPr>
            <a:picLocks noChangeAspect="1"/>
          </p:cNvPicPr>
          <p:nvPr/>
        </p:nvPicPr>
        <p:blipFill>
          <a:blip r:embed="rId11"/>
          <a:stretch>
            <a:fillRect/>
          </a:stretch>
        </p:blipFill>
        <p:spPr>
          <a:xfrm>
            <a:off x="1157008" y="4648200"/>
            <a:ext cx="1571974" cy="1922247"/>
          </a:xfrm>
          <a:prstGeom prst="rect">
            <a:avLst/>
          </a:prstGeom>
          <a:ln w="34925">
            <a:solidFill>
              <a:srgbClr val="857D4B"/>
            </a:solidFill>
          </a:ln>
        </p:spPr>
      </p:pic>
    </p:spTree>
    <p:custDataLst>
      <p:tags r:id="rId1"/>
    </p:custDataLst>
    <p:extLst>
      <p:ext uri="{BB962C8B-B14F-4D97-AF65-F5344CB8AC3E}">
        <p14:creationId xmlns:p14="http://schemas.microsoft.com/office/powerpoint/2010/main" val="18009281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375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48413-436A-7BAF-21CE-93CEC1EC68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C7CA0C-1184-5B43-D4B7-D6781DE3132D}"/>
              </a:ext>
            </a:extLst>
          </p:cNvPr>
          <p:cNvPicPr>
            <a:picLocks noChangeAspect="1"/>
          </p:cNvPicPr>
          <p:nvPr/>
        </p:nvPicPr>
        <p:blipFill>
          <a:blip r:embed="rId4"/>
          <a:stretch>
            <a:fillRect/>
          </a:stretch>
        </p:blipFill>
        <p:spPr>
          <a:xfrm>
            <a:off x="-1" y="-14288"/>
            <a:ext cx="12191999" cy="1476375"/>
          </a:xfrm>
          <a:prstGeom prst="rect">
            <a:avLst/>
          </a:prstGeom>
        </p:spPr>
      </p:pic>
      <p:pic>
        <p:nvPicPr>
          <p:cNvPr id="15" name="Picture 14" descr="A close up of a sign&#10;&#10;Description automatically generated">
            <a:extLst>
              <a:ext uri="{FF2B5EF4-FFF2-40B4-BE49-F238E27FC236}">
                <a16:creationId xmlns:a16="http://schemas.microsoft.com/office/drawing/2014/main" id="{56FC0FCD-0FB5-C708-8097-89594D6BA44F}"/>
              </a:ext>
            </a:extLst>
          </p:cNvPr>
          <p:cNvPicPr>
            <a:picLocks noChangeAspect="1"/>
          </p:cNvPicPr>
          <p:nvPr/>
        </p:nvPicPr>
        <p:blipFill>
          <a:blip r:embed="rId5"/>
          <a:stretch>
            <a:fillRect/>
          </a:stretch>
        </p:blipFill>
        <p:spPr>
          <a:xfrm>
            <a:off x="110062" y="-56327"/>
            <a:ext cx="1585387" cy="1585387"/>
          </a:xfrm>
          <a:prstGeom prst="rect">
            <a:avLst/>
          </a:prstGeom>
        </p:spPr>
      </p:pic>
      <p:sp>
        <p:nvSpPr>
          <p:cNvPr id="5" name="Title 4">
            <a:extLst>
              <a:ext uri="{FF2B5EF4-FFF2-40B4-BE49-F238E27FC236}">
                <a16:creationId xmlns:a16="http://schemas.microsoft.com/office/drawing/2014/main" id="{0DD7A644-8AE7-7F73-6016-35F4A589FFA8}"/>
              </a:ext>
            </a:extLst>
          </p:cNvPr>
          <p:cNvSpPr>
            <a:spLocks noGrp="1"/>
          </p:cNvSpPr>
          <p:nvPr>
            <p:ph type="title"/>
          </p:nvPr>
        </p:nvSpPr>
        <p:spPr>
          <a:xfrm>
            <a:off x="1695449" y="325844"/>
            <a:ext cx="10606613" cy="846137"/>
          </a:xfrm>
        </p:spPr>
        <p:txBody>
          <a:bodyPr/>
          <a:lstStyle/>
          <a:p>
            <a:r>
              <a:rPr lang="en-US" sz="4400" dirty="0">
                <a:solidFill>
                  <a:schemeClr val="bg1"/>
                </a:solidFill>
              </a:rPr>
              <a:t>DCON 2025…</a:t>
            </a:r>
          </a:p>
        </p:txBody>
      </p:sp>
      <p:sp>
        <p:nvSpPr>
          <p:cNvPr id="4" name="Rectangle 3">
            <a:extLst>
              <a:ext uri="{FF2B5EF4-FFF2-40B4-BE49-F238E27FC236}">
                <a16:creationId xmlns:a16="http://schemas.microsoft.com/office/drawing/2014/main" id="{5F9B75EC-A33C-DEB9-7992-3753F0C1C57A}"/>
              </a:ext>
            </a:extLst>
          </p:cNvPr>
          <p:cNvSpPr/>
          <p:nvPr/>
        </p:nvSpPr>
        <p:spPr>
          <a:xfrm>
            <a:off x="-1" y="1676400"/>
            <a:ext cx="12191999" cy="51816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E4E02AF-EF60-DE0F-A841-B308B491F3C5}"/>
              </a:ext>
            </a:extLst>
          </p:cNvPr>
          <p:cNvSpPr/>
          <p:nvPr/>
        </p:nvSpPr>
        <p:spPr>
          <a:xfrm>
            <a:off x="11581482" y="6421517"/>
            <a:ext cx="500458" cy="307777"/>
          </a:xfrm>
          <a:prstGeom prst="rect">
            <a:avLst/>
          </a:prstGeom>
        </p:spPr>
        <p:txBody>
          <a:bodyPr wrap="none">
            <a:spAutoFit/>
          </a:bodyPr>
          <a:lstStyle/>
          <a:p>
            <a:pPr marL="222250" indent="0" algn="ctr">
              <a:buNone/>
            </a:pPr>
            <a:fld id="{D56FE9DC-2C9C-4324-A232-CF339BDBC64A}" type="slidenum">
              <a:rPr lang="en-US" sz="1400">
                <a:solidFill>
                  <a:schemeClr val="accent3">
                    <a:lumMod val="75000"/>
                  </a:schemeClr>
                </a:solidFill>
              </a:rPr>
              <a:pPr marL="222250" indent="0" algn="ctr">
                <a:buNone/>
              </a:pPr>
              <a:t>92</a:t>
            </a:fld>
            <a:endParaRPr lang="en-US" sz="1400" dirty="0">
              <a:solidFill>
                <a:schemeClr val="accent3">
                  <a:lumMod val="75000"/>
                </a:schemeClr>
              </a:solidFill>
            </a:endParaRPr>
          </a:p>
        </p:txBody>
      </p:sp>
      <p:sp>
        <p:nvSpPr>
          <p:cNvPr id="7" name="TextBox 6">
            <a:extLst>
              <a:ext uri="{FF2B5EF4-FFF2-40B4-BE49-F238E27FC236}">
                <a16:creationId xmlns:a16="http://schemas.microsoft.com/office/drawing/2014/main" id="{CCB69D8B-4476-8AA4-45EF-F2FAD96D9116}"/>
              </a:ext>
            </a:extLst>
          </p:cNvPr>
          <p:cNvSpPr txBox="1"/>
          <p:nvPr/>
        </p:nvSpPr>
        <p:spPr>
          <a:xfrm>
            <a:off x="381000" y="1905000"/>
            <a:ext cx="5638800" cy="830997"/>
          </a:xfrm>
          <a:prstGeom prst="rect">
            <a:avLst/>
          </a:prstGeom>
        </p:spPr>
        <p:txBody>
          <a:bodyPr vert="horz" wrap="square" lIns="91440" tIns="45720" rIns="91440" bIns="45720" rtlCol="0">
            <a:spAutoFit/>
          </a:bodyPr>
          <a:lstStyle/>
          <a:p>
            <a:pPr algn="l"/>
            <a:r>
              <a:rPr lang="en-US" sz="4800" b="1" dirty="0">
                <a:solidFill>
                  <a:srgbClr val="003974"/>
                </a:solidFill>
                <a:latin typeface="Garamond" panose="02020404030301010803" pitchFamily="18" charset="0"/>
              </a:rPr>
              <a:t>Let’s HAVE FUN!</a:t>
            </a:r>
          </a:p>
        </p:txBody>
      </p:sp>
      <p:pic>
        <p:nvPicPr>
          <p:cNvPr id="9" name="Picture 8">
            <a:extLst>
              <a:ext uri="{FF2B5EF4-FFF2-40B4-BE49-F238E27FC236}">
                <a16:creationId xmlns:a16="http://schemas.microsoft.com/office/drawing/2014/main" id="{2EA181F9-7442-3FBE-3BA6-C1F963CCD427}"/>
              </a:ext>
            </a:extLst>
          </p:cNvPr>
          <p:cNvPicPr>
            <a:picLocks noChangeAspect="1"/>
          </p:cNvPicPr>
          <p:nvPr/>
        </p:nvPicPr>
        <p:blipFill>
          <a:blip r:embed="rId6"/>
          <a:stretch>
            <a:fillRect/>
          </a:stretch>
        </p:blipFill>
        <p:spPr>
          <a:xfrm>
            <a:off x="690562" y="4573161"/>
            <a:ext cx="10658475" cy="2028825"/>
          </a:xfrm>
          <a:prstGeom prst="rect">
            <a:avLst/>
          </a:prstGeom>
        </p:spPr>
      </p:pic>
      <p:sp>
        <p:nvSpPr>
          <p:cNvPr id="11" name="TextBox 10">
            <a:extLst>
              <a:ext uri="{FF2B5EF4-FFF2-40B4-BE49-F238E27FC236}">
                <a16:creationId xmlns:a16="http://schemas.microsoft.com/office/drawing/2014/main" id="{CAFA5B04-E0A5-BD33-D29C-6541250E70BB}"/>
              </a:ext>
            </a:extLst>
          </p:cNvPr>
          <p:cNvSpPr txBox="1"/>
          <p:nvPr/>
        </p:nvSpPr>
        <p:spPr>
          <a:xfrm>
            <a:off x="457200" y="2735997"/>
            <a:ext cx="9220200" cy="523220"/>
          </a:xfrm>
          <a:prstGeom prst="rect">
            <a:avLst/>
          </a:prstGeom>
        </p:spPr>
        <p:txBody>
          <a:bodyPr vert="horz" wrap="square" lIns="91440" tIns="45720" rIns="91440" bIns="45720" rtlCol="0">
            <a:spAutoFit/>
          </a:bodyPr>
          <a:lstStyle/>
          <a:p>
            <a:pPr marL="627063" indent="-574675" algn="l">
              <a:buFont typeface="Wingdings" panose="05000000000000000000" pitchFamily="2" charset="2"/>
              <a:buChar char="v"/>
            </a:pPr>
            <a:r>
              <a:rPr lang="en-US" sz="2800" b="1" dirty="0">
                <a:latin typeface="Garamond" panose="02020404030301010803" pitchFamily="18" charset="0"/>
              </a:rPr>
              <a:t>Thursday:  </a:t>
            </a:r>
            <a:r>
              <a:rPr lang="en-US" sz="2800" dirty="0">
                <a:latin typeface="Garamond" panose="02020404030301010803" pitchFamily="18" charset="0"/>
              </a:rPr>
              <a:t>Florida Kiwanis Foundation Golf Tournament</a:t>
            </a:r>
          </a:p>
        </p:txBody>
      </p:sp>
      <p:sp>
        <p:nvSpPr>
          <p:cNvPr id="12" name="TextBox 11">
            <a:extLst>
              <a:ext uri="{FF2B5EF4-FFF2-40B4-BE49-F238E27FC236}">
                <a16:creationId xmlns:a16="http://schemas.microsoft.com/office/drawing/2014/main" id="{155EB131-2F96-F9B9-82A5-BC4EC5E79314}"/>
              </a:ext>
            </a:extLst>
          </p:cNvPr>
          <p:cNvSpPr txBox="1"/>
          <p:nvPr/>
        </p:nvSpPr>
        <p:spPr>
          <a:xfrm>
            <a:off x="457200" y="3337174"/>
            <a:ext cx="11506200" cy="523220"/>
          </a:xfrm>
          <a:prstGeom prst="rect">
            <a:avLst/>
          </a:prstGeom>
        </p:spPr>
        <p:txBody>
          <a:bodyPr vert="horz" wrap="square" lIns="91440" tIns="45720" rIns="91440" bIns="45720" rtlCol="0">
            <a:spAutoFit/>
          </a:bodyPr>
          <a:lstStyle/>
          <a:p>
            <a:pPr marL="627063" indent="-574675" algn="l">
              <a:buFont typeface="Wingdings" panose="05000000000000000000" pitchFamily="2" charset="2"/>
              <a:buChar char="v"/>
            </a:pPr>
            <a:r>
              <a:rPr lang="en-US" sz="2800" b="1" dirty="0">
                <a:latin typeface="Garamond" panose="02020404030301010803" pitchFamily="18" charset="0"/>
              </a:rPr>
              <a:t>Friday:  </a:t>
            </a:r>
            <a:r>
              <a:rPr lang="en-US" sz="2800" dirty="0">
                <a:latin typeface="Garamond" panose="02020404030301010803" pitchFamily="18" charset="0"/>
              </a:rPr>
              <a:t>CKI Alumni Assoc. Family Feud Event + Late Night Happy Hour!</a:t>
            </a:r>
          </a:p>
        </p:txBody>
      </p:sp>
      <p:sp>
        <p:nvSpPr>
          <p:cNvPr id="16" name="TextBox 15">
            <a:extLst>
              <a:ext uri="{FF2B5EF4-FFF2-40B4-BE49-F238E27FC236}">
                <a16:creationId xmlns:a16="http://schemas.microsoft.com/office/drawing/2014/main" id="{857BAD48-550E-3090-0790-D6A40A2FC743}"/>
              </a:ext>
            </a:extLst>
          </p:cNvPr>
          <p:cNvSpPr txBox="1"/>
          <p:nvPr/>
        </p:nvSpPr>
        <p:spPr>
          <a:xfrm>
            <a:off x="457200" y="3936542"/>
            <a:ext cx="11506200" cy="523220"/>
          </a:xfrm>
          <a:prstGeom prst="rect">
            <a:avLst/>
          </a:prstGeom>
        </p:spPr>
        <p:txBody>
          <a:bodyPr vert="horz" wrap="square" lIns="91440" tIns="45720" rIns="91440" bIns="45720" rtlCol="0">
            <a:spAutoFit/>
          </a:bodyPr>
          <a:lstStyle/>
          <a:p>
            <a:pPr marL="627063" indent="-574675" algn="l">
              <a:buFont typeface="Wingdings" panose="05000000000000000000" pitchFamily="2" charset="2"/>
              <a:buChar char="v"/>
            </a:pPr>
            <a:r>
              <a:rPr lang="en-US" sz="2800" b="1" dirty="0">
                <a:latin typeface="Garamond" panose="02020404030301010803" pitchFamily="18" charset="0"/>
              </a:rPr>
              <a:t>Saturday: </a:t>
            </a:r>
            <a:r>
              <a:rPr lang="en-US" sz="2800" dirty="0">
                <a:latin typeface="Garamond" panose="02020404030301010803" pitchFamily="18" charset="0"/>
              </a:rPr>
              <a:t>Kiwanis Got Talent &amp; After Party</a:t>
            </a:r>
          </a:p>
        </p:txBody>
      </p:sp>
      <p:grpSp>
        <p:nvGrpSpPr>
          <p:cNvPr id="18" name="Group 17">
            <a:extLst>
              <a:ext uri="{FF2B5EF4-FFF2-40B4-BE49-F238E27FC236}">
                <a16:creationId xmlns:a16="http://schemas.microsoft.com/office/drawing/2014/main" id="{B71D97BD-7A33-8867-6715-F815A7CB2F17}"/>
              </a:ext>
            </a:extLst>
          </p:cNvPr>
          <p:cNvGrpSpPr/>
          <p:nvPr/>
        </p:nvGrpSpPr>
        <p:grpSpPr>
          <a:xfrm>
            <a:off x="9799121" y="249362"/>
            <a:ext cx="2057399" cy="2028825"/>
            <a:chOff x="3714750" y="1596291"/>
            <a:chExt cx="4638675" cy="4811488"/>
          </a:xfrm>
        </p:grpSpPr>
        <p:sp>
          <p:nvSpPr>
            <p:cNvPr id="19" name="Rectangle 18">
              <a:extLst>
                <a:ext uri="{FF2B5EF4-FFF2-40B4-BE49-F238E27FC236}">
                  <a16:creationId xmlns:a16="http://schemas.microsoft.com/office/drawing/2014/main" id="{44D328BE-F115-C759-D448-B7D971216E58}"/>
                </a:ext>
              </a:extLst>
            </p:cNvPr>
            <p:cNvSpPr/>
            <p:nvPr/>
          </p:nvSpPr>
          <p:spPr>
            <a:xfrm>
              <a:off x="3714750" y="1596291"/>
              <a:ext cx="4638675" cy="4811488"/>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EBF9DCE-7B2B-F138-73B9-9073B2A7AEF1}"/>
                </a:ext>
              </a:extLst>
            </p:cNvPr>
            <p:cNvPicPr>
              <a:picLocks noChangeAspect="1"/>
            </p:cNvPicPr>
            <p:nvPr/>
          </p:nvPicPr>
          <p:blipFill>
            <a:blip r:embed="rId7"/>
            <a:stretch>
              <a:fillRect/>
            </a:stretch>
          </p:blipFill>
          <p:spPr>
            <a:xfrm>
              <a:off x="3971926" y="1798549"/>
              <a:ext cx="4143374" cy="4349256"/>
            </a:xfrm>
            <a:prstGeom prst="rect">
              <a:avLst/>
            </a:prstGeom>
          </p:spPr>
        </p:pic>
      </p:grpSp>
    </p:spTree>
    <p:custDataLst>
      <p:tags r:id="rId1"/>
    </p:custDataLst>
    <p:extLst>
      <p:ext uri="{BB962C8B-B14F-4D97-AF65-F5344CB8AC3E}">
        <p14:creationId xmlns:p14="http://schemas.microsoft.com/office/powerpoint/2010/main" val="8317785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375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60"/>
          <p:cNvPicPr preferRelativeResize="0"/>
          <p:nvPr/>
        </p:nvPicPr>
        <p:blipFill rotWithShape="1">
          <a:blip r:embed="rId3">
            <a:alphaModFix/>
          </a:blip>
          <a:srcRect/>
          <a:stretch/>
        </p:blipFill>
        <p:spPr>
          <a:xfrm>
            <a:off x="-1" y="-14288"/>
            <a:ext cx="12191999" cy="1476375"/>
          </a:xfrm>
          <a:prstGeom prst="rect">
            <a:avLst/>
          </a:prstGeom>
          <a:noFill/>
          <a:ln>
            <a:noFill/>
          </a:ln>
        </p:spPr>
      </p:pic>
      <p:pic>
        <p:nvPicPr>
          <p:cNvPr id="941" name="Google Shape;941;p60" descr="A close up of a sign&#10;&#10;Description automatically generated"/>
          <p:cNvPicPr preferRelativeResize="0"/>
          <p:nvPr/>
        </p:nvPicPr>
        <p:blipFill rotWithShape="1">
          <a:blip r:embed="rId4">
            <a:alphaModFix/>
          </a:blip>
          <a:srcRect/>
          <a:stretch/>
        </p:blipFill>
        <p:spPr>
          <a:xfrm>
            <a:off x="110062" y="-56327"/>
            <a:ext cx="1585387" cy="1585387"/>
          </a:xfrm>
          <a:prstGeom prst="rect">
            <a:avLst/>
          </a:prstGeom>
          <a:noFill/>
          <a:ln>
            <a:noFill/>
          </a:ln>
        </p:spPr>
      </p:pic>
      <p:sp>
        <p:nvSpPr>
          <p:cNvPr id="942" name="Google Shape;942;p60"/>
          <p:cNvSpPr txBox="1">
            <a:spLocks noGrp="1"/>
          </p:cNvSpPr>
          <p:nvPr>
            <p:ph type="title"/>
          </p:nvPr>
        </p:nvSpPr>
        <p:spPr>
          <a:xfrm>
            <a:off x="110062" y="325844"/>
            <a:ext cx="12192000" cy="84613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400"/>
              <a:buFont typeface="Times New Roman"/>
              <a:buNone/>
            </a:pPr>
            <a:r>
              <a:rPr lang="en-US" sz="4400" dirty="0">
                <a:solidFill>
                  <a:schemeClr val="bg1"/>
                </a:solidFill>
              </a:rPr>
              <a:t>THANK YOU for being here!</a:t>
            </a:r>
            <a:endParaRPr dirty="0">
              <a:solidFill>
                <a:schemeClr val="bg1"/>
              </a:solidFill>
            </a:endParaRPr>
          </a:p>
        </p:txBody>
      </p:sp>
      <p:sp>
        <p:nvSpPr>
          <p:cNvPr id="3" name="TextBox 2">
            <a:extLst>
              <a:ext uri="{FF2B5EF4-FFF2-40B4-BE49-F238E27FC236}">
                <a16:creationId xmlns:a16="http://schemas.microsoft.com/office/drawing/2014/main" id="{EE327794-081C-0C94-9239-9B9537CB1830}"/>
              </a:ext>
            </a:extLst>
          </p:cNvPr>
          <p:cNvSpPr txBox="1"/>
          <p:nvPr/>
        </p:nvSpPr>
        <p:spPr>
          <a:xfrm>
            <a:off x="394654" y="1911767"/>
            <a:ext cx="5257074" cy="461665"/>
          </a:xfrm>
          <a:prstGeom prst="rect">
            <a:avLst/>
          </a:prstGeom>
          <a:noFill/>
        </p:spPr>
        <p:txBody>
          <a:bodyPr wrap="square" rtlCol="0">
            <a:spAutoFit/>
          </a:bodyPr>
          <a:lstStyle/>
          <a:p>
            <a:r>
              <a:rPr lang="en-US" sz="2400" b="1" dirty="0">
                <a:solidFill>
                  <a:srgbClr val="002060"/>
                </a:solidFill>
              </a:rPr>
              <a:t>Instructor#1 Name</a:t>
            </a:r>
          </a:p>
        </p:txBody>
      </p:sp>
      <p:sp>
        <p:nvSpPr>
          <p:cNvPr id="4" name="TextBox 3">
            <a:extLst>
              <a:ext uri="{FF2B5EF4-FFF2-40B4-BE49-F238E27FC236}">
                <a16:creationId xmlns:a16="http://schemas.microsoft.com/office/drawing/2014/main" id="{AA3AEDC2-DB6A-9ADF-CE99-29B08D2C5F48}"/>
              </a:ext>
            </a:extLst>
          </p:cNvPr>
          <p:cNvSpPr txBox="1"/>
          <p:nvPr/>
        </p:nvSpPr>
        <p:spPr>
          <a:xfrm>
            <a:off x="394654" y="2297520"/>
            <a:ext cx="5257074" cy="400110"/>
          </a:xfrm>
          <a:prstGeom prst="rect">
            <a:avLst/>
          </a:prstGeom>
          <a:noFill/>
        </p:spPr>
        <p:txBody>
          <a:bodyPr wrap="square" rtlCol="0">
            <a:spAutoFit/>
          </a:bodyPr>
          <a:lstStyle/>
          <a:p>
            <a:r>
              <a:rPr lang="en-US" sz="2000" b="1" i="1" dirty="0">
                <a:solidFill>
                  <a:schemeClr val="tx1"/>
                </a:solidFill>
              </a:rPr>
              <a:t>CLE Instructor</a:t>
            </a:r>
            <a:r>
              <a:rPr lang="en-US" sz="2000" dirty="0">
                <a:solidFill>
                  <a:schemeClr val="tx1"/>
                </a:solidFill>
              </a:rPr>
              <a:t>, FL District</a:t>
            </a:r>
          </a:p>
        </p:txBody>
      </p:sp>
      <p:sp>
        <p:nvSpPr>
          <p:cNvPr id="5" name="TextBox 4">
            <a:extLst>
              <a:ext uri="{FF2B5EF4-FFF2-40B4-BE49-F238E27FC236}">
                <a16:creationId xmlns:a16="http://schemas.microsoft.com/office/drawing/2014/main" id="{F5CCFBD9-306B-3D24-42E0-AAA4AD6C7116}"/>
              </a:ext>
            </a:extLst>
          </p:cNvPr>
          <p:cNvSpPr txBox="1"/>
          <p:nvPr/>
        </p:nvSpPr>
        <p:spPr>
          <a:xfrm>
            <a:off x="394654" y="2670976"/>
            <a:ext cx="3941819" cy="400110"/>
          </a:xfrm>
          <a:prstGeom prst="rect">
            <a:avLst/>
          </a:prstGeom>
          <a:solidFill>
            <a:schemeClr val="tx2">
              <a:lumMod val="50000"/>
            </a:schemeClr>
          </a:solidFill>
        </p:spPr>
        <p:txBody>
          <a:bodyPr wrap="square" rtlCol="0">
            <a:spAutoFit/>
          </a:bodyPr>
          <a:lstStyle/>
          <a:p>
            <a:r>
              <a:rPr lang="en-US" sz="2000" i="1" dirty="0">
                <a:solidFill>
                  <a:schemeClr val="bg1"/>
                </a:solidFill>
              </a:rPr>
              <a:t>Instructor#1 email</a:t>
            </a:r>
          </a:p>
        </p:txBody>
      </p:sp>
      <p:sp>
        <p:nvSpPr>
          <p:cNvPr id="6" name="TextBox 5">
            <a:extLst>
              <a:ext uri="{FF2B5EF4-FFF2-40B4-BE49-F238E27FC236}">
                <a16:creationId xmlns:a16="http://schemas.microsoft.com/office/drawing/2014/main" id="{D669F4BB-C49A-1151-8B13-50F8C608FAAC}"/>
              </a:ext>
            </a:extLst>
          </p:cNvPr>
          <p:cNvSpPr txBox="1"/>
          <p:nvPr/>
        </p:nvSpPr>
        <p:spPr>
          <a:xfrm>
            <a:off x="2581938" y="3088424"/>
            <a:ext cx="1821245" cy="400110"/>
          </a:xfrm>
          <a:prstGeom prst="rect">
            <a:avLst/>
          </a:prstGeom>
          <a:noFill/>
        </p:spPr>
        <p:txBody>
          <a:bodyPr wrap="square" rtlCol="0">
            <a:spAutoFit/>
          </a:bodyPr>
          <a:lstStyle/>
          <a:p>
            <a:pPr algn="r"/>
            <a:r>
              <a:rPr lang="en-US" sz="2000" dirty="0">
                <a:solidFill>
                  <a:srgbClr val="002060"/>
                </a:solidFill>
              </a:rPr>
              <a:t>Phone #</a:t>
            </a:r>
          </a:p>
        </p:txBody>
      </p:sp>
      <p:pic>
        <p:nvPicPr>
          <p:cNvPr id="8" name="Picture 7">
            <a:extLst>
              <a:ext uri="{FF2B5EF4-FFF2-40B4-BE49-F238E27FC236}">
                <a16:creationId xmlns:a16="http://schemas.microsoft.com/office/drawing/2014/main" id="{B72C6421-80BA-1C37-A54C-ECE95A665C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191" y="2580034"/>
            <a:ext cx="6215965" cy="3809070"/>
          </a:xfrm>
          <a:prstGeom prst="rect">
            <a:avLst/>
          </a:prstGeom>
        </p:spPr>
      </p:pic>
      <p:sp>
        <p:nvSpPr>
          <p:cNvPr id="9" name="TextBox 8">
            <a:extLst>
              <a:ext uri="{FF2B5EF4-FFF2-40B4-BE49-F238E27FC236}">
                <a16:creationId xmlns:a16="http://schemas.microsoft.com/office/drawing/2014/main" id="{95108E8D-E2A4-CF38-135D-04429AABC78C}"/>
              </a:ext>
            </a:extLst>
          </p:cNvPr>
          <p:cNvSpPr txBox="1"/>
          <p:nvPr/>
        </p:nvSpPr>
        <p:spPr>
          <a:xfrm>
            <a:off x="7225730" y="1890215"/>
            <a:ext cx="5257074" cy="461665"/>
          </a:xfrm>
          <a:prstGeom prst="rect">
            <a:avLst/>
          </a:prstGeom>
          <a:noFill/>
        </p:spPr>
        <p:txBody>
          <a:bodyPr wrap="square" rtlCol="0">
            <a:spAutoFit/>
          </a:bodyPr>
          <a:lstStyle/>
          <a:p>
            <a:r>
              <a:rPr lang="en-US" sz="2400" b="1" dirty="0">
                <a:solidFill>
                  <a:srgbClr val="002060"/>
                </a:solidFill>
              </a:rPr>
              <a:t>Instructor#2 Name</a:t>
            </a:r>
          </a:p>
        </p:txBody>
      </p:sp>
      <p:sp>
        <p:nvSpPr>
          <p:cNvPr id="10" name="TextBox 9">
            <a:extLst>
              <a:ext uri="{FF2B5EF4-FFF2-40B4-BE49-F238E27FC236}">
                <a16:creationId xmlns:a16="http://schemas.microsoft.com/office/drawing/2014/main" id="{8B76C33D-BE22-3773-761E-AC76ECA56FFA}"/>
              </a:ext>
            </a:extLst>
          </p:cNvPr>
          <p:cNvSpPr txBox="1"/>
          <p:nvPr/>
        </p:nvSpPr>
        <p:spPr>
          <a:xfrm>
            <a:off x="7239000" y="2286146"/>
            <a:ext cx="4558346" cy="400110"/>
          </a:xfrm>
          <a:prstGeom prst="rect">
            <a:avLst/>
          </a:prstGeom>
          <a:noFill/>
        </p:spPr>
        <p:txBody>
          <a:bodyPr wrap="square" rtlCol="0">
            <a:spAutoFit/>
          </a:bodyPr>
          <a:lstStyle/>
          <a:p>
            <a:r>
              <a:rPr lang="en-US" sz="2000" b="1" i="1" dirty="0">
                <a:solidFill>
                  <a:schemeClr val="tx1"/>
                </a:solidFill>
              </a:rPr>
              <a:t>CLE Instructor</a:t>
            </a:r>
            <a:r>
              <a:rPr lang="en-US" sz="2000" dirty="0">
                <a:solidFill>
                  <a:schemeClr val="tx1"/>
                </a:solidFill>
              </a:rPr>
              <a:t>, FL District</a:t>
            </a:r>
          </a:p>
        </p:txBody>
      </p:sp>
      <p:sp>
        <p:nvSpPr>
          <p:cNvPr id="11" name="TextBox 10">
            <a:extLst>
              <a:ext uri="{FF2B5EF4-FFF2-40B4-BE49-F238E27FC236}">
                <a16:creationId xmlns:a16="http://schemas.microsoft.com/office/drawing/2014/main" id="{DCD07330-2281-A3FE-B703-FAD270887607}"/>
              </a:ext>
            </a:extLst>
          </p:cNvPr>
          <p:cNvSpPr txBox="1"/>
          <p:nvPr/>
        </p:nvSpPr>
        <p:spPr>
          <a:xfrm>
            <a:off x="7362184" y="2670004"/>
            <a:ext cx="4347598" cy="400110"/>
          </a:xfrm>
          <a:prstGeom prst="rect">
            <a:avLst/>
          </a:prstGeom>
          <a:solidFill>
            <a:schemeClr val="tx2">
              <a:lumMod val="50000"/>
            </a:schemeClr>
          </a:solidFill>
        </p:spPr>
        <p:txBody>
          <a:bodyPr wrap="square" rtlCol="0">
            <a:spAutoFit/>
          </a:bodyPr>
          <a:lstStyle/>
          <a:p>
            <a:r>
              <a:rPr lang="en-US" sz="2000" i="1" dirty="0">
                <a:solidFill>
                  <a:schemeClr val="bg1"/>
                </a:solidFill>
              </a:rPr>
              <a:t>Instructor#2 email</a:t>
            </a:r>
          </a:p>
        </p:txBody>
      </p:sp>
      <p:sp>
        <p:nvSpPr>
          <p:cNvPr id="12" name="TextBox 11">
            <a:extLst>
              <a:ext uri="{FF2B5EF4-FFF2-40B4-BE49-F238E27FC236}">
                <a16:creationId xmlns:a16="http://schemas.microsoft.com/office/drawing/2014/main" id="{BB61AF9C-760E-4AB0-C6FD-847FA2075EF5}"/>
              </a:ext>
            </a:extLst>
          </p:cNvPr>
          <p:cNvSpPr txBox="1"/>
          <p:nvPr/>
        </p:nvSpPr>
        <p:spPr>
          <a:xfrm>
            <a:off x="8033022" y="3088424"/>
            <a:ext cx="1821245" cy="400110"/>
          </a:xfrm>
          <a:prstGeom prst="rect">
            <a:avLst/>
          </a:prstGeom>
          <a:noFill/>
        </p:spPr>
        <p:txBody>
          <a:bodyPr wrap="square" rtlCol="0">
            <a:spAutoFit/>
          </a:bodyPr>
          <a:lstStyle/>
          <a:p>
            <a:r>
              <a:rPr lang="en-US" sz="2000" dirty="0">
                <a:solidFill>
                  <a:srgbClr val="002060"/>
                </a:solidFill>
              </a:rPr>
              <a:t>Phone #</a:t>
            </a:r>
          </a:p>
        </p:txBody>
      </p:sp>
      <p:sp>
        <p:nvSpPr>
          <p:cNvPr id="14" name="Rectangle 13">
            <a:extLst>
              <a:ext uri="{FF2B5EF4-FFF2-40B4-BE49-F238E27FC236}">
                <a16:creationId xmlns:a16="http://schemas.microsoft.com/office/drawing/2014/main" id="{726C9DC4-8F90-D873-ED53-9E9284042357}"/>
              </a:ext>
            </a:extLst>
          </p:cNvPr>
          <p:cNvSpPr/>
          <p:nvPr/>
        </p:nvSpPr>
        <p:spPr>
          <a:xfrm>
            <a:off x="10904561" y="5718412"/>
            <a:ext cx="1287437" cy="113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778A9A9-1DE7-56AF-F9BB-D25EDF22510B}"/>
              </a:ext>
            </a:extLst>
          </p:cNvPr>
          <p:cNvSpPr/>
          <p:nvPr/>
        </p:nvSpPr>
        <p:spPr>
          <a:xfrm>
            <a:off x="11548279" y="6459338"/>
            <a:ext cx="607859" cy="307777"/>
          </a:xfrm>
          <a:prstGeom prst="rect">
            <a:avLst/>
          </a:prstGeom>
        </p:spPr>
        <p:txBody>
          <a:bodyPr wrap="none">
            <a:spAutoFit/>
          </a:bodyPr>
          <a:lstStyle/>
          <a:p>
            <a:pPr marL="222250" indent="0" algn="ctr">
              <a:buNone/>
            </a:pPr>
            <a:fld id="{D56FE9DC-2C9C-4324-A232-CF339BDBC64A}" type="slidenum">
              <a:rPr lang="en-US" sz="1400"/>
              <a:pPr marL="222250" indent="0" algn="ctr">
                <a:buNone/>
              </a:pPr>
              <a:t>93</a:t>
            </a:fld>
            <a:endParaRPr lang="en-US" sz="1400" dirty="0"/>
          </a:p>
        </p:txBody>
      </p:sp>
      <p:sp>
        <p:nvSpPr>
          <p:cNvPr id="15" name="Rectangle 14">
            <a:extLst>
              <a:ext uri="{FF2B5EF4-FFF2-40B4-BE49-F238E27FC236}">
                <a16:creationId xmlns:a16="http://schemas.microsoft.com/office/drawing/2014/main" id="{A257BEEF-9755-E8A6-769F-5E0AC67D0519}"/>
              </a:ext>
            </a:extLst>
          </p:cNvPr>
          <p:cNvSpPr/>
          <p:nvPr/>
        </p:nvSpPr>
        <p:spPr>
          <a:xfrm>
            <a:off x="465001" y="3155729"/>
            <a:ext cx="2209800" cy="2775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Instructor#1 Picture</a:t>
            </a:r>
          </a:p>
        </p:txBody>
      </p:sp>
      <p:sp>
        <p:nvSpPr>
          <p:cNvPr id="16" name="Rectangle 15">
            <a:extLst>
              <a:ext uri="{FF2B5EF4-FFF2-40B4-BE49-F238E27FC236}">
                <a16:creationId xmlns:a16="http://schemas.microsoft.com/office/drawing/2014/main" id="{F9CDBA9A-3D34-5EE1-D138-53AC7BAC1B98}"/>
              </a:ext>
            </a:extLst>
          </p:cNvPr>
          <p:cNvSpPr/>
          <p:nvPr/>
        </p:nvSpPr>
        <p:spPr>
          <a:xfrm>
            <a:off x="9440615" y="3132761"/>
            <a:ext cx="2209800" cy="2775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Instructor#2 Picture</a:t>
            </a:r>
          </a:p>
        </p:txBody>
      </p:sp>
    </p:spTree>
    <p:extLst>
      <p:ext uri="{BB962C8B-B14F-4D97-AF65-F5344CB8AC3E}">
        <p14:creationId xmlns:p14="http://schemas.microsoft.com/office/powerpoint/2010/main" val="10464607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EF07B-1376-4474-9C35-BD5203231526}"/>
              </a:ext>
            </a:extLst>
          </p:cNvPr>
          <p:cNvPicPr>
            <a:picLocks noChangeAspect="1"/>
          </p:cNvPicPr>
          <p:nvPr/>
        </p:nvPicPr>
        <p:blipFill>
          <a:blip r:embed="rId4"/>
          <a:stretch>
            <a:fillRect/>
          </a:stretch>
        </p:blipFill>
        <p:spPr>
          <a:xfrm>
            <a:off x="-1" y="-14289"/>
            <a:ext cx="12191999" cy="1684950"/>
          </a:xfrm>
          <a:prstGeom prst="rect">
            <a:avLst/>
          </a:prstGeom>
        </p:spPr>
      </p:pic>
      <p:pic>
        <p:nvPicPr>
          <p:cNvPr id="15" name="Picture 14" descr="A close up of a sign&#10;&#10;Description automatically generated">
            <a:extLst>
              <a:ext uri="{FF2B5EF4-FFF2-40B4-BE49-F238E27FC236}">
                <a16:creationId xmlns:a16="http://schemas.microsoft.com/office/drawing/2014/main" id="{9EEE0D84-4C17-4EEF-881F-027F474E6542}"/>
              </a:ext>
            </a:extLst>
          </p:cNvPr>
          <p:cNvPicPr>
            <a:picLocks noChangeAspect="1"/>
          </p:cNvPicPr>
          <p:nvPr/>
        </p:nvPicPr>
        <p:blipFill>
          <a:blip r:embed="rId5"/>
          <a:stretch>
            <a:fillRect/>
          </a:stretch>
        </p:blipFill>
        <p:spPr>
          <a:xfrm>
            <a:off x="110062" y="-56327"/>
            <a:ext cx="1585387" cy="1585387"/>
          </a:xfrm>
          <a:prstGeom prst="rect">
            <a:avLst/>
          </a:prstGeom>
        </p:spPr>
      </p:pic>
      <p:sp>
        <p:nvSpPr>
          <p:cNvPr id="5" name="Title 4">
            <a:extLst>
              <a:ext uri="{FF2B5EF4-FFF2-40B4-BE49-F238E27FC236}">
                <a16:creationId xmlns:a16="http://schemas.microsoft.com/office/drawing/2014/main" id="{48EF2CCD-1C7D-433A-BA08-435BE3D786A8}"/>
              </a:ext>
            </a:extLst>
          </p:cNvPr>
          <p:cNvSpPr>
            <a:spLocks noGrp="1"/>
          </p:cNvSpPr>
          <p:nvPr>
            <p:ph type="title"/>
          </p:nvPr>
        </p:nvSpPr>
        <p:spPr>
          <a:xfrm>
            <a:off x="110062" y="325844"/>
            <a:ext cx="12192000" cy="846137"/>
          </a:xfrm>
        </p:spPr>
        <p:txBody>
          <a:bodyPr/>
          <a:lstStyle/>
          <a:p>
            <a:pPr algn="ctr"/>
            <a:r>
              <a:rPr lang="en-US" sz="4400" dirty="0">
                <a:solidFill>
                  <a:schemeClr val="bg1"/>
                </a:solidFill>
              </a:rPr>
              <a:t>THANK YOU for being here!</a:t>
            </a:r>
          </a:p>
        </p:txBody>
      </p:sp>
      <p:sp>
        <p:nvSpPr>
          <p:cNvPr id="9" name="TextBox 8">
            <a:extLst>
              <a:ext uri="{FF2B5EF4-FFF2-40B4-BE49-F238E27FC236}">
                <a16:creationId xmlns:a16="http://schemas.microsoft.com/office/drawing/2014/main" id="{DD4D5A69-E9AC-4C09-BF5E-21521629B855}"/>
              </a:ext>
            </a:extLst>
          </p:cNvPr>
          <p:cNvSpPr txBox="1"/>
          <p:nvPr/>
        </p:nvSpPr>
        <p:spPr>
          <a:xfrm>
            <a:off x="838201" y="1911767"/>
            <a:ext cx="5257074" cy="523220"/>
          </a:xfrm>
          <a:prstGeom prst="rect">
            <a:avLst/>
          </a:prstGeom>
          <a:noFill/>
        </p:spPr>
        <p:txBody>
          <a:bodyPr wrap="square" rtlCol="0">
            <a:spAutoFit/>
          </a:bodyPr>
          <a:lstStyle/>
          <a:p>
            <a:r>
              <a:rPr lang="en-US" sz="2800" b="1" dirty="0">
                <a:solidFill>
                  <a:srgbClr val="002060"/>
                </a:solidFill>
              </a:rPr>
              <a:t>NAME</a:t>
            </a:r>
          </a:p>
        </p:txBody>
      </p:sp>
      <p:sp>
        <p:nvSpPr>
          <p:cNvPr id="10" name="TextBox 9">
            <a:extLst>
              <a:ext uri="{FF2B5EF4-FFF2-40B4-BE49-F238E27FC236}">
                <a16:creationId xmlns:a16="http://schemas.microsoft.com/office/drawing/2014/main" id="{1D3ED6A4-9554-4B46-9DBC-E027E125A861}"/>
              </a:ext>
            </a:extLst>
          </p:cNvPr>
          <p:cNvSpPr txBox="1"/>
          <p:nvPr/>
        </p:nvSpPr>
        <p:spPr>
          <a:xfrm>
            <a:off x="838200" y="2358780"/>
            <a:ext cx="6141683" cy="461665"/>
          </a:xfrm>
          <a:prstGeom prst="rect">
            <a:avLst/>
          </a:prstGeom>
          <a:noFill/>
        </p:spPr>
        <p:txBody>
          <a:bodyPr wrap="square" rtlCol="0">
            <a:spAutoFit/>
          </a:bodyPr>
          <a:lstStyle/>
          <a:p>
            <a:r>
              <a:rPr lang="en-US" sz="2400" b="1" i="1" dirty="0">
                <a:solidFill>
                  <a:schemeClr val="tx1"/>
                </a:solidFill>
              </a:rPr>
              <a:t>Club Leadership Education Instructor</a:t>
            </a:r>
            <a:endParaRPr lang="en-US" sz="2400" dirty="0">
              <a:solidFill>
                <a:schemeClr val="tx1"/>
              </a:solidFill>
            </a:endParaRPr>
          </a:p>
        </p:txBody>
      </p:sp>
      <p:sp>
        <p:nvSpPr>
          <p:cNvPr id="13" name="TextBox 12">
            <a:extLst>
              <a:ext uri="{FF2B5EF4-FFF2-40B4-BE49-F238E27FC236}">
                <a16:creationId xmlns:a16="http://schemas.microsoft.com/office/drawing/2014/main" id="{9C4AED9E-A83F-427B-BF34-987A766B3F32}"/>
              </a:ext>
            </a:extLst>
          </p:cNvPr>
          <p:cNvSpPr txBox="1"/>
          <p:nvPr/>
        </p:nvSpPr>
        <p:spPr>
          <a:xfrm>
            <a:off x="3291021" y="3458083"/>
            <a:ext cx="1813654" cy="400110"/>
          </a:xfrm>
          <a:prstGeom prst="rect">
            <a:avLst/>
          </a:prstGeom>
          <a:noFill/>
        </p:spPr>
        <p:txBody>
          <a:bodyPr wrap="square" rtlCol="0">
            <a:spAutoFit/>
          </a:bodyPr>
          <a:lstStyle/>
          <a:p>
            <a:r>
              <a:rPr lang="en-US" sz="2000" dirty="0">
                <a:solidFill>
                  <a:srgbClr val="002060"/>
                </a:solidFill>
              </a:rPr>
              <a:t>Phone #</a:t>
            </a:r>
          </a:p>
        </p:txBody>
      </p:sp>
      <p:pic>
        <p:nvPicPr>
          <p:cNvPr id="14" name="Picture 13">
            <a:extLst>
              <a:ext uri="{FF2B5EF4-FFF2-40B4-BE49-F238E27FC236}">
                <a16:creationId xmlns:a16="http://schemas.microsoft.com/office/drawing/2014/main" id="{9A7DFD36-F5CE-418D-AAC7-BF78952E2C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81221" y="3429000"/>
            <a:ext cx="2209800" cy="2209800"/>
          </a:xfrm>
          <a:prstGeom prst="rect">
            <a:avLst/>
          </a:prstGeom>
        </p:spPr>
      </p:pic>
      <p:sp>
        <p:nvSpPr>
          <p:cNvPr id="17" name="Rectangle 16">
            <a:extLst>
              <a:ext uri="{FF2B5EF4-FFF2-40B4-BE49-F238E27FC236}">
                <a16:creationId xmlns:a16="http://schemas.microsoft.com/office/drawing/2014/main" id="{27CBC289-A4E9-4BE5-8547-88C0A5B3CB93}"/>
              </a:ext>
            </a:extLst>
          </p:cNvPr>
          <p:cNvSpPr/>
          <p:nvPr/>
        </p:nvSpPr>
        <p:spPr>
          <a:xfrm>
            <a:off x="10904561" y="5718412"/>
            <a:ext cx="1287437" cy="102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D2930F0-2531-449E-B409-B67536699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800" y="2057559"/>
            <a:ext cx="4528930" cy="2775275"/>
          </a:xfrm>
          <a:prstGeom prst="rect">
            <a:avLst/>
          </a:prstGeom>
        </p:spPr>
      </p:pic>
      <p:sp>
        <p:nvSpPr>
          <p:cNvPr id="22" name="TextBox 21">
            <a:extLst>
              <a:ext uri="{FF2B5EF4-FFF2-40B4-BE49-F238E27FC236}">
                <a16:creationId xmlns:a16="http://schemas.microsoft.com/office/drawing/2014/main" id="{AE21BC72-3E06-4D10-9D5F-E9540722CF6F}"/>
              </a:ext>
            </a:extLst>
          </p:cNvPr>
          <p:cNvSpPr txBox="1"/>
          <p:nvPr/>
        </p:nvSpPr>
        <p:spPr>
          <a:xfrm>
            <a:off x="4419600" y="4994512"/>
            <a:ext cx="7500730" cy="1447800"/>
          </a:xfrm>
          <a:prstGeom prst="rect">
            <a:avLst/>
          </a:prstGeom>
        </p:spPr>
        <p:txBody>
          <a:bodyPr vert="horz" wrap="square" lIns="91440" tIns="45720" rIns="91440" bIns="45720" rtlCol="0">
            <a:normAutofit/>
          </a:bodyPr>
          <a:lstStyle/>
          <a:p>
            <a:pPr algn="ctr"/>
            <a:r>
              <a:rPr lang="en-US" sz="3600" dirty="0">
                <a:solidFill>
                  <a:srgbClr val="003974"/>
                </a:solidFill>
                <a:latin typeface="Agency FB" panose="020B0503020202020204" pitchFamily="34" charset="0"/>
              </a:rPr>
              <a:t>Wishing you the best in a successful year of service and leadership.</a:t>
            </a:r>
          </a:p>
        </p:txBody>
      </p:sp>
      <p:sp>
        <p:nvSpPr>
          <p:cNvPr id="2" name="Rectangle 1">
            <a:extLst>
              <a:ext uri="{FF2B5EF4-FFF2-40B4-BE49-F238E27FC236}">
                <a16:creationId xmlns:a16="http://schemas.microsoft.com/office/drawing/2014/main" id="{2B0C9289-0A79-C298-CE77-0C03E05BEB00}"/>
              </a:ext>
            </a:extLst>
          </p:cNvPr>
          <p:cNvSpPr/>
          <p:nvPr/>
        </p:nvSpPr>
        <p:spPr>
          <a:xfrm>
            <a:off x="11506200" y="6459338"/>
            <a:ext cx="508473" cy="307777"/>
          </a:xfrm>
          <a:prstGeom prst="rect">
            <a:avLst/>
          </a:prstGeom>
        </p:spPr>
        <p:txBody>
          <a:bodyPr wrap="none">
            <a:spAutoFit/>
          </a:bodyPr>
          <a:lstStyle/>
          <a:p>
            <a:pPr marL="222250" indent="0">
              <a:buNone/>
            </a:pPr>
            <a:fld id="{D56FE9DC-2C9C-4324-A232-CF339BDBC64A}" type="slidenum">
              <a:rPr lang="en-US" sz="1400"/>
              <a:pPr marL="222250" indent="0">
                <a:buNone/>
              </a:pPr>
              <a:t>94</a:t>
            </a:fld>
            <a:endParaRPr lang="en-US" sz="1400" dirty="0"/>
          </a:p>
        </p:txBody>
      </p:sp>
      <p:sp>
        <p:nvSpPr>
          <p:cNvPr id="4" name="Rectangle 3">
            <a:extLst>
              <a:ext uri="{FF2B5EF4-FFF2-40B4-BE49-F238E27FC236}">
                <a16:creationId xmlns:a16="http://schemas.microsoft.com/office/drawing/2014/main" id="{B5D425C8-0AEA-0909-CC72-6069BABFCF18}"/>
              </a:ext>
            </a:extLst>
          </p:cNvPr>
          <p:cNvSpPr/>
          <p:nvPr/>
        </p:nvSpPr>
        <p:spPr>
          <a:xfrm>
            <a:off x="1081221" y="3429000"/>
            <a:ext cx="2209800" cy="2775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Instructor Picture</a:t>
            </a:r>
          </a:p>
        </p:txBody>
      </p:sp>
      <p:sp>
        <p:nvSpPr>
          <p:cNvPr id="6" name="TextBox 5">
            <a:extLst>
              <a:ext uri="{FF2B5EF4-FFF2-40B4-BE49-F238E27FC236}">
                <a16:creationId xmlns:a16="http://schemas.microsoft.com/office/drawing/2014/main" id="{491B9095-B457-CFDF-7980-6F595FB29D4F}"/>
              </a:ext>
            </a:extLst>
          </p:cNvPr>
          <p:cNvSpPr txBox="1"/>
          <p:nvPr/>
        </p:nvSpPr>
        <p:spPr>
          <a:xfrm>
            <a:off x="913675" y="2812709"/>
            <a:ext cx="3941819" cy="461665"/>
          </a:xfrm>
          <a:prstGeom prst="rect">
            <a:avLst/>
          </a:prstGeom>
          <a:solidFill>
            <a:schemeClr val="tx2">
              <a:lumMod val="50000"/>
            </a:schemeClr>
          </a:solidFill>
        </p:spPr>
        <p:txBody>
          <a:bodyPr wrap="square" rtlCol="0">
            <a:spAutoFit/>
          </a:bodyPr>
          <a:lstStyle/>
          <a:p>
            <a:r>
              <a:rPr lang="en-US" sz="2400" i="1" dirty="0">
                <a:solidFill>
                  <a:schemeClr val="bg1"/>
                </a:solidFill>
              </a:rPr>
              <a:t>Instructor’s email</a:t>
            </a:r>
          </a:p>
        </p:txBody>
      </p:sp>
    </p:spTree>
    <p:custDataLst>
      <p:tags r:id="rId1"/>
    </p:custDataLst>
    <p:extLst>
      <p:ext uri="{BB962C8B-B14F-4D97-AF65-F5344CB8AC3E}">
        <p14:creationId xmlns:p14="http://schemas.microsoft.com/office/powerpoint/2010/main" val="39326038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75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LEADERSHIP" val="sAhLQ3jW"/>
  <p:tag name="TAG_BACKING_FORM_KEY" val="5180996-c:\users\cclodius\desktop\club president education 2018 2.pptx"/>
  <p:tag name="ARTICULATE_PRESENTER_VERSION" val="8"/>
  <p:tag name="ARTICULATE_SLIDE_THUMBNAIL_REFRESH" val="1"/>
  <p:tag name="ARTICULATE_PROJECT_OPEN" val="0"/>
  <p:tag name="ARTICULATE_SLIDE_COUNT" val="8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eaders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91440" tIns="45720" rIns="91440" bIns="45720" rtlCol="0">
        <a:spAutoFit/>
      </a:bodyPr>
      <a:lstStyle>
        <a:defPPr algn="l">
          <a:defRPr dirty="0" smtClean="0">
            <a:latin typeface="Garamond" panose="02020404030301010803" pitchFamily="18" charset="0"/>
          </a:defRPr>
        </a:defPPr>
      </a:lstStyle>
    </a:txDef>
  </a:objectDefaults>
  <a:extraClrSchemeLst/>
</a:theme>
</file>

<file path=ppt/theme/theme2.xml><?xml version="1.0" encoding="utf-8"?>
<a:theme xmlns:a="http://schemas.openxmlformats.org/drawingml/2006/main" name="tmp2971.tmp">
  <a:themeElements>
    <a:clrScheme name="Template 10 Light">
      <a:dk1>
        <a:sysClr val="windowText" lastClr="000000"/>
      </a:dk1>
      <a:lt1>
        <a:sysClr val="window" lastClr="FFFFFF"/>
      </a:lt1>
      <a:dk2>
        <a:srgbClr val="1782BF"/>
      </a:dk2>
      <a:lt2>
        <a:srgbClr val="62BCE9"/>
      </a:lt2>
      <a:accent1>
        <a:srgbClr val="A7E2E9"/>
      </a:accent1>
      <a:accent2>
        <a:srgbClr val="1FC5B2"/>
      </a:accent2>
      <a:accent3>
        <a:srgbClr val="006FAA"/>
      </a:accent3>
      <a:accent4>
        <a:srgbClr val="06376D"/>
      </a:accent4>
      <a:accent5>
        <a:srgbClr val="F8B23A"/>
      </a:accent5>
      <a:accent6>
        <a:srgbClr val="ED3645"/>
      </a:accent6>
      <a:hlink>
        <a:srgbClr val="0070AA"/>
      </a:hlink>
      <a:folHlink>
        <a:srgbClr val="6132C5"/>
      </a:folHlink>
    </a:clrScheme>
    <a:fontScheme name="Template 10">
      <a:majorFont>
        <a:latin typeface="Source Sans Pro"/>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118872" tIns="64008" rIns="118872" bIns="64008" rtlCol="0">
        <a:spAutoFit/>
      </a:bodyPr>
      <a:lstStyle>
        <a:defPPr>
          <a:defRPr sz="2100" dirty="0" smtClean="0">
            <a:solidFill>
              <a:schemeClr val="bg1">
                <a:lumMod val="50000"/>
              </a:schemeClr>
            </a:solidFill>
          </a:defRPr>
        </a:defPPr>
      </a:lstStyle>
    </a:txDef>
  </a:objectDefaults>
  <a:extraClrSchemeLst/>
</a:theme>
</file>

<file path=ppt/theme/theme3.xml><?xml version="1.0" encoding="utf-8"?>
<a:theme xmlns:a="http://schemas.openxmlformats.org/drawingml/2006/main" name="Journey">
  <a:themeElements>
    <a:clrScheme name="Journey">
      <a:dk1>
        <a:srgbClr val="000000"/>
      </a:dk1>
      <a:lt1>
        <a:srgbClr val="FFFFFF"/>
      </a:lt1>
      <a:dk2>
        <a:srgbClr val="8B8B8B"/>
      </a:dk2>
      <a:lt2>
        <a:srgbClr val="FEF6EA"/>
      </a:lt2>
      <a:accent1>
        <a:srgbClr val="F6C263"/>
      </a:accent1>
      <a:accent2>
        <a:srgbClr val="CE3045"/>
      </a:accent2>
      <a:accent3>
        <a:srgbClr val="2C3D59"/>
      </a:accent3>
      <a:accent4>
        <a:srgbClr val="5E8D9F"/>
      </a:accent4>
      <a:accent5>
        <a:srgbClr val="60A79F"/>
      </a:accent5>
      <a:accent6>
        <a:srgbClr val="E48895"/>
      </a:accent6>
      <a:hlink>
        <a:srgbClr val="CE3045"/>
      </a:hlink>
      <a:folHlink>
        <a:srgbClr val="10AE99"/>
      </a:folHlink>
    </a:clrScheme>
    <a:fontScheme name="Journey">
      <a:majorFont>
        <a:latin typeface="Fjalla O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100" dirty="0" err="1" smtClean="0">
            <a:solidFill>
              <a:schemeClr val="tx2"/>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CFD7D272A8A44186EF10BC0C05CB7A" ma:contentTypeVersion="4" ma:contentTypeDescription="Create a new document." ma:contentTypeScope="" ma:versionID="39e69c41480d7807f5d8bef82324d914">
  <xsd:schema xmlns:xsd="http://www.w3.org/2001/XMLSchema" xmlns:xs="http://www.w3.org/2001/XMLSchema" xmlns:p="http://schemas.microsoft.com/office/2006/metadata/properties" xmlns:ns2="81d34c28-fde3-4579-b51e-5ba5c78d3de8" xmlns:ns3="25ce75fd-7f68-45a9-9bcf-f686d90374d4" targetNamespace="http://schemas.microsoft.com/office/2006/metadata/properties" ma:root="true" ma:fieldsID="57ca0b3b0b4befbf5fb61a26c2326d2b" ns2:_="" ns3:_="">
    <xsd:import namespace="81d34c28-fde3-4579-b51e-5ba5c78d3de8"/>
    <xsd:import namespace="25ce75fd-7f68-45a9-9bcf-f686d90374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34c28-fde3-4579-b51e-5ba5c78d3d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ce75fd-7f68-45a9-9bcf-f686d90374d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ontentPassPackage>
  <PackageId>Template-00011-PPT</PackageId>
</ContentPassPackage>
</file>

<file path=customXml/item4.xml><?xml version="1.0" encoding="utf-8"?>
<ContentPassPackage>
  <PackageId>Template-00021-PPT</PackageId>
</ContentPassPackage>
</file>

<file path=customXml/itemProps1.xml><?xml version="1.0" encoding="utf-8"?>
<ds:datastoreItem xmlns:ds="http://schemas.openxmlformats.org/officeDocument/2006/customXml" ds:itemID="{B8760EB6-8ADD-4739-9A89-795EAC9251B5}">
  <ds:schemaRefs>
    <ds:schemaRef ds:uri="http://schemas.microsoft.com/sharepoint/v3/contenttype/forms"/>
  </ds:schemaRefs>
</ds:datastoreItem>
</file>

<file path=customXml/itemProps2.xml><?xml version="1.0" encoding="utf-8"?>
<ds:datastoreItem xmlns:ds="http://schemas.openxmlformats.org/officeDocument/2006/customXml" ds:itemID="{394A7E1D-4B68-43A8-8D0D-D2A1BDE786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d34c28-fde3-4579-b51e-5ba5c78d3de8"/>
    <ds:schemaRef ds:uri="25ce75fd-7f68-45a9-9bcf-f686d90374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F7BF8D-66D3-48B1-BD94-3B53EA9FCAEB}">
  <ds:schemaRefs/>
</ds:datastoreItem>
</file>

<file path=customXml/itemProps4.xml><?xml version="1.0" encoding="utf-8"?>
<ds:datastoreItem xmlns:ds="http://schemas.openxmlformats.org/officeDocument/2006/customXml" ds:itemID="{EEBB965B-4E2B-454F-AB10-245CD6F7D6DB}">
  <ds:schemaRefs/>
</ds:datastoreItem>
</file>

<file path=docProps/app.xml><?xml version="1.0" encoding="utf-8"?>
<Properties xmlns="http://schemas.openxmlformats.org/officeDocument/2006/extended-properties" xmlns:vt="http://schemas.openxmlformats.org/officeDocument/2006/docPropsVTypes">
  <Template/>
  <TotalTime>64923</TotalTime>
  <Words>5565</Words>
  <Application>Microsoft Office PowerPoint</Application>
  <PresentationFormat>Widescreen</PresentationFormat>
  <Paragraphs>914</Paragraphs>
  <Slides>94</Slides>
  <Notes>93</Notes>
  <HiddenSlides>7</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94</vt:i4>
      </vt:variant>
    </vt:vector>
  </HeadingPairs>
  <TitlesOfParts>
    <vt:vector size="120" baseType="lpstr">
      <vt:lpstr>ＭＳ Ｐゴシック</vt:lpstr>
      <vt:lpstr>Agency FB</vt:lpstr>
      <vt:lpstr>Amasis MT Pro Black</vt:lpstr>
      <vt:lpstr>Arial</vt:lpstr>
      <vt:lpstr>Arial Black</vt:lpstr>
      <vt:lpstr>Avenir</vt:lpstr>
      <vt:lpstr>Calibri</vt:lpstr>
      <vt:lpstr>Cambria</vt:lpstr>
      <vt:lpstr>Comic Sans MS</vt:lpstr>
      <vt:lpstr>Courier New</vt:lpstr>
      <vt:lpstr>Fjalla One</vt:lpstr>
      <vt:lpstr>French Script MT</vt:lpstr>
      <vt:lpstr>Garamond</vt:lpstr>
      <vt:lpstr>Google Sans</vt:lpstr>
      <vt:lpstr>Lobster Two</vt:lpstr>
      <vt:lpstr>Myriad Pro</vt:lpstr>
      <vt:lpstr>Noto Sans Symbols</vt:lpstr>
      <vt:lpstr>Open Sans</vt:lpstr>
      <vt:lpstr>Palatino Linotype</vt:lpstr>
      <vt:lpstr>Source Sans Pro</vt:lpstr>
      <vt:lpstr>Times New Roman</vt:lpstr>
      <vt:lpstr>Verdana</vt:lpstr>
      <vt:lpstr>Wingdings</vt:lpstr>
      <vt:lpstr>Leadership</vt:lpstr>
      <vt:lpstr>tmp2971.tmp</vt:lpstr>
      <vt:lpstr>Journey</vt:lpstr>
      <vt:lpstr>PowerPoint Presentation</vt:lpstr>
      <vt:lpstr>Get their attention</vt:lpstr>
      <vt:lpstr>Get their attention</vt:lpstr>
      <vt:lpstr>Get their attention</vt:lpstr>
      <vt:lpstr>Your Expectations</vt:lpstr>
      <vt:lpstr>The Plan for Today</vt:lpstr>
      <vt:lpstr>Introductions &amp; Housekeeping</vt:lpstr>
      <vt:lpstr>Parking Lot</vt:lpstr>
      <vt:lpstr>The Leadership Guide</vt:lpstr>
      <vt:lpstr>Getting to know you</vt:lpstr>
      <vt:lpstr>Officer Duties</vt:lpstr>
      <vt:lpstr>President</vt:lpstr>
      <vt:lpstr>Secretary</vt:lpstr>
      <vt:lpstr>Treasurer</vt:lpstr>
      <vt:lpstr>Membership</vt:lpstr>
      <vt:lpstr>Goals: Two-Fold</vt:lpstr>
      <vt:lpstr>Club Membership Chair</vt:lpstr>
      <vt:lpstr>Membership Team</vt:lpstr>
      <vt:lpstr>Lead &amp; Inspire</vt:lpstr>
      <vt:lpstr>“Two for Two”</vt:lpstr>
      <vt:lpstr>“Two for Two”</vt:lpstr>
      <vt:lpstr>“Two for Two”</vt:lpstr>
      <vt:lpstr>Make Invitations Personal</vt:lpstr>
      <vt:lpstr>Inviting New Members</vt:lpstr>
      <vt:lpstr>Flexible Memberships</vt:lpstr>
      <vt:lpstr>“Membership Event”</vt:lpstr>
      <vt:lpstr>Embracing Variety</vt:lpstr>
      <vt:lpstr>Time to SHARE – Brainstorming!</vt:lpstr>
      <vt:lpstr>Coffee/Tea Break Time!</vt:lpstr>
      <vt:lpstr>Prepare for New Members</vt:lpstr>
      <vt:lpstr>Managing NEW Members</vt:lpstr>
      <vt:lpstr>Engaging EXISTING Members</vt:lpstr>
      <vt:lpstr>Retaining Members</vt:lpstr>
      <vt:lpstr>Build-Nurture-Retain</vt:lpstr>
      <vt:lpstr>Membership and Growth Tools</vt:lpstr>
      <vt:lpstr>Asking for Help</vt:lpstr>
      <vt:lpstr>Public Relations</vt:lpstr>
      <vt:lpstr>Member-Recruitment Planning by CLUB</vt:lpstr>
      <vt:lpstr>District Specifics</vt:lpstr>
      <vt:lpstr>And NOW a Word from your LTG…</vt:lpstr>
      <vt:lpstr>Achieving Distinguished Club </vt:lpstr>
      <vt:lpstr>Distinguished Club Recognition </vt:lpstr>
      <vt:lpstr>Florida District Governor</vt:lpstr>
      <vt:lpstr>Florida District Governor</vt:lpstr>
      <vt:lpstr>Florida District Governor</vt:lpstr>
      <vt:lpstr>Florida District CHAIRS</vt:lpstr>
      <vt:lpstr>Florida District CHAIRS</vt:lpstr>
      <vt:lpstr>Florida District CHAIRS</vt:lpstr>
      <vt:lpstr>Florida District Office</vt:lpstr>
      <vt:lpstr>Kiwanis Online Resources</vt:lpstr>
      <vt:lpstr>KI Webinar Officer Training</vt:lpstr>
      <vt:lpstr>Time for a STRETCH!</vt:lpstr>
      <vt:lpstr>Supporting your SLPs!</vt:lpstr>
      <vt:lpstr>Supporting your Service Clubs…</vt:lpstr>
      <vt:lpstr>SLP Support</vt:lpstr>
      <vt:lpstr>SLP Support</vt:lpstr>
      <vt:lpstr>Fundraising</vt:lpstr>
      <vt:lpstr>Why Organize a Fundraiser?</vt:lpstr>
      <vt:lpstr>Where to START…</vt:lpstr>
      <vt:lpstr>Questions to ASK</vt:lpstr>
      <vt:lpstr>Details Matter!</vt:lpstr>
      <vt:lpstr>Details Matter!</vt:lpstr>
      <vt:lpstr>Get your DUCKs in a ROW!</vt:lpstr>
      <vt:lpstr>Promote the IDEA</vt:lpstr>
      <vt:lpstr>Promote the EVENT</vt:lpstr>
      <vt:lpstr>Time to SHARE - Best Practices</vt:lpstr>
      <vt:lpstr>YOU Can Write Grants Too!</vt:lpstr>
      <vt:lpstr>Words of Advice</vt:lpstr>
      <vt:lpstr>Fundraiser Brainstorming by Groups</vt:lpstr>
      <vt:lpstr>Time to RECHARGE!</vt:lpstr>
      <vt:lpstr>Florida Kiwanis Foundation</vt:lpstr>
      <vt:lpstr>And Now… a Word from your Foundation Trustee</vt:lpstr>
      <vt:lpstr>Who Are Trustees? </vt:lpstr>
      <vt:lpstr>Foundation Mini-Grants</vt:lpstr>
      <vt:lpstr> Club/Division Grants</vt:lpstr>
      <vt:lpstr> Private Fund Grants</vt:lpstr>
      <vt:lpstr> Private Fund Grants</vt:lpstr>
      <vt:lpstr>Foundation Scholarships</vt:lpstr>
      <vt:lpstr>FKF can HELP!</vt:lpstr>
      <vt:lpstr>Service Projects</vt:lpstr>
      <vt:lpstr>Signature Projects</vt:lpstr>
      <vt:lpstr>Governor’s Project</vt:lpstr>
      <vt:lpstr>How to find Ideas</vt:lpstr>
      <vt:lpstr>What to Consider</vt:lpstr>
      <vt:lpstr>Service Ideas </vt:lpstr>
      <vt:lpstr>Time to SHARE – What worked for you?</vt:lpstr>
      <vt:lpstr>Service Project Planning by CLUB</vt:lpstr>
      <vt:lpstr>Wrap Up!</vt:lpstr>
      <vt:lpstr>A Final Word of Advice</vt:lpstr>
      <vt:lpstr>Closing Activities</vt:lpstr>
      <vt:lpstr>DCON 2025…</vt:lpstr>
      <vt:lpstr>DCON 2025…</vt:lpstr>
      <vt:lpstr>THANK YOU for being here!</vt:lpstr>
      <vt:lpstr>THANK YOU for being here!</vt:lpstr>
    </vt:vector>
  </TitlesOfParts>
  <Company>Kiwanis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Campaign For Growth</dc:title>
  <dc:creator>Kiwanis</dc:creator>
  <cp:lastModifiedBy>Victoria Waller</cp:lastModifiedBy>
  <cp:revision>1712</cp:revision>
  <cp:lastPrinted>2024-07-18T16:42:55Z</cp:lastPrinted>
  <dcterms:created xsi:type="dcterms:W3CDTF">2013-11-06T04:55:54Z</dcterms:created>
  <dcterms:modified xsi:type="dcterms:W3CDTF">2025-08-02T20:03:36Z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66D1FA4E-F1D4-4EF8-B29C-E0F5A832125B</vt:lpwstr>
  </property>
  <property fmtid="{D5CDD505-2E9C-101B-9397-08002B2CF9AE}" pid="3" name="ArticulatePath">
    <vt:lpwstr>Club President Education 2017</vt:lpwstr>
  </property>
  <property fmtid="{D5CDD505-2E9C-101B-9397-08002B2CF9AE}" pid="4" name="ArticulateUseProject">
    <vt:lpwstr>1</vt:lpwstr>
  </property>
  <property fmtid="{D5CDD505-2E9C-101B-9397-08002B2CF9AE}" pid="5" name="ArticulateProjectVersion">
    <vt:lpwstr>8</vt:lpwstr>
  </property>
  <property fmtid="{D5CDD505-2E9C-101B-9397-08002B2CF9AE}" pid="6" name="ArticulateProjectFull">
    <vt:lpwstr>C:\Users\cclodius\Desktop\Club President Education 2018 2.ppta</vt:lpwstr>
  </property>
</Properties>
</file>