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4" r:id="rId7"/>
    <p:sldId id="275" r:id="rId8"/>
    <p:sldId id="273" r:id="rId9"/>
    <p:sldId id="276" r:id="rId10"/>
    <p:sldId id="277" r:id="rId11"/>
    <p:sldId id="279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3366"/>
    <a:srgbClr val="7D9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904C0-317A-4FDB-8BEE-3A9B42F5CE6F}" v="72" dt="2025-07-31T02:43:00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7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94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B6965-3814-0D40-B0CA-BECAC6EDE7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27490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BC89A-8848-D645-9D62-41733D964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7501"/>
            <a:ext cx="9144000" cy="1255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12617082-F7D4-530C-253C-79803DDBB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412" y="5231328"/>
            <a:ext cx="5172706" cy="13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B20F-0EE4-3645-9E61-17216FD00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64729"/>
            <a:ext cx="10515600" cy="650875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6575C-4F59-4741-912A-4B028935E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42086" y="-220094"/>
            <a:ext cx="4712970" cy="1083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F7B45A-2A87-2A49-BBF1-B734B6CF4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44121" y="-220094"/>
            <a:ext cx="4712970" cy="1083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4091EC-C960-354A-8909-2D4FD727F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44447" y="-220094"/>
            <a:ext cx="4712970" cy="1083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70B80D-791E-5945-BAFC-78F240B0F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753193" y="-220094"/>
            <a:ext cx="4712970" cy="10832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7C5E71-FA1C-F341-A845-F61871224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42086" y="5999895"/>
            <a:ext cx="4712970" cy="1083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3B5E6D-C86F-DA4E-9264-F9F6ECFBA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44121" y="5999895"/>
            <a:ext cx="4712970" cy="1083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29A9B1-022A-ED48-8CFB-DE23912F0C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44447" y="5999895"/>
            <a:ext cx="4712970" cy="10832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010494-6049-3A4F-B1A5-765218E13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753193" y="5999895"/>
            <a:ext cx="4712970" cy="1083222"/>
          </a:xfrm>
          <a:prstGeom prst="rect">
            <a:avLst/>
          </a:prstGeom>
        </p:spPr>
      </p:pic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94B70F60-77D4-8446-983D-0B8AF0D54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3260" y="2081374"/>
            <a:ext cx="3227832" cy="174312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en-US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FE195E03-3310-FB46-9708-9D0D503251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04" y="2081374"/>
            <a:ext cx="3227832" cy="174312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en-US" dirty="0"/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B0659AF5-BB10-9B4C-8DD5-B2BA74E1317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41204" y="2081374"/>
            <a:ext cx="3227832" cy="174312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2B9D6D7-3A66-E044-95E4-E6D0B71ECD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004" y="4622525"/>
            <a:ext cx="3227836" cy="12707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819D237-8DC1-814E-AF3A-0A79FD6BEC1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493260" y="4622525"/>
            <a:ext cx="3227836" cy="12707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7A98337-F9A4-0646-B376-E57FB92BD17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141204" y="4622525"/>
            <a:ext cx="3227836" cy="12707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B390030A-18A4-574A-9824-4D97C19BFC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6004" y="3971651"/>
            <a:ext cx="3227836" cy="6508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00AEEF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73007C43-9532-114C-8BA9-5307BFE1EE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260" y="3971651"/>
            <a:ext cx="3227836" cy="6508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00AEEF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45B3D024-2D53-494F-B7D4-D8A6760E57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1204" y="3971651"/>
            <a:ext cx="3227836" cy="6508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00AEEF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9705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F75A73-DEA4-8649-9AF0-EB7A8AE33BDC}"/>
              </a:ext>
            </a:extLst>
          </p:cNvPr>
          <p:cNvSpPr/>
          <p:nvPr userDrawn="1"/>
        </p:nvSpPr>
        <p:spPr>
          <a:xfrm>
            <a:off x="0" y="-258581"/>
            <a:ext cx="12192000" cy="368758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A8EE6-2C05-3941-8E4F-36D0BA670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7521" y="359765"/>
            <a:ext cx="7615003" cy="1274802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51D01-E479-5948-A83E-A3E1E08A98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77521" y="1836336"/>
            <a:ext cx="7615003" cy="9968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1B3AD62-0D68-E741-8911-305FA32B4C9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84488" y="4026732"/>
            <a:ext cx="10623024" cy="20883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A6C3C17D-BF08-BDF8-CD8B-9816056EC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73675"/>
          <a:stretch>
            <a:fillRect/>
          </a:stretch>
        </p:blipFill>
        <p:spPr>
          <a:xfrm>
            <a:off x="1207914" y="442885"/>
            <a:ext cx="1361694" cy="1398364"/>
          </a:xfrm>
          <a:prstGeom prst="rect">
            <a:avLst/>
          </a:prstGeom>
        </p:spPr>
      </p:pic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B33ED756-9306-12E7-D3EC-8CA21A4DFE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481"/>
          <a:stretch>
            <a:fillRect/>
          </a:stretch>
        </p:blipFill>
        <p:spPr>
          <a:xfrm>
            <a:off x="361618" y="1739799"/>
            <a:ext cx="3054285" cy="10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94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44D793-D443-7446-BFBE-23C9591D5EF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10989" y="0"/>
            <a:ext cx="6096001" cy="685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C0D40-4D9D-874E-B79E-61A0927F1F83}"/>
              </a:ext>
            </a:extLst>
          </p:cNvPr>
          <p:cNvSpPr/>
          <p:nvPr userDrawn="1"/>
        </p:nvSpPr>
        <p:spPr>
          <a:xfrm>
            <a:off x="8435554" y="5255111"/>
            <a:ext cx="3756446" cy="110990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B318A5E-A51B-D24B-935D-F85984700F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5143" y="2109794"/>
            <a:ext cx="4819634" cy="6508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00AEEF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8C672C1-FFB1-7F47-BE36-00FBD81356C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739" y="3128963"/>
            <a:ext cx="4819278" cy="2986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8C80E40-73BE-4D48-A808-214BF510E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739" y="742949"/>
            <a:ext cx="4819278" cy="1366837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F1ECBDAB-249B-8C1F-A1AD-4A64AECD0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511" y="5365052"/>
            <a:ext cx="3698984" cy="99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79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DD33A4-D600-7E45-8449-05CF7D73522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5464EA-1E67-FE48-883F-57155EB76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 rot="5400000">
            <a:off x="3476653" y="1151195"/>
            <a:ext cx="4712970" cy="10832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FD666C-1A9E-AB45-98BA-20C20F27C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 rot="5400000">
            <a:off x="3476652" y="4758337"/>
            <a:ext cx="4712970" cy="1083222"/>
          </a:xfrm>
          <a:prstGeom prst="rect">
            <a:avLst/>
          </a:prstGeom>
        </p:spPr>
      </p:pic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CDC2891A-4A49-A74F-874E-3681B8A5AF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5143" y="800123"/>
            <a:ext cx="4465804" cy="6508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0AEEF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617383E-F580-F04C-BEAC-7DB81C35E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739" y="1819291"/>
            <a:ext cx="4465474" cy="42957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7F5F377-2006-1B4C-826D-853648A3AB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05599" y="2109794"/>
            <a:ext cx="4819634" cy="6508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00AEEF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718320A-68BF-9548-9C30-BB3D7B4FAB43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704195" y="3128963"/>
            <a:ext cx="4819278" cy="2986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165537E-2D30-4949-ABF6-7F72E8E2B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195" y="742949"/>
            <a:ext cx="4819278" cy="1366837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308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B6965-3814-0D40-B0CA-BECAC6EDE7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BC89A-8848-D645-9D62-41733D964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2374"/>
            <a:ext cx="9144000" cy="1255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AEE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596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41FB058-491F-FF4F-8C92-65A81EE5AC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6258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9FF27-59DE-4C43-A186-6358880E86A6}"/>
              </a:ext>
            </a:extLst>
          </p:cNvPr>
          <p:cNvSpPr/>
          <p:nvPr userDrawn="1"/>
        </p:nvSpPr>
        <p:spPr>
          <a:xfrm>
            <a:off x="0" y="4512039"/>
            <a:ext cx="12192000" cy="234596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B6965-3814-0D40-B0CA-BECAC6EDE7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48876"/>
            <a:ext cx="9144000" cy="892907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BC89A-8848-D645-9D62-41733D964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91885"/>
            <a:ext cx="9144000" cy="643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79127E-5947-944E-BACC-798EC8981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6799" y="792519"/>
            <a:ext cx="2680480" cy="39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D50DF7-F458-4744-A1B3-3DE32A401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9961" y="-59961"/>
            <a:ext cx="12306925" cy="700040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F75A73-DEA4-8649-9AF0-EB7A8AE33BDC}"/>
              </a:ext>
            </a:extLst>
          </p:cNvPr>
          <p:cNvSpPr/>
          <p:nvPr userDrawn="1"/>
        </p:nvSpPr>
        <p:spPr>
          <a:xfrm>
            <a:off x="-59960" y="1573967"/>
            <a:ext cx="5861154" cy="3687581"/>
          </a:xfrm>
          <a:prstGeom prst="rect">
            <a:avLst/>
          </a:prstGeom>
          <a:solidFill>
            <a:srgbClr val="00336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A8EE6-2C05-3941-8E4F-36D0BA670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616" y="2268537"/>
            <a:ext cx="4661941" cy="1160464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00AEE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51D01-E479-5948-A83E-A3E1E08A9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616" y="3515192"/>
            <a:ext cx="4661941" cy="1160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9A1DA1-94FF-114E-9AB3-FC9D4937A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2048887" y="1345952"/>
            <a:ext cx="4712970" cy="1083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FF0844-C605-944C-B89C-D8C353E3DE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553148" y="1345952"/>
            <a:ext cx="4712970" cy="10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1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F75A73-DEA4-8649-9AF0-EB7A8AE33BDC}"/>
              </a:ext>
            </a:extLst>
          </p:cNvPr>
          <p:cNvSpPr/>
          <p:nvPr userDrawn="1"/>
        </p:nvSpPr>
        <p:spPr>
          <a:xfrm>
            <a:off x="0" y="1109273"/>
            <a:ext cx="12192000" cy="463196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A8EE6-2C05-3941-8E4F-36D0BA670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3221" y="3057991"/>
            <a:ext cx="6775554" cy="580869"/>
          </a:xfrm>
        </p:spPr>
        <p:txBody>
          <a:bodyPr anchor="b">
            <a:noAutofit/>
          </a:bodyPr>
          <a:lstStyle>
            <a:lvl1pPr algn="ctr">
              <a:defRPr sz="2800" b="1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51D01-E479-5948-A83E-A3E1E08A98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13221" y="3772537"/>
            <a:ext cx="6775554" cy="11105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8F4934EF-B88F-A2D4-DCFF-A66018A3A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9647" y="1500621"/>
            <a:ext cx="5172706" cy="13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91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ef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DD33A4-D600-7E45-8449-05CF7D735229}"/>
              </a:ext>
            </a:extLst>
          </p:cNvPr>
          <p:cNvSpPr/>
          <p:nvPr userDrawn="1"/>
        </p:nvSpPr>
        <p:spPr>
          <a:xfrm>
            <a:off x="0" y="9427"/>
            <a:ext cx="1943725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5464EA-1E67-FE48-883F-57155EB76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 rot="5400000">
            <a:off x="-1384623" y="1151195"/>
            <a:ext cx="4712970" cy="10832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FD666C-1A9E-AB45-98BA-20C20F27C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 rot="5400000">
            <a:off x="-1384623" y="4758337"/>
            <a:ext cx="4712970" cy="108322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9A79CA-E438-5A4B-A029-8BD7984129CE}"/>
              </a:ext>
            </a:extLst>
          </p:cNvPr>
          <p:cNvSpPr/>
          <p:nvPr userDrawn="1"/>
        </p:nvSpPr>
        <p:spPr>
          <a:xfrm>
            <a:off x="145681" y="2602819"/>
            <a:ext cx="1652362" cy="1652362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E6E0A800-1A84-F84C-A2A8-D9C17AAB8C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43200" y="1634533"/>
            <a:ext cx="8608060" cy="6508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00AEEF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32526F5-E865-4A47-BB09-9B01B7E53D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41796" y="2689228"/>
            <a:ext cx="8607425" cy="3425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588A172-DD3D-CA42-8648-EF908F5C3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796" y="964729"/>
            <a:ext cx="8612004" cy="650875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BC2ED8D4-1263-4218-7CA9-A78DA361CE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72647"/>
          <a:stretch>
            <a:fillRect/>
          </a:stretch>
        </p:blipFill>
        <p:spPr>
          <a:xfrm>
            <a:off x="215119" y="2711192"/>
            <a:ext cx="1652362" cy="163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0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16E7858-EEA8-5540-B539-42EE7EA9F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64729"/>
            <a:ext cx="10515600" cy="650875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2CD2053-F89C-C548-95C4-970C2D2635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634533"/>
            <a:ext cx="10513060" cy="6508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00AEEF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BB60FC-F02D-3246-B294-849EC1247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42086" y="-220094"/>
            <a:ext cx="4712970" cy="10832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509CF5-7DD1-CD4B-8021-FACADB439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44121" y="-220094"/>
            <a:ext cx="4712970" cy="10832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9AF961-43FA-0349-A83A-F1F9CDC5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44447" y="-220094"/>
            <a:ext cx="4712970" cy="10832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6EEBAD7-6C42-7344-9ADF-16662E0A7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753193" y="-220094"/>
            <a:ext cx="4712970" cy="10832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C11B32F-2D2D-3342-BF6A-53282200E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42086" y="5999895"/>
            <a:ext cx="4712970" cy="108322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7487B21-74E3-374A-A876-84DADE7BF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44121" y="5999895"/>
            <a:ext cx="4712970" cy="10832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846AAD6-E3E4-AB4B-B8FB-F0CC3486E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44447" y="5999895"/>
            <a:ext cx="4712970" cy="108322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E21FFB-D263-B242-910F-DE5DD1B0A5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753193" y="5999895"/>
            <a:ext cx="4712970" cy="1083222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84D29E3-0694-5F46-AD1E-CF1D1F74F1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3624" y="2689228"/>
            <a:ext cx="10520176" cy="32040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2317614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9BB60FC-F02D-3246-B294-849EC1247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42086" y="-220094"/>
            <a:ext cx="4712970" cy="10832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509CF5-7DD1-CD4B-8021-FACADB439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44121" y="-220094"/>
            <a:ext cx="4712970" cy="10832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9AF961-43FA-0349-A83A-F1F9CDC5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44447" y="-220094"/>
            <a:ext cx="4712970" cy="10832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6EEBAD7-6C42-7344-9ADF-16662E0A7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753193" y="-220094"/>
            <a:ext cx="4712970" cy="10832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C11B32F-2D2D-3342-BF6A-53282200E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42086" y="5999895"/>
            <a:ext cx="4712970" cy="108322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7487B21-74E3-374A-A876-84DADE7BF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44121" y="5999895"/>
            <a:ext cx="4712970" cy="10832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846AAD6-E3E4-AB4B-B8FB-F0CC3486E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44447" y="5999895"/>
            <a:ext cx="4712970" cy="108322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E21FFB-D263-B242-910F-DE5DD1B0A5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753193" y="5999895"/>
            <a:ext cx="4712970" cy="1083222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32E96FB-3836-1F49-9E51-C9C310CD37D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093912" y="863128"/>
            <a:ext cx="8004175" cy="513676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96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E6575C-4F59-4741-912A-4B028935E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42086" y="-220094"/>
            <a:ext cx="4712970" cy="1083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F7B45A-2A87-2A49-BBF1-B734B6CF4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44121" y="-220094"/>
            <a:ext cx="4712970" cy="1083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4091EC-C960-354A-8909-2D4FD727F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44447" y="-220094"/>
            <a:ext cx="4712970" cy="1083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70B80D-791E-5945-BAFC-78F240B0F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753193" y="-220094"/>
            <a:ext cx="4712970" cy="10832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7C5E71-FA1C-F341-A845-F61871224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42086" y="5999895"/>
            <a:ext cx="4712970" cy="1083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3B5E6D-C86F-DA4E-9264-F9F6ECFBA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44121" y="5999895"/>
            <a:ext cx="4712970" cy="1083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29A9B1-022A-ED48-8CFB-DE23912F0C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44447" y="5999895"/>
            <a:ext cx="4712970" cy="10832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010494-6049-3A4F-B1A5-765218E13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753193" y="5999895"/>
            <a:ext cx="4712970" cy="108322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D2CC2A7-BF93-6D4D-9C80-4D7649BA9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64729"/>
            <a:ext cx="10515600" cy="650875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ABC0DB4A-B43A-A740-8B92-9F89E2C9CD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634533"/>
            <a:ext cx="10513060" cy="6508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00AEEF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D113B1A-2C1C-E349-B467-ABC6547524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3624" y="2689228"/>
            <a:ext cx="4906358" cy="32040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97CC18D-5BCE-CF4C-9062-FB1644D1A04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462899" y="2689228"/>
            <a:ext cx="4906358" cy="32040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405042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29243F-93DA-D64B-85B8-B884C01B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91E5F-AE1D-EB4F-9B71-0D33161F1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0D8CDDB-366B-8F49-8999-884689E3E433}" type="datetimeFigureOut">
              <a:rPr lang="en-US" smtClean="0"/>
              <a:pPr/>
              <a:t>8/2/2025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E0EA5-30AC-474B-8DAC-9AB1A901D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18D49F-815F-1240-A764-E9C0E84A1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335CBF-E040-BC47-90F6-DF108338E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8172B-95A8-3849-AB77-778869909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0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6" r:id="rId3"/>
    <p:sldLayoutId id="2147483651" r:id="rId4"/>
    <p:sldLayoutId id="2147483661" r:id="rId5"/>
    <p:sldLayoutId id="2147483665" r:id="rId6"/>
    <p:sldLayoutId id="2147483667" r:id="rId7"/>
    <p:sldLayoutId id="2147483669" r:id="rId8"/>
    <p:sldLayoutId id="2147483668" r:id="rId9"/>
    <p:sldLayoutId id="2147483670" r:id="rId10"/>
    <p:sldLayoutId id="2147483662" r:id="rId11"/>
    <p:sldLayoutId id="2147483664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ight-conflict-quarrel-showdown-2954705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organizationalbehavior/chapter/conflict-management-style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rain-mind-mindfulness-conscious-998993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aleschannel.blogspot.com/2008/10/selling-in-economic-downturn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ngry-businesswoman-conflict-3233158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em.com/2016/wellness-resiliency-residency-interprofessional-conflic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68388&amp;picture=business-opportunities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ucianoduarte.com/en/about-dynamic-reading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ief-loss-despair-woe-sorrow-927083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63614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kicking another person&#10;&#10;Description automatically generated with medium confidence">
            <a:extLst>
              <a:ext uri="{FF2B5EF4-FFF2-40B4-BE49-F238E27FC236}">
                <a16:creationId xmlns:a16="http://schemas.microsoft.com/office/drawing/2014/main" id="{7A829001-95D2-3952-F4E5-7EB665CBC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788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71EFDF-4785-585F-BF9A-08DFFC59B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Don’t Let Drama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be a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Distraction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08051-C7C2-40DF-54C7-909CC4966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000" dirty="0">
                <a:solidFill>
                  <a:srgbClr val="FFFFFF"/>
                </a:solidFill>
              </a:rPr>
              <a:t>Jeremy Riehl</a:t>
            </a:r>
          </a:p>
          <a:p>
            <a:pPr>
              <a:lnSpc>
                <a:spcPct val="140000"/>
              </a:lnSpc>
            </a:pPr>
            <a:r>
              <a:rPr lang="en-US" sz="2000" dirty="0">
                <a:solidFill>
                  <a:srgbClr val="FFFFFF"/>
                </a:solidFill>
              </a:rPr>
              <a:t>Kiwanis Governor, 2024-25</a:t>
            </a:r>
          </a:p>
        </p:txBody>
      </p:sp>
    </p:spTree>
    <p:extLst>
      <p:ext uri="{BB962C8B-B14F-4D97-AF65-F5344CB8AC3E}">
        <p14:creationId xmlns:p14="http://schemas.microsoft.com/office/powerpoint/2010/main" val="590438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139159-698F-5370-E465-D8A06E8560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800" dirty="0"/>
              <a:t>Determine the Desired Outcome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B4CFE-7729-B982-AF68-5D337D0D93F3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704195" y="800123"/>
            <a:ext cx="5044782" cy="5314928"/>
          </a:xfrm>
        </p:spPr>
        <p:txBody>
          <a:bodyPr/>
          <a:lstStyle/>
          <a:p>
            <a:pPr marL="457200" lvl="0" indent="-482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 sz="2400" dirty="0"/>
              <a:t>Diffuse</a:t>
            </a:r>
          </a:p>
          <a:p>
            <a:pPr marL="914400" lvl="1" indent="-39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10"/>
              <a:buChar char="○"/>
            </a:pPr>
            <a:r>
              <a:rPr lang="en-US" sz="2400" dirty="0"/>
              <a:t>Should you just apologize and move on?</a:t>
            </a:r>
          </a:p>
          <a:p>
            <a:pPr marL="457200" lvl="0" indent="-482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 sz="2400" dirty="0"/>
              <a:t>Win</a:t>
            </a:r>
          </a:p>
          <a:p>
            <a:pPr marL="914400" lvl="1" indent="-39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10"/>
              <a:buChar char="○"/>
            </a:pPr>
            <a:r>
              <a:rPr lang="en-US" sz="2400" dirty="0"/>
              <a:t>Is it important that you remain in this fight?</a:t>
            </a:r>
          </a:p>
          <a:p>
            <a:pPr marL="457200" lvl="0" indent="-482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 sz="2400" dirty="0"/>
              <a:t>Reach Consensus</a:t>
            </a:r>
          </a:p>
          <a:p>
            <a:pPr marL="914400" lvl="1" indent="-39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10"/>
              <a:buChar char="○"/>
            </a:pPr>
            <a:r>
              <a:rPr lang="en-US" sz="2400" dirty="0"/>
              <a:t>Do you need to agree to move forward?</a:t>
            </a:r>
          </a:p>
          <a:p>
            <a:endParaRPr lang="en-US" sz="2400" dirty="0"/>
          </a:p>
        </p:txBody>
      </p:sp>
      <p:pic>
        <p:nvPicPr>
          <p:cNvPr id="7" name="Picture 6" descr="Three arrows on bullseye">
            <a:extLst>
              <a:ext uri="{FF2B5EF4-FFF2-40B4-BE49-F238E27FC236}">
                <a16:creationId xmlns:a16="http://schemas.microsoft.com/office/drawing/2014/main" id="{F5A88F28-3E62-5442-0DB0-6EECD8308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03" y="3717580"/>
            <a:ext cx="3579483" cy="234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5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A08796-4D4D-81B1-BB5D-F8446FED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530" y="1768904"/>
            <a:ext cx="2805224" cy="3320192"/>
          </a:xfrm>
        </p:spPr>
        <p:txBody>
          <a:bodyPr/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4800" b="1" dirty="0"/>
              <a:t>Establish a Plan and Execute</a:t>
            </a:r>
          </a:p>
        </p:txBody>
      </p:sp>
      <p:pic>
        <p:nvPicPr>
          <p:cNvPr id="5" name="Picture 4" descr="A picture containing text, screenshot, font, businesscard&#10;&#10;Description automatically generated">
            <a:extLst>
              <a:ext uri="{FF2B5EF4-FFF2-40B4-BE49-F238E27FC236}">
                <a16:creationId xmlns:a16="http://schemas.microsoft.com/office/drawing/2014/main" id="{E45306CD-CE40-20DF-B461-C831251B4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59489" y="0"/>
            <a:ext cx="6817534" cy="68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1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50C93A-4575-9D10-3251-9B9F1C941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246" y="5278486"/>
            <a:ext cx="10267507" cy="892907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Win/Win (Flow)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10412-F127-5606-E2C9-C00039E42600}"/>
              </a:ext>
            </a:extLst>
          </p:cNvPr>
          <p:cNvSpPr txBox="1"/>
          <p:nvPr/>
        </p:nvSpPr>
        <p:spPr>
          <a:xfrm>
            <a:off x="0" y="42531"/>
            <a:ext cx="7549116" cy="391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4400" dirty="0"/>
              <a:t>Needs First, </a:t>
            </a:r>
            <a:br>
              <a:rPr lang="en-US" sz="4400" dirty="0"/>
            </a:br>
            <a:r>
              <a:rPr lang="en-US" sz="4400" dirty="0"/>
              <a:t>Solution Later</a:t>
            </a: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US" sz="4400" dirty="0"/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4400" dirty="0"/>
              <a:t>Soft on People, </a:t>
            </a:r>
            <a:br>
              <a:rPr lang="en-US" sz="4400" dirty="0"/>
            </a:br>
            <a:r>
              <a:rPr lang="en-US" sz="4400" dirty="0"/>
              <a:t>Hard on Issue</a:t>
            </a:r>
          </a:p>
        </p:txBody>
      </p:sp>
      <p:pic>
        <p:nvPicPr>
          <p:cNvPr id="8" name="Graphic 7" descr="Group success outline">
            <a:extLst>
              <a:ext uri="{FF2B5EF4-FFF2-40B4-BE49-F238E27FC236}">
                <a16:creationId xmlns:a16="http://schemas.microsoft.com/office/drawing/2014/main" id="{AA993CFE-D656-00E2-6B9A-CE2775F78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633" y="793052"/>
            <a:ext cx="4637314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0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0455DB-9785-0000-D04D-79544CB6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981" y="200506"/>
            <a:ext cx="3770909" cy="894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Mind Chatter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611E-D6BA-BD96-8501-D4F52DE7A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1214" y="1871329"/>
            <a:ext cx="3770909" cy="3902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Analyze your internal response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  <a:latin typeface="+mn-lt"/>
            </a:endParaRP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Express your thoughts</a:t>
            </a:r>
          </a:p>
        </p:txBody>
      </p:sp>
      <p:pic>
        <p:nvPicPr>
          <p:cNvPr id="5" name="Picture 4" descr="A picture containing art, circle&#10;&#10;Description automatically generated">
            <a:extLst>
              <a:ext uri="{FF2B5EF4-FFF2-40B4-BE49-F238E27FC236}">
                <a16:creationId xmlns:a16="http://schemas.microsoft.com/office/drawing/2014/main" id="{D2F429F3-2255-C315-B4B9-0A4FA7312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084" r="9402" b="2"/>
          <a:stretch/>
        </p:blipFill>
        <p:spPr>
          <a:xfrm>
            <a:off x="5854890" y="877414"/>
            <a:ext cx="5453545" cy="49846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19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A1F68-F340-92F9-EAF7-891D6FB55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</a:rPr>
              <a:t>Ask open questions</a:t>
            </a: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</a:rPr>
              <a:t>Listen to support, not to respond</a:t>
            </a: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</a:rPr>
              <a:t>I hear what you are saying, but we need to take a step back and talk again when we’re not so angry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4A1C6A-1192-7712-8A3F-360C90B8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Listening</a:t>
            </a:r>
          </a:p>
        </p:txBody>
      </p:sp>
      <p:pic>
        <p:nvPicPr>
          <p:cNvPr id="5" name="Graphic 4" descr="Ear outline">
            <a:extLst>
              <a:ext uri="{FF2B5EF4-FFF2-40B4-BE49-F238E27FC236}">
                <a16:creationId xmlns:a16="http://schemas.microsoft.com/office/drawing/2014/main" id="{C49BB69B-5B6D-FF11-C2E6-96D3FAE5A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7924" y="381857"/>
            <a:ext cx="2762762" cy="2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4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59105-D7A0-0F25-F61A-BD8B688352E4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704195" y="712381"/>
            <a:ext cx="5236168" cy="5402670"/>
          </a:xfrm>
        </p:spPr>
        <p:txBody>
          <a:bodyPr/>
          <a:lstStyle/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 sz="4400" dirty="0"/>
              <a:t>How do I feel?</a:t>
            </a:r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endParaRPr lang="en-US" sz="4400" dirty="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 sz="4400" dirty="0"/>
              <a:t>Is the situation improving?</a:t>
            </a:r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endParaRPr lang="en-US" sz="4400" dirty="0"/>
          </a:p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 sz="4400" dirty="0"/>
              <a:t>Do I have new information?</a:t>
            </a:r>
          </a:p>
        </p:txBody>
      </p:sp>
      <p:sp>
        <p:nvSpPr>
          <p:cNvPr id="8" name="Google Shape;175;ga40d8e8043_1_98">
            <a:extLst>
              <a:ext uri="{FF2B5EF4-FFF2-40B4-BE49-F238E27FC236}">
                <a16:creationId xmlns:a16="http://schemas.microsoft.com/office/drawing/2014/main" id="{533C4AC0-2255-38A5-BA37-2BC9BA0C107C}"/>
              </a:ext>
            </a:extLst>
          </p:cNvPr>
          <p:cNvSpPr txBox="1">
            <a:spLocks noGrp="1"/>
          </p:cNvSpPr>
          <p:nvPr>
            <p:ph type="body" sz="quarter" idx="26"/>
          </p:nvPr>
        </p:nvSpPr>
        <p:spPr>
          <a:xfrm>
            <a:off x="665163" y="800100"/>
            <a:ext cx="4465637" cy="650875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Reassess</a:t>
            </a:r>
            <a:endParaRPr sz="6600" dirty="0"/>
          </a:p>
        </p:txBody>
      </p:sp>
      <p:pic>
        <p:nvPicPr>
          <p:cNvPr id="9" name="Picture 8" descr="A person writing on a transparent board&#10;&#10;Description automatically generated">
            <a:extLst>
              <a:ext uri="{FF2B5EF4-FFF2-40B4-BE49-F238E27FC236}">
                <a16:creationId xmlns:a16="http://schemas.microsoft.com/office/drawing/2014/main" id="{6061F538-05A3-294A-1A07-666794293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1480" y="2634617"/>
            <a:ext cx="4153002" cy="27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6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465FF-0BBF-1729-70CD-2E8E3233E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0308" y="1435395"/>
            <a:ext cx="9526772" cy="4679657"/>
          </a:xfrm>
        </p:spPr>
        <p:txBody>
          <a:bodyPr/>
          <a:lstStyle/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ct val="150000"/>
              <a:buFont typeface="Century Gothic" panose="020B0502020202020204" pitchFamily="34" charset="0"/>
              <a:buChar char="•"/>
            </a:pPr>
            <a:r>
              <a:rPr lang="en-US" b="1" dirty="0"/>
              <a:t>Assess the level of conflict</a:t>
            </a:r>
          </a:p>
          <a:p>
            <a:pPr marL="336550" lvl="2">
              <a:lnSpc>
                <a:spcPct val="100000"/>
              </a:lnSpc>
              <a:spcBef>
                <a:spcPts val="0"/>
              </a:spcBef>
              <a:buClr>
                <a:srgbClr val="003D79"/>
              </a:buClr>
              <a:buSzPct val="150000"/>
            </a:pPr>
            <a:r>
              <a:rPr lang="en-US" sz="2000" dirty="0">
                <a:solidFill>
                  <a:schemeClr val="tx1"/>
                </a:solidFill>
              </a:rPr>
              <a:t>Discomfort, Incident, Misunderstanding, Tension, Crisis</a:t>
            </a:r>
          </a:p>
          <a:p>
            <a:pPr marL="679450" lvl="1" indent="-342900">
              <a:lnSpc>
                <a:spcPct val="100000"/>
              </a:lnSpc>
              <a:spcBef>
                <a:spcPts val="0"/>
              </a:spcBef>
              <a:buClr>
                <a:srgbClr val="003D79"/>
              </a:buClr>
              <a:buSzPct val="150000"/>
              <a:buFont typeface="Century Gothic" panose="020B0502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ct val="150000"/>
              <a:buFont typeface="Century Gothic" panose="020B0502020202020204" pitchFamily="34" charset="0"/>
              <a:buChar char="•"/>
            </a:pPr>
            <a:r>
              <a:rPr lang="en-US" b="1" dirty="0"/>
              <a:t>Analyze the response</a:t>
            </a:r>
          </a:p>
          <a:p>
            <a:pPr marL="336550" lvl="2">
              <a:lnSpc>
                <a:spcPct val="100000"/>
              </a:lnSpc>
              <a:spcBef>
                <a:spcPts val="0"/>
              </a:spcBef>
              <a:buClr>
                <a:srgbClr val="003D79"/>
              </a:buClr>
              <a:buSzPct val="150000"/>
            </a:pPr>
            <a:r>
              <a:rPr lang="en-US" sz="2000" dirty="0">
                <a:solidFill>
                  <a:schemeClr val="tx1"/>
                </a:solidFill>
              </a:rPr>
              <a:t>Fight, Flight, Freeze, Flow</a:t>
            </a:r>
          </a:p>
          <a:p>
            <a:pPr marL="679450" lvl="1" indent="-342900">
              <a:lnSpc>
                <a:spcPct val="100000"/>
              </a:lnSpc>
              <a:spcBef>
                <a:spcPts val="0"/>
              </a:spcBef>
              <a:buClr>
                <a:srgbClr val="003D79"/>
              </a:buClr>
              <a:buSzPct val="150000"/>
              <a:buFont typeface="Century Gothic" panose="020B0502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ct val="150000"/>
              <a:buFont typeface="Century Gothic" panose="020B0502020202020204" pitchFamily="34" charset="0"/>
              <a:buChar char="•"/>
            </a:pPr>
            <a:r>
              <a:rPr lang="en-US" b="1" dirty="0"/>
              <a:t>Determine the desired outcome</a:t>
            </a:r>
          </a:p>
          <a:p>
            <a:pPr marL="336550" lvl="2">
              <a:lnSpc>
                <a:spcPct val="100000"/>
              </a:lnSpc>
              <a:spcBef>
                <a:spcPts val="0"/>
              </a:spcBef>
              <a:buClr>
                <a:srgbClr val="003D79"/>
              </a:buClr>
              <a:buSzPct val="150000"/>
            </a:pPr>
            <a:r>
              <a:rPr lang="en-US" sz="2000" dirty="0">
                <a:solidFill>
                  <a:schemeClr val="tx1"/>
                </a:solidFill>
              </a:rPr>
              <a:t>Diffuse, Win, Reach consensus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ct val="150000"/>
            </a:pPr>
            <a:endParaRPr lang="en-US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ct val="150000"/>
            </a:pPr>
            <a:r>
              <a:rPr lang="en-US" b="1" dirty="0"/>
              <a:t>Establish a plan and execute</a:t>
            </a:r>
          </a:p>
          <a:p>
            <a:pPr marL="336550" lvl="2">
              <a:lnSpc>
                <a:spcPct val="100000"/>
              </a:lnSpc>
              <a:spcBef>
                <a:spcPts val="0"/>
              </a:spcBef>
              <a:buClr>
                <a:srgbClr val="003D79"/>
              </a:buClr>
              <a:buSzPct val="150000"/>
            </a:pPr>
            <a:r>
              <a:rPr lang="en-US" sz="2000" dirty="0">
                <a:solidFill>
                  <a:schemeClr val="tx1"/>
                </a:solidFill>
              </a:rPr>
              <a:t>Value of Relationship vs Value of Completing a Task</a:t>
            </a:r>
          </a:p>
          <a:p>
            <a:pPr marL="336550" lvl="2">
              <a:lnSpc>
                <a:spcPct val="100000"/>
              </a:lnSpc>
              <a:spcBef>
                <a:spcPts val="0"/>
              </a:spcBef>
              <a:buClr>
                <a:srgbClr val="003D79"/>
              </a:buClr>
              <a:buSzPct val="150000"/>
            </a:pPr>
            <a:r>
              <a:rPr lang="en-US" sz="2000" dirty="0">
                <a:solidFill>
                  <a:schemeClr val="tx1"/>
                </a:solidFill>
              </a:rPr>
              <a:t>Should I get involved? If so, how? Take a side or mediate?</a:t>
            </a:r>
          </a:p>
          <a:p>
            <a:pPr marL="336550" lvl="2">
              <a:lnSpc>
                <a:spcPct val="100000"/>
              </a:lnSpc>
              <a:spcBef>
                <a:spcPts val="0"/>
              </a:spcBef>
              <a:buClr>
                <a:srgbClr val="003D79"/>
              </a:buClr>
              <a:buSzPct val="150000"/>
            </a:pPr>
            <a:r>
              <a:rPr lang="en-US" sz="2000" dirty="0">
                <a:solidFill>
                  <a:schemeClr val="tx1"/>
                </a:solidFill>
              </a:rPr>
              <a:t>Win/Win, Mind Chatter, Listening</a:t>
            </a:r>
          </a:p>
          <a:p>
            <a:pPr lvl="1" indent="-577850">
              <a:lnSpc>
                <a:spcPct val="100000"/>
              </a:lnSpc>
              <a:spcBef>
                <a:spcPts val="0"/>
              </a:spcBef>
              <a:buClr>
                <a:srgbClr val="003D79"/>
              </a:buClr>
              <a:buSzPct val="150000"/>
              <a:buFont typeface="Century Gothic" panose="020B0502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ct val="150000"/>
            </a:pPr>
            <a:r>
              <a:rPr lang="en-US" b="1" dirty="0"/>
              <a:t>Reassess</a:t>
            </a:r>
          </a:p>
          <a:p>
            <a:pPr marL="336550" lvl="2">
              <a:lnSpc>
                <a:spcPct val="100000"/>
              </a:lnSpc>
              <a:spcBef>
                <a:spcPts val="0"/>
              </a:spcBef>
              <a:buClr>
                <a:srgbClr val="003D79"/>
              </a:buClr>
              <a:buSzPct val="150000"/>
            </a:pPr>
            <a:r>
              <a:rPr lang="en-US" sz="2000" dirty="0">
                <a:solidFill>
                  <a:schemeClr val="tx1"/>
                </a:solidFill>
              </a:rPr>
              <a:t>Is the situation improving?</a:t>
            </a:r>
          </a:p>
          <a:p>
            <a:pPr marL="336550" lvl="2">
              <a:lnSpc>
                <a:spcPct val="100000"/>
              </a:lnSpc>
              <a:spcBef>
                <a:spcPts val="0"/>
              </a:spcBef>
              <a:buClr>
                <a:srgbClr val="003D79"/>
              </a:buClr>
              <a:buSzPct val="150000"/>
            </a:pPr>
            <a:r>
              <a:rPr lang="en-US" sz="2000" dirty="0">
                <a:solidFill>
                  <a:schemeClr val="tx1"/>
                </a:solidFill>
              </a:rPr>
              <a:t>Do I have new information that might cause me to adjust my plan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446C45-2699-E401-F95F-52C27918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796" y="276447"/>
            <a:ext cx="8612004" cy="1339157"/>
          </a:xfrm>
        </p:spPr>
        <p:txBody>
          <a:bodyPr/>
          <a:lstStyle/>
          <a:p>
            <a:pPr algn="ctr"/>
            <a:r>
              <a:rPr lang="en-US" sz="5400" dirty="0"/>
              <a:t>Steps to Resolution</a:t>
            </a:r>
          </a:p>
        </p:txBody>
      </p:sp>
    </p:spTree>
    <p:extLst>
      <p:ext uri="{BB962C8B-B14F-4D97-AF65-F5344CB8AC3E}">
        <p14:creationId xmlns:p14="http://schemas.microsoft.com/office/powerpoint/2010/main" val="2113135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993E-B027-F871-18CE-3CCAA3D2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21" y="816964"/>
            <a:ext cx="7615003" cy="196876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/>
              <a:t>Conflicts </a:t>
            </a:r>
            <a:br>
              <a:rPr lang="en-US" sz="9600"/>
            </a:br>
            <a:r>
              <a:rPr lang="en-US" sz="9600"/>
              <a:t>as a leader</a:t>
            </a:r>
            <a:endParaRPr lang="en-US" sz="9600" dirty="0"/>
          </a:p>
        </p:txBody>
      </p:sp>
      <p:pic>
        <p:nvPicPr>
          <p:cNvPr id="5" name="Picture 4" descr="A picture containing cartoon, clothing, suit, illustration&#10;&#10;Description automatically generated">
            <a:extLst>
              <a:ext uri="{FF2B5EF4-FFF2-40B4-BE49-F238E27FC236}">
                <a16:creationId xmlns:a16="http://schemas.microsoft.com/office/drawing/2014/main" id="{41D8FBD2-A996-3CF4-FFAD-C036D35DC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02026" y="2785729"/>
            <a:ext cx="5965991" cy="392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3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B07041-F8D0-41D0-D4B0-74DB212C26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dirty="0"/>
              <a:t>Avoid Conflict and Diffuse Situations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F3E265-AEDD-FCE7-1CEB-8B34FC615E23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704195" y="595423"/>
            <a:ext cx="4819278" cy="5519628"/>
          </a:xfrm>
        </p:spPr>
        <p:txBody>
          <a:bodyPr/>
          <a:lstStyle/>
          <a:p>
            <a:pPr marL="457200" lvl="0" indent="-482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 sz="2800" dirty="0"/>
              <a:t>Establish Ground Rules for Communicating</a:t>
            </a:r>
          </a:p>
          <a:p>
            <a:pPr marL="457200" lvl="0" indent="-482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 sz="2800" dirty="0"/>
              <a:t>Fight fair</a:t>
            </a:r>
          </a:p>
          <a:p>
            <a:pPr marL="457200" lvl="0" indent="-482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 sz="2800" dirty="0"/>
              <a:t>Praise in Public, Criticize in Private</a:t>
            </a:r>
          </a:p>
          <a:p>
            <a:pPr marL="457200" lvl="0" indent="-482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4000"/>
              <a:buChar char="●"/>
            </a:pPr>
            <a:r>
              <a:rPr lang="en-US" sz="2800" dirty="0"/>
              <a:t>Have Empathy, everyone has their own perspective</a:t>
            </a:r>
          </a:p>
          <a:p>
            <a:endParaRPr lang="en-US" sz="2800" dirty="0"/>
          </a:p>
        </p:txBody>
      </p:sp>
      <p:pic>
        <p:nvPicPr>
          <p:cNvPr id="7" name="Picture 6" descr="Three arrows on bullseye">
            <a:extLst>
              <a:ext uri="{FF2B5EF4-FFF2-40B4-BE49-F238E27FC236}">
                <a16:creationId xmlns:a16="http://schemas.microsoft.com/office/drawing/2014/main" id="{C364CAA9-2DFA-42BC-0FE9-FF05E0A0D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43" y="3185109"/>
            <a:ext cx="5251063" cy="34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92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44034-A4D1-3040-D6C5-64B974F73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1796" y="1690577"/>
            <a:ext cx="8607425" cy="4424475"/>
          </a:xfrm>
        </p:spPr>
        <p:txBody>
          <a:bodyPr/>
          <a:lstStyle/>
          <a:p>
            <a:pPr lvl="1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chemeClr val="tx1"/>
                </a:solidFill>
              </a:rPr>
              <a:t>Is it better to be right or to be kind?</a:t>
            </a: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chemeClr val="tx1"/>
                </a:solidFill>
              </a:rPr>
              <a:t>Remove yourself from situation until you are calm</a:t>
            </a: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chemeClr val="tx1"/>
                </a:solidFill>
              </a:rPr>
              <a:t>Empathy, ask questions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8DEBA3-957E-7800-2E57-9BEEC0CE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217" y="639291"/>
            <a:ext cx="8612004" cy="650875"/>
          </a:xfrm>
        </p:spPr>
        <p:txBody>
          <a:bodyPr/>
          <a:lstStyle/>
          <a:p>
            <a:pPr algn="ctr"/>
            <a:r>
              <a:rPr lang="en-US" sz="8000" dirty="0"/>
              <a:t>Diffuse</a:t>
            </a:r>
          </a:p>
        </p:txBody>
      </p:sp>
    </p:spTree>
    <p:extLst>
      <p:ext uri="{BB962C8B-B14F-4D97-AF65-F5344CB8AC3E}">
        <p14:creationId xmlns:p14="http://schemas.microsoft.com/office/powerpoint/2010/main" val="52983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8A93-B2DC-1195-A243-B58321F5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21" y="3138565"/>
            <a:ext cx="6775554" cy="580869"/>
          </a:xfrm>
        </p:spPr>
        <p:txBody>
          <a:bodyPr/>
          <a:lstStyle/>
          <a:p>
            <a:r>
              <a:rPr lang="en-US" sz="6000" dirty="0"/>
              <a:t>What is Conflict?</a:t>
            </a:r>
          </a:p>
        </p:txBody>
      </p:sp>
      <p:pic>
        <p:nvPicPr>
          <p:cNvPr id="6" name="Picture 5" descr="A picture containing joint, art&#10;&#10;Description automatically generated">
            <a:extLst>
              <a:ext uri="{FF2B5EF4-FFF2-40B4-BE49-F238E27FC236}">
                <a16:creationId xmlns:a16="http://schemas.microsoft.com/office/drawing/2014/main" id="{4DC1A639-DA2F-9EEB-B6AF-457012983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18590" y="3947337"/>
            <a:ext cx="3554819" cy="26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02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26268-11A8-44E3-29E3-E8196954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sz="5400" dirty="0"/>
              <a:t>Conflict is an Opportunity</a:t>
            </a:r>
          </a:p>
        </p:txBody>
      </p:sp>
      <p:pic>
        <p:nvPicPr>
          <p:cNvPr id="5" name="Picture 4" descr="Close up of a compass with blue text&#10;&#10;Description automatically generated with medium confidence">
            <a:extLst>
              <a:ext uri="{FF2B5EF4-FFF2-40B4-BE49-F238E27FC236}">
                <a16:creationId xmlns:a16="http://schemas.microsoft.com/office/drawing/2014/main" id="{A70D3FEB-DE73-046C-EFE0-F08C9A9FC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77521" y="1828800"/>
            <a:ext cx="8047456" cy="457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04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ED732B-DCEB-636E-9E28-E4014A6D7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Have Questions?</a:t>
            </a:r>
          </a:p>
        </p:txBody>
      </p:sp>
      <p:pic>
        <p:nvPicPr>
          <p:cNvPr id="5" name="Picture 4" descr="A group of question marks&#10;&#10;Description automatically generated with medium confidence">
            <a:extLst>
              <a:ext uri="{FF2B5EF4-FFF2-40B4-BE49-F238E27FC236}">
                <a16:creationId xmlns:a16="http://schemas.microsoft.com/office/drawing/2014/main" id="{BC0DB294-DA49-1823-E159-5554931F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8413" y="2094597"/>
            <a:ext cx="71437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04E22-5897-FC77-A0F8-D82B8405D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/>
              <a:t>a serious disagreement or argument, typically a protracted one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  <a:p>
            <a:pPr marL="57150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/>
              <a:t>a condition in which a person experiences a clash of opposing wishes or needs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  <a:p>
            <a:pPr marL="57150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/>
              <a:t>an incompatibility between two or more opinions, principles, or interests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0E412D-50D8-A437-E0DD-BDF6834A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217" y="1390031"/>
            <a:ext cx="8612004" cy="650875"/>
          </a:xfrm>
        </p:spPr>
        <p:txBody>
          <a:bodyPr/>
          <a:lstStyle/>
          <a:p>
            <a:r>
              <a:rPr lang="en-US" sz="5400" dirty="0"/>
              <a:t>What is Conflict?</a:t>
            </a:r>
          </a:p>
        </p:txBody>
      </p:sp>
    </p:spTree>
    <p:extLst>
      <p:ext uri="{BB962C8B-B14F-4D97-AF65-F5344CB8AC3E}">
        <p14:creationId xmlns:p14="http://schemas.microsoft.com/office/powerpoint/2010/main" val="138370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BC66F-968F-E304-1FFA-98A2DFAFE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8770" y="2094614"/>
            <a:ext cx="9358055" cy="4148029"/>
          </a:xfrm>
        </p:spPr>
        <p:txBody>
          <a:bodyPr/>
          <a:lstStyle/>
          <a:p>
            <a:pPr marL="74295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Font typeface="+mj-lt"/>
              <a:buAutoNum type="arabicPeriod"/>
            </a:pPr>
            <a:r>
              <a:rPr lang="en-US" sz="3600" dirty="0"/>
              <a:t>Internal Conflicts</a:t>
            </a:r>
          </a:p>
          <a:p>
            <a:pPr marL="74295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Font typeface="+mj-lt"/>
              <a:buAutoNum type="arabicPeriod"/>
            </a:pPr>
            <a:endParaRPr lang="en-US" sz="3600" dirty="0"/>
          </a:p>
          <a:p>
            <a:pPr marL="74295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Font typeface="+mj-lt"/>
              <a:buAutoNum type="arabicPeriod"/>
            </a:pPr>
            <a:r>
              <a:rPr lang="en-US" sz="3600" dirty="0"/>
              <a:t>Conflicts you are a part of</a:t>
            </a:r>
          </a:p>
          <a:p>
            <a:pPr marL="74295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Font typeface="+mj-lt"/>
              <a:buAutoNum type="arabicPeriod"/>
            </a:pPr>
            <a:endParaRPr lang="en-US" sz="3600" dirty="0"/>
          </a:p>
          <a:p>
            <a:pPr marL="742950" lvl="0" indent="-742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Font typeface="+mj-lt"/>
              <a:buAutoNum type="arabicPeriod"/>
            </a:pPr>
            <a:r>
              <a:rPr lang="en-US" sz="3600" dirty="0"/>
              <a:t>Conflicts you are witnessing, either as a leader, subordinate, or peer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AB08F2-B6CC-33C1-F257-AD80C3BA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Three Conflict Situations</a:t>
            </a:r>
          </a:p>
        </p:txBody>
      </p:sp>
    </p:spTree>
    <p:extLst>
      <p:ext uri="{BB962C8B-B14F-4D97-AF65-F5344CB8AC3E}">
        <p14:creationId xmlns:p14="http://schemas.microsoft.com/office/powerpoint/2010/main" val="425221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F0DEE9-4CF8-52CC-C430-E7C0821CF6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5143" y="800123"/>
            <a:ext cx="4465804" cy="2328840"/>
          </a:xfrm>
        </p:spPr>
        <p:txBody>
          <a:bodyPr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Internal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Conflicts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11566-7D9C-6F43-1DC1-2D17366EB11F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704195" y="1095153"/>
            <a:ext cx="4693907" cy="5019898"/>
          </a:xfrm>
        </p:spPr>
        <p:txBody>
          <a:bodyPr/>
          <a:lstStyle/>
          <a:p>
            <a:pPr marL="4572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US" sz="4000" dirty="0"/>
              <a:t>Self-Awareness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</a:pPr>
            <a:endParaRPr lang="en-US" sz="4000" dirty="0"/>
          </a:p>
          <a:p>
            <a:pPr marL="4572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US" sz="4000" dirty="0"/>
              <a:t>Check Values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</a:pPr>
            <a:endParaRPr lang="en-US" sz="4000" dirty="0"/>
          </a:p>
          <a:p>
            <a:pPr marL="4572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US" sz="4000" dirty="0"/>
              <a:t>Release Guilt/Shame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</a:pPr>
            <a:endParaRPr lang="en-US" sz="4000" dirty="0"/>
          </a:p>
          <a:p>
            <a:pPr marL="4572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US" sz="4000" dirty="0"/>
              <a:t>Pro/Con</a:t>
            </a:r>
          </a:p>
          <a:p>
            <a:pPr>
              <a:lnSpc>
                <a:spcPct val="100000"/>
              </a:lnSpc>
            </a:pPr>
            <a:endParaRPr lang="en-US" sz="4000" dirty="0"/>
          </a:p>
        </p:txBody>
      </p:sp>
      <p:pic>
        <p:nvPicPr>
          <p:cNvPr id="7" name="Picture 6" descr="A person with his head in his hand&#10;&#10;Description automatically generated with medium confidence">
            <a:extLst>
              <a:ext uri="{FF2B5EF4-FFF2-40B4-BE49-F238E27FC236}">
                <a16:creationId xmlns:a16="http://schemas.microsoft.com/office/drawing/2014/main" id="{2194FDA1-47CD-7868-B49E-A13B15F45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4730" y="2965904"/>
            <a:ext cx="3686629" cy="33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D6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994CC-9257-BB64-F2DC-A25A66EB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Conflicts you are a part of</a:t>
            </a:r>
          </a:p>
        </p:txBody>
      </p:sp>
      <p:pic>
        <p:nvPicPr>
          <p:cNvPr id="5" name="Picture 4" descr="A person and person sitting at a table with megaphone heads&#10;&#10;Description automatically generated with medium confidence">
            <a:extLst>
              <a:ext uri="{FF2B5EF4-FFF2-40B4-BE49-F238E27FC236}">
                <a16:creationId xmlns:a16="http://schemas.microsoft.com/office/drawing/2014/main" id="{16E046F7-A901-D6E1-FE20-AC29436A4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600" y="992303"/>
            <a:ext cx="7188199" cy="48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8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B8FE-5355-9EEE-C8B3-EE2E1C02E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21" y="359765"/>
            <a:ext cx="7615003" cy="2744942"/>
          </a:xfrm>
        </p:spPr>
        <p:txBody>
          <a:bodyPr/>
          <a:lstStyle/>
          <a:p>
            <a:r>
              <a:rPr lang="en-US" sz="9600" dirty="0"/>
              <a:t>Steps to Resolution</a:t>
            </a:r>
            <a:endParaRPr lang="en-US" dirty="0"/>
          </a:p>
        </p:txBody>
      </p:sp>
      <p:pic>
        <p:nvPicPr>
          <p:cNvPr id="5" name="Graphic 4" descr="Aspiration outline">
            <a:extLst>
              <a:ext uri="{FF2B5EF4-FFF2-40B4-BE49-F238E27FC236}">
                <a16:creationId xmlns:a16="http://schemas.microsoft.com/office/drawing/2014/main" id="{0FFDB923-A4A9-F0A0-8B7A-3A0DC9F6D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5286" y="3457100"/>
            <a:ext cx="5109374" cy="30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5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617F269-A9D9-FACB-9B8F-778C5ABF07B6}"/>
              </a:ext>
            </a:extLst>
          </p:cNvPr>
          <p:cNvSpPr/>
          <p:nvPr/>
        </p:nvSpPr>
        <p:spPr>
          <a:xfrm>
            <a:off x="2068286" y="1159564"/>
            <a:ext cx="9938657" cy="5513379"/>
          </a:xfrm>
          <a:prstGeom prst="rect">
            <a:avLst/>
          </a:prstGeom>
          <a:solidFill>
            <a:srgbClr val="00AE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7380E-E452-B8CC-0A7B-5DEC7503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853" y="508689"/>
            <a:ext cx="8612004" cy="650875"/>
          </a:xfrm>
        </p:spPr>
        <p:txBody>
          <a:bodyPr/>
          <a:lstStyle/>
          <a:p>
            <a:r>
              <a:rPr lang="en-US" sz="4800" dirty="0"/>
              <a:t>Assess the level of conflict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B5E1B74F-D63A-DBC7-DB3D-FC2F2A901A6D}"/>
              </a:ext>
            </a:extLst>
          </p:cNvPr>
          <p:cNvSpPr/>
          <p:nvPr/>
        </p:nvSpPr>
        <p:spPr>
          <a:xfrm flipH="1">
            <a:off x="2301918" y="1393863"/>
            <a:ext cx="6963228" cy="5056169"/>
          </a:xfrm>
          <a:custGeom>
            <a:avLst/>
            <a:gdLst>
              <a:gd name="connsiteX0" fmla="*/ 0 w 7315200"/>
              <a:gd name="connsiteY0" fmla="*/ 0 h 3739487"/>
              <a:gd name="connsiteX1" fmla="*/ 1050877 w 7315200"/>
              <a:gd name="connsiteY1" fmla="*/ 723331 h 3739487"/>
              <a:gd name="connsiteX2" fmla="*/ 2852382 w 7315200"/>
              <a:gd name="connsiteY2" fmla="*/ 3220872 h 3739487"/>
              <a:gd name="connsiteX3" fmla="*/ 7315200 w 7315200"/>
              <a:gd name="connsiteY3" fmla="*/ 3739487 h 373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0" h="3739487">
                <a:moveTo>
                  <a:pt x="0" y="0"/>
                </a:moveTo>
                <a:cubicBezTo>
                  <a:pt x="287740" y="93259"/>
                  <a:pt x="575480" y="186519"/>
                  <a:pt x="1050877" y="723331"/>
                </a:cubicBezTo>
                <a:cubicBezTo>
                  <a:pt x="1526274" y="1260143"/>
                  <a:pt x="1808328" y="2718179"/>
                  <a:pt x="2852382" y="3220872"/>
                </a:cubicBezTo>
                <a:cubicBezTo>
                  <a:pt x="3896436" y="3723565"/>
                  <a:pt x="5605818" y="3731526"/>
                  <a:pt x="7315200" y="37394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1B7615-1D1B-0C05-1675-D26B7DB25673}"/>
              </a:ext>
            </a:extLst>
          </p:cNvPr>
          <p:cNvSpPr txBox="1"/>
          <p:nvPr/>
        </p:nvSpPr>
        <p:spPr>
          <a:xfrm>
            <a:off x="7009922" y="1461523"/>
            <a:ext cx="230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* crisis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53B982-888C-A89A-B5C6-44F4BA50EC14}"/>
              </a:ext>
            </a:extLst>
          </p:cNvPr>
          <p:cNvSpPr txBox="1"/>
          <p:nvPr/>
        </p:nvSpPr>
        <p:spPr>
          <a:xfrm>
            <a:off x="2301918" y="5484249"/>
            <a:ext cx="3361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*discomfort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ED2249-DEA2-F251-6110-93A2E8249FBB}"/>
              </a:ext>
            </a:extLst>
          </p:cNvPr>
          <p:cNvSpPr txBox="1"/>
          <p:nvPr/>
        </p:nvSpPr>
        <p:spPr>
          <a:xfrm>
            <a:off x="4849395" y="4676563"/>
            <a:ext cx="2493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*incident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61D38C-D6A6-E8F6-5A34-9832B5305C4B}"/>
              </a:ext>
            </a:extLst>
          </p:cNvPr>
          <p:cNvSpPr txBox="1"/>
          <p:nvPr/>
        </p:nvSpPr>
        <p:spPr>
          <a:xfrm>
            <a:off x="3774831" y="3473963"/>
            <a:ext cx="401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*misunderstanding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B4124D-2F29-AFB7-07FF-9AE213025350}"/>
              </a:ext>
            </a:extLst>
          </p:cNvPr>
          <p:cNvSpPr txBox="1"/>
          <p:nvPr/>
        </p:nvSpPr>
        <p:spPr>
          <a:xfrm>
            <a:off x="6063343" y="2563750"/>
            <a:ext cx="1893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*tension</a:t>
            </a:r>
          </a:p>
        </p:txBody>
      </p:sp>
      <p:pic>
        <p:nvPicPr>
          <p:cNvPr id="17" name="Graphic 16" descr="Surprised face outline outline">
            <a:extLst>
              <a:ext uri="{FF2B5EF4-FFF2-40B4-BE49-F238E27FC236}">
                <a16:creationId xmlns:a16="http://schemas.microsoft.com/office/drawing/2014/main" id="{9AD57FDC-6766-CA58-723A-AE8C059A4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5146" y="1159564"/>
            <a:ext cx="2590683" cy="259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C442D-5E6A-A33D-2710-DF63DA2CC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1796" y="1924493"/>
            <a:ext cx="8607425" cy="4190559"/>
          </a:xfrm>
        </p:spPr>
        <p:txBody>
          <a:bodyPr/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</a:pPr>
            <a:r>
              <a:rPr lang="en-US" sz="3200" b="1" dirty="0"/>
              <a:t>Fight</a:t>
            </a:r>
            <a:r>
              <a:rPr lang="en-US" sz="3200" dirty="0"/>
              <a:t> – I win, you lose: Aggressive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endParaRPr lang="en-US" sz="1400"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</a:pPr>
            <a:r>
              <a:rPr lang="en-US" sz="3200" b="1" dirty="0"/>
              <a:t>Flight</a:t>
            </a:r>
            <a:r>
              <a:rPr lang="en-US" sz="3200" dirty="0"/>
              <a:t> – I lose, you win: Passive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endParaRPr lang="en-US" sz="1400"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</a:pPr>
            <a:r>
              <a:rPr lang="en-US" sz="3200" b="1" dirty="0"/>
              <a:t>Freeze</a:t>
            </a:r>
            <a:r>
              <a:rPr lang="en-US" sz="3200" dirty="0"/>
              <a:t> – I lose, you lose: Avoidance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endParaRPr lang="en-US" sz="1400"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</a:pPr>
            <a:r>
              <a:rPr lang="en-US" sz="3200" b="1" dirty="0"/>
              <a:t>Flow</a:t>
            </a:r>
            <a:r>
              <a:rPr lang="en-US" sz="3200" dirty="0"/>
              <a:t> – I win, you win: Assertive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16010C-07D0-A736-D3A6-5E0719DB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Analyze the response</a:t>
            </a:r>
          </a:p>
        </p:txBody>
      </p:sp>
      <p:pic>
        <p:nvPicPr>
          <p:cNvPr id="5" name="Picture 4" descr="Surgeon reviewing MRI scans on a modern screen">
            <a:extLst>
              <a:ext uri="{FF2B5EF4-FFF2-40B4-BE49-F238E27FC236}">
                <a16:creationId xmlns:a16="http://schemas.microsoft.com/office/drawing/2014/main" id="{1ADCF8B4-7234-AAD1-FFEC-92123CBCB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299" y="4888465"/>
            <a:ext cx="2950701" cy="19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68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y Club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66"/>
      </a:accent1>
      <a:accent2>
        <a:srgbClr val="00AEEF"/>
      </a:accent2>
      <a:accent3>
        <a:srgbClr val="719849"/>
      </a:accent3>
      <a:accent4>
        <a:srgbClr val="FFC000"/>
      </a:accent4>
      <a:accent5>
        <a:srgbClr val="F58024"/>
      </a:accent5>
      <a:accent6>
        <a:srgbClr val="7D90AA"/>
      </a:accent6>
      <a:hlink>
        <a:srgbClr val="00AEEF"/>
      </a:hlink>
      <a:folHlink>
        <a:srgbClr val="C0C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435</Words>
  <Application>Microsoft Office PowerPoint</Application>
  <PresentationFormat>Widescreen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</vt:lpstr>
      <vt:lpstr>Office Theme</vt:lpstr>
      <vt:lpstr>Don’t Let Drama  be a  Distraction</vt:lpstr>
      <vt:lpstr>What is Conflict?</vt:lpstr>
      <vt:lpstr>What is Conflict?</vt:lpstr>
      <vt:lpstr>Three Conflict Situations</vt:lpstr>
      <vt:lpstr>PowerPoint Presentation</vt:lpstr>
      <vt:lpstr>Conflicts you are a part of</vt:lpstr>
      <vt:lpstr>Steps to Resolution</vt:lpstr>
      <vt:lpstr>Assess the level of conflict</vt:lpstr>
      <vt:lpstr>Analyze the response</vt:lpstr>
      <vt:lpstr>PowerPoint Presentation</vt:lpstr>
      <vt:lpstr>Establish a Plan and Execute</vt:lpstr>
      <vt:lpstr>Win/Win (Flow)</vt:lpstr>
      <vt:lpstr>Mind Chatter</vt:lpstr>
      <vt:lpstr>Listening</vt:lpstr>
      <vt:lpstr>PowerPoint Presentation</vt:lpstr>
      <vt:lpstr>Steps to Resolution</vt:lpstr>
      <vt:lpstr>Conflicts  as a leader</vt:lpstr>
      <vt:lpstr>PowerPoint Presentation</vt:lpstr>
      <vt:lpstr>Diffuse</vt:lpstr>
      <vt:lpstr>Conflict is an Opportunity</vt:lpstr>
      <vt:lpstr>Have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Wells</dc:creator>
  <cp:lastModifiedBy>Victoria Waller</cp:lastModifiedBy>
  <cp:revision>42</cp:revision>
  <cp:lastPrinted>2020-10-07T16:57:22Z</cp:lastPrinted>
  <dcterms:created xsi:type="dcterms:W3CDTF">2020-10-07T13:43:24Z</dcterms:created>
  <dcterms:modified xsi:type="dcterms:W3CDTF">2025-08-02T20:36:59Z</dcterms:modified>
</cp:coreProperties>
</file>