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2"/>
  </p:notesMasterIdLst>
  <p:handoutMasterIdLst>
    <p:handoutMasterId r:id="rId33"/>
  </p:handoutMasterIdLst>
  <p:sldIdLst>
    <p:sldId id="259" r:id="rId5"/>
    <p:sldId id="352" r:id="rId6"/>
    <p:sldId id="359" r:id="rId7"/>
    <p:sldId id="372" r:id="rId8"/>
    <p:sldId id="314" r:id="rId9"/>
    <p:sldId id="332" r:id="rId10"/>
    <p:sldId id="354" r:id="rId11"/>
    <p:sldId id="356" r:id="rId12"/>
    <p:sldId id="346" r:id="rId13"/>
    <p:sldId id="362" r:id="rId14"/>
    <p:sldId id="360" r:id="rId15"/>
    <p:sldId id="363" r:id="rId16"/>
    <p:sldId id="374" r:id="rId17"/>
    <p:sldId id="361" r:id="rId18"/>
    <p:sldId id="351" r:id="rId19"/>
    <p:sldId id="357" r:id="rId20"/>
    <p:sldId id="366" r:id="rId21"/>
    <p:sldId id="365" r:id="rId22"/>
    <p:sldId id="364" r:id="rId23"/>
    <p:sldId id="347" r:id="rId24"/>
    <p:sldId id="367" r:id="rId25"/>
    <p:sldId id="319" r:id="rId26"/>
    <p:sldId id="368" r:id="rId27"/>
    <p:sldId id="369" r:id="rId28"/>
    <p:sldId id="370" r:id="rId29"/>
    <p:sldId id="371" r:id="rId30"/>
    <p:sldId id="3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8048D-4B85-485D-BD7E-9D448A1CC0D2}" v="237" dt="2025-08-01T00:05:31.923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938A-3E00-49DE-958C-A60887D8557C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920-004C-4023-BFA7-877587629C72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7DC-33AC-45E8-803E-602C0436D889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9809-B266-458F-8FCA-019543E9C03B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A8F-9915-4AFA-9A38-AB22BF0E57FF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1A41-3CC7-4C6F-A74F-BF3F2B82A39D}" type="datetime1">
              <a:rPr lang="en-US" smtClean="0"/>
              <a:t>7/31/2025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E981-E1EC-4AC2-B9DB-2031B92CB07D}" type="datetime1">
              <a:rPr lang="en-US" smtClean="0"/>
              <a:t>7/31/2025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F9AC-FE23-4FAF-BB6C-48678D12BCA7}" type="datetime1">
              <a:rPr lang="en-US" smtClean="0"/>
              <a:t>7/31/2025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3B6F-505D-4D1C-A5D1-1F4CBD8F1346}" type="datetime1">
              <a:rPr lang="en-US" smtClean="0"/>
              <a:t>7/31/2025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5D45-656A-4709-BEB6-765445C3E660}" type="datetime1">
              <a:rPr lang="en-US" smtClean="0"/>
              <a:t>7/31/2025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adavis@byjasco.com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1F93-0E7D-4146-9355-7BFB66CD883E}" type="datetime1">
              <a:rPr lang="en-US" smtClean="0"/>
              <a:t>7/31/2025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adavis@byjasco.com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D7AE96A-F024-4B70-AE1D-2ABE2D3ED3B3}" type="datetime1">
              <a:rPr lang="en-US" smtClean="0"/>
              <a:t>7/31/2025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ickscherer.kiwanisclermont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CC59054-6893-5866-AA00-0D0252CDE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4703" y="-97154"/>
            <a:ext cx="11778222" cy="242316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THE Kiwanis  drowning prevention (Swim Safety)</a:t>
            </a:r>
            <a:b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SHOP</a:t>
            </a:r>
          </a:p>
        </p:txBody>
      </p:sp>
      <p:pic>
        <p:nvPicPr>
          <p:cNvPr id="9" name="Picture 8" descr="A group of children in a pool&#10;&#10;Description automatically generated with medium confidence">
            <a:extLst>
              <a:ext uri="{FF2B5EF4-FFF2-40B4-BE49-F238E27FC236}">
                <a16:creationId xmlns:a16="http://schemas.microsoft.com/office/drawing/2014/main" id="{345EDA76-F4BF-429E-8759-6A4F99158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630873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1">
        <p:fade/>
      </p:transition>
    </mc:Choice>
    <mc:Fallback xmlns="">
      <p:transition spd="med" advTm="415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26B40-F7A7-072B-5399-AD0CE4897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728C-76E1-7630-2E2D-CBD8C3F05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45" y="331470"/>
            <a:ext cx="11384280" cy="6137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YOU KNOW THAT …</a:t>
            </a:r>
          </a:p>
          <a:p>
            <a:pPr marL="0" indent="0" algn="ctr">
              <a:buNone/>
            </a:pP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child’s heart beats, on average, 110 beats per minute</a:t>
            </a:r>
          </a:p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That’s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6,600 beats per hour,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158,400 beats per day,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57,816,000 per year </a:t>
            </a: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all happens without us giving it any thought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079A3A4-C712-AEF3-5F12-DEC843BEE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6DF0-CA46-8C81-EDD6-6B7F2561A3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45" y="508635"/>
            <a:ext cx="11019155" cy="5960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LETS DO AN EXPERIMENT </a:t>
            </a:r>
          </a:p>
          <a:p>
            <a:pPr marL="0" indent="0" algn="ctr">
              <a:buNone/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PLEASE STAND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8C70A62-F40D-9DCE-14FB-F244F4430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0FC5E-7195-10B7-9FFB-F4D0A5908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5896-D6EC-FAEA-B63A-44BB7D006F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45" y="546009"/>
            <a:ext cx="11395587" cy="5923371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RAISE ONE HAND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AND CLOSE YOUR HAND 110 TIMES PER MINUTE</a:t>
            </a:r>
          </a:p>
          <a:p>
            <a:pPr marL="0" indent="0" algn="ctr">
              <a:buNone/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DON’T STOP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691F769-B4A6-7001-386D-A4B72218B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95AB406-CB92-8B1F-F538-1CD3BA34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521C-FFBB-16AF-F3F6-54113E6ED8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045" y="331470"/>
            <a:ext cx="11384280" cy="6137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YOU KNOW THAT …</a:t>
            </a: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child’s heart beats, on average, 110 beats per minute</a:t>
            </a: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That’s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6,600 beats per hour,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158,400 beats per day,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57,816,000 per year </a:t>
            </a:r>
          </a:p>
          <a:p>
            <a:pPr marL="0" indent="0" algn="ctr">
              <a:buNone/>
            </a:pPr>
            <a:endParaRPr lang="en-US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all happens without us giving it any thought.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57116BB-0E5A-93EE-12F2-856670138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1207-38D4-F6B9-5BE3-B63147DF3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950" y="285750"/>
            <a:ext cx="10566400" cy="63893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SO HOW DID YOU ALL DO? </a:t>
            </a:r>
          </a:p>
          <a:p>
            <a:pPr marL="0" indent="0" algn="ctr">
              <a:buNone/>
            </a:pPr>
            <a:r>
              <a:rPr lang="en-US" sz="3200" dirty="0"/>
              <a:t>DID YOU LOOSE TRACT OF WHERE YOU WERE? </a:t>
            </a:r>
          </a:p>
          <a:p>
            <a:pPr marL="0" indent="0" algn="ctr">
              <a:buNone/>
            </a:pPr>
            <a:r>
              <a:rPr lang="en-US" sz="3200" dirty="0"/>
              <a:t>A CHILD’S WORLD IS FILLED WITH AUTOMATIC THINGS AND ADVENTURES.</a:t>
            </a:r>
          </a:p>
          <a:p>
            <a:pPr marL="0" indent="0" algn="ctr">
              <a:buNone/>
            </a:pPr>
            <a:r>
              <a:rPr lang="en-US" sz="3200" dirty="0"/>
              <a:t>Just like our hearts beating a child lives in there own world filled with unknown dangers.  </a:t>
            </a:r>
          </a:p>
          <a:p>
            <a:pPr marL="0" indent="0" algn="ctr">
              <a:buNone/>
            </a:pPr>
            <a:r>
              <a:rPr lang="en-US" sz="3200" dirty="0"/>
              <a:t>WHEN WATER PRESENTS ITSELF TO A CHILD, THEY LOSE ALL AUTOMATIC </a:t>
            </a:r>
            <a:r>
              <a:rPr lang="en-US" sz="2800" dirty="0"/>
              <a:t>SENSES</a:t>
            </a:r>
            <a:r>
              <a:rPr lang="en-US" sz="3200" dirty="0"/>
              <a:t> AND THOUGHTS OF SAFETY </a:t>
            </a:r>
          </a:p>
          <a:p>
            <a:pPr marL="0" indent="0" algn="ctr">
              <a:buNone/>
            </a:pPr>
            <a:r>
              <a:rPr lang="en-US" sz="3200" dirty="0"/>
              <a:t>Ther is one skill that will kick in automatically, yep  SWIM LESSONS    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DF7CEBB-4142-FEEE-06FA-1642C03E2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776A6-4839-9BD9-1C4C-3906DFB3A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70" y="112327"/>
            <a:ext cx="11384280" cy="606361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2"/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2"/>
            <a:r>
              <a:rPr lang="en-US" sz="5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 talk about some good project ideas your club can start to help prevent drownings in your community</a:t>
            </a:r>
          </a:p>
          <a:p>
            <a:pPr lvl="2"/>
            <a:r>
              <a:rPr lang="en-US" sz="51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00A7AB5-E7AA-8173-03A0-DB7E4B7A7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022-97B1-F164-22C4-0009E09A4C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354330"/>
            <a:ext cx="10566400" cy="6103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information and/or funding for swim lessons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with local swim schools, Red Cross and the YMCA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 the State of Florida “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WaterSmartFL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program with vouchers for swim lessons to qualifying families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56B7258-2A81-BF33-3D93-C9A346862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FE330-400F-3CBF-3CBD-6E449C6C67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912">
            <a:off x="6195237" y="395670"/>
            <a:ext cx="5482319" cy="576072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2DD54-F8CD-80A9-3FC5-0F5787361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084">
            <a:off x="556421" y="137160"/>
            <a:ext cx="4938948" cy="658368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1BD109F-D847-CB44-1478-DDC50F24C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509E-72C6-4CDC-F070-7A3692E71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890494"/>
            <a:ext cx="10566400" cy="482450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 and donate Drowning Prevention literature to a little free library in your community</a:t>
            </a:r>
          </a:p>
          <a:p>
            <a:pPr marL="0" indent="0" algn="ctr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your own library book boxes as well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990DA60-5F79-4BA2-D31A-A17F08910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03C7ED0-450A-7C6A-13F6-9B1D0EF9E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E24E-8D9D-44A0-553D-07D407ED7F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1144" y="269136"/>
            <a:ext cx="10566400" cy="6069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 water safety reading materials to pre- schoolers and elementary school children.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757413-DA75-F568-5E55-B4A99EC7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409">
            <a:off x="573275" y="2009121"/>
            <a:ext cx="2580247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1D54274-2CFB-6FC2-8D77-8775A351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815">
            <a:off x="6129826" y="1847399"/>
            <a:ext cx="238315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56061E-C161-7A4C-44B5-B72D5676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027">
            <a:off x="9339825" y="2644664"/>
            <a:ext cx="238315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8B452D4-19C5-3F6E-F266-7A9CB41E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89739">
            <a:off x="3650980" y="3276953"/>
            <a:ext cx="2009281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wimming in a pool with their hands up&#10;&#10;AI-generated content may be incorrect.">
            <a:extLst>
              <a:ext uri="{FF2B5EF4-FFF2-40B4-BE49-F238E27FC236}">
                <a16:creationId xmlns:a16="http://schemas.microsoft.com/office/drawing/2014/main" id="{0A393306-A35E-DCD8-FFD9-89CC71AD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54" y="91440"/>
            <a:ext cx="6675120" cy="667512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62FA4A7-3379-5E8A-DFE3-E02006502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6DEC-EF85-4DDA-85D0-C72DBC2D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" y="316583"/>
            <a:ext cx="11008112" cy="187226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your key club &amp;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cki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members to become lifeguards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and/or provide scholarships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90B08-3D7C-479A-9789-742B637D54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508">
            <a:off x="666037" y="2167610"/>
            <a:ext cx="4999837" cy="4298463"/>
          </a:xfr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06B41-C48F-420D-85BC-894194823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91">
            <a:off x="6492088" y="2175909"/>
            <a:ext cx="4899171" cy="42984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A1C0D94-0694-D65D-92AE-470A975A5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AC2322-A434-1161-CE76-E47B7008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49" y="1125856"/>
            <a:ext cx="7315201" cy="341757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 and maintain Life jacket loaner stations at a local beach, lake or boat ramps 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6" descr="A stand with life jackets and balloons&#10;&#10;AI-generated content may be incorrect.">
            <a:extLst>
              <a:ext uri="{FF2B5EF4-FFF2-40B4-BE49-F238E27FC236}">
                <a16:creationId xmlns:a16="http://schemas.microsoft.com/office/drawing/2014/main" id="{BEEB20EC-1E45-A329-6F94-ACB8398CFA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7650" y="276293"/>
            <a:ext cx="4254620" cy="5669280"/>
          </a:xfrm>
          <a:noFill/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7D6EDFF-3386-B1F0-FAD9-4C39D5337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D8B8F-460C-45D2-B6E8-86455D68B7AE}"/>
              </a:ext>
            </a:extLst>
          </p:cNvPr>
          <p:cNvSpPr txBox="1"/>
          <p:nvPr/>
        </p:nvSpPr>
        <p:spPr>
          <a:xfrm>
            <a:off x="188595" y="6261502"/>
            <a:ext cx="4366260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Coast Guard Approved Required</a:t>
            </a:r>
          </a:p>
          <a:p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89A0-BABB-4088-A21C-4906A1A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-1"/>
            <a:ext cx="6160770" cy="6297931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 CPR and AED training classes through your local fire department or parks and recreation department and encourage the public to attend</a:t>
            </a:r>
            <a:b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flyer to the school administration to inform parents of CPR class opportunities</a:t>
            </a:r>
          </a:p>
        </p:txBody>
      </p:sp>
      <p:pic>
        <p:nvPicPr>
          <p:cNvPr id="6" name="Content Placeholder 5" descr="A group of people swimming in a pool of water&#10;&#10;Description automatically generated">
            <a:extLst>
              <a:ext uri="{FF2B5EF4-FFF2-40B4-BE49-F238E27FC236}">
                <a16:creationId xmlns:a16="http://schemas.microsoft.com/office/drawing/2014/main" id="{74F2FF70-1740-4A84-B8DC-C51631364F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651510"/>
            <a:ext cx="6217920" cy="4663440"/>
          </a:xfrm>
          <a:effectLst>
            <a:softEdge rad="317500"/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4112E8E-1642-36AD-BC78-675C806F1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BC08-E219-B9EB-F14E-E08F4B919B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600075"/>
            <a:ext cx="10566400" cy="59035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door alarms and/or water watcher tags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Distribute to your community at locations such as schools, festivals, farmers markets, county fairs and pool decks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6B2822F-A2C0-8CA2-A912-9B1A7357E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D1AA-44C4-30BF-E0AD-8614E8962A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645" y="880109"/>
            <a:ext cx="10566400" cy="5320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local radio, television stations as well as newspapers to provide a</a:t>
            </a:r>
          </a:p>
          <a:p>
            <a:pPr marL="0" indent="0" algn="ctr"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 (Public Service Announcement)</a:t>
            </a:r>
          </a:p>
          <a:p>
            <a:pPr marL="0" indent="0" algn="ctr"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Drowning Prevention with your project details. 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6DA4808-A455-90FA-6C06-EE61049B9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8B09-10FF-1741-0A6A-4ABB12F1F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525" y="920115"/>
            <a:ext cx="10566400" cy="532638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 Drowning Prevention Education Flyers to elementary school families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the school administration to distribute the flyer to parents via email. 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F11F1D9-18C2-830F-1F56-48DD5FE54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041D-8D29-B56E-C326-F20D549881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611505"/>
            <a:ext cx="10566400" cy="5840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Drownings are </a:t>
            </a: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PREVENTABLE</a:t>
            </a:r>
          </a:p>
          <a:p>
            <a:pPr marL="0" indent="0" algn="ctr">
              <a:buNone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Supervision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first and most important of the many safety measures to prevent drownings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lessons are the next most important layer of protection for our young ones.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Guards and Swimming in designated areas, Swim suit colors, water watcher tags for party supervision, door alarms, fences, pool covers all add additional layers of safety.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98592B3-1E8B-6330-6E15-6F6825A71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E7F1-86B0-C521-70D6-A47167BE3A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-131482"/>
            <a:ext cx="10566400" cy="677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115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36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4452620-3C83-1C13-E3C2-4F14CF7CE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371CF7-932C-B995-D469-4ED14F4ECAFB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D005C-B861-455D-4621-E093919E5428}"/>
              </a:ext>
            </a:extLst>
          </p:cNvPr>
          <p:cNvSpPr/>
          <p:nvPr/>
        </p:nvSpPr>
        <p:spPr>
          <a:xfrm>
            <a:off x="3025294" y="2967335"/>
            <a:ext cx="6141425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Rick Scherer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Rickscherer.kiwanisclermont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 Members: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 Adams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 McMichael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33DB6-F068-0401-2BFD-F57215B2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3CAA6-E52D-9F8E-58D8-712D35B6A2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817245"/>
            <a:ext cx="10566400" cy="4897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DROWNING IS A SILENT KILLER!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C72F45C-2A12-13FD-95E7-407EED75A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4">
        <p:fade/>
      </p:transition>
    </mc:Choice>
    <mc:Fallback xmlns="">
      <p:transition spd="med" advTm="989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678B-2DCB-E526-D1D7-24A220299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12327"/>
            <a:ext cx="10566400" cy="6174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u="sng" dirty="0"/>
          </a:p>
          <a:p>
            <a:pPr marL="0" indent="0" algn="ctr">
              <a:buNone/>
            </a:pPr>
            <a:r>
              <a:rPr lang="en-US" sz="5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Rick-</a:t>
            </a:r>
            <a:r>
              <a:rPr lang="en-US" sz="5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isim</a:t>
            </a:r>
            <a:r>
              <a:rPr lang="en-US" sz="5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#1</a:t>
            </a:r>
          </a:p>
          <a:p>
            <a:pPr marL="0" indent="0" algn="ctr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not be reading the slides</a:t>
            </a:r>
            <a:r>
              <a:rPr lang="en-US" sz="60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F542CF8-E4D6-D4E2-8B28-E623D37CB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5FE5-5521-45D8-84C1-988E721839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628649"/>
            <a:ext cx="10566400" cy="574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Drowning is the leading cause of unintentional death in children ages 1 – 4 years old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the second leading cause of death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children 5 – 14 years old. 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(myflfamilies.com)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F240D4-492B-EDBD-A766-CBAE0E8CE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4">
        <p:fade/>
      </p:transition>
    </mc:Choice>
    <mc:Fallback xmlns="">
      <p:transition spd="med" advTm="989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0AE8-7033-4B90-BF9C-5D629200E2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51485"/>
            <a:ext cx="10566400" cy="5976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best method to protect from drowning is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F14EDA3-F726-0895-BDB0-CE455024F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9EAAF-7F34-D492-8589-A64D9339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D310-CAF2-BAD0-6CAD-4F7A9B6A3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371475"/>
            <a:ext cx="10566400" cy="6056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best method to protect from drowning is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LESSONS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71E0E48-1DC6-8A89-350E-0ED2AA807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6061-8FB8-6C25-4751-E421E079D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247C-7984-49F9-02EA-49C399372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354331"/>
            <a:ext cx="10566400" cy="6073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SUIT 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6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6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6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6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REALLY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 MATTER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4FAF66E-8752-F7DE-6D72-8C48D13C4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30" y="5831273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1947F8-218D-06F5-ED02-F29C2DDF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5" y="64547"/>
            <a:ext cx="11866349" cy="77455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Swimsuit Color Visibility</a:t>
            </a:r>
          </a:p>
        </p:txBody>
      </p:sp>
      <p:pic>
        <p:nvPicPr>
          <p:cNvPr id="3" name="Picture 2" descr="A collage of different colors of swimming gear&#10;&#10;Description automatically generated">
            <a:extLst>
              <a:ext uri="{FF2B5EF4-FFF2-40B4-BE49-F238E27FC236}">
                <a16:creationId xmlns:a16="http://schemas.microsoft.com/office/drawing/2014/main" id="{9BF91DF3-0AE6-4FA3-D3F7-55D7D4FB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12" y="747656"/>
            <a:ext cx="8007939" cy="5970495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A52A9F-6A41-7657-3DFE-A1DBF3A9B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70" y="1522207"/>
            <a:ext cx="4021742" cy="37755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Brighter colors provide better visibility in water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Dark colors are more visible than lighter colors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 or light colors are difficult to see in water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DBF4E94-30A9-67DC-14D0-54EA1D554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" y="5803751"/>
            <a:ext cx="24155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a4f35948-e619-41b3-aa29-22878b09cfd2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636</Words>
  <Application>Microsoft Office PowerPoint</Application>
  <PresentationFormat>Widescreen</PresentationFormat>
  <Paragraphs>106</Paragraphs>
  <Slides>27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Wingdings</vt:lpstr>
      <vt:lpstr>Ocean design template</vt:lpstr>
      <vt:lpstr>      WELCOME TO THE Kiwanis  drowning prevention (Swim Safety) WORK 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Swimsuit Color Visibility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Encourage your key club &amp; cki    members to become lifeguards and/or provide scholarships</vt:lpstr>
      <vt:lpstr>Install and maintain Life jacket loaner stations at a local beach, lake or boat ramps  </vt:lpstr>
      <vt:lpstr>Organize CPR and AED training classes through your local fire department or parks and recreation department and encourage the public to attend  Provide a flyer to the school administration to inform parents of CPR class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drowning  prevention program (KDPP)</dc:title>
  <dc:creator>Richard Ballo</dc:creator>
  <cp:lastModifiedBy>Victoria Waller</cp:lastModifiedBy>
  <cp:revision>15</cp:revision>
  <dcterms:created xsi:type="dcterms:W3CDTF">2020-07-27T20:08:01Z</dcterms:created>
  <dcterms:modified xsi:type="dcterms:W3CDTF">2025-08-01T01:16:15Z</dcterms:modified>
</cp:coreProperties>
</file>