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2" r:id="rId2"/>
    <p:sldId id="396" r:id="rId3"/>
    <p:sldId id="406" r:id="rId4"/>
    <p:sldId id="400" r:id="rId5"/>
    <p:sldId id="403" r:id="rId6"/>
    <p:sldId id="402" r:id="rId7"/>
    <p:sldId id="341" r:id="rId8"/>
    <p:sldId id="399" r:id="rId9"/>
    <p:sldId id="397" r:id="rId10"/>
    <p:sldId id="398" r:id="rId11"/>
    <p:sldId id="395" r:id="rId12"/>
    <p:sldId id="404" r:id="rId13"/>
    <p:sldId id="405" r:id="rId14"/>
    <p:sldId id="346" r:id="rId15"/>
    <p:sldId id="350" r:id="rId16"/>
    <p:sldId id="329" r:id="rId17"/>
    <p:sldId id="40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vin Scott" initials="DS" lastIdx="2" clrIdx="0">
    <p:extLst>
      <p:ext uri="{19B8F6BF-5375-455C-9EA6-DF929625EA0E}">
        <p15:presenceInfo xmlns:p15="http://schemas.microsoft.com/office/powerpoint/2012/main" userId="9f1f2a30bf978c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14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62D7A7-CC58-4776-92AA-62E78EE5627C}" v="320" dt="2025-08-07T23:57:00.5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80" autoAdjust="0"/>
    <p:restoredTop sz="95354" autoAdjust="0"/>
  </p:normalViewPr>
  <p:slideViewPr>
    <p:cSldViewPr snapToGrid="0">
      <p:cViewPr varScale="1">
        <p:scale>
          <a:sx n="82" d="100"/>
          <a:sy n="82" d="100"/>
        </p:scale>
        <p:origin x="31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EB774-B264-41E2-9C08-C7445A5EC89B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2A9E5-8528-4D18-BA2C-1E47A6DD7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2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F6798-F70A-7224-F5DC-B4E559922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38FA32-7664-85AE-33FE-E81A9D0199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8A754A-9D10-2BD1-BF92-EAB2D5E55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EEC49-8972-F609-C81F-1169F6DBC5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4433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16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6177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F9513-8A7C-1C59-5D17-71172F083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E150ED-6C95-3B09-152A-5D26837F1F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AAA490-0329-B0CC-745E-2B4F0A8A9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81633-29C5-95CF-9993-BFBA790A0C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637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7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6515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E220E-9245-1342-9943-E592B3B2B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D69618-885B-499E-6B47-F2F312F6A0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53D414-956F-6DE5-BF47-825ED8968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D6576-252D-DDD2-F2E4-3EEF213D4A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8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2870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6387C-A0F7-E58E-DF44-4788BBCAA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7E06C4-F82F-6544-0055-150B92E265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E66F2F-18C6-F5E6-5711-E7C5F39B03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2A75D-3AA7-8A72-89E3-D800165D78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9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4142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56357-0C42-321E-81A0-E249686DF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662A3F-388E-BC1B-1850-016615286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E40F51-5654-7385-747B-9F78B111EE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7DA64-770A-6614-6CEA-343CBE504D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10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7431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A5B13-062F-57FC-46D7-78F1AB8BF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E31251-BBF1-B655-6831-E284BB1818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FE1C5B-6D40-0002-2CE3-79010C6C52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20AC7-2F9A-7B5B-B212-B9832D0D41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11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4610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14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3233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15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5263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85B20D-E3D7-B640-8AA9-8150B73446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5399"/>
            <a:ext cx="12395200" cy="6976932"/>
          </a:xfrm>
          <a:prstGeom prst="rect">
            <a:avLst/>
          </a:prstGeom>
        </p:spPr>
      </p:pic>
      <p:sp>
        <p:nvSpPr>
          <p:cNvPr id="4" name="Shape 24">
            <a:extLst>
              <a:ext uri="{FF2B5EF4-FFF2-40B4-BE49-F238E27FC236}">
                <a16:creationId xmlns:a16="http://schemas.microsoft.com/office/drawing/2014/main" id="{F9A124C1-E66B-ED49-9622-4CE685E9FF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2079553"/>
            <a:ext cx="10363200" cy="846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7333" b="1" i="0" u="none" strike="noStrike" cap="none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26DD91-6297-5F45-A187-8628DCF111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8331850" y="3022600"/>
            <a:ext cx="4570701" cy="4469131"/>
          </a:xfrm>
          <a:prstGeom prst="rect">
            <a:avLst/>
          </a:prstGeom>
          <a:effectLst/>
        </p:spPr>
      </p:pic>
      <p:sp>
        <p:nvSpPr>
          <p:cNvPr id="8" name="Shape 22">
            <a:extLst>
              <a:ext uri="{FF2B5EF4-FFF2-40B4-BE49-F238E27FC236}">
                <a16:creationId xmlns:a16="http://schemas.microsoft.com/office/drawing/2014/main" id="{489D3C96-C3C7-0B46-BDF1-DB63C08B38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022600"/>
            <a:ext cx="10363200" cy="9097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853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L="990575" marR="0" lvl="1" indent="-203195" algn="l" rtl="0">
              <a:spcBef>
                <a:spcPts val="747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3733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523962" marR="0" lvl="2" indent="-101597" algn="l" rtl="0">
              <a:spcBef>
                <a:spcPts val="64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133547" marR="0" lvl="3" indent="-177796" algn="l" rtl="0">
              <a:spcBef>
                <a:spcPts val="533"/>
              </a:spcBef>
              <a:buClr>
                <a:srgbClr val="003974"/>
              </a:buClr>
              <a:buSzPct val="75000"/>
              <a:buFont typeface="Courier New"/>
              <a:buChar char="o"/>
              <a:defRPr sz="2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747365" marR="0" lvl="4" indent="-139697" algn="l" rtl="0">
              <a:spcBef>
                <a:spcPts val="533"/>
              </a:spcBef>
              <a:buClr>
                <a:srgbClr val="003974"/>
              </a:buClr>
              <a:buSzPct val="100000"/>
              <a:buFont typeface="Calibri"/>
              <a:buChar char="­"/>
              <a:defRPr sz="2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9357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Bloc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0800" y="-36498"/>
            <a:ext cx="12293600" cy="1674396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2230" y="1752601"/>
            <a:ext cx="11444990" cy="48880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71500" marR="0" lvl="0" indent="-571500" algn="l" rtl="0">
              <a:spcBef>
                <a:spcPts val="853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Char char="•"/>
              <a:defRPr sz="3733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L="990575" marR="0" lvl="1" indent="-203195" algn="l" rtl="0">
              <a:spcBef>
                <a:spcPts val="747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3733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523962" marR="0" lvl="2" indent="-101597" algn="l" rtl="0">
              <a:spcBef>
                <a:spcPts val="64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133547" marR="0" lvl="3" indent="-177796" algn="l" rtl="0">
              <a:spcBef>
                <a:spcPts val="533"/>
              </a:spcBef>
              <a:buClr>
                <a:srgbClr val="003974"/>
              </a:buClr>
              <a:buSzPct val="75000"/>
              <a:buFont typeface="Courier New"/>
              <a:buChar char="o"/>
              <a:defRPr sz="2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747365" marR="0" lvl="4" indent="-139697" algn="l" rtl="0">
              <a:spcBef>
                <a:spcPts val="533"/>
              </a:spcBef>
              <a:buClr>
                <a:srgbClr val="003974"/>
              </a:buClr>
              <a:buSzPct val="100000"/>
              <a:buFont typeface="Calibri"/>
              <a:buChar char="­"/>
              <a:defRPr sz="2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828800" y="381001"/>
            <a:ext cx="9448800" cy="846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5867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3594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0D4B9B-9551-D388-4232-417CB6CDF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2F601-C0FE-6D87-509F-86368B81C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F26F6-7592-8E67-8733-E8949B7E9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95FA3-0BBC-47D6-9BE9-AAC41DA48E58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B143A-57AD-81A8-0757-3AA39230B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A91A8-6E9B-3020-99D2-402663724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5000F-949C-481B-A4C9-F4CCD608E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8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ittlefreelibrary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floridakiwani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stagram.com/florida_kiwani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KiwanisGovProject.FL@gmail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ediatrics.developingchild.harvard.edu/wp-content/uploads/2021/12/Timing_Quality_Early_Experiences-1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achoutandread.org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ber.org/" TargetMode="External"/><Relationship Id="rId2" Type="http://schemas.openxmlformats.org/officeDocument/2006/relationships/hyperlink" Target="https://www.aecf.org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C3BB5-1BFC-41FD-B861-B61F07FB1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51" y="655787"/>
            <a:ext cx="11043138" cy="2443089"/>
          </a:xfrm>
        </p:spPr>
        <p:txBody>
          <a:bodyPr>
            <a:normAutofit/>
          </a:bodyPr>
          <a:lstStyle/>
          <a:p>
            <a:r>
              <a:rPr lang="en-US" sz="7200" dirty="0"/>
              <a:t>All in for Early Literacy</a:t>
            </a:r>
            <a:br>
              <a:rPr lang="en-US" sz="7200" dirty="0"/>
            </a:br>
            <a:r>
              <a:rPr lang="en-US" sz="7200" dirty="0"/>
              <a:t>Governor’s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8B337-4497-4DBA-AF8A-92B72D0F5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62058" y="3759124"/>
            <a:ext cx="6334125" cy="1925133"/>
          </a:xfrm>
        </p:spPr>
        <p:txBody>
          <a:bodyPr>
            <a:normAutofit lnSpcReduction="10000"/>
          </a:bodyPr>
          <a:lstStyle/>
          <a:p>
            <a:r>
              <a:rPr lang="en-US" sz="5200" b="1" dirty="0"/>
              <a:t>Tommy Mills</a:t>
            </a:r>
          </a:p>
          <a:p>
            <a:r>
              <a:rPr lang="en-US" dirty="0"/>
              <a:t>FL District Governor</a:t>
            </a:r>
          </a:p>
          <a:p>
            <a:r>
              <a:rPr lang="en-US" dirty="0"/>
              <a:t>2025-2026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1D7BA2-C77B-BCA3-5825-616A1A4C1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550" y="3253375"/>
            <a:ext cx="4402715" cy="4201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428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3A0F6-C4AA-E118-8C71-575A33864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714759-B2BE-0F96-4938-15B186397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Objectives 2025-2026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A22C9B-ED7F-83A5-B9E9-5D2EAD3A4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4" y="1752601"/>
            <a:ext cx="11597053" cy="48279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Objective 2: Install 50 Little Libraries in 50 Weeks</a:t>
            </a:r>
          </a:p>
          <a:p>
            <a:pPr marL="0" indent="0">
              <a:buNone/>
            </a:pPr>
            <a:endParaRPr lang="en-US" sz="3600" i="1" dirty="0"/>
          </a:p>
          <a:p>
            <a:pPr marL="0" indent="0">
              <a:buNone/>
            </a:pPr>
            <a:r>
              <a:rPr lang="en-US" sz="3600" i="1" dirty="0"/>
              <a:t>Establish 50 “Kiwanis Little Libraries” across the district </a:t>
            </a:r>
          </a:p>
          <a:p>
            <a:r>
              <a:rPr lang="en-US" sz="3500" dirty="0"/>
              <a:t>Build, install, and maintain free-standing book boxes in underserved neighborhoods.</a:t>
            </a:r>
          </a:p>
          <a:p>
            <a:pPr lvl="0"/>
            <a:r>
              <a:rPr lang="en-US" sz="3500" dirty="0"/>
              <a:t>Clubs “adopt” a little library to refill monthly with children’s books.</a:t>
            </a:r>
            <a:endParaRPr lang="en-US" sz="3000" dirty="0"/>
          </a:p>
          <a:p>
            <a:pPr lvl="0"/>
            <a:r>
              <a:rPr lang="en-US" sz="3500" dirty="0"/>
              <a:t>Partner with builders, scouts, or students to design and decorate.</a:t>
            </a:r>
            <a:endParaRPr lang="en-US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1FB561-3360-14E2-EDE1-5DD6E7BFD9B4}"/>
              </a:ext>
            </a:extLst>
          </p:cNvPr>
          <p:cNvSpPr txBox="1"/>
          <p:nvPr/>
        </p:nvSpPr>
        <p:spPr>
          <a:xfrm>
            <a:off x="9161925" y="6395888"/>
            <a:ext cx="29493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https://littlefreelibrary.org/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7573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6C8DA-572C-662B-0937-B6395E6E9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89A3B7-0A68-93B8-E481-02909DA5F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is already doing this?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D8C21-66B5-AF42-9CAE-9847F0102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4" y="1752601"/>
            <a:ext cx="11590215" cy="48279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Last year, several Clubs submitted Signature Project contributing to Early Literacy</a:t>
            </a:r>
          </a:p>
          <a:p>
            <a:pPr lvl="1">
              <a:lnSpc>
                <a:spcPct val="100000"/>
              </a:lnSpc>
            </a:pPr>
            <a:r>
              <a:rPr lang="en-US" sz="3600" dirty="0"/>
              <a:t>Big Lagoon-Pensacola</a:t>
            </a:r>
          </a:p>
          <a:p>
            <a:pPr lvl="1">
              <a:lnSpc>
                <a:spcPct val="100000"/>
              </a:lnSpc>
            </a:pPr>
            <a:r>
              <a:rPr lang="en-US" sz="3600" dirty="0"/>
              <a:t>Siesta Key</a:t>
            </a:r>
          </a:p>
          <a:p>
            <a:pPr lvl="1">
              <a:lnSpc>
                <a:spcPct val="100000"/>
              </a:lnSpc>
            </a:pPr>
            <a:r>
              <a:rPr lang="en-US" sz="3600" dirty="0"/>
              <a:t>Titusville</a:t>
            </a:r>
          </a:p>
          <a:p>
            <a:pPr lvl="1">
              <a:lnSpc>
                <a:spcPct val="100000"/>
              </a:lnSpc>
            </a:pPr>
            <a:r>
              <a:rPr lang="en-US" sz="3600" dirty="0"/>
              <a:t>Winter Haven</a:t>
            </a:r>
          </a:p>
          <a:p>
            <a:pPr lvl="1">
              <a:lnSpc>
                <a:spcPct val="100000"/>
              </a:lnSpc>
            </a:pPr>
            <a:endParaRPr lang="en-US" sz="3600" dirty="0"/>
          </a:p>
          <a:p>
            <a:pPr lvl="1">
              <a:lnSpc>
                <a:spcPct val="100000"/>
              </a:lnSpc>
            </a:pPr>
            <a:endParaRPr lang="en-US" sz="3600" dirty="0"/>
          </a:p>
          <a:p>
            <a:pPr>
              <a:lnSpc>
                <a:spcPct val="100000"/>
              </a:lnSpc>
            </a:pPr>
            <a:endParaRPr lang="en-US" sz="2534" dirty="0"/>
          </a:p>
        </p:txBody>
      </p:sp>
    </p:spTree>
    <p:extLst>
      <p:ext uri="{BB962C8B-B14F-4D97-AF65-F5344CB8AC3E}">
        <p14:creationId xmlns:p14="http://schemas.microsoft.com/office/powerpoint/2010/main" val="3879541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yellow sign&#10;&#10;AI-generated content may be incorrect.">
            <a:extLst>
              <a:ext uri="{FF2B5EF4-FFF2-40B4-BE49-F238E27FC236}">
                <a16:creationId xmlns:a16="http://schemas.microsoft.com/office/drawing/2014/main" id="{1B2B72A8-0FFC-AEB5-A32D-D29361603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" y="0"/>
            <a:ext cx="3867912" cy="1484151"/>
          </a:xfrm>
          <a:prstGeom prst="rect">
            <a:avLst/>
          </a:prstGeom>
        </p:spPr>
      </p:pic>
      <p:pic>
        <p:nvPicPr>
          <p:cNvPr id="9" name="Picture 8" descr="A person reading a book to a group of people&#10;&#10;AI-generated content may be incorrect.">
            <a:extLst>
              <a:ext uri="{FF2B5EF4-FFF2-40B4-BE49-F238E27FC236}">
                <a16:creationId xmlns:a16="http://schemas.microsoft.com/office/drawing/2014/main" id="{A43AFB3C-1633-9411-29E1-F3D9EFD84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" y="1475202"/>
            <a:ext cx="5151120" cy="2808026"/>
          </a:xfrm>
          <a:prstGeom prst="rect">
            <a:avLst/>
          </a:prstGeom>
        </p:spPr>
      </p:pic>
      <p:pic>
        <p:nvPicPr>
          <p:cNvPr id="11" name="Picture 10" descr="A collage of people in a room&#10;&#10;AI-generated content may be incorrect.">
            <a:extLst>
              <a:ext uri="{FF2B5EF4-FFF2-40B4-BE49-F238E27FC236}">
                <a16:creationId xmlns:a16="http://schemas.microsoft.com/office/drawing/2014/main" id="{559E6995-2400-CA4D-E4C4-3A9988ACD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4298"/>
            <a:ext cx="5352288" cy="2838400"/>
          </a:xfrm>
          <a:prstGeom prst="rect">
            <a:avLst/>
          </a:prstGeom>
        </p:spPr>
      </p:pic>
      <p:pic>
        <p:nvPicPr>
          <p:cNvPr id="13" name="Picture 12" descr="A blue and orange text&#10;&#10;AI-generated content may be incorrect.">
            <a:extLst>
              <a:ext uri="{FF2B5EF4-FFF2-40B4-BE49-F238E27FC236}">
                <a16:creationId xmlns:a16="http://schemas.microsoft.com/office/drawing/2014/main" id="{EF786ADD-D21F-6E96-A6A9-C5B76CF27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147" y="1514068"/>
            <a:ext cx="5868895" cy="1655064"/>
          </a:xfrm>
          <a:prstGeom prst="rect">
            <a:avLst/>
          </a:prstGeom>
        </p:spPr>
      </p:pic>
      <p:pic>
        <p:nvPicPr>
          <p:cNvPr id="15" name="Picture 14" descr="A child holding a picture of a book&#10;&#10;AI-generated content may be incorrect.">
            <a:extLst>
              <a:ext uri="{FF2B5EF4-FFF2-40B4-BE49-F238E27FC236}">
                <a16:creationId xmlns:a16="http://schemas.microsoft.com/office/drawing/2014/main" id="{7B9E2A28-9603-9F22-D43F-8B40F4912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64" y="3169132"/>
            <a:ext cx="7001178" cy="380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80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background with text&#10;&#10;AI-generated content may be incorrect.">
            <a:extLst>
              <a:ext uri="{FF2B5EF4-FFF2-40B4-BE49-F238E27FC236}">
                <a16:creationId xmlns:a16="http://schemas.microsoft.com/office/drawing/2014/main" id="{ED145067-7D64-314B-B21C-F244A3C10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469"/>
            <a:ext cx="6009976" cy="1715677"/>
          </a:xfrm>
          <a:prstGeom prst="rect">
            <a:avLst/>
          </a:prstGeom>
        </p:spPr>
      </p:pic>
      <p:pic>
        <p:nvPicPr>
          <p:cNvPr id="9" name="Picture 8" descr="A child reading a book&#10;&#10;AI-generated content may be incorrect.">
            <a:extLst>
              <a:ext uri="{FF2B5EF4-FFF2-40B4-BE49-F238E27FC236}">
                <a16:creationId xmlns:a16="http://schemas.microsoft.com/office/drawing/2014/main" id="{F66DBF37-7429-B320-9D85-C1946CB70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4208"/>
            <a:ext cx="5492174" cy="2898648"/>
          </a:xfrm>
          <a:prstGeom prst="rect">
            <a:avLst/>
          </a:prstGeom>
        </p:spPr>
      </p:pic>
      <p:pic>
        <p:nvPicPr>
          <p:cNvPr id="11" name="Picture 10" descr="A blue sign with yellow text&#10;&#10;AI-generated content may be incorrect.">
            <a:extLst>
              <a:ext uri="{FF2B5EF4-FFF2-40B4-BE49-F238E27FC236}">
                <a16:creationId xmlns:a16="http://schemas.microsoft.com/office/drawing/2014/main" id="{C1D065DD-ACD2-916F-FF93-AABB671E0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498" y="-51469"/>
            <a:ext cx="5805526" cy="2578693"/>
          </a:xfrm>
          <a:prstGeom prst="rect">
            <a:avLst/>
          </a:prstGeom>
        </p:spPr>
      </p:pic>
      <p:pic>
        <p:nvPicPr>
          <p:cNvPr id="13" name="Picture 12" descr="A group of children sitting on a blanket outside a building&#10;&#10;AI-generated content may be incorrect.">
            <a:extLst>
              <a:ext uri="{FF2B5EF4-FFF2-40B4-BE49-F238E27FC236}">
                <a16:creationId xmlns:a16="http://schemas.microsoft.com/office/drawing/2014/main" id="{55D4ED78-7C94-84BE-FFF9-BFA2FD1024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92" y="2527224"/>
            <a:ext cx="4447032" cy="2352728"/>
          </a:xfrm>
          <a:prstGeom prst="rect">
            <a:avLst/>
          </a:prstGeom>
        </p:spPr>
      </p:pic>
      <p:pic>
        <p:nvPicPr>
          <p:cNvPr id="15" name="Picture 14" descr="A collage of a person and a child reading a book&#10;&#10;AI-generated content may be incorrect.">
            <a:extLst>
              <a:ext uri="{FF2B5EF4-FFF2-40B4-BE49-F238E27FC236}">
                <a16:creationId xmlns:a16="http://schemas.microsoft.com/office/drawing/2014/main" id="{E50F5114-5D5B-599E-81E1-B0DCBC330F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714" y="4822144"/>
            <a:ext cx="3932310" cy="222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31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891B76-017D-1CBA-5278-0A41B9AC2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Reporting: </a:t>
            </a:r>
            <a:br>
              <a:rPr lang="en-US" dirty="0"/>
            </a:br>
            <a:r>
              <a:rPr lang="en-US" dirty="0"/>
              <a:t>How will they know?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8B344-E224-F04A-EC48-0F950F81C1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To be released at Kiwanis New Year</a:t>
            </a:r>
          </a:p>
        </p:txBody>
      </p:sp>
    </p:spTree>
    <p:extLst>
      <p:ext uri="{BB962C8B-B14F-4D97-AF65-F5344CB8AC3E}">
        <p14:creationId xmlns:p14="http://schemas.microsoft.com/office/powerpoint/2010/main" val="3135202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891B76-017D-1CBA-5278-0A41B9AC2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Steps - Today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8B344-E224-F04A-EC48-0F950F81C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476" y="1760416"/>
            <a:ext cx="11045124" cy="488804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4000" dirty="0"/>
              <a:t>Follow Florida Kiwanis Sites for Updates</a:t>
            </a:r>
          </a:p>
          <a:p>
            <a:pPr lvl="1"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Facebook: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https://www.facebook.com/floridakiwanis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Instagram: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https://www.instagram.com/florida_kiwanis/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1200"/>
              </a:spcAft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859F8A9-569F-385C-03B3-0AEE231FA0DC}"/>
              </a:ext>
            </a:extLst>
          </p:cNvPr>
          <p:cNvSpPr txBox="1">
            <a:spLocks/>
          </p:cNvSpPr>
          <p:nvPr/>
        </p:nvSpPr>
        <p:spPr>
          <a:xfrm>
            <a:off x="6096000" y="1760415"/>
            <a:ext cx="5863524" cy="5007643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571500" marR="0" lvl="0" indent="-571500" algn="l" defTabSz="914400" rtl="0" eaLnBrk="1" latinLnBrk="0" hangingPunct="1">
              <a:lnSpc>
                <a:spcPct val="90000"/>
              </a:lnSpc>
              <a:spcBef>
                <a:spcPts val="853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Char char="•"/>
              <a:defRPr sz="3733" b="0" i="0" u="none" strike="noStrike" kern="1200" cap="none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L="990575" marR="0" lvl="1" indent="-203195" algn="l" defTabSz="914400" rtl="0" eaLnBrk="1" latinLnBrk="0" hangingPunct="1">
              <a:lnSpc>
                <a:spcPct val="90000"/>
              </a:lnSpc>
              <a:spcBef>
                <a:spcPts val="747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3733" b="0" i="0" u="none" strike="noStrike" kern="120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523962" marR="0" lvl="2" indent="-101597" algn="l" defTabSz="914400" rtl="0" eaLnBrk="1" latinLnBrk="0" hangingPunct="1">
              <a:lnSpc>
                <a:spcPct val="90000"/>
              </a:lnSpc>
              <a:spcBef>
                <a:spcPts val="64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3200" b="0" i="0" u="none" strike="noStrike" kern="120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133547" marR="0" lvl="3" indent="-177796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rgbClr val="003974"/>
              </a:buClr>
              <a:buSzPct val="75000"/>
              <a:buFont typeface="Courier New"/>
              <a:buChar char="o"/>
              <a:defRPr sz="2667" b="0" i="0" u="none" strike="noStrike" kern="120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747365" marR="0" lvl="4" indent="-139697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rgbClr val="003974"/>
              </a:buClr>
              <a:buSzPct val="100000"/>
              <a:buFont typeface="Calibri"/>
              <a:buChar char="­"/>
              <a:defRPr sz="2667" b="0" i="0" u="none" strike="noStrike" kern="120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352716" marR="0" lvl="5" indent="-135463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301" marR="0" lvl="6" indent="-135463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886" marR="0" lvl="7" indent="-135463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470" marR="0" lvl="8" indent="-135463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1200"/>
              </a:spcAft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029357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6F2AEA-117F-47F1-9EA3-E67CEFB1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1740" y="276021"/>
            <a:ext cx="6407405" cy="1208006"/>
          </a:xfrm>
        </p:spPr>
        <p:txBody>
          <a:bodyPr vert="horz" lIns="0" tIns="0" rIns="0" bIns="0" rtlCol="0" anchor="t" anchorCtr="0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7200" b="1">
                <a:solidFill>
                  <a:schemeClr val="bg1"/>
                </a:solidFill>
                <a:latin typeface="Avenir Next LT Pro" panose="020B0504020202020204" pitchFamily="34" charset="0"/>
                <a:cs typeface="Arial"/>
              </a:rPr>
              <a:t>Next Steps</a:t>
            </a:r>
          </a:p>
          <a:p>
            <a:pPr>
              <a:spcBef>
                <a:spcPts val="0"/>
              </a:spcBef>
            </a:pPr>
            <a:endParaRPr lang="en-US" sz="2400">
              <a:latin typeface="Avenir Next LT Pro" panose="020B05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47F4EF-92F6-4EC8-9B77-2E8C1CD3D58F}"/>
              </a:ext>
            </a:extLst>
          </p:cNvPr>
          <p:cNvCxnSpPr/>
          <p:nvPr/>
        </p:nvCxnSpPr>
        <p:spPr>
          <a:xfrm>
            <a:off x="2844800" y="279400"/>
            <a:ext cx="0" cy="6400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E45B421-710E-441A-AA59-B6491F5F36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27" r="24901"/>
          <a:stretch/>
        </p:blipFill>
        <p:spPr>
          <a:xfrm>
            <a:off x="-57214" y="0"/>
            <a:ext cx="4573429" cy="685800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FFEDE98-48EB-EB8C-AF5D-03A8C252BCDB}"/>
              </a:ext>
            </a:extLst>
          </p:cNvPr>
          <p:cNvSpPr txBox="1">
            <a:spLocks/>
          </p:cNvSpPr>
          <p:nvPr/>
        </p:nvSpPr>
        <p:spPr>
          <a:xfrm>
            <a:off x="4646951" y="1792158"/>
            <a:ext cx="7375159" cy="4888042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 fontScale="70000" lnSpcReduction="20000"/>
          </a:bodyPr>
          <a:lstStyle>
            <a:lvl1pPr marL="571500" marR="0" lvl="0" indent="-571500" algn="l" defTabSz="914400" rtl="0" eaLnBrk="1" latinLnBrk="0" hangingPunct="1">
              <a:lnSpc>
                <a:spcPct val="90000"/>
              </a:lnSpc>
              <a:spcBef>
                <a:spcPts val="853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Char char="•"/>
              <a:defRPr sz="3733" b="0" i="0" u="none" strike="noStrike" kern="1200" cap="none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L="990575" marR="0" lvl="1" indent="-203195" algn="l" defTabSz="914400" rtl="0" eaLnBrk="1" latinLnBrk="0" hangingPunct="1">
              <a:lnSpc>
                <a:spcPct val="90000"/>
              </a:lnSpc>
              <a:spcBef>
                <a:spcPts val="747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3733" b="0" i="0" u="none" strike="noStrike" kern="120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523962" marR="0" lvl="2" indent="-101597" algn="l" defTabSz="914400" rtl="0" eaLnBrk="1" latinLnBrk="0" hangingPunct="1">
              <a:lnSpc>
                <a:spcPct val="90000"/>
              </a:lnSpc>
              <a:spcBef>
                <a:spcPts val="64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3200" b="0" i="0" u="none" strike="noStrike" kern="120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133547" marR="0" lvl="3" indent="-177796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rgbClr val="003974"/>
              </a:buClr>
              <a:buSzPct val="75000"/>
              <a:buFont typeface="Courier New"/>
              <a:buChar char="o"/>
              <a:defRPr sz="2667" b="0" i="0" u="none" strike="noStrike" kern="120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747365" marR="0" lvl="4" indent="-139697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rgbClr val="003974"/>
              </a:buClr>
              <a:buSzPct val="100000"/>
              <a:buFont typeface="Calibri"/>
              <a:buChar char="­"/>
              <a:defRPr sz="2667" b="0" i="0" u="none" strike="noStrike" kern="120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352716" marR="0" lvl="5" indent="-135463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301" marR="0" lvl="6" indent="-135463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886" marR="0" lvl="7" indent="-135463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470" marR="0" lvl="8" indent="-135463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4000" b="1" dirty="0"/>
              <a:t>Take</a:t>
            </a:r>
            <a:r>
              <a:rPr lang="en-US" sz="4000" dirty="0"/>
              <a:t> the Governor’s Project and Goals to your club.</a:t>
            </a:r>
          </a:p>
          <a:p>
            <a:pPr>
              <a:spcAft>
                <a:spcPts val="1200"/>
              </a:spcAft>
            </a:pPr>
            <a:r>
              <a:rPr lang="en-US" sz="4000" b="1" dirty="0"/>
              <a:t>Contact </a:t>
            </a:r>
            <a:r>
              <a:rPr lang="en-US" sz="4000" dirty="0"/>
              <a:t>local literacy coalitions to research local needs.</a:t>
            </a:r>
          </a:p>
          <a:p>
            <a:pPr>
              <a:spcAft>
                <a:spcPts val="1200"/>
              </a:spcAft>
            </a:pPr>
            <a:r>
              <a:rPr lang="en-US" sz="4000" b="1" dirty="0"/>
              <a:t>Invite</a:t>
            </a:r>
            <a:r>
              <a:rPr lang="en-US" sz="4000" dirty="0"/>
              <a:t> literacy coalitions and organizations to your club to talk.</a:t>
            </a:r>
          </a:p>
          <a:p>
            <a:pPr>
              <a:spcAft>
                <a:spcPts val="1200"/>
              </a:spcAft>
            </a:pPr>
            <a:r>
              <a:rPr lang="en-US" sz="4000" b="1" dirty="0"/>
              <a:t>Set a goal</a:t>
            </a:r>
            <a:r>
              <a:rPr lang="en-US" sz="4000" dirty="0"/>
              <a:t>: Pick at least one project to execute this year.</a:t>
            </a:r>
          </a:p>
          <a:p>
            <a:pPr>
              <a:spcAft>
                <a:spcPts val="1200"/>
              </a:spcAft>
            </a:pPr>
            <a:r>
              <a:rPr lang="en-US" sz="4000" dirty="0"/>
              <a:t>Consider </a:t>
            </a:r>
            <a:r>
              <a:rPr lang="en-US" sz="4000" b="1" dirty="0"/>
              <a:t>Mini-Grants</a:t>
            </a:r>
            <a:r>
              <a:rPr lang="en-US" sz="4000" dirty="0"/>
              <a:t> for funds</a:t>
            </a:r>
          </a:p>
          <a:p>
            <a:pPr>
              <a:spcAft>
                <a:spcPts val="1200"/>
              </a:spcAft>
            </a:pPr>
            <a:r>
              <a:rPr lang="en-US" sz="4000" dirty="0"/>
              <a:t>Complete project </a:t>
            </a:r>
            <a:r>
              <a:rPr lang="en-US" sz="4000" b="1" dirty="0"/>
              <a:t>report </a:t>
            </a:r>
            <a:r>
              <a:rPr lang="en-US" sz="4000" dirty="0"/>
              <a:t>to help us measure the success</a:t>
            </a:r>
          </a:p>
        </p:txBody>
      </p:sp>
    </p:spTree>
    <p:extLst>
      <p:ext uri="{BB962C8B-B14F-4D97-AF65-F5344CB8AC3E}">
        <p14:creationId xmlns:p14="http://schemas.microsoft.com/office/powerpoint/2010/main" val="4038777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8D3D8-0577-0167-D05B-675174DA8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0C582-1D44-58DF-F6F1-BBB4AD8A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802"/>
            <a:ext cx="11043138" cy="2443089"/>
          </a:xfrm>
        </p:spPr>
        <p:txBody>
          <a:bodyPr>
            <a:normAutofit/>
          </a:bodyPr>
          <a:lstStyle/>
          <a:p>
            <a:r>
              <a:rPr lang="en-US" sz="7200" dirty="0"/>
              <a:t>All in for Early Literacy</a:t>
            </a:r>
            <a:br>
              <a:rPr lang="en-US" sz="7200" dirty="0"/>
            </a:br>
            <a:r>
              <a:rPr lang="en-US" sz="7200" dirty="0"/>
              <a:t>Governor’s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87E1D-C13B-949D-F3AF-DA1215B29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986" y="4932867"/>
            <a:ext cx="4254316" cy="1925133"/>
          </a:xfrm>
        </p:spPr>
        <p:txBody>
          <a:bodyPr>
            <a:normAutofit lnSpcReduction="10000"/>
          </a:bodyPr>
          <a:lstStyle/>
          <a:p>
            <a:r>
              <a:rPr lang="en-US" sz="5200" b="1" dirty="0"/>
              <a:t>Tommy Mills</a:t>
            </a:r>
          </a:p>
          <a:p>
            <a:r>
              <a:rPr lang="en-US" dirty="0"/>
              <a:t>FL District Governor</a:t>
            </a:r>
          </a:p>
          <a:p>
            <a:r>
              <a:rPr lang="en-US" dirty="0"/>
              <a:t>2025-2026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28320F-3D6B-6D06-07BC-2374EC2CE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11" y="2395287"/>
            <a:ext cx="2963451" cy="2828024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45EE998-2D99-3BE0-0081-A3B09624F654}"/>
              </a:ext>
            </a:extLst>
          </p:cNvPr>
          <p:cNvSpPr txBox="1">
            <a:spLocks/>
          </p:cNvSpPr>
          <p:nvPr/>
        </p:nvSpPr>
        <p:spPr>
          <a:xfrm>
            <a:off x="3479067" y="2395287"/>
            <a:ext cx="5233865" cy="111604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ctr" anchorCtr="0">
            <a:normAutofit fontScale="90000" lnSpcReduction="20000"/>
          </a:bodyPr>
          <a:lstStyle>
            <a:lvl1pPr marL="0" marR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7333" b="1" i="0" u="none" strike="noStrike" kern="1200" cap="none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pPr algn="l"/>
            <a:r>
              <a:rPr lang="en-US" sz="8800" dirty="0">
                <a:solidFill>
                  <a:srgbClr val="FFFF00"/>
                </a:solidFill>
              </a:rPr>
              <a:t>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3B5380-092A-F040-A673-A48E6CF20C20}"/>
              </a:ext>
            </a:extLst>
          </p:cNvPr>
          <p:cNvSpPr txBox="1"/>
          <p:nvPr/>
        </p:nvSpPr>
        <p:spPr>
          <a:xfrm>
            <a:off x="6028728" y="4932867"/>
            <a:ext cx="65259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Project Chairs: Delvin and Day Scott</a:t>
            </a:r>
          </a:p>
          <a:p>
            <a:r>
              <a:rPr lang="en-US" sz="2800" dirty="0">
                <a:solidFill>
                  <a:schemeClr val="bg1"/>
                </a:solidFill>
              </a:rPr>
              <a:t>Email: </a:t>
            </a:r>
            <a:r>
              <a:rPr lang="en-US" sz="2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KiwanisGovProject.FL@gmail.com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Committee Interest? Send an email.</a:t>
            </a:r>
          </a:p>
        </p:txBody>
      </p:sp>
    </p:spTree>
    <p:extLst>
      <p:ext uri="{BB962C8B-B14F-4D97-AF65-F5344CB8AC3E}">
        <p14:creationId xmlns:p14="http://schemas.microsoft.com/office/powerpoint/2010/main" val="148742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E14CB-A9E8-1372-21A4-3387DC14B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C6372F-0239-61F6-ADC2-9CB609B2B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217771-FF9F-B419-9F38-E02CA4427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4" y="1752601"/>
            <a:ext cx="11590215" cy="482795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b="1" dirty="0"/>
              <a:t>At the end of this presentation, audience members will be able to: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Recognize the benefits of early literacy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Recite 1 goal of the 2025-2026 Governor’s Project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Describe one project that can be implemented at the club level to improve early literacy</a:t>
            </a:r>
          </a:p>
        </p:txBody>
      </p:sp>
    </p:spTree>
    <p:extLst>
      <p:ext uri="{BB962C8B-B14F-4D97-AF65-F5344CB8AC3E}">
        <p14:creationId xmlns:p14="http://schemas.microsoft.com/office/powerpoint/2010/main" val="1735604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28DA79-10FC-4698-678B-801ECA86E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58471"/>
            <a:ext cx="8606118" cy="5134572"/>
          </a:xfrm>
        </p:spPr>
        <p:txBody>
          <a:bodyPr>
            <a:normAutofit/>
          </a:bodyPr>
          <a:lstStyle/>
          <a:p>
            <a:r>
              <a:rPr lang="en-US" sz="3600" dirty="0"/>
              <a:t>Inspired by a lifelong passion for youth success</a:t>
            </a:r>
          </a:p>
          <a:p>
            <a:r>
              <a:rPr lang="en-US" sz="3600" dirty="0"/>
              <a:t>Driven by Florida’s literacy gaps in underserved communities</a:t>
            </a:r>
          </a:p>
          <a:p>
            <a:r>
              <a:rPr lang="en-US" sz="3600" dirty="0"/>
              <a:t>Aligned with Kiwanis mission to serve the children of the world</a:t>
            </a:r>
          </a:p>
          <a:p>
            <a:r>
              <a:rPr lang="en-US" sz="3600" dirty="0"/>
              <a:t>Designed to allow every club to make a measurable, lasting impact by going “All in”</a:t>
            </a:r>
          </a:p>
          <a:p>
            <a:endParaRPr lang="en-US" sz="3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208EAC-0F09-2B82-CFD5-036F82807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Governor-Elect Tommy Mills</a:t>
            </a:r>
          </a:p>
        </p:txBody>
      </p:sp>
      <p:pic>
        <p:nvPicPr>
          <p:cNvPr id="1034" name="Picture 10" descr="Tommy Mills">
            <a:extLst>
              <a:ext uri="{FF2B5EF4-FFF2-40B4-BE49-F238E27FC236}">
                <a16:creationId xmlns:a16="http://schemas.microsoft.com/office/drawing/2014/main" id="{9C0BD8D6-F77C-5627-52F5-10A77E65C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9" b="95939" l="10000" r="90000">
                        <a14:foregroundMark x1="40745" y1="83756" x2="40745" y2="83756"/>
                        <a14:foregroundMark x1="38298" y1="80330" x2="42340" y2="90990"/>
                        <a14:foregroundMark x1="42340" y1="90990" x2="50851" y2="92640"/>
                        <a14:foregroundMark x1="50851" y1="92640" x2="56170" y2="92005"/>
                        <a14:foregroundMark x1="42553" y1="82868" x2="36596" y2="81472"/>
                        <a14:foregroundMark x1="36596" y1="81472" x2="34894" y2="89467"/>
                        <a14:foregroundMark x1="34894" y1="89467" x2="34149" y2="90102"/>
                        <a14:foregroundMark x1="35213" y1="8756" x2="43830" y2="9264"/>
                        <a14:foregroundMark x1="43830" y1="9264" x2="52128" y2="9264"/>
                        <a14:foregroundMark x1="52128" y1="9264" x2="47234" y2="4695"/>
                        <a14:foregroundMark x1="47234" y1="4695" x2="35957" y2="7868"/>
                        <a14:foregroundMark x1="52979" y1="95939" x2="42447" y2="95939"/>
                        <a14:backgroundMark x1="77447" y1="53680" x2="77447" y2="53680"/>
                        <a14:backgroundMark x1="48936" y1="97716" x2="49149" y2="98350"/>
                        <a14:backgroundMark x1="44468" y1="97462" x2="44043" y2="97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33" t="3795" r="26001" b="3044"/>
          <a:stretch>
            <a:fillRect/>
          </a:stretch>
        </p:blipFill>
        <p:spPr bwMode="auto">
          <a:xfrm>
            <a:off x="8606118" y="1743636"/>
            <a:ext cx="3469341" cy="500248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644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07C75-FB80-9989-4315-A0A77A8E7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529ABE-856F-1643-4C98-0FE875E28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Early Literacy Matters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F0AD75-585B-1D17-D9BE-84EF05192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4" y="1752601"/>
            <a:ext cx="11597053" cy="454062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defRPr sz="1400"/>
            </a:pPr>
            <a:r>
              <a:rPr lang="en-US" sz="3200" dirty="0"/>
              <a:t>90% of brain development happens before age 5</a:t>
            </a:r>
            <a:endParaRPr lang="en-US" sz="1700" dirty="0"/>
          </a:p>
          <a:p>
            <a:pPr>
              <a:lnSpc>
                <a:spcPct val="100000"/>
              </a:lnSpc>
              <a:spcBef>
                <a:spcPts val="1800"/>
              </a:spcBef>
              <a:defRPr sz="1400"/>
            </a:pPr>
            <a:r>
              <a:rPr lang="en-US" sz="3200" dirty="0"/>
              <a:t>Early literacy builds vocabulary, comprehension, and social skills </a:t>
            </a:r>
          </a:p>
          <a:p>
            <a:pPr>
              <a:lnSpc>
                <a:spcPct val="100000"/>
              </a:lnSpc>
              <a:spcBef>
                <a:spcPts val="1800"/>
              </a:spcBef>
              <a:defRPr sz="1400"/>
            </a:pPr>
            <a:r>
              <a:rPr lang="en-US" sz="3200" dirty="0"/>
              <a:t>Children who are read to regularly are more likely to succeed academically</a:t>
            </a:r>
          </a:p>
          <a:p>
            <a:pPr>
              <a:lnSpc>
                <a:spcPct val="100000"/>
              </a:lnSpc>
              <a:spcBef>
                <a:spcPts val="1800"/>
              </a:spcBef>
              <a:defRPr sz="1400"/>
            </a:pPr>
            <a:r>
              <a:rPr lang="en-US" sz="3200" dirty="0"/>
              <a:t>Reading with children strengthens caregiver-child bonds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664244-CD2B-E4CD-EF38-19C86A704E96}"/>
              </a:ext>
            </a:extLst>
          </p:cNvPr>
          <p:cNvSpPr txBox="1"/>
          <p:nvPr/>
        </p:nvSpPr>
        <p:spPr>
          <a:xfrm>
            <a:off x="281354" y="6293224"/>
            <a:ext cx="115970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200" dirty="0"/>
              <a:t>National Scientific Council on the Developing Child. </a:t>
            </a:r>
            <a:r>
              <a:rPr lang="en-US" sz="1200" dirty="0">
                <a:hlinkClick r:id="rId3"/>
              </a:rPr>
              <a:t>https://pediatrics.developingchild.harvard.edu/wp-content/uploads/2021/12/Timing_Quality_Early_Experiences-1.pdf</a:t>
            </a:r>
            <a:r>
              <a:rPr lang="en-US" sz="1200" dirty="0"/>
              <a:t> </a:t>
            </a:r>
          </a:p>
          <a:p>
            <a:pPr marL="342900" indent="-342900">
              <a:buAutoNum type="arabicPeriod"/>
            </a:pPr>
            <a:r>
              <a:rPr lang="en-US" sz="1400" dirty="0"/>
              <a:t>Reach Out &amp; Read. </a:t>
            </a:r>
            <a:r>
              <a:rPr lang="en-US" sz="1400" dirty="0">
                <a:hlinkClick r:id="rId4"/>
              </a:rPr>
              <a:t>https://reachoutandread.org/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0273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4004A-B1E8-EABD-E491-3CD1EC01F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F1EB90-196D-079F-0251-5EF3B4656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2230" y="1752601"/>
            <a:ext cx="11444990" cy="424478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200" dirty="0"/>
              <a:t>Starting kindergarten without the necessary skills for learning (37%)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200" dirty="0"/>
              <a:t>Socioeconomic </a:t>
            </a:r>
            <a:r>
              <a:rPr lang="en-US" sz="3200" dirty="0" err="1"/>
              <a:t>disparaties</a:t>
            </a:r>
            <a:r>
              <a:rPr lang="en-US" sz="3200" dirty="0"/>
              <a:t> – 50% starting 1</a:t>
            </a:r>
            <a:r>
              <a:rPr lang="en-US" sz="3200" baseline="30000" dirty="0"/>
              <a:t>st</a:t>
            </a:r>
            <a:r>
              <a:rPr lang="en-US" sz="3200" dirty="0"/>
              <a:t> grade up to 2 years behind peers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200" dirty="0"/>
              <a:t>Parenteral involvement – children who are read to have stronger literacy skills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200" dirty="0"/>
              <a:t>Access to resources – poor access to technology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2D5520-432E-3CC3-9BF5-A7BAA8A8F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Factors Affecting Literacy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1849AE-D57D-F2B5-1079-9D95F9206D33}"/>
              </a:ext>
            </a:extLst>
          </p:cNvPr>
          <p:cNvSpPr txBox="1"/>
          <p:nvPr/>
        </p:nvSpPr>
        <p:spPr>
          <a:xfrm>
            <a:off x="815788" y="6107667"/>
            <a:ext cx="10838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Ferst Readers. https://ferstreaders.org/resources/top-literacy-statistics</a:t>
            </a:r>
          </a:p>
        </p:txBody>
      </p:sp>
    </p:spTree>
    <p:extLst>
      <p:ext uri="{BB962C8B-B14F-4D97-AF65-F5344CB8AC3E}">
        <p14:creationId xmlns:p14="http://schemas.microsoft.com/office/powerpoint/2010/main" val="2202211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6FA3B6-900F-EE6B-E9CA-91C1ED65C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2230" y="1752601"/>
            <a:ext cx="11444990" cy="42447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200" dirty="0"/>
              <a:t>Children who read proficiently by third grade are more likely to graduate high school 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200" dirty="0"/>
              <a:t>Higher literacy rates are linked to higher lifetime earnings 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200" dirty="0"/>
              <a:t>Reduces risk of future unemployment, poverty, incarceration and poor health outcomes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FBD11F-1541-FD5C-33B6-606ABFB72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Longterm Impact of </a:t>
            </a:r>
            <a:br>
              <a:rPr lang="en-US" dirty="0"/>
            </a:br>
            <a:r>
              <a:rPr lang="en-US" dirty="0"/>
              <a:t>Early Literacy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9414BF-40F6-CAD5-7CC0-B2DD2E827442}"/>
              </a:ext>
            </a:extLst>
          </p:cNvPr>
          <p:cNvSpPr txBox="1"/>
          <p:nvPr/>
        </p:nvSpPr>
        <p:spPr>
          <a:xfrm>
            <a:off x="815788" y="6107667"/>
            <a:ext cx="108383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800" dirty="0"/>
              <a:t>Annie E. Casey Foundation. </a:t>
            </a:r>
            <a:r>
              <a:rPr lang="en-US" sz="1800" dirty="0">
                <a:hlinkClick r:id="rId2"/>
              </a:rPr>
              <a:t>https://www.aecf.org</a:t>
            </a:r>
            <a:r>
              <a:rPr lang="en-US" sz="1800" dirty="0"/>
              <a:t> </a:t>
            </a:r>
          </a:p>
          <a:p>
            <a:pPr marL="342900" indent="-342900">
              <a:buAutoNum type="arabicPeriod"/>
            </a:pPr>
            <a:r>
              <a:rPr lang="en-US" dirty="0"/>
              <a:t>National Bureau of Economic Research. </a:t>
            </a:r>
            <a:r>
              <a:rPr lang="en-US" dirty="0">
                <a:hlinkClick r:id="rId3"/>
              </a:rPr>
              <a:t>https://www.nber.org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537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891B76-017D-1CBA-5278-0A41B9AC2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Governor’s Project </a:t>
            </a:r>
            <a:br>
              <a:rPr lang="en-US" dirty="0"/>
            </a:br>
            <a:r>
              <a:rPr lang="en-US" dirty="0"/>
              <a:t>2025-2026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47FDCE1-A8C7-B107-AAF4-4BB32AF897DE}"/>
              </a:ext>
            </a:extLst>
          </p:cNvPr>
          <p:cNvSpPr txBox="1">
            <a:spLocks/>
          </p:cNvSpPr>
          <p:nvPr/>
        </p:nvSpPr>
        <p:spPr>
          <a:xfrm>
            <a:off x="6096000" y="1752601"/>
            <a:ext cx="5814646" cy="4827953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571500" marR="0" lvl="0" indent="-571500" algn="l" defTabSz="914400" rtl="0" eaLnBrk="1" latinLnBrk="0" hangingPunct="1">
              <a:lnSpc>
                <a:spcPct val="90000"/>
              </a:lnSpc>
              <a:spcBef>
                <a:spcPts val="853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Char char="•"/>
              <a:defRPr sz="3733" b="0" i="0" u="none" strike="noStrike" kern="1200" cap="none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defRPr>
            </a:lvl1pPr>
            <a:lvl2pPr marL="990575" marR="0" lvl="1" indent="-203195" algn="l" defTabSz="914400" rtl="0" eaLnBrk="1" latinLnBrk="0" hangingPunct="1">
              <a:lnSpc>
                <a:spcPct val="90000"/>
              </a:lnSpc>
              <a:spcBef>
                <a:spcPts val="747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3733" b="0" i="0" u="none" strike="noStrike" kern="120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523962" marR="0" lvl="2" indent="-101597" algn="l" defTabSz="914400" rtl="0" eaLnBrk="1" latinLnBrk="0" hangingPunct="1">
              <a:lnSpc>
                <a:spcPct val="90000"/>
              </a:lnSpc>
              <a:spcBef>
                <a:spcPts val="64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3200" b="0" i="0" u="none" strike="noStrike" kern="120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133547" marR="0" lvl="3" indent="-177796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rgbClr val="003974"/>
              </a:buClr>
              <a:buSzPct val="75000"/>
              <a:buFont typeface="Courier New"/>
              <a:buChar char="o"/>
              <a:defRPr sz="2667" b="0" i="0" u="none" strike="noStrike" kern="120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747365" marR="0" lvl="4" indent="-139697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rgbClr val="003974"/>
              </a:buClr>
              <a:buSzPct val="100000"/>
              <a:buFont typeface="Calibri"/>
              <a:buChar char="­"/>
              <a:defRPr sz="2667" b="0" i="0" u="none" strike="noStrike" kern="120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352716" marR="0" lvl="5" indent="-135463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301" marR="0" lvl="6" indent="-135463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886" marR="0" lvl="7" indent="-135463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470" marR="0" lvl="8" indent="-135463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3FCD53-6757-3FE4-DDD5-AC6CF309E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318" y="1771169"/>
            <a:ext cx="5414682" cy="5167236"/>
          </a:xfrm>
          <a:prstGeom prst="rect">
            <a:avLst/>
          </a:prstGeom>
          <a:noFill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AFED33-B802-6137-7FFA-184414B3B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5" y="1752601"/>
            <a:ext cx="7177280" cy="48279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/>
              <a:t>All In for Early Literacy</a:t>
            </a:r>
            <a:endParaRPr lang="en-US" sz="4800" dirty="0"/>
          </a:p>
          <a:p>
            <a:pPr marL="0" indent="0">
              <a:buNone/>
            </a:pPr>
            <a:r>
              <a:rPr lang="en-US" sz="4800" dirty="0"/>
              <a:t>Empowering Florida’s children ages 0 to 5 through reading</a:t>
            </a:r>
            <a:r>
              <a:rPr lang="en-US" sz="4400" b="1" dirty="0"/>
              <a:t> </a:t>
            </a:r>
            <a:endParaRPr lang="en-US" sz="4400" dirty="0"/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361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2F59E-D093-2949-03F0-89B1543DE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703C8D-9787-2AC1-8931-D04E83674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Goals 2025-2026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F1DD09-E27C-3881-133F-6EAC4EB25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4" y="1752601"/>
            <a:ext cx="11597053" cy="482795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3200" b="1" dirty="0"/>
              <a:t>Expand Access to Early Literacy Resources </a:t>
            </a:r>
            <a:r>
              <a:rPr lang="en-US" sz="3200" dirty="0"/>
              <a:t>– Increase availability of age-appropriate books and literacy materials, especially in underserved communities.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200" b="1" dirty="0"/>
              <a:t>Empower Parents and caregivers as first teachers</a:t>
            </a:r>
            <a:r>
              <a:rPr lang="en-US" sz="3200" dirty="0"/>
              <a:t> – Equip families with tools and knowledge to support language development at home.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200" b="1" dirty="0"/>
              <a:t>Elevate public awareness of  the importance of early literacy</a:t>
            </a:r>
            <a:r>
              <a:rPr lang="en-US" sz="3200" dirty="0"/>
              <a:t> – Highlight the critical role early reading plays in long-term academic success.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99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56013-2C39-78F0-4C61-19095F018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62F7F6-F6A8-52E5-F829-8D4CC0652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Objectives 2025-2026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5BFF9F-879F-8A27-A82D-21C55CE9E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4" y="1752601"/>
            <a:ext cx="11597053" cy="482795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Objective 1: Put 10,000 Books in Little Hands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i="1" dirty="0"/>
              <a:t>Distribute at least 10,000 books to children ages 0 to 5 in the district during the club year</a:t>
            </a:r>
            <a:endParaRPr lang="en-US" dirty="0"/>
          </a:p>
          <a:p>
            <a:pPr lvl="1"/>
            <a:r>
              <a:rPr lang="en-US" dirty="0"/>
              <a:t>Organize new and gently used book collection drives.</a:t>
            </a:r>
          </a:p>
          <a:p>
            <a:pPr lvl="1"/>
            <a:r>
              <a:rPr lang="en-US" dirty="0"/>
              <a:t>Partner with local businesses and authors to sponsor book donations.</a:t>
            </a:r>
          </a:p>
          <a:p>
            <a:pPr lvl="1"/>
            <a:r>
              <a:rPr lang="en-US" dirty="0"/>
              <a:t>Partner with local preschools, Head Start programs, WIC centers, food banks, clinics, and shelters and pediatric offices for book distributions.</a:t>
            </a:r>
          </a:p>
          <a:p>
            <a:pPr lvl="1"/>
            <a:r>
              <a:rPr lang="en-US" dirty="0"/>
              <a:t>Host monthly reading and book giveaway events in parks, libraries, or churches.</a:t>
            </a:r>
          </a:p>
          <a:p>
            <a:pPr lvl="1"/>
            <a:r>
              <a:rPr lang="en-US" dirty="0"/>
              <a:t>Partner with Key Clubs and Circle K members to participate as reading volunteers.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18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1952</TotalTime>
  <Words>758</Words>
  <Application>Microsoft Office PowerPoint</Application>
  <PresentationFormat>Widescreen</PresentationFormat>
  <Paragraphs>95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Avenir Next LT Pro</vt:lpstr>
      <vt:lpstr>Calibri</vt:lpstr>
      <vt:lpstr>Calibri Light</vt:lpstr>
      <vt:lpstr>Courier New</vt:lpstr>
      <vt:lpstr>Noto Sans Symbols</vt:lpstr>
      <vt:lpstr>Times New Roman</vt:lpstr>
      <vt:lpstr>Verdana</vt:lpstr>
      <vt:lpstr>Wingdings</vt:lpstr>
      <vt:lpstr>Office Theme</vt:lpstr>
      <vt:lpstr>All in for Early Literacy Governor’s Project</vt:lpstr>
      <vt:lpstr>Objectives</vt:lpstr>
      <vt:lpstr>Governor-Elect Tommy Mills</vt:lpstr>
      <vt:lpstr>Why Early Literacy Matters</vt:lpstr>
      <vt:lpstr>Factors Affecting Literacy</vt:lpstr>
      <vt:lpstr>Longterm Impact of  Early Literacy</vt:lpstr>
      <vt:lpstr>Governor’s Project  2025-2026</vt:lpstr>
      <vt:lpstr>Goals 2025-2026</vt:lpstr>
      <vt:lpstr>Objectives 2025-2026</vt:lpstr>
      <vt:lpstr>Objectives 2025-2026</vt:lpstr>
      <vt:lpstr>Who is already doing this?</vt:lpstr>
      <vt:lpstr>PowerPoint Presentation</vt:lpstr>
      <vt:lpstr>PowerPoint Presentation</vt:lpstr>
      <vt:lpstr>Reporting:  How will they know?</vt:lpstr>
      <vt:lpstr>Next Steps - Today</vt:lpstr>
      <vt:lpstr>PowerPoint Presentation</vt:lpstr>
      <vt:lpstr>All in for Early Literacy Governor’s Project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Danae</dc:creator>
  <cp:lastModifiedBy>Victoria Waller</cp:lastModifiedBy>
  <cp:revision>5</cp:revision>
  <dcterms:created xsi:type="dcterms:W3CDTF">2023-08-10T23:26:06Z</dcterms:created>
  <dcterms:modified xsi:type="dcterms:W3CDTF">2025-08-19T15:31:58Z</dcterms:modified>
</cp:coreProperties>
</file>