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93" r:id="rId6"/>
    <p:sldId id="291" r:id="rId7"/>
    <p:sldId id="292" r:id="rId8"/>
    <p:sldId id="284" r:id="rId9"/>
    <p:sldId id="294" r:id="rId10"/>
    <p:sldId id="295" r:id="rId11"/>
    <p:sldId id="296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BAE34-1653-45A4-8701-1F5B7DDB9CD3}" v="24" dt="2025-07-31T20:01:22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12E7A-5FD5-405B-E06B-1B6A7F4F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D4DA1-8C58-BB1A-E453-8FDF46FBA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4C1BC-3EC3-5EF8-37E5-A88031E69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FC9C4-1C74-1121-5D82-23C187BC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820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433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44703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20535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1604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1282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50492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4694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57222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7782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816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91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70150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98331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19783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500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7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053-E1DD-4959-BC7A-C98D3D2614D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arallélogramme 14">
            <a:extLst>
              <a:ext uri="{FF2B5EF4-FFF2-40B4-BE49-F238E27FC236}">
                <a16:creationId xmlns:a16="http://schemas.microsoft.com/office/drawing/2014/main" id="{B154E91C-B92F-5054-4000-B00333196EA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49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5099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6700-360D-4474-9946-7580E8968658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A3E165-A750-4D45-FE72-59607C181BFB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632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7/31/2025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arallélogramme 14">
            <a:extLst>
              <a:ext uri="{FF2B5EF4-FFF2-40B4-BE49-F238E27FC236}">
                <a16:creationId xmlns:a16="http://schemas.microsoft.com/office/drawing/2014/main" id="{47F16A85-D0FA-FF3F-EE7D-3942E54A1C03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E9129-AD88-713B-EFEB-62B430462021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8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06" r:id="rId20"/>
    <p:sldLayoutId id="2147483708" r:id="rId21"/>
    <p:sldLayoutId id="2147483719" r:id="rId22"/>
    <p:sldLayoutId id="2147483721" r:id="rId23"/>
    <p:sldLayoutId id="2147483722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37" y="4228331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Keith Hatch</a:t>
            </a:r>
          </a:p>
        </p:txBody>
      </p:sp>
      <p:sp>
        <p:nvSpPr>
          <p:cNvPr id="33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498610"/>
            <a:ext cx="10792448" cy="812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Florida District of Kiwanis</a:t>
            </a: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Treasurer (2025-26)</a:t>
            </a:r>
          </a:p>
        </p:txBody>
      </p: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292E8BC-EFE6-8D56-9231-B638AD788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" y="990114"/>
            <a:ext cx="10805789" cy="29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660B2-B5CC-CF2F-CA67-2B994A7E3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C6F9DC-AFAF-152D-989D-8D50CA264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17AE5-9AFC-51AA-4863-E338326C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873EB20A-2612-C00A-5637-2FADFB7D0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AA6ACD2-D841-F928-EA2C-F27D65AB6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F188F2-6E0E-2BBE-0358-937D9B5E7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3346EF-1235-E358-6F8E-49F294AC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8EF7E2-CDD0-7B58-8A69-7A999363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F1733-BAAA-5B3D-9D09-785C7F9F9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6E7D605-70CF-9D74-913C-BD5E4D05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3E0E0-C6DF-5FA2-C70D-DE320664F6CA}"/>
              </a:ext>
            </a:extLst>
          </p:cNvPr>
          <p:cNvSpPr txBox="1"/>
          <p:nvPr/>
        </p:nvSpPr>
        <p:spPr>
          <a:xfrm>
            <a:off x="4554461" y="1226122"/>
            <a:ext cx="6526045" cy="440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d. Keith hatch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 Story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Achievements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2025-26 treasurer focus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 &amp; philosophy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Initiatives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Closing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and Answers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A55F72A-C099-929F-284B-D3E1AE36E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E8B18-DFD0-8F6A-535B-8E9F4D4DE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E0EB63-A26E-1E61-490C-6B10064A7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5218E-8414-FA16-6A0E-2117DFCAF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06EC7242-303F-A872-D0E7-3335227E8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31904B0-CFD2-CA6D-F2A2-98E306F9F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91B63B-4016-8BC7-A1AA-024807537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345A46-A5DD-78B9-2EDF-ED87B905A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2C5D8D-0547-5062-9975-A2080925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124528"/>
            <a:ext cx="3054268" cy="1507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 story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2E5865-EBED-4B4F-9EF3-B2A16F7A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5C8A097-731E-1031-FAAD-63DDFD95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5F5FC-4F0C-CDE6-9399-442DD30DC517}"/>
              </a:ext>
            </a:extLst>
          </p:cNvPr>
          <p:cNvSpPr txBox="1"/>
          <p:nvPr/>
        </p:nvSpPr>
        <p:spPr>
          <a:xfrm>
            <a:off x="4547236" y="549327"/>
            <a:ext cx="6526045" cy="619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b="1" cap="al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Origins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Virginia (Lived in Richmond, Chester, and VA Beach/Chesapeake) 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Moved to Florida in 2008 due to a career change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FAMILY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Married to Patricia Hatch (Past Lt. Governor for Division 4)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children Jessica, William and Samantha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b="1" cap="al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Education &amp; career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raduated from Virginia Commonwealth University (Richmond, VA) – Accounting and Finance Major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Attended Southeastern Baptist Theological Seminary (Wake Forest, NC)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Worked in Public Accounting, and Health Care (Retired from corporate in January 2025) held positions of Partner of Compliance and Tax, and Director of Risk Management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OWNER OR SHAREHOLDER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Keith Hatch PA (Hatch Accounting Tax and Business Broker Services) – Retirement Career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atch Realty Service (Shareholder)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Pangborn Ice Cream (Shareholder)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D307C32-2306-A007-556B-200768469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77DD-325D-4357-5B69-91C3C65D8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72" y="0"/>
            <a:ext cx="3748457" cy="37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13F60-1E7B-3668-7E27-CE41F50E6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F6DDD5-3120-50DA-BEEA-302E872C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392663-912B-2EC9-6076-F7116F8C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28D653A-C1EE-BE57-39DD-75E2C2CD5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38B3012-16C1-4738-96F5-EBE320449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76C8E-50CD-B3E0-08FB-02F6EFAD2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DC9AA0-5360-FF8A-A276-CA1271811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474C31-63EF-C5D0-4225-25963670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717914"/>
            <a:ext cx="3606721" cy="1813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achievements &amp; activities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9DE89-F94A-B2B9-598C-D36AEE4B4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CE48AD6-982E-8E50-DA9C-5EF3D4C95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FB793-6677-4EEE-0995-72DF76688C92}"/>
              </a:ext>
            </a:extLst>
          </p:cNvPr>
          <p:cNvSpPr txBox="1"/>
          <p:nvPr/>
        </p:nvSpPr>
        <p:spPr>
          <a:xfrm>
            <a:off x="4735340" y="438487"/>
            <a:ext cx="6526045" cy="609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 (</a:t>
            </a: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Certifications or Licenses) -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Passed the Certified Public Accountant (CPA) exam 1991 retained license until 2017 (voluntary)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Florida Real Estate or Transaction Broker – 2021 (Active)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Civic Achievements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CLAUS Mission - established in 2019 and adopted by the Lake Region Kiwanis Club in 2022.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Junior Chamber of Commerce (Jaycees) – Awarded the Sidney D. Peck Award for being a Top Ten Outstanding Chapter President in 1990-91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ministry activities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Ordained to preach the Gospel 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Ride with Broken Chains JC</a:t>
            </a:r>
          </a:p>
          <a:p>
            <a:pPr marL="0" lvl="1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tabLst>
                <a:tab pos="342900" algn="l"/>
              </a:tabLst>
            </a:pP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1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tabLst>
                <a:tab pos="342900" algn="l"/>
              </a:tabLst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 Achievement</a:t>
            </a:r>
          </a:p>
          <a:p>
            <a:pPr marL="342900" lvl="1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Bowled a PERFECT game (300) July 5, 2025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306681C-8306-F9F1-B330-F6FCB6425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441C1C-EEA2-6F9A-9674-F2EE3037A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49" y="326202"/>
            <a:ext cx="1871346" cy="2835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AEBE63-E837-8AF6-67E8-9CC5570EB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696" y="3093590"/>
            <a:ext cx="2447758" cy="17334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F8294E-17ED-235F-9DF8-19B12B411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03" y="2401793"/>
            <a:ext cx="1497924" cy="2425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40A39B-3E2C-6AFE-2226-40863FA045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394" y="326203"/>
            <a:ext cx="1813883" cy="1813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1FE3F1-6C74-25E9-DDBA-5D082F048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183" y="1584742"/>
            <a:ext cx="2263271" cy="15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D57E0B-41E7-4862-852B-4C24E7B4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84A4D-3AB3-4D14-8F74-E9E22EFC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62AAD8D6-E6DC-4196-8B6E-99E7C902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F22364E-4978-4D02-9F7E-4608CE9F4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03295E-B861-404F-966C-8EDD8828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286608"/>
            <a:ext cx="3054268" cy="1879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2025-26 Treasurer focus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64402-607D-EC89-D17C-F5BD42C0C73E}"/>
              </a:ext>
            </a:extLst>
          </p:cNvPr>
          <p:cNvSpPr txBox="1"/>
          <p:nvPr/>
        </p:nvSpPr>
        <p:spPr>
          <a:xfrm>
            <a:off x="4554461" y="1226122"/>
            <a:ext cx="6526045" cy="440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 &amp; philosophy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</a:t>
            </a:r>
          </a:p>
          <a:p>
            <a:pPr marL="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establish financial stability through an efficient and effective accounting and bookkeeping process and reporting platform that supports the Florida District Kiwanis Mission of “changing communities one child at a time”.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1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Philosophy</a:t>
            </a:r>
          </a:p>
          <a:p>
            <a:pPr marL="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Financial stability is more than just having money; it's about establishing a framework that provides peace of mind, promotes growth, and enables the organization to execute the Kiwanis mission with confidence.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9AE66C4-9F8C-1B6B-DC44-80DA47A3C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7AE8C-58C7-0327-484C-1BFB3A46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B3DC7B-D066-123D-86DC-DC96DB752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8F184-8F3D-DCD2-D917-00B288FB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0D918940-D506-47E5-214A-DD393E9A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CC9B9FE-76ED-42AF-5953-4FC5C6A70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B41CB1-492E-7B46-A929-F3C524840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4D77EC-5C9A-C47D-37C2-3852D7805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D89554-101B-1BAE-86FC-1CA40CCC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286608"/>
            <a:ext cx="3054268" cy="1879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2025-26 Treasurer focus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2879E5-6DFF-4F78-2AC0-350508854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2071A63C-3BF6-0C61-0617-044852D0E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F9A5B-3537-E263-AC09-3D7BB10CF4F9}"/>
              </a:ext>
            </a:extLst>
          </p:cNvPr>
          <p:cNvSpPr txBox="1"/>
          <p:nvPr/>
        </p:nvSpPr>
        <p:spPr>
          <a:xfrm>
            <a:off x="4547236" y="701554"/>
            <a:ext cx="6526045" cy="501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Accounting &amp; bookkeeping</a:t>
            </a:r>
          </a:p>
          <a:p>
            <a:pPr marL="457200" indent="-4572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 from QuickBooks Desktop to QuickBooks Online</a:t>
            </a:r>
          </a:p>
          <a:p>
            <a:pPr marL="457200" indent="-4572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Standardized Chart of Accounts across Service Level Programs (SLP)</a:t>
            </a:r>
          </a:p>
          <a:p>
            <a:pPr marL="457200" indent="-4572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Automated Accounts Payable (Voucher) Approval and Payment Process</a:t>
            </a:r>
          </a:p>
          <a:p>
            <a:pPr marL="457200" indent="-4572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Establish a dynamic and flexible reporting system and methodology</a:t>
            </a:r>
          </a:p>
          <a:p>
            <a:pPr marL="857250" indent="-8572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Financial position</a:t>
            </a:r>
          </a:p>
          <a:p>
            <a:pPr marL="457200" indent="-4572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Finish 2025-26 year with a positive District budget variance of 1 to 2 percent ($3,000 to $7,000)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CD03F17-742E-ABDA-2F0B-3F8E1BDC4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27BC0-780D-E8CE-A9DF-2C161CC4C855}"/>
              </a:ext>
            </a:extLst>
          </p:cNvPr>
          <p:cNvSpPr txBox="1"/>
          <p:nvPr/>
        </p:nvSpPr>
        <p:spPr>
          <a:xfrm>
            <a:off x="657225" y="2800350"/>
            <a:ext cx="317251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New Initiatives &amp; Goals</a:t>
            </a:r>
          </a:p>
        </p:txBody>
      </p:sp>
    </p:spTree>
    <p:extLst>
      <p:ext uri="{BB962C8B-B14F-4D97-AF65-F5344CB8AC3E}">
        <p14:creationId xmlns:p14="http://schemas.microsoft.com/office/powerpoint/2010/main" val="296093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DB90B-28B2-B70F-6CF8-CEF24F6F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63C094-1258-1C0D-E82F-69751A6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8C6862B-4F13-F093-2E7A-21CA20DA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77AE1361-F3B0-BAEE-70D9-71DB6DE5D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CD998DA-275D-114F-DD83-716CC4A92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E1EF79-F441-8B28-38EA-C27D5B691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3800F8-CC91-75BB-DC38-27949A1E6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074A8-BC47-0DB6-CD6E-BA5620F2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286608"/>
            <a:ext cx="3054268" cy="1879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8DDFD-033B-EBE6-B3C3-B7AC14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6596544-AB21-DAB9-AB7C-D766E405C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A6F7-EC98-C359-B461-6A92F7190D39}"/>
              </a:ext>
            </a:extLst>
          </p:cNvPr>
          <p:cNvSpPr txBox="1"/>
          <p:nvPr/>
        </p:nvSpPr>
        <p:spPr>
          <a:xfrm>
            <a:off x="4547236" y="701554"/>
            <a:ext cx="6526045" cy="501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are positioning our accounting and bookkeeping process to reduce administrative and reporting concerns, allowing the District to focus on the who will make a difference to our future, our CHILDREN.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question that will need to be answered for every voucher submitted, “How does this expenditure further the Kiwanis mission and benefit the children or our community?”</a:t>
            </a:r>
            <a:endParaRPr lang="en-US" sz="7200" b="1" cap="all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895887C-BCE9-133A-59C5-69521E2E4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3AE0C-EBF8-8058-DF88-F2BF51AA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EAF154-6BC3-6B8E-C776-7DBD89AF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809419-2AF6-73D8-1EF2-3C2119830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F1637CB0-D955-C14B-9440-7D263B2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257B26-5DE1-B43D-30A6-7565BCDEF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863E73-CA4F-4777-B0A9-5E9E517EF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8CE178-8E6C-72F7-3046-F08E8402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E90008-AD2F-5712-AA11-7CB5CFD9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286608"/>
            <a:ext cx="3054268" cy="1879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and </a:t>
            </a:r>
            <a:r>
              <a:rPr lang="en-US" sz="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maybe 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Answers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C15C1D-4B13-7B82-0314-BF504885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C49784-2ADE-BE0F-6B6C-AF3705FA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F077B-D65C-F38C-2658-49745CC17499}"/>
              </a:ext>
            </a:extLst>
          </p:cNvPr>
          <p:cNvSpPr txBox="1"/>
          <p:nvPr/>
        </p:nvSpPr>
        <p:spPr>
          <a:xfrm>
            <a:off x="4547236" y="701554"/>
            <a:ext cx="6526045" cy="501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do </a:t>
            </a:r>
            <a:r>
              <a:rPr lang="en-US" sz="7200" b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want to know </a:t>
            </a:r>
            <a:r>
              <a:rPr lang="en-US" sz="7200" b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me </a:t>
            </a: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en-US" sz="7200" b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treasurer’s 2025-26 focus</a:t>
            </a:r>
            <a:r>
              <a:rPr lang="en-US" sz="7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that I did not answer?</a:t>
            </a:r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BEF313B-64E3-5120-660B-CCA1415CF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2" y="6281245"/>
            <a:ext cx="1274067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80B6A-4E36-91D6-09F7-E176E060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B900ECA-61A8-7D2B-9896-656F4225E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 11">
            <a:extLst>
              <a:ext uri="{FF2B5EF4-FFF2-40B4-BE49-F238E27FC236}">
                <a16:creationId xmlns:a16="http://schemas.microsoft.com/office/drawing/2014/main" id="{D7500975-354C-D14D-5A5F-91D9CE49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3C7F74E-45EE-A89E-4BBE-CAAF6062E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C675AD19-2633-EC24-53D1-008D7714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725E577D-5C81-2C15-6A44-993671DCD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5-Point Star 24">
            <a:extLst>
              <a:ext uri="{FF2B5EF4-FFF2-40B4-BE49-F238E27FC236}">
                <a16:creationId xmlns:a16="http://schemas.microsoft.com/office/drawing/2014/main" id="{379C4118-A227-ADA1-01D9-EBAC4290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53FA303-42A6-472A-FBF2-DE7245BD5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CA085-28A2-9054-C600-F7DD35A53D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37" y="4228331"/>
            <a:ext cx="10805790" cy="12702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allowing me to serve with you!</a:t>
            </a:r>
          </a:p>
        </p:txBody>
      </p:sp>
      <p:sp>
        <p:nvSpPr>
          <p:cNvPr id="33" name="5-Point Star 31">
            <a:extLst>
              <a:ext uri="{FF2B5EF4-FFF2-40B4-BE49-F238E27FC236}">
                <a16:creationId xmlns:a16="http://schemas.microsoft.com/office/drawing/2014/main" id="{E5D230F4-F04B-4AC8-BEAB-C7201A901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783E07-5DE6-3DC1-E271-C9768B92F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498610"/>
            <a:ext cx="10792448" cy="812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Keith Hatch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Florida District of Kiwanis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Treasurer (2025-26)</a:t>
            </a:r>
          </a:p>
        </p:txBody>
      </p: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893D7D0-8F22-2E20-6D50-3A45707E1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" y="990114"/>
            <a:ext cx="10805789" cy="29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283</TotalTime>
  <Words>543</Words>
  <Application>Microsoft Office PowerPoint</Application>
  <PresentationFormat>Widescreen</PresentationFormat>
  <Paragraphs>75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Impact</vt:lpstr>
      <vt:lpstr>Main Event</vt:lpstr>
      <vt:lpstr>D. Keith Hatch</vt:lpstr>
      <vt:lpstr>Agenda</vt:lpstr>
      <vt:lpstr>His story</vt:lpstr>
      <vt:lpstr>achievements &amp; activities</vt:lpstr>
      <vt:lpstr>2025-26 Treasurer focus</vt:lpstr>
      <vt:lpstr>2025-26 Treasurer focus</vt:lpstr>
      <vt:lpstr>Closing</vt:lpstr>
      <vt:lpstr>Questions and maybe  Answers</vt:lpstr>
      <vt:lpstr>Thank you for allowing me to serve with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Hatch</dc:creator>
  <cp:lastModifiedBy>Victoria Waller</cp:lastModifiedBy>
  <cp:revision>3</cp:revision>
  <dcterms:created xsi:type="dcterms:W3CDTF">2025-07-31T15:31:39Z</dcterms:created>
  <dcterms:modified xsi:type="dcterms:W3CDTF">2025-08-01T00:58:08Z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