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82" r:id="rId4"/>
    <p:sldId id="265" r:id="rId5"/>
    <p:sldId id="290" r:id="rId6"/>
    <p:sldId id="283" r:id="rId7"/>
    <p:sldId id="291" r:id="rId8"/>
    <p:sldId id="284" r:id="rId9"/>
    <p:sldId id="289" r:id="rId10"/>
    <p:sldId id="286" r:id="rId11"/>
    <p:sldId id="288" r:id="rId12"/>
    <p:sldId id="259" r:id="rId13"/>
    <p:sldId id="270" r:id="rId14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aW9PeZ4NzASeH7PcR2tQWN1nz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04" name="Google Shape;2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FCE3B436-C481-7ADD-041F-9CEF20827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>
            <a:extLst>
              <a:ext uri="{FF2B5EF4-FFF2-40B4-BE49-F238E27FC236}">
                <a16:creationId xmlns:a16="http://schemas.microsoft.com/office/drawing/2014/main" id="{308CD698-AF28-CAA7-1595-DFF87E7219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23" name="Google Shape;223;p2:notes">
            <a:extLst>
              <a:ext uri="{FF2B5EF4-FFF2-40B4-BE49-F238E27FC236}">
                <a16:creationId xmlns:a16="http://schemas.microsoft.com/office/drawing/2014/main" id="{3CB14760-9FE5-A378-3F65-1CF2B2FFF3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3684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5849AAD3-32D6-FEC6-E3A7-87B6CDCC3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>
            <a:extLst>
              <a:ext uri="{FF2B5EF4-FFF2-40B4-BE49-F238E27FC236}">
                <a16:creationId xmlns:a16="http://schemas.microsoft.com/office/drawing/2014/main" id="{A4084278-BA88-71FC-0050-00132BBE42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71" name="Google Shape;271;p6:notes">
            <a:extLst>
              <a:ext uri="{FF2B5EF4-FFF2-40B4-BE49-F238E27FC236}">
                <a16:creationId xmlns:a16="http://schemas.microsoft.com/office/drawing/2014/main" id="{C846A3DD-0CCF-D12A-E648-93F19F33B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0091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311" name="Google Shape;3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CAC6ABCB-251A-2EFF-14C1-BB090D592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>
            <a:extLst>
              <a:ext uri="{FF2B5EF4-FFF2-40B4-BE49-F238E27FC236}">
                <a16:creationId xmlns:a16="http://schemas.microsoft.com/office/drawing/2014/main" id="{25DEDBCF-7DD5-F811-78ED-D7EDB2C701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23" name="Google Shape;223;p2:notes">
            <a:extLst>
              <a:ext uri="{FF2B5EF4-FFF2-40B4-BE49-F238E27FC236}">
                <a16:creationId xmlns:a16="http://schemas.microsoft.com/office/drawing/2014/main" id="{F3A68473-16AE-36BA-4448-7FABE1CD3F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933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>
          <a:extLst>
            <a:ext uri="{FF2B5EF4-FFF2-40B4-BE49-F238E27FC236}">
              <a16:creationId xmlns:a16="http://schemas.microsoft.com/office/drawing/2014/main" id="{A1E336BB-1583-3368-6A5F-1FE10F2E9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b9b211d9d_0_0:notes">
            <a:extLst>
              <a:ext uri="{FF2B5EF4-FFF2-40B4-BE49-F238E27FC236}">
                <a16:creationId xmlns:a16="http://schemas.microsoft.com/office/drawing/2014/main" id="{90D65FDB-DF6A-AD92-C73A-60641C9E89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db9b211d9d_0_0:notes">
            <a:extLst>
              <a:ext uri="{FF2B5EF4-FFF2-40B4-BE49-F238E27FC236}">
                <a16:creationId xmlns:a16="http://schemas.microsoft.com/office/drawing/2014/main" id="{FCDA022E-0775-43F3-5DD7-58CF5C8583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https://www.pewresearch.org/internet/2025/07/31/online-scams-and-attacks-in-america-today/</a:t>
            </a:r>
            <a:endParaRPr dirty="0"/>
          </a:p>
        </p:txBody>
      </p:sp>
      <p:sp>
        <p:nvSpPr>
          <p:cNvPr id="211" name="Google Shape;211;g2db9b211d9d_0_0:notes">
            <a:extLst>
              <a:ext uri="{FF2B5EF4-FFF2-40B4-BE49-F238E27FC236}">
                <a16:creationId xmlns:a16="http://schemas.microsoft.com/office/drawing/2014/main" id="{D9AAB0C2-5994-9A90-710B-09BA647463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90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71" name="Google Shape;2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CDF1E808-2171-77AB-492A-4A8AFAB9D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>
            <a:extLst>
              <a:ext uri="{FF2B5EF4-FFF2-40B4-BE49-F238E27FC236}">
                <a16:creationId xmlns:a16="http://schemas.microsoft.com/office/drawing/2014/main" id="{44F70416-A03C-CE7A-66F7-FC870011F3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71" name="Google Shape;271;p6:notes">
            <a:extLst>
              <a:ext uri="{FF2B5EF4-FFF2-40B4-BE49-F238E27FC236}">
                <a16:creationId xmlns:a16="http://schemas.microsoft.com/office/drawing/2014/main" id="{54299179-FE58-2EDC-58F1-1F4233B570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406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F707AB26-E4E9-468A-C91F-0BFE9C32E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>
            <a:extLst>
              <a:ext uri="{FF2B5EF4-FFF2-40B4-BE49-F238E27FC236}">
                <a16:creationId xmlns:a16="http://schemas.microsoft.com/office/drawing/2014/main" id="{670D07CE-B33A-FB6C-6E89-582321A717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71" name="Google Shape;271;p6:notes">
            <a:extLst>
              <a:ext uri="{FF2B5EF4-FFF2-40B4-BE49-F238E27FC236}">
                <a16:creationId xmlns:a16="http://schemas.microsoft.com/office/drawing/2014/main" id="{B9C744B7-C0B8-DA3E-A07C-E116853BFC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8868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F7689A33-90FA-AA01-1F2E-174BC87E7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>
            <a:extLst>
              <a:ext uri="{FF2B5EF4-FFF2-40B4-BE49-F238E27FC236}">
                <a16:creationId xmlns:a16="http://schemas.microsoft.com/office/drawing/2014/main" id="{FA2C5EDA-0155-BD44-4F1B-99E2D878BE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71" name="Google Shape;271;p6:notes">
            <a:extLst>
              <a:ext uri="{FF2B5EF4-FFF2-40B4-BE49-F238E27FC236}">
                <a16:creationId xmlns:a16="http://schemas.microsoft.com/office/drawing/2014/main" id="{D2984E33-C009-C912-D8F6-062269DC8E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280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F2B2931D-6CE5-6345-2A51-E5A1001C2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:notes">
            <a:extLst>
              <a:ext uri="{FF2B5EF4-FFF2-40B4-BE49-F238E27FC236}">
                <a16:creationId xmlns:a16="http://schemas.microsoft.com/office/drawing/2014/main" id="{33A7CEB4-15A7-F7BD-086B-759AF48038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71" name="Google Shape;271;p6:notes">
            <a:extLst>
              <a:ext uri="{FF2B5EF4-FFF2-40B4-BE49-F238E27FC236}">
                <a16:creationId xmlns:a16="http://schemas.microsoft.com/office/drawing/2014/main" id="{465C4D1E-1941-3AFA-3B3A-903CFC50B8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2174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A1F82640-754E-9A46-FCE6-E730EDA0B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>
            <a:extLst>
              <a:ext uri="{FF2B5EF4-FFF2-40B4-BE49-F238E27FC236}">
                <a16:creationId xmlns:a16="http://schemas.microsoft.com/office/drawing/2014/main" id="{47AF712E-DF8B-40AB-868C-144043B670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23" name="Google Shape;223;p2:notes">
            <a:extLst>
              <a:ext uri="{FF2B5EF4-FFF2-40B4-BE49-F238E27FC236}">
                <a16:creationId xmlns:a16="http://schemas.microsoft.com/office/drawing/2014/main" id="{940AFCC6-15FE-3077-4BB7-C8747C4B00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532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685800" y="1559664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 New Roman"/>
              <a:buNone/>
              <a:defRPr sz="55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685800" y="2266949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8075" y="3904187"/>
            <a:ext cx="2261347" cy="93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3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54084"/>
            <a:ext cx="1889465" cy="1889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Block">
  <p:cSld name="3_Content Bloc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9050"/>
            <a:ext cx="9144000" cy="124541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533401" y="1314451"/>
            <a:ext cx="8153400" cy="328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9" name="Google Shape;79;p24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ullet Points">
  <p:cSld name="3_Bullet Poi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526" y="-19050"/>
            <a:ext cx="9144000" cy="124541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1"/>
          </p:nvPr>
        </p:nvSpPr>
        <p:spPr>
          <a:xfrm>
            <a:off x="533401" y="1314451"/>
            <a:ext cx="8153400" cy="328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4" name="Google Shape;84;p25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 Block">
  <p:cSld name="4_Content Bloc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9" name="Google Shape;89;p26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ullet Points">
  <p:cSld name="4_Bullet Poin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Google Shape;94;p27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 Block">
  <p:cSld name="5_Content Bloc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/>
          <p:nvPr/>
        </p:nvSpPr>
        <p:spPr>
          <a:xfrm rot="-5400000">
            <a:off x="4657725" y="428625"/>
            <a:ext cx="514350" cy="8610600"/>
          </a:xfrm>
          <a:prstGeom prst="rect">
            <a:avLst/>
          </a:prstGeom>
          <a:solidFill>
            <a:srgbClr val="B4975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35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285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title"/>
          </p:nvPr>
        </p:nvSpPr>
        <p:spPr>
          <a:xfrm>
            <a:off x="0" y="336947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0" name="Google Shape;100;p28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 Block">
  <p:cSld name="6_Content Bloc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/>
          <p:nvPr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 cap="flat" cmpd="sng">
            <a:solidFill>
              <a:srgbClr val="B4975A">
                <a:alpha val="4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609601" y="1568055"/>
            <a:ext cx="7924799" cy="269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title"/>
          </p:nvPr>
        </p:nvSpPr>
        <p:spPr>
          <a:xfrm>
            <a:off x="609600" y="590550"/>
            <a:ext cx="66294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6" name="Google Shape;106;p30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474" y="35340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ullet Points">
  <p:cSld name="6_Bullet Poi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/>
          <p:nvPr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 cap="flat" cmpd="sng">
            <a:solidFill>
              <a:srgbClr val="B4975A">
                <a:alpha val="4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10" name="Google Shape;110;p31"/>
          <p:cNvSpPr txBox="1">
            <a:spLocks noGrp="1"/>
          </p:cNvSpPr>
          <p:nvPr>
            <p:ph type="body" idx="1"/>
          </p:nvPr>
        </p:nvSpPr>
        <p:spPr>
          <a:xfrm>
            <a:off x="609600" y="1568055"/>
            <a:ext cx="7924802" cy="269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 Block">
  <p:cSld name="7_Content Bloc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/>
          <p:nvPr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 cap="flat" cmpd="sng">
            <a:solidFill>
              <a:srgbClr val="AAA9AA">
                <a:alpha val="2431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15" name="Google Shape;115;p32"/>
          <p:cNvSpPr txBox="1">
            <a:spLocks noGrp="1"/>
          </p:cNvSpPr>
          <p:nvPr>
            <p:ph type="body" idx="1"/>
          </p:nvPr>
        </p:nvSpPr>
        <p:spPr>
          <a:xfrm>
            <a:off x="609601" y="1428750"/>
            <a:ext cx="7924799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title"/>
          </p:nvPr>
        </p:nvSpPr>
        <p:spPr>
          <a:xfrm>
            <a:off x="609600" y="590550"/>
            <a:ext cx="79248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ullet Points">
  <p:cSld name="7_Bullet Poin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/>
          <p:nvPr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 cap="flat" cmpd="sng">
            <a:solidFill>
              <a:srgbClr val="AAA9AA">
                <a:alpha val="2431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20" name="Google Shape;120;p33"/>
          <p:cNvSpPr txBox="1">
            <a:spLocks noGrp="1"/>
          </p:cNvSpPr>
          <p:nvPr>
            <p:ph type="body" idx="1"/>
          </p:nvPr>
        </p:nvSpPr>
        <p:spPr>
          <a:xfrm>
            <a:off x="609601" y="1428750"/>
            <a:ext cx="7924799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title"/>
          </p:nvPr>
        </p:nvSpPr>
        <p:spPr>
          <a:xfrm>
            <a:off x="609600" y="590550"/>
            <a:ext cx="79248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 Block">
  <p:cSld name="8_Content Bloc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4"/>
          <p:cNvSpPr/>
          <p:nvPr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 cap="flat" cmpd="sng">
            <a:solidFill>
              <a:srgbClr val="0039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25" name="Google Shape;125;p34"/>
          <p:cNvSpPr txBox="1">
            <a:spLocks noGrp="1"/>
          </p:cNvSpPr>
          <p:nvPr>
            <p:ph type="body" idx="1"/>
          </p:nvPr>
        </p:nvSpPr>
        <p:spPr>
          <a:xfrm>
            <a:off x="609601" y="1428750"/>
            <a:ext cx="7924799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title"/>
          </p:nvPr>
        </p:nvSpPr>
        <p:spPr>
          <a:xfrm>
            <a:off x="609600" y="590550"/>
            <a:ext cx="79248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7" name="Google Shape;127;p34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149" y="3323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 Points">
  <p:cSld name="1_Bullet Poin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3927"/>
            <a:ext cx="9144000" cy="124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457201" y="1314451"/>
            <a:ext cx="82296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50" y="4362051"/>
            <a:ext cx="1933252" cy="7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 title="SHINE BRIGHT FLORIDA KIWANIS DISTRICT CONVENTION AUGUST 7-11, 2025 AT PGA NATIONAL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9649" y="3477525"/>
            <a:ext cx="1684351" cy="168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ullet Points">
  <p:cSld name="8_Bullet Poin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5"/>
          <p:cNvSpPr/>
          <p:nvPr/>
        </p:nvSpPr>
        <p:spPr>
          <a:xfrm>
            <a:off x="304800" y="285750"/>
            <a:ext cx="8534400" cy="4572000"/>
          </a:xfrm>
          <a:prstGeom prst="rect">
            <a:avLst/>
          </a:prstGeom>
          <a:noFill/>
          <a:ln w="127000" cap="flat" cmpd="sng">
            <a:solidFill>
              <a:srgbClr val="0039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650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31" name="Google Shape;131;p35"/>
          <p:cNvSpPr txBox="1">
            <a:spLocks noGrp="1"/>
          </p:cNvSpPr>
          <p:nvPr>
            <p:ph type="body" idx="1"/>
          </p:nvPr>
        </p:nvSpPr>
        <p:spPr>
          <a:xfrm>
            <a:off x="609601" y="1428750"/>
            <a:ext cx="7924799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title"/>
          </p:nvPr>
        </p:nvSpPr>
        <p:spPr>
          <a:xfrm>
            <a:off x="609600" y="590550"/>
            <a:ext cx="79248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 Block">
  <p:cSld name="9_Content Bloc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/>
          <p:nvPr/>
        </p:nvSpPr>
        <p:spPr>
          <a:xfrm>
            <a:off x="304800" y="0"/>
            <a:ext cx="304800" cy="4629150"/>
          </a:xfrm>
          <a:prstGeom prst="rect">
            <a:avLst/>
          </a:prstGeom>
          <a:solidFill>
            <a:srgbClr val="B4975A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25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36" name="Google Shape;136;p36"/>
          <p:cNvSpPr txBox="1">
            <a:spLocks noGrp="1"/>
          </p:cNvSpPr>
          <p:nvPr>
            <p:ph type="body" idx="1"/>
          </p:nvPr>
        </p:nvSpPr>
        <p:spPr>
          <a:xfrm>
            <a:off x="1066799" y="1314451"/>
            <a:ext cx="7696200" cy="346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8" name="Google Shape;138;p36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 Block">
  <p:cSld name="10_Content Bloc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/>
          <p:nvPr/>
        </p:nvSpPr>
        <p:spPr>
          <a:xfrm>
            <a:off x="304800" y="0"/>
            <a:ext cx="304800" cy="4629150"/>
          </a:xfrm>
          <a:prstGeom prst="rect">
            <a:avLst/>
          </a:prstGeom>
          <a:solidFill>
            <a:srgbClr val="AAA9AA">
              <a:alpha val="2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25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42" name="Google Shape;142;p37"/>
          <p:cNvSpPr txBox="1">
            <a:spLocks noGrp="1"/>
          </p:cNvSpPr>
          <p:nvPr>
            <p:ph type="body" idx="1"/>
          </p:nvPr>
        </p:nvSpPr>
        <p:spPr>
          <a:xfrm>
            <a:off x="990600" y="1314451"/>
            <a:ext cx="78486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title"/>
          </p:nvPr>
        </p:nvSpPr>
        <p:spPr>
          <a:xfrm>
            <a:off x="990601" y="336947"/>
            <a:ext cx="7848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4" name="Google Shape;144;p37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 Block">
  <p:cSld name="11_Content Bloc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773761" y="2040461"/>
            <a:ext cx="4461922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48" name="Google Shape;148;p38"/>
          <p:cNvSpPr txBox="1">
            <a:spLocks noGrp="1"/>
          </p:cNvSpPr>
          <p:nvPr>
            <p:ph type="body" idx="1"/>
          </p:nvPr>
        </p:nvSpPr>
        <p:spPr>
          <a:xfrm>
            <a:off x="1066799" y="1314451"/>
            <a:ext cx="7696200" cy="346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0" name="Google Shape;150;p38" title="SHINE BRIGHT FLORIDA KIWANIS DISTRICT CONVENTION AUGUST 7-11, 2025 AT PGA NATIONAL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949" y="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 Block">
  <p:cSld name="12_Content Bloc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9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6248400" y="2266950"/>
            <a:ext cx="3429000" cy="335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1" y="-19050"/>
            <a:ext cx="9137930" cy="81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9"/>
          <p:cNvSpPr txBox="1">
            <a:spLocks noGrp="1"/>
          </p:cNvSpPr>
          <p:nvPr>
            <p:ph type="body" idx="1"/>
          </p:nvPr>
        </p:nvSpPr>
        <p:spPr>
          <a:xfrm>
            <a:off x="381000" y="1047750"/>
            <a:ext cx="8305800" cy="361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6" name="Google Shape;156;p39" title="SHINE BRIGHT FLORIDA KIWANIS DISTRICT CONVENTION AUGUST 7-11, 2025 AT PGA NATIONAL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ullet Points">
  <p:cSld name="12_Bullet Poin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0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6248400" y="2266950"/>
            <a:ext cx="3429000" cy="335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1" y="-19050"/>
            <a:ext cx="9137930" cy="81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0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91440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40"/>
          <p:cNvSpPr txBox="1">
            <a:spLocks noGrp="1"/>
          </p:cNvSpPr>
          <p:nvPr>
            <p:ph type="body" idx="1"/>
          </p:nvPr>
        </p:nvSpPr>
        <p:spPr>
          <a:xfrm>
            <a:off x="381000" y="1047750"/>
            <a:ext cx="8305800" cy="361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2" name="Google Shape;162;p40" title="SHINE BRIGHT FLORIDA KIWANIS DISTRICT CONVENTION AUGUST 7-11, 2025 AT PGA NATIONAL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 Block">
  <p:cSld name="13_Content Bloc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6" name="Google Shape;16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ullet Points">
  <p:cSld name="13_Bullet Point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2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 Block">
  <p:cSld name="14_Content Bloc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3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ullet Points">
  <p:cSld name="14_Bullet Point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4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44"/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8" name="Google Shape;17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ullet Points">
  <p:cSld name="11_Bullet Poin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773761" y="2040461"/>
            <a:ext cx="4461922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" y="426720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1066799" y="1314451"/>
            <a:ext cx="7696200" cy="346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" name="Google Shape;38;p16" title="SHINE BRIGHT FLORIDA KIWANIS DISTRICT CONVENTION AUGUST 7-11, 2025 AT PGA NATIONAL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949" y="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 Block">
  <p:cSld name="15_Content Block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5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45"/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2" name="Google Shape;18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Bullet Points">
  <p:cSld name="15_Bullet Poin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6"/>
          <p:cNvSpPr txBox="1">
            <a:spLocks noGrp="1"/>
          </p:cNvSpPr>
          <p:nvPr>
            <p:ph type="body" idx="1"/>
          </p:nvPr>
        </p:nvSpPr>
        <p:spPr>
          <a:xfrm>
            <a:off x="609600" y="1428750"/>
            <a:ext cx="7924802" cy="28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46"/>
          <p:cNvSpPr txBox="1">
            <a:spLocks noGrp="1"/>
          </p:cNvSpPr>
          <p:nvPr>
            <p:ph type="title"/>
          </p:nvPr>
        </p:nvSpPr>
        <p:spPr>
          <a:xfrm>
            <a:off x="609599" y="590550"/>
            <a:ext cx="7924802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rgbClr val="0039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4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4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4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4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4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4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4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4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4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4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4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1" y="1367"/>
            <a:ext cx="9137930" cy="514213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685800" y="1559664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 New Roman"/>
              <a:buNone/>
              <a:defRPr sz="5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6248887" y="2266950"/>
            <a:ext cx="3428026" cy="335184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685800" y="2266949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4435673"/>
            <a:ext cx="8839200" cy="57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24350"/>
            <a:ext cx="819150" cy="819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685800" y="1559664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 New Roman"/>
              <a:buNone/>
              <a:defRPr sz="5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685800" y="2266949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497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Google Shape;55;p19" title="SHINE BRIGHT FLORIDA KIWANIS DISTRICT CONVENTION AUGUST 7-11, 2025 AT PGA NATIONAL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949" y="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Title Slide 4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1" y="1367"/>
            <a:ext cx="9137930" cy="514213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685800" y="1937147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 New Roman"/>
              <a:buNone/>
              <a:defRPr sz="5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685800" y="2647950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Block">
  <p:cSld name="1_Content Bloc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3927"/>
            <a:ext cx="9144000" cy="124541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533401" y="1314451"/>
            <a:ext cx="81534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21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Block">
  <p:cSld name="2_Content Bloc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43"/>
            <a:ext cx="9144000" cy="183535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533401" y="1314451"/>
            <a:ext cx="8077199" cy="328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533400" y="336947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9" name="Google Shape;69;p22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ullet Points">
  <p:cSld name="2_Bullet Poin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7107"/>
            <a:ext cx="9144000" cy="183535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>
            <a:off x="533401" y="1314451"/>
            <a:ext cx="8077199" cy="328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974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974"/>
              </a:buClr>
              <a:buSzPts val="2000"/>
              <a:buFont typeface="Calibri"/>
              <a:buChar char="­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533400" y="336947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23" title="SHINE BRIGHT FLORIDA KIWANIS DISTRICT CONVENTION AUGUST 7-11, 2025 AT PGA NATIONAL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949" y="3519451"/>
            <a:ext cx="1624050" cy="16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>
                <a:alpha val="44313"/>
              </a:srgbClr>
            </a:gs>
            <a:gs pos="100000">
              <a:srgbClr val="EBEBEB">
                <a:alpha val="71372"/>
              </a:srgbClr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Toomey33@gmail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wanis.org/members/branding-market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"/>
          <p:cNvSpPr txBox="1">
            <a:spLocks noGrp="1"/>
          </p:cNvSpPr>
          <p:nvPr>
            <p:ph type="title"/>
          </p:nvPr>
        </p:nvSpPr>
        <p:spPr>
          <a:xfrm>
            <a:off x="685800" y="1276350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0" dirty="0"/>
              <a:t>How to Market Kiwanis to Your Community</a:t>
            </a:r>
            <a:endParaRPr sz="3600" dirty="0"/>
          </a:p>
        </p:txBody>
      </p:sp>
      <p:sp>
        <p:nvSpPr>
          <p:cNvPr id="207" name="Google Shape;207;p1"/>
          <p:cNvSpPr txBox="1">
            <a:spLocks noGrp="1"/>
          </p:cNvSpPr>
          <p:nvPr>
            <p:ph type="body" idx="1"/>
          </p:nvPr>
        </p:nvSpPr>
        <p:spPr>
          <a:xfrm>
            <a:off x="609600" y="3011951"/>
            <a:ext cx="7772400" cy="68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</a:pPr>
            <a:r>
              <a:rPr lang="en-US" dirty="0"/>
              <a:t>August 9, 2025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</a:pPr>
            <a:r>
              <a:rPr lang="en-US" dirty="0"/>
              <a:t>Rachel Toomey, APR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027BF05F-54A6-A747-EFD1-A994DD0AF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>
            <a:extLst>
              <a:ext uri="{FF2B5EF4-FFF2-40B4-BE49-F238E27FC236}">
                <a16:creationId xmlns:a16="http://schemas.microsoft.com/office/drawing/2014/main" id="{7DEDE178-F30E-D39A-4370-ECBFB178C9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sz="4000" dirty="0"/>
              <a:t>Case Study: BUG Chase 5K</a:t>
            </a:r>
            <a:endParaRPr sz="4000" dirty="0"/>
          </a:p>
        </p:txBody>
      </p:sp>
      <p:sp>
        <p:nvSpPr>
          <p:cNvPr id="226" name="Google Shape;226;p2">
            <a:extLst>
              <a:ext uri="{FF2B5EF4-FFF2-40B4-BE49-F238E27FC236}">
                <a16:creationId xmlns:a16="http://schemas.microsoft.com/office/drawing/2014/main" id="{7EC4B58E-BC0D-9E15-02FF-DB0B438CB3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89251" y="1219866"/>
            <a:ext cx="8647451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5143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rPr lang="en-US" sz="2000" dirty="0"/>
              <a:t>Marketing Tactics: </a:t>
            </a:r>
          </a:p>
          <a:p>
            <a:pPr marL="971550" indent="-457200"/>
            <a:r>
              <a:rPr lang="en-US" sz="2000" dirty="0"/>
              <a:t>Update Club Website</a:t>
            </a:r>
          </a:p>
          <a:p>
            <a:pPr marL="971550" indent="-457200"/>
            <a:r>
              <a:rPr lang="en-US" sz="2000" dirty="0"/>
              <a:t>Race Website</a:t>
            </a:r>
          </a:p>
          <a:p>
            <a:pPr marL="971550" indent="-457200"/>
            <a:r>
              <a:rPr lang="en-US" sz="2000" dirty="0"/>
              <a:t>Club Newsletter</a:t>
            </a:r>
          </a:p>
          <a:p>
            <a:pPr marL="971550" indent="-457200"/>
            <a:r>
              <a:rPr lang="en-US" sz="2000" dirty="0"/>
              <a:t>Club Social Media</a:t>
            </a:r>
          </a:p>
          <a:p>
            <a:pPr marL="971550" indent="-457200"/>
            <a:r>
              <a:rPr lang="en-US" sz="2000" dirty="0"/>
              <a:t>Facebook Event</a:t>
            </a:r>
          </a:p>
          <a:p>
            <a:pPr marL="971550" indent="-457200"/>
            <a:r>
              <a:rPr lang="en-US" sz="2000" dirty="0"/>
              <a:t>Press Releases (Pre and Post)</a:t>
            </a:r>
          </a:p>
          <a:p>
            <a:pPr marL="971550" indent="-457200"/>
            <a:r>
              <a:rPr lang="en-US" sz="2000" dirty="0"/>
              <a:t>Media Sponsor</a:t>
            </a:r>
          </a:p>
          <a:p>
            <a:pPr marL="971550" indent="-457200"/>
            <a:r>
              <a:rPr lang="en-US" sz="2000" dirty="0"/>
              <a:t>Paid advertising on Facebook and Instagram</a:t>
            </a:r>
          </a:p>
          <a:p>
            <a:pPr marL="971550" indent="-457200"/>
            <a:r>
              <a:rPr lang="en-US" sz="2000" dirty="0"/>
              <a:t>Post in Social Media Groups</a:t>
            </a:r>
          </a:p>
          <a:p>
            <a:pPr marL="971550" indent="-457200"/>
            <a:r>
              <a:rPr lang="en-US" sz="2000" dirty="0"/>
              <a:t>Marketing Emails to Runners in Database</a:t>
            </a:r>
          </a:p>
          <a:p>
            <a:pPr marL="971550" indent="-457200"/>
            <a:r>
              <a:rPr lang="en-US" sz="2000" dirty="0"/>
              <a:t>Race Shirts</a:t>
            </a:r>
            <a:endParaRPr sz="2000" dirty="0"/>
          </a:p>
          <a:p>
            <a:pPr marL="514350" marR="0" lvl="0" indent="-133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955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197EE102-1003-03F9-BCAD-450E312E4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8A7EB-CD0D-6C98-0C43-10DC7231B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00" y="-11326"/>
            <a:ext cx="1704693" cy="51548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AAF64-70F9-A07D-265B-C01751593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012" y="257182"/>
            <a:ext cx="1798393" cy="2308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FEA14-C4C8-7831-3332-CBF1E9961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11" y="2764294"/>
            <a:ext cx="5284033" cy="2306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BCA62-C641-7626-FFE8-05274C0D9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009" y="72683"/>
            <a:ext cx="2511956" cy="24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/>
              <a:t>In Conclusion…</a:t>
            </a:r>
            <a:endParaRPr dirty="0"/>
          </a:p>
        </p:txBody>
      </p:sp>
      <p:sp>
        <p:nvSpPr>
          <p:cNvPr id="226" name="Google Shape;226;p2"/>
          <p:cNvSpPr txBox="1">
            <a:spLocks noGrp="1"/>
          </p:cNvSpPr>
          <p:nvPr>
            <p:ph type="body" idx="1"/>
          </p:nvPr>
        </p:nvSpPr>
        <p:spPr>
          <a:xfrm>
            <a:off x="35602" y="1145545"/>
            <a:ext cx="82296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rPr lang="en-US" sz="3000" dirty="0"/>
              <a:t>Marketing Kiwanis isn’t just left to the club officers. Each member of Kiwanis can market Kiwanis! </a:t>
            </a:r>
          </a:p>
          <a:p>
            <a:pPr marL="51435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rPr lang="en-US" sz="3000" dirty="0"/>
              <a:t>More people that know about Kiwanis= </a:t>
            </a:r>
          </a:p>
          <a:p>
            <a:pPr marL="51435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rPr lang="en-US" sz="3000" dirty="0"/>
              <a:t>More Potential Members= </a:t>
            </a:r>
          </a:p>
          <a:p>
            <a:pPr marL="51435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rPr lang="en-US" sz="3000" dirty="0"/>
              <a:t>More Service to Our Community!</a:t>
            </a:r>
            <a:endParaRPr sz="3000" dirty="0"/>
          </a:p>
          <a:p>
            <a:pPr marL="514350" marR="0" lvl="0" indent="-133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"/>
          <p:cNvSpPr txBox="1">
            <a:spLocks noGrp="1"/>
          </p:cNvSpPr>
          <p:nvPr>
            <p:ph type="title"/>
          </p:nvPr>
        </p:nvSpPr>
        <p:spPr>
          <a:xfrm>
            <a:off x="685800" y="1559664"/>
            <a:ext cx="77724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 New Roman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314" name="Google Shape;314;p11"/>
          <p:cNvSpPr txBox="1">
            <a:spLocks noGrp="1"/>
          </p:cNvSpPr>
          <p:nvPr>
            <p:ph type="body" idx="1"/>
          </p:nvPr>
        </p:nvSpPr>
        <p:spPr>
          <a:xfrm>
            <a:off x="685800" y="2266951"/>
            <a:ext cx="7772400" cy="1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Arial"/>
              <a:buNone/>
            </a:pPr>
            <a:r>
              <a:rPr lang="en-US" dirty="0"/>
              <a:t>Rachel Toomey, </a:t>
            </a:r>
            <a:r>
              <a:rPr lang="en-US" dirty="0">
                <a:hlinkClick r:id="rId3"/>
              </a:rPr>
              <a:t>Rachel.Toomey33@gmail.com</a:t>
            </a: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974"/>
              </a:buClr>
              <a:buSzPts val="24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37791AD3-BF7A-F7B8-909C-D894271AD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>
            <a:extLst>
              <a:ext uri="{FF2B5EF4-FFF2-40B4-BE49-F238E27FC236}">
                <a16:creationId xmlns:a16="http://schemas.microsoft.com/office/drawing/2014/main" id="{8AAD1430-6CF2-2A1A-DE45-36BD54CFD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/>
              <a:t>A Little About Me…</a:t>
            </a:r>
            <a:endParaRPr dirty="0"/>
          </a:p>
        </p:txBody>
      </p:sp>
      <p:sp>
        <p:nvSpPr>
          <p:cNvPr id="226" name="Google Shape;226;p2">
            <a:extLst>
              <a:ext uri="{FF2B5EF4-FFF2-40B4-BE49-F238E27FC236}">
                <a16:creationId xmlns:a16="http://schemas.microsoft.com/office/drawing/2014/main" id="{A9F425AA-3573-4CB1-1F5A-4CD3B629B0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33530" y="939732"/>
            <a:ext cx="6678118" cy="257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endParaRPr lang="en-US" sz="1000" dirty="0"/>
          </a:p>
          <a:p>
            <a:pPr marL="857250" indent="-342900"/>
            <a:r>
              <a:rPr lang="en-US" sz="1800" dirty="0"/>
              <a:t>Joined the K-Family in Key Club</a:t>
            </a:r>
          </a:p>
          <a:p>
            <a:pPr marL="857250" indent="-342900"/>
            <a:r>
              <a:rPr lang="en-US" sz="1800" dirty="0"/>
              <a:t>Was LTG in CKI</a:t>
            </a:r>
          </a:p>
          <a:p>
            <a:pPr marL="857250" indent="-342900"/>
            <a:r>
              <a:rPr lang="en-US" sz="1800" dirty="0"/>
              <a:t>Former Kiwanis Club President </a:t>
            </a:r>
          </a:p>
          <a:p>
            <a:pPr marL="857250" indent="-342900"/>
            <a:r>
              <a:rPr lang="en-US" sz="1800" dirty="0"/>
              <a:t>Fort Myers Metro-McGregor Kiwanis</a:t>
            </a:r>
          </a:p>
          <a:p>
            <a:pPr marL="857250" indent="-342900"/>
            <a:r>
              <a:rPr lang="en-US" sz="1800" dirty="0"/>
              <a:t>Former Social Media Chair for FL District</a:t>
            </a:r>
          </a:p>
          <a:p>
            <a:pPr marL="857250" indent="-342900"/>
            <a:r>
              <a:rPr lang="en-US" sz="1800" dirty="0"/>
              <a:t>ICON Chair for the FL District</a:t>
            </a:r>
          </a:p>
          <a:p>
            <a:pPr marL="857250" indent="-342900"/>
            <a:r>
              <a:rPr lang="en-US" sz="1800" dirty="0"/>
              <a:t>Earned Accreditation in Public Relations (APR)</a:t>
            </a:r>
          </a:p>
          <a:p>
            <a:pPr marL="857250" indent="-342900"/>
            <a:r>
              <a:rPr lang="en-US" sz="1800" dirty="0"/>
              <a:t>19 Years at Leading SWFL Marketing Firm- Senior Media Director</a:t>
            </a:r>
            <a:endParaRPr sz="1800" dirty="0"/>
          </a:p>
          <a:p>
            <a:pPr marL="514350" marR="0" lvl="0" indent="-133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974"/>
              </a:buClr>
              <a:buSzPts val="2800"/>
              <a:buFont typeface="Arial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A6119-5AB2-4687-BB3B-283ED97131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53" b="935"/>
          <a:stretch>
            <a:fillRect/>
          </a:stretch>
        </p:blipFill>
        <p:spPr>
          <a:xfrm>
            <a:off x="5568845" y="1379095"/>
            <a:ext cx="3260361" cy="21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1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>
          <a:extLst>
            <a:ext uri="{FF2B5EF4-FFF2-40B4-BE49-F238E27FC236}">
              <a16:creationId xmlns:a16="http://schemas.microsoft.com/office/drawing/2014/main" id="{8A4AB44E-FA91-0041-8921-D94860504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b9b211d9d_0_0">
            <a:extLst>
              <a:ext uri="{FF2B5EF4-FFF2-40B4-BE49-F238E27FC236}">
                <a16:creationId xmlns:a16="http://schemas.microsoft.com/office/drawing/2014/main" id="{6F5D3381-B762-F059-080C-4A940AFD50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655319"/>
            <a:ext cx="9144000" cy="31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dirty="0"/>
              <a:t>Marketing Strategies</a:t>
            </a:r>
            <a:endParaRPr sz="4000" dirty="0"/>
          </a:p>
        </p:txBody>
      </p:sp>
      <p:pic>
        <p:nvPicPr>
          <p:cNvPr id="1026" name="Picture 2" descr="A diagram of multiple circles with white text&#10;&#10;Description automatically generated">
            <a:extLst>
              <a:ext uri="{FF2B5EF4-FFF2-40B4-BE49-F238E27FC236}">
                <a16:creationId xmlns:a16="http://schemas.microsoft.com/office/drawing/2014/main" id="{5811E033-F0E6-4DC0-DA42-DB8DA341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21" y="1187502"/>
            <a:ext cx="5060430" cy="36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6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/>
          <p:cNvSpPr txBox="1">
            <a:spLocks noGrp="1"/>
          </p:cNvSpPr>
          <p:nvPr>
            <p:ph type="body" idx="1"/>
          </p:nvPr>
        </p:nvSpPr>
        <p:spPr>
          <a:xfrm>
            <a:off x="1066800" y="1100528"/>
            <a:ext cx="4239718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sz="2000" dirty="0">
                <a:latin typeface="+mn-lt"/>
              </a:rPr>
              <a:t>Channels that you own and control:</a:t>
            </a:r>
          </a:p>
          <a:p>
            <a:pPr lvl="1" fontAlgn="base"/>
            <a:r>
              <a:rPr lang="en-US" sz="2000" dirty="0">
                <a:latin typeface="+mn-lt"/>
              </a:rPr>
              <a:t>Club Members- Elevator Speeches! </a:t>
            </a:r>
          </a:p>
          <a:p>
            <a:pPr lvl="1" fontAlgn="base"/>
            <a:r>
              <a:rPr lang="en-US" sz="2000" dirty="0">
                <a:latin typeface="+mn-lt"/>
              </a:rPr>
              <a:t>Website (Free Template)</a:t>
            </a:r>
          </a:p>
          <a:p>
            <a:pPr lvl="1" fontAlgn="base"/>
            <a:r>
              <a:rPr lang="en-US" sz="2000" dirty="0">
                <a:latin typeface="+mn-lt"/>
              </a:rPr>
              <a:t>Social media channels</a:t>
            </a:r>
          </a:p>
          <a:p>
            <a:pPr lvl="1" fontAlgn="base"/>
            <a:r>
              <a:rPr lang="en-US" sz="2000" dirty="0">
                <a:latin typeface="+mn-lt"/>
              </a:rPr>
              <a:t>Email marketing - Club Newsletters</a:t>
            </a:r>
          </a:p>
          <a:p>
            <a:pPr lvl="1" fontAlgn="base"/>
            <a:r>
              <a:rPr lang="en-US" sz="2000" dirty="0">
                <a:latin typeface="+mn-lt"/>
              </a:rPr>
              <a:t>Club Custom Logo (No More Birdcage!)</a:t>
            </a:r>
          </a:p>
          <a:p>
            <a:pPr marL="552450" lvl="1" indent="0" fontAlgn="base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>
                <a:solidFill>
                  <a:schemeClr val="dk2"/>
                </a:solidFill>
              </a:rPr>
              <a:t>Owned &amp; Shared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39B5B-2F77-EA11-CAAA-550217A4F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759"/>
          <a:stretch>
            <a:fillRect/>
          </a:stretch>
        </p:blipFill>
        <p:spPr>
          <a:xfrm>
            <a:off x="5512618" y="1761342"/>
            <a:ext cx="2981741" cy="1731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94FBC-6735-4033-BB2A-0E5308BEE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618" y="3733564"/>
            <a:ext cx="3170449" cy="834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8A4A2A2F-CA1E-08C1-7ACD-4A2EA3A70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>
            <a:extLst>
              <a:ext uri="{FF2B5EF4-FFF2-40B4-BE49-F238E27FC236}">
                <a16:creationId xmlns:a16="http://schemas.microsoft.com/office/drawing/2014/main" id="{7160CF99-CFA3-39A0-145E-6F1B1F0F71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4472" y="971550"/>
            <a:ext cx="5491397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sz="2000" dirty="0">
                <a:latin typeface="+mn-lt"/>
              </a:rPr>
              <a:t>Channels that you own and control:</a:t>
            </a:r>
          </a:p>
          <a:p>
            <a:pPr lvl="1" fontAlgn="base"/>
            <a:r>
              <a:rPr lang="en-US" sz="2000" dirty="0">
                <a:latin typeface="+mn-lt"/>
              </a:rPr>
              <a:t>Collateral materials- club brochures (Free Template), business cards</a:t>
            </a:r>
          </a:p>
          <a:p>
            <a:pPr lvl="1" fontAlgn="base"/>
            <a:r>
              <a:rPr lang="en-US" sz="2000" dirty="0">
                <a:latin typeface="+mn-lt"/>
              </a:rPr>
              <a:t>Displays- banners, table displays</a:t>
            </a:r>
          </a:p>
          <a:p>
            <a:pPr lvl="1" fontAlgn="base"/>
            <a:r>
              <a:rPr lang="en-US" sz="2000" dirty="0">
                <a:latin typeface="+mn-lt"/>
              </a:rPr>
              <a:t>Kiwanis apparel- shirts and pins</a:t>
            </a:r>
          </a:p>
          <a:p>
            <a:pPr lvl="1" fontAlgn="base"/>
            <a:r>
              <a:rPr lang="en-US" sz="2000" dirty="0">
                <a:latin typeface="+mn-lt"/>
              </a:rPr>
              <a:t>Shared media includes content posted on platforms that allow external audiences to have equal control and opportunities to contribute to conversations. </a:t>
            </a:r>
          </a:p>
        </p:txBody>
      </p:sp>
      <p:sp>
        <p:nvSpPr>
          <p:cNvPr id="274" name="Google Shape;274;p6">
            <a:extLst>
              <a:ext uri="{FF2B5EF4-FFF2-40B4-BE49-F238E27FC236}">
                <a16:creationId xmlns:a16="http://schemas.microsoft.com/office/drawing/2014/main" id="{041181C8-0563-470C-7BAE-D8793B73D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>
                <a:solidFill>
                  <a:schemeClr val="dk2"/>
                </a:solidFill>
              </a:rPr>
              <a:t>Owned &amp; Shared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1C358-6BD7-4AD1-8A90-F2BA4147F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250" y="1708879"/>
            <a:ext cx="2331796" cy="320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7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BE7158C6-1D80-3EA1-DE0E-9F9BC5FD3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>
            <a:extLst>
              <a:ext uri="{FF2B5EF4-FFF2-40B4-BE49-F238E27FC236}">
                <a16:creationId xmlns:a16="http://schemas.microsoft.com/office/drawing/2014/main" id="{154E72CB-E835-45A7-A61F-B784FC125B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9619" y="1578652"/>
            <a:ext cx="76962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342900">
              <a:spcBef>
                <a:spcPts val="0"/>
              </a:spcBef>
            </a:pPr>
            <a:r>
              <a:rPr lang="en-US" sz="2500" dirty="0"/>
              <a:t>When the press and public share your content, and there is no cost for placement. The mentions are "earned" or published by others.  </a:t>
            </a:r>
          </a:p>
          <a:p>
            <a:pPr marL="800100" indent="-342900">
              <a:spcBef>
                <a:spcPts val="0"/>
              </a:spcBef>
            </a:pPr>
            <a:r>
              <a:rPr lang="en-US" sz="2500" dirty="0"/>
              <a:t>Newsrooms are getting smaller and smaller so submitted content more likely to run – IF submitted in the correct format!</a:t>
            </a:r>
          </a:p>
          <a:p>
            <a:pPr indent="0">
              <a:spcBef>
                <a:spcPts val="0"/>
              </a:spcBef>
              <a:buNone/>
            </a:pPr>
            <a:endParaRPr lang="en-US" sz="1900" dirty="0"/>
          </a:p>
          <a:p>
            <a:pPr marL="800100" indent="-342900">
              <a:spcBef>
                <a:spcPts val="0"/>
              </a:spcBef>
            </a:pPr>
            <a:endParaRPr lang="en-US" sz="3000" dirty="0"/>
          </a:p>
        </p:txBody>
      </p:sp>
      <p:sp>
        <p:nvSpPr>
          <p:cNvPr id="274" name="Google Shape;274;p6">
            <a:extLst>
              <a:ext uri="{FF2B5EF4-FFF2-40B4-BE49-F238E27FC236}">
                <a16:creationId xmlns:a16="http://schemas.microsoft.com/office/drawing/2014/main" id="{00EA09FC-FD84-3C79-9CAA-72DF1E2342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>
                <a:solidFill>
                  <a:schemeClr val="dk2"/>
                </a:solidFill>
              </a:rPr>
              <a:t>Earned &amp; Shared</a:t>
            </a: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7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B5C58A7E-71FF-7879-350B-C328317E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>
            <a:extLst>
              <a:ext uri="{FF2B5EF4-FFF2-40B4-BE49-F238E27FC236}">
                <a16:creationId xmlns:a16="http://schemas.microsoft.com/office/drawing/2014/main" id="{1C17B526-8B99-680A-292E-3367E2DBE3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7192" y="999367"/>
            <a:ext cx="76962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342900">
              <a:spcBef>
                <a:spcPts val="0"/>
              </a:spcBef>
            </a:pPr>
            <a:r>
              <a:rPr lang="en-US" sz="2500" dirty="0"/>
              <a:t>Example news release and photo tips on Kiwanis International website</a:t>
            </a:r>
          </a:p>
          <a:p>
            <a:pPr marL="800100" indent="-342900">
              <a:spcBef>
                <a:spcPts val="0"/>
              </a:spcBef>
            </a:pPr>
            <a:r>
              <a:rPr lang="en-US" sz="2500" dirty="0"/>
              <a:t>Put your news releases in AP style format</a:t>
            </a:r>
          </a:p>
          <a:p>
            <a:pPr marL="800100" indent="-342900">
              <a:spcBef>
                <a:spcPts val="0"/>
              </a:spcBef>
            </a:pPr>
            <a:r>
              <a:rPr lang="en-US" sz="2500" dirty="0"/>
              <a:t>Review the news websites to find the correct contact</a:t>
            </a:r>
          </a:p>
          <a:p>
            <a:pPr marL="800100" indent="-342900">
              <a:spcBef>
                <a:spcPts val="0"/>
              </a:spcBef>
            </a:pPr>
            <a:r>
              <a:rPr lang="en-US" sz="2500" dirty="0"/>
              <a:t>A good photo – can take you from a blurb to a full page</a:t>
            </a:r>
          </a:p>
          <a:p>
            <a:pPr marL="800100" indent="-342900">
              <a:spcBef>
                <a:spcPts val="0"/>
              </a:spcBef>
            </a:pPr>
            <a:r>
              <a:rPr lang="en-US" sz="2500" dirty="0"/>
              <a:t>Send items with plenty of lead time</a:t>
            </a:r>
          </a:p>
          <a:p>
            <a:pPr marL="800100" indent="-342900">
              <a:spcBef>
                <a:spcPts val="0"/>
              </a:spcBef>
            </a:pPr>
            <a:r>
              <a:rPr lang="en-US" sz="2500" dirty="0"/>
              <a:t>Request PSAs from local Radio or TV stations</a:t>
            </a:r>
          </a:p>
          <a:p>
            <a:pPr marL="800100" indent="-342900">
              <a:spcBef>
                <a:spcPts val="0"/>
              </a:spcBef>
            </a:pPr>
            <a:endParaRPr lang="en-US" sz="3000" dirty="0"/>
          </a:p>
        </p:txBody>
      </p:sp>
      <p:sp>
        <p:nvSpPr>
          <p:cNvPr id="274" name="Google Shape;274;p6">
            <a:extLst>
              <a:ext uri="{FF2B5EF4-FFF2-40B4-BE49-F238E27FC236}">
                <a16:creationId xmlns:a16="http://schemas.microsoft.com/office/drawing/2014/main" id="{E620429D-9617-698B-5853-3B1DAFD5B3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>
                <a:solidFill>
                  <a:schemeClr val="dk2"/>
                </a:solidFill>
              </a:rPr>
              <a:t>Earned &amp; Shared</a:t>
            </a: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6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F57424DF-BEAA-77A3-AFF0-E97E01CF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>
            <a:extLst>
              <a:ext uri="{FF2B5EF4-FFF2-40B4-BE49-F238E27FC236}">
                <a16:creationId xmlns:a16="http://schemas.microsoft.com/office/drawing/2014/main" id="{E527946F-6AAB-A1BC-A4CE-9BD27A514C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800" y="1044950"/>
            <a:ext cx="76962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sz="3200" dirty="0">
                <a:latin typeface="+mn-lt"/>
              </a:rPr>
              <a:t>Paid placements</a:t>
            </a:r>
          </a:p>
          <a:p>
            <a:pPr lvl="1" fontAlgn="base"/>
            <a:r>
              <a:rPr lang="en-US" sz="3200" dirty="0">
                <a:latin typeface="+mn-lt"/>
              </a:rPr>
              <a:t>Traditional advertising</a:t>
            </a:r>
          </a:p>
          <a:p>
            <a:pPr lvl="1" fontAlgn="base"/>
            <a:r>
              <a:rPr lang="en-US" sz="3200" dirty="0">
                <a:latin typeface="+mn-lt"/>
              </a:rPr>
              <a:t>Digital &amp; Social Media advertising</a:t>
            </a:r>
          </a:p>
          <a:p>
            <a:pPr lvl="1" fontAlgn="base"/>
            <a:r>
              <a:rPr lang="en-US" sz="3200" dirty="0">
                <a:latin typeface="+mn-lt"/>
              </a:rPr>
              <a:t>Paid sponsorships</a:t>
            </a:r>
          </a:p>
          <a:p>
            <a:pPr lvl="1" fontAlgn="base"/>
            <a:r>
              <a:rPr lang="en-US" sz="3200" dirty="0">
                <a:latin typeface="+mn-lt"/>
              </a:rPr>
              <a:t>Signage</a:t>
            </a:r>
          </a:p>
        </p:txBody>
      </p:sp>
      <p:sp>
        <p:nvSpPr>
          <p:cNvPr id="274" name="Google Shape;274;p6">
            <a:extLst>
              <a:ext uri="{FF2B5EF4-FFF2-40B4-BE49-F238E27FC236}">
                <a16:creationId xmlns:a16="http://schemas.microsoft.com/office/drawing/2014/main" id="{0032DD49-3A2A-A911-6D56-17692BFBC0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336947"/>
            <a:ext cx="76962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dirty="0">
                <a:solidFill>
                  <a:schemeClr val="dk2"/>
                </a:solidFill>
              </a:rPr>
              <a:t>Paid</a:t>
            </a: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5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6BA0F12B-344C-3166-98A8-BA23D8D90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>
            <a:extLst>
              <a:ext uri="{FF2B5EF4-FFF2-40B4-BE49-F238E27FC236}">
                <a16:creationId xmlns:a16="http://schemas.microsoft.com/office/drawing/2014/main" id="{CB1FFD7E-D120-7979-A95C-2B77CC6427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285750"/>
            <a:ext cx="7086600" cy="63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 sz="4000" dirty="0"/>
              <a:t>Kiwanis Assets</a:t>
            </a:r>
            <a:endParaRPr sz="4000" dirty="0"/>
          </a:p>
        </p:txBody>
      </p:sp>
      <p:sp>
        <p:nvSpPr>
          <p:cNvPr id="226" name="Google Shape;226;p2">
            <a:extLst>
              <a:ext uri="{FF2B5EF4-FFF2-40B4-BE49-F238E27FC236}">
                <a16:creationId xmlns:a16="http://schemas.microsoft.com/office/drawing/2014/main" id="{0331F263-2A94-2ABA-7D70-EB2CF3A527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89251" y="1219866"/>
            <a:ext cx="8647451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514350" lvl="0" indent="-133350" algn="ctr">
              <a:buNone/>
            </a:pPr>
            <a:r>
              <a:rPr lang="en-US" sz="2000" dirty="0">
                <a:hlinkClick r:id="rId3"/>
              </a:rPr>
              <a:t>https://www.kiwanis.org/members/branding-marketing/</a:t>
            </a:r>
            <a:endParaRPr lang="en-US" sz="2000" dirty="0"/>
          </a:p>
          <a:p>
            <a:pPr marL="514350" lvl="0" indent="-133350"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53C22-02C2-5504-5932-F71919B48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740" y="1758119"/>
            <a:ext cx="5137879" cy="28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69437"/>
      </p:ext>
    </p:extLst>
  </p:cSld>
  <p:clrMapOvr>
    <a:masterClrMapping/>
  </p:clrMapOvr>
</p:sld>
</file>

<file path=ppt/theme/theme1.xml><?xml version="1.0" encoding="utf-8"?>
<a:theme xmlns:a="http://schemas.openxmlformats.org/drawingml/2006/main" name="Kiwanis PP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411</Words>
  <Application>Microsoft Office PowerPoint</Application>
  <PresentationFormat>On-screen Show (16:9)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Noto Sans Symbols</vt:lpstr>
      <vt:lpstr>Times New Roman</vt:lpstr>
      <vt:lpstr>Verdana</vt:lpstr>
      <vt:lpstr>Kiwanis PPT Template</vt:lpstr>
      <vt:lpstr>How to Market Kiwanis to Your Community</vt:lpstr>
      <vt:lpstr>A Little About Me…</vt:lpstr>
      <vt:lpstr>Marketing Strategies</vt:lpstr>
      <vt:lpstr>Owned &amp; Shared</vt:lpstr>
      <vt:lpstr>Owned &amp; Shared</vt:lpstr>
      <vt:lpstr>Earned &amp; Shared</vt:lpstr>
      <vt:lpstr>Earned &amp; Shared</vt:lpstr>
      <vt:lpstr>Paid</vt:lpstr>
      <vt:lpstr>Kiwanis Assets</vt:lpstr>
      <vt:lpstr>Case Study: BUG Chase 5K</vt:lpstr>
      <vt:lpstr>PowerPoint Presentation</vt:lpstr>
      <vt:lpstr>In Conclusion…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Steven Hadt</dc:creator>
  <cp:lastModifiedBy>Victoria Waller</cp:lastModifiedBy>
  <cp:revision>15</cp:revision>
  <dcterms:modified xsi:type="dcterms:W3CDTF">2025-08-04T11:05:27Z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0x0101004A25B008DCAFDD499AE1D17D06317D99</vt:lpwstr>
  </property>
  <property fmtid="{D5CDD505-2E9C-101B-9397-08002B2CF9AE}" pid="3" name="MediaServiceImageTags">
    <vt:lpwstr/>
  </property>
</Properties>
</file>