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notesMasterIdLst>
    <p:notesMasterId r:id="rId52"/>
  </p:notesMasterIdLst>
  <p:sldIdLst>
    <p:sldId id="256" r:id="rId2"/>
    <p:sldId id="309" r:id="rId3"/>
    <p:sldId id="317" r:id="rId4"/>
    <p:sldId id="282" r:id="rId5"/>
    <p:sldId id="257" r:id="rId6"/>
    <p:sldId id="258" r:id="rId7"/>
    <p:sldId id="262" r:id="rId8"/>
    <p:sldId id="294" r:id="rId9"/>
    <p:sldId id="259" r:id="rId10"/>
    <p:sldId id="306" r:id="rId11"/>
    <p:sldId id="260" r:id="rId12"/>
    <p:sldId id="286" r:id="rId13"/>
    <p:sldId id="308" r:id="rId14"/>
    <p:sldId id="261" r:id="rId15"/>
    <p:sldId id="263" r:id="rId16"/>
    <p:sldId id="289" r:id="rId17"/>
    <p:sldId id="292" r:id="rId18"/>
    <p:sldId id="264" r:id="rId19"/>
    <p:sldId id="295" r:id="rId20"/>
    <p:sldId id="296" r:id="rId21"/>
    <p:sldId id="298" r:id="rId22"/>
    <p:sldId id="265" r:id="rId23"/>
    <p:sldId id="266" r:id="rId24"/>
    <p:sldId id="267" r:id="rId25"/>
    <p:sldId id="311" r:id="rId26"/>
    <p:sldId id="268" r:id="rId27"/>
    <p:sldId id="269" r:id="rId28"/>
    <p:sldId id="316" r:id="rId29"/>
    <p:sldId id="314" r:id="rId30"/>
    <p:sldId id="287" r:id="rId31"/>
    <p:sldId id="271" r:id="rId32"/>
    <p:sldId id="272" r:id="rId33"/>
    <p:sldId id="312" r:id="rId34"/>
    <p:sldId id="270" r:id="rId35"/>
    <p:sldId id="274" r:id="rId36"/>
    <p:sldId id="275" r:id="rId37"/>
    <p:sldId id="307" r:id="rId38"/>
    <p:sldId id="276" r:id="rId39"/>
    <p:sldId id="277" r:id="rId40"/>
    <p:sldId id="278" r:id="rId41"/>
    <p:sldId id="280" r:id="rId42"/>
    <p:sldId id="281" r:id="rId43"/>
    <p:sldId id="283" r:id="rId44"/>
    <p:sldId id="313" r:id="rId45"/>
    <p:sldId id="293" r:id="rId46"/>
    <p:sldId id="303" r:id="rId47"/>
    <p:sldId id="284" r:id="rId48"/>
    <p:sldId id="285" r:id="rId49"/>
    <p:sldId id="288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55" autoAdjust="0"/>
    <p:restoredTop sz="94665"/>
  </p:normalViewPr>
  <p:slideViewPr>
    <p:cSldViewPr snapToGrid="0">
      <p:cViewPr varScale="1">
        <p:scale>
          <a:sx n="89" d="100"/>
          <a:sy n="89" d="100"/>
        </p:scale>
        <p:origin x="1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DB-4208-8D89-ADEDDA7135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DB-4208-8D89-ADEDDA7135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DB-4208-8D89-ADEDDA713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0869568"/>
        <c:axId val="960870048"/>
      </c:barChart>
      <c:catAx>
        <c:axId val="96086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0870048"/>
        <c:crosses val="autoZero"/>
        <c:auto val="1"/>
        <c:lblAlgn val="ctr"/>
        <c:lblOffset val="100"/>
        <c:noMultiLvlLbl val="0"/>
      </c:catAx>
      <c:valAx>
        <c:axId val="96087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086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8BC9D-F0E2-4D67-A74D-AD366B2A973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17F7D-F2E5-4096-AD56-113023987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17F7D-F2E5-4096-AD56-1130239872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8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9CE83-6039-4054-C31B-0C89E410C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D46D3-4A77-22B5-7B4B-BD5FAE1C7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E6092-A9FC-F902-CF3E-0F44A9E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0768F-7E35-1F0B-EA54-105F79AEC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7CCA3-ECE2-AC32-CA8A-B36ACB0E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59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6486-7750-4C5F-D2B1-7A3E18BC5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7EB09-8D93-0993-274F-F851B71E0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1B955-7CCF-2F89-CCFF-AD57D1F1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001FB-C06E-957C-DFBC-AD5A1A1F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C6234-52B9-098D-F4B6-AC97861F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3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737BC3-CEA1-F589-7634-A70BA2E90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27685-4166-500A-65F9-699517DD9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5628C-2C3D-C2C2-6B98-FAA0D44E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16FDA-3A6C-BCD7-DF01-9188FEE4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800A9-AB08-AA19-EF6D-6208EA35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2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3FA74-4B84-5838-3CD6-C6139BC19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BF05D-5D57-598D-45D7-67244D6CB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E9BBE-BD0B-740E-FA2D-32665ECB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01217-00CA-7F21-D1DF-A7884522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66AE1-3B29-064F-D388-A50D2BF3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8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EE56-4A7E-0E54-C4A4-59218AA0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FC485-829E-7327-5F99-95EA1E00D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057A-80D0-87C7-2391-9B198C9CD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0FC81-6FBA-93E0-245F-ACB67170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A6AB3-51BE-C5E1-EFC1-A0D5197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DB14-F321-43B7-FFB3-54CFD04E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20C4E-A2D2-B39C-2337-D36888E89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87A2F-D22C-6189-9968-7E37C7477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6DE50-5E48-A7A4-4C3A-E7BDB98F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07A9D-BEBE-E24F-AE58-7D67F521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00B0A-8F41-377F-4369-6136F814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6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EAE1-DFA7-EE9C-1093-8E0290C3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21BBB-495F-EE38-3A86-459289E67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5302D-36FD-2A96-14C2-E603EA19C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0DC01-DC1C-520D-A358-F0E8F6B15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8069A-6BA4-0394-BE22-4B45AAE73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343F0E-C536-FD21-B14F-F14AA0FB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4A29D2-35A2-0181-EEFE-383C5FCC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D36081-4660-0CDF-C91A-543DE0A8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0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A718-3F73-A6B6-C2F7-3E1B0E59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AC143-6922-0C9A-B1B1-63836167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9192F-2090-CE1F-669D-D3A6B326F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D80F8-FC1C-6703-63D3-FDA7C770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4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2F14F-A66C-29B1-042C-0CA75EB8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4BEC1-95A1-6D79-1C1C-99FB5D2D9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39EF9-DFEB-AA9F-CCB1-ED0C1068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7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5B54-D081-05AA-B298-E88F5B20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F3D3-B367-78FD-6016-192AAC7AC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68E01-0646-2985-79B0-ACEC645D2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6B042-8380-1217-A5C4-C170B8FF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29DD5-B305-0E58-A4E2-59B7E015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DAB43-D168-650D-7E6C-174D47663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5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2806-6ADA-57B3-AE01-62EF87864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34DFB-58C4-85F3-3C24-6B72F28A9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DA714-8CB2-EF2E-4606-F0B8C487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F1AC3-7604-B13C-EE03-BC3F9B2A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2396D-056F-A1B0-CFFC-F32C6466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FE6FC-B1F1-0AC7-3228-762FB4FA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7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C0872-BA2D-F317-35C6-5D6D371D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C2E5E-E894-8CB2-2454-9EFA0B68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E4162-54FA-D836-211A-4B15DD96E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933F35-B49C-4BC7-959A-57EB517D832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58ABE-69A4-02DC-97BD-626070C0E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4238B-752E-DB0D-CBFA-C5272B7D6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FD1641-5C14-4A58-B7CC-1D6E04673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8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attytuna/3927686419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yrell_Biggs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give" TargetMode="External"/><Relationship Id="rId2" Type="http://schemas.openxmlformats.org/officeDocument/2006/relationships/image" Target="../media/image12.1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-lifespandevelopment/chapter/putting-it-together-developmental-theories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lib.umn.edu/physicalactivity/chapter/2-6-engaging-in-healthy-behavior-change-2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ealthblog/50411133817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body%20language" TargetMode="External"/><Relationship Id="rId2" Type="http://schemas.openxmlformats.org/officeDocument/2006/relationships/image" Target="../media/image21.1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2ndcoursenglish.blogspot.com/2012/02/lets-role-play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creativecommons.org/licenses/by-nc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road-zebra-crossing-transition-630415/" TargetMode="Externa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penclipart.org/detail/117175/cooperation-by-merlin2525-by-merlin2525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publicdomainpictures.net/view-image.php?image=6977&amp;picture=synergy-3d&amp;large=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s://www.doloresvela.com/competitividad-y-colaboracion-el-trabajo-en-equipo-en-social-media/competitividad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irginiaseagrant/6198197874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www.flickr.com/photos/usfwsnortheast/7197905636/" TargetMode="Externa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File:Common_Squirrel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hr.wikipedia.org/wiki/Wayne_Gretzk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photos/man-sculpture-art-wonders-talk-1483479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hofclans-dicas.com/2016/05/mineiro-niveis-atualizacoes-wiki-informacoes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41.jpg"/><Relationship Id="rId7" Type="http://schemas.openxmlformats.org/officeDocument/2006/relationships/hyperlink" Target="https://commons.wikimedia.org/wiki/Category:Gold_prospectin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literasur.blogspot.com/2012/11/la-nota-de-hoy.htm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id/photo/1372752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the-series-actors-characters-aidan-turner-poldark-eleanor-tomlinson-wallpaper-hnayl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hilwolff/1114248718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gisoftworld.blogspot.com/2013/10/iphone-5s-and-iphone-5c-ready-to.html" TargetMode="External"/><Relationship Id="rId5" Type="http://schemas.openxmlformats.org/officeDocument/2006/relationships/image" Target="../media/image47.jpg"/><Relationship Id="rId4" Type="http://schemas.openxmlformats.org/officeDocument/2006/relationships/hyperlink" Target="https://creativecommons.org/licenses/by-sa/3.0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hamberleader.blogspot.com/2018/05/communicating-value-of-chamber.html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octorfree/1398114063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awpixel.com/search/welcome%20entrance?page=1&amp;sort=curate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lickr.com/photos/geckoam/2723280142/" TargetMode="External"/><Relationship Id="rId5" Type="http://schemas.openxmlformats.org/officeDocument/2006/relationships/image" Target="../media/image56.jpg"/><Relationship Id="rId4" Type="http://schemas.openxmlformats.org/officeDocument/2006/relationships/hyperlink" Target="https://pixabay.com/en/podium-sport-trophy-victory-medal-1060918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en/happy-birthday-cake-1688785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fiftabsh.com/tag/service-clubs/" TargetMode="Externa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ko/illustrations/%EA%B0%90%EC%82%AC%ED%95%A9%EB%8B%88%EB%8B%A4-%EA%B0%90%EC%82%AC-490607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asias36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licantecuenta.blogspot.com/2012/11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wooden-tile/s/survey.html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nsightextractor.com/2016/10/11/analytics-data-gives-actionable-advice-improve-blo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loveteachingenglish.com/es/lecciones-gratis-para-aprender-ingles/nivel-avanzado/verbos/coletillas-question-tags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blume-hawaii-hibiskus-luau-bunte-307569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0A902-3A85-2B17-A726-CCFFD4AED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Talk to Anyone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8E118-8C12-D6BC-5D4F-A546DCDB02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b="1" i="1" dirty="0">
                <a:solidFill>
                  <a:srgbClr val="FF0000"/>
                </a:solidFill>
                <a:latin typeface="Baguet Script" panose="020F0502020204030204" pitchFamily="2" charset="0"/>
              </a:rPr>
              <a:t>About Kiwanis!</a:t>
            </a:r>
          </a:p>
        </p:txBody>
      </p:sp>
    </p:spTree>
    <p:extLst>
      <p:ext uri="{BB962C8B-B14F-4D97-AF65-F5344CB8AC3E}">
        <p14:creationId xmlns:p14="http://schemas.microsoft.com/office/powerpoint/2010/main" val="25062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53FB-9B10-2979-608F-0A51EEBC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85344" cy="1325563"/>
          </a:xfr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/>
          <a:lstStyle/>
          <a:p>
            <a:r>
              <a:rPr lang="en-US" dirty="0"/>
              <a:t>Members are lost to moving</a:t>
            </a:r>
          </a:p>
        </p:txBody>
      </p:sp>
      <p:pic>
        <p:nvPicPr>
          <p:cNvPr id="5" name="Content Placeholder 4" descr="A truck parked on the street&#10;&#10;AI-generated content may be incorrect.">
            <a:extLst>
              <a:ext uri="{FF2B5EF4-FFF2-40B4-BE49-F238E27FC236}">
                <a16:creationId xmlns:a16="http://schemas.microsoft.com/office/drawing/2014/main" id="{E47AD95B-2BFD-7072-F2C1-949E48F64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46789" y="1825625"/>
            <a:ext cx="6498421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F4862-FEE9-A438-1988-B019D86BAE7A}"/>
              </a:ext>
            </a:extLst>
          </p:cNvPr>
          <p:cNvSpPr txBox="1"/>
          <p:nvPr/>
        </p:nvSpPr>
        <p:spPr>
          <a:xfrm>
            <a:off x="2846789" y="6176963"/>
            <a:ext cx="64984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fattytuna/392768641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3429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8021-8914-A9AF-882D-47917099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542280" cy="1024731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outerShdw blurRad="50800" dist="50800" dir="5400000" algn="ctr" rotWithShape="0">
              <a:schemeClr val="accent2">
                <a:lumMod val="40000"/>
                <a:lumOff val="6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Strong Personalities</a:t>
            </a:r>
          </a:p>
        </p:txBody>
      </p:sp>
      <p:pic>
        <p:nvPicPr>
          <p:cNvPr id="5" name="Content Placeholder 4" descr="A person in boxing gloves hitting another person in a ring&#10;&#10;AI-generated content may be incorrect.">
            <a:extLst>
              <a:ext uri="{FF2B5EF4-FFF2-40B4-BE49-F238E27FC236}">
                <a16:creationId xmlns:a16="http://schemas.microsoft.com/office/drawing/2014/main" id="{2DE5849A-AE01-B84A-D2C3-CB006BB18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84400" y="1263174"/>
            <a:ext cx="7548880" cy="47210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9243B-B372-993D-5882-DB52E8D13457}"/>
              </a:ext>
            </a:extLst>
          </p:cNvPr>
          <p:cNvSpPr txBox="1"/>
          <p:nvPr/>
        </p:nvSpPr>
        <p:spPr>
          <a:xfrm>
            <a:off x="4000500" y="5468144"/>
            <a:ext cx="419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Tyrell_Bigg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0021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6DB39-2976-C15D-FE86-AFF9082A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88706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More Hands means helping more Kids!</a:t>
            </a:r>
          </a:p>
        </p:txBody>
      </p:sp>
      <p:pic>
        <p:nvPicPr>
          <p:cNvPr id="5" name="Content Placeholder 4" descr="A group of hands forming a circle&#10;&#10;AI-generated content may be incorrect.">
            <a:extLst>
              <a:ext uri="{FF2B5EF4-FFF2-40B4-BE49-F238E27FC236}">
                <a16:creationId xmlns:a16="http://schemas.microsoft.com/office/drawing/2014/main" id="{24339B98-991D-73EE-500C-AECF661DC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07771" y="2068287"/>
            <a:ext cx="6792685" cy="3439884"/>
          </a:xfrm>
        </p:spPr>
      </p:pic>
    </p:spTree>
    <p:extLst>
      <p:ext uri="{BB962C8B-B14F-4D97-AF65-F5344CB8AC3E}">
        <p14:creationId xmlns:p14="http://schemas.microsoft.com/office/powerpoint/2010/main" val="13058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3B60-8C12-73D2-2896-EC16D8E1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will Change people’s lives Including their own!</a:t>
            </a:r>
          </a:p>
        </p:txBody>
      </p:sp>
      <p:pic>
        <p:nvPicPr>
          <p:cNvPr id="5" name="Content Placeholder 4" descr="A group of children with their arms up&#10;&#10;AI-generated content may be incorrect.">
            <a:extLst>
              <a:ext uri="{FF2B5EF4-FFF2-40B4-BE49-F238E27FC236}">
                <a16:creationId xmlns:a16="http://schemas.microsoft.com/office/drawing/2014/main" id="{4665A072-73D4-AF15-5724-D82E47CB4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19296" y="1825625"/>
            <a:ext cx="615340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E765F1-8487-C748-2B05-3E87A9C7F37D}"/>
              </a:ext>
            </a:extLst>
          </p:cNvPr>
          <p:cNvSpPr txBox="1"/>
          <p:nvPr/>
        </p:nvSpPr>
        <p:spPr>
          <a:xfrm>
            <a:off x="3019177" y="6176963"/>
            <a:ext cx="61536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urses.lumenlearning.com/wm-lifespandevelopment/chapter/putting-it-together-developmental-theorie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3146338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70F2-3ED8-C477-973A-C37C7679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154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Change Behaviors Change Results</a:t>
            </a:r>
          </a:p>
        </p:txBody>
      </p:sp>
      <p:pic>
        <p:nvPicPr>
          <p:cNvPr id="5" name="Content Placeholder 4" descr="A diagram of steps of behavior">
            <a:extLst>
              <a:ext uri="{FF2B5EF4-FFF2-40B4-BE49-F238E27FC236}">
                <a16:creationId xmlns:a16="http://schemas.microsoft.com/office/drawing/2014/main" id="{6F3F68B0-6E00-CC72-C639-03644CF7C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37920" y="2291786"/>
            <a:ext cx="9730708" cy="38753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7B6E9C-8BE4-8F45-FE27-E1C7081ACE08}"/>
              </a:ext>
            </a:extLst>
          </p:cNvPr>
          <p:cNvSpPr txBox="1"/>
          <p:nvPr/>
        </p:nvSpPr>
        <p:spPr>
          <a:xfrm>
            <a:off x="4533900" y="5098050"/>
            <a:ext cx="5219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open.lib.umn.edu/physicalactivity/chapter/2-6-engaging-in-healthy-behavior-change-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6075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74A0-9633-C1FC-F26D-5C723598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85562" cy="1325563"/>
          </a:xfrm>
        </p:spPr>
        <p:txBody>
          <a:bodyPr>
            <a:norm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Change Is Good!</a:t>
            </a:r>
          </a:p>
        </p:txBody>
      </p:sp>
      <p:pic>
        <p:nvPicPr>
          <p:cNvPr id="5" name="Content Placeholder 4" descr="A baby with its mouth open&#10;&#10;AI-generated content may be incorrect.">
            <a:extLst>
              <a:ext uri="{FF2B5EF4-FFF2-40B4-BE49-F238E27FC236}">
                <a16:creationId xmlns:a16="http://schemas.microsoft.com/office/drawing/2014/main" id="{E65A7E6F-48FF-5E00-FADF-756196C03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43" y="1420085"/>
            <a:ext cx="4717913" cy="5334743"/>
          </a:xfrm>
        </p:spPr>
      </p:pic>
    </p:spTree>
    <p:extLst>
      <p:ext uri="{BB962C8B-B14F-4D97-AF65-F5344CB8AC3E}">
        <p14:creationId xmlns:p14="http://schemas.microsoft.com/office/powerpoint/2010/main" val="39477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8BFA-EEE3-53F4-067F-7583E41A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284790"/>
            <a:ext cx="2994608" cy="772609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n-US" dirty="0"/>
              <a:t>Change is Good!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2DEEDB4-5921-24B1-0562-9D546B999A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737" r="47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60E01-A9BC-08FA-561F-9542678F6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2991433" cy="3811588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n-US" sz="6600" dirty="0"/>
              <a:t>You are the change maker</a:t>
            </a:r>
          </a:p>
        </p:txBody>
      </p:sp>
    </p:spTree>
    <p:extLst>
      <p:ext uri="{BB962C8B-B14F-4D97-AF65-F5344CB8AC3E}">
        <p14:creationId xmlns:p14="http://schemas.microsoft.com/office/powerpoint/2010/main" val="358268779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6940D-B8C9-846E-4570-73BDF5651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to New Friends (People  you don’t know. </a:t>
            </a:r>
            <a:r>
              <a:rPr lang="en-US" dirty="0">
                <a:solidFill>
                  <a:srgbClr val="FF0000"/>
                </a:solidFill>
              </a:rPr>
              <a:t>YET!</a:t>
            </a:r>
            <a:r>
              <a:rPr lang="en-US" dirty="0"/>
              <a:t>)</a:t>
            </a:r>
          </a:p>
        </p:txBody>
      </p:sp>
      <p:pic>
        <p:nvPicPr>
          <p:cNvPr id="7170" name="Picture 2" descr="Who are you Memes">
            <a:extLst>
              <a:ext uri="{FF2B5EF4-FFF2-40B4-BE49-F238E27FC236}">
                <a16:creationId xmlns:a16="http://schemas.microsoft.com/office/drawing/2014/main" id="{75FF2B34-B2C7-A4A9-0C4E-D5035927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57" y="1122040"/>
            <a:ext cx="5126476" cy="57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DADF-65A6-B040-9913-7DF466E387E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Break the Ice!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2EF09-E89A-A1ED-5759-6F14A6756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0831"/>
            <a:ext cx="10515600" cy="2398032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Build Repour</a:t>
            </a:r>
          </a:p>
          <a:p>
            <a:r>
              <a:rPr lang="en-US" dirty="0">
                <a:solidFill>
                  <a:srgbClr val="FFFF00"/>
                </a:solidFill>
              </a:rPr>
              <a:t>Be Sincere</a:t>
            </a:r>
          </a:p>
          <a:p>
            <a:r>
              <a:rPr lang="en-US" dirty="0">
                <a:solidFill>
                  <a:srgbClr val="FFFF00"/>
                </a:solidFill>
              </a:rPr>
              <a:t>Common Interest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72088-7EA1-793F-E43A-5D6E5C9D1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1250"/>
            <a:ext cx="3164711" cy="47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79E2-BAAE-53FD-A800-CB0046E3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the Person Body Language</a:t>
            </a:r>
          </a:p>
        </p:txBody>
      </p:sp>
      <p:pic>
        <p:nvPicPr>
          <p:cNvPr id="5" name="Content Placeholder 4" descr="A poster of a person's face&#10;&#10;AI-generated content may be incorrect.">
            <a:extLst>
              <a:ext uri="{FF2B5EF4-FFF2-40B4-BE49-F238E27FC236}">
                <a16:creationId xmlns:a16="http://schemas.microsoft.com/office/drawing/2014/main" id="{86A6215D-B7C1-9087-7439-3CE17D3A1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55890" y="1825625"/>
            <a:ext cx="348022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A1AE45-2952-B137-D322-5346BBE9AF88}"/>
              </a:ext>
            </a:extLst>
          </p:cNvPr>
          <p:cNvSpPr txBox="1"/>
          <p:nvPr/>
        </p:nvSpPr>
        <p:spPr>
          <a:xfrm>
            <a:off x="4355890" y="6176963"/>
            <a:ext cx="34802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healthblog/50411133817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0468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685A2-8F9F-0933-9B28-36B3F386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4" y="203080"/>
            <a:ext cx="8548868" cy="1325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Introduction: Andrew F. Sias</a:t>
            </a:r>
          </a:p>
        </p:txBody>
      </p:sp>
      <p:pic>
        <p:nvPicPr>
          <p:cNvPr id="13" name="Content Placeholder 12" descr="A person with long hair and mustache&#10;&#10;AI-generated content may be incorrect.">
            <a:extLst>
              <a:ext uri="{FF2B5EF4-FFF2-40B4-BE49-F238E27FC236}">
                <a16:creationId xmlns:a16="http://schemas.microsoft.com/office/drawing/2014/main" id="{254D3409-7E16-2B00-62B8-C02C8C6D3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7" y="1747466"/>
            <a:ext cx="5671595" cy="5120755"/>
          </a:xfrm>
        </p:spPr>
      </p:pic>
    </p:spTree>
    <p:extLst>
      <p:ext uri="{BB962C8B-B14F-4D97-AF65-F5344CB8AC3E}">
        <p14:creationId xmlns:p14="http://schemas.microsoft.com/office/powerpoint/2010/main" val="19364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30F1-10D7-BA28-080C-200E27E6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3085618" cy="100965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Good Body Language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6284-8633-850B-2A26-9FFF6B82F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969"/>
            <a:ext cx="3201365" cy="245700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Eye Contact</a:t>
            </a:r>
          </a:p>
          <a:p>
            <a:r>
              <a:rPr lang="en-US" dirty="0"/>
              <a:t>Smiling</a:t>
            </a:r>
          </a:p>
          <a:p>
            <a:r>
              <a:rPr lang="en-US" dirty="0"/>
              <a:t>Open Stance</a:t>
            </a:r>
          </a:p>
          <a:p>
            <a:r>
              <a:rPr lang="en-US" dirty="0"/>
              <a:t>Heading Nodding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9A575-8630-DC39-F05E-EEDCF7A63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54" y="-670466"/>
            <a:ext cx="5796506" cy="62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1654-67B6-1BE2-D960-B96058310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16015"/>
            <a:ext cx="2840961" cy="70026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Bad Body </a:t>
            </a:r>
            <a:r>
              <a:rPr lang="en-US" dirty="0" err="1"/>
              <a:t>LanuageSigns</a:t>
            </a:r>
            <a:endParaRPr lang="en-US" dirty="0"/>
          </a:p>
        </p:txBody>
      </p:sp>
      <p:pic>
        <p:nvPicPr>
          <p:cNvPr id="6" name="Content Placeholder 5" descr="A close-up of a person's hand&#10;&#10;AI-generated content may be incorrect.">
            <a:extLst>
              <a:ext uri="{FF2B5EF4-FFF2-40B4-BE49-F238E27FC236}">
                <a16:creationId xmlns:a16="http://schemas.microsoft.com/office/drawing/2014/main" id="{FB889DF9-F784-F5C2-7741-0CC6AA30A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425100"/>
            <a:ext cx="3823504" cy="527643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4974A-00BD-B868-FB61-8A6157DC8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/>
              <a:t>1. Poor posture</a:t>
            </a:r>
          </a:p>
          <a:p>
            <a:r>
              <a:rPr lang="en-US" b="1" dirty="0"/>
              <a:t>2. Lack of eye contact</a:t>
            </a:r>
          </a:p>
          <a:p>
            <a:r>
              <a:rPr lang="en-US" b="1" dirty="0"/>
              <a:t>3. Negative facial expressions</a:t>
            </a:r>
          </a:p>
          <a:p>
            <a:r>
              <a:rPr lang="en-US" dirty="0"/>
              <a:t>Frowning, scowling, or eye-rolling</a:t>
            </a:r>
          </a:p>
          <a:p>
            <a:r>
              <a:rPr lang="en-US" b="1" dirty="0"/>
              <a:t>4. Lack of active listening</a:t>
            </a:r>
          </a:p>
          <a:p>
            <a:r>
              <a:rPr lang="en-US" b="1" dirty="0"/>
              <a:t>5. They are looking at their phone or watch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4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2F50-834B-B2D9-A003-0A2CF006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53182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Role Play </a:t>
            </a:r>
          </a:p>
        </p:txBody>
      </p:sp>
      <p:pic>
        <p:nvPicPr>
          <p:cNvPr id="5" name="Content Placeholder 4" descr="A black and white mask">
            <a:extLst>
              <a:ext uri="{FF2B5EF4-FFF2-40B4-BE49-F238E27FC236}">
                <a16:creationId xmlns:a16="http://schemas.microsoft.com/office/drawing/2014/main" id="{3144A4DA-8CF3-E830-0A1F-B2CA487E2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65695" y="1474253"/>
            <a:ext cx="4238713" cy="39359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1EF61-CF06-E761-9681-E7F1600DE3B7}"/>
              </a:ext>
            </a:extLst>
          </p:cNvPr>
          <p:cNvSpPr txBox="1"/>
          <p:nvPr/>
        </p:nvSpPr>
        <p:spPr>
          <a:xfrm>
            <a:off x="7652656" y="5492227"/>
            <a:ext cx="15773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2ndcoursenglish.blogspot.com/2012/02/lets-role-play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765D1-A6E2-52AE-6BF1-92CBA0835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89" y="2801073"/>
            <a:ext cx="4560425" cy="33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03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A3D6E-48A9-56DB-CF4F-DBEC9FC39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60716" cy="1325563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/>
              <a:t>Transition Conversation to Kiwanis</a:t>
            </a:r>
          </a:p>
        </p:txBody>
      </p:sp>
      <p:pic>
        <p:nvPicPr>
          <p:cNvPr id="5" name="Content Placeholder 4" descr="A road with a yellow sign on it&#10;&#10;AI-generated content may be incorrect.">
            <a:extLst>
              <a:ext uri="{FF2B5EF4-FFF2-40B4-BE49-F238E27FC236}">
                <a16:creationId xmlns:a16="http://schemas.microsoft.com/office/drawing/2014/main" id="{4615A74F-67A3-3218-C0A9-D9AC149AB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48000" y="2115344"/>
            <a:ext cx="6096000" cy="3771900"/>
          </a:xfrm>
        </p:spPr>
      </p:pic>
    </p:spTree>
    <p:extLst>
      <p:ext uri="{BB962C8B-B14F-4D97-AF65-F5344CB8AC3E}">
        <p14:creationId xmlns:p14="http://schemas.microsoft.com/office/powerpoint/2010/main" val="3735281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F41B-02DE-3CFB-992A-AD7692FB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6787" cy="1325563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US" dirty="0"/>
              <a:t>What is Kiwanis?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20EC-DE84-06F1-8BF0-A01202182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1200" cy="4351338"/>
          </a:xfrm>
        </p:spPr>
        <p:txBody>
          <a:bodyPr>
            <a:normAutofit/>
          </a:bodyPr>
          <a:lstStyle/>
          <a:p>
            <a:r>
              <a:rPr lang="en-US" sz="4400" dirty="0">
                <a:highlight>
                  <a:srgbClr val="00FF00"/>
                </a:highlight>
              </a:rPr>
              <a:t>Elevator Speech</a:t>
            </a:r>
          </a:p>
          <a:p>
            <a:r>
              <a:rPr lang="en-US" sz="4400" dirty="0">
                <a:highlight>
                  <a:srgbClr val="FFFF00"/>
                </a:highlight>
              </a:rPr>
              <a:t>Be Enthusiastic</a:t>
            </a:r>
            <a:r>
              <a:rPr lang="en-US" sz="4400" dirty="0">
                <a:highlight>
                  <a:srgbClr val="00FF00"/>
                </a:highlight>
              </a:rPr>
              <a:t>	</a:t>
            </a:r>
          </a:p>
          <a:p>
            <a:r>
              <a:rPr lang="en-US" sz="4400" dirty="0">
                <a:highlight>
                  <a:srgbClr val="00FF00"/>
                </a:highlight>
              </a:rPr>
              <a:t>No Reciting</a:t>
            </a:r>
          </a:p>
          <a:p>
            <a:r>
              <a:rPr lang="en-US" sz="4400" dirty="0">
                <a:highlight>
                  <a:srgbClr val="FFFF00"/>
                </a:highlight>
              </a:rPr>
              <a:t>Speak from the heart</a:t>
            </a:r>
          </a:p>
          <a:p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2F1A4-3425-D46F-3667-FBCCBEAD4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16485" y="1207950"/>
            <a:ext cx="5294799" cy="34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053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805C-D541-FE72-4629-5990190F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335281"/>
            <a:ext cx="10160000" cy="1249679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Break Out Session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Design </a:t>
            </a:r>
            <a:r>
              <a:rPr lang="en-US">
                <a:solidFill>
                  <a:schemeClr val="accent5"/>
                </a:solidFill>
              </a:rPr>
              <a:t>Two Sentence </a:t>
            </a:r>
            <a:r>
              <a:rPr lang="en-US" dirty="0">
                <a:solidFill>
                  <a:schemeClr val="accent5"/>
                </a:solidFill>
              </a:rPr>
              <a:t>Elevator Speech</a:t>
            </a:r>
          </a:p>
        </p:txBody>
      </p:sp>
      <p:pic>
        <p:nvPicPr>
          <p:cNvPr id="6" name="Content Placeholder 5" descr="A close-up of words">
            <a:extLst>
              <a:ext uri="{FF2B5EF4-FFF2-40B4-BE49-F238E27FC236}">
                <a16:creationId xmlns:a16="http://schemas.microsoft.com/office/drawing/2014/main" id="{D74D4F5B-36FB-4CFC-EF6F-74FCA4002C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808" y="2013995"/>
            <a:ext cx="5314560" cy="311626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pic>
        <p:nvPicPr>
          <p:cNvPr id="8" name="Content Placeholder 7" descr="A group of people holding hands on a graph&#10;&#10;AI-generated content may be incorrect.">
            <a:extLst>
              <a:ext uri="{FF2B5EF4-FFF2-40B4-BE49-F238E27FC236}">
                <a16:creationId xmlns:a16="http://schemas.microsoft.com/office/drawing/2014/main" id="{E83A8B6F-DB76-E67D-A4F1-699828F915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25665" y="1825625"/>
            <a:ext cx="4674669" cy="4351338"/>
          </a:xfrm>
          <a:blipFill>
            <a:blip r:embed="rId7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409204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D494-F14A-3066-A6BC-CF332301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  <a:highlight>
                  <a:srgbClr val="00FFFF"/>
                </a:highlight>
              </a:rPr>
              <a:t>What is Kiwanis? My Elevator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7555D-84A7-4709-BBB4-46E4C7D59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Kiwanis is about helping Children!</a:t>
            </a:r>
          </a:p>
          <a:p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Kiwanis is about having FUN!</a:t>
            </a:r>
          </a:p>
        </p:txBody>
      </p:sp>
    </p:spTree>
    <p:extLst>
      <p:ext uri="{BB962C8B-B14F-4D97-AF65-F5344CB8AC3E}">
        <p14:creationId xmlns:p14="http://schemas.microsoft.com/office/powerpoint/2010/main" val="154132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CD7B5-C9D6-8E3D-FD8B-2C4206788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Closing the sales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B9203-3401-611A-CB7D-F5C851E41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722"/>
            <a:ext cx="10515600" cy="482524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Assumptive Close</a:t>
            </a:r>
          </a:p>
          <a:p>
            <a:r>
              <a:rPr lang="en-US" sz="4000" dirty="0">
                <a:solidFill>
                  <a:srgbClr val="FF0000"/>
                </a:solidFill>
              </a:rPr>
              <a:t>Invite to Event!</a:t>
            </a:r>
          </a:p>
          <a:p>
            <a:r>
              <a:rPr lang="en-US" sz="4000" dirty="0">
                <a:solidFill>
                  <a:srgbClr val="FF0000"/>
                </a:solidFill>
              </a:rPr>
              <a:t>Overcome Objections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49884-B760-0A74-72C7-E6F4146EF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357" y="3312214"/>
            <a:ext cx="7511143" cy="32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8D425-54B9-FBD1-6A84-A1D87D02B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3932237" cy="10683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Responses to Objection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E29774-2DEA-44F1-9465-039540FD7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93229" y="989013"/>
            <a:ext cx="6063342" cy="487997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C6E62-343C-6565-E660-26DAF9E40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blipFill>
            <a:blip r:embed="rId5"/>
            <a:tile tx="0" ty="0" sx="100000" sy="100000" flip="none" algn="tl"/>
          </a:blipFill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I don t have time.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I am afraid I would not fit in.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I am not a people person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C334E-9046-DA4E-8FC1-38D3A49492F3}"/>
              </a:ext>
            </a:extLst>
          </p:cNvPr>
          <p:cNvSpPr txBox="1"/>
          <p:nvPr/>
        </p:nvSpPr>
        <p:spPr>
          <a:xfrm>
            <a:off x="5856288" y="5176837"/>
            <a:ext cx="482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doloresvela.com/competitividad-y-colaboracion-el-trabajo-en-equipo-en-social-media/competitividad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59641830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4B77-83F6-38A1-1BEC-05C483FB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Results :</a:t>
            </a:r>
            <a:br>
              <a:rPr lang="en-US" dirty="0"/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highlight>
                  <a:srgbClr val="FFFF00"/>
                </a:highlight>
              </a:rPr>
              <a:t>Potential New Members, Increased Community Awareness and Event Participation!</a:t>
            </a:r>
          </a:p>
        </p:txBody>
      </p:sp>
      <p:pic>
        <p:nvPicPr>
          <p:cNvPr id="8" name="Content Placeholder 7" descr="A child holding a fish&#10;&#10;AI-generated content may be incorrect.">
            <a:extLst>
              <a:ext uri="{FF2B5EF4-FFF2-40B4-BE49-F238E27FC236}">
                <a16:creationId xmlns:a16="http://schemas.microsoft.com/office/drawing/2014/main" id="{22C6A5BE-0AA2-7F0A-83C5-72F06E10AE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74343" y="1825625"/>
            <a:ext cx="3109313" cy="4351338"/>
          </a:xfrm>
        </p:spPr>
      </p:pic>
      <p:pic>
        <p:nvPicPr>
          <p:cNvPr id="11" name="Content Placeholder 10" descr="A person and child holding a fishing rod&#10;&#10;AI-generated content may be incorrect.">
            <a:extLst>
              <a:ext uri="{FF2B5EF4-FFF2-40B4-BE49-F238E27FC236}">
                <a16:creationId xmlns:a16="http://schemas.microsoft.com/office/drawing/2014/main" id="{A0ADACFA-D7E4-708D-A62D-64E573539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2200" y="2273251"/>
            <a:ext cx="5181600" cy="345608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136B6-A26A-E4F7-E818-C35D058BBAC4}"/>
              </a:ext>
            </a:extLst>
          </p:cNvPr>
          <p:cNvSpPr txBox="1"/>
          <p:nvPr/>
        </p:nvSpPr>
        <p:spPr>
          <a:xfrm>
            <a:off x="1874343" y="6176963"/>
            <a:ext cx="31093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virginiaseagrant/6198197874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1955063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0298-D684-8EB9-58C4-1E770B6B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96645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Squirrel!</a:t>
            </a:r>
          </a:p>
        </p:txBody>
      </p:sp>
      <p:pic>
        <p:nvPicPr>
          <p:cNvPr id="5" name="Content Placeholder 4" descr="A squirrel standing on its hind legs&#10;&#10;AI-generated content may be incorrect.">
            <a:extLst>
              <a:ext uri="{FF2B5EF4-FFF2-40B4-BE49-F238E27FC236}">
                <a16:creationId xmlns:a16="http://schemas.microsoft.com/office/drawing/2014/main" id="{0057E6E5-0EDE-2711-54BD-B3C0858E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15709" y="291650"/>
            <a:ext cx="5738090" cy="60007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BA6F6-0EF3-9AD2-F748-8EDBB1D86071}"/>
              </a:ext>
            </a:extLst>
          </p:cNvPr>
          <p:cNvSpPr txBox="1"/>
          <p:nvPr/>
        </p:nvSpPr>
        <p:spPr>
          <a:xfrm>
            <a:off x="4519925" y="6176963"/>
            <a:ext cx="3152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en.wikipedia.org/wiki/File:Common_Squirrel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86400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E60D-AB6C-FC83-FE3D-E0ACC6D81CF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2">
                <a:lumMod val="75000"/>
                <a:lumOff val="25000"/>
              </a:schemeClr>
            </a:outerShdw>
          </a:effectLst>
        </p:spPr>
        <p:txBody>
          <a:bodyPr/>
          <a:lstStyle/>
          <a:p>
            <a:r>
              <a:rPr lang="en-US" dirty="0"/>
              <a:t>Wayne Gretzky “Every shot I did not take-I missed” </a:t>
            </a:r>
          </a:p>
        </p:txBody>
      </p:sp>
      <p:pic>
        <p:nvPicPr>
          <p:cNvPr id="5" name="Content Placeholder 4" descr="A hockey player in a blue jersey and red pants&#10;&#10;AI-generated content may be incorrect.">
            <a:extLst>
              <a:ext uri="{FF2B5EF4-FFF2-40B4-BE49-F238E27FC236}">
                <a16:creationId xmlns:a16="http://schemas.microsoft.com/office/drawing/2014/main" id="{F2683A93-704D-04A0-4B8F-C858DE365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09277" y="1825625"/>
            <a:ext cx="317344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4E962-934E-0F43-BFBA-583BF5976DBF}"/>
              </a:ext>
            </a:extLst>
          </p:cNvPr>
          <p:cNvSpPr txBox="1"/>
          <p:nvPr/>
        </p:nvSpPr>
        <p:spPr>
          <a:xfrm>
            <a:off x="4509277" y="6176963"/>
            <a:ext cx="31734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hr.wikipedia.org/wiki/Wayne_Gretzk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41844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EF50-8997-53D6-3973-D952B92E0BE0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dirty="0"/>
              <a:t>Who to talk to: Everyone!</a:t>
            </a:r>
          </a:p>
        </p:txBody>
      </p:sp>
      <p:pic>
        <p:nvPicPr>
          <p:cNvPr id="5" name="Content Placeholder 4" descr="A person kissing a statue of a person&#10;&#10;AI-generated content may be incorrect.">
            <a:extLst>
              <a:ext uri="{FF2B5EF4-FFF2-40B4-BE49-F238E27FC236}">
                <a16:creationId xmlns:a16="http://schemas.microsoft.com/office/drawing/2014/main" id="{27DDC316-0F23-C97A-D0B3-649EEE1EB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826397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2F53-53FD-1973-9071-D471503D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684" y="338757"/>
            <a:ext cx="10515600" cy="1325563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Untapped Known Membership Resource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>
                <a:latin typeface="Abadi" panose="020F0502020204030204" pitchFamily="34" charset="0"/>
              </a:rPr>
              <a:t>Talk to People you Know or Should know. Reaching out to potential new members.</a:t>
            </a:r>
          </a:p>
        </p:txBody>
      </p:sp>
      <p:pic>
        <p:nvPicPr>
          <p:cNvPr id="5" name="Content Placeholder 4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447C85DC-9147-3169-2C40-A6830A408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59673" y="1554078"/>
            <a:ext cx="3816639" cy="38715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C0397-8709-385E-4EEC-EBB84F094B61}"/>
              </a:ext>
            </a:extLst>
          </p:cNvPr>
          <p:cNvSpPr txBox="1"/>
          <p:nvPr/>
        </p:nvSpPr>
        <p:spPr>
          <a:xfrm>
            <a:off x="4772190" y="5315389"/>
            <a:ext cx="38166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clashofclans-dicas.com/2016/05/mineiro-niveis-atualizacoes-wiki-informacoe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006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A416-D3CF-30A4-9653-A63ED8FFE0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lgerian" panose="04020705040A02060702" pitchFamily="82" charset="0"/>
              </a:rPr>
              <a:t>There is Membership Gold in Them Hills!</a:t>
            </a:r>
          </a:p>
        </p:txBody>
      </p:sp>
      <p:pic>
        <p:nvPicPr>
          <p:cNvPr id="5" name="Content Placeholder 4" descr="A person with a beard and a silver pan full of gold&#10;&#10;AI-generated content may be incorrect.">
            <a:extLst>
              <a:ext uri="{FF2B5EF4-FFF2-40B4-BE49-F238E27FC236}">
                <a16:creationId xmlns:a16="http://schemas.microsoft.com/office/drawing/2014/main" id="{452364E4-04CB-3FC6-9068-C49B97C9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76416" y="1480457"/>
            <a:ext cx="4175448" cy="4724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92AC7E-082B-603D-8A5D-F439B50A7408}"/>
              </a:ext>
            </a:extLst>
          </p:cNvPr>
          <p:cNvSpPr txBox="1"/>
          <p:nvPr/>
        </p:nvSpPr>
        <p:spPr>
          <a:xfrm>
            <a:off x="4956473" y="6529606"/>
            <a:ext cx="4175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literasur.blogspot.com/2012/11/la-nota-de-hoy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8" name="Picture 7" descr="A person standing in a boat">
            <a:extLst>
              <a:ext uri="{FF2B5EF4-FFF2-40B4-BE49-F238E27FC236}">
                <a16:creationId xmlns:a16="http://schemas.microsoft.com/office/drawing/2014/main" id="{7B127EC8-5063-56AF-F74E-A357F0F52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8200" y="2597807"/>
            <a:ext cx="4793755" cy="2316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E8B70-B86D-EE3A-CC4A-E3DB7412184A}"/>
              </a:ext>
            </a:extLst>
          </p:cNvPr>
          <p:cNvSpPr txBox="1"/>
          <p:nvPr/>
        </p:nvSpPr>
        <p:spPr>
          <a:xfrm>
            <a:off x="5954486" y="4545457"/>
            <a:ext cx="270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commons.wikimedia.org/wiki/Category:Gold_prospecti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239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23A7-1EE5-77BB-6BA5-8A20A55C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8410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3CA5-05E6-72C0-9AA5-22ADB719B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Invite to your Club and Events</a:t>
            </a:r>
          </a:p>
          <a:p>
            <a:r>
              <a:rPr lang="en-US" dirty="0">
                <a:solidFill>
                  <a:srgbClr val="FFC000"/>
                </a:solidFill>
              </a:rPr>
              <a:t>Participate in Key Club Events</a:t>
            </a:r>
          </a:p>
          <a:p>
            <a:r>
              <a:rPr lang="en-US" dirty="0">
                <a:solidFill>
                  <a:srgbClr val="FFC000"/>
                </a:solidFill>
              </a:rPr>
              <a:t>Invite to Installation ceremony </a:t>
            </a:r>
          </a:p>
          <a:p>
            <a:r>
              <a:rPr lang="en-US" dirty="0">
                <a:solidFill>
                  <a:srgbClr val="FFC000"/>
                </a:solidFill>
              </a:rPr>
              <a:t>Seniors for Seniors program</a:t>
            </a:r>
          </a:p>
          <a:p>
            <a:r>
              <a:rPr lang="en-US" dirty="0">
                <a:solidFill>
                  <a:srgbClr val="FFC000"/>
                </a:solidFill>
              </a:rPr>
              <a:t>Participate to their Meeting</a:t>
            </a:r>
          </a:p>
          <a:p>
            <a:r>
              <a:rPr lang="en-US" dirty="0">
                <a:solidFill>
                  <a:srgbClr val="FFC000"/>
                </a:solidFill>
              </a:rPr>
              <a:t>Awards : Royal Order </a:t>
            </a:r>
          </a:p>
          <a:p>
            <a:r>
              <a:rPr lang="en-US" dirty="0">
                <a:solidFill>
                  <a:srgbClr val="FFC000"/>
                </a:solidFill>
              </a:rPr>
              <a:t>of the Hot Dog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C49D2-EB0C-A573-1CE3-96ABB835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14" y="1299142"/>
            <a:ext cx="4996543" cy="54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0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782F-9199-32CF-9E8C-6663AEB03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Key Club like?</a:t>
            </a:r>
          </a:p>
        </p:txBody>
      </p:sp>
      <p:pic>
        <p:nvPicPr>
          <p:cNvPr id="5" name="Content Placeholder 4" descr="A pizza with olives and herbs on a white surface&#10;&#10;AI-generated content may be incorrect.">
            <a:extLst>
              <a:ext uri="{FF2B5EF4-FFF2-40B4-BE49-F238E27FC236}">
                <a16:creationId xmlns:a16="http://schemas.microsoft.com/office/drawing/2014/main" id="{748C7995-2EAF-1D78-4A5B-E841DDB70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1617" y="1825625"/>
            <a:ext cx="6528766" cy="4351338"/>
          </a:xfrm>
        </p:spPr>
      </p:pic>
    </p:spTree>
    <p:extLst>
      <p:ext uri="{BB962C8B-B14F-4D97-AF65-F5344CB8AC3E}">
        <p14:creationId xmlns:p14="http://schemas.microsoft.com/office/powerpoint/2010/main" val="406696885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530DB-60ED-6450-0806-85FBBDDF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</a:t>
            </a:r>
          </a:p>
        </p:txBody>
      </p:sp>
      <p:pic>
        <p:nvPicPr>
          <p:cNvPr id="5" name="Content Placeholder 4" descr="A group of people sitting on a couch&#10;&#10;AI-generated content may be incorrect.">
            <a:extLst>
              <a:ext uri="{FF2B5EF4-FFF2-40B4-BE49-F238E27FC236}">
                <a16:creationId xmlns:a16="http://schemas.microsoft.com/office/drawing/2014/main" id="{D7091B2F-338D-2117-98C7-88198892A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0382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96A1-EF1E-B1A6-0A55-EE01E13B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768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Phone-a-thon Event</a:t>
            </a:r>
            <a:endParaRPr lang="en-US" dirty="0"/>
          </a:p>
        </p:txBody>
      </p:sp>
      <p:pic>
        <p:nvPicPr>
          <p:cNvPr id="5" name="Content Placeholder 4" descr="A screenshot of a phone&#10;&#10;AI-generated content may be incorrect.">
            <a:extLst>
              <a:ext uri="{FF2B5EF4-FFF2-40B4-BE49-F238E27FC236}">
                <a16:creationId xmlns:a16="http://schemas.microsoft.com/office/drawing/2014/main" id="{516ADC5F-8B46-8173-0B83-CE1D0163C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83243" y="2580194"/>
            <a:ext cx="2148527" cy="20353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21BE0-2C04-E13F-1498-7E3C2E416906}"/>
              </a:ext>
            </a:extLst>
          </p:cNvPr>
          <p:cNvSpPr txBox="1"/>
          <p:nvPr/>
        </p:nvSpPr>
        <p:spPr>
          <a:xfrm>
            <a:off x="3690652" y="4231250"/>
            <a:ext cx="112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philwolff/111424871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8" name="Picture 7" descr="A comparison of a cell phone&#10;&#10;AI-generated content may be incorrect.">
            <a:extLst>
              <a:ext uri="{FF2B5EF4-FFF2-40B4-BE49-F238E27FC236}">
                <a16:creationId xmlns:a16="http://schemas.microsoft.com/office/drawing/2014/main" id="{2FB40343-33E5-EBCE-8004-BA4C574DE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88429" y="2055981"/>
            <a:ext cx="4419598" cy="3454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2F4DEA-4221-ED9C-965F-6765360DF6A7}"/>
              </a:ext>
            </a:extLst>
          </p:cNvPr>
          <p:cNvSpPr txBox="1"/>
          <p:nvPr/>
        </p:nvSpPr>
        <p:spPr>
          <a:xfrm>
            <a:off x="5053358" y="5510929"/>
            <a:ext cx="30120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yogisoftworld.blogspot.com/2013/10/iphone-5s-and-iphone-5c-ready-to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35989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5387-3DC2-B4FF-B5E5-970182437F6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45F79-121E-9E45-1E62-63DCC61A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082"/>
            <a:ext cx="10515600" cy="4351338"/>
          </a:xfrm>
          <a:solidFill>
            <a:schemeClr val="tx2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dirty="0"/>
              <a:t>Invite to Speak about their topic</a:t>
            </a:r>
          </a:p>
          <a:p>
            <a:r>
              <a:rPr lang="en-US" dirty="0"/>
              <a:t>Offer first to participate in an event</a:t>
            </a:r>
          </a:p>
          <a:p>
            <a:r>
              <a:rPr lang="en-US" dirty="0"/>
              <a:t>Then offer membership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4E701-D722-CDC6-5435-B371097E0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42" y="2185312"/>
            <a:ext cx="4364068" cy="354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2B55-6D51-EF0B-DCD4-DCD243145B5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Chamber of Commerce</a:t>
            </a:r>
          </a:p>
        </p:txBody>
      </p:sp>
      <p:pic>
        <p:nvPicPr>
          <p:cNvPr id="5" name="Content Placeholder 4" descr="A close-up of words&#10;&#10;AI-generated content may be incorrect.">
            <a:extLst>
              <a:ext uri="{FF2B5EF4-FFF2-40B4-BE49-F238E27FC236}">
                <a16:creationId xmlns:a16="http://schemas.microsoft.com/office/drawing/2014/main" id="{1C57F9CA-3DD9-1388-B91F-0A831BE45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43125" y="2572544"/>
            <a:ext cx="7905750" cy="2857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99C6B-9F65-0DAB-2D8F-DA9A551212A0}"/>
              </a:ext>
            </a:extLst>
          </p:cNvPr>
          <p:cNvSpPr txBox="1"/>
          <p:nvPr/>
        </p:nvSpPr>
        <p:spPr>
          <a:xfrm>
            <a:off x="2143125" y="5430044"/>
            <a:ext cx="7905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hamberleader.blogspot.com/2018/05/communicating-value-of-chamber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809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C671-55DC-77F7-9BA8-B0D0F692F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54644"/>
            <a:ext cx="10515600" cy="170226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Pre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5EEF8-769F-819F-C411-01F412614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/>
              <a:t>Dr Frank “ The Mind can only absorb-What the Butt can endure”</a:t>
            </a:r>
          </a:p>
          <a:p>
            <a:r>
              <a:rPr lang="en-US" sz="4000" dirty="0"/>
              <a:t>Seneca ”Luck is what happens when preparation meets opportunity”</a:t>
            </a:r>
          </a:p>
          <a:p>
            <a:r>
              <a:rPr lang="en-US" sz="4000" dirty="0"/>
              <a:t>Parking Lot for Questions  </a:t>
            </a:r>
          </a:p>
          <a:p>
            <a:r>
              <a:rPr lang="en-US" sz="4000"/>
              <a:t>Name Cards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212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0150-191E-AC57-D2B5-AFD9D0D82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36" y="525689"/>
            <a:ext cx="10515600" cy="807811"/>
          </a:xfr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4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/>
          <a:lstStyle/>
          <a:p>
            <a:r>
              <a:rPr lang="en-US" i="1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Other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C5E4A-2D83-6082-CFC8-BE6B9A1CB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07" y="1690688"/>
            <a:ext cx="12708521" cy="327861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 sponsor events</a:t>
            </a:r>
          </a:p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Liaison membership</a:t>
            </a:r>
          </a:p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Moose, Rotary Lions ,Art Center, Boys and Girls Club Etc.</a:t>
            </a:r>
          </a:p>
        </p:txBody>
      </p:sp>
      <p:pic>
        <p:nvPicPr>
          <p:cNvPr id="3074" name="Picture 2" descr="Josh the Baby Otter Packets - English *Call for special bulk pricing ...">
            <a:extLst>
              <a:ext uri="{FF2B5EF4-FFF2-40B4-BE49-F238E27FC236}">
                <a16:creationId xmlns:a16="http://schemas.microsoft.com/office/drawing/2014/main" id="{7DE4A4E6-CF7D-9620-1BD3-9EDDD8447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16694"/>
            <a:ext cx="5257800" cy="35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E8BAB-CC67-6762-F4DF-A253E46A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3241964"/>
            <a:ext cx="4746170" cy="35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0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A025F-2263-4474-1105-B4901DBDA1C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Old members---Invite Back</a:t>
            </a:r>
          </a:p>
        </p:txBody>
      </p:sp>
      <p:pic>
        <p:nvPicPr>
          <p:cNvPr id="5" name="Content Placeholder 4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6A70D8C0-C723-46A6-F97B-52D2AA09F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46AE06-5662-0665-17B7-3E7F7D2B477E}"/>
              </a:ext>
            </a:extLst>
          </p:cNvPr>
          <p:cNvSpPr txBox="1"/>
          <p:nvPr/>
        </p:nvSpPr>
        <p:spPr>
          <a:xfrm>
            <a:off x="3195108" y="6176963"/>
            <a:ext cx="580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flickr.com/photos/doctorfree/1398114063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704116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70A5C-EF63-71FB-BE9F-6C165A99BB49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Key club advisors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CFCBF-2D6A-8D4A-D2AE-8D673D4F238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Invite to Club/Installation</a:t>
            </a:r>
          </a:p>
          <a:p>
            <a:r>
              <a:rPr lang="en-US" dirty="0"/>
              <a:t>School Supplies\Welcome Baskets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7A229-CB7C-9231-17EF-BF2315C9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314" y="2781300"/>
            <a:ext cx="660762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5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9E17-4EC0-A347-3180-60BA734D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514" y="486495"/>
            <a:ext cx="8715984" cy="1325563"/>
          </a:xfrm>
          <a:noFill/>
          <a:effectLst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	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                  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		 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                    </a:t>
            </a: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New members feel awkward	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                    No Set Seats at meetings   	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                    Assign a Welcome ambassador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                    Secret Greeter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                    Invite their Friends within     		           30days</a:t>
            </a:r>
          </a:p>
        </p:txBody>
      </p:sp>
      <p:pic>
        <p:nvPicPr>
          <p:cNvPr id="6" name="Content Placeholder 5" descr="A group of hands holding up colorful letters&#10;&#10;AI-generated content may be incorrect.">
            <a:extLst>
              <a:ext uri="{FF2B5EF4-FFF2-40B4-BE49-F238E27FC236}">
                <a16:creationId xmlns:a16="http://schemas.microsoft.com/office/drawing/2014/main" id="{06A97B9C-F23E-6C00-8CF7-E311A074D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82501" y="4451927"/>
            <a:ext cx="9929208" cy="2011018"/>
          </a:xfrm>
        </p:spPr>
      </p:pic>
    </p:spTree>
    <p:extLst>
      <p:ext uri="{BB962C8B-B14F-4D97-AF65-F5344CB8AC3E}">
        <p14:creationId xmlns:p14="http://schemas.microsoft.com/office/powerpoint/2010/main" val="30185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A6652-DFDD-97DB-E598-D677F56C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496404" cy="139574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  <a:highlight>
                  <a:srgbClr val="00FF00"/>
                </a:highlight>
              </a:rPr>
              <a:t>Recognize and Reinforce Success!!!!</a:t>
            </a:r>
          </a:p>
        </p:txBody>
      </p:sp>
      <p:pic>
        <p:nvPicPr>
          <p:cNvPr id="5" name="Content Placeholder 4" descr="A group of cubes with numbers and symbols&#10;&#10;AI-generated content may be incorrect.">
            <a:extLst>
              <a:ext uri="{FF2B5EF4-FFF2-40B4-BE49-F238E27FC236}">
                <a16:creationId xmlns:a16="http://schemas.microsoft.com/office/drawing/2014/main" id="{4F04CBE0-D8F1-3760-9DD1-70D9AE09D3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339" r="18339"/>
          <a:stretch/>
        </p:blipFill>
        <p:spPr>
          <a:xfrm>
            <a:off x="5587990" y="1574157"/>
            <a:ext cx="6490149" cy="4132161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91785B-45A2-28E1-7EB5-9D237DBEA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dogs with medals around them&#10;&#10;AI-generated content may be incorrect.">
            <a:extLst>
              <a:ext uri="{FF2B5EF4-FFF2-40B4-BE49-F238E27FC236}">
                <a16:creationId xmlns:a16="http://schemas.microsoft.com/office/drawing/2014/main" id="{F5629862-5858-95F1-F991-D9158FAD9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0035" y="2083774"/>
            <a:ext cx="4849794" cy="4610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8E305-EC69-B6AF-FE00-EE1C912A3546}"/>
              </a:ext>
            </a:extLst>
          </p:cNvPr>
          <p:cNvSpPr txBox="1"/>
          <p:nvPr/>
        </p:nvSpPr>
        <p:spPr>
          <a:xfrm>
            <a:off x="1489903" y="6693934"/>
            <a:ext cx="95415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flickr.com/photos/geckoam/272328014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36770604"/>
      </p:ext>
    </p:extLst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BE6C-AE81-7478-91EE-3DD2527462C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/>
              <a:t>Keep on Talking. How many new members?: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DCA9-30CB-9524-D593-51620926AC4D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Edward G Robinson  In Key Largo "More!”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EAAF1-A212-D23C-8711-8DBDE976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686" y="2478133"/>
            <a:ext cx="4699321" cy="35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B228-9155-12E9-8C9D-FA5389ADB7C3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txBody>
          <a:bodyPr/>
          <a:lstStyle/>
          <a:p>
            <a:r>
              <a:rPr lang="en-US" dirty="0"/>
              <a:t>Ideas to create Events that get people talking with you.</a:t>
            </a:r>
          </a:p>
        </p:txBody>
      </p:sp>
      <p:pic>
        <p:nvPicPr>
          <p:cNvPr id="6" name="Content Placeholder 5" descr="A birthday cake with candles&#10;&#10;AI-generated content may be incorrect.">
            <a:extLst>
              <a:ext uri="{FF2B5EF4-FFF2-40B4-BE49-F238E27FC236}">
                <a16:creationId xmlns:a16="http://schemas.microsoft.com/office/drawing/2014/main" id="{BE71EE5B-D16C-7158-9206-7181192DA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E38FF-3699-9E24-10E7-41D1026D7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gradFill>
            <a:gsLst>
              <a:gs pos="0">
                <a:schemeClr val="accent5">
                  <a:lumMod val="0"/>
                  <a:lumOff val="100000"/>
                </a:schemeClr>
              </a:gs>
              <a:gs pos="70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 fontScale="77500" lnSpcReduction="20000"/>
          </a:bodyPr>
          <a:lstStyle/>
          <a:p>
            <a:r>
              <a:rPr lang="en-US" sz="4800" dirty="0"/>
              <a:t>Two Suggestions</a:t>
            </a:r>
          </a:p>
          <a:p>
            <a:pPr marL="914400" indent="-914400">
              <a:buAutoNum type="arabicPeriod"/>
            </a:pPr>
            <a:r>
              <a:rPr lang="en-US" sz="4800" dirty="0"/>
              <a:t>Socks and Underwear Birthday</a:t>
            </a:r>
          </a:p>
          <a:p>
            <a:pPr marL="914400" indent="-914400">
              <a:buAutoNum type="arabicPeriod"/>
            </a:pPr>
            <a:r>
              <a:rPr lang="en-US" sz="4800" dirty="0"/>
              <a:t>Kiwanis Birthday (Punta Gorda)</a:t>
            </a:r>
          </a:p>
        </p:txBody>
      </p:sp>
    </p:spTree>
    <p:extLst>
      <p:ext uri="{BB962C8B-B14F-4D97-AF65-F5344CB8AC3E}">
        <p14:creationId xmlns:p14="http://schemas.microsoft.com/office/powerpoint/2010/main" val="24089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E2E0C-A847-1E0E-E06F-1B279E3C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lot and Questions </a:t>
            </a:r>
          </a:p>
        </p:txBody>
      </p:sp>
      <p:pic>
        <p:nvPicPr>
          <p:cNvPr id="10" name="Content Placeholder 9" descr="A close up of a coin&#10;&#10;AI-generated content may be incorrect.">
            <a:extLst>
              <a:ext uri="{FF2B5EF4-FFF2-40B4-BE49-F238E27FC236}">
                <a16:creationId xmlns:a16="http://schemas.microsoft.com/office/drawing/2014/main" id="{20D590B3-F082-BA1E-2351-17197F02A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48212" y="2634456"/>
            <a:ext cx="2695575" cy="273367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CD0C27-FC13-B2E4-A1BF-E061C4D3EFAD}"/>
              </a:ext>
            </a:extLst>
          </p:cNvPr>
          <p:cNvSpPr txBox="1"/>
          <p:nvPr/>
        </p:nvSpPr>
        <p:spPr>
          <a:xfrm>
            <a:off x="4748212" y="5368131"/>
            <a:ext cx="269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afiftabsh.com/tag/service-club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962573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1FF1-6F51-986E-5AE2-ED94EB69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You!!!!!!!!</a:t>
            </a:r>
          </a:p>
        </p:txBody>
      </p:sp>
      <p:pic>
        <p:nvPicPr>
          <p:cNvPr id="5" name="Content Placeholder 4" descr="Multi colored text on a white background&#10;&#10;AI-generated content may be incorrect.">
            <a:extLst>
              <a:ext uri="{FF2B5EF4-FFF2-40B4-BE49-F238E27FC236}">
                <a16:creationId xmlns:a16="http://schemas.microsoft.com/office/drawing/2014/main" id="{8F7BE278-1BFC-7D26-600C-EEA123A4F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11995" y="1825625"/>
            <a:ext cx="6168009" cy="4351338"/>
          </a:xfrm>
        </p:spPr>
      </p:pic>
    </p:spTree>
    <p:extLst>
      <p:ext uri="{BB962C8B-B14F-4D97-AF65-F5344CB8AC3E}">
        <p14:creationId xmlns:p14="http://schemas.microsoft.com/office/powerpoint/2010/main" val="2245465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D9A38-F77E-E647-D840-25A31AC02EE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/>
              <a:t>My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9227-170A-AE10-9BDC-F4848855E70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en-US" dirty="0"/>
              <a:t>Andrew F Sias</a:t>
            </a:r>
          </a:p>
          <a:p>
            <a:r>
              <a:rPr lang="en-US" dirty="0">
                <a:hlinkClick r:id="rId2"/>
              </a:rPr>
              <a:t>asias36@gmail.com</a:t>
            </a:r>
            <a:endParaRPr lang="en-US" dirty="0"/>
          </a:p>
          <a:p>
            <a:r>
              <a:rPr lang="en-US" dirty="0"/>
              <a:t>9417403981</a:t>
            </a:r>
          </a:p>
        </p:txBody>
      </p:sp>
    </p:spTree>
    <p:extLst>
      <p:ext uri="{BB962C8B-B14F-4D97-AF65-F5344CB8AC3E}">
        <p14:creationId xmlns:p14="http://schemas.microsoft.com/office/powerpoint/2010/main" val="393789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1E95-AAFD-E152-084E-AEFD3A85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Up: What is your favorite movie?</a:t>
            </a:r>
          </a:p>
        </p:txBody>
      </p:sp>
      <p:pic>
        <p:nvPicPr>
          <p:cNvPr id="5" name="Content Placeholder 4" descr="A person and person looking at each other&#10;&#10;AI-generated content may be incorrect.">
            <a:extLst>
              <a:ext uri="{FF2B5EF4-FFF2-40B4-BE49-F238E27FC236}">
                <a16:creationId xmlns:a16="http://schemas.microsoft.com/office/drawing/2014/main" id="{04284866-BD20-9F8B-8E7C-6E8BDDCEE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1A2AA8-E412-D2EA-20D6-E2F5A33FAE44}"/>
              </a:ext>
            </a:extLst>
          </p:cNvPr>
          <p:cNvSpPr txBox="1"/>
          <p:nvPr/>
        </p:nvSpPr>
        <p:spPr>
          <a:xfrm>
            <a:off x="3195108" y="6176963"/>
            <a:ext cx="580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alicantecuenta.blogspot.com/2012/11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20859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1834C-A502-0A6E-1792-208C8A8A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  <p:pic>
        <p:nvPicPr>
          <p:cNvPr id="6" name="Content Placeholder 5" descr="Scrabble tiles spelling survey on a wood stand&#10;&#10;AI-generated content may be incorrect.">
            <a:extLst>
              <a:ext uri="{FF2B5EF4-FFF2-40B4-BE49-F238E27FC236}">
                <a16:creationId xmlns:a16="http://schemas.microsoft.com/office/drawing/2014/main" id="{C33C37E2-43B2-798F-7BBC-9FF24893A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59E3E-8F85-C39D-6DEB-456F211D8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Only your friends will correct you.</a:t>
            </a:r>
          </a:p>
          <a:p>
            <a:endParaRPr lang="en-US" sz="2400" dirty="0"/>
          </a:p>
          <a:p>
            <a:r>
              <a:rPr lang="en-US" sz="2400" dirty="0"/>
              <a:t>1. What did I do good?</a:t>
            </a:r>
          </a:p>
          <a:p>
            <a:endParaRPr lang="en-US" sz="2400" dirty="0"/>
          </a:p>
          <a:p>
            <a:r>
              <a:rPr lang="en-US" sz="2400" dirty="0"/>
              <a:t>2. What can I improve?</a:t>
            </a:r>
          </a:p>
          <a:p>
            <a:endParaRPr lang="en-US" sz="2400" dirty="0"/>
          </a:p>
          <a:p>
            <a:r>
              <a:rPr lang="en-US" sz="2400" dirty="0"/>
              <a:t>https://www.surveymonkey.com/r/VNRNHCZ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0FF0A-3269-5839-5F2A-EE1722D640EC}"/>
              </a:ext>
            </a:extLst>
          </p:cNvPr>
          <p:cNvSpPr txBox="1"/>
          <p:nvPr/>
        </p:nvSpPr>
        <p:spPr>
          <a:xfrm>
            <a:off x="5183188" y="5481637"/>
            <a:ext cx="617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thebluediamondgallery.com/wooden-tile/s/survey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940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3204-E5D9-5D7C-EF42-FEC7749EB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61080" cy="1325563"/>
          </a:xfr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/>
          </a:bodyPr>
          <a:lstStyle/>
          <a:p>
            <a:r>
              <a:rPr lang="en-US" sz="7200" dirty="0"/>
              <a:t>Why?</a:t>
            </a:r>
          </a:p>
        </p:txBody>
      </p:sp>
      <p:pic>
        <p:nvPicPr>
          <p:cNvPr id="5" name="Content Placeholder 4" descr="A yellow light bulb with a black background&#10;&#10;AI-generated content may be incorrect.">
            <a:extLst>
              <a:ext uri="{FF2B5EF4-FFF2-40B4-BE49-F238E27FC236}">
                <a16:creationId xmlns:a16="http://schemas.microsoft.com/office/drawing/2014/main" id="{4D0E6195-7167-4C9A-1C44-CB3B30741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49617" y="1825625"/>
            <a:ext cx="769276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DC593C-C695-5DAE-1A6A-58F6E0BB8599}"/>
              </a:ext>
            </a:extLst>
          </p:cNvPr>
          <p:cNvSpPr txBox="1"/>
          <p:nvPr/>
        </p:nvSpPr>
        <p:spPr>
          <a:xfrm>
            <a:off x="2249617" y="6176963"/>
            <a:ext cx="76927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insightextractor.com/2016/10/11/analytics-data-gives-actionable-advice-improve-blo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8295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9E28-4D2D-9F2C-9C23-05C41450E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is the Best Kept Secret.</a:t>
            </a:r>
          </a:p>
        </p:txBody>
      </p:sp>
      <p:pic>
        <p:nvPicPr>
          <p:cNvPr id="10" name="Content Placeholder 9" descr="A person with glasses covering his mouth with his hands&#10;&#10;AI-generated content may be incorrect.">
            <a:extLst>
              <a:ext uri="{FF2B5EF4-FFF2-40B4-BE49-F238E27FC236}">
                <a16:creationId xmlns:a16="http://schemas.microsoft.com/office/drawing/2014/main" id="{E127F3F0-10E2-3293-3E3C-804E52136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4415" y="1825625"/>
            <a:ext cx="6523169" cy="43513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2E32BA-B132-651B-B98C-F9748CDB5330}"/>
              </a:ext>
            </a:extLst>
          </p:cNvPr>
          <p:cNvSpPr txBox="1"/>
          <p:nvPr/>
        </p:nvSpPr>
        <p:spPr>
          <a:xfrm>
            <a:off x="2834415" y="6176963"/>
            <a:ext cx="65231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weloveteachingenglish.com/es/lecciones-gratis-para-aprender-ingles/nivel-avanzado/verbos/coletillas-question-tag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764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4F13-0AF5-28B9-EB11-0FD62384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43872" cy="1325563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Dan Heath “Andrew is in the Hawaiians”</a:t>
            </a:r>
          </a:p>
        </p:txBody>
      </p:sp>
      <p:pic>
        <p:nvPicPr>
          <p:cNvPr id="5" name="Content Placeholder 4" descr="A colorful flowers and leaves on a black background&#10;&#10;AI-generated content may be incorrect.">
            <a:extLst>
              <a:ext uri="{FF2B5EF4-FFF2-40B4-BE49-F238E27FC236}">
                <a16:creationId xmlns:a16="http://schemas.microsoft.com/office/drawing/2014/main" id="{77ABDD12-982A-CF22-44EA-22472F512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8306" y="1690688"/>
            <a:ext cx="5031357" cy="4351338"/>
          </a:xfrm>
        </p:spPr>
      </p:pic>
      <p:pic>
        <p:nvPicPr>
          <p:cNvPr id="8194" name="Picture 2" descr="pineapple">
            <a:extLst>
              <a:ext uri="{FF2B5EF4-FFF2-40B4-BE49-F238E27FC236}">
                <a16:creationId xmlns:a16="http://schemas.microsoft.com/office/drawing/2014/main" id="{99EF5D07-AAD7-7626-313F-A1555FE6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8" y="1990846"/>
            <a:ext cx="8143872" cy="377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DBEA-D578-6EC4-53D9-F51CF96C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Goes Up and Down	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DB73B89-F536-C4C5-BEA2-9F826CE953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1691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9955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7058</TotalTime>
  <Words>820</Words>
  <Application>Microsoft Macintosh PowerPoint</Application>
  <PresentationFormat>Widescreen</PresentationFormat>
  <Paragraphs>141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Abadi</vt:lpstr>
      <vt:lpstr>Algerian</vt:lpstr>
      <vt:lpstr>Aptos</vt:lpstr>
      <vt:lpstr>Aptos Display</vt:lpstr>
      <vt:lpstr>Arial</vt:lpstr>
      <vt:lpstr>Baguet Script</vt:lpstr>
      <vt:lpstr>Office Theme</vt:lpstr>
      <vt:lpstr>How to Talk to Anyone</vt:lpstr>
      <vt:lpstr>Introduction: Andrew F. Sias</vt:lpstr>
      <vt:lpstr>Squirrel!</vt:lpstr>
      <vt:lpstr>Pre Class</vt:lpstr>
      <vt:lpstr>Warm Up: What is your favorite movie?</vt:lpstr>
      <vt:lpstr>Why?</vt:lpstr>
      <vt:lpstr>Kiwanis is the Best Kept Secret.</vt:lpstr>
      <vt:lpstr>Dan Heath “Andrew is in the Hawaiians”</vt:lpstr>
      <vt:lpstr>Membership Goes Up and Down </vt:lpstr>
      <vt:lpstr>Members are lost to moving</vt:lpstr>
      <vt:lpstr>Strong Personalities</vt:lpstr>
      <vt:lpstr>More Hands means helping more Kids!</vt:lpstr>
      <vt:lpstr>Kiwanis will Change people’s lives Including their own!</vt:lpstr>
      <vt:lpstr>Change Behaviors Change Results</vt:lpstr>
      <vt:lpstr>Change Is Good!</vt:lpstr>
      <vt:lpstr>Change is Good!</vt:lpstr>
      <vt:lpstr>Talking to New Friends (People  you don’t know. YET!)</vt:lpstr>
      <vt:lpstr>Break the Ice!</vt:lpstr>
      <vt:lpstr>Read the Person Body Language</vt:lpstr>
      <vt:lpstr>Good Body Language Signs</vt:lpstr>
      <vt:lpstr>Bad Body LanuageSigns</vt:lpstr>
      <vt:lpstr>Role Play </vt:lpstr>
      <vt:lpstr>Transition Conversation to Kiwanis</vt:lpstr>
      <vt:lpstr>What is Kiwanis?</vt:lpstr>
      <vt:lpstr>Break Out Session  Design Two Sentence Elevator Speech</vt:lpstr>
      <vt:lpstr>What is Kiwanis? My Elevator Speech</vt:lpstr>
      <vt:lpstr>Closing the sales</vt:lpstr>
      <vt:lpstr>Responses to Objection</vt:lpstr>
      <vt:lpstr>Results : Potential New Members, Increased Community Awareness and Event Participation!</vt:lpstr>
      <vt:lpstr>Wayne Gretzky “Every shot I did not take-I missed” </vt:lpstr>
      <vt:lpstr>Who to talk to: Everyone!</vt:lpstr>
      <vt:lpstr>Untapped Known Membership Resource:  Talk to People you Know or Should know. Reaching out to potential new members.</vt:lpstr>
      <vt:lpstr>There is Membership Gold in Them Hills!</vt:lpstr>
      <vt:lpstr>Key Club</vt:lpstr>
      <vt:lpstr>What does Key Club like?</vt:lpstr>
      <vt:lpstr>Friends</vt:lpstr>
      <vt:lpstr>Phone-a-thon Event</vt:lpstr>
      <vt:lpstr>Speakers</vt:lpstr>
      <vt:lpstr>Chamber of Commerce</vt:lpstr>
      <vt:lpstr>Other Organizations</vt:lpstr>
      <vt:lpstr>Old members---Invite Back</vt:lpstr>
      <vt:lpstr>Key club advisors</vt:lpstr>
      <vt:lpstr>                                                  New members feel awkward                       No Set Seats at meetings                          Assign a Welcome ambassador                      Secret Greeter                      Invite their Friends within                  30days</vt:lpstr>
      <vt:lpstr>Recognize and Reinforce Success!!!!</vt:lpstr>
      <vt:lpstr>Keep on Talking. How many new members?:</vt:lpstr>
      <vt:lpstr>Ideas to create Events that get people talking with you.</vt:lpstr>
      <vt:lpstr>Parking lot and Questions </vt:lpstr>
      <vt:lpstr>Thank You!!!!!!!!</vt:lpstr>
      <vt:lpstr>My Information</vt:lpstr>
      <vt:lpstr>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Talk to Anyone</dc:title>
  <dc:creator>andy sias</dc:creator>
  <cp:lastModifiedBy>James Lewis</cp:lastModifiedBy>
  <cp:revision>103</cp:revision>
  <dcterms:created xsi:type="dcterms:W3CDTF">2025-07-30T19:00:52Z</dcterms:created>
  <dcterms:modified xsi:type="dcterms:W3CDTF">2025-08-19T18:18:13Z</dcterms:modified>
</cp:coreProperties>
</file>