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3" r:id="rId1"/>
  </p:sldMasterIdLst>
  <p:notesMasterIdLst>
    <p:notesMasterId r:id="rId28"/>
  </p:notesMasterIdLst>
  <p:handoutMasterIdLst>
    <p:handoutMasterId r:id="rId29"/>
  </p:handoutMasterIdLst>
  <p:sldIdLst>
    <p:sldId id="331" r:id="rId2"/>
    <p:sldId id="357" r:id="rId3"/>
    <p:sldId id="359" r:id="rId4"/>
    <p:sldId id="360" r:id="rId5"/>
    <p:sldId id="361" r:id="rId6"/>
    <p:sldId id="389" r:id="rId7"/>
    <p:sldId id="363" r:id="rId8"/>
    <p:sldId id="364" r:id="rId9"/>
    <p:sldId id="365" r:id="rId10"/>
    <p:sldId id="366" r:id="rId11"/>
    <p:sldId id="370" r:id="rId12"/>
    <p:sldId id="371" r:id="rId13"/>
    <p:sldId id="372" r:id="rId14"/>
    <p:sldId id="390" r:id="rId15"/>
    <p:sldId id="369" r:id="rId16"/>
    <p:sldId id="368" r:id="rId17"/>
    <p:sldId id="373" r:id="rId18"/>
    <p:sldId id="374" r:id="rId19"/>
    <p:sldId id="376" r:id="rId20"/>
    <p:sldId id="377" r:id="rId21"/>
    <p:sldId id="378" r:id="rId22"/>
    <p:sldId id="379" r:id="rId23"/>
    <p:sldId id="381" r:id="rId24"/>
    <p:sldId id="382" r:id="rId25"/>
    <p:sldId id="386" r:id="rId26"/>
    <p:sldId id="384" r:id="rId27"/>
  </p:sldIdLst>
  <p:sldSz cx="9144000" cy="5143500" type="screen16x9"/>
  <p:notesSz cx="9388475" cy="71024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7" userDrawn="1">
          <p15:clr>
            <a:srgbClr val="A4A3A4"/>
          </p15:clr>
        </p15:guide>
        <p15:guide id="2" pos="295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4744"/>
    <a:srgbClr val="003974"/>
    <a:srgbClr val="B497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2" autoAdjust="0"/>
    <p:restoredTop sz="95726" autoAdjust="0"/>
  </p:normalViewPr>
  <p:slideViewPr>
    <p:cSldViewPr>
      <p:cViewPr varScale="1">
        <p:scale>
          <a:sx n="106" d="100"/>
          <a:sy n="106" d="100"/>
        </p:scale>
        <p:origin x="62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2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04" d="100"/>
          <a:sy n="104" d="100"/>
        </p:scale>
        <p:origin x="-894" y="-102"/>
      </p:cViewPr>
      <p:guideLst>
        <p:guide orient="horz" pos="2237"/>
        <p:guide pos="295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068747" cy="354654"/>
          </a:xfrm>
          <a:prstGeom prst="rect">
            <a:avLst/>
          </a:prstGeom>
        </p:spPr>
        <p:txBody>
          <a:bodyPr vert="horz" lIns="89126" tIns="44564" rIns="89126" bIns="4456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317691" y="1"/>
            <a:ext cx="4068747" cy="354654"/>
          </a:xfrm>
          <a:prstGeom prst="rect">
            <a:avLst/>
          </a:prstGeom>
        </p:spPr>
        <p:txBody>
          <a:bodyPr vert="horz" lIns="89126" tIns="44564" rIns="89126" bIns="44564" rtlCol="0"/>
          <a:lstStyle>
            <a:lvl1pPr algn="r">
              <a:defRPr sz="1200"/>
            </a:lvl1pPr>
          </a:lstStyle>
          <a:p>
            <a:fld id="{EA0B60EF-6A4C-46B1-B760-BA5A55332EBF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746648"/>
            <a:ext cx="4068747" cy="354654"/>
          </a:xfrm>
          <a:prstGeom prst="rect">
            <a:avLst/>
          </a:prstGeom>
        </p:spPr>
        <p:txBody>
          <a:bodyPr vert="horz" lIns="89126" tIns="44564" rIns="89126" bIns="4456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317691" y="6746648"/>
            <a:ext cx="4068747" cy="354654"/>
          </a:xfrm>
          <a:prstGeom prst="rect">
            <a:avLst/>
          </a:prstGeom>
        </p:spPr>
        <p:txBody>
          <a:bodyPr vert="horz" lIns="89126" tIns="44564" rIns="89126" bIns="44564" rtlCol="0" anchor="b"/>
          <a:lstStyle>
            <a:lvl1pPr algn="r">
              <a:defRPr sz="1200"/>
            </a:lvl1pPr>
          </a:lstStyle>
          <a:p>
            <a:fld id="{6D9CF6E8-D45E-45E7-A100-4A32BE6E6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361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1"/>
            <a:ext cx="4068339" cy="355123"/>
          </a:xfrm>
          <a:prstGeom prst="rect">
            <a:avLst/>
          </a:prstGeom>
          <a:noFill/>
          <a:ln>
            <a:noFill/>
          </a:ln>
        </p:spPr>
        <p:txBody>
          <a:bodyPr lIns="89112" tIns="89112" rIns="89112" bIns="89112" anchor="t" anchorCtr="0"/>
          <a:lstStyle>
            <a:lvl1pPr marL="0" marR="0" lvl="0" indent="0" algn="l" rtl="0">
              <a:spcBef>
                <a:spcPts val="0"/>
              </a:spcBef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45631" marR="0" lvl="1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91262" marR="0" lvl="2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36892" marR="0" lvl="3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82523" marR="0" lvl="4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28154" marR="0" lvl="5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673785" marR="0" lvl="6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19416" marR="0" lvl="7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565047" marR="0" lvl="8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5317964" y="1"/>
            <a:ext cx="4068339" cy="355123"/>
          </a:xfrm>
          <a:prstGeom prst="rect">
            <a:avLst/>
          </a:prstGeom>
          <a:noFill/>
          <a:ln>
            <a:noFill/>
          </a:ln>
        </p:spPr>
        <p:txBody>
          <a:bodyPr lIns="89112" tIns="89112" rIns="89112" bIns="89112" anchor="t" anchorCtr="0"/>
          <a:lstStyle>
            <a:lvl1pPr marL="0" marR="0" lvl="0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45631" marR="0" lvl="1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91262" marR="0" lvl="2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36892" marR="0" lvl="3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82523" marR="0" lvl="4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28154" marR="0" lvl="5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673785" marR="0" lvl="6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19416" marR="0" lvl="7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565047" marR="0" lvl="8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2327275" y="533400"/>
            <a:ext cx="4733925" cy="26638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38850" y="3373677"/>
            <a:ext cx="7510779" cy="3196113"/>
          </a:xfrm>
          <a:prstGeom prst="rect">
            <a:avLst/>
          </a:prstGeom>
          <a:noFill/>
          <a:ln>
            <a:noFill/>
          </a:ln>
        </p:spPr>
        <p:txBody>
          <a:bodyPr lIns="89112" tIns="89112" rIns="89112" bIns="89112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6746120"/>
            <a:ext cx="4068339" cy="355123"/>
          </a:xfrm>
          <a:prstGeom prst="rect">
            <a:avLst/>
          </a:prstGeom>
          <a:noFill/>
          <a:ln>
            <a:noFill/>
          </a:ln>
        </p:spPr>
        <p:txBody>
          <a:bodyPr lIns="89112" tIns="89112" rIns="89112" bIns="89112" anchor="b" anchorCtr="0"/>
          <a:lstStyle>
            <a:lvl1pPr marL="0" marR="0" lvl="0" indent="0" algn="l" rtl="0">
              <a:spcBef>
                <a:spcPts val="0"/>
              </a:spcBef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45631" marR="0" lvl="1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91262" marR="0" lvl="2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36892" marR="0" lvl="3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82523" marR="0" lvl="4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28154" marR="0" lvl="5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673785" marR="0" lvl="6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19416" marR="0" lvl="7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565047" marR="0" lvl="8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5317964" y="6746120"/>
            <a:ext cx="4068339" cy="355123"/>
          </a:xfrm>
          <a:prstGeom prst="rect">
            <a:avLst/>
          </a:prstGeom>
          <a:noFill/>
          <a:ln>
            <a:noFill/>
          </a:ln>
        </p:spPr>
        <p:txBody>
          <a:bodyPr lIns="94204" tIns="47102" rIns="94204" bIns="4710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551557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1D7E9A-EDA7-4BE6-8E99-0BBF9A43694A}" type="slidenum">
              <a:rPr lang="en-US"/>
              <a:pPr/>
              <a:t>1</a:t>
            </a:fld>
            <a:endParaRPr lang="en-US"/>
          </a:p>
        </p:txBody>
      </p:sp>
      <p:sp>
        <p:nvSpPr>
          <p:cNvPr id="30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549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11938B-3C7C-4B18-883C-C36701E81B9F}" type="slidenum">
              <a:rPr lang="en-US"/>
              <a:pPr/>
              <a:t>2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789939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1D7E9A-EDA7-4BE6-8E99-0BBF9A43694A}" type="slidenum">
              <a:rPr lang="en-US"/>
              <a:pPr/>
              <a:t>14</a:t>
            </a:fld>
            <a:endParaRPr lang="en-US"/>
          </a:p>
        </p:txBody>
      </p:sp>
      <p:sp>
        <p:nvSpPr>
          <p:cNvPr id="30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549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NIM FULL SCREEN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1950"/>
            <a:ext cx="8610600" cy="634603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62000" y="1200150"/>
            <a:ext cx="7848600" cy="3124200"/>
          </a:xfrm>
          <a:prstGeom prst="rect">
            <a:avLst/>
          </a:prstGeom>
        </p:spPr>
        <p:txBody>
          <a:bodyPr/>
          <a:lstStyle>
            <a:lvl1pPr>
              <a:buNone/>
              <a:defRPr sz="3200">
                <a:solidFill>
                  <a:schemeClr val="bg1"/>
                </a:solidFill>
                <a:latin typeface="Garamond" pitchFamily="18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554B8C-294C-4BA8-8ACC-5FABB82FE5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600" y="0"/>
            <a:ext cx="1676634" cy="16766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 Poin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 BA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6873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0" y="336947"/>
            <a:ext cx="9144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Bloc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 BA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6873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0" y="336947"/>
            <a:ext cx="9144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Lef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86000" cy="5143500"/>
          </a:xfrm>
          <a:prstGeom prst="rect">
            <a:avLst/>
          </a:prstGeom>
        </p:spPr>
      </p:pic>
      <p:sp>
        <p:nvSpPr>
          <p:cNvPr id="4" name="Shape 22"/>
          <p:cNvSpPr txBox="1">
            <a:spLocks noGrp="1"/>
          </p:cNvSpPr>
          <p:nvPr>
            <p:ph type="body" idx="1"/>
          </p:nvPr>
        </p:nvSpPr>
        <p:spPr>
          <a:xfrm>
            <a:off x="2743200" y="1123950"/>
            <a:ext cx="5943600" cy="34706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228600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Left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86000" cy="5143500"/>
          </a:xfrm>
          <a:prstGeom prst="rect">
            <a:avLst/>
          </a:prstGeom>
        </p:spPr>
      </p:pic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228600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6" name="Shape 22"/>
          <p:cNvSpPr txBox="1">
            <a:spLocks noGrp="1"/>
          </p:cNvSpPr>
          <p:nvPr>
            <p:ph type="body" idx="1"/>
          </p:nvPr>
        </p:nvSpPr>
        <p:spPr>
          <a:xfrm>
            <a:off x="2895600" y="1314451"/>
            <a:ext cx="5791200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Righ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858000" y="0"/>
            <a:ext cx="2286000" cy="5143500"/>
          </a:xfrm>
          <a:prstGeom prst="rect">
            <a:avLst/>
          </a:prstGeom>
        </p:spPr>
      </p:pic>
      <p:sp>
        <p:nvSpPr>
          <p:cNvPr id="4" name="Shape 22"/>
          <p:cNvSpPr txBox="1">
            <a:spLocks noGrp="1"/>
          </p:cNvSpPr>
          <p:nvPr>
            <p:ph type="body" idx="1"/>
          </p:nvPr>
        </p:nvSpPr>
        <p:spPr>
          <a:xfrm>
            <a:off x="457200" y="1123950"/>
            <a:ext cx="5943600" cy="36992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Right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858000" y="0"/>
            <a:ext cx="2286000" cy="5143500"/>
          </a:xfrm>
          <a:prstGeom prst="rect">
            <a:avLst/>
          </a:prstGeom>
        </p:spPr>
      </p:pic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6" name="Shape 22"/>
          <p:cNvSpPr txBox="1">
            <a:spLocks noGrp="1"/>
          </p:cNvSpPr>
          <p:nvPr>
            <p:ph type="body" idx="1"/>
          </p:nvPr>
        </p:nvSpPr>
        <p:spPr>
          <a:xfrm>
            <a:off x="914400" y="1200150"/>
            <a:ext cx="5791200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rgbClr val="1E3C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0582"/>
            <a:ext cx="7772400" cy="1102519"/>
          </a:xfrm>
        </p:spPr>
        <p:txBody>
          <a:bodyPr>
            <a:noAutofit/>
          </a:bodyPr>
          <a:lstStyle>
            <a:lvl1pPr algn="ctr">
              <a:defRPr sz="3600" b="0">
                <a:solidFill>
                  <a:schemeClr val="bg1"/>
                </a:solidFill>
                <a:latin typeface="Myriad Pro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000250"/>
            <a:ext cx="6400800" cy="10287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Myriad Pro" pitchFamily="34" charset="0"/>
                <a:ea typeface="Verdana" pitchFamily="34" charset="0"/>
                <a:cs typeface="Verdana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 hasCustomPrompt="1"/>
          </p:nvPr>
        </p:nvSpPr>
        <p:spPr>
          <a:xfrm>
            <a:off x="2628900" y="3088481"/>
            <a:ext cx="3886200" cy="68580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400" kern="1200" dirty="0">
                <a:solidFill>
                  <a:schemeClr val="bg1"/>
                </a:solidFill>
                <a:latin typeface="Myriad Pro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z="1500" dirty="0">
                <a:solidFill>
                  <a:schemeClr val="bg1">
                    <a:lumMod val="75000"/>
                  </a:schemeClr>
                </a:solidFill>
              </a:rPr>
              <a:t>Click to enter date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155948"/>
            <a:ext cx="3505200" cy="47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68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4451"/>
            <a:ext cx="7848600" cy="3280172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 marL="557213" indent="-214313">
              <a:buSzPct val="75000"/>
              <a:buFont typeface="Wingdings" pitchFamily="2" charset="2"/>
              <a:buChar char="§"/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171450"/>
            <a:ext cx="7848600" cy="634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6766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bg>
      <p:bgPr>
        <a:solidFill>
          <a:srgbClr val="1E3C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700" b="15999"/>
          <a:stretch/>
        </p:blipFill>
        <p:spPr>
          <a:xfrm>
            <a:off x="10017" y="3499945"/>
            <a:ext cx="2180896" cy="16622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7038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Poin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 BAR wSEAL 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68730"/>
          </a:xfrm>
          <a:prstGeom prst="rect">
            <a:avLst/>
          </a:prstGeom>
        </p:spPr>
      </p:pic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1371600" y="285750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5" name="Shape 22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bloc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 BAR wSEAL 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6873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1371600" y="285750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 Poin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 BAR wSEA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84404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838200" y="336947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Bloc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 BAR wSEA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84404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838200" y="336947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Left Pi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86000" cy="5143500"/>
          </a:xfrm>
          <a:prstGeom prst="rect">
            <a:avLst/>
          </a:prstGeom>
        </p:spPr>
      </p:pic>
      <p:sp>
        <p:nvSpPr>
          <p:cNvPr id="4" name="Shape 22"/>
          <p:cNvSpPr txBox="1">
            <a:spLocks noGrp="1"/>
          </p:cNvSpPr>
          <p:nvPr>
            <p:ph type="body" idx="1"/>
          </p:nvPr>
        </p:nvSpPr>
        <p:spPr>
          <a:xfrm>
            <a:off x="2743200" y="1123950"/>
            <a:ext cx="5943600" cy="34706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228600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Left Pin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86000" cy="5143500"/>
          </a:xfrm>
          <a:prstGeom prst="rect">
            <a:avLst/>
          </a:prstGeom>
        </p:spPr>
      </p:pic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228600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6" name="Shape 22"/>
          <p:cNvSpPr txBox="1">
            <a:spLocks noGrp="1"/>
          </p:cNvSpPr>
          <p:nvPr>
            <p:ph type="body" idx="1"/>
          </p:nvPr>
        </p:nvSpPr>
        <p:spPr>
          <a:xfrm>
            <a:off x="2895600" y="1314451"/>
            <a:ext cx="5791200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Right Pi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2"/>
          <p:cNvSpPr txBox="1">
            <a:spLocks noGrp="1"/>
          </p:cNvSpPr>
          <p:nvPr>
            <p:ph type="body" idx="1"/>
          </p:nvPr>
        </p:nvSpPr>
        <p:spPr>
          <a:xfrm>
            <a:off x="457200" y="1123950"/>
            <a:ext cx="5943600" cy="36992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pic>
        <p:nvPicPr>
          <p:cNvPr id="6" name="Picture 5" descr="RIGHT SIDEBAR w SEA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0"/>
            <a:ext cx="2286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Right Pin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6" name="Shape 22"/>
          <p:cNvSpPr txBox="1">
            <a:spLocks noGrp="1"/>
          </p:cNvSpPr>
          <p:nvPr>
            <p:ph type="body" idx="1"/>
          </p:nvPr>
        </p:nvSpPr>
        <p:spPr>
          <a:xfrm>
            <a:off x="914400" y="1200150"/>
            <a:ext cx="5791200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7" name="Picture 6" descr="RIGHT SIDEBAR w SEA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0"/>
            <a:ext cx="2286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6" r:id="rId2"/>
    <p:sldLayoutId id="2147483664" r:id="rId3"/>
    <p:sldLayoutId id="2147483663" r:id="rId4"/>
    <p:sldLayoutId id="2147483657" r:id="rId5"/>
    <p:sldLayoutId id="2147483665" r:id="rId6"/>
    <p:sldLayoutId id="2147483672" r:id="rId7"/>
    <p:sldLayoutId id="2147483666" r:id="rId8"/>
    <p:sldLayoutId id="2147483668" r:id="rId9"/>
    <p:sldLayoutId id="2147483661" r:id="rId10"/>
    <p:sldLayoutId id="2147483662" r:id="rId11"/>
    <p:sldLayoutId id="2147483671" r:id="rId12"/>
    <p:sldLayoutId id="2147483667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dirty="0">
          <a:solidFill>
            <a:schemeClr val="tx1"/>
          </a:solidFill>
          <a:latin typeface="+mj-lt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12.jpeg"/><Relationship Id="rId7" Type="http://schemas.openxmlformats.org/officeDocument/2006/relationships/image" Target="../media/image30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mailto:carp813@comcast.net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iwanis.org/kiwanisone/about-us/kiwanis-objects/object-2" TargetMode="External"/><Relationship Id="rId7" Type="http://schemas.openxmlformats.org/officeDocument/2006/relationships/hyperlink" Target="http://www.kiwanis.org/kiwanisone/about-us/kiwanis-objects/object-6" TargetMode="External"/><Relationship Id="rId2" Type="http://schemas.openxmlformats.org/officeDocument/2006/relationships/hyperlink" Target="http://www.kiwanis.org/kiwanisone/about-us/kiwanis-objects/object-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iwanis.org/kiwanisone/about-us/kiwanis-objects/object-5" TargetMode="External"/><Relationship Id="rId5" Type="http://schemas.openxmlformats.org/officeDocument/2006/relationships/hyperlink" Target="http://www.kiwanis.org/kiwanisone/about-us/kiwanis-objects/object-4" TargetMode="External"/><Relationship Id="rId4" Type="http://schemas.openxmlformats.org/officeDocument/2006/relationships/hyperlink" Target="http://www.kiwanis.org/kiwanisone/about-us/kiwanis-objects/object-3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9E4313-E9C4-40C7-AAE5-37691A8078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59"/>
          <a:stretch/>
        </p:blipFill>
        <p:spPr>
          <a:xfrm>
            <a:off x="5188170" y="3985449"/>
            <a:ext cx="2022164" cy="11580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59A24DF-6BBF-C133-86F9-C85796F2E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Kiwanis-101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7208096E-0970-2B86-FD73-CF7853DB6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8926" y="3062209"/>
            <a:ext cx="254285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rgbClr val="3333CC"/>
                </a:solidFill>
                <a:latin typeface="Arial Rounded MT Bold" pitchFamily="34" charset="0"/>
              </a:rPr>
              <a:t>Governor </a:t>
            </a:r>
          </a:p>
          <a:p>
            <a:pPr algn="r" eaLnBrk="1" hangingPunct="1"/>
            <a:r>
              <a:rPr lang="en-US" altLang="en-US" sz="2800" b="1" dirty="0">
                <a:solidFill>
                  <a:srgbClr val="3333CC"/>
                </a:solidFill>
                <a:latin typeface="Arial Rounded MT Bold" pitchFamily="34" charset="0"/>
              </a:rPr>
              <a:t>Jeremy Reihl</a:t>
            </a:r>
          </a:p>
          <a:p>
            <a:pPr algn="r" eaLnBrk="1" hangingPunct="1"/>
            <a:r>
              <a:rPr lang="en-US" altLang="en-US" sz="2400" b="1" dirty="0">
                <a:solidFill>
                  <a:srgbClr val="3333CC"/>
                </a:solidFill>
                <a:latin typeface="Arial Rounded MT Bold" pitchFamily="34" charset="0"/>
              </a:rPr>
              <a:t>    </a:t>
            </a:r>
            <a:r>
              <a:rPr lang="en-US" altLang="en-US" sz="2400" b="1" dirty="0">
                <a:solidFill>
                  <a:srgbClr val="C00000"/>
                </a:solidFill>
                <a:latin typeface="Arial Rounded MT Bold" pitchFamily="34" charset="0"/>
              </a:rPr>
              <a:t>2024-2025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4B2A6FD-C4DF-68A9-55C3-E05686498021}"/>
              </a:ext>
            </a:extLst>
          </p:cNvPr>
          <p:cNvSpPr txBox="1">
            <a:spLocks/>
          </p:cNvSpPr>
          <p:nvPr/>
        </p:nvSpPr>
        <p:spPr bwMode="auto">
          <a:xfrm>
            <a:off x="0" y="3661748"/>
            <a:ext cx="502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altLang="en-US" sz="1400" dirty="0">
                <a:solidFill>
                  <a:srgbClr val="002F5F"/>
                </a:solidFill>
                <a:latin typeface="Arial Black" pitchFamily="34" charset="0"/>
              </a:rPr>
              <a:t>Bob “Carp” Carpenter</a:t>
            </a:r>
          </a:p>
          <a:p>
            <a:r>
              <a:rPr lang="en-US" altLang="en-US" sz="1400" dirty="0">
                <a:solidFill>
                  <a:srgbClr val="002F5F"/>
                </a:solidFill>
                <a:latin typeface="Arial Black" pitchFamily="34" charset="0"/>
              </a:rPr>
              <a:t>Secretary 37-Years, Distinguished 20-Years</a:t>
            </a:r>
          </a:p>
          <a:p>
            <a:r>
              <a:rPr lang="en-US" altLang="en-US" sz="1400" dirty="0">
                <a:solidFill>
                  <a:srgbClr val="002F5F"/>
                </a:solidFill>
                <a:latin typeface="Arial Black" pitchFamily="34" charset="0"/>
              </a:rPr>
              <a:t>Port Charlotte Sunrise Kiwanis Club</a:t>
            </a:r>
          </a:p>
          <a:p>
            <a:r>
              <a:rPr lang="en-US" altLang="en-US" sz="1800" u="sng" dirty="0">
                <a:solidFill>
                  <a:srgbClr val="FF0000"/>
                </a:solidFill>
                <a:latin typeface="Arial Black" pitchFamily="34" charset="0"/>
              </a:rPr>
              <a:t>carp813@comcast.net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E8756D-7BF3-582B-965D-294093327BC0}"/>
              </a:ext>
            </a:extLst>
          </p:cNvPr>
          <p:cNvSpPr txBox="1"/>
          <p:nvPr/>
        </p:nvSpPr>
        <p:spPr>
          <a:xfrm>
            <a:off x="87564" y="2968384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 Rounded MT Bold" panose="020F0704030504030204" pitchFamily="34" charset="0"/>
              </a:rPr>
              <a:t>PGA National Resort &amp; Spa</a:t>
            </a:r>
          </a:p>
        </p:txBody>
      </p:sp>
      <p:pic>
        <p:nvPicPr>
          <p:cNvPr id="2" name="Picture 1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15B0101E-1FAF-329B-1E26-A3D48D1B38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395184"/>
            <a:ext cx="1652715" cy="1743425"/>
          </a:xfrm>
          <a:prstGeom prst="rect">
            <a:avLst/>
          </a:prstGeom>
        </p:spPr>
      </p:pic>
      <p:pic>
        <p:nvPicPr>
          <p:cNvPr id="13" name="Picture 12" descr="A golf course with a large building and a body of water&#10;&#10;AI-generated content may be incorrect.">
            <a:extLst>
              <a:ext uri="{FF2B5EF4-FFF2-40B4-BE49-F238E27FC236}">
                <a16:creationId xmlns:a16="http://schemas.microsoft.com/office/drawing/2014/main" id="{F2E189BD-C797-2329-18D2-EAB34540D6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58932"/>
            <a:ext cx="2927069" cy="1697700"/>
          </a:xfrm>
          <a:prstGeom prst="rect">
            <a:avLst/>
          </a:prstGeom>
        </p:spPr>
      </p:pic>
      <p:pic>
        <p:nvPicPr>
          <p:cNvPr id="14" name="Picture 13" descr="A light bulb with a logo on it&#10;&#10;Description automatically generated">
            <a:extLst>
              <a:ext uri="{FF2B5EF4-FFF2-40B4-BE49-F238E27FC236}">
                <a16:creationId xmlns:a16="http://schemas.microsoft.com/office/drawing/2014/main" id="{AADEF7A9-0BBA-53C8-B32C-793E72057B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6903" y="1357454"/>
            <a:ext cx="1933431" cy="1867193"/>
          </a:xfrm>
          <a:prstGeom prst="rect">
            <a:avLst/>
          </a:prstGeom>
        </p:spPr>
      </p:pic>
      <p:pic>
        <p:nvPicPr>
          <p:cNvPr id="4" name="Picture 3" descr="A logo with a sunburst&#10;&#10;AI-generated content may be incorrect.">
            <a:extLst>
              <a:ext uri="{FF2B5EF4-FFF2-40B4-BE49-F238E27FC236}">
                <a16:creationId xmlns:a16="http://schemas.microsoft.com/office/drawing/2014/main" id="{88979D9E-DB02-50E2-442F-AB723FBDB9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0989" y="1274190"/>
            <a:ext cx="1933430" cy="200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7951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C4EB7-A138-37D1-8896-BD1F5AE9D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WHO’S WHO AT DCON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BDE33CA9-8D3C-98AA-D236-15B4258FF5D3}"/>
              </a:ext>
            </a:extLst>
          </p:cNvPr>
          <p:cNvSpPr txBox="1">
            <a:spLocks/>
          </p:cNvSpPr>
          <p:nvPr/>
        </p:nvSpPr>
        <p:spPr bwMode="auto">
          <a:xfrm>
            <a:off x="-600273" y="2419350"/>
            <a:ext cx="9103452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FontTx/>
              <a:buNone/>
              <a:defRPr/>
            </a:pPr>
            <a:endParaRPr lang="en-US" altLang="en-US" sz="2000" b="1" dirty="0">
              <a:solidFill>
                <a:srgbClr val="0070C0"/>
              </a:solidFill>
              <a:latin typeface="Arial Rounded MT Bold" pitchFamily="34" charset="0"/>
            </a:endParaRPr>
          </a:p>
          <a:p>
            <a:pPr algn="ctr">
              <a:buFontTx/>
              <a:buNone/>
              <a:defRPr/>
            </a:pPr>
            <a:endParaRPr lang="en-US" altLang="en-US" sz="2000" b="1" dirty="0">
              <a:solidFill>
                <a:srgbClr val="0070C0"/>
              </a:solidFill>
              <a:latin typeface="Arial Rounded MT Bold" pitchFamily="34" charset="0"/>
            </a:endParaRPr>
          </a:p>
          <a:p>
            <a:pPr>
              <a:buFontTx/>
              <a:buNone/>
              <a:defRPr/>
            </a:pPr>
            <a:endParaRPr lang="en-US" altLang="en-US" sz="1200" b="1" u="sng" dirty="0">
              <a:latin typeface="Arial Rounded MT Bold" pitchFamily="34" charset="0"/>
            </a:endParaRPr>
          </a:p>
          <a:p>
            <a:pPr>
              <a:buFontTx/>
              <a:buNone/>
              <a:defRPr/>
            </a:pPr>
            <a:r>
              <a:rPr lang="en-US" altLang="en-US" dirty="0"/>
              <a:t> </a:t>
            </a:r>
          </a:p>
        </p:txBody>
      </p:sp>
      <p:pic>
        <p:nvPicPr>
          <p:cNvPr id="6" name="Picture 5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22A5EBFF-0B9C-5B1B-78E7-DC97C30164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165" y="1428366"/>
            <a:ext cx="1337051" cy="1486141"/>
          </a:xfrm>
          <a:prstGeom prst="rect">
            <a:avLst/>
          </a:prstGeom>
        </p:spPr>
      </p:pic>
      <p:pic>
        <p:nvPicPr>
          <p:cNvPr id="7" name="Picture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F5178AB9-AF94-26D1-271B-DADCBDD518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60" y="1425196"/>
            <a:ext cx="1389866" cy="1466149"/>
          </a:xfrm>
          <a:prstGeom prst="rect">
            <a:avLst/>
          </a:prstGeom>
        </p:spPr>
      </p:pic>
      <p:pic>
        <p:nvPicPr>
          <p:cNvPr id="8" name="Picture 7" descr="A person in a suit and tie&#10;&#10;Description automatically generated">
            <a:extLst>
              <a:ext uri="{FF2B5EF4-FFF2-40B4-BE49-F238E27FC236}">
                <a16:creationId xmlns:a16="http://schemas.microsoft.com/office/drawing/2014/main" id="{4CA9D944-A90B-DD4D-3283-5CB9156AE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450" y="1437455"/>
            <a:ext cx="1228218" cy="14827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27A087-F5CB-0FB0-C1AF-833EEA05AEED}"/>
              </a:ext>
            </a:extLst>
          </p:cNvPr>
          <p:cNvSpPr txBox="1"/>
          <p:nvPr/>
        </p:nvSpPr>
        <p:spPr>
          <a:xfrm>
            <a:off x="143741" y="2886615"/>
            <a:ext cx="14333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Jeremy Riehl</a:t>
            </a:r>
          </a:p>
          <a:p>
            <a:pPr algn="ctr"/>
            <a:r>
              <a:rPr lang="en-US" dirty="0"/>
              <a:t>Governor (2024-25)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A639BD-E9EE-69E6-F25E-C1E42646E0C7}"/>
              </a:ext>
            </a:extLst>
          </p:cNvPr>
          <p:cNvSpPr txBox="1"/>
          <p:nvPr/>
        </p:nvSpPr>
        <p:spPr>
          <a:xfrm>
            <a:off x="1525669" y="2896075"/>
            <a:ext cx="19911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    Tommy Mills</a:t>
            </a:r>
          </a:p>
          <a:p>
            <a:r>
              <a:rPr lang="en-US" dirty="0"/>
              <a:t>   Gov-Designate </a:t>
            </a:r>
          </a:p>
          <a:p>
            <a:r>
              <a:rPr lang="en-US" dirty="0"/>
              <a:t>        (2025-26)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1AFBD9-149E-26F0-5F3C-AC5A2419BB88}"/>
              </a:ext>
            </a:extLst>
          </p:cNvPr>
          <p:cNvSpPr txBox="1"/>
          <p:nvPr/>
        </p:nvSpPr>
        <p:spPr>
          <a:xfrm>
            <a:off x="6172523" y="2890437"/>
            <a:ext cx="1445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 James Lewis</a:t>
            </a:r>
          </a:p>
          <a:p>
            <a:r>
              <a:rPr lang="en-US" dirty="0"/>
              <a:t> Dist. Secretary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2BF4F2-837E-C1E1-812A-A564B9223BD6}"/>
              </a:ext>
            </a:extLst>
          </p:cNvPr>
          <p:cNvSpPr txBox="1"/>
          <p:nvPr/>
        </p:nvSpPr>
        <p:spPr>
          <a:xfrm>
            <a:off x="4647110" y="2877155"/>
            <a:ext cx="15536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Prairy</a:t>
            </a:r>
            <a:r>
              <a:rPr lang="en-US" b="1" dirty="0">
                <a:solidFill>
                  <a:srgbClr val="FF0000"/>
                </a:solidFill>
              </a:rPr>
              <a:t> Riehl</a:t>
            </a:r>
          </a:p>
          <a:p>
            <a:pPr algn="ctr"/>
            <a:r>
              <a:rPr lang="en-US" dirty="0"/>
              <a:t>  Imm. Past Gov.</a:t>
            </a:r>
          </a:p>
          <a:p>
            <a:pPr algn="ctr"/>
            <a:r>
              <a:rPr lang="en-US" dirty="0"/>
              <a:t>(2023-24)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1AEB8A7-D8AB-D23C-BB27-B2AF2A7F97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9294" y="3940574"/>
            <a:ext cx="3941617" cy="1128419"/>
          </a:xfrm>
          <a:prstGeom prst="rect">
            <a:avLst/>
          </a:prstGeom>
        </p:spPr>
      </p:pic>
      <p:sp>
        <p:nvSpPr>
          <p:cNvPr id="3" name="Down Arrow 11">
            <a:extLst>
              <a:ext uri="{FF2B5EF4-FFF2-40B4-BE49-F238E27FC236}">
                <a16:creationId xmlns:a16="http://schemas.microsoft.com/office/drawing/2014/main" id="{AE278B48-32FA-2672-4795-B0D6428FC024}"/>
              </a:ext>
            </a:extLst>
          </p:cNvPr>
          <p:cNvSpPr/>
          <p:nvPr/>
        </p:nvSpPr>
        <p:spPr>
          <a:xfrm rot="11898566">
            <a:off x="1992443" y="3621135"/>
            <a:ext cx="499893" cy="84690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highlight>
                <a:srgbClr val="FF66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1DABE-FF9B-472E-62C6-8FD10340E5B1}"/>
              </a:ext>
            </a:extLst>
          </p:cNvPr>
          <p:cNvSpPr txBox="1"/>
          <p:nvPr/>
        </p:nvSpPr>
        <p:spPr>
          <a:xfrm>
            <a:off x="118470" y="4454441"/>
            <a:ext cx="2155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Incoming Oct.1, 2025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56B460-5708-735C-D6DD-2B2171793192}"/>
              </a:ext>
            </a:extLst>
          </p:cNvPr>
          <p:cNvSpPr txBox="1"/>
          <p:nvPr/>
        </p:nvSpPr>
        <p:spPr>
          <a:xfrm>
            <a:off x="3135819" y="2886615"/>
            <a:ext cx="16039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Linda </a:t>
            </a:r>
            <a:r>
              <a:rPr lang="en-US" b="1" dirty="0" err="1">
                <a:solidFill>
                  <a:srgbClr val="FF0000"/>
                </a:solidFill>
              </a:rPr>
              <a:t>Skaathun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Vice-Governor</a:t>
            </a:r>
          </a:p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(2026-27)</a:t>
            </a:r>
          </a:p>
        </p:txBody>
      </p:sp>
      <p:pic>
        <p:nvPicPr>
          <p:cNvPr id="15" name="Picture 14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06339046-8819-D0CA-2B66-4C1E71AE2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2559" y="1422145"/>
            <a:ext cx="1174551" cy="1521224"/>
          </a:xfrm>
          <a:prstGeom prst="rect">
            <a:avLst/>
          </a:prstGeom>
        </p:spPr>
      </p:pic>
      <p:pic>
        <p:nvPicPr>
          <p:cNvPr id="22" name="Picture 21" descr="A person with a white beard&#10;&#10;AI-generated content may be incorrect.">
            <a:extLst>
              <a:ext uri="{FF2B5EF4-FFF2-40B4-BE49-F238E27FC236}">
                <a16:creationId xmlns:a16="http://schemas.microsoft.com/office/drawing/2014/main" id="{BADA4086-8169-E18B-EE9F-CB0E8EC225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1240" y="1451843"/>
            <a:ext cx="1236308" cy="143918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924C710-82DA-ABE2-D015-F07204D4C02E}"/>
              </a:ext>
            </a:extLst>
          </p:cNvPr>
          <p:cNvSpPr txBox="1"/>
          <p:nvPr/>
        </p:nvSpPr>
        <p:spPr>
          <a:xfrm>
            <a:off x="7554451" y="2879252"/>
            <a:ext cx="1445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   Keith Hatch</a:t>
            </a:r>
          </a:p>
          <a:p>
            <a:r>
              <a:rPr lang="en-US" dirty="0"/>
              <a:t> Dist. Treasurer</a:t>
            </a:r>
          </a:p>
        </p:txBody>
      </p:sp>
      <p:pic>
        <p:nvPicPr>
          <p:cNvPr id="25" name="Picture 24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A07FB371-8F05-2BC6-56BF-26B80FD7E1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7344" y="1430343"/>
            <a:ext cx="1228218" cy="147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45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6CEF6E-10DF-EAB9-7955-3726245E0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CLUB ADMINISTRATION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5EC0750-5436-88FB-A48C-1F2905C51A78}"/>
              </a:ext>
            </a:extLst>
          </p:cNvPr>
          <p:cNvSpPr txBox="1">
            <a:spLocks/>
          </p:cNvSpPr>
          <p:nvPr/>
        </p:nvSpPr>
        <p:spPr bwMode="auto">
          <a:xfrm>
            <a:off x="148525" y="1276350"/>
            <a:ext cx="914400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just">
              <a:buFontTx/>
              <a:buNone/>
              <a:defRPr/>
            </a:pPr>
            <a:r>
              <a:rPr lang="en-US" altLang="en-US" sz="2000" b="1" u="sng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itchFamily="34" charset="0"/>
              </a:rPr>
              <a:t>Club BYLAWS</a:t>
            </a:r>
            <a:r>
              <a:rPr lang="en-US" altLang="en-US" sz="2000" b="1" dirty="0">
                <a:highlight>
                  <a:srgbClr val="FFFF00"/>
                </a:highlight>
                <a:latin typeface="Arial Rounded MT Bold" pitchFamily="34" charset="0"/>
              </a:rPr>
              <a:t> </a:t>
            </a:r>
            <a:r>
              <a:rPr lang="en-US" altLang="en-US" sz="2000" b="1" dirty="0">
                <a:latin typeface="Arial Rounded MT Bold" pitchFamily="34" charset="0"/>
              </a:rPr>
              <a:t>define structure and operation!</a:t>
            </a:r>
            <a:endParaRPr lang="en-US" altLang="en-US" sz="2000" dirty="0">
              <a:latin typeface="Arial Rounded MT Bold" pitchFamily="34" charset="0"/>
            </a:endParaRPr>
          </a:p>
          <a:p>
            <a:pPr>
              <a:defRPr/>
            </a:pPr>
            <a:r>
              <a:rPr lang="en-US" altLang="en-US" sz="1600" b="1" dirty="0">
                <a:solidFill>
                  <a:srgbClr val="FF0000"/>
                </a:solidFill>
                <a:latin typeface="Arial Rounded MT Bold" pitchFamily="34" charset="0"/>
              </a:rPr>
              <a:t>	Members</a:t>
            </a:r>
            <a:r>
              <a:rPr lang="en-US" altLang="en-US" sz="1600" b="1" dirty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n-US" altLang="en-US" sz="1600" b="1" dirty="0">
                <a:latin typeface="Arial Rounded MT Bold" pitchFamily="34" charset="0"/>
              </a:rPr>
              <a:t>amend club Bylaws</a:t>
            </a:r>
            <a:endParaRPr lang="en-US" altLang="en-US" sz="1600" dirty="0">
              <a:latin typeface="Arial Rounded MT Bold" pitchFamily="34" charset="0"/>
            </a:endParaRPr>
          </a:p>
          <a:p>
            <a:pPr>
              <a:defRPr/>
            </a:pPr>
            <a:r>
              <a:rPr lang="en-US" altLang="en-US" sz="1600" b="1" dirty="0">
                <a:solidFill>
                  <a:srgbClr val="FF0000"/>
                </a:solidFill>
                <a:latin typeface="Arial Rounded MT Bold" pitchFamily="34" charset="0"/>
              </a:rPr>
              <a:t>	Members </a:t>
            </a:r>
            <a:r>
              <a:rPr lang="en-US" altLang="en-US" sz="1600" b="1" dirty="0">
                <a:latin typeface="Arial Rounded MT Bold" pitchFamily="34" charset="0"/>
              </a:rPr>
              <a:t>elect officers &amp; directors</a:t>
            </a:r>
            <a:endParaRPr lang="en-US" altLang="en-US" sz="1600" dirty="0">
              <a:latin typeface="Arial Rounded MT Bold" pitchFamily="34" charset="0"/>
            </a:endParaRPr>
          </a:p>
          <a:p>
            <a:pPr lvl="3">
              <a:defRPr/>
            </a:pPr>
            <a:r>
              <a:rPr lang="en-US" altLang="en-US" sz="1600" b="1" dirty="0">
                <a:solidFill>
                  <a:srgbClr val="C00000"/>
                </a:solidFill>
                <a:latin typeface="Arial Rounded MT Bold" pitchFamily="34" charset="0"/>
              </a:rPr>
              <a:t>Board </a:t>
            </a:r>
            <a:r>
              <a:rPr lang="en-US" altLang="en-US" sz="1600" b="1" dirty="0">
                <a:latin typeface="Arial Rounded MT Bold" pitchFamily="34" charset="0"/>
              </a:rPr>
              <a:t>determines club policies</a:t>
            </a:r>
          </a:p>
          <a:p>
            <a:pPr lvl="3">
              <a:defRPr/>
            </a:pPr>
            <a:r>
              <a:rPr lang="en-US" altLang="en-US" sz="1600" b="1" dirty="0">
                <a:solidFill>
                  <a:srgbClr val="C00000"/>
                </a:solidFill>
                <a:latin typeface="Arial Rounded MT Bold" pitchFamily="34" charset="0"/>
              </a:rPr>
              <a:t>Board</a:t>
            </a:r>
            <a:r>
              <a:rPr lang="en-US" altLang="en-US" sz="1600" b="1" dirty="0">
                <a:latin typeface="Arial Rounded MT Bold" pitchFamily="34" charset="0"/>
              </a:rPr>
              <a:t> approves club projects</a:t>
            </a:r>
          </a:p>
          <a:p>
            <a:pPr lvl="3">
              <a:defRPr/>
            </a:pPr>
            <a:r>
              <a:rPr lang="en-US" altLang="en-US" sz="1600" b="1" dirty="0">
                <a:solidFill>
                  <a:srgbClr val="C00000"/>
                </a:solidFill>
                <a:latin typeface="Arial Rounded MT Bold" pitchFamily="34" charset="0"/>
              </a:rPr>
              <a:t>Board</a:t>
            </a:r>
            <a:r>
              <a:rPr lang="en-US" altLang="en-US" sz="1600" b="1" dirty="0">
                <a:latin typeface="Arial Rounded MT Bold" pitchFamily="34" charset="0"/>
              </a:rPr>
              <a:t> sets &amp; approves club budget</a:t>
            </a:r>
          </a:p>
          <a:p>
            <a:pPr>
              <a:buFontTx/>
              <a:buNone/>
              <a:defRPr/>
            </a:pPr>
            <a:r>
              <a:rPr lang="en-US" altLang="en-US" sz="2000" b="1" u="sng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itchFamily="34" charset="0"/>
              </a:rPr>
              <a:t>FINANCES</a:t>
            </a:r>
          </a:p>
          <a:p>
            <a:pPr>
              <a:buFontTx/>
              <a:buNone/>
              <a:defRPr/>
            </a:pPr>
            <a:r>
              <a:rPr lang="en-US" altLang="en-US" sz="2000" b="1" u="sng" dirty="0">
                <a:solidFill>
                  <a:srgbClr val="3333CC"/>
                </a:solidFill>
                <a:latin typeface="Arial Rounded MT Bold" pitchFamily="34" charset="0"/>
              </a:rPr>
              <a:t>Administrative Account</a:t>
            </a:r>
            <a:r>
              <a:rPr lang="en-US" altLang="en-US" sz="2000" b="1" dirty="0">
                <a:solidFill>
                  <a:srgbClr val="3333CC"/>
                </a:solidFill>
                <a:latin typeface="Arial Rounded MT Bold" pitchFamily="34" charset="0"/>
              </a:rPr>
              <a:t>:</a:t>
            </a:r>
          </a:p>
          <a:p>
            <a:pPr>
              <a:buFontTx/>
              <a:buNone/>
              <a:defRPr/>
            </a:pPr>
            <a:r>
              <a:rPr lang="en-US" altLang="en-US" sz="1600" b="1" dirty="0">
                <a:latin typeface="Arial Rounded MT Bold" pitchFamily="34" charset="0"/>
              </a:rPr>
              <a:t>Dues, new member fees,  club operating expenses, ICON, DCON, etc.</a:t>
            </a:r>
            <a:endParaRPr lang="en-US" altLang="en-US" sz="1400" b="1" dirty="0">
              <a:latin typeface="Arial Rounded MT Bold" pitchFamily="34" charset="0"/>
            </a:endParaRPr>
          </a:p>
          <a:p>
            <a:pPr>
              <a:buFontTx/>
              <a:buNone/>
              <a:defRPr/>
            </a:pPr>
            <a:r>
              <a:rPr lang="en-US" altLang="en-US" sz="2000" b="1" u="sng" dirty="0">
                <a:solidFill>
                  <a:srgbClr val="FF0000"/>
                </a:solidFill>
                <a:latin typeface="Arial Rounded MT Bold" pitchFamily="34" charset="0"/>
              </a:rPr>
              <a:t>Service Account</a:t>
            </a:r>
            <a:r>
              <a:rPr lang="en-US" altLang="en-US" sz="2000" b="1" dirty="0">
                <a:solidFill>
                  <a:srgbClr val="FF0000"/>
                </a:solidFill>
                <a:latin typeface="Arial Rounded MT Bold" pitchFamily="34" charset="0"/>
              </a:rPr>
              <a:t>:</a:t>
            </a:r>
            <a:r>
              <a:rPr lang="en-US" altLang="en-US" sz="2400" b="1" dirty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altLang="en-US" sz="1600" b="1" dirty="0">
                <a:latin typeface="Arial Rounded MT Bold" pitchFamily="34" charset="0"/>
              </a:rPr>
              <a:t>Income from PUBLIC fund-raising, projects, contributions, CANNOT be used to pay club admin expense. </a:t>
            </a:r>
            <a:r>
              <a:rPr lang="en-US" altLang="en-US" sz="1600" b="1" dirty="0">
                <a:solidFill>
                  <a:srgbClr val="00B050"/>
                </a:solidFill>
                <a:latin typeface="Arial Rounded MT Bold" pitchFamily="34" charset="0"/>
              </a:rPr>
              <a:t>   </a:t>
            </a:r>
            <a:r>
              <a:rPr lang="en-US" altLang="en-US" sz="1600" b="1" i="1" dirty="0">
                <a:solidFill>
                  <a:srgbClr val="FF0000"/>
                </a:solidFill>
                <a:latin typeface="Arial Rounded MT Bold" pitchFamily="34" charset="0"/>
              </a:rPr>
              <a:t>(Exception: Insurance)</a:t>
            </a:r>
            <a:endParaRPr lang="en-US" altLang="en-US" dirty="0">
              <a:solidFill>
                <a:srgbClr val="FF0000"/>
              </a:solidFill>
            </a:endParaRPr>
          </a:p>
          <a:p>
            <a:pPr>
              <a:buFontTx/>
              <a:buNone/>
              <a:defRPr/>
            </a:pPr>
            <a:endParaRPr lang="en-US" altLang="en-US" dirty="0"/>
          </a:p>
        </p:txBody>
      </p:sp>
      <p:pic>
        <p:nvPicPr>
          <p:cNvPr id="5" name="Picture 2" descr="C:\Users\Owner\AppData\Local\Microsoft\Windows\Temporary Internet Files\Content.IE5\UO1HUSIL\MC900231077[1].wmf">
            <a:extLst>
              <a:ext uri="{FF2B5EF4-FFF2-40B4-BE49-F238E27FC236}">
                <a16:creationId xmlns:a16="http://schemas.microsoft.com/office/drawing/2014/main" id="{5ABA9E5B-2F3D-27CD-6626-4FCA30666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809750"/>
            <a:ext cx="2590800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968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904EB4-E2AC-EADF-5BAA-288E4C3CC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FOUNDATIONS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068B482-8FE6-9BBC-A151-086EBB04F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245268"/>
            <a:ext cx="8839200" cy="462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 b="1" u="sng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itchFamily="34" charset="0"/>
              </a:rPr>
              <a:t>KIWANIS INTERNATIONAL FOUNDATION</a:t>
            </a:r>
          </a:p>
          <a:p>
            <a:pPr algn="ctr" eaLnBrk="1" hangingPunct="1"/>
            <a:r>
              <a:rPr lang="en-US" altLang="en-US" sz="2000" b="1" u="sng" dirty="0">
                <a:solidFill>
                  <a:srgbClr val="FF0000"/>
                </a:solidFill>
                <a:latin typeface="Arial Rounded MT Bold" pitchFamily="34" charset="0"/>
              </a:rPr>
              <a:t>$8 </a:t>
            </a:r>
            <a:r>
              <a:rPr lang="en-US" altLang="en-US" sz="2000" b="1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Arial Rounded MT Bold" pitchFamily="34" charset="0"/>
              </a:rPr>
              <a:t>(or $160 per club) </a:t>
            </a:r>
            <a:r>
              <a:rPr lang="en-US" altLang="en-US" sz="2000" b="1" u="sng" dirty="0">
                <a:solidFill>
                  <a:srgbClr val="3333CC"/>
                </a:solidFill>
                <a:latin typeface="Arial Rounded MT Bold" pitchFamily="34" charset="0"/>
              </a:rPr>
              <a:t>per year requested per member</a:t>
            </a:r>
          </a:p>
          <a:p>
            <a:pPr algn="ctr" eaLnBrk="1" hangingPunct="1"/>
            <a:r>
              <a:rPr lang="en-US" altLang="en-US" sz="2000" b="1" u="sng" dirty="0">
                <a:solidFill>
                  <a:srgbClr val="3333CC"/>
                </a:solidFill>
                <a:latin typeface="Arial Rounded MT Bold" pitchFamily="34" charset="0"/>
              </a:rPr>
              <a:t>Mission: Assist Kiwanis in serving children of the world.</a:t>
            </a:r>
          </a:p>
          <a:p>
            <a:pPr algn="ctr" eaLnBrk="1" hangingPunct="1"/>
            <a:endParaRPr lang="en-US" altLang="en-US" sz="1100" b="1" u="sng" dirty="0">
              <a:solidFill>
                <a:srgbClr val="3333CC"/>
              </a:solidFill>
              <a:latin typeface="Arial Rounded MT Bold" pitchFamily="34" charset="0"/>
            </a:endParaRPr>
          </a:p>
          <a:p>
            <a:pPr algn="ctr" eaLnBrk="1" hangingPunct="1"/>
            <a:r>
              <a:rPr lang="en-US" altLang="en-US" sz="2000" b="1" u="sng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itchFamily="34" charset="0"/>
              </a:rPr>
              <a:t>FLORIDA KIWANIS FOUNDATION</a:t>
            </a:r>
          </a:p>
          <a:p>
            <a:pPr algn="ctr" eaLnBrk="1" hangingPunct="1"/>
            <a:r>
              <a:rPr lang="en-US" altLang="en-US" sz="2000" b="1" u="sng" dirty="0">
                <a:solidFill>
                  <a:srgbClr val="FF0000"/>
                </a:solidFill>
                <a:latin typeface="Arial Rounded MT Bold" pitchFamily="34" charset="0"/>
              </a:rPr>
              <a:t>$8</a:t>
            </a:r>
            <a:r>
              <a:rPr lang="en-US" altLang="en-US" sz="2000" b="1" u="sng" dirty="0">
                <a:solidFill>
                  <a:srgbClr val="3333CC"/>
                </a:solidFill>
                <a:latin typeface="Arial Rounded MT Bold" pitchFamily="34" charset="0"/>
              </a:rPr>
              <a:t> GIFT per year requested per member</a:t>
            </a:r>
          </a:p>
          <a:p>
            <a:pPr algn="ctr" eaLnBrk="1" hangingPunct="1"/>
            <a:endParaRPr lang="en-US" altLang="en-US" sz="2000" b="1" u="sng" dirty="0">
              <a:solidFill>
                <a:srgbClr val="3333CC"/>
              </a:solidFill>
              <a:latin typeface="Arial Rounded MT Bold" pitchFamily="34" charset="0"/>
            </a:endParaRPr>
          </a:p>
          <a:p>
            <a:pPr algn="ctr" eaLnBrk="1" hangingPunct="1"/>
            <a:r>
              <a:rPr lang="en-US" altLang="en-US" sz="2000" b="1" u="sng" dirty="0">
                <a:solidFill>
                  <a:srgbClr val="C00000"/>
                </a:solidFill>
                <a:latin typeface="Arial Rounded MT Bold" pitchFamily="34" charset="0"/>
              </a:rPr>
              <a:t>PROVIDES</a:t>
            </a:r>
            <a:r>
              <a:rPr lang="en-US" altLang="en-US" sz="2000" b="1" dirty="0">
                <a:latin typeface="Arial Rounded MT Bold" pitchFamily="34" charset="0"/>
              </a:rPr>
              <a:t>: 	Financial </a:t>
            </a:r>
            <a:r>
              <a:rPr lang="en-US" altLang="en-US" sz="2000" b="1" u="sng" dirty="0">
                <a:latin typeface="Arial Rounded MT Bold" pitchFamily="34" charset="0"/>
              </a:rPr>
              <a:t>support to SLP</a:t>
            </a:r>
            <a:r>
              <a:rPr lang="en-US" altLang="en-US" sz="2000" b="1" dirty="0">
                <a:latin typeface="Arial Rounded MT Bold" pitchFamily="34" charset="0"/>
              </a:rPr>
              <a:t> clubs. 			 </a:t>
            </a:r>
            <a:r>
              <a:rPr lang="en-US" altLang="en-US" sz="2000" b="1" u="sng" dirty="0">
                <a:latin typeface="Arial Rounded MT Bold" pitchFamily="34" charset="0"/>
              </a:rPr>
              <a:t>Seed money </a:t>
            </a:r>
            <a:r>
              <a:rPr lang="en-US" altLang="en-US" sz="2000" b="1" dirty="0">
                <a:latin typeface="Arial Rounded MT Bold" pitchFamily="34" charset="0"/>
              </a:rPr>
              <a:t>for club/division project.</a:t>
            </a:r>
          </a:p>
          <a:p>
            <a:pPr algn="ctr" eaLnBrk="1" hangingPunct="1"/>
            <a:r>
              <a:rPr lang="en-US" altLang="en-US" sz="2000" b="1" dirty="0">
                <a:latin typeface="Arial Rounded MT Bold" pitchFamily="34" charset="0"/>
              </a:rPr>
              <a:t> Money for </a:t>
            </a:r>
            <a:r>
              <a:rPr lang="en-US" altLang="en-US" sz="2000" b="1" u="sng" dirty="0">
                <a:latin typeface="Arial Rounded MT Bold" pitchFamily="34" charset="0"/>
              </a:rPr>
              <a:t>disaster</a:t>
            </a:r>
            <a:r>
              <a:rPr lang="en-US" altLang="en-US" sz="2000" b="1" dirty="0">
                <a:latin typeface="Arial Rounded MT Bold" pitchFamily="34" charset="0"/>
              </a:rPr>
              <a:t> relief.</a:t>
            </a:r>
          </a:p>
          <a:p>
            <a:pPr algn="ctr" eaLnBrk="1" hangingPunct="1"/>
            <a:endParaRPr lang="en-US" altLang="en-US" sz="1050" b="1" dirty="0">
              <a:latin typeface="Arial Rounded MT Bold" pitchFamily="34" charset="0"/>
            </a:endParaRPr>
          </a:p>
          <a:p>
            <a:pPr algn="ctr" eaLnBrk="1" hangingPunct="1"/>
            <a:r>
              <a:rPr lang="en-US" altLang="en-US" sz="2000" b="1" dirty="0">
                <a:latin typeface="Arial Rounded MT Bold" pitchFamily="34" charset="0"/>
              </a:rPr>
              <a:t>Become a </a:t>
            </a:r>
            <a:r>
              <a:rPr lang="en-US" altLang="en-US" sz="2000" b="1" u="sng" dirty="0">
                <a:latin typeface="Arial Rounded MT Bold" pitchFamily="34" charset="0"/>
              </a:rPr>
              <a:t>Sustaining Partner </a:t>
            </a:r>
            <a:r>
              <a:rPr lang="en-US" altLang="en-US" sz="2000" b="1" dirty="0">
                <a:latin typeface="Arial Rounded MT Bold" pitchFamily="34" charset="0"/>
              </a:rPr>
              <a:t>for </a:t>
            </a:r>
            <a:r>
              <a:rPr lang="en-US" altLang="en-US" sz="2000" b="1" dirty="0">
                <a:solidFill>
                  <a:srgbClr val="FF0000"/>
                </a:solidFill>
                <a:latin typeface="Arial Rounded MT Bold" pitchFamily="34" charset="0"/>
              </a:rPr>
              <a:t>$25 </a:t>
            </a:r>
            <a:r>
              <a:rPr lang="en-US" altLang="en-US" sz="2000" b="1" dirty="0">
                <a:latin typeface="Arial Rounded MT Bold" pitchFamily="34" charset="0"/>
              </a:rPr>
              <a:t>annually! </a:t>
            </a:r>
          </a:p>
          <a:p>
            <a:pPr algn="ctr" eaLnBrk="1" hangingPunct="1"/>
            <a:r>
              <a:rPr lang="en-US" altLang="en-US" sz="2000" b="1" i="1" dirty="0">
                <a:solidFill>
                  <a:srgbClr val="FF0000"/>
                </a:solidFill>
                <a:latin typeface="Arial Rounded MT Bold" pitchFamily="34" charset="0"/>
              </a:rPr>
              <a:t>(Contact  your Division Trustee)</a:t>
            </a:r>
            <a:endParaRPr lang="en-US" altLang="en-US" sz="2000" i="1" dirty="0">
              <a:solidFill>
                <a:srgbClr val="FF0000"/>
              </a:solidFill>
              <a:latin typeface="Arial Rounded MT Bold" pitchFamily="34" charset="0"/>
            </a:endParaRPr>
          </a:p>
          <a:p>
            <a:pPr algn="ctr" eaLnBrk="1" hangingPunct="1"/>
            <a:endParaRPr lang="en-US" altLang="en-US" sz="2400" b="1" u="sng" dirty="0">
              <a:solidFill>
                <a:srgbClr val="FF0000"/>
              </a:solidFill>
              <a:latin typeface="Arial Rounded MT Bold" pitchFamily="34" charset="0"/>
            </a:endParaRPr>
          </a:p>
          <a:p>
            <a:pPr algn="ctr" eaLnBrk="1" hangingPunct="1"/>
            <a:r>
              <a:rPr lang="en-US" altLang="en-US" sz="2400" b="1" dirty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endParaRPr lang="en-US" altLang="en-US" sz="2400" b="1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4DB8340-1EE7-A742-88AE-883AA0993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5255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7A0F90A-2ABA-5228-F8DA-31E5DE8A5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19350"/>
            <a:ext cx="1862781" cy="58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80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AF4E0B-A1E4-401C-6E48-C499E5CA4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85750"/>
            <a:ext cx="7620000" cy="63460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FLORIDA DISTRICT FACTS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DB078235-48FC-9AD3-6AF8-6E479CDDCD93}"/>
              </a:ext>
            </a:extLst>
          </p:cNvPr>
          <p:cNvSpPr txBox="1">
            <a:spLocks/>
          </p:cNvSpPr>
          <p:nvPr/>
        </p:nvSpPr>
        <p:spPr bwMode="auto">
          <a:xfrm>
            <a:off x="76200" y="1276350"/>
            <a:ext cx="9123166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FontTx/>
              <a:buNone/>
              <a:defRPr/>
            </a:pPr>
            <a:r>
              <a:rPr lang="en-US" altLang="en-US" sz="1800" b="1" u="sng" dirty="0">
                <a:solidFill>
                  <a:srgbClr val="FF0000"/>
                </a:solidFill>
                <a:latin typeface="Arial Rounded MT Bold" pitchFamily="34" charset="0"/>
              </a:rPr>
              <a:t>Florida</a:t>
            </a:r>
            <a:r>
              <a:rPr lang="en-US" altLang="en-US" sz="1800" b="1" i="1" u="sng" dirty="0">
                <a:solidFill>
                  <a:srgbClr val="FF0000"/>
                </a:solidFill>
                <a:latin typeface="Arial Rounded MT Bold" pitchFamily="34" charset="0"/>
              </a:rPr>
              <a:t>:  </a:t>
            </a:r>
            <a:r>
              <a:rPr lang="en-US" altLang="en-US" sz="1800" b="1" i="1" u="sng" dirty="0">
                <a:solidFill>
                  <a:srgbClr val="3333CC"/>
                </a:solidFill>
                <a:highlight>
                  <a:srgbClr val="FFFF00"/>
                </a:highlight>
                <a:latin typeface="Arial Rounded MT Bold" pitchFamily="34" charset="0"/>
              </a:rPr>
              <a:t>Grand Cayman-Turks &amp; Caicos-San Juan, Puerto Rico-St. Croix, USVI</a:t>
            </a:r>
          </a:p>
          <a:p>
            <a:pPr>
              <a:buFontTx/>
              <a:buNone/>
              <a:defRPr/>
            </a:pP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18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1924 </a:t>
            </a:r>
            <a:r>
              <a:rPr lang="en-US" altLang="en-US" sz="1800" b="1" dirty="0">
                <a:latin typeface="Arial Rounded MT Bold" panose="020F0704030504030204" pitchFamily="34" charset="0"/>
              </a:rPr>
              <a:t>Became a District </a:t>
            </a:r>
            <a:r>
              <a:rPr lang="en-US" altLang="en-US" sz="1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(Was Alabama-Florida District)</a:t>
            </a:r>
            <a:endParaRPr lang="en-US" altLang="en-US" sz="2400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>
              <a:buFontTx/>
              <a:buNone/>
              <a:defRPr/>
            </a:pPr>
            <a:r>
              <a:rPr lang="en-US" altLang="en-US" sz="18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  209</a:t>
            </a:r>
            <a:r>
              <a:rPr lang="en-US" altLang="en-US" sz="1800" b="1" dirty="0">
                <a:latin typeface="Arial Rounded MT Bold" panose="020F0704030504030204" pitchFamily="34" charset="0"/>
              </a:rPr>
              <a:t> Clubs</a:t>
            </a:r>
            <a:endParaRPr lang="en-US" altLang="en-US" sz="1800" dirty="0">
              <a:latin typeface="Arial Rounded MT Bold" panose="020F0704030504030204" pitchFamily="34" charset="0"/>
            </a:endParaRPr>
          </a:p>
          <a:p>
            <a:pPr>
              <a:buFontTx/>
              <a:buNone/>
              <a:defRPr/>
            </a:pPr>
            <a:r>
              <a:rPr lang="en-US" altLang="en-US" sz="1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    </a:t>
            </a:r>
            <a:r>
              <a:rPr lang="en-US" altLang="en-US" sz="18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27</a:t>
            </a:r>
            <a:r>
              <a:rPr lang="en-US" altLang="en-US" sz="1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800" b="1" dirty="0">
                <a:latin typeface="Arial Rounded MT Bold" panose="020F0704030504030204" pitchFamily="34" charset="0"/>
              </a:rPr>
              <a:t>Divisions</a:t>
            </a:r>
            <a:endParaRPr lang="en-US" altLang="en-US" sz="1800" dirty="0">
              <a:latin typeface="Arial Rounded MT Bold" panose="020F0704030504030204" pitchFamily="34" charset="0"/>
            </a:endParaRPr>
          </a:p>
          <a:p>
            <a:pPr>
              <a:buFontTx/>
              <a:buNone/>
              <a:defRPr/>
            </a:pPr>
            <a:r>
              <a:rPr lang="en-US" altLang="en-US" sz="18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5,747</a:t>
            </a:r>
            <a:r>
              <a:rPr lang="en-US" altLang="en-US" sz="1800" b="1" dirty="0">
                <a:latin typeface="Arial Rounded MT Bold" panose="020F0704030504030204" pitchFamily="34" charset="0"/>
              </a:rPr>
              <a:t> Kiwanians</a:t>
            </a:r>
          </a:p>
          <a:p>
            <a:pPr>
              <a:buFontTx/>
              <a:buNone/>
              <a:defRPr/>
            </a:pPr>
            <a:endParaRPr lang="en-US" altLang="en-US" sz="1800" b="1" dirty="0">
              <a:latin typeface="Arial Rounded MT Bold" panose="020F0704030504030204" pitchFamily="34" charset="0"/>
            </a:endParaRPr>
          </a:p>
          <a:p>
            <a:pPr lvl="1">
              <a:buNone/>
              <a:defRPr/>
            </a:pPr>
            <a:r>
              <a:rPr lang="en-US" altLang="en-US" sz="1600" b="1" i="1" dirty="0">
                <a:solidFill>
                  <a:srgbClr val="3333CC"/>
                </a:solidFill>
                <a:latin typeface="Arial Rounded MT Bold" panose="020F0704030504030204" pitchFamily="34" charset="0"/>
              </a:rPr>
              <a:t>	</a:t>
            </a:r>
          </a:p>
          <a:p>
            <a:pPr lvl="1">
              <a:buNone/>
              <a:defRPr/>
            </a:pPr>
            <a:r>
              <a:rPr lang="en-US" altLang="en-US" sz="1600" b="1" i="1" u="sng" dirty="0">
                <a:solidFill>
                  <a:srgbClr val="3333CC"/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District Office</a:t>
            </a:r>
          </a:p>
          <a:p>
            <a:pPr lvl="1">
              <a:buNone/>
              <a:defRPr/>
            </a:pPr>
            <a:r>
              <a:rPr lang="en-US" altLang="en-US" sz="1600" b="1" i="1" dirty="0">
                <a:solidFill>
                  <a:srgbClr val="3333CC"/>
                </a:solidFill>
                <a:latin typeface="Arial Rounded MT Bold" panose="020F0704030504030204" pitchFamily="34" charset="0"/>
              </a:rPr>
              <a:t>   </a:t>
            </a:r>
            <a:r>
              <a:rPr lang="en-US" altLang="en-US" sz="1600" b="1" dirty="0">
                <a:solidFill>
                  <a:srgbClr val="3333CC"/>
                </a:solidFill>
                <a:latin typeface="Arial Rounded MT Bold" panose="020F0704030504030204" pitchFamily="34" charset="0"/>
              </a:rPr>
              <a:t>District Secretary, James Lewis</a:t>
            </a:r>
          </a:p>
          <a:p>
            <a:pPr lvl="1">
              <a:buNone/>
              <a:defRPr/>
            </a:pPr>
            <a:r>
              <a:rPr lang="en-US" altLang="en-US" sz="1600" b="1" i="1" dirty="0">
                <a:solidFill>
                  <a:srgbClr val="3333CC"/>
                </a:solidFill>
                <a:latin typeface="Arial Rounded MT Bold" panose="020F0704030504030204" pitchFamily="34" charset="0"/>
              </a:rPr>
              <a:t>   </a:t>
            </a:r>
            <a:r>
              <a:rPr lang="en-US" altLang="en-US" sz="1600" b="1" i="1" u="sng" dirty="0">
                <a:solidFill>
                  <a:srgbClr val="3333CC"/>
                </a:solidFill>
                <a:latin typeface="Arial Rounded MT Bold" panose="020F0704030504030204" pitchFamily="34" charset="0"/>
              </a:rPr>
              <a:t>FLKiwanis.DistrictSecy@gmail.com</a:t>
            </a:r>
            <a:endParaRPr lang="en-US" altLang="en-US" sz="1600" u="sng" dirty="0">
              <a:solidFill>
                <a:srgbClr val="3333CC"/>
              </a:solidFill>
              <a:latin typeface="Arial Rounded MT Bold" panose="020F0704030504030204" pitchFamily="34" charset="0"/>
            </a:endParaRPr>
          </a:p>
          <a:p>
            <a:pPr>
              <a:buFontTx/>
              <a:buNone/>
              <a:defRPr/>
            </a:pPr>
            <a:r>
              <a:rPr lang="en-US" altLang="en-US" sz="1600" b="1" dirty="0">
                <a:solidFill>
                  <a:srgbClr val="3333CC"/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	      </a:t>
            </a:r>
            <a:endParaRPr lang="en-US" altLang="en-US" sz="1600" dirty="0">
              <a:solidFill>
                <a:srgbClr val="3333CC"/>
              </a:solidFill>
              <a:highlight>
                <a:srgbClr val="FFFF00"/>
              </a:highlight>
              <a:latin typeface="Arial Rounded MT Bold" panose="020F0704030504030204" pitchFamily="34" charset="0"/>
            </a:endParaRPr>
          </a:p>
          <a:p>
            <a:pPr>
              <a:buFontTx/>
              <a:buNone/>
              <a:defRPr/>
            </a:pPr>
            <a:r>
              <a:rPr lang="en-US" altLang="en-US" sz="1600" b="1" dirty="0">
                <a:solidFill>
                  <a:srgbClr val="3333CC"/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	     </a:t>
            </a:r>
            <a:endParaRPr lang="en-US" altLang="en-US" sz="1600" b="1" i="1" u="sng" dirty="0">
              <a:solidFill>
                <a:srgbClr val="3333CC"/>
              </a:solidFill>
              <a:highlight>
                <a:srgbClr val="FFFF00"/>
              </a:highlight>
              <a:latin typeface="Arial Rounded MT Bold" panose="020F0704030504030204" pitchFamily="34" charset="0"/>
            </a:endParaRPr>
          </a:p>
          <a:p>
            <a:pPr>
              <a:buFontTx/>
              <a:buNone/>
              <a:defRPr/>
            </a:pPr>
            <a:r>
              <a:rPr lang="en-US" altLang="en-US" sz="1800" b="1" u="sng" dirty="0">
                <a:solidFill>
                  <a:srgbClr val="3333CC"/>
                </a:solidFill>
                <a:latin typeface="Arial Rounded MT Bold" panose="020F0704030504030204" pitchFamily="34" charset="0"/>
              </a:rPr>
              <a:t>                         </a:t>
            </a:r>
            <a:endParaRPr lang="en-US" altLang="en-US" sz="1400" u="sng" dirty="0">
              <a:latin typeface="Arial Rounded MT Bold" panose="020F0704030504030204" pitchFamily="34" charset="0"/>
            </a:endParaRPr>
          </a:p>
          <a:p>
            <a:pPr>
              <a:defRPr/>
            </a:pPr>
            <a:r>
              <a:rPr lang="en-US" altLang="en-US" sz="1400" dirty="0"/>
              <a:t>                                  </a:t>
            </a:r>
          </a:p>
          <a:p>
            <a:pPr>
              <a:buFontTx/>
              <a:buNone/>
              <a:defRPr/>
            </a:pPr>
            <a:r>
              <a:rPr lang="en-US" altLang="en-US" sz="1400" dirty="0"/>
              <a:t> </a:t>
            </a:r>
          </a:p>
          <a:p>
            <a:pPr>
              <a:buFontTx/>
              <a:buNone/>
              <a:defRPr/>
            </a:pPr>
            <a:endParaRPr lang="en-US" altLang="en-US" sz="1400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AA38ABDF-B32D-7F67-7CCB-3B68EED46F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10200" y="1733550"/>
            <a:ext cx="3418583" cy="336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217FBE-2F68-5B7E-BF09-2014B2C8E8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59"/>
          <a:stretch/>
        </p:blipFill>
        <p:spPr>
          <a:xfrm>
            <a:off x="3581400" y="2647950"/>
            <a:ext cx="1981200" cy="102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55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9E4313-E9C4-40C7-AAE5-37691A8078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59"/>
          <a:stretch/>
        </p:blipFill>
        <p:spPr>
          <a:xfrm>
            <a:off x="9220200" y="1687870"/>
            <a:ext cx="2022164" cy="11580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59A24DF-6BBF-C133-86F9-C85796F2E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First Timers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7208096E-0970-2B86-FD73-CF7853DB6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8926" y="3062209"/>
            <a:ext cx="254285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en-US" sz="2800" b="1" dirty="0">
                <a:solidFill>
                  <a:srgbClr val="3333CC"/>
                </a:solidFill>
                <a:latin typeface="Arial Rounded MT Bold" pitchFamily="34" charset="0"/>
              </a:rPr>
              <a:t>Governor </a:t>
            </a:r>
          </a:p>
          <a:p>
            <a:pPr algn="r" eaLnBrk="1" hangingPunct="1"/>
            <a:r>
              <a:rPr lang="en-US" altLang="en-US" sz="2800" b="1" dirty="0">
                <a:solidFill>
                  <a:srgbClr val="3333CC"/>
                </a:solidFill>
                <a:latin typeface="Arial Rounded MT Bold" pitchFamily="34" charset="0"/>
              </a:rPr>
              <a:t>Jeremy Reihl</a:t>
            </a:r>
          </a:p>
          <a:p>
            <a:pPr algn="r" eaLnBrk="1" hangingPunct="1"/>
            <a:r>
              <a:rPr lang="en-US" altLang="en-US" sz="2400" b="1" dirty="0">
                <a:solidFill>
                  <a:srgbClr val="3333CC"/>
                </a:solidFill>
                <a:latin typeface="Arial Rounded MT Bold" pitchFamily="34" charset="0"/>
              </a:rPr>
              <a:t>    </a:t>
            </a:r>
            <a:r>
              <a:rPr lang="en-US" altLang="en-US" sz="2400" b="1" dirty="0">
                <a:solidFill>
                  <a:srgbClr val="C00000"/>
                </a:solidFill>
                <a:latin typeface="Arial Rounded MT Bold" pitchFamily="34" charset="0"/>
              </a:rPr>
              <a:t>2024-2025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4B2A6FD-C4DF-68A9-55C3-E05686498021}"/>
              </a:ext>
            </a:extLst>
          </p:cNvPr>
          <p:cNvSpPr txBox="1">
            <a:spLocks/>
          </p:cNvSpPr>
          <p:nvPr/>
        </p:nvSpPr>
        <p:spPr bwMode="auto">
          <a:xfrm>
            <a:off x="0" y="3661748"/>
            <a:ext cx="502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altLang="en-US" sz="1400" dirty="0">
                <a:solidFill>
                  <a:srgbClr val="002F5F"/>
                </a:solidFill>
                <a:latin typeface="Arial Black" pitchFamily="34" charset="0"/>
              </a:rPr>
              <a:t>Bob “Carp” Carpenter</a:t>
            </a:r>
          </a:p>
          <a:p>
            <a:r>
              <a:rPr lang="en-US" altLang="en-US" sz="1400" dirty="0">
                <a:solidFill>
                  <a:srgbClr val="002F5F"/>
                </a:solidFill>
                <a:latin typeface="Arial Black" pitchFamily="34" charset="0"/>
              </a:rPr>
              <a:t>Secretary 37-Years, Distinguished 20-Years</a:t>
            </a:r>
          </a:p>
          <a:p>
            <a:r>
              <a:rPr lang="en-US" altLang="en-US" sz="1400" dirty="0">
                <a:solidFill>
                  <a:srgbClr val="002F5F"/>
                </a:solidFill>
                <a:latin typeface="Arial Black" pitchFamily="34" charset="0"/>
              </a:rPr>
              <a:t>Port Charlotte Sunrise Kiwanis Club</a:t>
            </a:r>
          </a:p>
          <a:p>
            <a:r>
              <a:rPr lang="en-US" altLang="en-US" sz="1800" u="sng" dirty="0">
                <a:solidFill>
                  <a:srgbClr val="FF0000"/>
                </a:solidFill>
                <a:latin typeface="Arial Black" pitchFamily="34" charset="0"/>
              </a:rPr>
              <a:t>carp813@comcast.net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E8756D-7BF3-582B-965D-294093327BC0}"/>
              </a:ext>
            </a:extLst>
          </p:cNvPr>
          <p:cNvSpPr txBox="1"/>
          <p:nvPr/>
        </p:nvSpPr>
        <p:spPr>
          <a:xfrm>
            <a:off x="87564" y="2968384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 Rounded MT Bold" panose="020F0704030504030204" pitchFamily="34" charset="0"/>
              </a:rPr>
              <a:t>PGA National Resort &amp; Spa</a:t>
            </a:r>
          </a:p>
        </p:txBody>
      </p:sp>
      <p:pic>
        <p:nvPicPr>
          <p:cNvPr id="2" name="Picture 1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15B0101E-1FAF-329B-1E26-A3D48D1B38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395184"/>
            <a:ext cx="1652715" cy="1743425"/>
          </a:xfrm>
          <a:prstGeom prst="rect">
            <a:avLst/>
          </a:prstGeom>
        </p:spPr>
      </p:pic>
      <p:pic>
        <p:nvPicPr>
          <p:cNvPr id="13" name="Picture 12" descr="A golf course with a large building and a body of water&#10;&#10;AI-generated content may be incorrect.">
            <a:extLst>
              <a:ext uri="{FF2B5EF4-FFF2-40B4-BE49-F238E27FC236}">
                <a16:creationId xmlns:a16="http://schemas.microsoft.com/office/drawing/2014/main" id="{F2E189BD-C797-2329-18D2-EAB34540D6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58932"/>
            <a:ext cx="2927069" cy="1697700"/>
          </a:xfrm>
          <a:prstGeom prst="rect">
            <a:avLst/>
          </a:prstGeom>
        </p:spPr>
      </p:pic>
      <p:pic>
        <p:nvPicPr>
          <p:cNvPr id="14" name="Picture 13" descr="A light bulb with a logo on it&#10;&#10;Description automatically generated">
            <a:extLst>
              <a:ext uri="{FF2B5EF4-FFF2-40B4-BE49-F238E27FC236}">
                <a16:creationId xmlns:a16="http://schemas.microsoft.com/office/drawing/2014/main" id="{AADEF7A9-0BBA-53C8-B32C-793E72057B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6903" y="1357454"/>
            <a:ext cx="1933431" cy="1867193"/>
          </a:xfrm>
          <a:prstGeom prst="rect">
            <a:avLst/>
          </a:prstGeom>
        </p:spPr>
      </p:pic>
      <p:pic>
        <p:nvPicPr>
          <p:cNvPr id="4" name="Picture 3" descr="A logo with a sunburst&#10;&#10;AI-generated content may be incorrect.">
            <a:extLst>
              <a:ext uri="{FF2B5EF4-FFF2-40B4-BE49-F238E27FC236}">
                <a16:creationId xmlns:a16="http://schemas.microsoft.com/office/drawing/2014/main" id="{88979D9E-DB02-50E2-442F-AB723FBDB9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0989" y="1274190"/>
            <a:ext cx="1933430" cy="200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5789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F86A20-53A8-1EB2-8313-800A6FCDA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FIRST TIMERS TO DCON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B8045-EF0A-DBEF-6BDC-1B43389C8A80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80346" y="1276349"/>
            <a:ext cx="91440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Clr>
                <a:schemeClr val="hlink"/>
              </a:buClr>
              <a:buFont typeface="Wingdings" pitchFamily="1" charset="2"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Arial Rounded MT Bold" pitchFamily="34" charset="0"/>
              </a:rPr>
              <a:t>       Understanding Your </a:t>
            </a:r>
            <a:r>
              <a:rPr lang="en-US" altLang="en-US" sz="2400" b="1" u="sng" dirty="0">
                <a:solidFill>
                  <a:srgbClr val="FF0000"/>
                </a:solidFill>
                <a:latin typeface="Arial Rounded MT Bold" pitchFamily="34" charset="0"/>
              </a:rPr>
              <a:t>First </a:t>
            </a:r>
          </a:p>
          <a:p>
            <a:pPr algn="ctr">
              <a:buClr>
                <a:schemeClr val="hlink"/>
              </a:buClr>
              <a:buFont typeface="Wingdings" pitchFamily="1" charset="2"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Arial Rounded MT Bold" pitchFamily="34" charset="0"/>
              </a:rPr>
              <a:t>      Kiwanis </a:t>
            </a:r>
            <a:r>
              <a:rPr lang="en-US" altLang="en-US" sz="2400" b="1" dirty="0">
                <a:solidFill>
                  <a:srgbClr val="0070C0"/>
                </a:solidFill>
                <a:latin typeface="Arial Rounded MT Bold" pitchFamily="34" charset="0"/>
              </a:rPr>
              <a:t>“DCON”</a:t>
            </a:r>
          </a:p>
          <a:p>
            <a:pPr algn="ctr">
              <a:buClr>
                <a:schemeClr val="hlink"/>
              </a:buClr>
              <a:buFont typeface="Wingdings" pitchFamily="1" charset="2"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Arial Rounded MT Bold" pitchFamily="34" charset="0"/>
              </a:rPr>
              <a:t>         </a:t>
            </a:r>
            <a:r>
              <a:rPr lang="en-US" altLang="en-US" sz="2800" b="1" dirty="0">
                <a:solidFill>
                  <a:srgbClr val="0070C0"/>
                </a:solidFill>
                <a:highlight>
                  <a:srgbClr val="FFFF00"/>
                </a:highlight>
                <a:latin typeface="Arial Rounded MT Bold" pitchFamily="34" charset="0"/>
              </a:rPr>
              <a:t>D</a:t>
            </a:r>
            <a:r>
              <a:rPr lang="en-US" alt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itchFamily="34" charset="0"/>
              </a:rPr>
              <a:t>istrict </a:t>
            </a:r>
            <a:r>
              <a:rPr lang="en-US" altLang="en-US" sz="2800" b="1" u="sng" dirty="0">
                <a:solidFill>
                  <a:srgbClr val="0070C0"/>
                </a:solidFill>
                <a:highlight>
                  <a:srgbClr val="FFFF00"/>
                </a:highlight>
                <a:latin typeface="Arial Rounded MT Bold" pitchFamily="34" charset="0"/>
              </a:rPr>
              <a:t>CON</a:t>
            </a:r>
            <a:r>
              <a:rPr lang="en-US" alt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itchFamily="34" charset="0"/>
              </a:rPr>
              <a:t>VENTION </a:t>
            </a:r>
            <a:r>
              <a:rPr lang="en-US" altLang="en-US" sz="1600" b="1" dirty="0">
                <a:solidFill>
                  <a:srgbClr val="00B050"/>
                </a:solidFill>
                <a:latin typeface="Arial Rounded MT Bold" pitchFamily="34" charset="0"/>
              </a:rPr>
              <a:t>(Aug. 7-10, 2025)</a:t>
            </a:r>
          </a:p>
          <a:p>
            <a:pPr>
              <a:buClr>
                <a:schemeClr val="hlink"/>
              </a:buClr>
              <a:buFont typeface="Wingdings" pitchFamily="1" charset="2"/>
              <a:buNone/>
            </a:pPr>
            <a:endParaRPr lang="en-US" altLang="en-US" sz="2000" dirty="0">
              <a:solidFill>
                <a:srgbClr val="000510"/>
              </a:solidFill>
              <a:latin typeface="Arial Black" pitchFamily="34" charset="0"/>
            </a:endParaRPr>
          </a:p>
          <a:p>
            <a:pPr>
              <a:buClr>
                <a:schemeClr val="hlink"/>
              </a:buClr>
              <a:buFont typeface="Wingdings" pitchFamily="1" charset="2"/>
              <a:buNone/>
            </a:pPr>
            <a:endParaRPr lang="en-US" altLang="en-US" sz="300" dirty="0">
              <a:solidFill>
                <a:srgbClr val="000510"/>
              </a:solidFill>
              <a:latin typeface="Arial Black" pitchFamily="34" charset="0"/>
            </a:endParaRPr>
          </a:p>
          <a:p>
            <a:pPr>
              <a:buClr>
                <a:schemeClr val="hlink"/>
              </a:buClr>
              <a:buFont typeface="Wingdings" pitchFamily="1" charset="2"/>
              <a:buNone/>
            </a:pPr>
            <a:endParaRPr lang="en-US" altLang="en-US" sz="300" dirty="0">
              <a:solidFill>
                <a:srgbClr val="000510"/>
              </a:solidFill>
              <a:latin typeface="Arial Black" pitchFamily="34" charset="0"/>
            </a:endParaRPr>
          </a:p>
          <a:p>
            <a:pPr>
              <a:buClr>
                <a:schemeClr val="hlink"/>
              </a:buClr>
              <a:buFont typeface="Wingdings" pitchFamily="1" charset="2"/>
              <a:buNone/>
            </a:pPr>
            <a:endParaRPr lang="en-US" altLang="en-US" sz="300" dirty="0">
              <a:solidFill>
                <a:srgbClr val="000510"/>
              </a:solidFill>
              <a:latin typeface="Arial Black" pitchFamily="34" charset="0"/>
            </a:endParaRPr>
          </a:p>
          <a:p>
            <a:pPr>
              <a:buClr>
                <a:schemeClr val="hlink"/>
              </a:buClr>
              <a:buFont typeface="Wingdings" pitchFamily="1" charset="2"/>
              <a:buNone/>
            </a:pPr>
            <a:endParaRPr lang="en-US" altLang="en-US" sz="300" dirty="0">
              <a:solidFill>
                <a:srgbClr val="000510"/>
              </a:solidFill>
              <a:latin typeface="Arial Black" pitchFamily="34" charset="0"/>
            </a:endParaRPr>
          </a:p>
          <a:p>
            <a:pPr>
              <a:buClr>
                <a:schemeClr val="hlink"/>
              </a:buClr>
              <a:buFont typeface="Wingdings" pitchFamily="1" charset="2"/>
              <a:buNone/>
            </a:pPr>
            <a:endParaRPr lang="en-US" altLang="en-US" sz="2000" dirty="0">
              <a:solidFill>
                <a:srgbClr val="000510"/>
              </a:solidFill>
              <a:latin typeface="Arial Black" pitchFamily="34" charset="0"/>
            </a:endParaRPr>
          </a:p>
          <a:p>
            <a:pPr>
              <a:buFontTx/>
              <a:buNone/>
            </a:pPr>
            <a:endParaRPr lang="en-US" altLang="en-US" sz="1400" dirty="0">
              <a:solidFill>
                <a:srgbClr val="002F5F"/>
              </a:solidFill>
              <a:latin typeface="Arial Black" pitchFamily="34" charset="0"/>
            </a:endParaRPr>
          </a:p>
          <a:p>
            <a:pPr>
              <a:buFontTx/>
              <a:buNone/>
            </a:pPr>
            <a:endParaRPr lang="en-US" altLang="en-US" sz="1400" dirty="0">
              <a:solidFill>
                <a:srgbClr val="002F5F"/>
              </a:solidFill>
              <a:latin typeface="Arial Black" pitchFamily="34" charset="0"/>
            </a:endParaRPr>
          </a:p>
          <a:p>
            <a:pPr>
              <a:buFontTx/>
              <a:buNone/>
            </a:pPr>
            <a:r>
              <a:rPr lang="en-US" altLang="en-US" sz="1400" dirty="0">
                <a:solidFill>
                  <a:srgbClr val="002F5F"/>
                </a:solidFill>
                <a:latin typeface="Arial Black" pitchFamily="34" charset="0"/>
              </a:rPr>
              <a:t>                 Bob “Carp” Carpenter, Secretary 37-Years; Distinguished 20-Years</a:t>
            </a:r>
          </a:p>
          <a:p>
            <a:pPr>
              <a:buFontTx/>
              <a:buNone/>
            </a:pPr>
            <a:r>
              <a:rPr lang="en-US" altLang="en-US" sz="1400" dirty="0">
                <a:solidFill>
                  <a:srgbClr val="002F5F"/>
                </a:solidFill>
                <a:latin typeface="Arial Black" pitchFamily="34" charset="0"/>
              </a:rPr>
              <a:t>                 Kiwanis Club of Port Charlotte Sunrise          </a:t>
            </a:r>
            <a:r>
              <a:rPr lang="en-US" altLang="en-US" sz="1400" u="sng" dirty="0">
                <a:solidFill>
                  <a:srgbClr val="FF0000"/>
                </a:solidFill>
                <a:latin typeface="Arial Black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carp813@comcast.net</a:t>
            </a:r>
            <a:endParaRPr lang="en-US" altLang="en-US" sz="1400" u="sng" dirty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Tx/>
              <a:buNone/>
            </a:pPr>
            <a:endParaRPr lang="en-US" altLang="en-US" sz="1400" u="sng" dirty="0">
              <a:solidFill>
                <a:srgbClr val="FF0000"/>
              </a:solidFill>
              <a:latin typeface="Arial Black" pitchFamily="34" charset="0"/>
            </a:endParaRPr>
          </a:p>
          <a:p>
            <a:pPr algn="r">
              <a:buClr>
                <a:schemeClr val="hlink"/>
              </a:buClr>
              <a:buFont typeface="Wingdings" pitchFamily="1" charset="2"/>
              <a:buNone/>
            </a:pPr>
            <a:endParaRPr lang="en-US" altLang="en-US" sz="800" b="1" u="sng" dirty="0">
              <a:solidFill>
                <a:srgbClr val="92D050"/>
              </a:solidFill>
              <a:latin typeface="Arial Rounded MT Bold" pitchFamily="34" charset="0"/>
            </a:endParaRPr>
          </a:p>
        </p:txBody>
      </p:sp>
      <p:pic>
        <p:nvPicPr>
          <p:cNvPr id="6" name="Picture 5" descr="A close-up of a triangle&#10;&#10;Description automatically generated">
            <a:extLst>
              <a:ext uri="{FF2B5EF4-FFF2-40B4-BE49-F238E27FC236}">
                <a16:creationId xmlns:a16="http://schemas.microsoft.com/office/drawing/2014/main" id="{411F5CDB-7457-45F5-3F1B-A130B32DD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070" y="2952750"/>
            <a:ext cx="1236377" cy="15330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81A026-7E36-FF8F-28C2-72E6CD72B25F}"/>
              </a:ext>
            </a:extLst>
          </p:cNvPr>
          <p:cNvSpPr txBox="1"/>
          <p:nvPr/>
        </p:nvSpPr>
        <p:spPr>
          <a:xfrm>
            <a:off x="2082869" y="2693253"/>
            <a:ext cx="513895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Program Booklet</a:t>
            </a:r>
            <a:r>
              <a:rPr lang="en-US" b="1" dirty="0">
                <a:solidFill>
                  <a:srgbClr val="FF0000"/>
                </a:solidFill>
              </a:rPr>
              <a:t>……..Get at Registration. </a:t>
            </a:r>
          </a:p>
          <a:p>
            <a:pPr algn="ctr"/>
            <a:r>
              <a:rPr lang="en-US" b="1" u="sng" dirty="0">
                <a:solidFill>
                  <a:srgbClr val="0070C0"/>
                </a:solidFill>
              </a:rPr>
              <a:t>OR………</a:t>
            </a:r>
            <a:r>
              <a:rPr lang="en-US" b="1" dirty="0"/>
              <a:t>SCAN</a:t>
            </a:r>
            <a:r>
              <a:rPr lang="en-US" b="1" dirty="0">
                <a:solidFill>
                  <a:srgbClr val="FF0000"/>
                </a:solidFill>
              </a:rPr>
              <a:t>“QR” </a:t>
            </a:r>
            <a:r>
              <a:rPr lang="en-US" b="1" dirty="0"/>
              <a:t>Code:</a:t>
            </a:r>
          </a:p>
          <a:p>
            <a:pPr algn="ctr"/>
            <a:r>
              <a:rPr lang="en-US" b="1" dirty="0"/>
              <a:t>Download </a:t>
            </a:r>
            <a:r>
              <a:rPr lang="en-US" b="1" u="sng" dirty="0">
                <a:solidFill>
                  <a:srgbClr val="00B050"/>
                </a:solidFill>
                <a:highlight>
                  <a:srgbClr val="FFFF00"/>
                </a:highlight>
              </a:rPr>
              <a:t>EVENTEE</a:t>
            </a:r>
            <a:r>
              <a:rPr lang="en-US" b="1" dirty="0">
                <a:solidFill>
                  <a:srgbClr val="00B050"/>
                </a:solidFill>
                <a:highlight>
                  <a:srgbClr val="FFFF00"/>
                </a:highlight>
              </a:rPr>
              <a:t> </a:t>
            </a:r>
            <a:r>
              <a:rPr lang="en-US" b="1" u="sng" dirty="0">
                <a:solidFill>
                  <a:srgbClr val="00B050"/>
                </a:solidFill>
                <a:highlight>
                  <a:srgbClr val="FFFF00"/>
                </a:highlight>
              </a:rPr>
              <a:t>App</a:t>
            </a:r>
            <a:r>
              <a:rPr lang="en-US" b="1" dirty="0">
                <a:solidFill>
                  <a:srgbClr val="00B050"/>
                </a:solidFill>
                <a:highlight>
                  <a:srgbClr val="FFFF00"/>
                </a:highlight>
              </a:rPr>
              <a:t> </a:t>
            </a:r>
            <a:r>
              <a:rPr lang="en-US" b="1" dirty="0">
                <a:solidFill>
                  <a:srgbClr val="003974"/>
                </a:solidFill>
              </a:rPr>
              <a:t>i</a:t>
            </a:r>
            <a:r>
              <a:rPr lang="en-US" b="1" dirty="0"/>
              <a:t>n Apple Store, or </a:t>
            </a:r>
            <a:r>
              <a:rPr lang="en-US" b="1" dirty="0" err="1"/>
              <a:t>PlayStore</a:t>
            </a:r>
            <a:r>
              <a:rPr lang="en-US" b="1" dirty="0"/>
              <a:t>.</a:t>
            </a:r>
          </a:p>
          <a:p>
            <a:pPr algn="ctr"/>
            <a:endParaRPr lang="en-US" b="1" u="sng" dirty="0"/>
          </a:p>
          <a:p>
            <a:pPr algn="ctr"/>
            <a:r>
              <a:rPr lang="en-US" b="1" u="sng" dirty="0"/>
              <a:t>Click on </a:t>
            </a:r>
            <a:r>
              <a:rPr lang="en-US" b="1" u="sng" dirty="0" err="1"/>
              <a:t>Eventee</a:t>
            </a:r>
            <a:r>
              <a:rPr lang="en-US" b="1" u="sng" dirty="0"/>
              <a:t> App logo,</a:t>
            </a:r>
            <a:r>
              <a:rPr lang="en-US" b="1" dirty="0"/>
              <a:t> </a:t>
            </a:r>
            <a:r>
              <a:rPr lang="en-US" b="1" u="sng" dirty="0"/>
              <a:t>INSTALL, Continue, and open to</a:t>
            </a:r>
            <a:r>
              <a:rPr lang="en-US" b="1" dirty="0"/>
              <a:t>:   </a:t>
            </a:r>
            <a:r>
              <a:rPr lang="en-US" sz="1800" b="1" dirty="0">
                <a:solidFill>
                  <a:srgbClr val="FF0000"/>
                </a:solidFill>
              </a:rPr>
              <a:t>“Florida Kiwanis DCON” 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63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B53E5-FCEE-A81E-D069-AC118A832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REGISTRATION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DC71C5-1853-86BA-48D7-5FBEA3A8A43E}"/>
              </a:ext>
            </a:extLst>
          </p:cNvPr>
          <p:cNvSpPr txBox="1">
            <a:spLocks/>
          </p:cNvSpPr>
          <p:nvPr/>
        </p:nvSpPr>
        <p:spPr bwMode="auto">
          <a:xfrm>
            <a:off x="0" y="1276350"/>
            <a:ext cx="9144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Clr>
                <a:schemeClr val="hlink"/>
              </a:buClr>
              <a:buFont typeface="Wingdings" pitchFamily="1" charset="2"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Arial Rounded MT Bold" pitchFamily="34" charset="0"/>
              </a:rPr>
              <a:t>MUST</a:t>
            </a:r>
            <a:r>
              <a:rPr lang="en-US" altLang="en-US" sz="2000" b="1" dirty="0">
                <a:latin typeface="Arial Rounded MT Bold" pitchFamily="34" charset="0"/>
              </a:rPr>
              <a:t> register &amp; wear </a:t>
            </a:r>
            <a:r>
              <a:rPr lang="en-US" altLang="en-US" sz="2800" b="1" u="sng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itchFamily="34" charset="0"/>
              </a:rPr>
              <a:t>NAME TAGS</a:t>
            </a:r>
            <a:r>
              <a:rPr lang="en-US" alt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itchFamily="34" charset="0"/>
              </a:rPr>
              <a:t> </a:t>
            </a:r>
            <a:r>
              <a:rPr lang="en-US" altLang="en-US" sz="2000" b="1" dirty="0">
                <a:latin typeface="Arial Rounded MT Bold" pitchFamily="34" charset="0"/>
              </a:rPr>
              <a:t>at </a:t>
            </a:r>
            <a:r>
              <a:rPr lang="en-US" altLang="en-US" sz="2000" b="1" dirty="0">
                <a:solidFill>
                  <a:srgbClr val="FF0000"/>
                </a:solidFill>
                <a:latin typeface="Arial Rounded MT Bold" pitchFamily="34" charset="0"/>
              </a:rPr>
              <a:t>ALL</a:t>
            </a:r>
            <a:r>
              <a:rPr lang="en-US" altLang="en-US" sz="2000" b="1" dirty="0">
                <a:latin typeface="Arial Rounded MT Bold" pitchFamily="34" charset="0"/>
              </a:rPr>
              <a:t> Convention functions.</a:t>
            </a:r>
          </a:p>
          <a:p>
            <a:pPr marL="0" indent="0">
              <a:buClr>
                <a:schemeClr val="hlink"/>
              </a:buClr>
              <a:buFont typeface="Wingdings" pitchFamily="1" charset="2"/>
              <a:buNone/>
            </a:pPr>
            <a:r>
              <a:rPr lang="en-US" altLang="en-US" sz="2000" b="1" dirty="0">
                <a:latin typeface="Arial Rounded MT Bold" pitchFamily="34" charset="0"/>
              </a:rPr>
              <a:t>	</a:t>
            </a:r>
            <a:r>
              <a:rPr lang="en-US" altLang="en-US" sz="1600" b="1" u="sng" dirty="0">
                <a:solidFill>
                  <a:srgbClr val="0070C0"/>
                </a:solidFill>
                <a:latin typeface="Arial Rounded MT Bold" pitchFamily="34" charset="0"/>
              </a:rPr>
              <a:t>MEAL/EVENT TICKETS</a:t>
            </a:r>
            <a:r>
              <a:rPr lang="en-US" altLang="en-US" sz="1600" b="1" dirty="0">
                <a:solidFill>
                  <a:srgbClr val="0070C0"/>
                </a:solidFill>
                <a:latin typeface="Arial Rounded MT Bold" pitchFamily="34" charset="0"/>
              </a:rPr>
              <a:t>: </a:t>
            </a:r>
            <a:r>
              <a:rPr lang="en-US" altLang="en-US" sz="1600" b="1" dirty="0">
                <a:latin typeface="Arial Rounded MT Bold" pitchFamily="34" charset="0"/>
              </a:rPr>
              <a:t>Provided in Packet</a:t>
            </a:r>
          </a:p>
          <a:p>
            <a:pPr marL="0" indent="0" algn="ctr">
              <a:buClr>
                <a:schemeClr val="hlink"/>
              </a:buClr>
              <a:buFont typeface="Wingdings" pitchFamily="1" charset="2"/>
              <a:buNone/>
            </a:pPr>
            <a:r>
              <a:rPr lang="en-US" altLang="en-US" sz="1600" b="1" dirty="0">
                <a:latin typeface="Arial Rounded MT Bold" pitchFamily="34" charset="0"/>
              </a:rPr>
              <a:t>Ask for </a:t>
            </a:r>
            <a:r>
              <a:rPr lang="en-US" altLang="en-US" sz="1600" b="1" u="sng" dirty="0">
                <a:solidFill>
                  <a:srgbClr val="FF0000"/>
                </a:solidFill>
                <a:latin typeface="Arial Rounded MT Bold" pitchFamily="34" charset="0"/>
              </a:rPr>
              <a:t>1</a:t>
            </a:r>
            <a:r>
              <a:rPr lang="en-US" altLang="en-US" sz="1600" b="1" u="sng" baseline="30000" dirty="0">
                <a:solidFill>
                  <a:srgbClr val="FF0000"/>
                </a:solidFill>
                <a:latin typeface="Arial Rounded MT Bold" pitchFamily="34" charset="0"/>
              </a:rPr>
              <a:t>st</a:t>
            </a:r>
            <a:r>
              <a:rPr lang="en-US" altLang="en-US" sz="1600" b="1" u="sng" dirty="0">
                <a:solidFill>
                  <a:srgbClr val="FF0000"/>
                </a:solidFill>
                <a:latin typeface="Arial Rounded MT Bold" pitchFamily="34" charset="0"/>
              </a:rPr>
              <a:t> Timer Ribbon </a:t>
            </a:r>
            <a:r>
              <a:rPr lang="en-US" altLang="en-US" sz="1600" b="1" dirty="0">
                <a:latin typeface="Arial Rounded MT Bold" pitchFamily="34" charset="0"/>
              </a:rPr>
              <a:t>&amp; wear it</a:t>
            </a:r>
          </a:p>
          <a:p>
            <a:pPr marL="0" indent="0" algn="ctr">
              <a:buClr>
                <a:schemeClr val="hlink"/>
              </a:buClr>
              <a:buFont typeface="Wingdings" pitchFamily="1" charset="2"/>
              <a:buNone/>
            </a:pPr>
            <a:r>
              <a:rPr lang="en-US" altLang="en-US" sz="1600" b="1" i="1" dirty="0">
                <a:solidFill>
                  <a:srgbClr val="00B050"/>
                </a:solidFill>
                <a:latin typeface="Arial Rounded MT Bold" pitchFamily="34" charset="0"/>
              </a:rPr>
              <a:t>(Put tickets in Name Tag case; present at door)</a:t>
            </a:r>
          </a:p>
          <a:p>
            <a:pPr marL="0" indent="0" algn="ctr">
              <a:buClr>
                <a:schemeClr val="hlink"/>
              </a:buClr>
              <a:buFont typeface="Wingdings" pitchFamily="1" charset="2"/>
              <a:buNone/>
            </a:pPr>
            <a:r>
              <a:rPr lang="en-US" altLang="en-US" sz="2800" b="1" u="sng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itchFamily="34" charset="0"/>
              </a:rPr>
              <a:t>CREDENTIALS</a:t>
            </a:r>
            <a:r>
              <a:rPr lang="en-US" altLang="en-US" sz="2800" b="1" dirty="0">
                <a:solidFill>
                  <a:srgbClr val="FF0000"/>
                </a:solidFill>
                <a:latin typeface="Arial Rounded MT Bold" pitchFamily="34" charset="0"/>
              </a:rPr>
              <a:t>:</a:t>
            </a:r>
          </a:p>
          <a:p>
            <a:pPr marL="0" indent="0" algn="ctr">
              <a:buClr>
                <a:schemeClr val="hlink"/>
              </a:buClr>
              <a:buFont typeface="Wingdings" pitchFamily="1" charset="2"/>
              <a:buNone/>
            </a:pPr>
            <a:r>
              <a:rPr lang="en-US" altLang="en-US" sz="2000" b="1" dirty="0">
                <a:latin typeface="Arial Rounded MT Bold" pitchFamily="34" charset="0"/>
              </a:rPr>
              <a:t>	</a:t>
            </a:r>
            <a:r>
              <a:rPr lang="en-US" altLang="en-US" sz="1600" b="1" dirty="0">
                <a:latin typeface="Arial Rounded MT Bold" pitchFamily="34" charset="0"/>
              </a:rPr>
              <a:t>Once Registered, if you are 1 of 3 of your Clubs </a:t>
            </a:r>
            <a:r>
              <a:rPr lang="en-US" altLang="en-US" sz="1600" b="1" u="sng" dirty="0">
                <a:latin typeface="Arial Rounded MT Bold" pitchFamily="34" charset="0"/>
              </a:rPr>
              <a:t>voting delegates</a:t>
            </a:r>
            <a:r>
              <a:rPr lang="en-US" altLang="en-US" sz="1600" b="1" dirty="0">
                <a:latin typeface="Arial Rounded MT Bold" pitchFamily="34" charset="0"/>
              </a:rPr>
              <a:t>, </a:t>
            </a:r>
          </a:p>
          <a:p>
            <a:pPr marL="0" indent="0" algn="ctr">
              <a:buClr>
                <a:schemeClr val="hlink"/>
              </a:buClr>
              <a:buFont typeface="Wingdings" pitchFamily="1" charset="2"/>
              <a:buNone/>
            </a:pPr>
            <a:r>
              <a:rPr lang="en-US" altLang="en-US" sz="1600" b="1" u="sng" dirty="0">
                <a:latin typeface="Arial Rounded MT Bold" pitchFamily="34" charset="0"/>
              </a:rPr>
              <a:t>go to </a:t>
            </a:r>
            <a:r>
              <a:rPr lang="en-US" altLang="en-US" sz="1600" b="1" u="sng" dirty="0">
                <a:solidFill>
                  <a:srgbClr val="FF0000"/>
                </a:solidFill>
                <a:latin typeface="Arial Rounded MT Bold" pitchFamily="34" charset="0"/>
              </a:rPr>
              <a:t>Credentials Desk,</a:t>
            </a:r>
            <a:r>
              <a:rPr lang="en-US" altLang="en-US" sz="1600" b="1" dirty="0">
                <a:latin typeface="Arial Rounded MT Bold" pitchFamily="34" charset="0"/>
              </a:rPr>
              <a:t> get your documents. </a:t>
            </a:r>
            <a:endParaRPr lang="en-US" altLang="en-US" sz="400" b="1" dirty="0">
              <a:latin typeface="Arial Rounded MT Bold" pitchFamily="34" charset="0"/>
            </a:endParaRPr>
          </a:p>
          <a:p>
            <a:pPr marL="0" indent="0">
              <a:buClr>
                <a:schemeClr val="hlink"/>
              </a:buClr>
              <a:buFont typeface="Wingdings" pitchFamily="1" charset="2"/>
              <a:buNone/>
            </a:pPr>
            <a:endParaRPr lang="en-US" altLang="en-US" sz="100" b="1" dirty="0">
              <a:latin typeface="Arial Rounded MT Bold" pitchFamily="34" charset="0"/>
            </a:endParaRPr>
          </a:p>
          <a:p>
            <a:pPr marL="0" indent="0">
              <a:buClr>
                <a:schemeClr val="hlink"/>
              </a:buClr>
              <a:buFont typeface="Wingdings" pitchFamily="1" charset="2"/>
              <a:buNone/>
            </a:pPr>
            <a:r>
              <a:rPr lang="en-US" altLang="en-US" sz="1600" b="1" dirty="0">
                <a:solidFill>
                  <a:srgbClr val="3333CC"/>
                </a:solidFill>
                <a:highlight>
                  <a:srgbClr val="FFFF00"/>
                </a:highlight>
                <a:latin typeface="Arial Rounded MT Bold" pitchFamily="34" charset="0"/>
              </a:rPr>
              <a:t>*</a:t>
            </a:r>
            <a:r>
              <a:rPr lang="en-US" altLang="en-US" sz="1600" b="1" u="sng" dirty="0">
                <a:solidFill>
                  <a:srgbClr val="3333CC"/>
                </a:solidFill>
                <a:highlight>
                  <a:srgbClr val="FFFF00"/>
                </a:highlight>
                <a:latin typeface="Arial Rounded MT Bold" pitchFamily="34" charset="0"/>
              </a:rPr>
              <a:t>FIRST TIMERS CONTEST</a:t>
            </a:r>
            <a:r>
              <a:rPr lang="en-US" altLang="en-US" sz="1600" b="1" dirty="0">
                <a:solidFill>
                  <a:srgbClr val="3333CC"/>
                </a:solidFill>
                <a:highlight>
                  <a:srgbClr val="FFFF00"/>
                </a:highlight>
                <a:latin typeface="Arial Rounded MT Bold" pitchFamily="34" charset="0"/>
              </a:rPr>
              <a:t>:  </a:t>
            </a:r>
            <a:r>
              <a:rPr lang="en-US" altLang="en-US" sz="1600" b="1" dirty="0">
                <a:solidFill>
                  <a:srgbClr val="003974"/>
                </a:solidFill>
                <a:latin typeface="Arial Rounded MT Bold" pitchFamily="34" charset="0"/>
              </a:rPr>
              <a:t>Pick up </a:t>
            </a:r>
            <a:r>
              <a:rPr lang="en-US" altLang="en-US" sz="1600" b="1" dirty="0">
                <a:latin typeface="Arial Rounded MT Bold" pitchFamily="34" charset="0"/>
              </a:rPr>
              <a:t>at Registration; Get </a:t>
            </a:r>
            <a:r>
              <a:rPr lang="en-US" altLang="en-US" sz="1600" b="1" u="sng" dirty="0">
                <a:latin typeface="Arial Rounded MT Bold" pitchFamily="34" charset="0"/>
              </a:rPr>
              <a:t>signatures</a:t>
            </a:r>
            <a:r>
              <a:rPr lang="en-US" altLang="en-US" sz="1600" b="1" dirty="0">
                <a:latin typeface="Arial Rounded MT Bold" pitchFamily="34" charset="0"/>
              </a:rPr>
              <a:t> from VIP’s listed. </a:t>
            </a:r>
          </a:p>
          <a:p>
            <a:pPr marL="0" indent="0">
              <a:buClr>
                <a:schemeClr val="hlink"/>
              </a:buClr>
              <a:buFont typeface="Wingdings" pitchFamily="1" charset="2"/>
              <a:buNone/>
            </a:pPr>
            <a:r>
              <a:rPr lang="en-US" altLang="en-US" sz="1600" b="1" i="1" dirty="0">
                <a:solidFill>
                  <a:srgbClr val="C00000"/>
                </a:solidFill>
                <a:latin typeface="Arial Rounded MT Bold" pitchFamily="34" charset="0"/>
              </a:rPr>
              <a:t>                                                    </a:t>
            </a:r>
            <a:r>
              <a:rPr lang="en-US" altLang="en-US" sz="1600" b="1" i="1" u="sng" dirty="0">
                <a:solidFill>
                  <a:srgbClr val="C00000"/>
                </a:solidFill>
                <a:latin typeface="Arial Rounded MT Bold" pitchFamily="34" charset="0"/>
              </a:rPr>
              <a:t>Win Free DCON Registration next year!</a:t>
            </a:r>
          </a:p>
          <a:p>
            <a:pPr marL="0" indent="0">
              <a:buClr>
                <a:schemeClr val="hlink"/>
              </a:buClr>
              <a:buFont typeface="Wingdings" pitchFamily="1" charset="2"/>
              <a:buNone/>
            </a:pPr>
            <a:endParaRPr lang="en-US" altLang="en-US" sz="1600" b="1" i="1" u="sng" dirty="0">
              <a:solidFill>
                <a:srgbClr val="C00000"/>
              </a:solidFill>
              <a:latin typeface="Arial Rounded MT Bold" pitchFamily="34" charset="0"/>
            </a:endParaRPr>
          </a:p>
          <a:p>
            <a:pPr marL="0" indent="0">
              <a:buClr>
                <a:schemeClr val="hlink"/>
              </a:buClr>
              <a:buFont typeface="Wingdings" pitchFamily="1" charset="2"/>
              <a:buNone/>
            </a:pPr>
            <a:endParaRPr lang="en-US" altLang="en-US" sz="2000" b="1" i="1" u="sng" dirty="0">
              <a:solidFill>
                <a:srgbClr val="C00000"/>
              </a:solidFill>
              <a:latin typeface="Arial Rounded MT Bold" pitchFamily="34" charset="0"/>
            </a:endParaRPr>
          </a:p>
          <a:p>
            <a:pPr marL="0" indent="0">
              <a:buClr>
                <a:schemeClr val="hlink"/>
              </a:buClr>
              <a:buFont typeface="Wingdings" pitchFamily="1" charset="2"/>
              <a:buNone/>
            </a:pPr>
            <a:r>
              <a:rPr lang="en-US" altLang="en-US" sz="2000" i="1" dirty="0">
                <a:latin typeface="Arial Rounded MT Bold" pitchFamily="34" charset="0"/>
              </a:rPr>
              <a:t>		</a:t>
            </a:r>
          </a:p>
          <a:p>
            <a:pPr marL="0" indent="0">
              <a:buClr>
                <a:schemeClr val="hlink"/>
              </a:buClr>
              <a:buFont typeface="Wingdings" pitchFamily="1" charset="2"/>
              <a:buNone/>
            </a:pPr>
            <a:endParaRPr lang="en-US" altLang="en-US" dirty="0">
              <a:latin typeface="Arial Rounded MT Bold" pitchFamily="34" charset="0"/>
            </a:endParaRPr>
          </a:p>
        </p:txBody>
      </p:sp>
      <p:pic>
        <p:nvPicPr>
          <p:cNvPr id="5" name="Picture 3" descr="C:\Users\Owner\Pictures\DCON Name Tag.jpg">
            <a:extLst>
              <a:ext uri="{FF2B5EF4-FFF2-40B4-BE49-F238E27FC236}">
                <a16:creationId xmlns:a16="http://schemas.microsoft.com/office/drawing/2014/main" id="{395D6874-D003-F79D-C937-ED8A5BD49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65174"/>
            <a:ext cx="1527682" cy="150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close-up of a triangle&#10;&#10;Description automatically generated">
            <a:extLst>
              <a:ext uri="{FF2B5EF4-FFF2-40B4-BE49-F238E27FC236}">
                <a16:creationId xmlns:a16="http://schemas.microsoft.com/office/drawing/2014/main" id="{AC84BE03-7658-933B-7154-133C7232C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32" y="2572752"/>
            <a:ext cx="1289742" cy="159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29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BC8F6C-4411-77A9-51B8-37FB7BE45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85750"/>
            <a:ext cx="7772400" cy="63460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SUGGESTED DRESS CODE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F70B512-DEAF-867E-8DCE-E8C02168781C}"/>
              </a:ext>
            </a:extLst>
          </p:cNvPr>
          <p:cNvSpPr txBox="1">
            <a:spLocks/>
          </p:cNvSpPr>
          <p:nvPr/>
        </p:nvSpPr>
        <p:spPr bwMode="auto">
          <a:xfrm>
            <a:off x="0" y="1276350"/>
            <a:ext cx="9144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None/>
              <a:defRPr sz="32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  <a:sym typeface="Verdana"/>
              </a:defRPr>
            </a:lvl1pPr>
            <a:lvl2pPr marL="742950" marR="0" lvl="1" indent="-28575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974"/>
              </a:buClr>
              <a:buSzPct val="75000"/>
              <a:buFont typeface="Noto Sans Symbols"/>
              <a:buChar char="–"/>
              <a:defRPr sz="28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Verdana"/>
                <a:cs typeface="Verdana"/>
                <a:sym typeface="Verdana"/>
              </a:defRPr>
            </a:lvl2pPr>
            <a:lvl3pPr marL="1143000" marR="0" lvl="2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4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Verdana"/>
                <a:cs typeface="Verdana"/>
                <a:sym typeface="Verdana"/>
              </a:defRPr>
            </a:lvl3pPr>
            <a:lvl4pPr marL="1600200" marR="0" lvl="3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974"/>
              </a:buClr>
              <a:buSzPct val="75000"/>
              <a:buFont typeface="Courier New"/>
              <a:buChar char="–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Verdana"/>
                <a:cs typeface="Verdana"/>
                <a:sym typeface="Verdana"/>
              </a:defRPr>
            </a:lvl4pPr>
            <a:lvl5pPr marL="2057400" marR="0" lvl="4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Verdana"/>
                <a:cs typeface="Verdana"/>
                <a:sym typeface="Verdana"/>
              </a:defRPr>
            </a:lvl5pPr>
            <a:lvl6pPr marL="2514600" marR="0" lvl="5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alibri"/>
                <a:cs typeface="Calibri"/>
                <a:sym typeface="Calibri"/>
              </a:defRPr>
            </a:lvl6pPr>
            <a:lvl7pPr marL="2971800" marR="0" lvl="6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alibri"/>
                <a:cs typeface="Calibri"/>
                <a:sym typeface="Calibri"/>
              </a:defRPr>
            </a:lvl7pPr>
            <a:lvl8pPr marL="3429000" marR="0" lvl="7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alibri"/>
                <a:cs typeface="Calibri"/>
                <a:sym typeface="Calibri"/>
              </a:defRPr>
            </a:lvl8pPr>
            <a:lvl9pPr marL="3886200" marR="0" lvl="8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r>
              <a:rPr lang="en-US" altLang="en-US" sz="2400" b="1" i="1" u="sng" dirty="0">
                <a:solidFill>
                  <a:srgbClr val="FF0000"/>
                </a:solidFill>
                <a:effectLst/>
                <a:latin typeface="Arial Rounded MT Bold" panose="020F0704030504030204" pitchFamily="34" charset="0"/>
              </a:rPr>
              <a:t>CASUAL</a:t>
            </a:r>
            <a:r>
              <a:rPr lang="en-US" altLang="en-US" sz="2400" b="1" dirty="0">
                <a:solidFill>
                  <a:srgbClr val="FF0000"/>
                </a:solidFill>
                <a:effectLst/>
                <a:latin typeface="Arial Rounded MT Bold" panose="020F0704030504030204" pitchFamily="34" charset="0"/>
              </a:rPr>
              <a:t>:  </a:t>
            </a:r>
            <a:r>
              <a:rPr lang="en-US" altLang="en-US" sz="2400" b="1" dirty="0">
                <a:solidFill>
                  <a:schemeClr val="tx1">
                    <a:lumMod val="50000"/>
                  </a:schemeClr>
                </a:solidFill>
                <a:effectLst/>
                <a:latin typeface="Arial Rounded MT Bold" panose="020F0704030504030204" pitchFamily="34" charset="0"/>
              </a:rPr>
              <a:t>At all Convention events</a:t>
            </a:r>
          </a:p>
          <a:p>
            <a:pPr>
              <a:defRPr/>
            </a:pPr>
            <a:endParaRPr lang="en-US" altLang="en-US" sz="1100" b="1" dirty="0">
              <a:solidFill>
                <a:schemeClr val="tx1">
                  <a:lumMod val="50000"/>
                </a:schemeClr>
              </a:solidFill>
              <a:effectLst/>
              <a:latin typeface="Arial Rounded MT Bold" panose="020F0704030504030204" pitchFamily="34" charset="0"/>
            </a:endParaRPr>
          </a:p>
          <a:p>
            <a:pPr>
              <a:defRPr/>
            </a:pPr>
            <a:endParaRPr lang="en-US" altLang="en-US" sz="1200" b="1" dirty="0">
              <a:solidFill>
                <a:schemeClr val="tx1">
                  <a:lumMod val="50000"/>
                </a:schemeClr>
              </a:solidFill>
              <a:effectLst/>
              <a:latin typeface="Arial Rounded MT Bold" panose="020F0704030504030204" pitchFamily="34" charset="0"/>
            </a:endParaRPr>
          </a:p>
          <a:p>
            <a:pPr>
              <a:defRPr/>
            </a:pPr>
            <a:endParaRPr lang="en-US" altLang="en-US" sz="1200" b="1" dirty="0">
              <a:solidFill>
                <a:schemeClr val="tx1">
                  <a:lumMod val="50000"/>
                </a:schemeClr>
              </a:solidFill>
              <a:effectLst/>
              <a:latin typeface="Arial Rounded MT Bold" panose="020F0704030504030204" pitchFamily="34" charset="0"/>
            </a:endParaRPr>
          </a:p>
          <a:p>
            <a:pPr>
              <a:defRPr/>
            </a:pPr>
            <a:endParaRPr lang="en-US" altLang="en-US" sz="1200" b="1" dirty="0">
              <a:solidFill>
                <a:schemeClr val="tx1">
                  <a:lumMod val="50000"/>
                </a:schemeClr>
              </a:solidFill>
              <a:effectLst/>
              <a:latin typeface="Arial Rounded MT Bold" panose="020F0704030504030204" pitchFamily="34" charset="0"/>
            </a:endParaRPr>
          </a:p>
          <a:p>
            <a:pPr>
              <a:defRPr/>
            </a:pPr>
            <a:endParaRPr lang="en-US" altLang="en-US" sz="1200" b="1" dirty="0">
              <a:solidFill>
                <a:schemeClr val="tx1">
                  <a:lumMod val="50000"/>
                </a:schemeClr>
              </a:solidFill>
              <a:effectLst/>
              <a:latin typeface="Arial Rounded MT Bold" panose="020F0704030504030204" pitchFamily="34" charset="0"/>
            </a:endParaRPr>
          </a:p>
          <a:p>
            <a:pPr>
              <a:defRPr/>
            </a:pPr>
            <a:endParaRPr lang="en-US" altLang="en-US" sz="1200" b="1" dirty="0">
              <a:solidFill>
                <a:schemeClr val="tx1">
                  <a:lumMod val="50000"/>
                </a:schemeClr>
              </a:solidFill>
              <a:effectLst/>
              <a:latin typeface="Arial Rounded MT Bold" panose="020F0704030504030204" pitchFamily="34" charset="0"/>
            </a:endParaRPr>
          </a:p>
          <a:p>
            <a:pPr>
              <a:defRPr/>
            </a:pPr>
            <a:endParaRPr lang="en-US" altLang="en-US" sz="1200" b="1" dirty="0">
              <a:solidFill>
                <a:schemeClr val="tx1">
                  <a:lumMod val="50000"/>
                </a:schemeClr>
              </a:solidFill>
              <a:effectLst/>
              <a:latin typeface="Arial Rounded MT Bold" panose="020F0704030504030204" pitchFamily="34" charset="0"/>
            </a:endParaRPr>
          </a:p>
          <a:p>
            <a:pPr algn="l">
              <a:defRPr/>
            </a:pPr>
            <a:r>
              <a:rPr lang="en-US" altLang="en-US" sz="2000" b="1" i="1" u="sng" dirty="0">
                <a:solidFill>
                  <a:srgbClr val="3333CC"/>
                </a:solidFill>
                <a:effectLst/>
                <a:highlight>
                  <a:srgbClr val="FFFF00"/>
                </a:highlight>
                <a:latin typeface="Arial Rounded MT Bold" panose="020F0704030504030204" pitchFamily="34" charset="0"/>
              </a:rPr>
              <a:t>Except : </a:t>
            </a:r>
            <a:r>
              <a:rPr lang="en-US" altLang="en-US" sz="2000" b="1" i="1" u="sng" dirty="0">
                <a:solidFill>
                  <a:srgbClr val="3333CC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US" altLang="en-US" sz="2400" b="1" u="sng" dirty="0">
                <a:solidFill>
                  <a:srgbClr val="C00000"/>
                </a:solidFill>
                <a:effectLst/>
                <a:latin typeface="Arial Rounded MT Bold" panose="020F0704030504030204" pitchFamily="34" charset="0"/>
              </a:rPr>
              <a:t>Saturday Evening</a:t>
            </a:r>
            <a:r>
              <a:rPr lang="en-US" altLang="en-US" b="1" u="sng" dirty="0">
                <a:solidFill>
                  <a:srgbClr val="C00000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US" altLang="en-US" sz="2000" b="1" dirty="0">
                <a:solidFill>
                  <a:srgbClr val="000510"/>
                </a:solidFill>
                <a:effectLst/>
                <a:latin typeface="Arial Rounded MT Bold" panose="020F0704030504030204" pitchFamily="34" charset="0"/>
              </a:rPr>
              <a:t>RETIREMENT/INSTALLATION BANQUET</a:t>
            </a:r>
          </a:p>
          <a:p>
            <a:pPr>
              <a:defRPr/>
            </a:pPr>
            <a:r>
              <a:rPr lang="en-US" altLang="en-US" sz="2000" b="1" i="1" u="sng" dirty="0">
                <a:solidFill>
                  <a:srgbClr val="FF0000"/>
                </a:solidFill>
                <a:effectLst/>
                <a:latin typeface="Arial Rounded MT Bold" panose="020F0704030504030204" pitchFamily="34" charset="0"/>
              </a:rPr>
              <a:t>Formal Dress requested, or Dressy Casual </a:t>
            </a:r>
            <a:r>
              <a:rPr lang="en-US" altLang="en-US" sz="2000" b="1" i="1" u="sng" dirty="0">
                <a:solidFill>
                  <a:srgbClr val="003974"/>
                </a:solidFill>
                <a:effectLst/>
                <a:latin typeface="Arial Rounded MT Bold" panose="020F0704030504030204" pitchFamily="34" charset="0"/>
              </a:rPr>
              <a:t>(No Shorts)</a:t>
            </a:r>
          </a:p>
          <a:p>
            <a:pPr>
              <a:defRPr/>
            </a:pPr>
            <a:endParaRPr lang="en-US" altLang="en-US" sz="1050" b="1" i="1" u="sng" dirty="0">
              <a:solidFill>
                <a:srgbClr val="FF0000"/>
              </a:solidFill>
              <a:effectLst/>
              <a:latin typeface="Arial Rounded MT Bold" panose="020F0704030504030204" pitchFamily="34" charset="0"/>
            </a:endParaRPr>
          </a:p>
          <a:p>
            <a:pPr>
              <a:defRPr/>
            </a:pPr>
            <a:r>
              <a:rPr lang="en-US" altLang="en-US" sz="2000" b="1" u="sng" dirty="0">
                <a:solidFill>
                  <a:srgbClr val="FF0000"/>
                </a:solidFill>
                <a:effectLst/>
                <a:latin typeface="Arial Rounded MT Bold" panose="020F0704030504030204" pitchFamily="34" charset="0"/>
              </a:rPr>
              <a:t>KIWANIS GOT TALENT</a:t>
            </a:r>
            <a:r>
              <a:rPr lang="en-US" altLang="en-US" sz="2000" b="1" dirty="0">
                <a:solidFill>
                  <a:srgbClr val="FF0000"/>
                </a:solidFill>
                <a:effectLst/>
                <a:latin typeface="Arial Rounded MT Bold" panose="020F0704030504030204" pitchFamily="34" charset="0"/>
              </a:rPr>
              <a:t>, </a:t>
            </a:r>
            <a:r>
              <a:rPr lang="en-US" altLang="en-US" sz="2000" b="1" dirty="0">
                <a:solidFill>
                  <a:srgbClr val="00B050"/>
                </a:solidFill>
                <a:effectLst/>
                <a:latin typeface="Arial Rounded MT Bold" panose="020F0704030504030204" pitchFamily="34" charset="0"/>
              </a:rPr>
              <a:t>9:00pm, Casual Dress, </a:t>
            </a:r>
            <a:r>
              <a:rPr lang="en-US" altLang="en-US" sz="1400" b="1" dirty="0">
                <a:solidFill>
                  <a:srgbClr val="C00000"/>
                </a:solidFill>
                <a:effectLst/>
                <a:latin typeface="Arial Rounded MT Bold" panose="020F0704030504030204" pitchFamily="34" charset="0"/>
              </a:rPr>
              <a:t>(PGA FOYER)</a:t>
            </a:r>
          </a:p>
          <a:p>
            <a:pPr>
              <a:defRPr/>
            </a:pPr>
            <a:r>
              <a:rPr lang="en-US" altLang="en-US" sz="2000" b="1" u="sng" dirty="0">
                <a:solidFill>
                  <a:srgbClr val="FF0000"/>
                </a:solidFill>
                <a:effectLst/>
                <a:latin typeface="Arial Rounded MT Bold" panose="020F0704030504030204" pitchFamily="34" charset="0"/>
              </a:rPr>
              <a:t>AFTER PARTY</a:t>
            </a:r>
            <a:r>
              <a:rPr lang="en-US" altLang="en-US" sz="2000" b="1" dirty="0">
                <a:solidFill>
                  <a:srgbClr val="FF0000"/>
                </a:solidFill>
                <a:effectLst/>
                <a:latin typeface="Arial Rounded MT Bold" panose="020F0704030504030204" pitchFamily="34" charset="0"/>
              </a:rPr>
              <a:t> with DJ    </a:t>
            </a:r>
            <a:r>
              <a:rPr lang="en-US" altLang="en-US" sz="1400" b="1" dirty="0">
                <a:solidFill>
                  <a:srgbClr val="C00000"/>
                </a:solidFill>
                <a:effectLst/>
                <a:latin typeface="Arial Rounded MT Bold" panose="020F0704030504030204" pitchFamily="34" charset="0"/>
              </a:rPr>
              <a:t>(BRITISH OPEN BALLROOM)</a:t>
            </a:r>
            <a:endParaRPr lang="en-US" altLang="en-US" sz="2000" b="1" dirty="0">
              <a:solidFill>
                <a:srgbClr val="C00000"/>
              </a:solidFill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7FA76A80-AB6C-9B19-FD46-0F88586F8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692" y="1733550"/>
            <a:ext cx="3376616" cy="15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 close-up of a triangle&#10;&#10;Description automatically generated">
            <a:extLst>
              <a:ext uri="{FF2B5EF4-FFF2-40B4-BE49-F238E27FC236}">
                <a16:creationId xmlns:a16="http://schemas.microsoft.com/office/drawing/2014/main" id="{3263B6F1-6EFE-179B-15DD-48C375926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57350"/>
            <a:ext cx="1264098" cy="15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37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F25E60-C734-CDCD-3582-DFCDFAC0A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MISCELLANEOUS INFO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235F7E9-7E9B-7CA0-6B82-79CCF990534E}"/>
              </a:ext>
            </a:extLst>
          </p:cNvPr>
          <p:cNvSpPr txBox="1">
            <a:spLocks/>
          </p:cNvSpPr>
          <p:nvPr/>
        </p:nvSpPr>
        <p:spPr bwMode="auto">
          <a:xfrm>
            <a:off x="-152400" y="12001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None/>
              <a:defRPr sz="32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  <a:sym typeface="Verdana"/>
              </a:defRPr>
            </a:lvl1pPr>
            <a:lvl2pPr marL="742950" marR="0" lvl="1" indent="-28575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974"/>
              </a:buClr>
              <a:buSzPct val="75000"/>
              <a:buFont typeface="Noto Sans Symbols"/>
              <a:buChar char="–"/>
              <a:defRPr sz="28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Verdana"/>
                <a:cs typeface="Verdana"/>
                <a:sym typeface="Verdana"/>
              </a:defRPr>
            </a:lvl2pPr>
            <a:lvl3pPr marL="1143000" marR="0" lvl="2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4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Verdana"/>
                <a:cs typeface="Verdana"/>
                <a:sym typeface="Verdana"/>
              </a:defRPr>
            </a:lvl3pPr>
            <a:lvl4pPr marL="1600200" marR="0" lvl="3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974"/>
              </a:buClr>
              <a:buSzPct val="75000"/>
              <a:buFont typeface="Courier New"/>
              <a:buChar char="–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Verdana"/>
                <a:cs typeface="Verdana"/>
                <a:sym typeface="Verdana"/>
              </a:defRPr>
            </a:lvl4pPr>
            <a:lvl5pPr marL="2057400" marR="0" lvl="4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Verdana"/>
                <a:cs typeface="Verdana"/>
                <a:sym typeface="Verdana"/>
              </a:defRPr>
            </a:lvl5pPr>
            <a:lvl6pPr marL="2514600" marR="0" lvl="5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alibri"/>
                <a:cs typeface="Calibri"/>
                <a:sym typeface="Calibri"/>
              </a:defRPr>
            </a:lvl6pPr>
            <a:lvl7pPr marL="2971800" marR="0" lvl="6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alibri"/>
                <a:cs typeface="Calibri"/>
                <a:sym typeface="Calibri"/>
              </a:defRPr>
            </a:lvl7pPr>
            <a:lvl8pPr marL="3429000" marR="0" lvl="7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alibri"/>
                <a:cs typeface="Calibri"/>
                <a:sym typeface="Calibri"/>
              </a:defRPr>
            </a:lvl8pPr>
            <a:lvl9pPr marL="3886200" marR="0" lvl="8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alibri"/>
                <a:cs typeface="Calibri"/>
                <a:sym typeface="Calibri"/>
              </a:defRPr>
            </a:lvl9pPr>
          </a:lstStyle>
          <a:p>
            <a:pPr algn="l">
              <a:defRPr/>
            </a:pPr>
            <a:r>
              <a:rPr lang="en-US" altLang="en-US" sz="2800" b="1" dirty="0">
                <a:solidFill>
                  <a:schemeClr val="tx1">
                    <a:lumMod val="50000"/>
                  </a:schemeClr>
                </a:solidFill>
                <a:effectLst/>
                <a:latin typeface="Arial Rounded MT Bold" pitchFamily="34" charset="0"/>
              </a:rPr>
              <a:t>         Use </a:t>
            </a:r>
            <a:r>
              <a:rPr lang="en-US" altLang="en-US" sz="2800" b="1" u="sng" dirty="0">
                <a:effectLst/>
                <a:latin typeface="Arial Rounded MT Bold" pitchFamily="34" charset="0"/>
              </a:rPr>
              <a:t>Program guide</a:t>
            </a:r>
            <a:r>
              <a:rPr lang="en-US" altLang="en-US" sz="2800" b="1" dirty="0">
                <a:effectLst/>
                <a:latin typeface="Arial Rounded MT Bold" pitchFamily="34" charset="0"/>
              </a:rPr>
              <a:t> </a:t>
            </a:r>
            <a:r>
              <a:rPr lang="en-US" altLang="en-US" sz="2800" b="1" dirty="0">
                <a:solidFill>
                  <a:schemeClr val="tx1">
                    <a:lumMod val="50000"/>
                  </a:schemeClr>
                </a:solidFill>
                <a:effectLst/>
                <a:latin typeface="Arial Rounded MT Bold" pitchFamily="34" charset="0"/>
              </a:rPr>
              <a:t>on your </a:t>
            </a:r>
            <a:r>
              <a:rPr lang="en-US" altLang="en-US" sz="2800" b="1" dirty="0">
                <a:solidFill>
                  <a:srgbClr val="00B050"/>
                </a:solidFill>
                <a:effectLst/>
                <a:latin typeface="Arial Rounded MT Bold" pitchFamily="34" charset="0"/>
              </a:rPr>
              <a:t>EVENTEE App</a:t>
            </a:r>
            <a:endParaRPr lang="en-US" altLang="en-US" sz="2800" b="1" dirty="0">
              <a:effectLst/>
              <a:latin typeface="Arial Rounded MT Bold" pitchFamily="34" charset="0"/>
            </a:endParaRPr>
          </a:p>
          <a:p>
            <a:pPr>
              <a:defRPr/>
            </a:pPr>
            <a:r>
              <a:rPr lang="en-US" altLang="en-US" sz="2800" b="1" u="sng" dirty="0">
                <a:solidFill>
                  <a:srgbClr val="FF0000"/>
                </a:solidFill>
                <a:effectLst/>
                <a:latin typeface="Arial Rounded MT Bold" pitchFamily="34" charset="0"/>
              </a:rPr>
              <a:t>Workshops</a:t>
            </a:r>
            <a:r>
              <a:rPr lang="en-US" altLang="en-US" sz="2800" b="1" dirty="0">
                <a:solidFill>
                  <a:srgbClr val="FF0000"/>
                </a:solidFill>
                <a:effectLst/>
                <a:latin typeface="Arial Rounded MT Bold" pitchFamily="34" charset="0"/>
              </a:rPr>
              <a:t>: </a:t>
            </a:r>
            <a:r>
              <a:rPr lang="en-US" altLang="en-US" sz="2800" b="1" dirty="0">
                <a:solidFill>
                  <a:schemeClr val="tx1">
                    <a:lumMod val="50000"/>
                  </a:schemeClr>
                </a:solidFill>
                <a:effectLst/>
                <a:latin typeface="Arial Rounded MT Bold" pitchFamily="34" charset="0"/>
              </a:rPr>
              <a:t>Which ones should I choose?</a:t>
            </a:r>
          </a:p>
          <a:p>
            <a:pPr>
              <a:defRPr/>
            </a:pPr>
            <a:r>
              <a:rPr lang="en-US" altLang="en-US" sz="2800" b="1" u="sng" dirty="0">
                <a:solidFill>
                  <a:srgbClr val="FF0000"/>
                </a:solidFill>
                <a:effectLst/>
                <a:latin typeface="Arial Rounded MT Bold" pitchFamily="34" charset="0"/>
              </a:rPr>
              <a:t>Resources Hall</a:t>
            </a:r>
            <a:r>
              <a:rPr lang="en-US" altLang="en-US" sz="2800" b="1" dirty="0">
                <a:solidFill>
                  <a:srgbClr val="FF0000"/>
                </a:solidFill>
                <a:effectLst/>
                <a:latin typeface="Arial Rounded MT Bold" pitchFamily="34" charset="0"/>
              </a:rPr>
              <a:t> &amp; </a:t>
            </a:r>
            <a:r>
              <a:rPr lang="en-US" altLang="en-US" sz="2800" b="1" u="sng" dirty="0">
                <a:solidFill>
                  <a:srgbClr val="FF0000"/>
                </a:solidFill>
                <a:effectLst/>
                <a:latin typeface="Arial Rounded MT Bold" pitchFamily="34" charset="0"/>
              </a:rPr>
              <a:t>Exhibits</a:t>
            </a:r>
          </a:p>
          <a:p>
            <a:pPr>
              <a:defRPr/>
            </a:pPr>
            <a:r>
              <a:rPr lang="en-US" altLang="en-US" sz="2800" b="1" u="sng" dirty="0">
                <a:solidFill>
                  <a:schemeClr val="tx1">
                    <a:lumMod val="50000"/>
                  </a:schemeClr>
                </a:solidFill>
                <a:effectLst/>
                <a:latin typeface="Arial Rounded MT Bold" pitchFamily="34" charset="0"/>
              </a:rPr>
              <a:t>Free Time</a:t>
            </a:r>
          </a:p>
          <a:p>
            <a:pPr>
              <a:defRPr/>
            </a:pPr>
            <a:r>
              <a:rPr lang="en-US" altLang="en-US" sz="2800" b="1" u="sng" dirty="0">
                <a:solidFill>
                  <a:srgbClr val="FF0000"/>
                </a:solidFill>
                <a:effectLst/>
                <a:latin typeface="Arial Rounded MT Bold" pitchFamily="34" charset="0"/>
              </a:rPr>
              <a:t>The</a:t>
            </a:r>
            <a:r>
              <a:rPr lang="en-US" altLang="en-US" sz="2800" b="1" u="sng" dirty="0">
                <a:solidFill>
                  <a:schemeClr val="tx1">
                    <a:lumMod val="50000"/>
                  </a:schemeClr>
                </a:solidFill>
                <a:effectLst/>
                <a:latin typeface="Arial Rounded MT Bold" pitchFamily="34" charset="0"/>
              </a:rPr>
              <a:t> </a:t>
            </a:r>
            <a:r>
              <a:rPr lang="en-US" altLang="en-US" sz="2800" b="1" u="sng" dirty="0">
                <a:solidFill>
                  <a:srgbClr val="FF0000"/>
                </a:solidFill>
                <a:effectLst/>
                <a:latin typeface="Arial Rounded MT Bold" pitchFamily="34" charset="0"/>
              </a:rPr>
              <a:t>Caring Corner</a:t>
            </a:r>
            <a:endParaRPr lang="en-US" altLang="en-US" sz="1600" b="1" u="sng" dirty="0">
              <a:solidFill>
                <a:srgbClr val="FF0000"/>
              </a:solidFill>
              <a:effectLst/>
              <a:latin typeface="Arial Rounded MT Bold" pitchFamily="34" charset="0"/>
            </a:endParaRPr>
          </a:p>
          <a:p>
            <a:pPr>
              <a:defRPr/>
            </a:pPr>
            <a:endParaRPr lang="en-US" altLang="en-US" sz="1600" b="1" u="sng" dirty="0">
              <a:effectLst/>
              <a:highlight>
                <a:srgbClr val="FFFF00"/>
              </a:highlight>
              <a:latin typeface="Arial Rounded MT Bold" pitchFamily="34" charset="0"/>
            </a:endParaRPr>
          </a:p>
          <a:p>
            <a:pPr algn="l">
              <a:defRPr/>
            </a:pPr>
            <a:r>
              <a:rPr lang="en-US" altLang="en-US" sz="2800" b="1" dirty="0">
                <a:effectLst/>
                <a:latin typeface="Arial Rounded MT Bold" pitchFamily="34" charset="0"/>
              </a:rPr>
              <a:t>		     </a:t>
            </a:r>
            <a:r>
              <a:rPr lang="en-US" altLang="en-US" sz="2800" b="1" dirty="0">
                <a:solidFill>
                  <a:srgbClr val="FF0000"/>
                </a:solidFill>
                <a:effectLst/>
                <a:latin typeface="Arial Rounded MT Bold" pitchFamily="34" charset="0"/>
              </a:rPr>
              <a:t>*</a:t>
            </a:r>
            <a:r>
              <a:rPr lang="en-US" altLang="en-US" sz="2800" b="1" dirty="0">
                <a:effectLst/>
                <a:latin typeface="Arial Rounded MT Bold" pitchFamily="34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 Rounded MT Bold" pitchFamily="34" charset="0"/>
              </a:rPr>
              <a:t>SERVICE PROJECT: </a:t>
            </a:r>
            <a:r>
              <a:rPr lang="en-US" altLang="en-US" sz="2400" b="1" u="sng" dirty="0">
                <a:effectLst/>
                <a:highlight>
                  <a:srgbClr val="FFFF00"/>
                </a:highlight>
                <a:latin typeface="Arial Rounded MT Bold" pitchFamily="34" charset="0"/>
              </a:rPr>
              <a:t>2-3pm Friday</a:t>
            </a:r>
            <a:r>
              <a:rPr lang="en-US" altLang="en-US" sz="2800" b="1" dirty="0">
                <a:solidFill>
                  <a:schemeClr val="tx1">
                    <a:lumMod val="50000"/>
                  </a:schemeClr>
                </a:solidFill>
                <a:effectLst/>
                <a:latin typeface="Arial Rounded MT Bold" pitchFamily="34" charset="0"/>
              </a:rPr>
              <a:t>                                                           		    </a:t>
            </a:r>
            <a:r>
              <a:rPr lang="en-US" altLang="en-US" sz="2000" b="1" dirty="0">
                <a:solidFill>
                  <a:schemeClr val="tx1">
                    <a:lumMod val="50000"/>
                  </a:schemeClr>
                </a:solidFill>
                <a:effectLst/>
                <a:latin typeface="Arial Rounded MT Bold" pitchFamily="34" charset="0"/>
              </a:rPr>
              <a:t>Produce 50,000 Pre-Packaged Meals for Needy</a:t>
            </a:r>
            <a:endParaRPr lang="en-US" altLang="en-US" sz="2800" b="1" dirty="0">
              <a:solidFill>
                <a:schemeClr val="tx1">
                  <a:lumMod val="50000"/>
                </a:schemeClr>
              </a:solidFill>
              <a:effectLst/>
              <a:latin typeface="Arial Rounded MT Bold" pitchFamily="34" charset="0"/>
            </a:endParaRPr>
          </a:p>
          <a:p>
            <a:pPr algn="l">
              <a:defRPr/>
            </a:pPr>
            <a:endParaRPr lang="en-US" altLang="en-US" sz="2800" b="1" u="sng" dirty="0">
              <a:solidFill>
                <a:schemeClr val="tx1">
                  <a:lumMod val="50000"/>
                </a:schemeClr>
              </a:solidFill>
              <a:effectLst/>
              <a:latin typeface="Arial Rounded MT Bold" pitchFamily="34" charset="0"/>
            </a:endParaRPr>
          </a:p>
          <a:p>
            <a:pPr algn="l">
              <a:defRPr/>
            </a:pPr>
            <a:endParaRPr lang="en-US" altLang="en-US" sz="2800" b="1" dirty="0">
              <a:solidFill>
                <a:schemeClr val="tx1">
                  <a:lumMod val="50000"/>
                </a:schemeClr>
              </a:solidFill>
              <a:effectLst/>
              <a:latin typeface="Arial Rounded MT Bold" pitchFamily="34" charset="0"/>
            </a:endParaRPr>
          </a:p>
          <a:p>
            <a:pPr algn="l">
              <a:defRPr/>
            </a:pPr>
            <a:endParaRPr lang="en-US" altLang="en-US" sz="900" b="1" dirty="0">
              <a:solidFill>
                <a:schemeClr val="tx1">
                  <a:lumMod val="50000"/>
                </a:schemeClr>
              </a:solidFill>
              <a:effectLst/>
              <a:latin typeface="Arial Rounded MT Bold" pitchFamily="34" charset="0"/>
            </a:endParaRPr>
          </a:p>
          <a:p>
            <a:pPr algn="l">
              <a:defRPr/>
            </a:pPr>
            <a:endParaRPr lang="en-US" altLang="en-US" sz="3600" b="1" dirty="0">
              <a:solidFill>
                <a:srgbClr val="FF0000"/>
              </a:solidFill>
              <a:effectLst/>
              <a:latin typeface="Arial Rounded MT Bold" pitchFamily="34" charset="0"/>
            </a:endParaRPr>
          </a:p>
        </p:txBody>
      </p:sp>
      <p:pic>
        <p:nvPicPr>
          <p:cNvPr id="5" name="Picture 4" descr="A close-up of a triangle&#10;&#10;Description automatically generated">
            <a:extLst>
              <a:ext uri="{FF2B5EF4-FFF2-40B4-BE49-F238E27FC236}">
                <a16:creationId xmlns:a16="http://schemas.microsoft.com/office/drawing/2014/main" id="{FC7AC48E-F09C-8254-B3E7-6661CE3D8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79852"/>
            <a:ext cx="1186877" cy="14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25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4597A3-0E84-07DD-42C4-BA2083386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FRIDAY ACTIVITIES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277CE8-E8FF-BF67-78BF-8F93DA9E492D}"/>
              </a:ext>
            </a:extLst>
          </p:cNvPr>
          <p:cNvSpPr txBox="1"/>
          <p:nvPr/>
        </p:nvSpPr>
        <p:spPr>
          <a:xfrm>
            <a:off x="114605" y="1200150"/>
            <a:ext cx="9910949" cy="4039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>
                <a:srgbClr val="FF6000"/>
              </a:buClr>
              <a:buFontTx/>
              <a:buNone/>
            </a:pPr>
            <a:r>
              <a:rPr lang="en-US" altLang="en-US" sz="2000" b="1" dirty="0">
                <a:solidFill>
                  <a:srgbClr val="00B050"/>
                </a:solidFill>
                <a:latin typeface="Arial Rounded MT Bold" pitchFamily="34" charset="0"/>
              </a:rPr>
              <a:t>8am-5pm: </a:t>
            </a:r>
            <a:r>
              <a:rPr lang="en-US" altLang="en-US" sz="2000" b="1" u="sng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itchFamily="34" charset="0"/>
              </a:rPr>
              <a:t>REGISTRATION</a:t>
            </a:r>
            <a:r>
              <a:rPr lang="en-US" altLang="en-US" sz="2000" b="1" u="sng" dirty="0">
                <a:solidFill>
                  <a:srgbClr val="000510"/>
                </a:solidFill>
                <a:latin typeface="Arial Rounded MT Bold" pitchFamily="34" charset="0"/>
              </a:rPr>
              <a:t> </a:t>
            </a:r>
            <a:r>
              <a:rPr lang="en-US" altLang="en-US" sz="2000" b="1" u="sng" dirty="0">
                <a:solidFill>
                  <a:srgbClr val="FF0000"/>
                </a:solidFill>
                <a:latin typeface="Arial Rounded MT Bold" pitchFamily="34" charset="0"/>
              </a:rPr>
              <a:t>&amp;</a:t>
            </a:r>
            <a:r>
              <a:rPr lang="en-US" altLang="en-US" sz="2000" b="1" u="sng" dirty="0">
                <a:solidFill>
                  <a:srgbClr val="000510"/>
                </a:solidFill>
                <a:latin typeface="Arial Rounded MT Bold" pitchFamily="34" charset="0"/>
              </a:rPr>
              <a:t> </a:t>
            </a:r>
            <a:r>
              <a:rPr lang="en-US" altLang="en-US" sz="2000" b="1" u="sng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itchFamily="34" charset="0"/>
              </a:rPr>
              <a:t>CREDENTIALS</a:t>
            </a:r>
            <a:r>
              <a:rPr lang="en-US" altLang="en-US" sz="2000" b="1" u="sng" dirty="0">
                <a:solidFill>
                  <a:srgbClr val="FF0000"/>
                </a:solidFill>
                <a:latin typeface="Arial Rounded MT Bold" pitchFamily="34" charset="0"/>
              </a:rPr>
              <a:t> </a:t>
            </a:r>
          </a:p>
          <a:p>
            <a:pPr>
              <a:spcBef>
                <a:spcPct val="0"/>
              </a:spcBef>
              <a:buClr>
                <a:srgbClr val="FF6000"/>
              </a:buClr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Arial Rounded MT Bold" pitchFamily="34" charset="0"/>
              </a:rPr>
              <a:t>	</a:t>
            </a:r>
            <a:r>
              <a:rPr lang="en-US" altLang="en-US" sz="2000" b="1" dirty="0">
                <a:solidFill>
                  <a:srgbClr val="C00000"/>
                </a:solidFill>
                <a:latin typeface="Arial Rounded MT Bold" pitchFamily="34" charset="0"/>
              </a:rPr>
              <a:t>       </a:t>
            </a:r>
            <a:r>
              <a:rPr lang="en-US" altLang="en-US" b="1" dirty="0">
                <a:solidFill>
                  <a:srgbClr val="C00000"/>
                </a:solidFill>
                <a:latin typeface="Arial Rounded MT Bold" pitchFamily="34" charset="0"/>
              </a:rPr>
              <a:t>(VISTA “A” Registration)       (ATRIUM Registration)</a:t>
            </a:r>
            <a:endParaRPr lang="en-US" altLang="en-US" sz="1050" b="1" dirty="0">
              <a:solidFill>
                <a:srgbClr val="C00000"/>
              </a:solidFill>
              <a:latin typeface="Arial Rounded MT Bold" pitchFamily="34" charset="0"/>
            </a:endParaRPr>
          </a:p>
          <a:p>
            <a:pPr>
              <a:spcBef>
                <a:spcPct val="0"/>
              </a:spcBef>
              <a:buClr>
                <a:srgbClr val="FF6000"/>
              </a:buClr>
              <a:buFontTx/>
              <a:buNone/>
            </a:pPr>
            <a:endParaRPr lang="en-US" altLang="en-US" sz="400" b="1" dirty="0">
              <a:solidFill>
                <a:srgbClr val="FF0000"/>
              </a:solidFill>
              <a:latin typeface="Arial Rounded MT Bold" pitchFamily="34" charset="0"/>
            </a:endParaRPr>
          </a:p>
          <a:p>
            <a:pPr>
              <a:spcBef>
                <a:spcPct val="0"/>
              </a:spcBef>
              <a:buClr>
                <a:srgbClr val="FF6000"/>
              </a:buClr>
              <a:buFontTx/>
              <a:buNone/>
            </a:pPr>
            <a:r>
              <a:rPr lang="en-US" altLang="en-US" sz="2000" b="1" dirty="0">
                <a:solidFill>
                  <a:srgbClr val="00B050"/>
                </a:solidFill>
                <a:latin typeface="Arial Rounded MT Bold" pitchFamily="34" charset="0"/>
              </a:rPr>
              <a:t>8am-5pm:</a:t>
            </a:r>
            <a:r>
              <a:rPr lang="en-US" altLang="en-US" sz="2000" b="1" dirty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n-US" altLang="en-US" sz="2000" b="1" u="sng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itchFamily="34" charset="0"/>
              </a:rPr>
              <a:t>Exhibits</a:t>
            </a:r>
            <a:r>
              <a:rPr lang="en-US" altLang="en-US" sz="2000" b="1" u="sng" dirty="0">
                <a:solidFill>
                  <a:srgbClr val="FF0000"/>
                </a:solidFill>
                <a:latin typeface="Arial Rounded MT Bold" pitchFamily="34" charset="0"/>
              </a:rPr>
              <a:t>  &amp;  </a:t>
            </a:r>
            <a:r>
              <a:rPr lang="en-US" altLang="en-US" sz="2000" b="1" u="sng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itchFamily="34" charset="0"/>
              </a:rPr>
              <a:t>Resources Tables </a:t>
            </a:r>
          </a:p>
          <a:p>
            <a:pPr>
              <a:spcBef>
                <a:spcPct val="0"/>
              </a:spcBef>
              <a:buClr>
                <a:srgbClr val="FF6000"/>
              </a:buClr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Arial Rounded MT Bold" pitchFamily="34" charset="0"/>
              </a:rPr>
              <a:t>	</a:t>
            </a:r>
            <a:r>
              <a:rPr lang="en-US" altLang="en-US" sz="2000" b="1" dirty="0">
                <a:solidFill>
                  <a:srgbClr val="C00000"/>
                </a:solidFill>
                <a:latin typeface="Arial Rounded MT Bold" pitchFamily="34" charset="0"/>
              </a:rPr>
              <a:t>       </a:t>
            </a:r>
            <a:r>
              <a:rPr lang="en-US" altLang="en-US" b="1" dirty="0">
                <a:solidFill>
                  <a:srgbClr val="C00000"/>
                </a:solidFill>
                <a:latin typeface="Arial Rounded MT Bold" pitchFamily="34" charset="0"/>
              </a:rPr>
              <a:t>(ATRIUM Registration)  &amp;  (PGA FOYER)</a:t>
            </a:r>
          </a:p>
          <a:p>
            <a:pPr>
              <a:spcBef>
                <a:spcPct val="0"/>
              </a:spcBef>
              <a:buClr>
                <a:srgbClr val="FF6000"/>
              </a:buClr>
              <a:buFontTx/>
              <a:buNone/>
            </a:pPr>
            <a:endParaRPr lang="en-US" altLang="en-US" sz="300" b="1" dirty="0">
              <a:solidFill>
                <a:srgbClr val="C00000"/>
              </a:solidFill>
              <a:latin typeface="Arial Rounded MT Bold" pitchFamily="34" charset="0"/>
            </a:endParaRPr>
          </a:p>
          <a:p>
            <a:pPr>
              <a:spcBef>
                <a:spcPct val="0"/>
              </a:spcBef>
              <a:buClr>
                <a:srgbClr val="FF6000"/>
              </a:buClr>
              <a:buFontTx/>
              <a:buNone/>
            </a:pPr>
            <a:r>
              <a:rPr lang="en-US" altLang="en-US" sz="2000" b="1" dirty="0">
                <a:solidFill>
                  <a:srgbClr val="00B050"/>
                </a:solidFill>
                <a:latin typeface="Arial Rounded MT Bold" pitchFamily="34" charset="0"/>
              </a:rPr>
              <a:t>9am-5pm:</a:t>
            </a:r>
            <a:r>
              <a:rPr lang="en-US" altLang="en-US" sz="2000" b="1" dirty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r>
              <a:rPr lang="en-US" altLang="en-US" sz="2000" b="1" u="sng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itchFamily="34" charset="0"/>
              </a:rPr>
              <a:t>Caring Corner</a:t>
            </a:r>
            <a:r>
              <a:rPr lang="en-US" altLang="en-US" sz="2000" b="1" dirty="0">
                <a:solidFill>
                  <a:srgbClr val="FF0000"/>
                </a:solidFill>
                <a:latin typeface="Arial Rounded MT Bold" pitchFamily="34" charset="0"/>
              </a:rPr>
              <a:t>  </a:t>
            </a:r>
            <a:r>
              <a:rPr lang="en-US" altLang="en-US" b="1" dirty="0">
                <a:solidFill>
                  <a:srgbClr val="C00000"/>
                </a:solidFill>
                <a:latin typeface="Arial Rounded MT Bold" pitchFamily="34" charset="0"/>
              </a:rPr>
              <a:t>(CANTERBURY)</a:t>
            </a:r>
          </a:p>
          <a:p>
            <a:pPr>
              <a:spcBef>
                <a:spcPct val="0"/>
              </a:spcBef>
              <a:buClr>
                <a:srgbClr val="FF6000"/>
              </a:buClr>
              <a:buFontTx/>
              <a:buNone/>
            </a:pPr>
            <a:endParaRPr lang="en-US" altLang="en-US" sz="1050" b="1" dirty="0">
              <a:solidFill>
                <a:srgbClr val="C00000"/>
              </a:solidFill>
              <a:latin typeface="Arial Rounded MT Bold" pitchFamily="34" charset="0"/>
            </a:endParaRPr>
          </a:p>
          <a:p>
            <a:pPr>
              <a:spcBef>
                <a:spcPct val="0"/>
              </a:spcBef>
              <a:buClr>
                <a:srgbClr val="FF6000"/>
              </a:buClr>
              <a:buFontTx/>
              <a:buNone/>
            </a:pPr>
            <a:endParaRPr lang="en-US" altLang="en-US" sz="900" b="1" dirty="0">
              <a:solidFill>
                <a:srgbClr val="000510"/>
              </a:solidFill>
              <a:latin typeface="Arial Rounded MT Bold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b="1" u="sng" dirty="0">
              <a:solidFill>
                <a:srgbClr val="FF3300"/>
              </a:solidFill>
              <a:latin typeface="Arial Rounded MT Bold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b="1" u="sng" dirty="0">
              <a:solidFill>
                <a:srgbClr val="FF3300"/>
              </a:solidFill>
              <a:latin typeface="Arial Rounded MT Bold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3300"/>
                </a:solidFill>
                <a:highlight>
                  <a:srgbClr val="FFFF00"/>
                </a:highlight>
                <a:latin typeface="Arial Rounded MT Bold" pitchFamily="34" charset="0"/>
              </a:rPr>
              <a:t>WORKSHOPS #1, #2, #3</a:t>
            </a:r>
            <a:endParaRPr lang="en-US" altLang="en-US" b="1" u="sng" dirty="0">
              <a:solidFill>
                <a:srgbClr val="0070C0"/>
              </a:solidFill>
              <a:highlight>
                <a:srgbClr val="FFFF00"/>
              </a:highlight>
              <a:latin typeface="Arial Rounded MT Bold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latin typeface="Arial Rounded MT Bold" pitchFamily="34" charset="0"/>
              </a:rPr>
              <a:t>  8:30am-9:15am     </a:t>
            </a:r>
            <a:r>
              <a:rPr lang="en-US" altLang="en-US" b="1" dirty="0">
                <a:solidFill>
                  <a:srgbClr val="0070C0"/>
                </a:solidFill>
                <a:latin typeface="Arial Rounded MT Bold" pitchFamily="34" charset="0"/>
              </a:rPr>
              <a:t>(Use </a:t>
            </a:r>
            <a:r>
              <a:rPr lang="en-US" altLang="en-US" b="1" dirty="0">
                <a:solidFill>
                  <a:srgbClr val="00B050"/>
                </a:solidFill>
                <a:latin typeface="Arial Rounded MT Bold" pitchFamily="34" charset="0"/>
              </a:rPr>
              <a:t>EVENTEE APP; </a:t>
            </a:r>
            <a:r>
              <a:rPr lang="en-US" altLang="en-US" b="1" dirty="0">
                <a:solidFill>
                  <a:srgbClr val="0070C0"/>
                </a:solidFill>
                <a:latin typeface="Arial Rounded MT Bold" pitchFamily="34" charset="0"/>
              </a:rPr>
              <a:t>Select Workshops &amp; Location)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latin typeface="Arial Rounded MT Bold" pitchFamily="34" charset="0"/>
              </a:rPr>
              <a:t>  9:30am-10:15am                   “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latin typeface="Arial Rounded MT Bold" pitchFamily="34" charset="0"/>
              </a:rPr>
              <a:t>10:30am-11:15am                   “</a:t>
            </a:r>
            <a:endParaRPr lang="en-US" altLang="en-US" sz="1100" b="1" u="sng" dirty="0">
              <a:solidFill>
                <a:srgbClr val="C00000"/>
              </a:solidFill>
              <a:latin typeface="Arial Rounded MT Bold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70C0"/>
                </a:solidFill>
                <a:latin typeface="Arial Rounded MT Bold" pitchFamily="34" charset="0"/>
              </a:rPr>
              <a:t>		</a:t>
            </a:r>
            <a:endParaRPr lang="en-US" dirty="0"/>
          </a:p>
        </p:txBody>
      </p:sp>
      <p:pic>
        <p:nvPicPr>
          <p:cNvPr id="6" name="Picture 5" descr="A close-up of a triangle&#10;&#10;Description automatically generated">
            <a:extLst>
              <a:ext uri="{FF2B5EF4-FFF2-40B4-BE49-F238E27FC236}">
                <a16:creationId xmlns:a16="http://schemas.microsoft.com/office/drawing/2014/main" id="{9A6AAD8B-B483-B088-27A5-70F726FA7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853126"/>
            <a:ext cx="981263" cy="1216702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7F552C1C-B2B4-D702-A928-F6A151858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033" y="1251489"/>
            <a:ext cx="285719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070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3849DB39-43B1-EF5C-02CB-0EC241752602}"/>
              </a:ext>
            </a:extLst>
          </p:cNvPr>
          <p:cNvSpPr txBox="1">
            <a:spLocks/>
          </p:cNvSpPr>
          <p:nvPr/>
        </p:nvSpPr>
        <p:spPr bwMode="auto">
          <a:xfrm>
            <a:off x="685800" y="7067550"/>
            <a:ext cx="866775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03200" indent="0" algn="ctr">
              <a:buNone/>
              <a:defRPr/>
            </a:pPr>
            <a:endParaRPr lang="en-US" altLang="en-US" b="1" u="sng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49A183D-AE55-8122-C74C-FD121651A73B}"/>
              </a:ext>
            </a:extLst>
          </p:cNvPr>
          <p:cNvSpPr txBox="1">
            <a:spLocks/>
          </p:cNvSpPr>
          <p:nvPr/>
        </p:nvSpPr>
        <p:spPr bwMode="auto">
          <a:xfrm>
            <a:off x="0" y="285750"/>
            <a:ext cx="90678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>
              <a:buFontTx/>
              <a:buBlip>
                <a:blip r:embed="rId3"/>
              </a:buBlip>
              <a:defRPr/>
            </a:pPr>
            <a:r>
              <a:rPr lang="en-US" altLang="en-US" sz="3600" b="1" u="sng" dirty="0">
                <a:solidFill>
                  <a:srgbClr val="FFFF00"/>
                </a:solidFill>
                <a:latin typeface="Arial Rounded MT Bold" pitchFamily="34" charset="0"/>
              </a:rPr>
              <a:t>KIWANIS HISTORY</a:t>
            </a:r>
          </a:p>
          <a:p>
            <a:pPr algn="ctr">
              <a:buFontTx/>
              <a:buBlip>
                <a:blip r:embed="rId3"/>
              </a:buBlip>
              <a:defRPr/>
            </a:pPr>
            <a:endParaRPr lang="en-US" altLang="en-US" sz="1800" b="1" u="sng" dirty="0">
              <a:solidFill>
                <a:srgbClr val="FF0000"/>
              </a:solidFill>
              <a:latin typeface="Arial Rounded MT Bold" pitchFamily="34" charset="0"/>
            </a:endParaRPr>
          </a:p>
          <a:p>
            <a:pPr algn="ctr">
              <a:buFontTx/>
              <a:buBlip>
                <a:blip r:embed="rId3"/>
              </a:buBlip>
              <a:defRPr/>
            </a:pPr>
            <a:r>
              <a:rPr lang="en-US" altLang="en-US" sz="2000" b="1" dirty="0">
                <a:solidFill>
                  <a:srgbClr val="C00000"/>
                </a:solidFill>
                <a:latin typeface="Arial Rounded MT Bold" pitchFamily="34" charset="0"/>
              </a:rPr>
              <a:t>1914</a:t>
            </a:r>
            <a:r>
              <a:rPr lang="en-US" altLang="en-US" sz="2000" b="1" dirty="0">
                <a:latin typeface="Arial Rounded MT Bold" pitchFamily="34" charset="0"/>
              </a:rPr>
              <a:t>: Detroit business fraternity, </a:t>
            </a:r>
            <a:r>
              <a:rPr lang="en-US" altLang="en-US" sz="2000" b="1" dirty="0">
                <a:solidFill>
                  <a:srgbClr val="C00000"/>
                </a:solidFill>
                <a:latin typeface="Arial Rounded MT Bold" pitchFamily="34" charset="0"/>
              </a:rPr>
              <a:t>B</a:t>
            </a:r>
            <a:r>
              <a:rPr lang="en-US" altLang="en-US" sz="2000" b="1" dirty="0">
                <a:latin typeface="Arial Rounded MT Bold" pitchFamily="34" charset="0"/>
              </a:rPr>
              <a:t>enevolent </a:t>
            </a:r>
            <a:r>
              <a:rPr lang="en-US" altLang="en-US" sz="2000" b="1" dirty="0">
                <a:solidFill>
                  <a:srgbClr val="C00000"/>
                </a:solidFill>
                <a:latin typeface="Arial Rounded MT Bold" pitchFamily="34" charset="0"/>
              </a:rPr>
              <a:t>O</a:t>
            </a:r>
            <a:r>
              <a:rPr lang="en-US" altLang="en-US" sz="2000" b="1" dirty="0">
                <a:latin typeface="Arial Rounded MT Bold" pitchFamily="34" charset="0"/>
              </a:rPr>
              <a:t>rder </a:t>
            </a:r>
            <a:r>
              <a:rPr lang="en-US" altLang="en-US" sz="2000" b="1" dirty="0">
                <a:solidFill>
                  <a:srgbClr val="C00000"/>
                </a:solidFill>
                <a:latin typeface="Arial Rounded MT Bold" pitchFamily="34" charset="0"/>
              </a:rPr>
              <a:t>B</a:t>
            </a:r>
            <a:r>
              <a:rPr lang="en-US" altLang="en-US" sz="2000" b="1" dirty="0">
                <a:latin typeface="Arial Rounded MT Bold" pitchFamily="34" charset="0"/>
              </a:rPr>
              <a:t>rothers </a:t>
            </a:r>
            <a:r>
              <a:rPr lang="en-US" altLang="en-US" sz="2000" b="1" dirty="0">
                <a:solidFill>
                  <a:srgbClr val="C00000"/>
                </a:solidFill>
                <a:latin typeface="Arial Rounded MT Bold" pitchFamily="34" charset="0"/>
              </a:rPr>
              <a:t>(BOB)</a:t>
            </a:r>
          </a:p>
          <a:p>
            <a:pPr algn="ctr">
              <a:buFontTx/>
              <a:buBlip>
                <a:blip r:embed="rId3"/>
              </a:buBlip>
              <a:defRPr/>
            </a:pPr>
            <a:r>
              <a:rPr lang="en-US" altLang="en-US" sz="2000" b="1" dirty="0">
                <a:solidFill>
                  <a:srgbClr val="C00000"/>
                </a:solidFill>
                <a:latin typeface="Arial Rounded MT Bold" pitchFamily="34" charset="0"/>
              </a:rPr>
              <a:t>Wanted New Name</a:t>
            </a:r>
          </a:p>
          <a:p>
            <a:pPr>
              <a:buFontTx/>
              <a:buBlip>
                <a:blip r:embed="rId3"/>
              </a:buBlip>
              <a:defRPr/>
            </a:pPr>
            <a:r>
              <a:rPr lang="en-US" altLang="en-US" sz="2000" b="1" dirty="0" err="1">
                <a:latin typeface="Arial Rounded MT Bold" pitchFamily="34" charset="0"/>
              </a:rPr>
              <a:t>Otchipow</a:t>
            </a:r>
            <a:r>
              <a:rPr lang="en-US" altLang="en-US" sz="2000" b="1" dirty="0">
                <a:latin typeface="Arial Rounded MT Bold" pitchFamily="34" charset="0"/>
              </a:rPr>
              <a:t> Indian phrase: </a:t>
            </a:r>
            <a:r>
              <a:rPr lang="en-US" altLang="en-US" sz="2000" b="1" dirty="0">
                <a:solidFill>
                  <a:srgbClr val="3333CC"/>
                </a:solidFill>
                <a:latin typeface="Arial Rounded MT Bold" pitchFamily="34" charset="0"/>
              </a:rPr>
              <a:t>“Nunc </a:t>
            </a:r>
            <a:r>
              <a:rPr lang="en-US" altLang="en-US" sz="2000" b="1" u="sng" dirty="0">
                <a:solidFill>
                  <a:srgbClr val="3333CC"/>
                </a:solidFill>
                <a:latin typeface="Arial Rounded MT Bold" pitchFamily="34" charset="0"/>
              </a:rPr>
              <a:t>Kee-Wan-Is</a:t>
            </a:r>
            <a:r>
              <a:rPr lang="en-US" altLang="en-US" sz="2000" b="1" dirty="0">
                <a:solidFill>
                  <a:srgbClr val="3333CC"/>
                </a:solidFill>
                <a:latin typeface="Arial Rounded MT Bold" pitchFamily="34" charset="0"/>
              </a:rPr>
              <a:t>” </a:t>
            </a:r>
            <a:r>
              <a:rPr lang="en-US" altLang="en-US" sz="2000" b="1" dirty="0">
                <a:latin typeface="Arial Rounded MT Bold" pitchFamily="34" charset="0"/>
              </a:rPr>
              <a:t>means:  </a:t>
            </a:r>
            <a:r>
              <a:rPr lang="en-US" altLang="en-US" sz="2400" b="1" dirty="0">
                <a:latin typeface="Arial Rounded MT Bold" pitchFamily="34" charset="0"/>
              </a:rPr>
              <a:t>                          </a:t>
            </a:r>
            <a:r>
              <a:rPr lang="en-US" altLang="en-US" sz="2000" b="1" dirty="0">
                <a:latin typeface="Arial Rounded MT Bold" pitchFamily="34" charset="0"/>
              </a:rPr>
              <a:t>“</a:t>
            </a:r>
            <a:r>
              <a:rPr lang="en-US" altLang="en-US" sz="2000" b="1" i="1" dirty="0">
                <a:latin typeface="Arial Rounded MT Bold" pitchFamily="34" charset="0"/>
              </a:rPr>
              <a:t>We have good time, make big noise” </a:t>
            </a:r>
            <a:r>
              <a:rPr lang="en-US" altLang="en-US" sz="2000" b="1" dirty="0" err="1">
                <a:latin typeface="Arial Rounded MT Bold" pitchFamily="34" charset="0"/>
              </a:rPr>
              <a:t>drop</a:t>
            </a:r>
            <a:r>
              <a:rPr lang="en-US" altLang="en-US" sz="2000" b="1" i="1" dirty="0" err="1">
                <a:latin typeface="Arial Rounded MT Bold" pitchFamily="34" charset="0"/>
              </a:rPr>
              <a:t>“</a:t>
            </a:r>
            <a:r>
              <a:rPr lang="en-US" altLang="en-US" sz="2000" b="1" i="1" dirty="0" err="1">
                <a:solidFill>
                  <a:srgbClr val="3333CC"/>
                </a:solidFill>
                <a:latin typeface="Arial Rounded MT Bold" pitchFamily="34" charset="0"/>
              </a:rPr>
              <a:t>Nunc</a:t>
            </a:r>
            <a:r>
              <a:rPr lang="en-US" altLang="en-US" sz="2000" b="1" i="1" dirty="0">
                <a:solidFill>
                  <a:srgbClr val="3333CC"/>
                </a:solidFill>
                <a:latin typeface="Arial Rounded MT Bold" pitchFamily="34" charset="0"/>
              </a:rPr>
              <a:t>,</a:t>
            </a:r>
            <a:r>
              <a:rPr lang="en-US" altLang="en-US" sz="2000" b="1" i="1" dirty="0">
                <a:latin typeface="Arial Rounded MT Bold" pitchFamily="34" charset="0"/>
              </a:rPr>
              <a:t>” </a:t>
            </a:r>
            <a:r>
              <a:rPr lang="en-US" altLang="en-US" sz="2000" b="1" dirty="0">
                <a:latin typeface="Arial Rounded MT Bold" pitchFamily="34" charset="0"/>
              </a:rPr>
              <a:t> for </a:t>
            </a:r>
            <a:r>
              <a:rPr lang="en-US" altLang="en-US" sz="2000" b="1" dirty="0">
                <a:solidFill>
                  <a:srgbClr val="C00000"/>
                </a:solidFill>
                <a:latin typeface="Arial Rounded MT Bold" pitchFamily="34" charset="0"/>
              </a:rPr>
              <a:t>“</a:t>
            </a:r>
            <a:r>
              <a:rPr lang="en-US" altLang="en-US" sz="2000" b="1" i="1" dirty="0">
                <a:solidFill>
                  <a:srgbClr val="C00000"/>
                </a:solidFill>
                <a:latin typeface="Arial Rounded MT Bold" pitchFamily="34" charset="0"/>
              </a:rPr>
              <a:t>Kiwanis”   </a:t>
            </a:r>
          </a:p>
          <a:p>
            <a:pPr lvl="2">
              <a:buBlip>
                <a:blip r:embed="rId3"/>
              </a:buBlip>
              <a:defRPr/>
            </a:pPr>
            <a:r>
              <a:rPr lang="en-US" altLang="en-US" sz="1800" b="1" i="1" dirty="0">
                <a:latin typeface="Arial Rounded MT Bold" pitchFamily="34" charset="0"/>
              </a:rPr>
              <a:t>	    (New Focus on </a:t>
            </a:r>
            <a:r>
              <a:rPr lang="en-US" altLang="en-US" sz="1800" b="1" i="1" u="sng" dirty="0">
                <a:latin typeface="Arial Rounded MT Bold" pitchFamily="34" charset="0"/>
              </a:rPr>
              <a:t>business networking</a:t>
            </a:r>
            <a:r>
              <a:rPr lang="en-US" altLang="en-US" sz="1800" b="1" i="1" dirty="0">
                <a:latin typeface="Arial Rounded MT Bold" pitchFamily="34" charset="0"/>
              </a:rPr>
              <a:t>)</a:t>
            </a:r>
          </a:p>
          <a:p>
            <a:pPr>
              <a:buFontTx/>
              <a:buBlip>
                <a:blip r:embed="rId3"/>
              </a:buBlip>
              <a:defRPr/>
            </a:pPr>
            <a:r>
              <a:rPr lang="en-US" altLang="en-US" sz="2000" b="1" i="1" dirty="0">
                <a:solidFill>
                  <a:srgbClr val="C00000"/>
                </a:solidFill>
                <a:latin typeface="Arial Rounded MT Bold" pitchFamily="34" charset="0"/>
              </a:rPr>
              <a:t>                  </a:t>
            </a:r>
            <a:r>
              <a:rPr lang="en-US" altLang="en-US" sz="2000" b="1" dirty="0">
                <a:highlight>
                  <a:srgbClr val="FFFF00"/>
                </a:highlight>
                <a:latin typeface="Arial Rounded MT Bold" pitchFamily="34" charset="0"/>
              </a:rPr>
              <a:t>Chartered: Detroit, MI</a:t>
            </a:r>
            <a:r>
              <a:rPr lang="en-US" alt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itchFamily="34" charset="0"/>
              </a:rPr>
              <a:t>   </a:t>
            </a:r>
            <a:r>
              <a:rPr lang="en-US" altLang="en-US" sz="2000" b="1" u="sng" dirty="0">
                <a:solidFill>
                  <a:srgbClr val="C00000"/>
                </a:solidFill>
                <a:highlight>
                  <a:srgbClr val="FFFF00"/>
                </a:highlight>
                <a:latin typeface="Arial Rounded MT Bold" pitchFamily="34" charset="0"/>
              </a:rPr>
              <a:t>Jan. 21, 1915</a:t>
            </a:r>
          </a:p>
          <a:p>
            <a:pPr>
              <a:buBlip>
                <a:blip r:embed="rId3"/>
              </a:buBlip>
              <a:defRPr/>
            </a:pPr>
            <a:r>
              <a:rPr lang="en-US" altLang="en-US" sz="1800" b="1" dirty="0">
                <a:solidFill>
                  <a:srgbClr val="C00000"/>
                </a:solidFill>
                <a:latin typeface="Arial Rounded MT Bold" pitchFamily="34" charset="0"/>
              </a:rPr>
              <a:t>1916</a:t>
            </a:r>
            <a:r>
              <a:rPr lang="en-US" altLang="en-US" sz="1800" b="1" dirty="0">
                <a:latin typeface="Arial Rounded MT Bold" pitchFamily="34" charset="0"/>
              </a:rPr>
              <a:t>: Became </a:t>
            </a:r>
            <a:r>
              <a:rPr lang="en-US" altLang="en-US" sz="1800" b="1" u="sng" dirty="0">
                <a:latin typeface="Arial Rounded MT Bold" pitchFamily="34" charset="0"/>
              </a:rPr>
              <a:t>International</a:t>
            </a:r>
            <a:r>
              <a:rPr lang="en-US" altLang="en-US" sz="1800" b="1" dirty="0">
                <a:latin typeface="Arial Rounded MT Bold" pitchFamily="34" charset="0"/>
              </a:rPr>
              <a:t>; included </a:t>
            </a:r>
            <a:r>
              <a:rPr lang="en-US" altLang="en-US" sz="1800" b="1" u="sng" dirty="0">
                <a:solidFill>
                  <a:srgbClr val="FF0000"/>
                </a:solidFill>
                <a:latin typeface="Arial Rounded MT Bold" pitchFamily="34" charset="0"/>
              </a:rPr>
              <a:t>Canada</a:t>
            </a:r>
          </a:p>
          <a:p>
            <a:pPr>
              <a:buFontTx/>
              <a:buBlip>
                <a:blip r:embed="rId3"/>
              </a:buBlip>
              <a:defRPr/>
            </a:pPr>
            <a:r>
              <a:rPr lang="en-US" altLang="en-US" sz="1800" b="1" dirty="0">
                <a:solidFill>
                  <a:srgbClr val="C00000"/>
                </a:solidFill>
                <a:latin typeface="Arial Rounded MT Bold" pitchFamily="34" charset="0"/>
              </a:rPr>
              <a:t>1919</a:t>
            </a:r>
            <a:r>
              <a:rPr lang="en-US" altLang="en-US" sz="1800" b="1" dirty="0">
                <a:latin typeface="Arial Rounded MT Bold" pitchFamily="34" charset="0"/>
              </a:rPr>
              <a:t>: Focus changed to </a:t>
            </a:r>
            <a:r>
              <a:rPr lang="en-US" altLang="en-US" sz="1800" b="1" u="sng" dirty="0">
                <a:latin typeface="Arial Rounded MT Bold" pitchFamily="34" charset="0"/>
              </a:rPr>
              <a:t>service.</a:t>
            </a:r>
          </a:p>
          <a:p>
            <a:pPr>
              <a:buFontTx/>
              <a:buBlip>
                <a:blip r:embed="rId3"/>
              </a:buBlip>
              <a:defRPr/>
            </a:pPr>
            <a:r>
              <a:rPr lang="en-US" altLang="en-US" sz="1800" b="1" dirty="0">
                <a:solidFill>
                  <a:srgbClr val="C00000"/>
                </a:solidFill>
                <a:latin typeface="Arial Rounded MT Bold" pitchFamily="34" charset="0"/>
              </a:rPr>
              <a:t>1962</a:t>
            </a:r>
            <a:r>
              <a:rPr lang="en-US" altLang="en-US" sz="1800" b="1" dirty="0">
                <a:latin typeface="Arial Rounded MT Bold" pitchFamily="34" charset="0"/>
              </a:rPr>
              <a:t>: Expanded </a:t>
            </a:r>
            <a:r>
              <a:rPr lang="en-US" altLang="en-US" sz="1800" b="1" u="sng" dirty="0">
                <a:latin typeface="Arial Rounded MT Bold" pitchFamily="34" charset="0"/>
              </a:rPr>
              <a:t>worldwide.</a:t>
            </a:r>
            <a:endParaRPr lang="en-US" altLang="en-US" sz="1800" dirty="0">
              <a:latin typeface="Arial Rounded MT Bold" pitchFamily="34" charset="0"/>
            </a:endParaRPr>
          </a:p>
          <a:p>
            <a:pPr>
              <a:buFontTx/>
              <a:buBlip>
                <a:blip r:embed="rId3"/>
              </a:buBlip>
              <a:defRPr/>
            </a:pPr>
            <a:r>
              <a:rPr lang="en-US" altLang="en-US" sz="1800" b="1" dirty="0">
                <a:solidFill>
                  <a:srgbClr val="C00000"/>
                </a:solidFill>
                <a:latin typeface="Arial Rounded MT Bold" pitchFamily="34" charset="0"/>
              </a:rPr>
              <a:t>1987</a:t>
            </a:r>
            <a:r>
              <a:rPr lang="en-US" altLang="en-US" sz="1800" b="1" dirty="0">
                <a:latin typeface="Arial Rounded MT Bold" pitchFamily="34" charset="0"/>
              </a:rPr>
              <a:t>: </a:t>
            </a:r>
            <a:r>
              <a:rPr lang="en-US" altLang="en-US" sz="1800" b="1" u="sng" dirty="0">
                <a:latin typeface="Arial Rounded MT Bold" pitchFamily="34" charset="0"/>
              </a:rPr>
              <a:t>Women</a:t>
            </a:r>
            <a:r>
              <a:rPr lang="en-US" altLang="en-US" sz="1800" b="1" dirty="0">
                <a:latin typeface="Arial Rounded MT Bold" pitchFamily="34" charset="0"/>
              </a:rPr>
              <a:t> admitted to Kiwanis. (37-Years Ago)</a:t>
            </a:r>
            <a:endParaRPr lang="en-US" altLang="en-US" sz="1800" dirty="0">
              <a:latin typeface="Arial Rounded MT Bold" pitchFamily="34" charset="0"/>
            </a:endParaRPr>
          </a:p>
          <a:p>
            <a:pPr>
              <a:buFontTx/>
              <a:buNone/>
              <a:defRPr/>
            </a:pPr>
            <a:r>
              <a:rPr lang="en-US" altLang="en-US" sz="1900" dirty="0"/>
              <a:t> </a:t>
            </a:r>
            <a:endParaRPr lang="en-US" altLang="en-US" dirty="0"/>
          </a:p>
        </p:txBody>
      </p:sp>
      <p:pic>
        <p:nvPicPr>
          <p:cNvPr id="6" name="Picture 3" descr="C:\Users\Owner\AppData\Local\Microsoft\Windows\Temporary Internet Files\Content.IE5\YR2BXOUS\MC900094705[1].wmf">
            <a:extLst>
              <a:ext uri="{FF2B5EF4-FFF2-40B4-BE49-F238E27FC236}">
                <a16:creationId xmlns:a16="http://schemas.microsoft.com/office/drawing/2014/main" id="{FF3CA7B3-969C-F747-BB84-D80884D3F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647950"/>
            <a:ext cx="221297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84005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4FB9AE-6AC0-8015-499C-E7F3F425A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85750"/>
            <a:ext cx="7696200" cy="634603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</a:rPr>
              <a:t>FRIDAY INTERCLUB LUNCHEON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C26E37-8655-1924-2C8B-D6ED67F379CA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8081" y="1289588"/>
            <a:ext cx="9172575" cy="410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None/>
              <a:defRPr sz="32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  <a:sym typeface="Verdana"/>
              </a:defRPr>
            </a:lvl1pPr>
            <a:lvl2pPr marL="742950" marR="0" lvl="1" indent="-28575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974"/>
              </a:buClr>
              <a:buSzPct val="75000"/>
              <a:buFont typeface="Noto Sans Symbols"/>
              <a:buChar char="–"/>
              <a:defRPr sz="28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Verdana"/>
                <a:cs typeface="Verdana"/>
                <a:sym typeface="Verdana"/>
              </a:defRPr>
            </a:lvl2pPr>
            <a:lvl3pPr marL="1143000" marR="0" lvl="2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4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Verdana"/>
                <a:cs typeface="Verdana"/>
                <a:sym typeface="Verdana"/>
              </a:defRPr>
            </a:lvl3pPr>
            <a:lvl4pPr marL="1600200" marR="0" lvl="3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974"/>
              </a:buClr>
              <a:buSzPct val="75000"/>
              <a:buFont typeface="Courier New"/>
              <a:buChar char="–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Verdana"/>
                <a:cs typeface="Verdana"/>
                <a:sym typeface="Verdana"/>
              </a:defRPr>
            </a:lvl4pPr>
            <a:lvl5pPr marL="2057400" marR="0" lvl="4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Verdana"/>
                <a:cs typeface="Verdana"/>
                <a:sym typeface="Verdana"/>
              </a:defRPr>
            </a:lvl5pPr>
            <a:lvl6pPr marL="2514600" marR="0" lvl="5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alibri"/>
                <a:cs typeface="Calibri"/>
                <a:sym typeface="Calibri"/>
              </a:defRPr>
            </a:lvl6pPr>
            <a:lvl7pPr marL="2971800" marR="0" lvl="6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alibri"/>
                <a:cs typeface="Calibri"/>
                <a:sym typeface="Calibri"/>
              </a:defRPr>
            </a:lvl7pPr>
            <a:lvl8pPr marL="3429000" marR="0" lvl="7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alibri"/>
                <a:cs typeface="Calibri"/>
                <a:sym typeface="Calibri"/>
              </a:defRPr>
            </a:lvl8pPr>
            <a:lvl9pPr marL="3886200" marR="0" lvl="8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alibri"/>
                <a:cs typeface="Calibri"/>
                <a:sym typeface="Calibri"/>
              </a:defRPr>
            </a:lvl9pPr>
          </a:lstStyle>
          <a:p>
            <a:pPr algn="l" eaLnBrk="1" hangingPunct="1">
              <a:buClr>
                <a:srgbClr val="FF6000"/>
              </a:buClr>
              <a:defRPr/>
            </a:pPr>
            <a:r>
              <a:rPr lang="en-US" altLang="en-US" sz="2000" b="1" dirty="0">
                <a:solidFill>
                  <a:srgbClr val="00B050"/>
                </a:solidFill>
                <a:effectLst/>
                <a:latin typeface="Arial Rounded MT Bold" panose="020F0704030504030204" pitchFamily="34" charset="0"/>
              </a:rPr>
              <a:t>11:30am-2:00pm</a:t>
            </a:r>
            <a:r>
              <a:rPr lang="en-US" altLang="en-US" sz="2400" b="1" dirty="0">
                <a:solidFill>
                  <a:srgbClr val="00B050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US" altLang="en-US" sz="2400" b="1" dirty="0">
                <a:solidFill>
                  <a:srgbClr val="00B050"/>
                </a:solidFill>
                <a:effectLst/>
                <a:highlight>
                  <a:srgbClr val="FFFF00"/>
                </a:highlight>
                <a:latin typeface="Arial Rounded MT Bold" panose="020F0704030504030204" pitchFamily="34" charset="0"/>
              </a:rPr>
              <a:t>LUNCHEON</a:t>
            </a:r>
            <a:r>
              <a:rPr lang="en-US" altLang="en-US" sz="2400" b="1" dirty="0">
                <a:solidFill>
                  <a:srgbClr val="00B050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US" altLang="en-US" sz="1400" b="1" dirty="0">
                <a:solidFill>
                  <a:srgbClr val="3333CC"/>
                </a:solidFill>
                <a:effectLst/>
              </a:rPr>
              <a:t>(</a:t>
            </a:r>
            <a:r>
              <a:rPr lang="en-US" altLang="en-US" sz="1400" b="1" u="sng" dirty="0">
                <a:solidFill>
                  <a:srgbClr val="3333CC"/>
                </a:solidFill>
                <a:effectLst/>
              </a:rPr>
              <a:t>Ticket Required</a:t>
            </a:r>
            <a:r>
              <a:rPr lang="en-US" altLang="en-US" sz="1400" b="1" dirty="0">
                <a:solidFill>
                  <a:srgbClr val="3333CC"/>
                </a:solidFill>
                <a:effectLst/>
              </a:rPr>
              <a:t>) </a:t>
            </a:r>
            <a:r>
              <a:rPr lang="en-US" altLang="en-US" sz="1400" b="1" dirty="0">
                <a:solidFill>
                  <a:srgbClr val="C00000"/>
                </a:solidFill>
                <a:effectLst/>
              </a:rPr>
              <a:t>(PGA BALLROOM)</a:t>
            </a:r>
            <a:endParaRPr lang="en-US" altLang="en-US" sz="1400" b="1" dirty="0">
              <a:solidFill>
                <a:srgbClr val="C00000"/>
              </a:solidFill>
            </a:endParaRPr>
          </a:p>
          <a:p>
            <a:pPr algn="l" eaLnBrk="1" hangingPunct="1">
              <a:buClr>
                <a:srgbClr val="FF6000"/>
              </a:buClr>
              <a:defRPr/>
            </a:pPr>
            <a:r>
              <a:rPr lang="en-US" altLang="en-US" sz="1600" b="1" u="sng" dirty="0">
                <a:solidFill>
                  <a:srgbClr val="FF0000"/>
                </a:solidFill>
                <a:effectLst/>
              </a:rPr>
              <a:t>Accessible entry </a:t>
            </a:r>
            <a:r>
              <a:rPr lang="en-US" altLang="en-US" sz="1600" b="1" u="sng" dirty="0">
                <a:solidFill>
                  <a:srgbClr val="009900"/>
                </a:solidFill>
                <a:effectLst/>
              </a:rPr>
              <a:t>11:00am</a:t>
            </a:r>
            <a:r>
              <a:rPr lang="en-US" altLang="en-US" sz="1600" b="1" dirty="0">
                <a:solidFill>
                  <a:srgbClr val="009900"/>
                </a:solidFill>
                <a:effectLst/>
              </a:rPr>
              <a:t>; </a:t>
            </a:r>
            <a:r>
              <a:rPr lang="en-US" altLang="en-US" sz="1600" b="1" u="sng" dirty="0">
                <a:solidFill>
                  <a:srgbClr val="FF0000"/>
                </a:solidFill>
                <a:effectLst/>
              </a:rPr>
              <a:t>All doors open </a:t>
            </a:r>
            <a:r>
              <a:rPr lang="en-US" altLang="en-US" sz="1600" b="1" u="sng" dirty="0">
                <a:solidFill>
                  <a:srgbClr val="009900"/>
                </a:solidFill>
                <a:effectLst/>
              </a:rPr>
              <a:t>11:10am</a:t>
            </a:r>
            <a:r>
              <a:rPr lang="en-US" altLang="en-US" sz="1600" b="1" dirty="0">
                <a:solidFill>
                  <a:srgbClr val="009900"/>
                </a:solidFill>
                <a:effectLst/>
              </a:rPr>
              <a:t>   </a:t>
            </a:r>
          </a:p>
          <a:p>
            <a:pPr algn="l" eaLnBrk="1" hangingPunct="1">
              <a:buClr>
                <a:srgbClr val="FF6000"/>
              </a:buClr>
              <a:defRPr/>
            </a:pPr>
            <a:r>
              <a:rPr lang="en-US" altLang="en-US" sz="2000" b="1" u="sng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Arial Rounded MT Bold" panose="020F0704030504030204" pitchFamily="34" charset="0"/>
              </a:rPr>
              <a:t>Keynote Speaker</a:t>
            </a:r>
            <a:r>
              <a:rPr lang="en-US" altLang="en-US" sz="2000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Arial Rounded MT Bold" panose="020F0704030504030204" pitchFamily="34" charset="0"/>
              </a:rPr>
              <a:t>:</a:t>
            </a:r>
            <a:r>
              <a:rPr lang="en-US" altLang="en-US" sz="2000" b="1" dirty="0">
                <a:solidFill>
                  <a:srgbClr val="C00000"/>
                </a:solidFill>
                <a:effectLst/>
                <a:latin typeface="Arial Rounded MT Bold" panose="020F0704030504030204" pitchFamily="34" charset="0"/>
              </a:rPr>
              <a:t>  </a:t>
            </a:r>
            <a:r>
              <a:rPr lang="en-US" altLang="en-US" sz="1800" b="1" u="sng" dirty="0">
                <a:solidFill>
                  <a:srgbClr val="3333CC"/>
                </a:solidFill>
                <a:effectLst/>
                <a:latin typeface="Arial Rounded MT Bold" panose="020F0704030504030204" pitchFamily="34" charset="0"/>
              </a:rPr>
              <a:t>TROY C. SMITH </a:t>
            </a: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 Rounded MT Bold" panose="020F0704030504030204" pitchFamily="34" charset="0"/>
              </a:rPr>
              <a:t>on “HOPE” </a:t>
            </a:r>
            <a:r>
              <a:rPr lang="en-US" altLang="en-US" sz="1600" b="1" u="sng" dirty="0">
                <a:solidFill>
                  <a:srgbClr val="FF0000"/>
                </a:solidFill>
                <a:effectLst/>
                <a:latin typeface="Arial Rounded MT Bold" panose="020F0704030504030204" pitchFamily="34" charset="0"/>
              </a:rPr>
              <a:t>H</a:t>
            </a: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 Rounded MT Bold" panose="020F0704030504030204" pitchFamily="34" charset="0"/>
              </a:rPr>
              <a:t>elping </a:t>
            </a:r>
            <a:r>
              <a:rPr lang="en-US" altLang="en-US" sz="1600" b="1" u="sng" dirty="0">
                <a:solidFill>
                  <a:srgbClr val="FF0000"/>
                </a:solidFill>
                <a:effectLst/>
                <a:latin typeface="Arial Rounded MT Bold" panose="020F0704030504030204" pitchFamily="34" charset="0"/>
              </a:rPr>
              <a:t>O</a:t>
            </a: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 Rounded MT Bold" panose="020F0704030504030204" pitchFamily="34" charset="0"/>
              </a:rPr>
              <a:t>ther </a:t>
            </a:r>
            <a:r>
              <a:rPr lang="en-US" altLang="en-US" sz="1600" b="1" u="sng" dirty="0">
                <a:solidFill>
                  <a:srgbClr val="FF0000"/>
                </a:solidFill>
                <a:effectLst/>
                <a:latin typeface="Arial Rounded MT Bold" panose="020F0704030504030204" pitchFamily="34" charset="0"/>
              </a:rPr>
              <a:t>P</a:t>
            </a: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 Rounded MT Bold" panose="020F0704030504030204" pitchFamily="34" charset="0"/>
              </a:rPr>
              <a:t>eople </a:t>
            </a:r>
            <a:r>
              <a:rPr lang="en-US" altLang="en-US" sz="1600" b="1" u="sng" dirty="0">
                <a:solidFill>
                  <a:srgbClr val="FF0000"/>
                </a:solidFill>
                <a:effectLst/>
                <a:latin typeface="Arial Rounded MT Bold" panose="020F0704030504030204" pitchFamily="34" charset="0"/>
              </a:rPr>
              <a:t>E</a:t>
            </a: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 Rounded MT Bold" panose="020F0704030504030204" pitchFamily="34" charset="0"/>
              </a:rPr>
              <a:t>xcel</a:t>
            </a:r>
            <a:endParaRPr lang="en-US" altLang="en-US" sz="18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 Rounded MT Bold" panose="020F0704030504030204" pitchFamily="34" charset="0"/>
            </a:endParaRPr>
          </a:p>
          <a:p>
            <a:pPr algn="l" eaLnBrk="1" hangingPunct="1">
              <a:buClr>
                <a:srgbClr val="FF6000"/>
              </a:buClr>
              <a:defRPr/>
            </a:pPr>
            <a:r>
              <a:rPr lang="en-US" altLang="en-US" sz="2000" b="1" dirty="0">
                <a:solidFill>
                  <a:srgbClr val="00B050"/>
                </a:solidFill>
                <a:effectLst/>
                <a:latin typeface="Arial Rounded MT Bold" panose="020F0704030504030204" pitchFamily="34" charset="0"/>
              </a:rPr>
              <a:t>                  </a:t>
            </a:r>
          </a:p>
          <a:p>
            <a:pPr algn="l" eaLnBrk="1" hangingPunct="1">
              <a:buClr>
                <a:srgbClr val="FF6000"/>
              </a:buClr>
              <a:defRPr/>
            </a:pPr>
            <a:r>
              <a:rPr lang="en-US" altLang="en-US" sz="2000" b="1" dirty="0">
                <a:solidFill>
                  <a:srgbClr val="00B050"/>
                </a:solidFill>
                <a:effectLst/>
                <a:latin typeface="Arial Rounded MT Bold" panose="020F0704030504030204" pitchFamily="34" charset="0"/>
              </a:rPr>
              <a:t>		2:00-3:00pm, </a:t>
            </a:r>
            <a:r>
              <a:rPr lang="en-US" altLang="en-US" sz="2000" b="1" u="sng" dirty="0">
                <a:solidFill>
                  <a:srgbClr val="00B050"/>
                </a:solidFill>
                <a:effectLst/>
                <a:highlight>
                  <a:srgbClr val="FFFF00"/>
                </a:highlight>
                <a:latin typeface="Arial Rounded MT Bold" panose="020F0704030504030204" pitchFamily="34" charset="0"/>
              </a:rPr>
              <a:t>SERVICE PROJECT</a:t>
            </a:r>
            <a:r>
              <a:rPr lang="en-US" altLang="en-US" sz="2000" b="1" dirty="0">
                <a:solidFill>
                  <a:srgbClr val="00B050"/>
                </a:solidFill>
                <a:effectLst/>
                <a:latin typeface="Arial Rounded MT Bold" panose="020F0704030504030204" pitchFamily="34" charset="0"/>
              </a:rPr>
              <a:t>  </a:t>
            </a:r>
            <a:r>
              <a:rPr lang="en-US" altLang="en-US" sz="1400" b="1" dirty="0">
                <a:solidFill>
                  <a:srgbClr val="C00000"/>
                </a:solidFill>
                <a:effectLst/>
                <a:latin typeface="Arial Rounded MT Bold" panose="020F0704030504030204" pitchFamily="34" charset="0"/>
              </a:rPr>
              <a:t>(BRITISH OPEN BALLROOM)</a:t>
            </a:r>
          </a:p>
          <a:p>
            <a:pPr algn="l" eaLnBrk="1" hangingPunct="1">
              <a:buClr>
                <a:srgbClr val="FF6000"/>
              </a:buClr>
              <a:defRPr/>
            </a:pPr>
            <a:r>
              <a:rPr lang="en-US" altLang="en-US" sz="1800" b="1" dirty="0">
                <a:solidFill>
                  <a:srgbClr val="FF0000"/>
                </a:solidFill>
                <a:effectLst/>
                <a:latin typeface="Arial Rounded MT Bold" pitchFamily="34" charset="0"/>
              </a:rPr>
              <a:t>                                </a:t>
            </a:r>
          </a:p>
          <a:p>
            <a:pPr algn="l" eaLnBrk="1" hangingPunct="1">
              <a:buClr>
                <a:srgbClr val="FF6000"/>
              </a:buClr>
              <a:defRPr/>
            </a:pPr>
            <a:r>
              <a:rPr lang="en-US" altLang="en-US" sz="1800" b="1" dirty="0">
                <a:solidFill>
                  <a:srgbClr val="FF0000"/>
                </a:solidFill>
                <a:effectLst/>
                <a:latin typeface="Arial Rounded MT Bold" pitchFamily="34" charset="0"/>
              </a:rPr>
              <a:t>		        </a:t>
            </a:r>
            <a:r>
              <a:rPr lang="en-US" altLang="en-US" sz="1800" b="1" dirty="0">
                <a:solidFill>
                  <a:srgbClr val="00B050"/>
                </a:solidFill>
                <a:effectLst/>
                <a:latin typeface="Arial Rounded MT Bold" pitchFamily="34" charset="0"/>
              </a:rPr>
              <a:t>3:15pm-4pm  &amp; 4:15pm-5pm    </a:t>
            </a:r>
            <a:r>
              <a:rPr lang="en-US" altLang="en-US" sz="1800" b="1" u="sng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 Rounded MT Bold" pitchFamily="34" charset="0"/>
              </a:rPr>
              <a:t>WORKSHOPS #4 &amp; #5</a:t>
            </a:r>
            <a:endParaRPr lang="en-US" altLang="en-US" sz="1050" b="1" u="sng" dirty="0">
              <a:solidFill>
                <a:srgbClr val="00B050"/>
              </a:solidFill>
              <a:effectLst/>
              <a:highlight>
                <a:srgbClr val="FFFF00"/>
              </a:highlight>
              <a:latin typeface="Arial Rounded MT Bold" pitchFamily="34" charset="0"/>
            </a:endParaRPr>
          </a:p>
          <a:p>
            <a:pPr algn="l">
              <a:spcBef>
                <a:spcPct val="0"/>
              </a:spcBef>
              <a:buClrTx/>
              <a:defRPr/>
            </a:pPr>
            <a:r>
              <a:rPr lang="en-US" altLang="en-US" sz="1800" b="1" dirty="0">
                <a:solidFill>
                  <a:srgbClr val="000510"/>
                </a:solidFill>
                <a:effectLst/>
              </a:rPr>
              <a:t> 		       </a:t>
            </a:r>
            <a:r>
              <a:rPr lang="en-US" altLang="en-US" sz="1800" b="1" dirty="0">
                <a:solidFill>
                  <a:srgbClr val="00B050"/>
                </a:solidFill>
                <a:effectLst/>
              </a:rPr>
              <a:t>4-5pm  </a:t>
            </a:r>
            <a:r>
              <a:rPr lang="en-US" altLang="en-US" sz="1800" b="1" u="sng" dirty="0">
                <a:solidFill>
                  <a:srgbClr val="FF0000"/>
                </a:solidFill>
                <a:effectLst/>
              </a:rPr>
              <a:t>GLOW IN THE DARK PUTT </a:t>
            </a:r>
            <a:r>
              <a:rPr lang="en-US" altLang="en-US" sz="1800" b="1" u="sng" dirty="0" err="1">
                <a:solidFill>
                  <a:srgbClr val="FF0000"/>
                </a:solidFill>
                <a:effectLst/>
              </a:rPr>
              <a:t>PUTT</a:t>
            </a:r>
            <a:r>
              <a:rPr lang="en-US" altLang="en-US" sz="1800" b="1" dirty="0">
                <a:solidFill>
                  <a:srgbClr val="FF0000"/>
                </a:solidFill>
                <a:effectLst/>
              </a:rPr>
              <a:t>   </a:t>
            </a:r>
            <a:r>
              <a:rPr lang="en-US" altLang="en-US" sz="1400" b="1" i="1" dirty="0">
                <a:solidFill>
                  <a:srgbClr val="C00000"/>
                </a:solidFill>
                <a:effectLst/>
                <a:highlight>
                  <a:srgbClr val="FFFF00"/>
                </a:highlight>
              </a:rPr>
              <a:t>(</a:t>
            </a:r>
            <a:r>
              <a:rPr lang="en-US" altLang="en-US" sz="1400" b="1" dirty="0">
                <a:solidFill>
                  <a:srgbClr val="C00000"/>
                </a:solidFill>
                <a:effectLst/>
              </a:rPr>
              <a:t>MASTERS TERRACE)</a:t>
            </a:r>
          </a:p>
          <a:p>
            <a:pPr algn="l" eaLnBrk="1" hangingPunct="1">
              <a:buClr>
                <a:srgbClr val="FF6000"/>
              </a:buClr>
              <a:defRPr/>
            </a:pPr>
            <a:r>
              <a:rPr lang="en-US" altLang="en-US" sz="1800" b="1" dirty="0">
                <a:solidFill>
                  <a:srgbClr val="00B050"/>
                </a:solidFill>
                <a:effectLst/>
              </a:rPr>
              <a:t>    		          8pm  </a:t>
            </a:r>
            <a:r>
              <a:rPr lang="en-US" altLang="en-US" sz="1800" b="1" u="sng" dirty="0">
                <a:solidFill>
                  <a:srgbClr val="FF0000"/>
                </a:solidFill>
                <a:effectLst/>
              </a:rPr>
              <a:t>FAMILY FUED </a:t>
            </a:r>
            <a:r>
              <a:rPr lang="en-US" altLang="en-US" sz="1800" b="1" i="1" u="sng" dirty="0">
                <a:solidFill>
                  <a:srgbClr val="FF0000"/>
                </a:solidFill>
                <a:effectLst/>
              </a:rPr>
              <a:t>(CKI Alumni Association)</a:t>
            </a:r>
            <a:r>
              <a:rPr lang="en-US" altLang="en-US" sz="18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altLang="en-US" sz="1400" b="1" dirty="0">
                <a:solidFill>
                  <a:srgbClr val="C00000"/>
                </a:solidFill>
                <a:effectLst/>
              </a:rPr>
              <a:t>(PGA NATIONAL)</a:t>
            </a:r>
          </a:p>
          <a:p>
            <a:pPr algn="l" eaLnBrk="1" hangingPunct="1">
              <a:buClr>
                <a:srgbClr val="FF6000"/>
              </a:buClr>
              <a:defRPr/>
            </a:pPr>
            <a:r>
              <a:rPr lang="en-US" altLang="en-US" sz="1800" b="1" dirty="0">
                <a:solidFill>
                  <a:srgbClr val="FF0000"/>
                </a:solidFill>
                <a:effectLst/>
              </a:rPr>
              <a:t>  		        </a:t>
            </a:r>
            <a:r>
              <a:rPr lang="en-US" altLang="en-US" sz="1800" b="1" dirty="0">
                <a:solidFill>
                  <a:srgbClr val="00B050"/>
                </a:solidFill>
                <a:effectLst/>
              </a:rPr>
              <a:t>10pm</a:t>
            </a:r>
            <a:r>
              <a:rPr lang="en-US" altLang="en-US" sz="1800" b="1" dirty="0">
                <a:solidFill>
                  <a:srgbClr val="FF0000"/>
                </a:solidFill>
                <a:effectLst/>
              </a:rPr>
              <a:t>  </a:t>
            </a:r>
            <a:r>
              <a:rPr lang="en-US" altLang="en-US" sz="1800" b="1" u="sng" dirty="0">
                <a:solidFill>
                  <a:srgbClr val="FF0000"/>
                </a:solidFill>
                <a:effectLst/>
              </a:rPr>
              <a:t>KIWANIS LATE NIGHT “HAPPY HOUR</a:t>
            </a:r>
            <a:r>
              <a:rPr lang="en-US" altLang="en-US" sz="1800" b="1" dirty="0">
                <a:solidFill>
                  <a:srgbClr val="FF0000"/>
                </a:solidFill>
                <a:effectLst/>
              </a:rPr>
              <a:t>”</a:t>
            </a:r>
            <a:r>
              <a:rPr lang="en-US" altLang="en-US" sz="1400" b="1" dirty="0">
                <a:solidFill>
                  <a:srgbClr val="C00000"/>
                </a:solidFill>
                <a:effectLst/>
              </a:rPr>
              <a:t>  (LOBBY BAR)</a:t>
            </a:r>
          </a:p>
          <a:p>
            <a:pPr eaLnBrk="1" hangingPunct="1">
              <a:buClr>
                <a:srgbClr val="FF6000"/>
              </a:buClr>
              <a:defRPr/>
            </a:pPr>
            <a:endParaRPr lang="en-US" altLang="en-US" sz="1200" b="1" dirty="0">
              <a:solidFill>
                <a:srgbClr val="C00000"/>
              </a:solidFill>
              <a:effectLst/>
            </a:endParaRPr>
          </a:p>
          <a:p>
            <a:pPr eaLnBrk="1" hangingPunct="1">
              <a:buClr>
                <a:srgbClr val="FF6000"/>
              </a:buClr>
              <a:defRPr/>
            </a:pPr>
            <a:endParaRPr lang="en-US" altLang="en-US" sz="1400" b="1" dirty="0">
              <a:solidFill>
                <a:srgbClr val="0070C0"/>
              </a:solidFill>
              <a:effectLst/>
            </a:endParaRPr>
          </a:p>
          <a:p>
            <a:pPr eaLnBrk="1" hangingPunct="1">
              <a:buClr>
                <a:srgbClr val="FF6000"/>
              </a:buClr>
              <a:defRPr/>
            </a:pPr>
            <a:endParaRPr lang="en-US" altLang="en-US" sz="1800" b="1" dirty="0">
              <a:solidFill>
                <a:srgbClr val="0070C0"/>
              </a:solidFill>
              <a:effectLst/>
            </a:endParaRPr>
          </a:p>
        </p:txBody>
      </p:sp>
      <p:pic>
        <p:nvPicPr>
          <p:cNvPr id="5" name="Picture 2" descr="C:\Users\Owner\Pictures\Kiwanis\Kiwanis DCON\DCON 2011 Marco\DSCN0143 (2).JPG">
            <a:extLst>
              <a:ext uri="{FF2B5EF4-FFF2-40B4-BE49-F238E27FC236}">
                <a16:creationId xmlns:a16="http://schemas.microsoft.com/office/drawing/2014/main" id="{FA901696-944F-B96E-A4CD-4F938D268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934" y="920353"/>
            <a:ext cx="1929288" cy="119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wearing blue glasses&#10;&#10;AI-generated content may be incorrect.">
            <a:extLst>
              <a:ext uri="{FF2B5EF4-FFF2-40B4-BE49-F238E27FC236}">
                <a16:creationId xmlns:a16="http://schemas.microsoft.com/office/drawing/2014/main" id="{B58030E2-5249-E372-3D98-760B62377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64" y="2919002"/>
            <a:ext cx="1046696" cy="12736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1E75F7-BE9F-9514-8910-97635A869C6F}"/>
              </a:ext>
            </a:extLst>
          </p:cNvPr>
          <p:cNvSpPr txBox="1"/>
          <p:nvPr/>
        </p:nvSpPr>
        <p:spPr>
          <a:xfrm>
            <a:off x="-76200" y="4189393"/>
            <a:ext cx="2585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HOPE MARKES</a:t>
            </a:r>
          </a:p>
          <a:p>
            <a:pPr algn="ctr"/>
            <a:r>
              <a:rPr lang="en-US" b="1" dirty="0"/>
              <a:t>K.I. Trustee for FLA 2025-26</a:t>
            </a:r>
          </a:p>
          <a:p>
            <a:pPr algn="ctr"/>
            <a:r>
              <a:rPr lang="en-US" b="1" dirty="0"/>
              <a:t>K.I. Vice-President</a:t>
            </a:r>
          </a:p>
          <a:p>
            <a:pPr algn="ctr"/>
            <a:r>
              <a:rPr lang="en-US" b="1" dirty="0"/>
              <a:t>Hanover, Jamaica</a:t>
            </a:r>
          </a:p>
        </p:txBody>
      </p:sp>
    </p:spTree>
    <p:extLst>
      <p:ext uri="{BB962C8B-B14F-4D97-AF65-F5344CB8AC3E}">
        <p14:creationId xmlns:p14="http://schemas.microsoft.com/office/powerpoint/2010/main" val="3369413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553A66-4D94-D768-8365-00BA3049C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FRIDAY EVENING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E51636E-7B84-0BC1-3C9B-DF336143B183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-76200" y="1276350"/>
            <a:ext cx="9144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None/>
              <a:defRPr sz="32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  <a:sym typeface="Verdana"/>
              </a:defRPr>
            </a:lvl1pPr>
            <a:lvl2pPr marL="742950" marR="0" lvl="1" indent="-28575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974"/>
              </a:buClr>
              <a:buSzPct val="75000"/>
              <a:buFont typeface="Noto Sans Symbols"/>
              <a:buChar char="–"/>
              <a:defRPr sz="28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Verdana"/>
                <a:cs typeface="Verdana"/>
                <a:sym typeface="Verdana"/>
              </a:defRPr>
            </a:lvl2pPr>
            <a:lvl3pPr marL="1143000" marR="0" lvl="2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4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Verdana"/>
                <a:cs typeface="Verdana"/>
                <a:sym typeface="Verdana"/>
              </a:defRPr>
            </a:lvl3pPr>
            <a:lvl4pPr marL="1600200" marR="0" lvl="3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974"/>
              </a:buClr>
              <a:buSzPct val="75000"/>
              <a:buFont typeface="Courier New"/>
              <a:buChar char="–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Verdana"/>
                <a:cs typeface="Verdana"/>
                <a:sym typeface="Verdana"/>
              </a:defRPr>
            </a:lvl4pPr>
            <a:lvl5pPr marL="2057400" marR="0" lvl="4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Verdana"/>
                <a:cs typeface="Verdana"/>
                <a:sym typeface="Verdana"/>
              </a:defRPr>
            </a:lvl5pPr>
            <a:lvl6pPr marL="2514600" marR="0" lvl="5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alibri"/>
                <a:cs typeface="Calibri"/>
                <a:sym typeface="Calibri"/>
              </a:defRPr>
            </a:lvl6pPr>
            <a:lvl7pPr marL="2971800" marR="0" lvl="6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alibri"/>
                <a:cs typeface="Calibri"/>
                <a:sym typeface="Calibri"/>
              </a:defRPr>
            </a:lvl7pPr>
            <a:lvl8pPr marL="3429000" marR="0" lvl="7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alibri"/>
                <a:cs typeface="Calibri"/>
                <a:sym typeface="Calibri"/>
              </a:defRPr>
            </a:lvl8pPr>
            <a:lvl9pPr marL="3886200" marR="0" lvl="8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r>
              <a:rPr lang="en-US" sz="2800" b="1" i="1" u="sng" dirty="0">
                <a:solidFill>
                  <a:srgbClr val="FF0000"/>
                </a:solidFill>
                <a:effectLst/>
                <a:latin typeface="Arial Rounded MT Bold" panose="020F0704030504030204" pitchFamily="34" charset="0"/>
              </a:rPr>
              <a:t>Dinner : “On Your Own”</a:t>
            </a:r>
          </a:p>
          <a:p>
            <a:pPr algn="just">
              <a:defRPr/>
            </a:pPr>
            <a:r>
              <a:rPr lang="en-US" sz="2400" b="1" i="1" dirty="0">
                <a:solidFill>
                  <a:srgbClr val="C00000"/>
                </a:solidFill>
                <a:effectLst/>
                <a:latin typeface="Arial Rounded MT Bold" panose="020F0704030504030204" pitchFamily="34" charset="0"/>
              </a:rPr>
              <a:t>     </a:t>
            </a:r>
            <a:r>
              <a:rPr lang="en-US" sz="2400" b="1" i="1" u="sng" dirty="0">
                <a:solidFill>
                  <a:srgbClr val="3333CC"/>
                </a:solidFill>
                <a:effectLst/>
                <a:latin typeface="Arial Rounded MT Bold" panose="020F0704030504030204" pitchFamily="34" charset="0"/>
              </a:rPr>
              <a:t>Restaurants at PGA NATIONAL, or Palm Beach Gardens</a:t>
            </a:r>
            <a:endParaRPr lang="en-US" sz="4000" b="1" i="1" dirty="0">
              <a:solidFill>
                <a:srgbClr val="FF0000"/>
              </a:solidFill>
              <a:effectLst/>
              <a:latin typeface="Arial Rounded MT Bold" panose="020F0704030504030204" pitchFamily="34" charset="0"/>
            </a:endParaRPr>
          </a:p>
          <a:p>
            <a:pPr>
              <a:defRPr/>
            </a:pPr>
            <a:endParaRPr lang="en-US" sz="4000" b="1" i="1" dirty="0">
              <a:solidFill>
                <a:srgbClr val="FF0000"/>
              </a:solidFill>
              <a:effectLst/>
              <a:latin typeface="Arial Rounded MT Bold" panose="020F0704030504030204" pitchFamily="34" charset="0"/>
            </a:endParaRPr>
          </a:p>
          <a:p>
            <a:pPr>
              <a:defRPr/>
            </a:pPr>
            <a:endParaRPr lang="en-US" sz="2400" b="1" i="1" dirty="0">
              <a:solidFill>
                <a:srgbClr val="FF0000"/>
              </a:solidFill>
              <a:effectLst/>
              <a:latin typeface="Arial Rounded MT Bold" panose="020F0704030504030204" pitchFamily="34" charset="0"/>
            </a:endParaRPr>
          </a:p>
          <a:p>
            <a:pPr>
              <a:defRPr/>
            </a:pPr>
            <a:endParaRPr lang="en-US" sz="900" b="1" i="1" u="sng" dirty="0">
              <a:solidFill>
                <a:srgbClr val="FF0000"/>
              </a:solidFill>
              <a:effectLst/>
              <a:latin typeface="Arial Rounded MT Bold" panose="020F0704030504030204" pitchFamily="34" charset="0"/>
            </a:endParaRPr>
          </a:p>
          <a:p>
            <a:pPr algn="l">
              <a:defRPr/>
            </a:pPr>
            <a:endParaRPr lang="en-US" b="1" dirty="0">
              <a:solidFill>
                <a:srgbClr val="FF0000"/>
              </a:solidFill>
              <a:effectLst/>
              <a:latin typeface="Arial Rounded MT Bold" panose="020F0704030504030204" pitchFamily="34" charset="0"/>
            </a:endParaRPr>
          </a:p>
          <a:p>
            <a:pPr>
              <a:defRPr/>
            </a:pPr>
            <a:endParaRPr lang="en-US" b="1" u="sng" dirty="0">
              <a:solidFill>
                <a:srgbClr val="000510"/>
              </a:solidFill>
              <a:effectLst/>
              <a:latin typeface="Arial Rounded MT Bold" panose="020F0704030504030204" pitchFamily="34" charset="0"/>
            </a:endParaRPr>
          </a:p>
          <a:p>
            <a:pPr>
              <a:defRPr/>
            </a:pPr>
            <a:endParaRPr lang="en-US" sz="1600" b="1" dirty="0">
              <a:solidFill>
                <a:srgbClr val="000510"/>
              </a:solidFill>
              <a:effectLst/>
              <a:latin typeface="Arial Rounded MT Bold" panose="020F0704030504030204" pitchFamily="34" charset="0"/>
            </a:endParaRPr>
          </a:p>
          <a:p>
            <a:pPr>
              <a:defRPr/>
            </a:pPr>
            <a:endParaRPr lang="en-US" sz="1600" b="1" dirty="0">
              <a:solidFill>
                <a:srgbClr val="0070C0"/>
              </a:solidFill>
              <a:effectLst/>
              <a:latin typeface="Arial Rounded MT Bold" panose="020F0704030504030204" pitchFamily="34" charset="0"/>
            </a:endParaRPr>
          </a:p>
          <a:p>
            <a:pPr>
              <a:defRPr/>
            </a:pPr>
            <a:endParaRPr lang="en-US" sz="2800" b="1" dirty="0">
              <a:solidFill>
                <a:srgbClr val="FF0000"/>
              </a:solidFill>
              <a:effectLst/>
              <a:latin typeface="Arial Rounded MT Bold" panose="020F0704030504030204" pitchFamily="34" charset="0"/>
            </a:endParaRPr>
          </a:p>
          <a:p>
            <a:pPr>
              <a:defRPr/>
            </a:pPr>
            <a:endParaRPr lang="en-US" sz="3600" b="1" dirty="0">
              <a:solidFill>
                <a:srgbClr val="002060"/>
              </a:solidFill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20000"/>
              </a:lnSpc>
              <a:buClr>
                <a:srgbClr val="FF9900"/>
              </a:buClr>
              <a:defRPr/>
            </a:pPr>
            <a:endParaRPr lang="en-US" altLang="en-US" sz="3600" b="1" dirty="0">
              <a:solidFill>
                <a:schemeClr val="tx2"/>
              </a:solidFill>
            </a:endParaRPr>
          </a:p>
          <a:p>
            <a:pPr algn="l" eaLnBrk="1" hangingPunct="1">
              <a:lnSpc>
                <a:spcPct val="80000"/>
              </a:lnSpc>
              <a:buClr>
                <a:srgbClr val="FF9900"/>
              </a:buClr>
              <a:defRPr/>
            </a:pPr>
            <a:endParaRPr lang="en-US" altLang="en-US" dirty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FF9900"/>
              </a:buClr>
              <a:buFont typeface="Wingdings" pitchFamily="1" charset="2"/>
              <a:buChar char="Ø"/>
              <a:defRPr/>
            </a:pPr>
            <a:endParaRPr lang="en-US" altLang="en-US" sz="3600" dirty="0">
              <a:solidFill>
                <a:schemeClr val="tx2"/>
              </a:solidFill>
            </a:endParaRPr>
          </a:p>
        </p:txBody>
      </p:sp>
      <p:pic>
        <p:nvPicPr>
          <p:cNvPr id="9" name="Picture 8" descr="A golf course with a large building and a body of water&#10;&#10;AI-generated content may be incorrect.">
            <a:extLst>
              <a:ext uri="{FF2B5EF4-FFF2-40B4-BE49-F238E27FC236}">
                <a16:creationId xmlns:a16="http://schemas.microsoft.com/office/drawing/2014/main" id="{5E7A9762-DE9F-50DF-5F75-1AAA17DAF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418853"/>
            <a:ext cx="4535214" cy="263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78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8A649B-E521-BD97-E559-CDED0FFF3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SATURDAY SCHEDULE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D75D9D5-D6FB-46C1-CE4B-4C87C151E2F7}"/>
              </a:ext>
            </a:extLst>
          </p:cNvPr>
          <p:cNvSpPr txBox="1">
            <a:spLocks/>
          </p:cNvSpPr>
          <p:nvPr/>
        </p:nvSpPr>
        <p:spPr>
          <a:xfrm>
            <a:off x="76200" y="1200150"/>
            <a:ext cx="9372600" cy="42934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3974"/>
              </a:buClr>
              <a:buSzPct val="100000"/>
              <a:buFont typeface="Arial"/>
              <a:buNone/>
              <a:defRPr sz="3200" b="0" i="0" u="none" strike="noStrike" kern="1200" cap="none">
                <a:solidFill>
                  <a:schemeClr val="tx1"/>
                </a:solidFill>
                <a:latin typeface="Arial" charset="0"/>
                <a:ea typeface="+mn-ea"/>
                <a:cs typeface="+mn-cs"/>
                <a:sym typeface="Verdana"/>
              </a:defRPr>
            </a:lvl1pPr>
            <a:lvl2pPr marL="457200" marR="0" lvl="1" indent="-1524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kern="1200" cap="none">
                <a:solidFill>
                  <a:schemeClr val="tx1"/>
                </a:solidFill>
                <a:latin typeface="Arial" charset="0"/>
                <a:ea typeface="+mn-ea"/>
                <a:cs typeface="+mn-cs"/>
                <a:sym typeface="Verdana"/>
              </a:defRPr>
            </a:lvl2pPr>
            <a:lvl3pPr marL="914400" marR="0" lvl="2" indent="-762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kern="1200" cap="none">
                <a:solidFill>
                  <a:schemeClr val="tx1"/>
                </a:solidFill>
                <a:latin typeface="Arial" charset="0"/>
                <a:ea typeface="+mn-ea"/>
                <a:cs typeface="+mn-cs"/>
                <a:sym typeface="Verdana"/>
              </a:defRPr>
            </a:lvl3pPr>
            <a:lvl4pPr marL="1371600" marR="0" lvl="3" indent="-13335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kern="1200" cap="none">
                <a:solidFill>
                  <a:schemeClr val="tx1"/>
                </a:solidFill>
                <a:latin typeface="Arial" charset="0"/>
                <a:ea typeface="+mn-ea"/>
                <a:cs typeface="+mn-cs"/>
                <a:sym typeface="Verdana"/>
              </a:defRPr>
            </a:lvl4pPr>
            <a:lvl5pPr marL="1828800" marR="0" lvl="4" indent="-104775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kern="1200" cap="none">
                <a:solidFill>
                  <a:schemeClr val="tx1"/>
                </a:solidFill>
                <a:latin typeface="Arial" charset="0"/>
                <a:ea typeface="+mn-ea"/>
                <a:cs typeface="+mn-cs"/>
                <a:sym typeface="Verdana"/>
              </a:defRPr>
            </a:lvl5pPr>
            <a:lvl6pPr marL="2286000" marR="0" lvl="5" indent="-101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kern="1200" cap="none">
                <a:solidFill>
                  <a:schemeClr val="tx1"/>
                </a:solidFill>
                <a:latin typeface="Arial" charset="0"/>
                <a:ea typeface="+mn-ea"/>
                <a:cs typeface="+mn-cs"/>
                <a:sym typeface="Calibri"/>
              </a:defRPr>
            </a:lvl6pPr>
            <a:lvl7pPr marL="2743200" marR="0" lvl="6" indent="-101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kern="1200" cap="none">
                <a:solidFill>
                  <a:schemeClr val="tx1"/>
                </a:solidFill>
                <a:latin typeface="Arial" charset="0"/>
                <a:ea typeface="+mn-ea"/>
                <a:cs typeface="+mn-cs"/>
                <a:sym typeface="Calibri"/>
              </a:defRPr>
            </a:lvl7pPr>
            <a:lvl8pPr marL="3200400" marR="0" lvl="7" indent="-101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kern="1200" cap="none">
                <a:solidFill>
                  <a:schemeClr val="tx1"/>
                </a:solidFill>
                <a:latin typeface="Arial" charset="0"/>
                <a:ea typeface="+mn-ea"/>
                <a:cs typeface="+mn-cs"/>
                <a:sym typeface="Calibri"/>
              </a:defRPr>
            </a:lvl8pPr>
            <a:lvl9pPr marL="3657600" marR="0" lvl="8" indent="-101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kern="1200" cap="none">
                <a:solidFill>
                  <a:schemeClr val="tx1"/>
                </a:solidFill>
                <a:latin typeface="Arial" charset="0"/>
                <a:ea typeface="+mn-ea"/>
                <a:cs typeface="+mn-cs"/>
                <a:sym typeface="Calibri"/>
              </a:defRPr>
            </a:lvl9pPr>
          </a:lstStyle>
          <a:p>
            <a:pPr eaLnBrk="1" hangingPunct="1">
              <a:buClr>
                <a:srgbClr val="FF6000"/>
              </a:buClr>
              <a:defRPr/>
            </a:pPr>
            <a:r>
              <a:rPr lang="en-US" altLang="en-US" sz="2000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6:30am-8:30am:   </a:t>
            </a:r>
            <a:r>
              <a:rPr lang="en-US" altLang="en-US" sz="2000" b="1" u="sng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REGISTRATION</a:t>
            </a:r>
            <a:r>
              <a:rPr lang="en-US" altLang="en-US" sz="20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4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(VISTA “A”)   </a:t>
            </a:r>
            <a:r>
              <a:rPr lang="en-US" altLang="en-US" sz="20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&amp; </a:t>
            </a:r>
            <a:r>
              <a:rPr lang="en-US" altLang="en-US" sz="2000" b="1" u="sng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CREDENTIALS</a:t>
            </a:r>
            <a:r>
              <a:rPr lang="en-US" altLang="en-US" sz="20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 </a:t>
            </a:r>
            <a:r>
              <a:rPr lang="en-US" altLang="en-US" sz="14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(ATRIUM)</a:t>
            </a:r>
          </a:p>
          <a:p>
            <a:pPr eaLnBrk="1" hangingPunct="1">
              <a:buClr>
                <a:srgbClr val="FF6000"/>
              </a:buClr>
              <a:defRPr/>
            </a:pPr>
            <a:endParaRPr lang="en-US" altLang="en-US" sz="1100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 eaLnBrk="1" hangingPunct="1">
              <a:buClr>
                <a:srgbClr val="FF6000"/>
              </a:buClr>
              <a:defRPr/>
            </a:pPr>
            <a:r>
              <a:rPr lang="en-US" altLang="en-US" sz="2000" b="1" dirty="0">
                <a:solidFill>
                  <a:srgbClr val="009900"/>
                </a:solidFill>
                <a:latin typeface="Arial Rounded MT Bold" panose="020F0704030504030204" pitchFamily="34" charset="0"/>
              </a:rPr>
              <a:t>8:30am-1</a:t>
            </a:r>
            <a:r>
              <a:rPr lang="en-US" altLang="en-US" sz="2000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1:00am </a:t>
            </a:r>
            <a:r>
              <a:rPr lang="en-US" altLang="en-US" sz="2000" b="1" i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“SHARP”:  </a:t>
            </a:r>
            <a:r>
              <a:rPr lang="en-US" altLang="en-US" sz="2400" b="1" u="sng" dirty="0">
                <a:solidFill>
                  <a:srgbClr val="3333CC"/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House of</a:t>
            </a:r>
            <a:r>
              <a:rPr lang="en-US" altLang="en-US" sz="1600" b="1" u="sng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 </a:t>
            </a:r>
            <a:r>
              <a:rPr lang="en-US" altLang="en-US" sz="2000" b="1" u="sng" dirty="0">
                <a:solidFill>
                  <a:srgbClr val="3333CC"/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Delegates</a:t>
            </a:r>
            <a:r>
              <a:rPr lang="en-US" altLang="en-US" sz="2000" b="1" dirty="0">
                <a:solidFill>
                  <a:srgbClr val="3333CC"/>
                </a:solidFill>
                <a:latin typeface="Arial Rounded MT Bold" panose="020F0704030504030204" pitchFamily="34" charset="0"/>
              </a:rPr>
              <a:t>   </a:t>
            </a:r>
            <a:r>
              <a:rPr lang="en-US" altLang="en-US" sz="14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(BRITISH OPEN BALLROOM)</a:t>
            </a:r>
            <a:endParaRPr lang="en-US" altLang="en-US" sz="2000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 eaLnBrk="1" hangingPunct="1">
              <a:buClr>
                <a:srgbClr val="FF6000"/>
              </a:buClr>
              <a:defRPr/>
            </a:pPr>
            <a:r>
              <a:rPr lang="en-US" altLang="en-US" sz="1600" b="1" dirty="0">
                <a:solidFill>
                  <a:srgbClr val="3333CC"/>
                </a:solidFill>
                <a:latin typeface="Arial Rounded MT Bold" panose="020F0704030504030204" pitchFamily="34" charset="0"/>
              </a:rPr>
              <a:t>                </a:t>
            </a:r>
            <a:r>
              <a:rPr lang="en-US" altLang="en-US" sz="1600" b="1" u="sng" dirty="0">
                <a:solidFill>
                  <a:srgbClr val="3333CC"/>
                </a:solidFill>
                <a:latin typeface="Arial Rounded MT Bold" panose="020F0704030504030204" pitchFamily="34" charset="0"/>
              </a:rPr>
              <a:t>Voting Delegates</a:t>
            </a:r>
            <a:r>
              <a:rPr lang="en-US" altLang="en-US" sz="1600" b="1" dirty="0">
                <a:solidFill>
                  <a:srgbClr val="3333CC"/>
                </a:solidFill>
                <a:latin typeface="Arial Rounded MT Bold" panose="020F0704030504030204" pitchFamily="34" charset="0"/>
              </a:rPr>
              <a:t> : </a:t>
            </a:r>
            <a:r>
              <a:rPr lang="en-US" altLang="en-US" sz="1600" b="1" u="sng" dirty="0">
                <a:solidFill>
                  <a:srgbClr val="FF0000"/>
                </a:solidFill>
                <a:latin typeface="Arial Rounded MT Bold" panose="020F0704030504030204" pitchFamily="34" charset="0"/>
              </a:rPr>
              <a:t>MUST</a:t>
            </a:r>
            <a:r>
              <a:rPr lang="en-US" altLang="en-US" sz="1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present </a:t>
            </a:r>
            <a:r>
              <a:rPr lang="en-US" altLang="en-US" sz="1600" b="1" u="sng" dirty="0">
                <a:solidFill>
                  <a:srgbClr val="C00000"/>
                </a:solidFill>
                <a:latin typeface="Arial Rounded MT Bold" panose="020F0704030504030204" pitchFamily="34" charset="0"/>
              </a:rPr>
              <a:t>Credentials at the door.</a:t>
            </a:r>
          </a:p>
          <a:p>
            <a:pPr marL="171450" lvl="1" indent="0" eaLnBrk="1" hangingPunct="1">
              <a:buClr>
                <a:srgbClr val="FF6000"/>
              </a:buClr>
              <a:buFontTx/>
              <a:buNone/>
              <a:defRPr/>
            </a:pPr>
            <a:r>
              <a:rPr lang="en-US" altLang="en-US" sz="1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                                            </a:t>
            </a:r>
            <a:r>
              <a:rPr lang="en-US" altLang="en-US" sz="1600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[District Business, Reports, Candidates, Issues &amp; Voting]</a:t>
            </a:r>
          </a:p>
          <a:p>
            <a:pPr eaLnBrk="1" hangingPunct="1">
              <a:buClr>
                <a:srgbClr val="FF6000"/>
              </a:buClr>
              <a:defRPr/>
            </a:pPr>
            <a:r>
              <a:rPr lang="en-US" altLang="en-US" sz="1600" b="1" dirty="0">
                <a:solidFill>
                  <a:srgbClr val="3333CC"/>
                </a:solidFill>
                <a:latin typeface="Arial Rounded MT Bold" panose="020F0704030504030204" pitchFamily="34" charset="0"/>
              </a:rPr>
              <a:t>                </a:t>
            </a:r>
            <a:r>
              <a:rPr lang="en-US" altLang="en-US" sz="1600" b="1" u="sng" dirty="0">
                <a:solidFill>
                  <a:srgbClr val="3333CC"/>
                </a:solidFill>
                <a:latin typeface="Arial Rounded MT Bold" panose="020F0704030504030204" pitchFamily="34" charset="0"/>
              </a:rPr>
              <a:t>Non-Voting Delegates</a:t>
            </a:r>
            <a:r>
              <a:rPr lang="en-US" altLang="en-US" sz="1600" b="1" dirty="0">
                <a:solidFill>
                  <a:srgbClr val="3333CC"/>
                </a:solidFill>
                <a:latin typeface="Arial Rounded MT Bold" panose="020F0704030504030204" pitchFamily="34" charset="0"/>
              </a:rPr>
              <a:t>:</a:t>
            </a:r>
            <a:r>
              <a:rPr lang="en-US" altLang="en-US" sz="1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1600" b="1" dirty="0">
                <a:solidFill>
                  <a:srgbClr val="000510"/>
                </a:solidFill>
                <a:latin typeface="Arial Rounded MT Bold" panose="020F0704030504030204" pitchFamily="34" charset="0"/>
              </a:rPr>
              <a:t>Special seating area in the room.</a:t>
            </a:r>
          </a:p>
          <a:p>
            <a:pPr eaLnBrk="1" hangingPunct="1">
              <a:buClr>
                <a:srgbClr val="FF6000"/>
              </a:buClr>
              <a:defRPr/>
            </a:pPr>
            <a:endParaRPr lang="en-US" altLang="en-US" sz="2000" b="1" dirty="0">
              <a:solidFill>
                <a:srgbClr val="00B050"/>
              </a:solidFill>
              <a:latin typeface="Arial Rounded MT Bold" panose="020F0704030504030204" pitchFamily="34" charset="0"/>
            </a:endParaRPr>
          </a:p>
          <a:p>
            <a:pPr eaLnBrk="1" hangingPunct="1">
              <a:buClr>
                <a:srgbClr val="FF6000"/>
              </a:buClr>
              <a:defRPr/>
            </a:pPr>
            <a:r>
              <a:rPr lang="en-US" altLang="en-US" sz="2000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11:30am-1:30pm</a:t>
            </a:r>
            <a:r>
              <a:rPr lang="en-US" altLang="en-US" sz="14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   </a:t>
            </a:r>
            <a:r>
              <a:rPr lang="en-US" altLang="en-US" sz="20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Kiwanis Family Celebration </a:t>
            </a:r>
            <a:r>
              <a:rPr lang="en-US" altLang="en-US" sz="2000" b="1" dirty="0">
                <a:solidFill>
                  <a:srgbClr val="0070C0"/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(LUNCHEON) </a:t>
            </a:r>
            <a:r>
              <a:rPr lang="en-US" altLang="en-US" sz="14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(PGA BALLROOM)</a:t>
            </a:r>
          </a:p>
          <a:p>
            <a:pPr eaLnBrk="1" hangingPunct="1">
              <a:buClr>
                <a:srgbClr val="FF6000"/>
              </a:buClr>
              <a:defRPr/>
            </a:pPr>
            <a:r>
              <a:rPr lang="en-US" altLang="en-US" sz="2000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9am-3pm:       </a:t>
            </a:r>
            <a:r>
              <a:rPr lang="en-US" altLang="en-US" sz="2000" b="1" dirty="0">
                <a:solidFill>
                  <a:srgbClr val="000510"/>
                </a:solidFill>
                <a:latin typeface="Arial Rounded MT Bold" panose="020F0704030504030204" pitchFamily="34" charset="0"/>
              </a:rPr>
              <a:t>Exhibits &amp; Resource Tables  </a:t>
            </a:r>
            <a:r>
              <a:rPr lang="en-US" altLang="en-US" sz="14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(ATRIUM)  &amp;  ( PGA FOYER)</a:t>
            </a:r>
            <a:endParaRPr lang="en-US" altLang="en-US" sz="1800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 eaLnBrk="1" hangingPunct="1">
              <a:buClr>
                <a:srgbClr val="FF6000"/>
              </a:buClr>
              <a:defRPr/>
            </a:pPr>
            <a:r>
              <a:rPr lang="en-US" altLang="en-US" sz="2000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9am-5pm:       </a:t>
            </a:r>
            <a:r>
              <a:rPr lang="en-US" altLang="en-US" sz="2000" b="1" dirty="0">
                <a:solidFill>
                  <a:srgbClr val="000510"/>
                </a:solidFill>
                <a:latin typeface="Arial Rounded MT Bold" panose="020F0704030504030204" pitchFamily="34" charset="0"/>
              </a:rPr>
              <a:t>Caring Corner  </a:t>
            </a:r>
            <a:r>
              <a:rPr lang="en-US" altLang="en-US" sz="1400" b="1" dirty="0">
                <a:solidFill>
                  <a:srgbClr val="000510"/>
                </a:solidFill>
                <a:latin typeface="Arial Rounded MT Bold" panose="020F0704030504030204" pitchFamily="34" charset="0"/>
              </a:rPr>
              <a:t>(Basket Pickup at 4pm)</a:t>
            </a:r>
            <a:r>
              <a:rPr lang="en-US" altLang="en-US" sz="2000" b="1" dirty="0">
                <a:solidFill>
                  <a:srgbClr val="000510"/>
                </a:solidFill>
                <a:latin typeface="Arial Rounded MT Bold" panose="020F0704030504030204" pitchFamily="34" charset="0"/>
              </a:rPr>
              <a:t>  </a:t>
            </a:r>
            <a:r>
              <a:rPr lang="en-US" altLang="en-US" sz="14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(CANTERBURY)</a:t>
            </a:r>
          </a:p>
          <a:p>
            <a:pPr eaLnBrk="1" hangingPunct="1">
              <a:buClr>
                <a:srgbClr val="FF6000"/>
              </a:buClr>
              <a:defRPr/>
            </a:pPr>
            <a:endParaRPr lang="en-US" altLang="en-US" sz="1400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 eaLnBrk="1" hangingPunct="1">
              <a:buClr>
                <a:srgbClr val="FF6000"/>
              </a:buClr>
              <a:defRPr/>
            </a:pPr>
            <a:endParaRPr lang="en-US" altLang="en-US" sz="1400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 eaLnBrk="1" hangingPunct="1">
              <a:buClr>
                <a:srgbClr val="FF6000"/>
              </a:buClr>
              <a:defRPr/>
            </a:pPr>
            <a:r>
              <a:rPr lang="en-US" altLang="en-US" sz="2000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10am-10:45am:</a:t>
            </a:r>
            <a:r>
              <a:rPr lang="en-US" altLang="en-US" sz="20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   </a:t>
            </a:r>
            <a:r>
              <a:rPr lang="en-US" alt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anose="020F0704030504030204" pitchFamily="34" charset="0"/>
              </a:rPr>
              <a:t>WORKSHOP #6</a:t>
            </a:r>
          </a:p>
          <a:p>
            <a:pPr eaLnBrk="1" hangingPunct="1">
              <a:buClr>
                <a:srgbClr val="FF6000"/>
              </a:buClr>
              <a:defRPr/>
            </a:pPr>
            <a:endParaRPr lang="en-US" altLang="en-US" sz="1400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 marL="171450" lvl="1" indent="0" eaLnBrk="1" hangingPunct="1">
              <a:buClr>
                <a:srgbClr val="FF6000"/>
              </a:buClr>
              <a:buFontTx/>
              <a:buNone/>
              <a:defRPr/>
            </a:pPr>
            <a:r>
              <a:rPr lang="en-US" altLang="en-US" sz="2000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     </a:t>
            </a:r>
            <a:endParaRPr lang="en-US" altLang="en-US" sz="2000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 descr="A close-up of a triangle&#10;&#10;Description automatically generated">
            <a:extLst>
              <a:ext uri="{FF2B5EF4-FFF2-40B4-BE49-F238E27FC236}">
                <a16:creationId xmlns:a16="http://schemas.microsoft.com/office/drawing/2014/main" id="{3F05F1DC-64BB-C579-9909-8581FF4F1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396" y="3714750"/>
            <a:ext cx="1073608" cy="133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5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4A5B39-B64A-09A2-591A-13FF83F2D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85750"/>
            <a:ext cx="7696200" cy="634603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SATURDAY INTERCLUB LUNCHEON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50D13-4CDB-E3F2-7E3F-C16F94E932BE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76200" y="127635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None/>
              <a:defRPr sz="32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  <a:sym typeface="Verdana"/>
              </a:defRPr>
            </a:lvl1pPr>
            <a:lvl2pPr marL="742950" marR="0" lvl="1" indent="-28575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974"/>
              </a:buClr>
              <a:buSzPct val="75000"/>
              <a:buFont typeface="Noto Sans Symbols"/>
              <a:buChar char="–"/>
              <a:defRPr sz="28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Verdana"/>
                <a:cs typeface="Verdana"/>
                <a:sym typeface="Verdana"/>
              </a:defRPr>
            </a:lvl2pPr>
            <a:lvl3pPr marL="1143000" marR="0" lvl="2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4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Verdana"/>
                <a:cs typeface="Verdana"/>
                <a:sym typeface="Verdana"/>
              </a:defRPr>
            </a:lvl3pPr>
            <a:lvl4pPr marL="1600200" marR="0" lvl="3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974"/>
              </a:buClr>
              <a:buSzPct val="75000"/>
              <a:buFont typeface="Courier New"/>
              <a:buChar char="–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Verdana"/>
                <a:cs typeface="Verdana"/>
                <a:sym typeface="Verdana"/>
              </a:defRPr>
            </a:lvl4pPr>
            <a:lvl5pPr marL="2057400" marR="0" lvl="4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Verdana"/>
                <a:cs typeface="Verdana"/>
                <a:sym typeface="Verdana"/>
              </a:defRPr>
            </a:lvl5pPr>
            <a:lvl6pPr marL="2514600" marR="0" lvl="5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alibri"/>
                <a:cs typeface="Calibri"/>
                <a:sym typeface="Calibri"/>
              </a:defRPr>
            </a:lvl6pPr>
            <a:lvl7pPr marL="2971800" marR="0" lvl="6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alibri"/>
                <a:cs typeface="Calibri"/>
                <a:sym typeface="Calibri"/>
              </a:defRPr>
            </a:lvl7pPr>
            <a:lvl8pPr marL="3429000" marR="0" lvl="7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alibri"/>
                <a:cs typeface="Calibri"/>
                <a:sym typeface="Calibri"/>
              </a:defRPr>
            </a:lvl8pPr>
            <a:lvl9pPr marL="3886200" marR="0" lvl="8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alibri"/>
                <a:cs typeface="Calibri"/>
                <a:sym typeface="Calibri"/>
              </a:defRPr>
            </a:lvl9pPr>
          </a:lstStyle>
          <a:p>
            <a:pPr algn="l" eaLnBrk="1" hangingPunct="1">
              <a:lnSpc>
                <a:spcPct val="90000"/>
              </a:lnSpc>
              <a:buClr>
                <a:srgbClr val="FF9900"/>
              </a:buClr>
              <a:defRPr/>
            </a:pPr>
            <a:r>
              <a:rPr lang="en-US" altLang="en-US" sz="2400" b="1" dirty="0">
                <a:solidFill>
                  <a:srgbClr val="009900"/>
                </a:solidFill>
                <a:effectLst/>
                <a:highlight>
                  <a:srgbClr val="FFFF00"/>
                </a:highlight>
                <a:latin typeface="Arial Rounded MT Bold" panose="020F0704030504030204" pitchFamily="34" charset="0"/>
              </a:rPr>
              <a:t>LUNCHEON</a:t>
            </a:r>
          </a:p>
          <a:p>
            <a:pPr algn="l" eaLnBrk="1" hangingPunct="1">
              <a:lnSpc>
                <a:spcPct val="90000"/>
              </a:lnSpc>
              <a:buClr>
                <a:srgbClr val="FF9900"/>
              </a:buClr>
              <a:defRPr/>
            </a:pPr>
            <a:r>
              <a:rPr lang="en-US" altLang="en-US" sz="2400" b="1" dirty="0">
                <a:solidFill>
                  <a:srgbClr val="009900"/>
                </a:solidFill>
                <a:effectLst/>
                <a:latin typeface="Arial Rounded MT Bold" panose="020F0704030504030204" pitchFamily="34" charset="0"/>
              </a:rPr>
              <a:t>11:30am-1:30pm</a:t>
            </a:r>
            <a:r>
              <a:rPr lang="en-US" altLang="en-US" sz="2000" b="1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US" altLang="en-US" sz="1600" b="1" dirty="0">
                <a:solidFill>
                  <a:srgbClr val="3333CC"/>
                </a:solidFill>
                <a:effectLst/>
              </a:rPr>
              <a:t>(Ticket Required) </a:t>
            </a:r>
            <a:endParaRPr lang="en-US" altLang="en-US" sz="1800" b="1" dirty="0">
              <a:solidFill>
                <a:srgbClr val="3333CC"/>
              </a:solidFill>
              <a:effectLst/>
            </a:endParaRPr>
          </a:p>
          <a:p>
            <a:pPr algn="l" eaLnBrk="1" hangingPunct="1">
              <a:lnSpc>
                <a:spcPct val="90000"/>
              </a:lnSpc>
              <a:buClr>
                <a:srgbClr val="FF9900"/>
              </a:buClr>
              <a:defRPr/>
            </a:pPr>
            <a:r>
              <a:rPr lang="en-US" altLang="en-US" sz="1400" b="1" u="sng" dirty="0">
                <a:solidFill>
                  <a:srgbClr val="C00000"/>
                </a:solidFill>
                <a:effectLst/>
              </a:rPr>
              <a:t>Accessible entry </a:t>
            </a:r>
            <a:r>
              <a:rPr lang="en-US" altLang="en-US" sz="1400" b="1" u="sng" dirty="0">
                <a:solidFill>
                  <a:srgbClr val="009900"/>
                </a:solidFill>
                <a:effectLst/>
              </a:rPr>
              <a:t>11:00am; </a:t>
            </a:r>
            <a:r>
              <a:rPr lang="en-US" altLang="en-US" sz="1400" b="1" u="sng" dirty="0">
                <a:solidFill>
                  <a:srgbClr val="C00000"/>
                </a:solidFill>
                <a:effectLst/>
              </a:rPr>
              <a:t>All doors open </a:t>
            </a:r>
            <a:r>
              <a:rPr lang="en-US" altLang="en-US" sz="1400" b="1" u="sng" dirty="0">
                <a:solidFill>
                  <a:srgbClr val="009900"/>
                </a:solidFill>
                <a:effectLst/>
              </a:rPr>
              <a:t>11:10am</a:t>
            </a:r>
            <a:r>
              <a:rPr lang="en-US" altLang="en-US" sz="1400" b="1" dirty="0">
                <a:solidFill>
                  <a:schemeClr val="accent2">
                    <a:lumMod val="50000"/>
                  </a:schemeClr>
                </a:solidFill>
                <a:effectLst/>
              </a:rPr>
              <a:t>                                             </a:t>
            </a:r>
            <a:r>
              <a:rPr lang="en-US" altLang="en-US" sz="1400" b="1" dirty="0">
                <a:solidFill>
                  <a:srgbClr val="C00000"/>
                </a:solidFill>
                <a:effectLst/>
                <a:latin typeface="Arial Rounded MT Bold" panose="020F0704030504030204" pitchFamily="34" charset="0"/>
              </a:rPr>
              <a:t>             </a:t>
            </a:r>
            <a:r>
              <a:rPr lang="en-US" altLang="en-US" sz="1400" b="1" u="sng" dirty="0">
                <a:solidFill>
                  <a:srgbClr val="C00000"/>
                </a:solidFill>
                <a:effectLst/>
                <a:latin typeface="Arial Rounded MT Bold" panose="020F0704030504030204" pitchFamily="34" charset="0"/>
              </a:rPr>
              <a:t>PGA BALLROOM)</a:t>
            </a:r>
            <a:endParaRPr lang="en-US" altLang="en-US" sz="1400" b="1" dirty="0">
              <a:solidFill>
                <a:srgbClr val="C00000"/>
              </a:solidFill>
              <a:effectLst/>
              <a:latin typeface="Arial Rounded MT Bold" panose="020F0704030504030204" pitchFamily="34" charset="0"/>
            </a:endParaRPr>
          </a:p>
          <a:p>
            <a:pPr algn="l" eaLnBrk="1" hangingPunct="1">
              <a:lnSpc>
                <a:spcPct val="90000"/>
              </a:lnSpc>
              <a:buClr>
                <a:srgbClr val="FF9900"/>
              </a:buClr>
              <a:defRPr/>
            </a:pPr>
            <a:r>
              <a:rPr lang="en-US" altLang="en-US" sz="1800" b="1" dirty="0">
                <a:effectLst/>
                <a:latin typeface="Arial Rounded MT Bold" panose="020F0704030504030204" pitchFamily="34" charset="0"/>
              </a:rPr>
              <a:t>         </a:t>
            </a:r>
            <a:r>
              <a:rPr lang="en-US" altLang="en-US" sz="1800" b="1" dirty="0">
                <a:solidFill>
                  <a:srgbClr val="002F5F"/>
                </a:solidFill>
                <a:effectLst/>
                <a:latin typeface="Arial Rounded MT Bold" panose="020F0704030504030204" pitchFamily="34" charset="0"/>
              </a:rPr>
              <a:t>2024-25 </a:t>
            </a:r>
            <a:r>
              <a:rPr lang="en-US" altLang="en-US" sz="1800" b="1" dirty="0">
                <a:effectLst/>
                <a:highlight>
                  <a:srgbClr val="FFFF00"/>
                </a:highlight>
                <a:latin typeface="Arial Rounded MT Bold" panose="020F0704030504030204" pitchFamily="34" charset="0"/>
              </a:rPr>
              <a:t>Farewell Remarks </a:t>
            </a:r>
            <a:r>
              <a:rPr lang="en-US" altLang="en-US" sz="1800" b="1" dirty="0">
                <a:effectLst/>
                <a:latin typeface="Arial Rounded MT Bold" panose="020F0704030504030204" pitchFamily="34" charset="0"/>
              </a:rPr>
              <a:t>by</a:t>
            </a:r>
          </a:p>
          <a:p>
            <a:pPr algn="l" eaLnBrk="1" hangingPunct="1">
              <a:lnSpc>
                <a:spcPct val="90000"/>
              </a:lnSpc>
              <a:buClr>
                <a:srgbClr val="FF9900"/>
              </a:buClr>
              <a:defRPr/>
            </a:pPr>
            <a:r>
              <a:rPr lang="en-US" altLang="en-US" sz="1800" b="1" dirty="0">
                <a:solidFill>
                  <a:srgbClr val="0070C0"/>
                </a:solidFill>
                <a:effectLst/>
                <a:latin typeface="Arial Rounded MT Bold" panose="020F0704030504030204" pitchFamily="34" charset="0"/>
              </a:rPr>
              <a:t>        </a:t>
            </a:r>
            <a:r>
              <a:rPr lang="en-US" altLang="en-US" sz="2400" b="1" u="sng" dirty="0">
                <a:solidFill>
                  <a:srgbClr val="0070C0"/>
                </a:solidFill>
                <a:effectLst/>
                <a:latin typeface="Arial Rounded MT Bold" panose="020F0704030504030204" pitchFamily="34" charset="0"/>
              </a:rPr>
              <a:t>Governor Jeremy Riehl </a:t>
            </a:r>
            <a:endParaRPr lang="en-US" altLang="en-US" sz="1600" b="1" u="sng" dirty="0">
              <a:solidFill>
                <a:srgbClr val="0070C0"/>
              </a:solidFill>
              <a:effectLst/>
              <a:latin typeface="Arial Rounded MT Bold" panose="020F0704030504030204" pitchFamily="34" charset="0"/>
            </a:endParaRPr>
          </a:p>
          <a:p>
            <a:pPr algn="l" eaLnBrk="1" hangingPunct="1">
              <a:lnSpc>
                <a:spcPct val="90000"/>
              </a:lnSpc>
              <a:buClr>
                <a:srgbClr val="FF9900"/>
              </a:buClr>
              <a:defRPr/>
            </a:pPr>
            <a:endParaRPr lang="en-US" altLang="en-US" sz="1100" b="1" u="sng" dirty="0">
              <a:solidFill>
                <a:srgbClr val="FF3300"/>
              </a:solidFill>
              <a:effectLst/>
              <a:latin typeface="Arial Rounded MT Bold" pitchFamily="34" charset="0"/>
            </a:endParaRPr>
          </a:p>
          <a:p>
            <a:pPr algn="l" eaLnBrk="1" hangingPunct="1">
              <a:lnSpc>
                <a:spcPct val="90000"/>
              </a:lnSpc>
              <a:buClr>
                <a:srgbClr val="FF9900"/>
              </a:buClr>
              <a:defRPr/>
            </a:pPr>
            <a:r>
              <a:rPr lang="en-US" altLang="en-US" sz="2400" b="1" u="sng" dirty="0">
                <a:solidFill>
                  <a:srgbClr val="FF3300"/>
                </a:solidFill>
                <a:effectLst/>
                <a:highlight>
                  <a:srgbClr val="FFFF00"/>
                </a:highlight>
                <a:latin typeface="Arial Rounded MT Bold" pitchFamily="34" charset="0"/>
              </a:rPr>
              <a:t>WORKSHOPS #7 &amp; #8</a:t>
            </a:r>
          </a:p>
          <a:p>
            <a:pPr algn="l">
              <a:defRPr/>
            </a:pPr>
            <a:r>
              <a:rPr lang="en-US" altLang="en-US" sz="1800" b="1" dirty="0">
                <a:solidFill>
                  <a:srgbClr val="00B050"/>
                </a:solidFill>
                <a:effectLst/>
                <a:latin typeface="Arial Rounded MT Bold" panose="020F0704030504030204" pitchFamily="34" charset="0"/>
              </a:rPr>
              <a:t>2:15pm-3:00pm:</a:t>
            </a:r>
            <a:endParaRPr lang="en-US" sz="1800" b="1" u="sng" dirty="0">
              <a:solidFill>
                <a:srgbClr val="00B050"/>
              </a:solidFill>
              <a:effectLst/>
              <a:latin typeface="Arial Rounded MT Bold" panose="020F0704030504030204" pitchFamily="34" charset="0"/>
            </a:endParaRPr>
          </a:p>
          <a:p>
            <a:pPr algn="l">
              <a:defRPr/>
            </a:pPr>
            <a:r>
              <a:rPr lang="en-US" altLang="en-US" sz="1800" b="1" dirty="0">
                <a:solidFill>
                  <a:srgbClr val="00B050"/>
                </a:solidFill>
                <a:effectLst/>
                <a:latin typeface="Arial Rounded MT Bold" panose="020F0704030504030204" pitchFamily="34" charset="0"/>
              </a:rPr>
              <a:t>3:15pm-4:00pm:                      “</a:t>
            </a:r>
          </a:p>
          <a:p>
            <a:pPr algn="l">
              <a:defRPr/>
            </a:pPr>
            <a:endParaRPr lang="en-US" altLang="en-US" sz="200" b="1" u="sng" dirty="0">
              <a:solidFill>
                <a:srgbClr val="009900"/>
              </a:solidFill>
              <a:effectLst/>
              <a:latin typeface="Arial Rounded MT Bold" panose="020F0704030504030204" pitchFamily="34" charset="0"/>
            </a:endParaRPr>
          </a:p>
          <a:p>
            <a:pPr algn="l" eaLnBrk="1" hangingPunct="1">
              <a:buClr>
                <a:srgbClr val="FF9900"/>
              </a:buClr>
              <a:defRPr/>
            </a:pPr>
            <a:endParaRPr lang="en-US" altLang="en-US" sz="500" b="1" u="sng" dirty="0">
              <a:solidFill>
                <a:srgbClr val="FF0000"/>
              </a:solidFill>
              <a:effectLst/>
              <a:latin typeface="Arial Rounded MT Bold" panose="020F0704030504030204" pitchFamily="34" charset="0"/>
            </a:endParaRPr>
          </a:p>
          <a:p>
            <a:pPr algn="l" eaLnBrk="1" hangingPunct="1">
              <a:buClr>
                <a:srgbClr val="FF9900"/>
              </a:buClr>
              <a:defRPr/>
            </a:pPr>
            <a:r>
              <a:rPr lang="en-US" altLang="en-US" sz="1800" b="1" u="sng" dirty="0">
                <a:solidFill>
                  <a:srgbClr val="009900"/>
                </a:solidFill>
                <a:effectLst/>
                <a:latin typeface="Arial Rounded MT Bold" panose="020F0704030504030204" pitchFamily="34" charset="0"/>
              </a:rPr>
              <a:t>9am-</a:t>
            </a:r>
            <a:r>
              <a:rPr lang="en-US" altLang="en-US" sz="1800" b="1" u="sng" dirty="0">
                <a:solidFill>
                  <a:srgbClr val="FF0000"/>
                </a:solidFill>
                <a:effectLst/>
                <a:latin typeface="Arial Rounded MT Bold" panose="020F0704030504030204" pitchFamily="34" charset="0"/>
              </a:rPr>
              <a:t>3pm</a:t>
            </a:r>
            <a:r>
              <a:rPr lang="en-US" altLang="en-US" sz="1800" b="1" u="sng" dirty="0">
                <a:solidFill>
                  <a:srgbClr val="009900"/>
                </a:solidFill>
                <a:effectLst/>
                <a:latin typeface="Arial Rounded MT Bold" panose="020F0704030504030204" pitchFamily="34" charset="0"/>
              </a:rPr>
              <a:t>:</a:t>
            </a:r>
            <a:r>
              <a:rPr lang="en-US" altLang="en-US" sz="1800" b="1" dirty="0">
                <a:solidFill>
                  <a:srgbClr val="009900"/>
                </a:solidFill>
                <a:effectLst/>
                <a:latin typeface="Arial Rounded MT Bold" panose="020F0704030504030204" pitchFamily="34" charset="0"/>
              </a:rPr>
              <a:t>    </a:t>
            </a:r>
            <a:r>
              <a:rPr lang="en-US" altLang="en-US" sz="1800" b="1" dirty="0">
                <a:solidFill>
                  <a:schemeClr val="accent4">
                    <a:lumMod val="10000"/>
                  </a:schemeClr>
                </a:solidFill>
                <a:effectLst/>
                <a:latin typeface="Arial Rounded MT Bold" panose="020F0704030504030204" pitchFamily="34" charset="0"/>
              </a:rPr>
              <a:t>Exhibits &amp; Resources </a:t>
            </a:r>
            <a:r>
              <a:rPr lang="en-US" altLang="en-US" sz="1800" b="1" i="1" u="sng" dirty="0">
                <a:solidFill>
                  <a:srgbClr val="FF0000"/>
                </a:solidFill>
                <a:effectLst/>
                <a:latin typeface="Arial Rounded MT Bold" panose="020F0704030504030204" pitchFamily="34" charset="0"/>
              </a:rPr>
              <a:t>closes. </a:t>
            </a:r>
            <a:r>
              <a:rPr lang="en-US" altLang="en-US" sz="1400" b="1" u="sng" dirty="0">
                <a:solidFill>
                  <a:srgbClr val="FF0000"/>
                </a:solidFill>
                <a:effectLst/>
                <a:latin typeface="Arial Rounded MT Bold" panose="020F0704030504030204" pitchFamily="34" charset="0"/>
              </a:rPr>
              <a:t>(ATRIUM)  &amp;  (PGA FOYER)</a:t>
            </a:r>
            <a:endParaRPr lang="en-US" altLang="en-US" sz="1400" b="1" dirty="0">
              <a:solidFill>
                <a:srgbClr val="FF0000"/>
              </a:solidFill>
              <a:effectLst/>
              <a:latin typeface="Arial Rounded MT Bold" panose="020F0704030504030204" pitchFamily="34" charset="0"/>
            </a:endParaRPr>
          </a:p>
          <a:p>
            <a:pPr algn="l" eaLnBrk="1" hangingPunct="1">
              <a:buClr>
                <a:srgbClr val="FF9900"/>
              </a:buClr>
              <a:defRPr/>
            </a:pPr>
            <a:r>
              <a:rPr lang="en-US" altLang="en-US" sz="1800" b="1" u="sng" dirty="0">
                <a:solidFill>
                  <a:srgbClr val="009900"/>
                </a:solidFill>
                <a:effectLst/>
                <a:latin typeface="Arial Rounded MT Bold" panose="020F0704030504030204" pitchFamily="34" charset="0"/>
              </a:rPr>
              <a:t>9am-</a:t>
            </a:r>
            <a:r>
              <a:rPr lang="en-US" altLang="en-US" sz="1800" b="1" u="sng" dirty="0">
                <a:solidFill>
                  <a:srgbClr val="FF0000"/>
                </a:solidFill>
                <a:effectLst/>
                <a:latin typeface="Arial Rounded MT Bold" panose="020F0704030504030204" pitchFamily="34" charset="0"/>
              </a:rPr>
              <a:t>5pm</a:t>
            </a:r>
            <a:r>
              <a:rPr lang="en-US" altLang="en-US" sz="1800" b="1" u="sng" dirty="0">
                <a:solidFill>
                  <a:srgbClr val="009900"/>
                </a:solidFill>
                <a:effectLst/>
                <a:latin typeface="Arial Rounded MT Bold" panose="020F0704030504030204" pitchFamily="34" charset="0"/>
              </a:rPr>
              <a:t>:</a:t>
            </a:r>
            <a:r>
              <a:rPr lang="en-US" altLang="en-US" sz="1800" b="1" dirty="0">
                <a:solidFill>
                  <a:srgbClr val="009900"/>
                </a:solidFill>
                <a:effectLst/>
                <a:latin typeface="Arial Rounded MT Bold" panose="020F0704030504030204" pitchFamily="34" charset="0"/>
              </a:rPr>
              <a:t>    </a:t>
            </a:r>
            <a:r>
              <a:rPr lang="en-US" altLang="en-US" sz="1800" b="1" dirty="0">
                <a:solidFill>
                  <a:schemeClr val="accent4">
                    <a:lumMod val="10000"/>
                  </a:schemeClr>
                </a:solidFill>
                <a:effectLst/>
                <a:latin typeface="Arial Rounded MT Bold" panose="020F0704030504030204" pitchFamily="34" charset="0"/>
              </a:rPr>
              <a:t>The Caring Corner </a:t>
            </a:r>
            <a:r>
              <a:rPr lang="en-US" altLang="en-US" sz="1800" b="1" i="1" u="sng" dirty="0">
                <a:solidFill>
                  <a:srgbClr val="FF0000"/>
                </a:solidFill>
                <a:effectLst/>
                <a:latin typeface="Arial Rounded MT Bold" panose="020F0704030504030204" pitchFamily="34" charset="0"/>
              </a:rPr>
              <a:t>closes</a:t>
            </a:r>
            <a:r>
              <a:rPr lang="en-US" altLang="en-US" sz="1800" b="1" i="1" dirty="0">
                <a:solidFill>
                  <a:srgbClr val="FF0000"/>
                </a:solidFill>
                <a:effectLst/>
                <a:latin typeface="Arial Rounded MT Bold" panose="020F0704030504030204" pitchFamily="34" charset="0"/>
              </a:rPr>
              <a:t>.</a:t>
            </a:r>
            <a:r>
              <a:rPr lang="en-US" altLang="en-US" sz="1800" b="1" i="1" dirty="0">
                <a:solidFill>
                  <a:srgbClr val="C00000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US" altLang="en-US" sz="1400" b="1" i="1" dirty="0">
                <a:solidFill>
                  <a:srgbClr val="C00000"/>
                </a:solidFill>
                <a:effectLst/>
                <a:latin typeface="Arial Rounded MT Bold" panose="020F0704030504030204" pitchFamily="34" charset="0"/>
              </a:rPr>
              <a:t>(Check List: </a:t>
            </a:r>
            <a:r>
              <a:rPr lang="en-US" altLang="en-US" sz="1400" b="1" i="1" u="sng" dirty="0">
                <a:solidFill>
                  <a:srgbClr val="C00000"/>
                </a:solidFill>
                <a:effectLst/>
                <a:latin typeface="Arial Rounded MT Bold" panose="020F0704030504030204" pitchFamily="34" charset="0"/>
              </a:rPr>
              <a:t>Pickup</a:t>
            </a:r>
            <a:r>
              <a:rPr lang="en-US" altLang="en-US" sz="1400" b="1" i="1" dirty="0">
                <a:solidFill>
                  <a:srgbClr val="C00000"/>
                </a:solidFill>
                <a:effectLst/>
                <a:latin typeface="Arial Rounded MT Bold" panose="020F0704030504030204" pitchFamily="34" charset="0"/>
              </a:rPr>
              <a:t> winning baskets at </a:t>
            </a:r>
            <a:r>
              <a:rPr lang="en-US" altLang="en-US" sz="1400" b="1" i="1" u="sng" dirty="0">
                <a:solidFill>
                  <a:srgbClr val="C00000"/>
                </a:solidFill>
                <a:effectLst/>
                <a:latin typeface="Arial Rounded MT Bold" panose="020F0704030504030204" pitchFamily="34" charset="0"/>
              </a:rPr>
              <a:t>4pm</a:t>
            </a:r>
            <a:r>
              <a:rPr lang="en-US" altLang="en-US" sz="1400" b="1" i="1" dirty="0">
                <a:solidFill>
                  <a:srgbClr val="C00000"/>
                </a:solidFill>
                <a:effectLst/>
                <a:latin typeface="Arial Rounded MT Bold" panose="020F0704030504030204" pitchFamily="34" charset="0"/>
              </a:rPr>
              <a:t>)</a:t>
            </a:r>
          </a:p>
          <a:p>
            <a:pPr marL="1200150" lvl="3" indent="0" eaLnBrk="1" hangingPunct="1">
              <a:lnSpc>
                <a:spcPct val="90000"/>
              </a:lnSpc>
              <a:buClr>
                <a:srgbClr val="FF6000"/>
              </a:buClr>
              <a:buFontTx/>
              <a:buNone/>
              <a:defRPr/>
            </a:pPr>
            <a:endParaRPr lang="en-US" altLang="en-US" sz="4000" b="1" dirty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defRPr/>
            </a:pPr>
            <a:endParaRPr lang="en-US" altLang="en-US" sz="4000" dirty="0">
              <a:solidFill>
                <a:schemeClr val="tx2"/>
              </a:solidFill>
            </a:endParaRPr>
          </a:p>
        </p:txBody>
      </p:sp>
      <p:pic>
        <p:nvPicPr>
          <p:cNvPr id="6" name="Picture 5" descr="A close-up of a triangle&#10;&#10;Description automatically generated">
            <a:extLst>
              <a:ext uri="{FF2B5EF4-FFF2-40B4-BE49-F238E27FC236}">
                <a16:creationId xmlns:a16="http://schemas.microsoft.com/office/drawing/2014/main" id="{1FC36150-F442-DA47-A8E3-AA6754374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242020"/>
            <a:ext cx="921823" cy="1143000"/>
          </a:xfrm>
          <a:prstGeom prst="rect">
            <a:avLst/>
          </a:prstGeom>
        </p:spPr>
      </p:pic>
      <p:pic>
        <p:nvPicPr>
          <p:cNvPr id="8" name="Picture 2" descr="C:\Users\Owner\Pictures\Kiwanis\Kiwanis DCON\DCON 2011 Marco\DSCN0143 (2).JPG">
            <a:extLst>
              <a:ext uri="{FF2B5EF4-FFF2-40B4-BE49-F238E27FC236}">
                <a16:creationId xmlns:a16="http://schemas.microsoft.com/office/drawing/2014/main" id="{04D69CDA-AC42-5AE1-FDBF-BEBBBA299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477" y="1276350"/>
            <a:ext cx="295452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D86842F7-DFE2-D993-1220-9B38919FD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523" y="1389019"/>
            <a:ext cx="1447800" cy="152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81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E9AB45-4063-6443-D358-903F94F30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SATURDAY EVENING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E9B68-E9FD-59AD-9D34-893BB9F56DAF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-11363" y="1276350"/>
            <a:ext cx="91313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None/>
              <a:defRPr sz="32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  <a:sym typeface="Verdana"/>
              </a:defRPr>
            </a:lvl1pPr>
            <a:lvl2pPr marL="742950" marR="0" lvl="1" indent="-28575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974"/>
              </a:buClr>
              <a:buSzPct val="75000"/>
              <a:buFont typeface="Noto Sans Symbols"/>
              <a:buChar char="–"/>
              <a:defRPr sz="28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Verdana"/>
                <a:cs typeface="Verdana"/>
                <a:sym typeface="Verdana"/>
              </a:defRPr>
            </a:lvl2pPr>
            <a:lvl3pPr marL="1143000" marR="0" lvl="2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4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Verdana"/>
                <a:cs typeface="Verdana"/>
                <a:sym typeface="Verdana"/>
              </a:defRPr>
            </a:lvl3pPr>
            <a:lvl4pPr marL="1600200" marR="0" lvl="3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974"/>
              </a:buClr>
              <a:buSzPct val="75000"/>
              <a:buFont typeface="Courier New"/>
              <a:buChar char="–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Verdana"/>
                <a:cs typeface="Verdana"/>
                <a:sym typeface="Verdana"/>
              </a:defRPr>
            </a:lvl4pPr>
            <a:lvl5pPr marL="2057400" marR="0" lvl="4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Verdana"/>
                <a:cs typeface="Verdana"/>
                <a:sym typeface="Verdana"/>
              </a:defRPr>
            </a:lvl5pPr>
            <a:lvl6pPr marL="2514600" marR="0" lvl="5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alibri"/>
                <a:cs typeface="Calibri"/>
                <a:sym typeface="Calibri"/>
              </a:defRPr>
            </a:lvl6pPr>
            <a:lvl7pPr marL="2971800" marR="0" lvl="6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alibri"/>
                <a:cs typeface="Calibri"/>
                <a:sym typeface="Calibri"/>
              </a:defRPr>
            </a:lvl7pPr>
            <a:lvl8pPr marL="3429000" marR="0" lvl="7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alibri"/>
                <a:cs typeface="Calibri"/>
                <a:sym typeface="Calibri"/>
              </a:defRPr>
            </a:lvl8pPr>
            <a:lvl9pPr marL="3886200" marR="0" lvl="8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alibri"/>
                <a:cs typeface="Calibri"/>
                <a:sym typeface="Calibri"/>
              </a:defRPr>
            </a:lvl9pPr>
          </a:lstStyle>
          <a:p>
            <a:pPr algn="l" eaLnBrk="1" hangingPunct="1">
              <a:buClr>
                <a:srgbClr val="FF9900"/>
              </a:buClr>
              <a:defRPr/>
            </a:pPr>
            <a:r>
              <a:rPr lang="en-US" altLang="en-US" sz="2000" b="1" dirty="0">
                <a:solidFill>
                  <a:srgbClr val="00B050"/>
                </a:solidFill>
                <a:effectLst/>
                <a:latin typeface="Arial Rounded MT Bold" pitchFamily="34" charset="0"/>
              </a:rPr>
              <a:t>6pm: </a:t>
            </a:r>
            <a:r>
              <a:rPr lang="en-US" altLang="en-US" sz="2000" b="1" u="sng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 Rounded MT Bold" pitchFamily="34" charset="0"/>
              </a:rPr>
              <a:t>District Reception</a:t>
            </a:r>
            <a:r>
              <a:rPr lang="en-US" altLang="en-US" sz="20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 Rounded MT Bold" pitchFamily="34" charset="0"/>
              </a:rPr>
              <a:t>  </a:t>
            </a:r>
            <a:r>
              <a:rPr lang="en-US" altLang="en-US" sz="1200" b="1" dirty="0">
                <a:solidFill>
                  <a:srgbClr val="0070C0"/>
                </a:solidFill>
                <a:effectLst/>
                <a:latin typeface="Arial Rounded MT Bold" pitchFamily="34" charset="0"/>
              </a:rPr>
              <a:t>(</a:t>
            </a:r>
            <a:r>
              <a:rPr lang="en-US" altLang="en-US" sz="1600" b="1" dirty="0">
                <a:solidFill>
                  <a:srgbClr val="0070C0"/>
                </a:solidFill>
                <a:effectLst/>
                <a:latin typeface="Arial Rounded MT Bold" pitchFamily="34" charset="0"/>
              </a:rPr>
              <a:t>Cash Bar</a:t>
            </a:r>
            <a:r>
              <a:rPr lang="en-US" altLang="en-US" sz="1200" b="1" dirty="0">
                <a:solidFill>
                  <a:srgbClr val="0070C0"/>
                </a:solidFill>
                <a:effectLst/>
                <a:latin typeface="Arial Rounded MT Bold" pitchFamily="34" charset="0"/>
              </a:rPr>
              <a:t>)       </a:t>
            </a:r>
            <a:r>
              <a:rPr lang="en-US" altLang="en-US" sz="1400" b="1" dirty="0">
                <a:solidFill>
                  <a:srgbClr val="C00000"/>
                </a:solidFill>
                <a:effectLst/>
                <a:latin typeface="Arial Rounded MT Bold" pitchFamily="34" charset="0"/>
              </a:rPr>
              <a:t>(PGA FOYER</a:t>
            </a:r>
            <a:r>
              <a:rPr lang="en-US" altLang="en-US" sz="1200" b="1" dirty="0">
                <a:solidFill>
                  <a:srgbClr val="C00000"/>
                </a:solidFill>
                <a:effectLst/>
                <a:latin typeface="Arial Rounded MT Bold" pitchFamily="34" charset="0"/>
              </a:rPr>
              <a:t>)</a:t>
            </a:r>
          </a:p>
          <a:p>
            <a:pPr algn="l" eaLnBrk="1" hangingPunct="1">
              <a:buClr>
                <a:srgbClr val="FF9900"/>
              </a:buClr>
              <a:defRPr/>
            </a:pPr>
            <a:r>
              <a:rPr lang="en-US" altLang="en-US" sz="2000" b="1" dirty="0">
                <a:solidFill>
                  <a:srgbClr val="00B050"/>
                </a:solidFill>
                <a:effectLst/>
                <a:latin typeface="Arial Rounded MT Bold" pitchFamily="34" charset="0"/>
              </a:rPr>
              <a:t>7pm: </a:t>
            </a:r>
            <a:r>
              <a:rPr lang="en-US" altLang="en-US" sz="2000" b="1" u="sng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 Rounded MT Bold" pitchFamily="34" charset="0"/>
              </a:rPr>
              <a:t>GOVERNOR’S BANQUET</a:t>
            </a:r>
            <a:r>
              <a:rPr lang="en-US" altLang="en-US" sz="2000" b="1" dirty="0">
                <a:solidFill>
                  <a:srgbClr val="0070C0"/>
                </a:solidFill>
                <a:effectLst/>
                <a:latin typeface="Arial Rounded MT Bold" pitchFamily="34" charset="0"/>
              </a:rPr>
              <a:t> </a:t>
            </a:r>
            <a:r>
              <a:rPr lang="en-US" altLang="en-US" sz="1400" b="1" dirty="0">
                <a:solidFill>
                  <a:srgbClr val="C00000"/>
                </a:solidFill>
                <a:effectLst/>
                <a:latin typeface="Arial Rounded MT Bold" pitchFamily="34" charset="0"/>
              </a:rPr>
              <a:t>(PGA BALLROOM)</a:t>
            </a:r>
            <a:r>
              <a:rPr lang="en-US" altLang="en-US" sz="2800" b="1" dirty="0">
                <a:solidFill>
                  <a:srgbClr val="FF0000"/>
                </a:solidFill>
                <a:effectLst/>
                <a:latin typeface="Arial Rounded MT Bold" pitchFamily="34" charset="0"/>
              </a:rPr>
              <a:t>               </a:t>
            </a:r>
            <a:endParaRPr lang="en-US" altLang="en-US" sz="2400" b="1" dirty="0">
              <a:solidFill>
                <a:srgbClr val="FF0000"/>
              </a:solidFill>
              <a:effectLst/>
              <a:latin typeface="Arial Rounded MT Bold" pitchFamily="34" charset="0"/>
            </a:endParaRPr>
          </a:p>
          <a:p>
            <a:pPr algn="l" eaLnBrk="1" hangingPunct="1">
              <a:buClr>
                <a:srgbClr val="FF9900"/>
              </a:buClr>
              <a:defRPr/>
            </a:pPr>
            <a:r>
              <a:rPr lang="en-US" altLang="en-US" sz="1600" b="1" dirty="0">
                <a:solidFill>
                  <a:srgbClr val="0070C0"/>
                </a:solidFill>
                <a:effectLst/>
                <a:latin typeface="Arial Rounded MT Bold" pitchFamily="34" charset="0"/>
              </a:rPr>
              <a:t>(Ticket Required)    </a:t>
            </a:r>
            <a:r>
              <a:rPr lang="en-US" altLang="en-US" sz="1600" b="1" u="sng" dirty="0">
                <a:solidFill>
                  <a:srgbClr val="C00000"/>
                </a:solidFill>
                <a:effectLst/>
              </a:rPr>
              <a:t>Accessible entry </a:t>
            </a:r>
            <a:r>
              <a:rPr lang="en-US" altLang="en-US" sz="1600" b="1" u="sng" dirty="0">
                <a:solidFill>
                  <a:srgbClr val="009900"/>
                </a:solidFill>
                <a:effectLst/>
              </a:rPr>
              <a:t>6:30pm/</a:t>
            </a:r>
            <a:r>
              <a:rPr lang="en-US" altLang="en-US" sz="1600" b="1" u="sng" dirty="0">
                <a:solidFill>
                  <a:srgbClr val="C00000"/>
                </a:solidFill>
                <a:effectLst/>
              </a:rPr>
              <a:t>Doors open </a:t>
            </a:r>
            <a:r>
              <a:rPr lang="en-US" altLang="en-US" sz="1600" b="1" u="sng" dirty="0">
                <a:solidFill>
                  <a:srgbClr val="009900"/>
                </a:solidFill>
                <a:effectLst/>
              </a:rPr>
              <a:t>6:40pm</a:t>
            </a:r>
            <a:r>
              <a:rPr lang="en-US" altLang="en-US" sz="1800" b="1" dirty="0">
                <a:solidFill>
                  <a:srgbClr val="009900"/>
                </a:solidFill>
                <a:effectLst/>
                <a:latin typeface="Arial Rounded MT Bold" pitchFamily="34" charset="0"/>
              </a:rPr>
              <a:t>   </a:t>
            </a:r>
            <a:endParaRPr lang="en-US" altLang="en-US" sz="1400" b="1" dirty="0">
              <a:solidFill>
                <a:srgbClr val="009900"/>
              </a:solidFill>
              <a:effectLst/>
              <a:latin typeface="Arial Rounded MT Bold" pitchFamily="34" charset="0"/>
            </a:endParaRPr>
          </a:p>
          <a:p>
            <a:pPr algn="l" eaLnBrk="1" hangingPunct="1">
              <a:buClr>
                <a:srgbClr val="FF9900"/>
              </a:buClr>
              <a:defRPr/>
            </a:pPr>
            <a:r>
              <a:rPr lang="en-US" altLang="en-US" sz="1400" b="1" dirty="0">
                <a:solidFill>
                  <a:srgbClr val="009900"/>
                </a:solidFill>
                <a:effectLst/>
                <a:latin typeface="Arial Rounded MT Bold" pitchFamily="34" charset="0"/>
              </a:rPr>
              <a:t>	       </a:t>
            </a:r>
            <a:r>
              <a:rPr lang="en-US" altLang="en-US" sz="1400" b="1" u="sng" dirty="0">
                <a:solidFill>
                  <a:srgbClr val="3333CC"/>
                </a:solidFill>
                <a:effectLst/>
                <a:latin typeface="Arial Rounded MT Bold" pitchFamily="34" charset="0"/>
              </a:rPr>
              <a:t>Formal Dress Requested….or Dressy Casual</a:t>
            </a:r>
            <a:endParaRPr lang="en-US" altLang="en-US" sz="800" b="1" u="sng" dirty="0">
              <a:solidFill>
                <a:schemeClr val="accent4">
                  <a:lumMod val="10000"/>
                </a:schemeClr>
              </a:solidFill>
              <a:effectLst/>
              <a:latin typeface="Arial Rounded MT Bold" pitchFamily="34" charset="0"/>
            </a:endParaRPr>
          </a:p>
          <a:p>
            <a:pPr algn="l" eaLnBrk="1" hangingPunct="1">
              <a:buClr>
                <a:srgbClr val="FF9900"/>
              </a:buClr>
              <a:defRPr/>
            </a:pPr>
            <a:r>
              <a:rPr lang="en-US" altLang="en-US" sz="1800" b="1" dirty="0">
                <a:solidFill>
                  <a:srgbClr val="FF0000"/>
                </a:solidFill>
                <a:effectLst/>
                <a:latin typeface="Arial Rounded MT Bold" pitchFamily="34" charset="0"/>
              </a:rPr>
              <a:t>   </a:t>
            </a:r>
            <a:r>
              <a:rPr lang="en-US" altLang="en-US" sz="1800" b="1" dirty="0" err="1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 Rounded MT Bold" pitchFamily="34" charset="0"/>
              </a:rPr>
              <a:t>Inagural</a:t>
            </a:r>
            <a:r>
              <a:rPr lang="en-US" altLang="en-US" sz="18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 Rounded MT Bold" pitchFamily="34" charset="0"/>
              </a:rPr>
              <a:t> Address:  </a:t>
            </a:r>
            <a:r>
              <a:rPr lang="en-US" altLang="en-US" sz="1800" b="1" dirty="0">
                <a:effectLst/>
                <a:latin typeface="Arial Rounded MT Bold" pitchFamily="34" charset="0"/>
              </a:rPr>
              <a:t>Governor Designate </a:t>
            </a:r>
            <a:r>
              <a:rPr lang="en-US" altLang="en-US" sz="1800" b="1" u="sng" dirty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Arial Rounded MT Bold" pitchFamily="34" charset="0"/>
              </a:rPr>
              <a:t>TOMMY MILLS</a:t>
            </a:r>
            <a:endParaRPr lang="en-US" altLang="en-US" sz="1200" b="1" dirty="0">
              <a:solidFill>
                <a:srgbClr val="00B050"/>
              </a:solidFill>
              <a:effectLst/>
              <a:latin typeface="Arial Rounded MT Bold" pitchFamily="34" charset="0"/>
            </a:endParaRPr>
          </a:p>
          <a:p>
            <a:pPr algn="l" eaLnBrk="1" hangingPunct="1">
              <a:buClr>
                <a:srgbClr val="FF9900"/>
              </a:buClr>
              <a:defRPr/>
            </a:pPr>
            <a:endParaRPr lang="en-US" altLang="en-US" sz="1800" b="1" dirty="0">
              <a:solidFill>
                <a:srgbClr val="00B050"/>
              </a:solidFill>
              <a:effectLst/>
              <a:latin typeface="Arial Rounded MT Bold" pitchFamily="34" charset="0"/>
            </a:endParaRPr>
          </a:p>
          <a:p>
            <a:pPr algn="l" eaLnBrk="1" hangingPunct="1">
              <a:buClr>
                <a:srgbClr val="FF9900"/>
              </a:buClr>
              <a:defRPr/>
            </a:pPr>
            <a:endParaRPr lang="en-US" altLang="en-US" sz="1800" b="1" dirty="0">
              <a:solidFill>
                <a:srgbClr val="00B050"/>
              </a:solidFill>
              <a:effectLst/>
              <a:latin typeface="Arial Rounded MT Bold" pitchFamily="34" charset="0"/>
            </a:endParaRPr>
          </a:p>
          <a:p>
            <a:pPr algn="l" eaLnBrk="1" hangingPunct="1">
              <a:buClr>
                <a:srgbClr val="FF9900"/>
              </a:buClr>
              <a:defRPr/>
            </a:pPr>
            <a:endParaRPr lang="en-US" altLang="en-US" sz="2000" b="1" dirty="0">
              <a:solidFill>
                <a:srgbClr val="00B050"/>
              </a:solidFill>
              <a:effectLst/>
              <a:latin typeface="Arial Rounded MT Bold" pitchFamily="34" charset="0"/>
            </a:endParaRPr>
          </a:p>
          <a:p>
            <a:pPr algn="l" eaLnBrk="1" hangingPunct="1">
              <a:buClr>
                <a:srgbClr val="FF9900"/>
              </a:buClr>
              <a:defRPr/>
            </a:pPr>
            <a:endParaRPr lang="en-US" altLang="en-US" sz="1800" b="1" dirty="0">
              <a:solidFill>
                <a:srgbClr val="00B050"/>
              </a:solidFill>
              <a:effectLst/>
              <a:latin typeface="Arial Rounded MT Bold" pitchFamily="34" charset="0"/>
            </a:endParaRPr>
          </a:p>
          <a:p>
            <a:pPr algn="l" eaLnBrk="1" hangingPunct="1">
              <a:buClr>
                <a:srgbClr val="FF9900"/>
              </a:buClr>
              <a:defRPr/>
            </a:pPr>
            <a:endParaRPr lang="en-US" altLang="en-US" sz="1800" b="1" dirty="0">
              <a:solidFill>
                <a:srgbClr val="00B050"/>
              </a:solidFill>
              <a:effectLst/>
              <a:latin typeface="Arial Rounded MT Bold" pitchFamily="34" charset="0"/>
            </a:endParaRPr>
          </a:p>
          <a:p>
            <a:pPr algn="l" eaLnBrk="1" hangingPunct="1">
              <a:buClr>
                <a:srgbClr val="FF9900"/>
              </a:buClr>
              <a:defRPr/>
            </a:pPr>
            <a:r>
              <a:rPr lang="en-US" altLang="en-US" sz="1800" b="1" dirty="0">
                <a:solidFill>
                  <a:srgbClr val="00B050"/>
                </a:solidFill>
                <a:effectLst/>
                <a:latin typeface="Arial Rounded MT Bold" pitchFamily="34" charset="0"/>
              </a:rPr>
              <a:t>9:00pm  </a:t>
            </a:r>
            <a:r>
              <a:rPr lang="en-US" altLang="en-US" sz="1800" b="1" u="sng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 Rounded MT Bold" pitchFamily="34" charset="0"/>
              </a:rPr>
              <a:t>“KIWANIS GOT TALENT</a:t>
            </a:r>
            <a:r>
              <a:rPr lang="en-US" altLang="en-US" sz="18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 Rounded MT Bold" pitchFamily="34" charset="0"/>
              </a:rPr>
              <a:t>”  </a:t>
            </a:r>
            <a:r>
              <a:rPr lang="en-US" altLang="en-US" sz="1800" b="1" dirty="0">
                <a:solidFill>
                  <a:srgbClr val="FF0000"/>
                </a:solidFill>
                <a:effectLst/>
                <a:latin typeface="Arial Rounded MT Bold" pitchFamily="34" charset="0"/>
              </a:rPr>
              <a:t>&amp;  </a:t>
            </a:r>
            <a:r>
              <a:rPr lang="en-US" altLang="en-US" sz="18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 Rounded MT Bold" pitchFamily="34" charset="0"/>
              </a:rPr>
              <a:t>AFTER PARTY with DJ </a:t>
            </a:r>
            <a:r>
              <a:rPr lang="en-US" altLang="en-US" sz="1200" b="1" dirty="0">
                <a:solidFill>
                  <a:srgbClr val="C00000"/>
                </a:solidFill>
                <a:effectLst/>
                <a:latin typeface="Arial Rounded MT Bold" pitchFamily="34" charset="0"/>
              </a:rPr>
              <a:t>(BRITISH OPEN BALLROOM)</a:t>
            </a:r>
            <a:r>
              <a:rPr lang="en-US" altLang="en-US" sz="1800" b="1" dirty="0">
                <a:solidFill>
                  <a:srgbClr val="FF0000"/>
                </a:solidFill>
                <a:effectLst/>
                <a:latin typeface="Arial Rounded MT Bold" pitchFamily="34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effectLst/>
                <a:latin typeface="Arial Rounded MT Bold" pitchFamily="34" charset="0"/>
              </a:rPr>
              <a:t> </a:t>
            </a:r>
            <a:r>
              <a:rPr lang="en-US" altLang="en-US" sz="1200" b="1" u="sng" dirty="0">
                <a:solidFill>
                  <a:srgbClr val="0070C0"/>
                </a:solidFill>
                <a:effectLst/>
                <a:latin typeface="Arial Rounded MT Bold" pitchFamily="34" charset="0"/>
              </a:rPr>
              <a:t>(NO</a:t>
            </a:r>
            <a:r>
              <a:rPr lang="en-US" altLang="en-US" sz="1200" b="1" dirty="0">
                <a:solidFill>
                  <a:srgbClr val="0070C0"/>
                </a:solidFill>
                <a:effectLst/>
                <a:latin typeface="Arial Rounded MT Bold" pitchFamily="34" charset="0"/>
              </a:rPr>
              <a:t> Ticket) Required)</a:t>
            </a:r>
            <a:endParaRPr lang="en-US" altLang="en-US" sz="1400" b="1" dirty="0">
              <a:solidFill>
                <a:srgbClr val="0070C0"/>
              </a:solidFill>
              <a:effectLst/>
              <a:latin typeface="Arial Rounded MT Bold" pitchFamily="34" charset="0"/>
            </a:endParaRPr>
          </a:p>
          <a:p>
            <a:pPr algn="l" eaLnBrk="1" hangingPunct="1">
              <a:buClr>
                <a:srgbClr val="FF9900"/>
              </a:buClr>
              <a:defRPr/>
            </a:pPr>
            <a:r>
              <a:rPr lang="en-US" altLang="en-US" sz="1400" b="1" dirty="0">
                <a:solidFill>
                  <a:srgbClr val="3333CC"/>
                </a:solidFill>
                <a:effectLst/>
                <a:latin typeface="Arial Rounded MT Bold" pitchFamily="34" charset="0"/>
              </a:rPr>
              <a:t>      		</a:t>
            </a:r>
            <a:endParaRPr lang="en-US" altLang="en-US" sz="4000" dirty="0">
              <a:solidFill>
                <a:schemeClr val="tx2"/>
              </a:solidFill>
            </a:endParaRPr>
          </a:p>
          <a:p>
            <a:pPr eaLnBrk="1" hangingPunct="1">
              <a:buClr>
                <a:srgbClr val="FF9900"/>
              </a:buClr>
              <a:buFont typeface="Wingdings" pitchFamily="1" charset="2"/>
              <a:buChar char="Ø"/>
              <a:defRPr/>
            </a:pPr>
            <a:endParaRPr lang="en-US" altLang="en-US" sz="4000" dirty="0">
              <a:solidFill>
                <a:schemeClr val="tx2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7AC1B7A-8B18-B0AF-E53A-AFF8D026E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533" y="3116171"/>
            <a:ext cx="3661395" cy="161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 person in a suit and tie&#10;&#10;Description automatically generated">
            <a:extLst>
              <a:ext uri="{FF2B5EF4-FFF2-40B4-BE49-F238E27FC236}">
                <a16:creationId xmlns:a16="http://schemas.microsoft.com/office/drawing/2014/main" id="{5B24B327-6ED3-4240-0CFB-9742FD14B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64" y="1352550"/>
            <a:ext cx="1830463" cy="2209800"/>
          </a:xfrm>
          <a:prstGeom prst="rect">
            <a:avLst/>
          </a:prstGeom>
        </p:spPr>
      </p:pic>
      <p:pic>
        <p:nvPicPr>
          <p:cNvPr id="9" name="Picture 8" descr="A logo with hands in a circle&#10;&#10;AI-generated content may be incorrect.">
            <a:extLst>
              <a:ext uri="{FF2B5EF4-FFF2-40B4-BE49-F238E27FC236}">
                <a16:creationId xmlns:a16="http://schemas.microsoft.com/office/drawing/2014/main" id="{1101662B-C688-2425-7388-13D200361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3063734"/>
            <a:ext cx="1649599" cy="160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23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8AF28E-0C03-3768-50DF-351CC5409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SUNDAY MORNING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CF3FDB-2819-0D15-A7A4-BBD0D10D7634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76200" y="1276350"/>
            <a:ext cx="91440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None/>
              <a:defRPr sz="32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  <a:sym typeface="Verdana"/>
              </a:defRPr>
            </a:lvl1pPr>
            <a:lvl2pPr marL="742950" marR="0" lvl="1" indent="-28575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974"/>
              </a:buClr>
              <a:buSzPct val="75000"/>
              <a:buFont typeface="Noto Sans Symbols"/>
              <a:buChar char="–"/>
              <a:defRPr sz="28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Verdana"/>
                <a:cs typeface="Verdana"/>
                <a:sym typeface="Verdana"/>
              </a:defRPr>
            </a:lvl2pPr>
            <a:lvl3pPr marL="1143000" marR="0" lvl="2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4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Verdana"/>
                <a:cs typeface="Verdana"/>
                <a:sym typeface="Verdana"/>
              </a:defRPr>
            </a:lvl3pPr>
            <a:lvl4pPr marL="1600200" marR="0" lvl="3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974"/>
              </a:buClr>
              <a:buSzPct val="75000"/>
              <a:buFont typeface="Courier New"/>
              <a:buChar char="–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Verdana"/>
                <a:cs typeface="Verdana"/>
                <a:sym typeface="Verdana"/>
              </a:defRPr>
            </a:lvl4pPr>
            <a:lvl5pPr marL="2057400" marR="0" lvl="4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Verdana"/>
                <a:cs typeface="Verdana"/>
                <a:sym typeface="Verdana"/>
              </a:defRPr>
            </a:lvl5pPr>
            <a:lvl6pPr marL="2514600" marR="0" lvl="5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alibri"/>
                <a:cs typeface="Calibri"/>
                <a:sym typeface="Calibri"/>
              </a:defRPr>
            </a:lvl6pPr>
            <a:lvl7pPr marL="2971800" marR="0" lvl="6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alibri"/>
                <a:cs typeface="Calibri"/>
                <a:sym typeface="Calibri"/>
              </a:defRPr>
            </a:lvl7pPr>
            <a:lvl8pPr marL="3429000" marR="0" lvl="7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alibri"/>
                <a:cs typeface="Calibri"/>
                <a:sym typeface="Calibri"/>
              </a:defRPr>
            </a:lvl8pPr>
            <a:lvl9pPr marL="3886200" marR="0" lvl="8" indent="-228600" algn="l" rt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Wingdings" pitchFamily="1" charset="2"/>
              <a:buChar char="§"/>
              <a:defRPr sz="2000" b="0" i="0" u="none" strike="noStrike" cap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Calibri"/>
                <a:cs typeface="Calibri"/>
                <a:sym typeface="Calibri"/>
              </a:defRPr>
            </a:lvl9pPr>
          </a:lstStyle>
          <a:p>
            <a:pPr algn="l" eaLnBrk="1" hangingPunct="1">
              <a:buClr>
                <a:srgbClr val="FF9900"/>
              </a:buClr>
              <a:defRPr/>
            </a:pPr>
            <a:r>
              <a:rPr lang="en-US" altLang="en-US" sz="2400" b="1" dirty="0">
                <a:solidFill>
                  <a:srgbClr val="009900"/>
                </a:solidFill>
                <a:effectLst/>
                <a:latin typeface="Arial Rounded MT Bold" pitchFamily="34" charset="0"/>
              </a:rPr>
              <a:t>7:45am-8:15am:</a:t>
            </a:r>
            <a:r>
              <a:rPr lang="en-US" altLang="en-US" sz="2400" b="1" dirty="0">
                <a:solidFill>
                  <a:srgbClr val="00B050"/>
                </a:solidFill>
                <a:effectLst/>
                <a:latin typeface="Arial Rounded MT Bold" pitchFamily="34" charset="0"/>
              </a:rPr>
              <a:t>    </a:t>
            </a:r>
            <a:r>
              <a:rPr lang="en-US" altLang="en-US" sz="2800" b="1" u="sng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 Rounded MT Bold" pitchFamily="34" charset="0"/>
              </a:rPr>
              <a:t>Breakfast Buffet</a:t>
            </a:r>
            <a:r>
              <a:rPr lang="en-US" altLang="en-US" sz="2800" b="1" dirty="0">
                <a:solidFill>
                  <a:srgbClr val="FF0000"/>
                </a:solidFill>
                <a:effectLst/>
                <a:latin typeface="Arial Rounded MT Bold" pitchFamily="34" charset="0"/>
              </a:rPr>
              <a:t>   </a:t>
            </a:r>
            <a:r>
              <a:rPr lang="en-US" altLang="en-US" sz="1400" b="1" dirty="0">
                <a:solidFill>
                  <a:srgbClr val="C00000"/>
                </a:solidFill>
                <a:effectLst/>
                <a:latin typeface="Arial Rounded MT Bold" pitchFamily="34" charset="0"/>
              </a:rPr>
              <a:t>PGA FOYER)   </a:t>
            </a:r>
            <a:r>
              <a:rPr lang="en-US" altLang="en-US" sz="1400" b="1" dirty="0">
                <a:solidFill>
                  <a:srgbClr val="3333CC"/>
                </a:solidFill>
                <a:effectLst/>
                <a:latin typeface="Arial Rounded MT Bold" pitchFamily="34" charset="0"/>
              </a:rPr>
              <a:t>(</a:t>
            </a:r>
            <a:r>
              <a:rPr lang="en-US" altLang="en-US" sz="1400" b="1" u="sng" dirty="0">
                <a:solidFill>
                  <a:srgbClr val="3333CC"/>
                </a:solidFill>
                <a:effectLst/>
                <a:latin typeface="Arial Rounded MT Bold" pitchFamily="34" charset="0"/>
              </a:rPr>
              <a:t>Ticket Required)</a:t>
            </a:r>
            <a:endParaRPr lang="en-US" altLang="en-US" sz="1400" b="1" u="sng" dirty="0">
              <a:solidFill>
                <a:srgbClr val="009900"/>
              </a:solidFill>
              <a:effectLst/>
              <a:latin typeface="Arial Rounded MT Bold" pitchFamily="34" charset="0"/>
            </a:endParaRPr>
          </a:p>
          <a:p>
            <a:pPr algn="l" eaLnBrk="1" hangingPunct="1">
              <a:buClr>
                <a:srgbClr val="FF9900"/>
              </a:buClr>
              <a:defRPr/>
            </a:pPr>
            <a:r>
              <a:rPr lang="en-US" altLang="en-US" sz="2400" b="1" dirty="0">
                <a:solidFill>
                  <a:srgbClr val="009900"/>
                </a:solidFill>
                <a:effectLst/>
                <a:latin typeface="Arial Rounded MT Bold" panose="020F0704030504030204" pitchFamily="34" charset="0"/>
              </a:rPr>
              <a:t>8:15am-9am: </a:t>
            </a:r>
            <a:r>
              <a:rPr lang="en-US" altLang="en-US" sz="2400" b="1" dirty="0">
                <a:solidFill>
                  <a:srgbClr val="FF0000"/>
                </a:solidFill>
                <a:effectLst/>
                <a:latin typeface="Arial Rounded MT Bold" panose="020F0704030504030204" pitchFamily="34" charset="0"/>
              </a:rPr>
              <a:t> CLOSING CELEBRATION SESSION </a:t>
            </a:r>
            <a:r>
              <a:rPr lang="en-US" altLang="en-US" sz="1400" b="1" dirty="0">
                <a:solidFill>
                  <a:srgbClr val="C00000"/>
                </a:solidFill>
                <a:effectLst/>
                <a:latin typeface="Arial Rounded MT Bold" panose="020F0704030504030204" pitchFamily="34" charset="0"/>
              </a:rPr>
              <a:t>(PGA BALLROOM)</a:t>
            </a:r>
            <a:endParaRPr lang="en-US" altLang="en-US" sz="1200" b="1" dirty="0">
              <a:solidFill>
                <a:srgbClr val="C00000"/>
              </a:solidFill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defRPr/>
            </a:pPr>
            <a:endParaRPr lang="en-US" altLang="en-US" sz="100" b="1" i="1" dirty="0">
              <a:solidFill>
                <a:schemeClr val="accent6">
                  <a:lumMod val="50000"/>
                </a:schemeClr>
              </a:solidFill>
              <a:effectLst/>
              <a:highlight>
                <a:srgbClr val="800000"/>
              </a:highlight>
              <a:latin typeface="Arial Rounded MT Bold" panose="020F0704030504030204" pitchFamily="34" charset="0"/>
            </a:endParaRPr>
          </a:p>
          <a:p>
            <a:pPr algn="l" eaLnBrk="1" hangingPunct="1">
              <a:lnSpc>
                <a:spcPct val="90000"/>
              </a:lnSpc>
              <a:buClr>
                <a:srgbClr val="FF9900"/>
              </a:buClr>
              <a:defRPr/>
            </a:pPr>
            <a:endParaRPr lang="en-US" altLang="en-US" sz="1400" b="1" dirty="0">
              <a:solidFill>
                <a:srgbClr val="0070C0"/>
              </a:solidFill>
              <a:effectLst/>
              <a:latin typeface="Arial Rounded MT Bold" panose="020F0704030504030204" pitchFamily="34" charset="0"/>
            </a:endParaRPr>
          </a:p>
          <a:p>
            <a:pPr algn="l" eaLnBrk="1" hangingPunct="1">
              <a:lnSpc>
                <a:spcPct val="90000"/>
              </a:lnSpc>
              <a:buClr>
                <a:srgbClr val="FF9900"/>
              </a:buClr>
              <a:defRPr/>
            </a:pPr>
            <a:r>
              <a:rPr lang="en-US" altLang="en-US" sz="2400" b="1" dirty="0">
                <a:solidFill>
                  <a:srgbClr val="0070C0"/>
                </a:solidFill>
                <a:effectLst/>
                <a:latin typeface="Arial Rounded MT Bold" panose="020F0704030504030204" pitchFamily="34" charset="0"/>
              </a:rPr>
              <a:t>SPEAKER</a:t>
            </a:r>
            <a:r>
              <a:rPr lang="en-US" altLang="en-US" sz="2400" b="1" dirty="0">
                <a:solidFill>
                  <a:srgbClr val="C00000"/>
                </a:solidFill>
                <a:effectLst/>
                <a:latin typeface="Arial Rounded MT Bold" panose="020F0704030504030204" pitchFamily="34" charset="0"/>
              </a:rPr>
              <a:t>: ALICE SIMS: </a:t>
            </a:r>
          </a:p>
          <a:p>
            <a:pPr algn="l" eaLnBrk="1" hangingPunct="1">
              <a:lnSpc>
                <a:spcPct val="90000"/>
              </a:lnSpc>
              <a:buClr>
                <a:srgbClr val="FF9900"/>
              </a:buClr>
              <a:defRPr/>
            </a:pPr>
            <a:r>
              <a:rPr lang="en-US" altLang="en-US" sz="2000" b="1" dirty="0">
                <a:solidFill>
                  <a:srgbClr val="C00000"/>
                </a:solidFill>
                <a:effectLst/>
                <a:latin typeface="Arial Rounded MT Bold" panose="020F0704030504030204" pitchFamily="34" charset="0"/>
              </a:rPr>
              <a:t>    </a:t>
            </a:r>
            <a:r>
              <a:rPr lang="en-US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Rounded MT Bold" panose="020F0704030504030204" pitchFamily="34" charset="0"/>
              </a:rPr>
              <a:t>Assistant Secretary of Florida Department of Juvenile Justice.</a:t>
            </a:r>
            <a:endParaRPr lang="en-US" altLang="en-US" sz="20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 Rounded MT Bold" panose="020F0704030504030204" pitchFamily="34" charset="0"/>
            </a:endParaRPr>
          </a:p>
          <a:p>
            <a:pPr algn="l" eaLnBrk="1" hangingPunct="1">
              <a:lnSpc>
                <a:spcPct val="90000"/>
              </a:lnSpc>
              <a:buClr>
                <a:srgbClr val="FF9900"/>
              </a:buClr>
              <a:defRPr/>
            </a:pPr>
            <a:endParaRPr lang="en-US" altLang="en-US" sz="1400" b="1" dirty="0">
              <a:solidFill>
                <a:srgbClr val="C00000"/>
              </a:solidFill>
              <a:effectLst/>
              <a:latin typeface="Arial Rounded MT Bold" panose="020F0704030504030204" pitchFamily="34" charset="0"/>
            </a:endParaRPr>
          </a:p>
          <a:p>
            <a:pPr algn="l" eaLnBrk="1" hangingPunct="1">
              <a:lnSpc>
                <a:spcPct val="90000"/>
              </a:lnSpc>
              <a:buClr>
                <a:srgbClr val="FF9900"/>
              </a:buClr>
              <a:defRPr/>
            </a:pPr>
            <a:endParaRPr lang="en-US" altLang="en-US" sz="1400" b="1" dirty="0">
              <a:solidFill>
                <a:srgbClr val="C00000"/>
              </a:solidFill>
              <a:effectLst/>
              <a:latin typeface="Arial Rounded MT Bold" panose="020F0704030504030204" pitchFamily="34" charset="0"/>
            </a:endParaRPr>
          </a:p>
          <a:p>
            <a:pPr algn="l" eaLnBrk="1" hangingPunct="1">
              <a:lnSpc>
                <a:spcPct val="90000"/>
              </a:lnSpc>
              <a:buClr>
                <a:srgbClr val="FF9900"/>
              </a:buClr>
              <a:defRPr/>
            </a:pPr>
            <a:endParaRPr lang="en-US" altLang="en-US" sz="2400" b="1" dirty="0">
              <a:solidFill>
                <a:srgbClr val="009900"/>
              </a:solidFill>
              <a:effectLst/>
              <a:latin typeface="Arial Rounded MT Bold" panose="020F0704030504030204" pitchFamily="34" charset="0"/>
            </a:endParaRPr>
          </a:p>
          <a:p>
            <a:pPr algn="l" eaLnBrk="1" hangingPunct="1">
              <a:lnSpc>
                <a:spcPct val="90000"/>
              </a:lnSpc>
              <a:buClr>
                <a:srgbClr val="FF9900"/>
              </a:buClr>
              <a:defRPr/>
            </a:pPr>
            <a:r>
              <a:rPr lang="en-US" altLang="en-US" sz="2400" b="1" dirty="0">
                <a:solidFill>
                  <a:srgbClr val="009900"/>
                </a:solidFill>
                <a:effectLst/>
                <a:latin typeface="Arial Rounded MT Bold" panose="020F0704030504030204" pitchFamily="34" charset="0"/>
              </a:rPr>
              <a:t>11:00am:</a:t>
            </a:r>
            <a:r>
              <a:rPr lang="en-US" altLang="en-US" sz="2400" b="1" dirty="0">
                <a:solidFill>
                  <a:srgbClr val="FF0000"/>
                </a:solidFill>
                <a:effectLst/>
                <a:latin typeface="Arial Rounded MT Bold" panose="020F0704030504030204" pitchFamily="34" charset="0"/>
              </a:rPr>
              <a:t>  </a:t>
            </a:r>
            <a:r>
              <a:rPr lang="en-US" altLang="en-US" sz="24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rial Rounded MT Bold" panose="020F0704030504030204" pitchFamily="34" charset="0"/>
              </a:rPr>
              <a:t>Hotel Checkout</a:t>
            </a: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defRPr/>
            </a:pPr>
            <a:endParaRPr lang="en-US" altLang="en-US" sz="2800" b="1" dirty="0">
              <a:solidFill>
                <a:schemeClr val="accent4">
                  <a:lumMod val="10000"/>
                </a:schemeClr>
              </a:solidFill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defRPr/>
            </a:pPr>
            <a:endParaRPr lang="en-US" altLang="en-US" b="1" dirty="0">
              <a:solidFill>
                <a:srgbClr val="FF0000"/>
              </a:solidFill>
              <a:effectLst/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pitchFamily="1" charset="2"/>
              <a:buChar char="Ø"/>
              <a:defRPr/>
            </a:pPr>
            <a:endParaRPr lang="en-US" altLang="en-US" sz="4400" dirty="0">
              <a:solidFill>
                <a:schemeClr val="tx2"/>
              </a:solidFill>
            </a:endParaRPr>
          </a:p>
        </p:txBody>
      </p:sp>
      <p:pic>
        <p:nvPicPr>
          <p:cNvPr id="5" name="Picture 4" descr="A blue wall with white text&#10;&#10;Description automatically generated">
            <a:extLst>
              <a:ext uri="{FF2B5EF4-FFF2-40B4-BE49-F238E27FC236}">
                <a16:creationId xmlns:a16="http://schemas.microsoft.com/office/drawing/2014/main" id="{6FCD0067-D376-49EE-D90D-E9C4A5AF5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0" y="2228850"/>
            <a:ext cx="3488265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67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3985EF-C016-7A94-78A4-1140180E7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85750"/>
            <a:ext cx="7772400" cy="634603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FF0000"/>
                </a:solidFill>
                <a:latin typeface="Arial Rounded MT Bold" pitchFamily="34" charset="0"/>
              </a:rPr>
              <a:t>2025-26 Gov. </a:t>
            </a:r>
            <a:r>
              <a:rPr lang="en-US" altLang="en-US" sz="3600" dirty="0">
                <a:solidFill>
                  <a:srgbClr val="FF0000"/>
                </a:solidFill>
                <a:latin typeface="Arial Rounded MT Bold" pitchFamily="34" charset="0"/>
              </a:rPr>
              <a:t>Tommy Mills </a:t>
            </a:r>
            <a:r>
              <a:rPr lang="en-US" altLang="en-US" sz="3600" b="1" dirty="0">
                <a:solidFill>
                  <a:srgbClr val="FF0000"/>
                </a:solidFill>
                <a:latin typeface="Arial Rounded MT Bold" pitchFamily="34" charset="0"/>
              </a:rPr>
              <a:t>says…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C8E3D5-FF85-F736-4E58-C7D658D89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65153"/>
            <a:ext cx="3760071" cy="186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A676E8-BAFD-26F7-D8D7-9AA7BF12A9C3}"/>
              </a:ext>
            </a:extLst>
          </p:cNvPr>
          <p:cNvSpPr txBox="1"/>
          <p:nvPr/>
        </p:nvSpPr>
        <p:spPr>
          <a:xfrm>
            <a:off x="304800" y="1257267"/>
            <a:ext cx="8763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i="1" dirty="0">
                <a:solidFill>
                  <a:srgbClr val="FF0000"/>
                </a:solidFill>
                <a:latin typeface="Arial Rounded MT Bold" pitchFamily="34" charset="0"/>
              </a:rPr>
              <a:t>“E</a:t>
            </a:r>
            <a:r>
              <a:rPr lang="en-US" altLang="en-US" sz="4000" b="1" i="1" dirty="0">
                <a:solidFill>
                  <a:srgbClr val="FF3300"/>
                </a:solidFill>
                <a:latin typeface="Arial Rounded MT Bold" pitchFamily="34" charset="0"/>
              </a:rPr>
              <a:t>njoy</a:t>
            </a:r>
            <a:r>
              <a:rPr lang="en-US" altLang="en-US" sz="4000" b="1" i="1" dirty="0">
                <a:solidFill>
                  <a:srgbClr val="000510"/>
                </a:solidFill>
                <a:latin typeface="Arial Rounded MT Bold" pitchFamily="34" charset="0"/>
              </a:rPr>
              <a:t> </a:t>
            </a:r>
            <a:r>
              <a:rPr lang="en-US" altLang="en-US" sz="4000" b="1" i="1" dirty="0">
                <a:solidFill>
                  <a:srgbClr val="FF0000"/>
                </a:solidFill>
                <a:latin typeface="Arial Rounded MT Bold" pitchFamily="34" charset="0"/>
              </a:rPr>
              <a:t>your </a:t>
            </a:r>
            <a:r>
              <a:rPr lang="en-US" altLang="en-US" sz="4000" b="1" i="1" u="sng" dirty="0">
                <a:solidFill>
                  <a:srgbClr val="FF0000"/>
                </a:solidFill>
                <a:latin typeface="Arial Rounded MT Bold" pitchFamily="34" charset="0"/>
              </a:rPr>
              <a:t>FIRST</a:t>
            </a:r>
            <a:r>
              <a:rPr lang="en-US" altLang="en-US" sz="4000" b="1" i="1" dirty="0">
                <a:solidFill>
                  <a:srgbClr val="FF0000"/>
                </a:solidFill>
                <a:latin typeface="Arial Rounded MT Bold" pitchFamily="34" charset="0"/>
              </a:rPr>
              <a:t> DCON!”</a:t>
            </a:r>
            <a:endParaRPr lang="en-US" sz="4000" dirty="0"/>
          </a:p>
        </p:txBody>
      </p:sp>
      <p:pic>
        <p:nvPicPr>
          <p:cNvPr id="2" name="Picture 1" descr="A person in a suit and tie&#10;&#10;Description automatically generated">
            <a:extLst>
              <a:ext uri="{FF2B5EF4-FFF2-40B4-BE49-F238E27FC236}">
                <a16:creationId xmlns:a16="http://schemas.microsoft.com/office/drawing/2014/main" id="{AE2287B0-D815-6CD3-BA00-C38D46186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90" y="1965153"/>
            <a:ext cx="1990731" cy="2403283"/>
          </a:xfrm>
          <a:prstGeom prst="rect">
            <a:avLst/>
          </a:prstGeom>
        </p:spPr>
      </p:pic>
      <p:pic>
        <p:nvPicPr>
          <p:cNvPr id="5" name="Picture 4" descr="A logo with hands in a circle&#10;&#10;AI-generated content may be incorrect.">
            <a:extLst>
              <a:ext uri="{FF2B5EF4-FFF2-40B4-BE49-F238E27FC236}">
                <a16:creationId xmlns:a16="http://schemas.microsoft.com/office/drawing/2014/main" id="{676AE38B-89D2-1E7E-D1B4-4A50461E0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159" y="2003738"/>
            <a:ext cx="1841423" cy="1793683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8C3E179E-4D16-3B1F-8924-744C9BF9E01E}"/>
              </a:ext>
            </a:extLst>
          </p:cNvPr>
          <p:cNvSpPr txBox="1">
            <a:spLocks/>
          </p:cNvSpPr>
          <p:nvPr/>
        </p:nvSpPr>
        <p:spPr bwMode="auto">
          <a:xfrm>
            <a:off x="3817564" y="3886233"/>
            <a:ext cx="5154383" cy="125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/>
            <a:r>
              <a:rPr lang="en-US" altLang="en-US" sz="1400" dirty="0">
                <a:solidFill>
                  <a:srgbClr val="002F5F"/>
                </a:solidFill>
                <a:latin typeface="Arial Black" pitchFamily="34" charset="0"/>
              </a:rPr>
              <a:t>Bob “Carp” Carpenter</a:t>
            </a:r>
          </a:p>
          <a:p>
            <a:pPr algn="r"/>
            <a:r>
              <a:rPr lang="en-US" altLang="en-US" sz="1400" dirty="0">
                <a:solidFill>
                  <a:srgbClr val="002F5F"/>
                </a:solidFill>
                <a:latin typeface="Arial Black" pitchFamily="34" charset="0"/>
              </a:rPr>
              <a:t>Secretary 37-Years, Distinguished 20-Years</a:t>
            </a:r>
          </a:p>
          <a:p>
            <a:pPr algn="r"/>
            <a:r>
              <a:rPr lang="en-US" altLang="en-US" sz="1400" dirty="0">
                <a:solidFill>
                  <a:srgbClr val="002F5F"/>
                </a:solidFill>
                <a:latin typeface="Arial Black" pitchFamily="34" charset="0"/>
              </a:rPr>
              <a:t>Kiwanis Club of Port Charlotte Sunrise</a:t>
            </a:r>
          </a:p>
          <a:p>
            <a:pPr algn="r"/>
            <a:r>
              <a:rPr lang="en-US" altLang="en-US" sz="1400" u="sng" dirty="0">
                <a:solidFill>
                  <a:srgbClr val="FF0000"/>
                </a:solidFill>
                <a:latin typeface="Arial Black" pitchFamily="34" charset="0"/>
              </a:rPr>
              <a:t>carp813@comcast.net</a:t>
            </a:r>
          </a:p>
        </p:txBody>
      </p:sp>
    </p:spTree>
    <p:extLst>
      <p:ext uri="{BB962C8B-B14F-4D97-AF65-F5344CB8AC3E}">
        <p14:creationId xmlns:p14="http://schemas.microsoft.com/office/powerpoint/2010/main" val="3543319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27476-CA34-FE64-AFB5-9F5E48A1B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71911"/>
            <a:ext cx="7696200" cy="63460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MOTTO-STATEMENT-LOGO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8C6E6D7-51AA-DEF4-51A5-307506856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4800" y="1296457"/>
            <a:ext cx="9605213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 b="1" u="sng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itchFamily="34" charset="0"/>
                <a:cs typeface="Arial" charset="0"/>
              </a:rPr>
              <a:t>KIWANIS MOTTO</a:t>
            </a:r>
          </a:p>
          <a:p>
            <a:pPr algn="ctr" eaLnBrk="1" hangingPunct="1"/>
            <a:r>
              <a:rPr lang="en-US" altLang="en-US" sz="2400" i="1" dirty="0">
                <a:solidFill>
                  <a:srgbClr val="3333CC"/>
                </a:solidFill>
                <a:latin typeface="Arial Rounded MT Bold" pitchFamily="34" charset="0"/>
                <a:cs typeface="Arial" charset="0"/>
              </a:rPr>
              <a:t>“Serving the Children of the World”</a:t>
            </a:r>
            <a:r>
              <a:rPr lang="en-US" altLang="en-US" sz="1100" i="1" dirty="0">
                <a:solidFill>
                  <a:srgbClr val="3333CC"/>
                </a:solidFill>
                <a:cs typeface="Arial" charset="0"/>
              </a:rPr>
              <a:t>       </a:t>
            </a:r>
            <a:r>
              <a:rPr lang="en-US" altLang="en-US" sz="2000" dirty="0">
                <a:solidFill>
                  <a:srgbClr val="000000"/>
                </a:solidFill>
                <a:latin typeface="Arial Rounded MT Bold" pitchFamily="34" charset="0"/>
                <a:cs typeface="Arial" charset="0"/>
              </a:rPr>
              <a:t>(Originally: </a:t>
            </a:r>
            <a:r>
              <a:rPr lang="en-US" altLang="en-US" sz="2000" i="1" dirty="0">
                <a:solidFill>
                  <a:srgbClr val="C00000"/>
                </a:solidFill>
                <a:latin typeface="Arial Rounded MT Bold" pitchFamily="34" charset="0"/>
                <a:cs typeface="Arial" charset="0"/>
              </a:rPr>
              <a:t>“We Build”</a:t>
            </a:r>
            <a:r>
              <a:rPr lang="en-US" altLang="en-US" sz="2000" dirty="0">
                <a:solidFill>
                  <a:srgbClr val="C00000"/>
                </a:solidFill>
                <a:latin typeface="Arial Rounded MT Bold" pitchFamily="34" charset="0"/>
                <a:cs typeface="Arial" charset="0"/>
              </a:rPr>
              <a:t> </a:t>
            </a:r>
            <a:r>
              <a:rPr lang="en-US" altLang="en-US" sz="2000" dirty="0">
                <a:solidFill>
                  <a:srgbClr val="0A0486"/>
                </a:solidFill>
                <a:latin typeface="Arial Rounded MT Bold" pitchFamily="34" charset="0"/>
                <a:cs typeface="Arial" charset="0"/>
              </a:rPr>
              <a:t>)</a:t>
            </a:r>
          </a:p>
          <a:p>
            <a:pPr algn="ctr"/>
            <a:r>
              <a:rPr lang="en-US" altLang="en-US" sz="2000" b="1" u="sng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itchFamily="34" charset="0"/>
                <a:cs typeface="Arial" charset="0"/>
              </a:rPr>
              <a:t>DEFINING STATEMENT</a:t>
            </a:r>
            <a:endParaRPr lang="en-US" altLang="en-US" sz="2000" dirty="0">
              <a:solidFill>
                <a:srgbClr val="FF0000"/>
              </a:solidFill>
              <a:highlight>
                <a:srgbClr val="FFFF00"/>
              </a:highlight>
              <a:cs typeface="Arial" charset="0"/>
            </a:endParaRPr>
          </a:p>
          <a:p>
            <a:pPr algn="ctr"/>
            <a:endParaRPr lang="en-US" altLang="en-US" sz="600" i="1" dirty="0">
              <a:solidFill>
                <a:srgbClr val="C00000"/>
              </a:solidFill>
              <a:latin typeface="Arial Rounded MT Bold" pitchFamily="34" charset="0"/>
              <a:cs typeface="Arial" charset="0"/>
            </a:endParaRPr>
          </a:p>
          <a:p>
            <a:pPr algn="ctr"/>
            <a:r>
              <a:rPr lang="en-US" altLang="en-US" sz="2000" i="1" dirty="0">
                <a:solidFill>
                  <a:srgbClr val="C00000"/>
                </a:solidFill>
                <a:latin typeface="Arial Rounded MT Bold" pitchFamily="34" charset="0"/>
                <a:cs typeface="Arial" charset="0"/>
              </a:rPr>
              <a:t>“Kiwanis is a </a:t>
            </a:r>
            <a:r>
              <a:rPr lang="en-US" altLang="en-US" sz="2000" i="1" u="sng" dirty="0">
                <a:solidFill>
                  <a:srgbClr val="C00000"/>
                </a:solidFill>
                <a:latin typeface="Arial Rounded MT Bold" pitchFamily="34" charset="0"/>
                <a:cs typeface="Arial" charset="0"/>
              </a:rPr>
              <a:t>global organization </a:t>
            </a:r>
            <a:r>
              <a:rPr lang="en-US" altLang="en-US" sz="2000" i="1" dirty="0">
                <a:solidFill>
                  <a:srgbClr val="C00000"/>
                </a:solidFill>
                <a:latin typeface="Arial Rounded MT Bold" pitchFamily="34" charset="0"/>
                <a:cs typeface="Arial" charset="0"/>
              </a:rPr>
              <a:t>of volunteers dedicated to </a:t>
            </a:r>
            <a:r>
              <a:rPr lang="en-US" altLang="en-US" sz="2000" i="1" u="sng" dirty="0">
                <a:solidFill>
                  <a:srgbClr val="3333CC"/>
                </a:solidFill>
                <a:latin typeface="Arial Rounded MT Bold" pitchFamily="34" charset="0"/>
                <a:cs typeface="Arial" charset="0"/>
              </a:rPr>
              <a:t>improving</a:t>
            </a:r>
            <a:r>
              <a:rPr lang="en-US" altLang="en-US" sz="2000" i="1" dirty="0">
                <a:solidFill>
                  <a:srgbClr val="FF0000"/>
                </a:solidFill>
                <a:latin typeface="Arial Rounded MT Bold" pitchFamily="34" charset="0"/>
                <a:cs typeface="Arial" charset="0"/>
              </a:rPr>
              <a:t> </a:t>
            </a:r>
            <a:r>
              <a:rPr lang="en-US" altLang="en-US" sz="2000" i="1" dirty="0">
                <a:solidFill>
                  <a:srgbClr val="C00000"/>
                </a:solidFill>
                <a:latin typeface="Arial Rounded MT Bold" pitchFamily="34" charset="0"/>
                <a:cs typeface="Arial" charset="0"/>
              </a:rPr>
              <a:t>the world </a:t>
            </a:r>
            <a:r>
              <a:rPr lang="en-US" altLang="en-US" sz="2000" i="1" u="sng" dirty="0">
                <a:solidFill>
                  <a:srgbClr val="C00000"/>
                </a:solidFill>
                <a:latin typeface="Arial Rounded MT Bold" pitchFamily="34" charset="0"/>
                <a:cs typeface="Arial" charset="0"/>
              </a:rPr>
              <a:t>one child</a:t>
            </a:r>
            <a:r>
              <a:rPr lang="en-US" altLang="en-US" sz="2000" i="1" dirty="0">
                <a:solidFill>
                  <a:srgbClr val="C00000"/>
                </a:solidFill>
                <a:latin typeface="Arial Rounded MT Bold" pitchFamily="34" charset="0"/>
                <a:cs typeface="Arial" charset="0"/>
              </a:rPr>
              <a:t> &amp; </a:t>
            </a:r>
            <a:r>
              <a:rPr lang="en-US" altLang="en-US" sz="2000" i="1" u="sng" dirty="0">
                <a:solidFill>
                  <a:srgbClr val="C00000"/>
                </a:solidFill>
                <a:latin typeface="Arial Rounded MT Bold" pitchFamily="34" charset="0"/>
                <a:cs typeface="Arial" charset="0"/>
              </a:rPr>
              <a:t>one community </a:t>
            </a:r>
            <a:r>
              <a:rPr lang="en-US" altLang="en-US" sz="2000" i="1" dirty="0">
                <a:solidFill>
                  <a:srgbClr val="C00000"/>
                </a:solidFill>
                <a:latin typeface="Arial Rounded MT Bold" pitchFamily="34" charset="0"/>
                <a:cs typeface="Arial" charset="0"/>
              </a:rPr>
              <a:t>at a time”</a:t>
            </a:r>
          </a:p>
          <a:p>
            <a:pPr algn="ctr"/>
            <a:endParaRPr lang="en-US" altLang="en-US" sz="200" i="1" dirty="0">
              <a:latin typeface="Arial Rounded MT Bold" pitchFamily="34" charset="0"/>
              <a:cs typeface="Arial" charset="0"/>
            </a:endParaRPr>
          </a:p>
          <a:p>
            <a:pPr algn="ctr"/>
            <a:r>
              <a:rPr lang="en-US" altLang="en-US" sz="2400" i="1" dirty="0">
                <a:latin typeface="Arial Rounded MT Bold" pitchFamily="34" charset="0"/>
                <a:cs typeface="Arial" charset="0"/>
              </a:rPr>
              <a:t> </a:t>
            </a:r>
            <a:r>
              <a:rPr lang="en-US" altLang="en-US" sz="2000" b="1" u="sng" dirty="0">
                <a:solidFill>
                  <a:srgbClr val="3333CC"/>
                </a:solidFill>
                <a:highlight>
                  <a:srgbClr val="FFFF00"/>
                </a:highlight>
                <a:latin typeface="Arial Rounded MT Bold" pitchFamily="34" charset="0"/>
                <a:cs typeface="Arial" charset="0"/>
              </a:rPr>
              <a:t>K.I. LOGOS </a:t>
            </a:r>
            <a:r>
              <a:rPr lang="en-US" altLang="en-US" sz="2000" b="1" u="sng" dirty="0">
                <a:solidFill>
                  <a:srgbClr val="3333CC"/>
                </a:solidFill>
                <a:latin typeface="Arial Rounded MT Bold" pitchFamily="34" charset="0"/>
                <a:cs typeface="Arial" charset="0"/>
              </a:rPr>
              <a:t>(Branding)</a:t>
            </a:r>
            <a:endParaRPr lang="en-US" altLang="en-US" sz="500" b="1" u="sng" dirty="0">
              <a:solidFill>
                <a:srgbClr val="3333CC"/>
              </a:solidFill>
            </a:endParaRPr>
          </a:p>
          <a:p>
            <a:pPr eaLnBrk="1" hangingPunct="1"/>
            <a:r>
              <a:rPr lang="en-US" altLang="en-US" sz="700" u="sng" dirty="0">
                <a:solidFill>
                  <a:srgbClr val="002F5F"/>
                </a:solidFill>
              </a:rPr>
              <a:t> </a:t>
            </a:r>
            <a:endParaRPr lang="en-US" altLang="en-US" sz="700" dirty="0">
              <a:solidFill>
                <a:srgbClr val="002F5F"/>
              </a:solidFill>
            </a:endParaRPr>
          </a:p>
          <a:p>
            <a:pPr algn="ctr" eaLnBrk="1" hangingPunct="1"/>
            <a:r>
              <a:rPr lang="en-US" altLang="en-US" sz="2000" dirty="0">
                <a:solidFill>
                  <a:srgbClr val="C00000"/>
                </a:solidFill>
                <a:latin typeface="Arial Rounded MT Bold" pitchFamily="34" charset="0"/>
              </a:rPr>
              <a:t>“</a:t>
            </a:r>
            <a:r>
              <a:rPr lang="en-US" altLang="en-US" sz="2000" u="sng" dirty="0">
                <a:solidFill>
                  <a:srgbClr val="C00000"/>
                </a:solidFill>
                <a:latin typeface="Arial Rounded MT Bold" pitchFamily="34" charset="0"/>
              </a:rPr>
              <a:t>KIWANIS FAMILY</a:t>
            </a:r>
            <a:r>
              <a:rPr lang="en-US" altLang="en-US" sz="2000" dirty="0">
                <a:solidFill>
                  <a:srgbClr val="C00000"/>
                </a:solidFill>
                <a:latin typeface="Arial Rounded MT Bold" pitchFamily="34" charset="0"/>
              </a:rPr>
              <a:t>” replaces “K-FAMILY”</a:t>
            </a:r>
            <a:endParaRPr lang="en-US" altLang="en-US" sz="1050" dirty="0">
              <a:solidFill>
                <a:srgbClr val="C00000"/>
              </a:solidFill>
            </a:endParaRPr>
          </a:p>
          <a:p>
            <a:pPr algn="ctr" eaLnBrk="1" hangingPunct="1"/>
            <a:r>
              <a:rPr lang="en-US" altLang="en-US" sz="1100" dirty="0">
                <a:solidFill>
                  <a:srgbClr val="FF0000"/>
                </a:solidFill>
              </a:rPr>
              <a:t>  </a:t>
            </a:r>
          </a:p>
          <a:p>
            <a:endParaRPr lang="en-US" altLang="en-US" sz="800" dirty="0">
              <a:cs typeface="Arial" charset="0"/>
            </a:endParaRPr>
          </a:p>
          <a:p>
            <a:endParaRPr lang="en-US" altLang="en-US" sz="800" dirty="0">
              <a:cs typeface="Arial" charset="0"/>
            </a:endParaRPr>
          </a:p>
          <a:p>
            <a:r>
              <a:rPr lang="en-US" altLang="en-US" sz="1400" dirty="0">
                <a:solidFill>
                  <a:srgbClr val="000000"/>
                </a:solidFill>
                <a:latin typeface="Arial Rounded MT Bold" pitchFamily="34" charset="0"/>
                <a:cs typeface="Arial" charset="0"/>
              </a:rPr>
              <a:t> </a:t>
            </a:r>
            <a:endParaRPr lang="en-US" altLang="en-US" sz="800" dirty="0">
              <a:cs typeface="Arial" charset="0"/>
            </a:endParaRPr>
          </a:p>
          <a:p>
            <a:r>
              <a:rPr lang="en-US" altLang="en-US" sz="10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 </a:t>
            </a:r>
            <a:endParaRPr lang="en-US" altLang="en-US" dirty="0">
              <a:cs typeface="Arial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ABD0BF2F-0866-DFE3-FFD6-19CE017173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33" y="4146818"/>
            <a:ext cx="3366336" cy="60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KI Color Logo OVAL">
            <a:extLst>
              <a:ext uri="{FF2B5EF4-FFF2-40B4-BE49-F238E27FC236}">
                <a16:creationId xmlns:a16="http://schemas.microsoft.com/office/drawing/2014/main" id="{56B52D9E-B9C2-746A-C445-621E3C89B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256" y="3812855"/>
            <a:ext cx="1763712" cy="93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87CA9A3A-A91E-E1F0-F2EE-680691050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4657" y="4751929"/>
            <a:ext cx="5892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b="1" i="1" u="sng" dirty="0">
                <a:solidFill>
                  <a:srgbClr val="0A0486"/>
                </a:solidFill>
              </a:rPr>
              <a:t>Old Classic Seal:</a:t>
            </a:r>
            <a:r>
              <a:rPr lang="en-US" altLang="en-US" sz="1600" b="1" i="1" dirty="0">
                <a:solidFill>
                  <a:srgbClr val="0A0486"/>
                </a:solidFill>
              </a:rPr>
              <a:t> </a:t>
            </a:r>
            <a:r>
              <a:rPr lang="en-US" altLang="en-US" sz="1600" b="1" i="1" u="sng" dirty="0">
                <a:solidFill>
                  <a:srgbClr val="FF0000"/>
                </a:solidFill>
              </a:rPr>
              <a:t>Meridians no longer used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67BE30B6-EB56-869C-AFC2-7B5A049A0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032" y="4671564"/>
            <a:ext cx="30305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="1" i="1" u="sng" dirty="0">
                <a:solidFill>
                  <a:srgbClr val="FF0000"/>
                </a:solidFill>
              </a:rPr>
              <a:t>Official Wordmark</a:t>
            </a:r>
          </a:p>
        </p:txBody>
      </p:sp>
    </p:spTree>
    <p:extLst>
      <p:ext uri="{BB962C8B-B14F-4D97-AF65-F5344CB8AC3E}">
        <p14:creationId xmlns:p14="http://schemas.microsoft.com/office/powerpoint/2010/main" val="4130157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8E6-F600-6849-ADA3-4E499B87D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5750"/>
            <a:ext cx="7010400" cy="63460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KIWANIS ACRONYMS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E0159CC-7C82-16AA-74E6-8848D40B0D45}"/>
              </a:ext>
            </a:extLst>
          </p:cNvPr>
          <p:cNvSpPr txBox="1">
            <a:spLocks/>
          </p:cNvSpPr>
          <p:nvPr/>
        </p:nvSpPr>
        <p:spPr bwMode="auto">
          <a:xfrm>
            <a:off x="0" y="819150"/>
            <a:ext cx="9144000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3429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974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Verdana"/>
              </a:defRPr>
            </a:lvl1pPr>
            <a:lvl2pPr marL="742950" marR="0" lvl="1" indent="-28575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974"/>
              </a:buClr>
              <a:buSzPct val="75000"/>
              <a:buFont typeface="Noto Sans Symbols"/>
              <a:buChar char="–"/>
              <a:defRPr sz="2400" b="0" i="0" u="none" strike="noStrike" cap="none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defRPr>
            </a:lvl2pPr>
            <a:lvl3pPr marL="1143000" marR="0" lvl="2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974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defRPr>
            </a:lvl3pPr>
            <a:lvl4pPr marL="1600200" marR="0" lvl="3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974"/>
              </a:buClr>
              <a:buSzPct val="75000"/>
              <a:buFont typeface="Courier New"/>
              <a:buChar char="–"/>
              <a:defRPr sz="1800" b="0" i="0" u="none" strike="noStrike" cap="none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defRPr>
            </a:lvl4pPr>
            <a:lvl5pPr marL="2057400" marR="0" lvl="4" indent="-22860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974"/>
              </a:buClr>
              <a:buSzPct val="100000"/>
              <a:buFont typeface="Calibri"/>
              <a:buChar char="»"/>
              <a:defRPr sz="1800" b="0" i="0" u="none" strike="noStrike" cap="none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defRPr>
            </a:lvl5pPr>
            <a:lvl6pPr marL="2514600" marR="0" lvl="5" indent="-22860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defRPr>
            </a:lvl6pPr>
            <a:lvl7pPr marL="2971800" marR="0" lvl="6" indent="-22860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defRPr>
            </a:lvl7pPr>
            <a:lvl8pPr marL="3429000" marR="0" lvl="7" indent="-22860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defRPr>
            </a:lvl8pPr>
            <a:lvl9pPr marL="3886200" marR="0" lvl="8" indent="-22860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endParaRPr lang="en-US" altLang="en-US" sz="3200" dirty="0">
              <a:solidFill>
                <a:srgbClr val="FF0000"/>
              </a:solidFill>
              <a:latin typeface="Arial Rounded MT Bold" pitchFamily="34" charset="0"/>
            </a:endParaRPr>
          </a:p>
          <a:p>
            <a:pPr algn="ctr" eaLnBrk="1" hangingPunct="1">
              <a:buFontTx/>
              <a:buNone/>
              <a:defRPr/>
            </a:pPr>
            <a:r>
              <a:rPr lang="en-US" altLang="en-US" sz="1400" b="1" i="1" dirty="0">
                <a:solidFill>
                  <a:srgbClr val="FF0000"/>
                </a:solidFill>
                <a:latin typeface="Arial Rounded MT Bold" pitchFamily="34" charset="0"/>
              </a:rPr>
              <a:t>(Pronounce/Write full name </a:t>
            </a:r>
            <a:r>
              <a:rPr lang="en-US" altLang="en-US" sz="1400" b="1" i="1" u="sng" dirty="0">
                <a:solidFill>
                  <a:srgbClr val="FF0000"/>
                </a:solidFill>
                <a:latin typeface="Arial Rounded MT Bold" pitchFamily="34" charset="0"/>
              </a:rPr>
              <a:t>FIRST;</a:t>
            </a:r>
            <a:r>
              <a:rPr lang="en-US" altLang="en-US" sz="1400" b="1" i="1" dirty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altLang="en-US" sz="1400" b="1" i="1" u="sng" dirty="0">
                <a:solidFill>
                  <a:srgbClr val="FF0000"/>
                </a:solidFill>
                <a:latin typeface="Arial Rounded MT Bold" pitchFamily="34" charset="0"/>
              </a:rPr>
              <a:t>then</a:t>
            </a:r>
            <a:r>
              <a:rPr lang="en-US" altLang="en-US" sz="1400" b="1" i="1" dirty="0">
                <a:solidFill>
                  <a:srgbClr val="FF0000"/>
                </a:solidFill>
                <a:latin typeface="Arial Rounded MT Bold" pitchFamily="34" charset="0"/>
              </a:rPr>
              <a:t> use Acronym)</a:t>
            </a:r>
            <a:endParaRPr lang="en-US" altLang="en-US" sz="1400" dirty="0">
              <a:solidFill>
                <a:srgbClr val="FF0000"/>
              </a:solidFill>
              <a:latin typeface="Arial Rounded MT Bold" pitchFamily="34" charset="0"/>
            </a:endParaRPr>
          </a:p>
          <a:p>
            <a:pPr eaLnBrk="1" hangingPunct="1">
              <a:defRPr/>
            </a:pPr>
            <a:r>
              <a:rPr lang="en-US" altLang="en-US" sz="1200" b="1" dirty="0">
                <a:latin typeface="Arial Rounded MT Bold" pitchFamily="34" charset="0"/>
              </a:rPr>
              <a:t>BUG	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B</a:t>
            </a:r>
            <a:r>
              <a:rPr lang="en-US" altLang="en-US" sz="1200" b="1" dirty="0">
                <a:latin typeface="Arial Rounded MT Bold" pitchFamily="34" charset="0"/>
              </a:rPr>
              <a:t>ring 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U</a:t>
            </a:r>
            <a:r>
              <a:rPr lang="en-US" altLang="en-US" sz="1200" b="1" dirty="0">
                <a:latin typeface="Arial Rounded MT Bold" pitchFamily="34" charset="0"/>
              </a:rPr>
              <a:t>p 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G</a:t>
            </a:r>
            <a:r>
              <a:rPr lang="en-US" altLang="en-US" sz="1200" b="1" dirty="0">
                <a:latin typeface="Arial Rounded MT Bold" pitchFamily="34" charset="0"/>
              </a:rPr>
              <a:t>rades</a:t>
            </a:r>
            <a:endParaRPr lang="en-US" altLang="en-US" sz="1200" dirty="0">
              <a:latin typeface="Arial Rounded MT Bold" pitchFamily="34" charset="0"/>
            </a:endParaRPr>
          </a:p>
          <a:p>
            <a:pPr eaLnBrk="1" hangingPunct="1">
              <a:defRPr/>
            </a:pPr>
            <a:r>
              <a:rPr lang="en-US" altLang="en-US" sz="1200" b="1" dirty="0">
                <a:latin typeface="Arial Rounded MT Bold" pitchFamily="34" charset="0"/>
              </a:rPr>
              <a:t>CKI	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C</a:t>
            </a:r>
            <a:r>
              <a:rPr lang="en-US" altLang="en-US" sz="1200" b="1" dirty="0">
                <a:latin typeface="Arial Rounded MT Bold" pitchFamily="34" charset="0"/>
              </a:rPr>
              <a:t>ircle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 K I</a:t>
            </a:r>
            <a:r>
              <a:rPr lang="en-US" altLang="en-US" sz="1200" b="1" dirty="0">
                <a:latin typeface="Arial Rounded MT Bold" pitchFamily="34" charset="0"/>
              </a:rPr>
              <a:t>nternational</a:t>
            </a:r>
            <a:endParaRPr lang="en-US" altLang="en-US" sz="1200" dirty="0">
              <a:latin typeface="Arial Rounded MT Bold" pitchFamily="34" charset="0"/>
            </a:endParaRPr>
          </a:p>
          <a:p>
            <a:pPr eaLnBrk="1" hangingPunct="1">
              <a:defRPr/>
            </a:pPr>
            <a:r>
              <a:rPr lang="en-US" altLang="en-US" sz="1200" b="1" dirty="0">
                <a:latin typeface="Arial Rounded MT Bold" pitchFamily="34" charset="0"/>
              </a:rPr>
              <a:t>CLE	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C</a:t>
            </a:r>
            <a:r>
              <a:rPr lang="en-US" altLang="en-US" sz="1200" b="1" dirty="0">
                <a:latin typeface="Arial Rounded MT Bold" pitchFamily="34" charset="0"/>
              </a:rPr>
              <a:t>lub 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L</a:t>
            </a:r>
            <a:r>
              <a:rPr lang="en-US" altLang="en-US" sz="1200" b="1" dirty="0">
                <a:latin typeface="Arial Rounded MT Bold" pitchFamily="34" charset="0"/>
              </a:rPr>
              <a:t>eadership 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E</a:t>
            </a:r>
            <a:r>
              <a:rPr lang="en-US" altLang="en-US" sz="1200" b="1" dirty="0">
                <a:latin typeface="Arial Rounded MT Bold" pitchFamily="34" charset="0"/>
              </a:rPr>
              <a:t>ducation</a:t>
            </a:r>
          </a:p>
          <a:p>
            <a:pPr eaLnBrk="1" hangingPunct="1">
              <a:defRPr/>
            </a:pPr>
            <a:r>
              <a:rPr lang="en-US" altLang="en-US" sz="1200" b="1" dirty="0">
                <a:latin typeface="Arial Rounded MT Bold" pitchFamily="34" charset="0"/>
              </a:rPr>
              <a:t>DCM	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D</a:t>
            </a:r>
            <a:r>
              <a:rPr lang="en-US" altLang="en-US" sz="1200" b="1" dirty="0">
                <a:latin typeface="Arial Rounded MT Bold" pitchFamily="34" charset="0"/>
              </a:rPr>
              <a:t>ivision 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C</a:t>
            </a:r>
            <a:r>
              <a:rPr lang="en-US" altLang="en-US" sz="1200" b="1" dirty="0">
                <a:latin typeface="Arial Rounded MT Bold" pitchFamily="34" charset="0"/>
              </a:rPr>
              <a:t>ommittee 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M</a:t>
            </a:r>
            <a:r>
              <a:rPr lang="en-US" altLang="en-US" sz="1200" b="1" dirty="0">
                <a:latin typeface="Arial Rounded MT Bold" pitchFamily="34" charset="0"/>
              </a:rPr>
              <a:t>eeting</a:t>
            </a:r>
            <a:endParaRPr lang="en-US" altLang="en-US" sz="1200" dirty="0">
              <a:latin typeface="Arial Rounded MT Bold" pitchFamily="34" charset="0"/>
            </a:endParaRPr>
          </a:p>
          <a:p>
            <a:pPr eaLnBrk="1" hangingPunct="1">
              <a:defRPr/>
            </a:pPr>
            <a:r>
              <a:rPr lang="en-US" altLang="en-US" sz="1200" b="1" u="sng" dirty="0">
                <a:solidFill>
                  <a:srgbClr val="FF0000"/>
                </a:solidFill>
                <a:latin typeface="Arial Rounded MT Bold" pitchFamily="34" charset="0"/>
              </a:rPr>
              <a:t>DCON</a:t>
            </a:r>
            <a:r>
              <a:rPr lang="en-US" altLang="en-US" sz="1200" b="1" dirty="0">
                <a:latin typeface="Arial Rounded MT Bold" pitchFamily="34" charset="0"/>
              </a:rPr>
              <a:t>	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D</a:t>
            </a:r>
            <a:r>
              <a:rPr lang="en-US" altLang="en-US" sz="1200" b="1" dirty="0">
                <a:latin typeface="Arial Rounded MT Bold" pitchFamily="34" charset="0"/>
              </a:rPr>
              <a:t>istrict 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Con</a:t>
            </a:r>
            <a:r>
              <a:rPr lang="en-US" altLang="en-US" sz="1200" b="1" dirty="0">
                <a:latin typeface="Arial Rounded MT Bold" pitchFamily="34" charset="0"/>
              </a:rPr>
              <a:t>vention</a:t>
            </a:r>
            <a:endParaRPr lang="en-US" altLang="en-US" sz="1200" dirty="0">
              <a:latin typeface="Arial Rounded MT Bold" pitchFamily="34" charset="0"/>
            </a:endParaRPr>
          </a:p>
          <a:p>
            <a:pPr eaLnBrk="1" hangingPunct="1">
              <a:defRPr/>
            </a:pPr>
            <a:r>
              <a:rPr lang="en-US" altLang="en-US" sz="1200" b="1" dirty="0">
                <a:latin typeface="Arial Rounded MT Bold" pitchFamily="34" charset="0"/>
              </a:rPr>
              <a:t>H&amp;SV	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H</a:t>
            </a:r>
            <a:r>
              <a:rPr lang="en-US" altLang="en-US" sz="1200" b="1" dirty="0">
                <a:latin typeface="Arial Rounded MT Bold" pitchFamily="34" charset="0"/>
              </a:rPr>
              <a:t>uman 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&amp; S</a:t>
            </a:r>
            <a:r>
              <a:rPr lang="en-US" altLang="en-US" sz="1200" b="1" dirty="0">
                <a:latin typeface="Arial Rounded MT Bold" pitchFamily="34" charset="0"/>
              </a:rPr>
              <a:t>piritual 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V</a:t>
            </a:r>
            <a:r>
              <a:rPr lang="en-US" altLang="en-US" sz="1200" b="1" dirty="0">
                <a:latin typeface="Arial Rounded MT Bold" pitchFamily="34" charset="0"/>
              </a:rPr>
              <a:t>alues (Committee)</a:t>
            </a:r>
            <a:endParaRPr lang="en-US" altLang="en-US" sz="1200" dirty="0">
              <a:latin typeface="Arial Rounded MT Bold" pitchFamily="34" charset="0"/>
            </a:endParaRPr>
          </a:p>
          <a:p>
            <a:pPr eaLnBrk="1" hangingPunct="1">
              <a:defRPr/>
            </a:pPr>
            <a:r>
              <a:rPr lang="en-US" altLang="en-US" sz="1200" b="1" dirty="0">
                <a:latin typeface="Arial Rounded MT Bold" pitchFamily="34" charset="0"/>
              </a:rPr>
              <a:t>ICON	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I</a:t>
            </a:r>
            <a:r>
              <a:rPr lang="en-US" altLang="en-US" sz="1200" b="1" dirty="0">
                <a:latin typeface="Arial Rounded MT Bold" pitchFamily="34" charset="0"/>
              </a:rPr>
              <a:t>nternational 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Con</a:t>
            </a:r>
            <a:r>
              <a:rPr lang="en-US" altLang="en-US" sz="1200" b="1" dirty="0">
                <a:latin typeface="Arial Rounded MT Bold" pitchFamily="34" charset="0"/>
              </a:rPr>
              <a:t>vention</a:t>
            </a:r>
            <a:endParaRPr lang="en-US" altLang="en-US" sz="1200" dirty="0">
              <a:latin typeface="Arial Rounded MT Bold" pitchFamily="34" charset="0"/>
            </a:endParaRPr>
          </a:p>
          <a:p>
            <a:pPr eaLnBrk="1" hangingPunct="1">
              <a:defRPr/>
            </a:pPr>
            <a:r>
              <a:rPr lang="en-US" altLang="en-US" sz="1200" b="1" dirty="0">
                <a:latin typeface="Arial Rounded MT Bold" pitchFamily="34" charset="0"/>
              </a:rPr>
              <a:t>K1D	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K</a:t>
            </a:r>
            <a:r>
              <a:rPr lang="en-US" altLang="en-US" sz="1200" b="1" dirty="0">
                <a:latin typeface="Arial Rounded MT Bold" pitchFamily="34" charset="0"/>
              </a:rPr>
              <a:t>iwanis 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ONE D</a:t>
            </a:r>
            <a:r>
              <a:rPr lang="en-US" altLang="en-US" sz="1200" b="1" dirty="0">
                <a:latin typeface="Arial Rounded MT Bold" pitchFamily="34" charset="0"/>
              </a:rPr>
              <a:t>ay</a:t>
            </a:r>
            <a:endParaRPr lang="en-US" altLang="en-US" sz="1200" dirty="0">
              <a:latin typeface="Arial Rounded MT Bold" pitchFamily="34" charset="0"/>
            </a:endParaRPr>
          </a:p>
          <a:p>
            <a:pPr eaLnBrk="1" hangingPunct="1">
              <a:defRPr/>
            </a:pPr>
            <a:r>
              <a:rPr lang="en-US" altLang="en-US" sz="1200" b="1" dirty="0">
                <a:latin typeface="Arial Rounded MT Bold" pitchFamily="34" charset="0"/>
              </a:rPr>
              <a:t>KI	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K</a:t>
            </a:r>
            <a:r>
              <a:rPr lang="en-US" altLang="en-US" sz="1200" b="1" dirty="0">
                <a:latin typeface="Arial Rounded MT Bold" pitchFamily="34" charset="0"/>
              </a:rPr>
              <a:t>iwanis 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I</a:t>
            </a:r>
            <a:r>
              <a:rPr lang="en-US" altLang="en-US" sz="1200" b="1" dirty="0">
                <a:latin typeface="Arial Rounded MT Bold" pitchFamily="34" charset="0"/>
              </a:rPr>
              <a:t>nternational</a:t>
            </a:r>
            <a:endParaRPr lang="en-US" altLang="en-US" sz="1200" dirty="0">
              <a:latin typeface="Arial Rounded MT Bold" pitchFamily="34" charset="0"/>
            </a:endParaRPr>
          </a:p>
          <a:p>
            <a:pPr eaLnBrk="1" hangingPunct="1">
              <a:defRPr/>
            </a:pPr>
            <a:r>
              <a:rPr lang="en-US" altLang="en-US" sz="1200" b="1" dirty="0">
                <a:latin typeface="Arial Rounded MT Bold" pitchFamily="34" charset="0"/>
              </a:rPr>
              <a:t>KIF	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K</a:t>
            </a:r>
            <a:r>
              <a:rPr lang="en-US" altLang="en-US" sz="1200" b="1" dirty="0">
                <a:latin typeface="Arial Rounded MT Bold" pitchFamily="34" charset="0"/>
              </a:rPr>
              <a:t>iwanis 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I</a:t>
            </a:r>
            <a:r>
              <a:rPr lang="en-US" altLang="en-US" sz="1200" b="1" dirty="0">
                <a:latin typeface="Arial Rounded MT Bold" pitchFamily="34" charset="0"/>
              </a:rPr>
              <a:t>nternational 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F</a:t>
            </a:r>
            <a:r>
              <a:rPr lang="en-US" altLang="en-US" sz="1200" b="1" dirty="0">
                <a:latin typeface="Arial Rounded MT Bold" pitchFamily="34" charset="0"/>
              </a:rPr>
              <a:t>oundation</a:t>
            </a:r>
            <a:endParaRPr lang="en-US" altLang="en-US" sz="1200" dirty="0">
              <a:latin typeface="Arial Rounded MT Bold" pitchFamily="34" charset="0"/>
            </a:endParaRPr>
          </a:p>
          <a:p>
            <a:pPr eaLnBrk="1" hangingPunct="1">
              <a:defRPr/>
            </a:pPr>
            <a:r>
              <a:rPr lang="en-US" altLang="en-US" sz="1200" b="1" dirty="0">
                <a:latin typeface="Arial Rounded MT Bold" pitchFamily="34" charset="0"/>
              </a:rPr>
              <a:t>MNT	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M</a:t>
            </a:r>
            <a:r>
              <a:rPr lang="en-US" altLang="en-US" sz="1200" b="1" dirty="0">
                <a:latin typeface="Arial Rounded MT Bold" pitchFamily="34" charset="0"/>
              </a:rPr>
              <a:t>aternal/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N</a:t>
            </a:r>
            <a:r>
              <a:rPr lang="en-US" altLang="en-US" sz="1200" b="1" dirty="0">
                <a:latin typeface="Arial Rounded MT Bold" pitchFamily="34" charset="0"/>
              </a:rPr>
              <a:t>eo-Natal 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T</a:t>
            </a:r>
            <a:r>
              <a:rPr lang="en-US" altLang="en-US" sz="1200" b="1" dirty="0">
                <a:latin typeface="Arial Rounded MT Bold" pitchFamily="34" charset="0"/>
              </a:rPr>
              <a:t>etanus</a:t>
            </a:r>
            <a:endParaRPr lang="en-US" altLang="en-US" sz="1200" dirty="0">
              <a:latin typeface="Arial Rounded MT Bold" pitchFamily="34" charset="0"/>
            </a:endParaRPr>
          </a:p>
          <a:p>
            <a:pPr eaLnBrk="1" hangingPunct="1">
              <a:defRPr/>
            </a:pPr>
            <a:r>
              <a:rPr lang="en-US" altLang="en-US" sz="1200" b="1" dirty="0">
                <a:latin typeface="Arial Rounded MT Bold" pitchFamily="34" charset="0"/>
              </a:rPr>
              <a:t>RAW	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R</a:t>
            </a:r>
            <a:r>
              <a:rPr lang="en-US" altLang="en-US" sz="1200" b="1" dirty="0">
                <a:latin typeface="Arial Rounded MT Bold" pitchFamily="34" charset="0"/>
              </a:rPr>
              <a:t>ead 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A</a:t>
            </a:r>
            <a:r>
              <a:rPr lang="en-US" altLang="en-US" sz="1200" b="1" dirty="0">
                <a:latin typeface="Arial Rounded MT Bold" pitchFamily="34" charset="0"/>
              </a:rPr>
              <a:t>round the 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W</a:t>
            </a:r>
            <a:r>
              <a:rPr lang="en-US" altLang="en-US" sz="1200" b="1" dirty="0">
                <a:latin typeface="Arial Rounded MT Bold" pitchFamily="34" charset="0"/>
              </a:rPr>
              <a:t>orld</a:t>
            </a:r>
            <a:endParaRPr lang="en-US" altLang="en-US" sz="1200" dirty="0">
              <a:latin typeface="Arial Rounded MT Bold" pitchFamily="34" charset="0"/>
            </a:endParaRPr>
          </a:p>
          <a:p>
            <a:pPr eaLnBrk="1" hangingPunct="1">
              <a:defRPr/>
            </a:pPr>
            <a:r>
              <a:rPr lang="en-US" altLang="en-US" sz="1200" b="1" dirty="0">
                <a:latin typeface="Arial Rounded MT Bold" pitchFamily="34" charset="0"/>
              </a:rPr>
              <a:t>SLP	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S</a:t>
            </a:r>
            <a:r>
              <a:rPr lang="en-US" altLang="en-US" sz="1200" b="1" dirty="0">
                <a:latin typeface="Arial Rounded MT Bold" pitchFamily="34" charset="0"/>
              </a:rPr>
              <a:t>ervice 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L</a:t>
            </a:r>
            <a:r>
              <a:rPr lang="en-US" altLang="en-US" sz="1200" b="1" dirty="0">
                <a:latin typeface="Arial Rounded MT Bold" pitchFamily="34" charset="0"/>
              </a:rPr>
              <a:t>eadership 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P</a:t>
            </a:r>
            <a:r>
              <a:rPr lang="en-US" altLang="en-US" sz="1200" b="1" dirty="0">
                <a:latin typeface="Arial Rounded MT Bold" pitchFamily="34" charset="0"/>
              </a:rPr>
              <a:t>rogram (Committee)</a:t>
            </a:r>
            <a:endParaRPr lang="en-US" altLang="en-US" sz="1200" dirty="0">
              <a:latin typeface="Arial Rounded MT Bold" pitchFamily="34" charset="0"/>
            </a:endParaRPr>
          </a:p>
          <a:p>
            <a:pPr eaLnBrk="1" hangingPunct="1">
              <a:defRPr/>
            </a:pPr>
            <a:r>
              <a:rPr lang="en-US" altLang="en-US" sz="1200" b="1" dirty="0">
                <a:latin typeface="Arial Rounded MT Bold" pitchFamily="34" charset="0"/>
              </a:rPr>
              <a:t>WSP	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W</a:t>
            </a:r>
            <a:r>
              <a:rPr lang="en-US" altLang="en-US" sz="1200" b="1" dirty="0">
                <a:latin typeface="Arial Rounded MT Bold" pitchFamily="34" charset="0"/>
              </a:rPr>
              <a:t>orldwide 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S</a:t>
            </a:r>
            <a:r>
              <a:rPr lang="en-US" altLang="en-US" sz="1200" b="1" dirty="0">
                <a:latin typeface="Arial Rounded MT Bold" pitchFamily="34" charset="0"/>
              </a:rPr>
              <a:t>ervice 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P</a:t>
            </a:r>
            <a:r>
              <a:rPr lang="en-US" altLang="en-US" sz="1200" b="1" dirty="0">
                <a:latin typeface="Arial Rounded MT Bold" pitchFamily="34" charset="0"/>
              </a:rPr>
              <a:t>roject</a:t>
            </a:r>
            <a:endParaRPr lang="en-US" altLang="en-US" sz="1200" dirty="0">
              <a:latin typeface="Arial Rounded MT Bold" pitchFamily="34" charset="0"/>
            </a:endParaRPr>
          </a:p>
          <a:p>
            <a:pPr eaLnBrk="1" hangingPunct="1">
              <a:defRPr/>
            </a:pPr>
            <a:r>
              <a:rPr lang="en-US" altLang="en-US" sz="1200" b="1" dirty="0">
                <a:latin typeface="Arial Rounded MT Bold" pitchFamily="34" charset="0"/>
              </a:rPr>
              <a:t>YC:PO	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Y</a:t>
            </a:r>
            <a:r>
              <a:rPr lang="en-US" altLang="en-US" sz="1200" b="1" dirty="0">
                <a:latin typeface="Arial Rounded MT Bold" pitchFamily="34" charset="0"/>
              </a:rPr>
              <a:t>oung 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C</a:t>
            </a:r>
            <a:r>
              <a:rPr lang="en-US" altLang="en-US" sz="1200" b="1" dirty="0">
                <a:latin typeface="Arial Rounded MT Bold" pitchFamily="34" charset="0"/>
              </a:rPr>
              <a:t>hildren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: P</a:t>
            </a:r>
            <a:r>
              <a:rPr lang="en-US" altLang="en-US" sz="1200" b="1" dirty="0">
                <a:latin typeface="Arial Rounded MT Bold" pitchFamily="34" charset="0"/>
              </a:rPr>
              <a:t>riority </a:t>
            </a:r>
            <a:r>
              <a:rPr lang="en-US" altLang="en-US" sz="1200" b="1" dirty="0">
                <a:solidFill>
                  <a:srgbClr val="FF0000"/>
                </a:solidFill>
                <a:latin typeface="Arial Rounded MT Bold" pitchFamily="34" charset="0"/>
              </a:rPr>
              <a:t>O</a:t>
            </a:r>
            <a:r>
              <a:rPr lang="en-US" altLang="en-US" sz="1200" b="1" dirty="0">
                <a:latin typeface="Arial Rounded MT Bold" pitchFamily="34" charset="0"/>
              </a:rPr>
              <a:t>ne (Committee)</a:t>
            </a:r>
            <a:endParaRPr lang="en-US" altLang="en-US" sz="1600" dirty="0">
              <a:latin typeface="Arial Rounded MT Bold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en-US" altLang="en-US" sz="1400" b="1" dirty="0">
                <a:latin typeface="Arial Rounded MT Bold" pitchFamily="34" charset="0"/>
              </a:rPr>
              <a:t> </a:t>
            </a:r>
            <a:endParaRPr lang="en-US" altLang="en-US" sz="1400" dirty="0">
              <a:latin typeface="Arial Rounded MT Bold" pitchFamily="34" charset="0"/>
            </a:endParaRPr>
          </a:p>
          <a:p>
            <a:pPr eaLnBrk="1" hangingPunct="1">
              <a:defRPr/>
            </a:pPr>
            <a:endParaRPr lang="en-US" altLang="en-US" sz="1400" dirty="0">
              <a:latin typeface="Arial Rounded MT Bold" pitchFamily="34" charset="0"/>
            </a:endParaRPr>
          </a:p>
        </p:txBody>
      </p:sp>
      <p:pic>
        <p:nvPicPr>
          <p:cNvPr id="4" name="Picture 3" descr="A group of wooden blocks with letters on them&#10;&#10;Description automatically generated">
            <a:extLst>
              <a:ext uri="{FF2B5EF4-FFF2-40B4-BE49-F238E27FC236}">
                <a16:creationId xmlns:a16="http://schemas.microsoft.com/office/drawing/2014/main" id="{C82BFB82-9AFC-C746-5DFB-5754F91DC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809750"/>
            <a:ext cx="42291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29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304DE-D132-F990-7F76-BE29B20B1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OBJECTS OF KIWANIS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DE277444-37FA-EDEA-589D-5360F726595E}"/>
              </a:ext>
            </a:extLst>
          </p:cNvPr>
          <p:cNvSpPr txBox="1">
            <a:spLocks/>
          </p:cNvSpPr>
          <p:nvPr/>
        </p:nvSpPr>
        <p:spPr bwMode="auto">
          <a:xfrm>
            <a:off x="0" y="1276350"/>
            <a:ext cx="9144000" cy="69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 lang="en-US" altLang="en-US" sz="1400" dirty="0">
              <a:latin typeface="Arial Rounded MT Bold" pitchFamily="34" charset="0"/>
            </a:endParaRPr>
          </a:p>
          <a:p>
            <a:pPr>
              <a:defRPr/>
            </a:pPr>
            <a:r>
              <a:rPr lang="en-US" altLang="en-US" sz="1400" dirty="0">
                <a:latin typeface="Arial Rounded MT Bold" pitchFamily="34" charset="0"/>
              </a:rPr>
              <a:t>The 6 permanent Objects of Kiwanis International were approved at the </a:t>
            </a:r>
            <a:r>
              <a:rPr lang="en-US" altLang="en-US" sz="1400" dirty="0">
                <a:solidFill>
                  <a:srgbClr val="C00000"/>
                </a:solidFill>
                <a:latin typeface="Arial Rounded MT Bold" pitchFamily="34" charset="0"/>
              </a:rPr>
              <a:t>1924</a:t>
            </a:r>
            <a:r>
              <a:rPr lang="en-US" altLang="en-US" sz="1400" dirty="0">
                <a:latin typeface="Arial Rounded MT Bold" pitchFamily="34" charset="0"/>
              </a:rPr>
              <a:t> Convention in Denver and have remained unchanged.</a:t>
            </a:r>
          </a:p>
          <a:p>
            <a:pPr>
              <a:defRPr/>
            </a:pPr>
            <a:endParaRPr lang="en-US" altLang="en-US" sz="1400" dirty="0">
              <a:latin typeface="Arial Rounded MT Bold" pitchFamily="34" charset="0"/>
            </a:endParaRPr>
          </a:p>
          <a:p>
            <a:pPr>
              <a:defRPr/>
            </a:pPr>
            <a:r>
              <a:rPr lang="en-US" altLang="en-US" sz="1400" b="1" dirty="0">
                <a:latin typeface="Arial Rounded MT Bold" pitchFamily="34" charset="0"/>
                <a:hlinkClick r:id="rId2"/>
              </a:rPr>
              <a:t>Object 1</a:t>
            </a:r>
            <a:r>
              <a:rPr lang="en-US" altLang="en-US" sz="1400" dirty="0">
                <a:latin typeface="Arial Rounded MT Bold" pitchFamily="34" charset="0"/>
              </a:rPr>
              <a:t> - To give primacy to the </a:t>
            </a:r>
            <a:r>
              <a:rPr lang="en-US" altLang="en-US" sz="1400" u="sng" dirty="0">
                <a:latin typeface="Arial Rounded MT Bold" pitchFamily="34" charset="0"/>
              </a:rPr>
              <a:t>human and spiritual </a:t>
            </a:r>
            <a:r>
              <a:rPr lang="en-US" altLang="en-US" sz="1400" dirty="0">
                <a:latin typeface="Arial Rounded MT Bold" pitchFamily="34" charset="0"/>
              </a:rPr>
              <a:t>rather than to the material values of life. </a:t>
            </a:r>
          </a:p>
          <a:p>
            <a:pPr>
              <a:defRPr/>
            </a:pPr>
            <a:r>
              <a:rPr lang="en-US" altLang="en-US" sz="1400" b="1" dirty="0">
                <a:latin typeface="Arial Rounded MT Bold" pitchFamily="34" charset="0"/>
                <a:hlinkClick r:id="rId3"/>
              </a:rPr>
              <a:t>Object 2</a:t>
            </a:r>
            <a:r>
              <a:rPr lang="en-US" altLang="en-US" sz="1400" dirty="0">
                <a:latin typeface="Arial Rounded MT Bold" pitchFamily="34" charset="0"/>
              </a:rPr>
              <a:t> - To encourage the daily living of the </a:t>
            </a:r>
            <a:r>
              <a:rPr lang="en-US" altLang="en-US" sz="1400" u="sng" dirty="0">
                <a:latin typeface="Arial Rounded MT Bold" pitchFamily="34" charset="0"/>
              </a:rPr>
              <a:t>Golden Rule </a:t>
            </a:r>
            <a:r>
              <a:rPr lang="en-US" altLang="en-US" sz="1400" dirty="0">
                <a:latin typeface="Arial Rounded MT Bold" pitchFamily="34" charset="0"/>
              </a:rPr>
              <a:t>in all human relationships. </a:t>
            </a:r>
          </a:p>
          <a:p>
            <a:pPr>
              <a:defRPr/>
            </a:pPr>
            <a:r>
              <a:rPr lang="en-US" altLang="en-US" sz="1400" b="1" dirty="0">
                <a:latin typeface="Arial Rounded MT Bold" pitchFamily="34" charset="0"/>
                <a:hlinkClick r:id="rId4"/>
              </a:rPr>
              <a:t>Object 3</a:t>
            </a:r>
            <a:r>
              <a:rPr lang="en-US" altLang="en-US" sz="1400" dirty="0">
                <a:latin typeface="Arial Rounded MT Bold" pitchFamily="34" charset="0"/>
              </a:rPr>
              <a:t> - To promote the adoption and the application of </a:t>
            </a:r>
            <a:r>
              <a:rPr lang="en-US" altLang="en-US" sz="1400" u="sng" dirty="0">
                <a:latin typeface="Arial Rounded MT Bold" pitchFamily="34" charset="0"/>
              </a:rPr>
              <a:t>higher social, business, and professional standards</a:t>
            </a:r>
            <a:r>
              <a:rPr lang="en-US" altLang="en-US" sz="1400" dirty="0">
                <a:latin typeface="Arial Rounded MT Bold" pitchFamily="34" charset="0"/>
              </a:rPr>
              <a:t>. </a:t>
            </a:r>
          </a:p>
          <a:p>
            <a:pPr>
              <a:defRPr/>
            </a:pPr>
            <a:r>
              <a:rPr lang="en-US" altLang="en-US" sz="1400" b="1" dirty="0">
                <a:latin typeface="Arial Rounded MT Bold" pitchFamily="34" charset="0"/>
                <a:hlinkClick r:id="rId5"/>
              </a:rPr>
              <a:t>Object 4</a:t>
            </a:r>
            <a:r>
              <a:rPr lang="en-US" altLang="en-US" sz="1400" dirty="0">
                <a:latin typeface="Arial Rounded MT Bold" pitchFamily="34" charset="0"/>
              </a:rPr>
              <a:t> - To develop, by precept and example, a more </a:t>
            </a:r>
            <a:r>
              <a:rPr lang="en-US" altLang="en-US" sz="1400" u="sng" dirty="0">
                <a:latin typeface="Arial Rounded MT Bold" pitchFamily="34" charset="0"/>
              </a:rPr>
              <a:t>intelligent, aggressive, and serviceable citizenship</a:t>
            </a:r>
            <a:r>
              <a:rPr lang="en-US" altLang="en-US" sz="1400" dirty="0">
                <a:latin typeface="Arial Rounded MT Bold" pitchFamily="34" charset="0"/>
              </a:rPr>
              <a:t>. </a:t>
            </a:r>
          </a:p>
          <a:p>
            <a:pPr>
              <a:defRPr/>
            </a:pPr>
            <a:r>
              <a:rPr lang="en-US" altLang="en-US" sz="1400" b="1" dirty="0">
                <a:latin typeface="Arial Rounded MT Bold" pitchFamily="34" charset="0"/>
                <a:hlinkClick r:id="rId6"/>
              </a:rPr>
              <a:t>Object 5</a:t>
            </a:r>
            <a:r>
              <a:rPr lang="en-US" altLang="en-US" sz="1400" dirty="0">
                <a:latin typeface="Arial Rounded MT Bold" pitchFamily="34" charset="0"/>
              </a:rPr>
              <a:t> - To provide, through Kiwanis clubs, a practical means to form </a:t>
            </a:r>
            <a:r>
              <a:rPr lang="en-US" altLang="en-US" sz="1400" u="sng" dirty="0">
                <a:latin typeface="Arial Rounded MT Bold" pitchFamily="34" charset="0"/>
              </a:rPr>
              <a:t>enduring friendships</a:t>
            </a:r>
            <a:r>
              <a:rPr lang="en-US" altLang="en-US" sz="1400" dirty="0">
                <a:latin typeface="Arial Rounded MT Bold" pitchFamily="34" charset="0"/>
              </a:rPr>
              <a:t>, to render </a:t>
            </a:r>
            <a:r>
              <a:rPr lang="en-US" altLang="en-US" sz="1400" u="sng" dirty="0">
                <a:latin typeface="Arial Rounded MT Bold" pitchFamily="34" charset="0"/>
              </a:rPr>
              <a:t>altruistic service</a:t>
            </a:r>
            <a:r>
              <a:rPr lang="en-US" altLang="en-US" sz="1400" dirty="0">
                <a:latin typeface="Arial Rounded MT Bold" pitchFamily="34" charset="0"/>
              </a:rPr>
              <a:t>, and to </a:t>
            </a:r>
            <a:r>
              <a:rPr lang="en-US" altLang="en-US" sz="1400" u="sng" dirty="0">
                <a:latin typeface="Arial Rounded MT Bold" pitchFamily="34" charset="0"/>
              </a:rPr>
              <a:t>build better communities</a:t>
            </a:r>
            <a:r>
              <a:rPr lang="en-US" altLang="en-US" sz="1400" dirty="0">
                <a:latin typeface="Arial Rounded MT Bold" pitchFamily="34" charset="0"/>
              </a:rPr>
              <a:t>. </a:t>
            </a:r>
          </a:p>
          <a:p>
            <a:pPr>
              <a:defRPr/>
            </a:pPr>
            <a:r>
              <a:rPr lang="en-US" altLang="en-US" sz="1400" b="1" dirty="0">
                <a:latin typeface="Arial Rounded MT Bold" pitchFamily="34" charset="0"/>
                <a:hlinkClick r:id="rId7"/>
              </a:rPr>
              <a:t>Object 6</a:t>
            </a:r>
            <a:r>
              <a:rPr lang="en-US" altLang="en-US" sz="1400" dirty="0">
                <a:latin typeface="Arial Rounded MT Bold" pitchFamily="34" charset="0"/>
              </a:rPr>
              <a:t> - To cooperate in creating and maintaining that sound public opinion and high idealism which make possible the increase of </a:t>
            </a:r>
            <a:r>
              <a:rPr lang="en-US" altLang="en-US" sz="1400" u="sng" dirty="0">
                <a:latin typeface="Arial Rounded MT Bold" pitchFamily="34" charset="0"/>
              </a:rPr>
              <a:t>righteousness, justice, patriotism, and goodwill</a:t>
            </a:r>
            <a:r>
              <a:rPr lang="en-US" altLang="en-US" sz="1400" dirty="0">
                <a:latin typeface="Arial Rounded MT Bold" pitchFamily="34" charset="0"/>
              </a:rPr>
              <a:t>. </a:t>
            </a:r>
          </a:p>
          <a:p>
            <a:pPr>
              <a:defRPr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850325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C68033-8927-9116-3A72-E65B2A479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838" y="287665"/>
            <a:ext cx="7772400" cy="634603"/>
          </a:xfrm>
        </p:spPr>
        <p:txBody>
          <a:bodyPr/>
          <a:lstStyle/>
          <a:p>
            <a:r>
              <a:rPr lang="en-US" sz="3200" dirty="0">
                <a:solidFill>
                  <a:srgbClr val="FFFF00"/>
                </a:solidFill>
              </a:rPr>
              <a:t>WHERE IN THE WORLD IS KIWANIS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1309F1-7FE0-B3E9-51B0-831BD8376D06}"/>
              </a:ext>
            </a:extLst>
          </p:cNvPr>
          <p:cNvSpPr/>
          <p:nvPr/>
        </p:nvSpPr>
        <p:spPr>
          <a:xfrm>
            <a:off x="221166" y="1276350"/>
            <a:ext cx="884663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u="sng" dirty="0">
                <a:solidFill>
                  <a:srgbClr val="FF0000"/>
                </a:solidFill>
                <a:latin typeface="Arial Rounded MT Bold" pitchFamily="34" charset="0"/>
              </a:rPr>
              <a:t>THE AMERICAS</a:t>
            </a:r>
            <a:r>
              <a:rPr lang="en-US" sz="1800" b="1" dirty="0">
                <a:solidFill>
                  <a:srgbClr val="FF0000"/>
                </a:solidFill>
                <a:latin typeface="Arial Rounded MT Bold" pitchFamily="34" charset="0"/>
              </a:rPr>
              <a:t> DISTRICT:		</a:t>
            </a:r>
            <a:endParaRPr lang="en-US" sz="1800" b="1" u="sng" dirty="0">
              <a:solidFill>
                <a:srgbClr val="FF0000"/>
              </a:solidFill>
              <a:latin typeface="Arial Rounded MT Bold" pitchFamily="34" charset="0"/>
            </a:endParaRPr>
          </a:p>
          <a:p>
            <a:pPr>
              <a:defRPr/>
            </a:pPr>
            <a:r>
              <a:rPr lang="en-US" sz="1050" b="1" u="sng" dirty="0">
                <a:solidFill>
                  <a:srgbClr val="0070C0"/>
                </a:solidFill>
                <a:latin typeface="Arial Rounded MT Bold" pitchFamily="34" charset="0"/>
              </a:rPr>
              <a:t>UNITED STATES</a:t>
            </a:r>
            <a:r>
              <a:rPr lang="en-US" sz="1050" b="1" dirty="0">
                <a:solidFill>
                  <a:srgbClr val="0070C0"/>
                </a:solidFill>
                <a:latin typeface="Arial Rounded MT Bold" pitchFamily="34" charset="0"/>
              </a:rPr>
              <a:t>: </a:t>
            </a:r>
            <a:r>
              <a:rPr lang="en-US" sz="1050" b="1" dirty="0">
                <a:latin typeface="Arial Rounded MT Bold" pitchFamily="34" charset="0"/>
              </a:rPr>
              <a:t>AL, Carolinas, GA, IN, </a:t>
            </a:r>
          </a:p>
          <a:p>
            <a:pPr>
              <a:defRPr/>
            </a:pPr>
            <a:r>
              <a:rPr lang="en-US" sz="1050" b="1" dirty="0">
                <a:latin typeface="Arial Rounded MT Bold" pitchFamily="34" charset="0"/>
              </a:rPr>
              <a:t>KY-TN, MI, MS-AR, CA-NV-HI, Capital, </a:t>
            </a:r>
            <a:r>
              <a:rPr lang="en-US" sz="1050" b="1" dirty="0">
                <a:solidFill>
                  <a:srgbClr val="FF0000"/>
                </a:solidFill>
                <a:latin typeface="Arial Rounded MT Bold" pitchFamily="34" charset="0"/>
              </a:rPr>
              <a:t>FL</a:t>
            </a:r>
            <a:r>
              <a:rPr lang="en-US" sz="1050" b="1" dirty="0">
                <a:latin typeface="Arial Rounded MT Bold" pitchFamily="34" charset="0"/>
              </a:rPr>
              <a:t>,</a:t>
            </a:r>
          </a:p>
          <a:p>
            <a:pPr>
              <a:defRPr/>
            </a:pPr>
            <a:r>
              <a:rPr lang="en-US" sz="1050" b="1" dirty="0">
                <a:latin typeface="Arial Rounded MT Bold" pitchFamily="34" charset="0"/>
              </a:rPr>
              <a:t>IL, IL-E. Iowa, KS, LA-MS-W.TN, MN-Dakotas,</a:t>
            </a:r>
          </a:p>
          <a:p>
            <a:pPr>
              <a:defRPr/>
            </a:pPr>
            <a:r>
              <a:rPr lang="en-US" sz="1050" b="1" dirty="0">
                <a:latin typeface="Arial Rounded MT Bold" pitchFamily="34" charset="0"/>
              </a:rPr>
              <a:t>MT, NE-IA, NJ, OH, PA, Southwest, UT-ID, </a:t>
            </a:r>
          </a:p>
          <a:p>
            <a:pPr>
              <a:defRPr/>
            </a:pPr>
            <a:r>
              <a:rPr lang="en-US" sz="1050" b="1" dirty="0">
                <a:latin typeface="Arial Rounded MT Bold" pitchFamily="34" charset="0"/>
              </a:rPr>
              <a:t>WI-Upper MI, New England, NY, Pacific NW, </a:t>
            </a:r>
          </a:p>
          <a:p>
            <a:pPr>
              <a:defRPr/>
            </a:pPr>
            <a:r>
              <a:rPr lang="en-US" sz="1050" b="1" dirty="0">
                <a:latin typeface="Arial Rounded MT Bold" pitchFamily="34" charset="0"/>
              </a:rPr>
              <a:t>Rocky Mountain, TX-OK,  WV.</a:t>
            </a:r>
          </a:p>
          <a:p>
            <a:pPr>
              <a:defRPr/>
            </a:pPr>
            <a:endParaRPr lang="en-US" sz="1050" b="1" dirty="0">
              <a:latin typeface="Arial Rounded MT Bold" pitchFamily="34" charset="0"/>
            </a:endParaRPr>
          </a:p>
          <a:p>
            <a:pPr>
              <a:defRPr/>
            </a:pPr>
            <a:endParaRPr lang="en-US" sz="1050" b="1" dirty="0">
              <a:latin typeface="Arial Rounded MT Bold" pitchFamily="34" charset="0"/>
            </a:endParaRPr>
          </a:p>
          <a:p>
            <a:pPr>
              <a:defRPr/>
            </a:pPr>
            <a:r>
              <a:rPr lang="en-US" sz="1050" b="1" u="sng" dirty="0">
                <a:solidFill>
                  <a:srgbClr val="FF0000"/>
                </a:solidFill>
                <a:latin typeface="Arial Rounded MT Bold" pitchFamily="34" charset="0"/>
              </a:rPr>
              <a:t>Florida District: </a:t>
            </a:r>
            <a:r>
              <a:rPr lang="en-US" sz="1050" b="1" u="sng" dirty="0">
                <a:latin typeface="Arial Rounded MT Bold" pitchFamily="34" charset="0"/>
              </a:rPr>
              <a:t>Puerto Rico; Turks &amp; Caicos;</a:t>
            </a:r>
          </a:p>
          <a:p>
            <a:pPr>
              <a:defRPr/>
            </a:pPr>
            <a:r>
              <a:rPr lang="en-US" sz="1050" b="1" i="1" dirty="0">
                <a:latin typeface="Arial Rounded MT Bold" pitchFamily="34" charset="0"/>
              </a:rPr>
              <a:t>	</a:t>
            </a:r>
            <a:r>
              <a:rPr lang="en-US" sz="1050" b="1" u="sng" dirty="0">
                <a:latin typeface="Arial Rounded MT Bold" pitchFamily="34" charset="0"/>
              </a:rPr>
              <a:t>Grand Cayman; and </a:t>
            </a:r>
            <a:r>
              <a:rPr lang="en-US" sz="105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itchFamily="34" charset="0"/>
              </a:rPr>
              <a:t>St Croix, USVI.</a:t>
            </a:r>
          </a:p>
          <a:p>
            <a:pPr>
              <a:defRPr/>
            </a:pPr>
            <a:endParaRPr lang="en-US" sz="1050" b="1" u="sng" dirty="0">
              <a:solidFill>
                <a:srgbClr val="FF0000"/>
              </a:solidFill>
              <a:latin typeface="Arial Rounded MT Bold" pitchFamily="34" charset="0"/>
            </a:endParaRPr>
          </a:p>
          <a:p>
            <a:pPr>
              <a:defRPr/>
            </a:pPr>
            <a:r>
              <a:rPr lang="en-US" sz="1200" b="1" u="sng" dirty="0">
                <a:solidFill>
                  <a:srgbClr val="0070C0"/>
                </a:solidFill>
                <a:latin typeface="Arial Rounded MT Bold" pitchFamily="34" charset="0"/>
              </a:rPr>
              <a:t>W. CANADA,  E.CANADA &amp; CARIBBEAN DISTRICT</a:t>
            </a:r>
          </a:p>
          <a:p>
            <a:pPr>
              <a:defRPr/>
            </a:pPr>
            <a:endParaRPr lang="en-US" sz="1200" b="1" u="sng" dirty="0">
              <a:solidFill>
                <a:srgbClr val="0070C0"/>
              </a:solidFill>
              <a:latin typeface="Arial Rounded MT Bold" pitchFamily="34" charset="0"/>
            </a:endParaRPr>
          </a:p>
          <a:p>
            <a:pPr>
              <a:defRPr/>
            </a:pPr>
            <a:endParaRPr lang="en-US" sz="1200" b="1" u="sng" dirty="0">
              <a:solidFill>
                <a:srgbClr val="0070C0"/>
              </a:solidFill>
              <a:latin typeface="Arial Rounded MT Bold" pitchFamily="34" charset="0"/>
            </a:endParaRPr>
          </a:p>
          <a:p>
            <a:pPr>
              <a:defRPr/>
            </a:pPr>
            <a:endParaRPr lang="en-US" sz="750" b="1" u="sng" dirty="0">
              <a:solidFill>
                <a:srgbClr val="3333CC"/>
              </a:solidFill>
              <a:latin typeface="Arial Rounded MT Bold" pitchFamily="34" charset="0"/>
            </a:endParaRPr>
          </a:p>
          <a:p>
            <a:pPr>
              <a:defRPr/>
            </a:pPr>
            <a:r>
              <a:rPr lang="en-US" sz="1200" b="1" u="sng" dirty="0">
                <a:solidFill>
                  <a:srgbClr val="0070C0"/>
                </a:solidFill>
                <a:latin typeface="Arial Rounded MT Bold" pitchFamily="34" charset="0"/>
              </a:rPr>
              <a:t>ANDEAN &amp; CENTRAL AMERICA, ECUADOR DISTRICT</a:t>
            </a:r>
          </a:p>
          <a:p>
            <a:pPr>
              <a:defRPr/>
            </a:pPr>
            <a:endParaRPr lang="en-US" sz="450" b="1" u="sng" dirty="0">
              <a:solidFill>
                <a:srgbClr val="0070C0"/>
              </a:solidFill>
              <a:latin typeface="Arial Rounded MT Bold" pitchFamily="34" charset="0"/>
            </a:endParaRPr>
          </a:p>
          <a:p>
            <a:pPr>
              <a:defRPr/>
            </a:pPr>
            <a:endParaRPr lang="en-US" sz="150" b="1" u="sng" dirty="0">
              <a:solidFill>
                <a:srgbClr val="FF0000"/>
              </a:solidFill>
              <a:latin typeface="Arial Rounded MT Bold" pitchFamily="34" charset="0"/>
            </a:endParaRPr>
          </a:p>
          <a:p>
            <a:pPr>
              <a:defRPr/>
            </a:pPr>
            <a:r>
              <a:rPr lang="en-US" sz="1050" b="1" u="sng" dirty="0">
                <a:solidFill>
                  <a:srgbClr val="0070C0"/>
                </a:solidFill>
                <a:latin typeface="Arial Rounded MT Bold" pitchFamily="34" charset="0"/>
              </a:rPr>
              <a:t>EUROPE</a:t>
            </a:r>
            <a:r>
              <a:rPr lang="en-US" sz="1050" b="1" dirty="0">
                <a:solidFill>
                  <a:srgbClr val="0070C0"/>
                </a:solidFill>
                <a:latin typeface="Arial Rounded MT Bold" pitchFamily="34" charset="0"/>
              </a:rPr>
              <a:t> DISTRICT: </a:t>
            </a:r>
            <a:r>
              <a:rPr lang="en-US" sz="1050" b="1" dirty="0">
                <a:latin typeface="Arial Rounded MT Bold" pitchFamily="34" charset="0"/>
              </a:rPr>
              <a:t>Austria, Belgium-Luxembourg, Czech Republic &amp; Slovakia, France-Monaco, Germany, Iceland-	Faroes, Italy-San Marino, Netherlands, </a:t>
            </a:r>
            <a:r>
              <a:rPr lang="en-US" sz="1050" b="1" dirty="0" err="1">
                <a:latin typeface="Arial Rounded MT Bold" pitchFamily="34" charset="0"/>
              </a:rPr>
              <a:t>NorDen</a:t>
            </a:r>
            <a:r>
              <a:rPr lang="en-US" sz="1050" b="1" dirty="0">
                <a:latin typeface="Arial Rounded MT Bold" pitchFamily="34" charset="0"/>
              </a:rPr>
              <a:t>, Poland., Switzerland-Liechtenstein.</a:t>
            </a:r>
          </a:p>
          <a:p>
            <a:pPr>
              <a:defRPr/>
            </a:pPr>
            <a:endParaRPr lang="en-US" sz="1050" b="1" dirty="0">
              <a:latin typeface="Arial Rounded MT Bold" pitchFamily="34" charset="0"/>
            </a:endParaRPr>
          </a:p>
          <a:p>
            <a:pPr>
              <a:defRPr/>
            </a:pPr>
            <a:endParaRPr lang="en-US" sz="100" b="1" dirty="0">
              <a:latin typeface="Arial Rounded MT Bold" pitchFamily="34" charset="0"/>
            </a:endParaRPr>
          </a:p>
          <a:p>
            <a:pPr>
              <a:defRPr/>
            </a:pPr>
            <a:r>
              <a:rPr lang="en-US" sz="1050" b="1" u="sng" dirty="0">
                <a:solidFill>
                  <a:srgbClr val="0070C0"/>
                </a:solidFill>
                <a:latin typeface="Arial Rounded MT Bold" pitchFamily="34" charset="0"/>
              </a:rPr>
              <a:t>ASIA-PACIFIC DISTRICT</a:t>
            </a:r>
            <a:r>
              <a:rPr lang="en-US" sz="1050" b="1" dirty="0">
                <a:solidFill>
                  <a:srgbClr val="0070C0"/>
                </a:solidFill>
                <a:latin typeface="Arial Rounded MT Bold" pitchFamily="34" charset="0"/>
              </a:rPr>
              <a:t>:  </a:t>
            </a:r>
            <a:r>
              <a:rPr lang="en-US" sz="1050" b="1" dirty="0">
                <a:latin typeface="Arial Rounded MT Bold" pitchFamily="34" charset="0"/>
              </a:rPr>
              <a:t>Australia, Japan, Malaysia, New Zealand-South Pacific, Philippine Luzon, Philippine South, Taiwan.</a:t>
            </a:r>
          </a:p>
        </p:txBody>
      </p:sp>
      <p:sp>
        <p:nvSpPr>
          <p:cNvPr id="9" name="Down Arrow 11">
            <a:extLst>
              <a:ext uri="{FF2B5EF4-FFF2-40B4-BE49-F238E27FC236}">
                <a16:creationId xmlns:a16="http://schemas.microsoft.com/office/drawing/2014/main" id="{8EC74574-D3F6-CCC1-4343-AED2F656F491}"/>
              </a:ext>
            </a:extLst>
          </p:cNvPr>
          <p:cNvSpPr/>
          <p:nvPr/>
        </p:nvSpPr>
        <p:spPr>
          <a:xfrm rot="16200000">
            <a:off x="3712187" y="2670655"/>
            <a:ext cx="499893" cy="75928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highlight>
                <a:srgbClr val="FF6600"/>
              </a:highlight>
            </a:endParaRPr>
          </a:p>
        </p:txBody>
      </p:sp>
      <p:pic>
        <p:nvPicPr>
          <p:cNvPr id="12" name="Picture 11" descr="A map of the caribbean islands&#10;&#10;Description automatically generated">
            <a:extLst>
              <a:ext uri="{FF2B5EF4-FFF2-40B4-BE49-F238E27FC236}">
                <a16:creationId xmlns:a16="http://schemas.microsoft.com/office/drawing/2014/main" id="{3FEBCCBC-556F-FFD1-CD63-F694CF791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599" y="1284753"/>
            <a:ext cx="4726023" cy="2912487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18AB9F5B-EF6A-62DF-623F-0EB71A6BA021}"/>
              </a:ext>
            </a:extLst>
          </p:cNvPr>
          <p:cNvSpPr/>
          <p:nvPr/>
        </p:nvSpPr>
        <p:spPr>
          <a:xfrm rot="5400000">
            <a:off x="7294798" y="1681750"/>
            <a:ext cx="677835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F7193B8-FC98-2D40-1559-F694538E1849}"/>
              </a:ext>
            </a:extLst>
          </p:cNvPr>
          <p:cNvSpPr/>
          <p:nvPr/>
        </p:nvSpPr>
        <p:spPr>
          <a:xfrm rot="16200000">
            <a:off x="4627799" y="3431134"/>
            <a:ext cx="677835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36114B5C-8EC1-EDCA-8108-BD854EF5615D}"/>
              </a:ext>
            </a:extLst>
          </p:cNvPr>
          <p:cNvSpPr/>
          <p:nvPr/>
        </p:nvSpPr>
        <p:spPr>
          <a:xfrm rot="16200000">
            <a:off x="8209199" y="3506551"/>
            <a:ext cx="677835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98296278-C02C-B3D0-95F5-481B6EF5DB29}"/>
              </a:ext>
            </a:extLst>
          </p:cNvPr>
          <p:cNvSpPr/>
          <p:nvPr/>
        </p:nvSpPr>
        <p:spPr>
          <a:xfrm rot="5400000">
            <a:off x="8583916" y="2719010"/>
            <a:ext cx="677835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51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EB4F7-15BF-3BD1-CB9E-830E9D37C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85750"/>
            <a:ext cx="7848600" cy="634603"/>
          </a:xfrm>
        </p:spPr>
        <p:txBody>
          <a:bodyPr/>
          <a:lstStyle/>
          <a:p>
            <a:r>
              <a:rPr lang="en-US" sz="4000" dirty="0">
                <a:solidFill>
                  <a:srgbClr val="FFFF00"/>
                </a:solidFill>
              </a:rPr>
              <a:t>KIWANIS IN 83 NATIONS</a:t>
            </a:r>
          </a:p>
        </p:txBody>
      </p:sp>
      <p:pic>
        <p:nvPicPr>
          <p:cNvPr id="4" name="Content Placeholder 4" descr="A map of the world&#10;&#10;Description automatically generated">
            <a:extLst>
              <a:ext uri="{FF2B5EF4-FFF2-40B4-BE49-F238E27FC236}">
                <a16:creationId xmlns:a16="http://schemas.microsoft.com/office/drawing/2014/main" id="{48E019F1-3815-BD09-7131-BA239694F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6350"/>
            <a:ext cx="6725477" cy="386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artoon characters holding a sign&#10;&#10;Description automatically generated">
            <a:extLst>
              <a:ext uri="{FF2B5EF4-FFF2-40B4-BE49-F238E27FC236}">
                <a16:creationId xmlns:a16="http://schemas.microsoft.com/office/drawing/2014/main" id="{68540D0C-C285-6A41-4FE3-A8C73396F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477" y="2495550"/>
            <a:ext cx="2455593" cy="264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BF2913-01EA-6689-167C-FA037D3DFD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59"/>
          <a:stretch/>
        </p:blipFill>
        <p:spPr>
          <a:xfrm>
            <a:off x="6995255" y="1371600"/>
            <a:ext cx="198120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97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36855-535B-0583-1100-5EFB0715F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85750"/>
            <a:ext cx="7772400" cy="634603"/>
          </a:xfrm>
        </p:spPr>
        <p:txBody>
          <a:bodyPr/>
          <a:lstStyle/>
          <a:p>
            <a:r>
              <a:rPr lang="en-US" sz="3200" dirty="0">
                <a:solidFill>
                  <a:srgbClr val="FFFF00"/>
                </a:solidFill>
              </a:rPr>
              <a:t>KIWANIS FAMILY BY THE NUMBERS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CE9BA1CA-9E25-4997-953F-8BA94F7EA42C}"/>
              </a:ext>
            </a:extLst>
          </p:cNvPr>
          <p:cNvSpPr txBox="1">
            <a:spLocks/>
          </p:cNvSpPr>
          <p:nvPr/>
        </p:nvSpPr>
        <p:spPr bwMode="auto">
          <a:xfrm>
            <a:off x="0" y="123825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FontTx/>
              <a:buNone/>
            </a:pPr>
            <a:r>
              <a:rPr lang="en-US" altLang="en-US" sz="1400" b="1" u="sng" dirty="0">
                <a:solidFill>
                  <a:srgbClr val="3333CC"/>
                </a:solidFill>
                <a:latin typeface="Arial Rounded MT Bold" pitchFamily="34" charset="0"/>
              </a:rPr>
              <a:t>Family</a:t>
            </a:r>
            <a:r>
              <a:rPr lang="en-US" altLang="en-US" sz="1400" b="1" dirty="0">
                <a:solidFill>
                  <a:srgbClr val="3333CC"/>
                </a:solidFill>
                <a:latin typeface="Arial Rounded MT Bold" pitchFamily="34" charset="0"/>
              </a:rPr>
              <a:t>	  	 </a:t>
            </a:r>
            <a:r>
              <a:rPr lang="en-US" altLang="en-US" sz="1400" b="1" u="sng" dirty="0">
                <a:solidFill>
                  <a:srgbClr val="3333CC"/>
                </a:solidFill>
                <a:latin typeface="Arial Rounded MT Bold" pitchFamily="34" charset="0"/>
              </a:rPr>
              <a:t>Members</a:t>
            </a:r>
            <a:r>
              <a:rPr lang="en-US" altLang="en-US" sz="1400" b="1" dirty="0">
                <a:solidFill>
                  <a:srgbClr val="3333CC"/>
                </a:solidFill>
                <a:latin typeface="Arial Rounded MT Bold" pitchFamily="34" charset="0"/>
              </a:rPr>
              <a:t>   </a:t>
            </a:r>
            <a:r>
              <a:rPr lang="en-US" altLang="en-US" sz="1400" b="1" u="sng" dirty="0">
                <a:solidFill>
                  <a:srgbClr val="3333CC"/>
                </a:solidFill>
                <a:latin typeface="Arial Rounded MT Bold" pitchFamily="34" charset="0"/>
              </a:rPr>
              <a:t>Clubs</a:t>
            </a:r>
            <a:r>
              <a:rPr lang="en-US" altLang="en-US" sz="1400" b="1" dirty="0">
                <a:solidFill>
                  <a:srgbClr val="3333CC"/>
                </a:solidFill>
                <a:latin typeface="Arial Rounded MT Bold" pitchFamily="34" charset="0"/>
              </a:rPr>
              <a:t>   </a:t>
            </a:r>
            <a:r>
              <a:rPr lang="en-US" altLang="en-US" sz="1400" b="1" u="sng" dirty="0">
                <a:solidFill>
                  <a:srgbClr val="3333CC"/>
                </a:solidFill>
                <a:latin typeface="Arial Rounded MT Bold" pitchFamily="34" charset="0"/>
              </a:rPr>
              <a:t>Nations</a:t>
            </a:r>
            <a:r>
              <a:rPr lang="en-US" altLang="en-US" sz="1400" b="1" dirty="0">
                <a:solidFill>
                  <a:srgbClr val="3333CC"/>
                </a:solidFill>
                <a:latin typeface="Arial Rounded MT Bold" pitchFamily="34" charset="0"/>
              </a:rPr>
              <a:t>       	</a:t>
            </a:r>
            <a:r>
              <a:rPr lang="en-US" altLang="en-US" sz="1400" b="1" u="sng" dirty="0">
                <a:solidFill>
                  <a:srgbClr val="3333CC"/>
                </a:solidFill>
                <a:latin typeface="Arial Rounded MT Bold" pitchFamily="34" charset="0"/>
              </a:rPr>
              <a:t>Audience</a:t>
            </a:r>
            <a:r>
              <a:rPr lang="en-US" altLang="en-US" sz="1400" b="1" dirty="0">
                <a:solidFill>
                  <a:srgbClr val="3333CC"/>
                </a:solidFill>
                <a:latin typeface="Arial Rounded MT Bold" pitchFamily="34" charset="0"/>
              </a:rPr>
              <a:t> </a:t>
            </a:r>
          </a:p>
          <a:p>
            <a:pPr>
              <a:buFontTx/>
              <a:buNone/>
            </a:pPr>
            <a:endParaRPr lang="en-US" altLang="en-US" sz="400" dirty="0">
              <a:solidFill>
                <a:srgbClr val="3333CC"/>
              </a:solidFill>
              <a:latin typeface="Arial Rounded MT Bold" pitchFamily="34" charset="0"/>
            </a:endParaRPr>
          </a:p>
          <a:p>
            <a:pPr>
              <a:buFontTx/>
              <a:buNone/>
            </a:pPr>
            <a:r>
              <a:rPr lang="en-US" altLang="en-US" sz="1400" b="1" dirty="0">
                <a:solidFill>
                  <a:srgbClr val="FF0000"/>
                </a:solidFill>
                <a:latin typeface="Arial Rounded MT Bold" pitchFamily="34" charset="0"/>
              </a:rPr>
              <a:t>Kiwanis:      </a:t>
            </a:r>
            <a:r>
              <a:rPr lang="en-US" altLang="en-US" sz="1400" b="1" dirty="0">
                <a:latin typeface="Arial Rounded MT Bold" pitchFamily="34" charset="0"/>
              </a:rPr>
              <a:t>	</a:t>
            </a:r>
            <a:r>
              <a:rPr lang="en-US" altLang="en-US" sz="1400" b="1" dirty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altLang="en-US" sz="1400" b="1" dirty="0">
                <a:solidFill>
                  <a:srgbClr val="C00000"/>
                </a:solidFill>
                <a:latin typeface="Arial Rounded MT Bold" pitchFamily="34" charset="0"/>
              </a:rPr>
              <a:t>175,224       </a:t>
            </a:r>
            <a:r>
              <a:rPr lang="en-US" altLang="en-US" sz="1400" b="1" dirty="0">
                <a:solidFill>
                  <a:schemeClr val="tx1"/>
                </a:solidFill>
                <a:latin typeface="Arial Rounded MT Bold" pitchFamily="34" charset="0"/>
              </a:rPr>
              <a:t>7,369</a:t>
            </a:r>
            <a:r>
              <a:rPr lang="en-US" altLang="en-US" sz="1400" b="1" dirty="0">
                <a:solidFill>
                  <a:srgbClr val="FF0000"/>
                </a:solidFill>
                <a:latin typeface="Arial Rounded MT Bold" pitchFamily="34" charset="0"/>
              </a:rPr>
              <a:t>       </a:t>
            </a:r>
            <a:r>
              <a:rPr lang="en-US" altLang="en-US" sz="1400" b="1" dirty="0">
                <a:latin typeface="Arial Rounded MT Bold" pitchFamily="34" charset="0"/>
              </a:rPr>
              <a:t>83    </a:t>
            </a:r>
            <a:r>
              <a:rPr lang="en-US" altLang="en-US" sz="1400" b="1" u="sng" dirty="0">
                <a:solidFill>
                  <a:srgbClr val="FF0000"/>
                </a:solidFill>
                <a:latin typeface="Arial Rounded MT Bold" pitchFamily="34" charset="0"/>
              </a:rPr>
              <a:t>Adults </a:t>
            </a:r>
            <a:endParaRPr lang="en-US" altLang="en-US" sz="1400" b="1" dirty="0">
              <a:latin typeface="Arial Rounded MT Bold" pitchFamily="34" charset="0"/>
            </a:endParaRPr>
          </a:p>
          <a:p>
            <a:pPr>
              <a:buFontTx/>
              <a:buNone/>
            </a:pPr>
            <a:r>
              <a:rPr lang="en-US" altLang="en-US" sz="1400" b="1" dirty="0">
                <a:solidFill>
                  <a:srgbClr val="FF0000"/>
                </a:solidFill>
                <a:latin typeface="Arial Rounded MT Bold" pitchFamily="34" charset="0"/>
              </a:rPr>
              <a:t>Circle K (CKI):	    </a:t>
            </a:r>
            <a:r>
              <a:rPr lang="en-US" altLang="en-US" sz="1400" b="1" dirty="0">
                <a:solidFill>
                  <a:srgbClr val="C00000"/>
                </a:solidFill>
                <a:latin typeface="Arial Rounded MT Bold" pitchFamily="34" charset="0"/>
              </a:rPr>
              <a:t>  6,226</a:t>
            </a:r>
            <a:r>
              <a:rPr lang="en-US" altLang="en-US" sz="1400" b="1" dirty="0">
                <a:latin typeface="Arial Rounded MT Bold" pitchFamily="34" charset="0"/>
              </a:rPr>
              <a:t>           445      19    </a:t>
            </a:r>
            <a:r>
              <a:rPr lang="en-US" altLang="en-US" sz="1400" b="1" u="sng" dirty="0">
                <a:solidFill>
                  <a:srgbClr val="FF0000"/>
                </a:solidFill>
                <a:latin typeface="Arial Rounded MT Bold" pitchFamily="34" charset="0"/>
              </a:rPr>
              <a:t>College/University</a:t>
            </a:r>
            <a:endParaRPr lang="en-US" altLang="en-US" sz="1400" b="1" dirty="0">
              <a:latin typeface="Arial Rounded MT Bold" pitchFamily="34" charset="0"/>
            </a:endParaRPr>
          </a:p>
          <a:p>
            <a:pPr>
              <a:buFont typeface="Arial"/>
              <a:buNone/>
            </a:pPr>
            <a:r>
              <a:rPr lang="en-US" altLang="en-US" sz="1400" b="1" dirty="0">
                <a:solidFill>
                  <a:srgbClr val="FF0000"/>
                </a:solidFill>
                <a:latin typeface="Arial Rounded MT Bold" pitchFamily="34" charset="0"/>
              </a:rPr>
              <a:t>Key Club:</a:t>
            </a:r>
            <a:r>
              <a:rPr lang="en-US" altLang="en-US" sz="1400" b="1" dirty="0">
                <a:latin typeface="Arial Rounded MT Bold" pitchFamily="34" charset="0"/>
              </a:rPr>
              <a:t>	 </a:t>
            </a:r>
            <a:r>
              <a:rPr lang="en-US" altLang="en-US" sz="1400" b="1" dirty="0">
                <a:solidFill>
                  <a:srgbClr val="C00000"/>
                </a:solidFill>
                <a:latin typeface="Arial Rounded MT Bold" pitchFamily="34" charset="0"/>
              </a:rPr>
              <a:t>225,144</a:t>
            </a:r>
            <a:r>
              <a:rPr lang="en-US" altLang="en-US" sz="1400" b="1" dirty="0">
                <a:latin typeface="Arial Rounded MT Bold" pitchFamily="34" charset="0"/>
              </a:rPr>
              <a:t>       4,777       47    </a:t>
            </a:r>
            <a:r>
              <a:rPr lang="en-US" altLang="en-US" sz="1400" b="1" u="sng" dirty="0">
                <a:solidFill>
                  <a:srgbClr val="FF0000"/>
                </a:solidFill>
                <a:latin typeface="Arial Rounded MT Bold" pitchFamily="34" charset="0"/>
              </a:rPr>
              <a:t>High School</a:t>
            </a:r>
            <a:r>
              <a:rPr lang="en-US" altLang="en-US" sz="1400" b="1" dirty="0">
                <a:latin typeface="Arial Rounded MT Bold" pitchFamily="34" charset="0"/>
              </a:rPr>
              <a:t>, ages 14-18</a:t>
            </a:r>
          </a:p>
          <a:p>
            <a:pPr>
              <a:buFont typeface="Arial"/>
              <a:buNone/>
            </a:pPr>
            <a:r>
              <a:rPr lang="en-US" altLang="en-US" sz="1400" b="1" dirty="0">
                <a:solidFill>
                  <a:srgbClr val="FF0000"/>
                </a:solidFill>
                <a:latin typeface="Arial Rounded MT Bold" pitchFamily="34" charset="0"/>
              </a:rPr>
              <a:t>Builders Club:	   </a:t>
            </a:r>
            <a:r>
              <a:rPr lang="en-US" altLang="en-US" sz="1400" b="1" dirty="0">
                <a:solidFill>
                  <a:srgbClr val="C00000"/>
                </a:solidFill>
                <a:latin typeface="Arial Rounded MT Bold" pitchFamily="34" charset="0"/>
              </a:rPr>
              <a:t>23,231       </a:t>
            </a:r>
            <a:r>
              <a:rPr lang="en-US" altLang="en-US" sz="1400" b="1" dirty="0">
                <a:latin typeface="Arial Rounded MT Bold" pitchFamily="34" charset="0"/>
              </a:rPr>
              <a:t>1,062       32    </a:t>
            </a:r>
            <a:r>
              <a:rPr lang="en-US" altLang="en-US" sz="1400" b="1" u="sng" dirty="0">
                <a:solidFill>
                  <a:srgbClr val="FF0000"/>
                </a:solidFill>
                <a:latin typeface="Arial Rounded MT Bold" pitchFamily="34" charset="0"/>
              </a:rPr>
              <a:t>Middle School</a:t>
            </a:r>
            <a:r>
              <a:rPr lang="en-US" altLang="en-US" sz="1400" b="1" u="sng" dirty="0">
                <a:latin typeface="Arial Rounded MT Bold" pitchFamily="34" charset="0"/>
              </a:rPr>
              <a:t>,</a:t>
            </a:r>
            <a:r>
              <a:rPr lang="en-US" altLang="en-US" sz="1400" b="1" dirty="0">
                <a:latin typeface="Arial Rounded MT Bold" pitchFamily="34" charset="0"/>
              </a:rPr>
              <a:t> ages 11-14 </a:t>
            </a:r>
          </a:p>
          <a:p>
            <a:pPr>
              <a:buFontTx/>
              <a:buNone/>
            </a:pPr>
            <a:endParaRPr lang="en-US" altLang="en-US" sz="1400" b="1" dirty="0">
              <a:solidFill>
                <a:srgbClr val="FF0000"/>
              </a:solidFill>
              <a:latin typeface="Arial Rounded MT Bold" pitchFamily="34" charset="0"/>
            </a:endParaRPr>
          </a:p>
          <a:p>
            <a:pPr>
              <a:buFontTx/>
              <a:buNone/>
            </a:pPr>
            <a:r>
              <a:rPr lang="en-US" altLang="en-US" sz="1400" b="1" dirty="0">
                <a:solidFill>
                  <a:srgbClr val="FF0000"/>
                </a:solidFill>
                <a:latin typeface="Arial Rounded MT Bold" pitchFamily="34" charset="0"/>
              </a:rPr>
              <a:t>K-Kids:	  </a:t>
            </a:r>
            <a:r>
              <a:rPr lang="en-US" altLang="en-US" sz="1400" b="1" dirty="0">
                <a:latin typeface="Arial Rounded MT Bold" pitchFamily="34" charset="0"/>
              </a:rPr>
              <a:t>	</a:t>
            </a:r>
            <a:r>
              <a:rPr lang="en-US" altLang="en-US" sz="1400" b="1" dirty="0">
                <a:solidFill>
                  <a:srgbClr val="C00000"/>
                </a:solidFill>
                <a:latin typeface="Arial Rounded MT Bold" pitchFamily="34" charset="0"/>
              </a:rPr>
              <a:t>    24,910      </a:t>
            </a:r>
            <a:r>
              <a:rPr lang="en-US" altLang="en-US" sz="1400" b="1" dirty="0">
                <a:latin typeface="Arial Rounded MT Bold" pitchFamily="34" charset="0"/>
              </a:rPr>
              <a:t>1,138        25     </a:t>
            </a:r>
            <a:r>
              <a:rPr lang="en-US" altLang="en-US" sz="1400" b="1" u="sng" dirty="0">
                <a:solidFill>
                  <a:srgbClr val="FF0000"/>
                </a:solidFill>
                <a:latin typeface="Arial Rounded MT Bold" pitchFamily="34" charset="0"/>
              </a:rPr>
              <a:t>Elementary</a:t>
            </a:r>
            <a:r>
              <a:rPr lang="en-US" altLang="en-US" sz="1400" b="1" dirty="0">
                <a:latin typeface="Arial Rounded MT Bold" pitchFamily="34" charset="0"/>
              </a:rPr>
              <a:t>, ages 6-12</a:t>
            </a:r>
          </a:p>
          <a:p>
            <a:pPr>
              <a:buFontTx/>
              <a:buNone/>
            </a:pPr>
            <a:r>
              <a:rPr lang="en-US" altLang="en-US" sz="1400" b="1" dirty="0">
                <a:latin typeface="Arial Rounded MT Bold" pitchFamily="34" charset="0"/>
              </a:rPr>
              <a:t>		</a:t>
            </a:r>
            <a:r>
              <a:rPr lang="en-US" altLang="en-US" sz="1400" b="1" u="sng" dirty="0">
                <a:solidFill>
                  <a:srgbClr val="3333CC"/>
                </a:solidFill>
                <a:latin typeface="Arial Rounded MT Bold" pitchFamily="34" charset="0"/>
              </a:rPr>
              <a:t>Lamar Fisher</a:t>
            </a:r>
            <a:r>
              <a:rPr lang="en-US" altLang="en-US" sz="1400" b="1" dirty="0">
                <a:solidFill>
                  <a:srgbClr val="3333CC"/>
                </a:solidFill>
                <a:latin typeface="Arial Rounded MT Bold" pitchFamily="34" charset="0"/>
              </a:rPr>
              <a:t> started the first K-Kids here in Florida</a:t>
            </a:r>
          </a:p>
          <a:p>
            <a:pPr>
              <a:buFontTx/>
              <a:buNone/>
            </a:pPr>
            <a:r>
              <a:rPr lang="en-US" altLang="en-US" sz="1400" b="1" dirty="0" err="1">
                <a:solidFill>
                  <a:srgbClr val="FF0000"/>
                </a:solidFill>
                <a:latin typeface="Arial Rounded MT Bold" pitchFamily="34" charset="0"/>
              </a:rPr>
              <a:t>AKtion</a:t>
            </a:r>
            <a:r>
              <a:rPr lang="en-US" altLang="en-US" sz="1400" b="1" dirty="0">
                <a:solidFill>
                  <a:srgbClr val="FF0000"/>
                </a:solidFill>
                <a:latin typeface="Arial Rounded MT Bold" pitchFamily="34" charset="0"/>
              </a:rPr>
              <a:t> Club:</a:t>
            </a:r>
            <a:r>
              <a:rPr lang="en-US" altLang="en-US" sz="1400" b="1" dirty="0">
                <a:latin typeface="Arial Rounded MT Bold" pitchFamily="34" charset="0"/>
              </a:rPr>
              <a:t>	    </a:t>
            </a:r>
            <a:r>
              <a:rPr lang="en-US" altLang="en-US" sz="1400" b="1" dirty="0">
                <a:solidFill>
                  <a:srgbClr val="C00000"/>
                </a:solidFill>
                <a:latin typeface="Arial Rounded MT Bold" pitchFamily="34" charset="0"/>
              </a:rPr>
              <a:t>  7,282</a:t>
            </a:r>
            <a:r>
              <a:rPr lang="en-US" altLang="en-US" sz="1400" b="1" dirty="0">
                <a:latin typeface="Arial Rounded MT Bold" pitchFamily="34" charset="0"/>
              </a:rPr>
              <a:t>          402        13    </a:t>
            </a:r>
            <a:r>
              <a:rPr lang="en-US" altLang="en-US" sz="1400" b="1" u="sng" dirty="0">
                <a:solidFill>
                  <a:srgbClr val="FF0000"/>
                </a:solidFill>
                <a:latin typeface="Arial Rounded MT Bold" pitchFamily="34" charset="0"/>
              </a:rPr>
              <a:t>Adults with disabilities</a:t>
            </a:r>
            <a:r>
              <a:rPr lang="en-US" altLang="en-US" sz="1400" b="1" dirty="0">
                <a:solidFill>
                  <a:srgbClr val="FF0000"/>
                </a:solidFill>
                <a:latin typeface="Arial Rounded MT Bold" pitchFamily="34" charset="0"/>
              </a:rPr>
              <a:t> </a:t>
            </a:r>
          </a:p>
          <a:p>
            <a:pPr>
              <a:buFontTx/>
              <a:buNone/>
            </a:pPr>
            <a:r>
              <a:rPr lang="en-US" altLang="en-US" sz="1400" b="1" dirty="0">
                <a:solidFill>
                  <a:srgbClr val="3333CC"/>
                </a:solidFill>
                <a:latin typeface="Arial Rounded MT Bold" pitchFamily="34" charset="0"/>
              </a:rPr>
              <a:t>		</a:t>
            </a:r>
            <a:r>
              <a:rPr lang="en-US" altLang="en-US" sz="1400" b="1" u="sng" dirty="0">
                <a:solidFill>
                  <a:srgbClr val="3333CC"/>
                </a:solidFill>
                <a:latin typeface="Arial Rounded MT Bold" pitchFamily="34" charset="0"/>
              </a:rPr>
              <a:t>Jake </a:t>
            </a:r>
            <a:r>
              <a:rPr lang="en-US" altLang="en-US" sz="1400" b="1" u="sng" dirty="0" err="1">
                <a:solidFill>
                  <a:srgbClr val="3333CC"/>
                </a:solidFill>
                <a:latin typeface="Arial Rounded MT Bold" pitchFamily="34" charset="0"/>
              </a:rPr>
              <a:t>Swartout</a:t>
            </a:r>
            <a:r>
              <a:rPr lang="en-US" altLang="en-US" sz="1400" b="1" u="sng" dirty="0">
                <a:solidFill>
                  <a:srgbClr val="3333CC"/>
                </a:solidFill>
                <a:latin typeface="Arial Rounded MT Bold" pitchFamily="34" charset="0"/>
              </a:rPr>
              <a:t> </a:t>
            </a:r>
            <a:r>
              <a:rPr lang="en-US" altLang="en-US" sz="1400" b="1" dirty="0">
                <a:solidFill>
                  <a:srgbClr val="3333CC"/>
                </a:solidFill>
                <a:latin typeface="Arial Rounded MT Bold" pitchFamily="34" charset="0"/>
              </a:rPr>
              <a:t>started the first </a:t>
            </a:r>
            <a:r>
              <a:rPr lang="en-US" altLang="en-US" sz="1400" b="1" dirty="0" err="1">
                <a:solidFill>
                  <a:srgbClr val="3333CC"/>
                </a:solidFill>
                <a:latin typeface="Arial Rounded MT Bold" pitchFamily="34" charset="0"/>
              </a:rPr>
              <a:t>AKtion</a:t>
            </a:r>
            <a:r>
              <a:rPr lang="en-US" altLang="en-US" sz="1400" b="1" dirty="0">
                <a:solidFill>
                  <a:srgbClr val="3333CC"/>
                </a:solidFill>
                <a:latin typeface="Arial Rounded MT Bold" pitchFamily="34" charset="0"/>
              </a:rPr>
              <a:t> Club in Florida,1987</a:t>
            </a:r>
          </a:p>
          <a:p>
            <a:pPr>
              <a:buFontTx/>
              <a:buNone/>
            </a:pPr>
            <a:endParaRPr lang="en-US" altLang="en-US" sz="400" b="1" dirty="0">
              <a:solidFill>
                <a:srgbClr val="3333CC"/>
              </a:solidFill>
              <a:latin typeface="Arial Rounded MT Bold" pitchFamily="34" charset="0"/>
            </a:endParaRPr>
          </a:p>
          <a:p>
            <a:pPr>
              <a:buFontTx/>
              <a:buNone/>
            </a:pPr>
            <a:r>
              <a:rPr lang="en-US" altLang="en-US" sz="1400" b="1" dirty="0">
                <a:latin typeface="Arial Rounded MT Bold" pitchFamily="34" charset="0"/>
              </a:rPr>
              <a:t>TOTAL: </a:t>
            </a:r>
            <a:r>
              <a:rPr lang="en-US" altLang="en-US" sz="1400" b="1" dirty="0">
                <a:solidFill>
                  <a:srgbClr val="FF0000"/>
                </a:solidFill>
                <a:latin typeface="Arial Rounded MT Bold" pitchFamily="34" charset="0"/>
              </a:rPr>
              <a:t>YOUTH MEMBERS </a:t>
            </a:r>
            <a:r>
              <a:rPr lang="en-US" altLang="en-US" sz="1400" dirty="0">
                <a:latin typeface="Arial Rounded MT Bold" pitchFamily="34" charset="0"/>
              </a:rPr>
              <a:t>= </a:t>
            </a:r>
            <a:r>
              <a:rPr lang="en-US" altLang="en-US" sz="1400" b="1" dirty="0">
                <a:solidFill>
                  <a:srgbClr val="FF0000"/>
                </a:solidFill>
                <a:latin typeface="Arial Rounded MT Bold" pitchFamily="34" charset="0"/>
              </a:rPr>
              <a:t>273,285</a:t>
            </a:r>
          </a:p>
          <a:p>
            <a:pPr>
              <a:buFontTx/>
              <a:buNone/>
            </a:pPr>
            <a:r>
              <a:rPr lang="en-US" altLang="en-US" sz="1400" b="1" dirty="0">
                <a:latin typeface="Arial Rounded MT Bold" pitchFamily="34" charset="0"/>
              </a:rPr>
              <a:t>TOTAL: Kiwanis Family in </a:t>
            </a:r>
            <a:r>
              <a:rPr lang="en-US" altLang="en-US" sz="1800" b="1" dirty="0">
                <a:solidFill>
                  <a:srgbClr val="FF0000"/>
                </a:solidFill>
                <a:latin typeface="Arial Rounded MT Bold" pitchFamily="34" charset="0"/>
              </a:rPr>
              <a:t>83</a:t>
            </a:r>
            <a:r>
              <a:rPr lang="en-US" altLang="en-US" sz="1400" b="1" dirty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altLang="en-US" sz="1400" b="1" dirty="0">
                <a:latin typeface="Arial Rounded MT Bold" pitchFamily="34" charset="0"/>
              </a:rPr>
              <a:t>Countries:  </a:t>
            </a:r>
            <a:r>
              <a:rPr lang="en-US" altLang="en-US" sz="1800" b="1" u="sng" dirty="0">
                <a:solidFill>
                  <a:srgbClr val="FF0000"/>
                </a:solidFill>
                <a:latin typeface="Arial Rounded MT Bold" panose="020F0704030504030204" pitchFamily="34" charset="0"/>
              </a:rPr>
              <a:t>448,509</a:t>
            </a:r>
            <a:r>
              <a:rPr lang="en-US" altLang="en-US" sz="1800" b="1" dirty="0">
                <a:solidFill>
                  <a:srgbClr val="C00000"/>
                </a:solidFill>
              </a:rPr>
              <a:t> </a:t>
            </a:r>
            <a:r>
              <a:rPr lang="en-US" altLang="en-US" sz="1400" b="1" dirty="0">
                <a:latin typeface="Arial Rounded MT Bold" panose="020F0704030504030204" pitchFamily="34" charset="0"/>
              </a:rPr>
              <a:t>Adult &amp; Youth members</a:t>
            </a:r>
            <a:endParaRPr lang="en-US" altLang="en-US" sz="1400" dirty="0">
              <a:latin typeface="Arial Rounded MT Bold" panose="020F0704030504030204" pitchFamily="34" charset="0"/>
            </a:endParaRPr>
          </a:p>
          <a:p>
            <a:pPr>
              <a:buFontTx/>
              <a:buNone/>
            </a:pPr>
            <a:endParaRPr lang="en-US" altLang="en-US" sz="1800" dirty="0"/>
          </a:p>
        </p:txBody>
      </p:sp>
      <p:pic>
        <p:nvPicPr>
          <p:cNvPr id="5" name="Picture 4" descr="A group of blue and gold badges&#10;&#10;Description automatically generated">
            <a:extLst>
              <a:ext uri="{FF2B5EF4-FFF2-40B4-BE49-F238E27FC236}">
                <a16:creationId xmlns:a16="http://schemas.microsoft.com/office/drawing/2014/main" id="{1BCE30B7-6D8C-63EE-86B3-A48DA2853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225062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81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D8928-48D1-5D4C-D4F7-0D1C5F9C4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285750"/>
            <a:ext cx="6629400" cy="63460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HOW DO I FIT IN?</a:t>
            </a: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5694618-81C7-4BDD-7282-A0A93931EC72}"/>
              </a:ext>
            </a:extLst>
          </p:cNvPr>
          <p:cNvGrpSpPr>
            <a:grpSpLocks/>
          </p:cNvGrpSpPr>
          <p:nvPr/>
        </p:nvGrpSpPr>
        <p:grpSpPr bwMode="auto">
          <a:xfrm>
            <a:off x="127863" y="3577854"/>
            <a:ext cx="1957137" cy="1466850"/>
            <a:chOff x="1824" y="633"/>
            <a:chExt cx="2834" cy="2849"/>
          </a:xfrm>
        </p:grpSpPr>
        <p:sp>
          <p:nvSpPr>
            <p:cNvPr id="5" name="Puzzle3">
              <a:extLst>
                <a:ext uri="{FF2B5EF4-FFF2-40B4-BE49-F238E27FC236}">
                  <a16:creationId xmlns:a16="http://schemas.microsoft.com/office/drawing/2014/main" id="{68B3DCAC-C287-1CC2-D3CC-C3A8EC9DC802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269 w 21600"/>
                <a:gd name="T25" fmla="*/ 7718 h 21600"/>
                <a:gd name="T26" fmla="*/ 19157 w 21600"/>
                <a:gd name="T27" fmla="*/ 2023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FFBE7D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Puzzle2">
              <a:extLst>
                <a:ext uri="{FF2B5EF4-FFF2-40B4-BE49-F238E27FC236}">
                  <a16:creationId xmlns:a16="http://schemas.microsoft.com/office/drawing/2014/main" id="{D4B676A3-075F-8990-6F52-EC0FD8C09757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5394 w 21600"/>
                <a:gd name="T25" fmla="*/ 6735 h 21600"/>
                <a:gd name="T26" fmla="*/ 16182 w 21600"/>
                <a:gd name="T27" fmla="*/ 2044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Puzzle4">
              <a:extLst>
                <a:ext uri="{FF2B5EF4-FFF2-40B4-BE49-F238E27FC236}">
                  <a16:creationId xmlns:a16="http://schemas.microsoft.com/office/drawing/2014/main" id="{E6B2965A-6DAF-95B9-11A9-11317567A356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075 w 21600"/>
                <a:gd name="T25" fmla="*/ 5660 h 21600"/>
                <a:gd name="T26" fmla="*/ 20210 w 21600"/>
                <a:gd name="T27" fmla="*/ 1597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D8EBB3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Puzzle1">
              <a:extLst>
                <a:ext uri="{FF2B5EF4-FFF2-40B4-BE49-F238E27FC236}">
                  <a16:creationId xmlns:a16="http://schemas.microsoft.com/office/drawing/2014/main" id="{D1B21AEE-F84F-2317-74B6-05FBAF17DB32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6084 w 21600"/>
                <a:gd name="T25" fmla="*/ 2569 h 21600"/>
                <a:gd name="T26" fmla="*/ 16128 w 21600"/>
                <a:gd name="T27" fmla="*/ 1954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CC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A6A7E32-645B-6A73-8FC5-0DA364BB3130}"/>
              </a:ext>
            </a:extLst>
          </p:cNvPr>
          <p:cNvSpPr txBox="1"/>
          <p:nvPr/>
        </p:nvSpPr>
        <p:spPr>
          <a:xfrm>
            <a:off x="88650" y="1358822"/>
            <a:ext cx="2580697" cy="990226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Arial Rounded MT Bold" pitchFamily="34" charset="0"/>
              </a:rPr>
              <a:t>Kiwanis International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Arial Rounded MT Bold" pitchFamily="34" charset="0"/>
              </a:rPr>
              <a:t>Trustees/President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Arial Rounded MT Bold" pitchFamily="34" charset="0"/>
              </a:rPr>
              <a:t>Indianapolis, IN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Arial Rounded MT Bold" pitchFamily="34" charset="0"/>
              </a:rPr>
              <a:t>1-800-KIWANIS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604808-209D-E7D9-7897-269A70C9356C}"/>
              </a:ext>
            </a:extLst>
          </p:cNvPr>
          <p:cNvSpPr txBox="1"/>
          <p:nvPr/>
        </p:nvSpPr>
        <p:spPr>
          <a:xfrm>
            <a:off x="1267127" y="2395036"/>
            <a:ext cx="2597803" cy="523220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 Rounded MT Bold" pitchFamily="34" charset="0"/>
              </a:rPr>
              <a:t>FLORIDA DISTRICT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 Rounded MT Bold" pitchFamily="34" charset="0"/>
              </a:rPr>
              <a:t>Trustees/Governor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55368-0F5D-BD61-8A58-98EE796CF7E4}"/>
              </a:ext>
            </a:extLst>
          </p:cNvPr>
          <p:cNvSpPr txBox="1"/>
          <p:nvPr/>
        </p:nvSpPr>
        <p:spPr>
          <a:xfrm>
            <a:off x="2057400" y="2954521"/>
            <a:ext cx="2361132" cy="523221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 Rounded MT Bold" pitchFamily="34" charset="0"/>
              </a:rPr>
              <a:t>DIVISION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 Rounded MT Bold" pitchFamily="34" charset="0"/>
              </a:rPr>
              <a:t>Lt. Governor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0AC6F3-739D-FBE0-43C6-18324ED6156A}"/>
              </a:ext>
            </a:extLst>
          </p:cNvPr>
          <p:cNvSpPr txBox="1"/>
          <p:nvPr/>
        </p:nvSpPr>
        <p:spPr>
          <a:xfrm>
            <a:off x="2809612" y="3517497"/>
            <a:ext cx="2008556" cy="523221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Arial Rounded MT Bold" pitchFamily="34" charset="0"/>
              </a:rPr>
              <a:t>CLUB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Arial Rounded MT Bold" pitchFamily="34" charset="0"/>
              </a:rPr>
              <a:t>Board/President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6CC179CE-C362-17E2-16CC-85651C9C4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6489" y="1296389"/>
            <a:ext cx="2361132" cy="1846659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b="1" u="sng" dirty="0">
                <a:solidFill>
                  <a:srgbClr val="FF0000"/>
                </a:solidFill>
                <a:latin typeface="Arial Rounded MT Bold" pitchFamily="34" charset="0"/>
              </a:rPr>
              <a:t>CLUB OFFICERS:</a:t>
            </a:r>
          </a:p>
          <a:p>
            <a:pPr eaLnBrk="1" hangingPunct="1"/>
            <a:r>
              <a:rPr lang="en-US" altLang="en-US" sz="1600" b="1" dirty="0">
                <a:solidFill>
                  <a:srgbClr val="0070C0"/>
                </a:solidFill>
                <a:latin typeface="Arial Rounded MT Bold" pitchFamily="34" charset="0"/>
              </a:rPr>
              <a:t>President</a:t>
            </a:r>
          </a:p>
          <a:p>
            <a:pPr eaLnBrk="1" hangingPunct="1"/>
            <a:r>
              <a:rPr lang="en-US" altLang="en-US" sz="1600" b="1" dirty="0">
                <a:solidFill>
                  <a:srgbClr val="0070C0"/>
                </a:solidFill>
                <a:latin typeface="Arial Rounded MT Bold" pitchFamily="34" charset="0"/>
              </a:rPr>
              <a:t>Immediate Past Pres.</a:t>
            </a:r>
          </a:p>
          <a:p>
            <a:pPr eaLnBrk="1" hangingPunct="1"/>
            <a:r>
              <a:rPr lang="en-US" altLang="en-US" sz="1600" b="1" dirty="0">
                <a:solidFill>
                  <a:srgbClr val="0070C0"/>
                </a:solidFill>
                <a:latin typeface="Arial Rounded MT Bold" pitchFamily="34" charset="0"/>
              </a:rPr>
              <a:t>President Elect (or V.P.)</a:t>
            </a:r>
          </a:p>
          <a:p>
            <a:pPr eaLnBrk="1" hangingPunct="1"/>
            <a:r>
              <a:rPr lang="en-US" altLang="en-US" sz="1600" b="1" dirty="0">
                <a:solidFill>
                  <a:srgbClr val="0070C0"/>
                </a:solidFill>
                <a:latin typeface="Arial Rounded MT Bold" pitchFamily="34" charset="0"/>
              </a:rPr>
              <a:t>Secretary</a:t>
            </a:r>
          </a:p>
          <a:p>
            <a:pPr eaLnBrk="1" hangingPunct="1"/>
            <a:r>
              <a:rPr lang="en-US" altLang="en-US" sz="1600" b="1" dirty="0">
                <a:solidFill>
                  <a:srgbClr val="0070C0"/>
                </a:solidFill>
                <a:latin typeface="Arial Rounded MT Bold" pitchFamily="34" charset="0"/>
              </a:rPr>
              <a:t>Treasurer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0FE4EC-800E-458A-C997-62CB6468EC63}"/>
              </a:ext>
            </a:extLst>
          </p:cNvPr>
          <p:cNvSpPr txBox="1"/>
          <p:nvPr/>
        </p:nvSpPr>
        <p:spPr>
          <a:xfrm>
            <a:off x="3653711" y="4049669"/>
            <a:ext cx="1676400" cy="523220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Arial Rounded MT Bold" pitchFamily="34" charset="0"/>
              </a:rPr>
              <a:t>“YOU”</a:t>
            </a:r>
            <a:r>
              <a:rPr lang="en-US" dirty="0">
                <a:latin typeface="Arial Rounded MT Bold" pitchFamily="34" charset="0"/>
              </a:rPr>
              <a:t> the MEMBER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F833E8A5-5336-98C2-063B-B0908575E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111" y="3179243"/>
            <a:ext cx="3813889" cy="19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885301"/>
      </p:ext>
    </p:extLst>
  </p:cSld>
  <p:clrMapOvr>
    <a:masterClrMapping/>
  </p:clrMapOvr>
</p:sld>
</file>

<file path=ppt/theme/theme1.xml><?xml version="1.0" encoding="utf-8"?>
<a:theme xmlns:a="http://schemas.openxmlformats.org/drawingml/2006/main" name="Kiwanis PPT Templat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8582</TotalTime>
  <Words>1960</Words>
  <Application>Microsoft Office PowerPoint</Application>
  <PresentationFormat>On-screen Show (16:9)</PresentationFormat>
  <Paragraphs>364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Arial Black</vt:lpstr>
      <vt:lpstr>Arial Rounded MT Bold</vt:lpstr>
      <vt:lpstr>Calibri</vt:lpstr>
      <vt:lpstr>Courier New</vt:lpstr>
      <vt:lpstr>Garamond</vt:lpstr>
      <vt:lpstr>Myriad Pro</vt:lpstr>
      <vt:lpstr>Noto Sans Symbols</vt:lpstr>
      <vt:lpstr>Times New Roman</vt:lpstr>
      <vt:lpstr>Verdana</vt:lpstr>
      <vt:lpstr>Wingdings</vt:lpstr>
      <vt:lpstr>Kiwanis PPT Template</vt:lpstr>
      <vt:lpstr>Kiwanis-101</vt:lpstr>
      <vt:lpstr>PowerPoint Presentation</vt:lpstr>
      <vt:lpstr>MOTTO-STATEMENT-LOGO</vt:lpstr>
      <vt:lpstr>KIWANIS ACRONYMS</vt:lpstr>
      <vt:lpstr>OBJECTS OF KIWANIS</vt:lpstr>
      <vt:lpstr>WHERE IN THE WORLD IS KIWANIS</vt:lpstr>
      <vt:lpstr>KIWANIS IN 83 NATIONS</vt:lpstr>
      <vt:lpstr>KIWANIS FAMILY BY THE NUMBERS</vt:lpstr>
      <vt:lpstr>HOW DO I FIT IN?</vt:lpstr>
      <vt:lpstr>WHO’S WHO AT DCON</vt:lpstr>
      <vt:lpstr>CLUB ADMINISTRATION</vt:lpstr>
      <vt:lpstr>FOUNDATIONS</vt:lpstr>
      <vt:lpstr>FLORIDA DISTRICT FACTS</vt:lpstr>
      <vt:lpstr>First Timers</vt:lpstr>
      <vt:lpstr>FIRST TIMERS TO DCON</vt:lpstr>
      <vt:lpstr>REGISTRATION</vt:lpstr>
      <vt:lpstr>SUGGESTED DRESS CODE</vt:lpstr>
      <vt:lpstr>MISCELLANEOUS INFO</vt:lpstr>
      <vt:lpstr>FRIDAY ACTIVITIES</vt:lpstr>
      <vt:lpstr>FRIDAY INTERCLUB LUNCHEON</vt:lpstr>
      <vt:lpstr>FRIDAY EVENING</vt:lpstr>
      <vt:lpstr>SATURDAY SCHEDULE</vt:lpstr>
      <vt:lpstr>SATURDAY INTERCLUB LUNCHEON</vt:lpstr>
      <vt:lpstr>SATURDAY EVENING</vt:lpstr>
      <vt:lpstr>SUNDAY MORNING</vt:lpstr>
      <vt:lpstr>2025-26 Gov. Tommy Mills says…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Kiwanis PowerPoint Template</dc:title>
  <dc:creator>Melanie W</dc:creator>
  <cp:lastModifiedBy>Victoria Waller</cp:lastModifiedBy>
  <cp:revision>237</cp:revision>
  <cp:lastPrinted>2025-07-12T00:57:54Z</cp:lastPrinted>
  <dcterms:modified xsi:type="dcterms:W3CDTF">2025-08-03T19:55:21Z</dcterms:modified>
</cp:coreProperties>
</file>