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3" r:id="rId1"/>
  </p:sldMasterIdLst>
  <p:notesMasterIdLst>
    <p:notesMasterId r:id="rId16"/>
  </p:notesMasterIdLst>
  <p:handoutMasterIdLst>
    <p:handoutMasterId r:id="rId17"/>
  </p:handoutMasterIdLst>
  <p:sldIdLst>
    <p:sldId id="331" r:id="rId2"/>
    <p:sldId id="378" r:id="rId3"/>
    <p:sldId id="361" r:id="rId4"/>
    <p:sldId id="369" r:id="rId5"/>
    <p:sldId id="370" r:id="rId6"/>
    <p:sldId id="371" r:id="rId7"/>
    <p:sldId id="362" r:id="rId8"/>
    <p:sldId id="373" r:id="rId9"/>
    <p:sldId id="358" r:id="rId10"/>
    <p:sldId id="366" r:id="rId11"/>
    <p:sldId id="367" r:id="rId12"/>
    <p:sldId id="365" r:id="rId13"/>
    <p:sldId id="376" r:id="rId14"/>
    <p:sldId id="374" r:id="rId15"/>
  </p:sldIdLst>
  <p:sldSz cx="9144000" cy="5143500" type="screen16x9"/>
  <p:notesSz cx="9296400" cy="7010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0BB"/>
    <a:srgbClr val="FAE1BB"/>
    <a:srgbClr val="FAE0B8"/>
    <a:srgbClr val="B4975A"/>
    <a:srgbClr val="003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65" autoAdjust="0"/>
    <p:restoredTop sz="40691" autoAdjust="0"/>
  </p:normalViewPr>
  <p:slideViewPr>
    <p:cSldViewPr>
      <p:cViewPr varScale="1">
        <p:scale>
          <a:sx n="109" d="100"/>
          <a:sy n="109" d="100"/>
        </p:scale>
        <p:origin x="125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4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-894" y="-10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39" y="1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EA0B60EF-6A4C-46B1-B760-BA5A55332EBF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9186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39" y="6659186"/>
            <a:ext cx="4028844" cy="350056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6D9CF6E8-D45E-45E7-A100-4A32BE6E6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6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88125" tIns="88125" rIns="88125" bIns="88125" anchor="t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40695" marR="0" lvl="1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81390" marR="0" lvl="2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22085" marR="0" lvl="3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2780" marR="0" lvl="4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03475" marR="0" lvl="5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4170" marR="0" lvl="6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84866" marR="0" lvl="7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525561" marR="0" lvl="8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265809" y="1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88125" tIns="88125" rIns="88125" bIns="88125" anchor="t" anchorCtr="0"/>
          <a:lstStyle>
            <a:lvl1pPr marL="0" marR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40695" marR="0" lvl="1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81390" marR="0" lvl="2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22085" marR="0" lvl="3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2780" marR="0" lvl="4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03475" marR="0" lvl="5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4170" marR="0" lvl="6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84866" marR="0" lvl="7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525561" marR="0" lvl="8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311400" y="527050"/>
            <a:ext cx="46736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9642" y="3329941"/>
            <a:ext cx="7437119" cy="3154679"/>
          </a:xfrm>
          <a:prstGeom prst="rect">
            <a:avLst/>
          </a:prstGeom>
          <a:noFill/>
          <a:ln>
            <a:noFill/>
          </a:ln>
        </p:spPr>
        <p:txBody>
          <a:bodyPr lIns="88125" tIns="88125" rIns="88125" bIns="881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88125" tIns="88125" rIns="88125" bIns="88125" anchor="b" anchorCtr="0"/>
          <a:lstStyle>
            <a:lvl1pPr marL="0" marR="0" lvl="0" indent="0" algn="l" rtl="0">
              <a:spcBef>
                <a:spcPts val="0"/>
              </a:spcBef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40695" marR="0" lvl="1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81390" marR="0" lvl="2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22085" marR="0" lvl="3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62780" marR="0" lvl="4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03475" marR="0" lvl="5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44170" marR="0" lvl="6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84866" marR="0" lvl="7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525561" marR="0" lvl="8" indent="0" algn="l" rtl="0">
              <a:spcBef>
                <a:spcPts val="0"/>
              </a:spcBef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0519"/>
          </a:xfrm>
          <a:prstGeom prst="rect">
            <a:avLst/>
          </a:prstGeom>
          <a:noFill/>
          <a:ln>
            <a:noFill/>
          </a:ln>
        </p:spPr>
        <p:txBody>
          <a:bodyPr lIns="93161" tIns="46580" rIns="93161" bIns="4658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5155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1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“Howdy, folks! Welcome to </a:t>
            </a:r>
            <a:r>
              <a:rPr lang="en-US" i="1" dirty="0"/>
              <a:t>Partners for Impact</a:t>
            </a:r>
            <a:r>
              <a:rPr lang="en-US" dirty="0"/>
              <a:t>. I’m Kerri, and this is my partner in impact, Winsome. Today, we’ll explore how we can join forces with other organizations to multiply our service, fundraising, and membership growth.”</a:t>
            </a:r>
          </a:p>
          <a:p>
            <a:endParaRPr lang="en-US" dirty="0"/>
          </a:p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“Partnerships are at the heart of what Kiwanis does best—building connections that make our communities stronger. And we promise this won’t be a lecture—there’s fun ahead!”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49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10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“Now, we’re putting this into action. Take out your Partners for Impact form. Write down: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Who your club will collaborate with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project idea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when you’ll make it happen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Someone you met today who can help”</a:t>
            </a:r>
          </a:p>
          <a:p>
            <a:endParaRPr lang="en-US" dirty="0"/>
          </a:p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“Don’t just think about it—commit to it. This is where ideas become impact.”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028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11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“We’ve also included a follow-up checklist. When you get back to your club: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Contact your partner.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Set up a meeting.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Share with your club.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Celebrate success.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Reach out to two more potential partners.”</a:t>
            </a:r>
          </a:p>
          <a:p>
            <a:endParaRPr lang="en-US" dirty="0"/>
          </a:p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“This isn’t just a workshop—it’s a launchpad.”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79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“Partnerships build bridges—and bridges lead to greater impact.”</a:t>
            </a:r>
          </a:p>
          <a:p>
            <a:endParaRPr lang="en-US" dirty="0"/>
          </a:p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“We can go fast alone, but far together. Now—who’s ready to make some Partnerships?” Any questions or comments?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866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"If you have questions or planning a visit to Grand Cayman, I’m here to help. Here’s my contact info—don’t hesitate to reach out!"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150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“And of course, you can always reach me as well. I’m happy to support you in any way I can. Thank you all so much for being here today and for everything you do to make a difference!“  Please be sure to rate our workshop with 5 stars.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83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CC0EF-0B43-66E0-C8DA-DA5296721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5D29A5-7593-4A24-9F91-4F6CCD624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2</a:t>
            </a:fld>
            <a:endParaRPr lang="en-US"/>
          </a:p>
        </p:txBody>
      </p:sp>
      <p:sp>
        <p:nvSpPr>
          <p:cNvPr id="302082" name="Rectangle 2">
            <a:extLst>
              <a:ext uri="{FF2B5EF4-FFF2-40B4-BE49-F238E27FC236}">
                <a16:creationId xmlns:a16="http://schemas.microsoft.com/office/drawing/2014/main" id="{29AFB443-C167-A0C5-1385-14040770D3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D8E6B4B0-A688-F12B-D3C5-946EAE8EF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“Speaking of fun… we’re kicking off with </a:t>
            </a:r>
            <a:r>
              <a:rPr lang="en-US" i="1" dirty="0"/>
              <a:t>Howdy Partner Bingo</a:t>
            </a:r>
            <a:r>
              <a:rPr lang="en-US" dirty="0"/>
              <a:t>! Here’s how it works: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Cowboy Outlaw" panose="02000500000000000000" pitchFamily="50" charset="0"/>
              </a:rPr>
              <a:t>Mosey on around</a:t>
            </a:r>
            <a:r>
              <a:rPr lang="en-US" sz="1200" dirty="0">
                <a:latin typeface="Cowboy Outlaw" panose="02000500000000000000" pitchFamily="50" charset="0"/>
              </a:rPr>
              <a:t> and mingle with the other folks over yonder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Cowboy Outlaw" panose="02000500000000000000" pitchFamily="50" charset="0"/>
              </a:rPr>
              <a:t>🤝 </a:t>
            </a:r>
            <a:r>
              <a:rPr lang="en-US" sz="1200" b="1" dirty="0">
                <a:latin typeface="Cowboy Outlaw" panose="02000500000000000000" pitchFamily="50" charset="0"/>
              </a:rPr>
              <a:t>Find a gal or fella</a:t>
            </a:r>
            <a:r>
              <a:rPr lang="en-US" sz="1200" dirty="0">
                <a:latin typeface="Cowboy Outlaw" panose="02000500000000000000" pitchFamily="50" charset="0"/>
              </a:rPr>
              <a:t> who’s partnered with an organization on your card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Cowboy Outlaw" panose="02000500000000000000" pitchFamily="50" charset="0"/>
              </a:rPr>
              <a:t>📝 </a:t>
            </a:r>
            <a:r>
              <a:rPr lang="en-US" sz="1200" b="1" dirty="0">
                <a:latin typeface="Cowboy Outlaw" panose="02000500000000000000" pitchFamily="50" charset="0"/>
              </a:rPr>
              <a:t>Write their name</a:t>
            </a:r>
            <a:r>
              <a:rPr lang="en-US" sz="1200" dirty="0">
                <a:latin typeface="Cowboy Outlaw" panose="02000500000000000000" pitchFamily="50" charset="0"/>
              </a:rPr>
              <a:t> in that square lickety-split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Cowboy Outlaw" panose="02000500000000000000" pitchFamily="50" charset="0"/>
              </a:rPr>
              <a:t>⭐ </a:t>
            </a:r>
            <a:r>
              <a:rPr lang="en-US" sz="1200" b="1" dirty="0">
                <a:latin typeface="Cowboy Outlaw" panose="02000500000000000000" pitchFamily="50" charset="0"/>
              </a:rPr>
              <a:t>Fill the free space</a:t>
            </a:r>
            <a:r>
              <a:rPr lang="en-US" sz="1200" dirty="0">
                <a:latin typeface="Cowboy Outlaw" panose="02000500000000000000" pitchFamily="50" charset="0"/>
              </a:rPr>
              <a:t> with your club’s best and most unique partner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Cowboy Outlaw" panose="02000500000000000000" pitchFamily="50" charset="0"/>
              </a:rPr>
              <a:t>⚡ </a:t>
            </a:r>
            <a:r>
              <a:rPr lang="en-US" sz="1200" b="1" dirty="0">
                <a:latin typeface="Cowboy Outlaw" panose="02000500000000000000" pitchFamily="50" charset="0"/>
              </a:rPr>
              <a:t>Do it quick, partner</a:t>
            </a:r>
            <a:r>
              <a:rPr lang="en-US" sz="1200" dirty="0">
                <a:latin typeface="Cowboy Outlaw" panose="02000500000000000000" pitchFamily="50" charset="0"/>
              </a:rPr>
              <a:t>—you’re in a race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Cowboy Outlaw" panose="02000500000000000000" pitchFamily="50" charset="0"/>
              </a:rPr>
              <a:t>📣 When you get </a:t>
            </a:r>
            <a:r>
              <a:rPr lang="en-US" sz="1200" b="1" dirty="0">
                <a:latin typeface="Cowboy Outlaw" panose="02000500000000000000" pitchFamily="50" charset="0"/>
              </a:rPr>
              <a:t>five across</a:t>
            </a:r>
            <a:r>
              <a:rPr lang="en-US" sz="1200" dirty="0">
                <a:latin typeface="Cowboy Outlaw" panose="02000500000000000000" pitchFamily="50" charset="0"/>
              </a:rPr>
              <a:t>, holler </a:t>
            </a:r>
            <a:r>
              <a:rPr lang="en-US" sz="1400" b="1" dirty="0">
                <a:latin typeface="Cowboy Outlaw" panose="02000500000000000000" pitchFamily="50" charset="0"/>
              </a:rPr>
              <a:t>“YEE-HAW!”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>
              <a:latin typeface="Cowboy Outlaw" panose="02000500000000000000" pitchFamily="50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200" b="0" dirty="0">
                <a:latin typeface="Cowboy Outlaw" panose="02000500000000000000" pitchFamily="50" charset="0"/>
              </a:rPr>
              <a:t>Don’t forget to greet each other with a big ole Howdy Partner, Gentlemen feel free to tip your imaginary hat and ladies respond however you see fit. </a:t>
            </a:r>
          </a:p>
          <a:p>
            <a:endParaRPr lang="en-US" dirty="0"/>
          </a:p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“Let’s get to mingling! Ready? Go!”</a:t>
            </a:r>
            <a:br>
              <a:rPr lang="en-US" dirty="0"/>
            </a:br>
            <a:r>
              <a:rPr lang="en-US" i="1" dirty="0"/>
              <a:t>(After the game)</a:t>
            </a:r>
          </a:p>
          <a:p>
            <a:br>
              <a:rPr lang="en-US" dirty="0"/>
            </a:br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“Look at all these partnerships already happening. That’s what this workshop is all about—building on that energy.”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3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“So why do partnerships matter? Quite simply, they multiply our resources, extend our reach, and amplify our impact.”</a:t>
            </a:r>
          </a:p>
          <a:p>
            <a:endParaRPr lang="en-US" dirty="0"/>
          </a:p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“Exactly. Plus, they build relationships that can last for years. Partnerships are not just about one project—they’re about creating a network that strengthens your community. Remember: </a:t>
            </a:r>
            <a:r>
              <a:rPr lang="en-US" i="1" dirty="0"/>
              <a:t>Alone we can do so little; together we can do so much.</a:t>
            </a:r>
            <a:r>
              <a:rPr lang="en-US" dirty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86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4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“There are three main ways partnerships can transform your club: through service, fundraising, and membership growth.”</a:t>
            </a:r>
          </a:p>
          <a:p>
            <a:endParaRPr lang="en-US" dirty="0"/>
          </a:p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“We’ll walk you through each one with examples—and then it’s your turn to think about how they fit your club.”</a:t>
            </a:r>
          </a:p>
        </p:txBody>
      </p:sp>
    </p:spTree>
    <p:extLst>
      <p:ext uri="{BB962C8B-B14F-4D97-AF65-F5344CB8AC3E}">
        <p14:creationId xmlns:p14="http://schemas.microsoft.com/office/powerpoint/2010/main" val="2799310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5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“First up—service partnerships. When we team up with schools, shelters, libraries, or first responders, our projects go further.”</a:t>
            </a:r>
            <a:br>
              <a:rPr lang="en-US" dirty="0"/>
            </a:br>
            <a:r>
              <a:rPr lang="en-US" i="1" dirty="0"/>
              <a:t>(Share examples: animal shelter, fire department, library)</a:t>
            </a:r>
          </a:p>
          <a:p>
            <a:endParaRPr lang="en-US" dirty="0"/>
          </a:p>
          <a:p>
            <a:r>
              <a:rPr lang="en-US" dirty="0"/>
              <a:t>“Who here has done a joint service project? Shout it out!”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41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6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“Next—fundraising. Partnerships here are powerful. Businesses love visibility, and civic groups love working together. Shared events mean shared costs—and bigger results.”</a:t>
            </a:r>
            <a:br>
              <a:rPr lang="en-US" dirty="0"/>
            </a:br>
            <a:r>
              <a:rPr lang="en-US" i="1" dirty="0"/>
              <a:t>(Give examples: restaurant give-back night, joint gala, nonprofit grant)</a:t>
            </a:r>
            <a:endParaRPr lang="en-US" dirty="0"/>
          </a:p>
          <a:p>
            <a:r>
              <a:rPr lang="en-US" dirty="0"/>
              <a:t>“Anyone have a creative fundraising collab to share?”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4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7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“Finally, partnerships can grow our Kiwanis family. Invite partners to meetings, co-host events, and leverage SLPs like Key Club or CKI. Many of our strongest members started as partners!”</a:t>
            </a:r>
          </a:p>
          <a:p>
            <a:br>
              <a:rPr lang="en-US" dirty="0"/>
            </a:br>
            <a:r>
              <a:rPr lang="en-US" i="1" dirty="0"/>
              <a:t>(Brief example: Key Club parents, business sponsors)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7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Kerri:</a:t>
            </a:r>
            <a:br>
              <a:rPr lang="en-US" dirty="0"/>
            </a:br>
            <a:r>
              <a:rPr lang="en-US" dirty="0"/>
              <a:t>“Now it’s your turn. Turn to someone near you and share:</a:t>
            </a:r>
            <a:br>
              <a:rPr lang="en-US" dirty="0"/>
            </a:br>
            <a:r>
              <a:rPr lang="en-US" i="1" dirty="0"/>
              <a:t>Which type of partnership would benefit YOUR club the most?</a:t>
            </a:r>
            <a:br>
              <a:rPr lang="en-US" dirty="0"/>
            </a:br>
            <a:r>
              <a:rPr lang="en-US" dirty="0"/>
              <a:t>You have two minutes—go!”</a:t>
            </a:r>
          </a:p>
          <a:p>
            <a:r>
              <a:rPr lang="en-US" i="1" dirty="0"/>
              <a:t>(After sharing)</a:t>
            </a:r>
          </a:p>
          <a:p>
            <a:endParaRPr lang="en-US" dirty="0"/>
          </a:p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“Who’s willing to share a great idea they heard?”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287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1D7E9A-EDA7-4BE6-8E99-0BBF9A43694A}" type="slidenum">
              <a:rPr lang="en-US"/>
              <a:pPr/>
              <a:t>9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Winsome:</a:t>
            </a:r>
            <a:br>
              <a:rPr lang="en-US" dirty="0"/>
            </a:br>
            <a:r>
              <a:rPr lang="en-US" dirty="0"/>
              <a:t>“Before you leave, here are our top tips: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Identify shared goals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Align with community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Leverage strengths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Build long-term relationships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Plan for sustainability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Invite partners into our mission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Celebrate wins together”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0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M FULL 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1950"/>
            <a:ext cx="8610600" cy="63460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62000" y="1200150"/>
            <a:ext cx="7848600" cy="3124200"/>
          </a:xfrm>
          <a:prstGeom prst="rect">
            <a:avLst/>
          </a:prstGeom>
        </p:spPr>
        <p:txBody>
          <a:bodyPr/>
          <a:lstStyle>
            <a:lvl1pPr>
              <a:buNone/>
              <a:defRPr sz="32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554B8C-294C-4BA8-8ACC-5FABB82FE5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0"/>
            <a:ext cx="1676634" cy="16766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 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0" y="336947"/>
            <a:ext cx="9144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85800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rgbClr val="1E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0582"/>
            <a:ext cx="7772400" cy="1102519"/>
          </a:xfrm>
        </p:spPr>
        <p:txBody>
          <a:bodyPr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00250"/>
            <a:ext cx="6400800" cy="10287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itchFamily="34" charset="0"/>
                <a:ea typeface="Verdana" pitchFamily="34" charset="0"/>
                <a:cs typeface="Verdan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2628900" y="3088481"/>
            <a:ext cx="3886200" cy="6858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dirty="0">
                <a:solidFill>
                  <a:schemeClr val="bg1"/>
                </a:solidFill>
                <a:latin typeface="Myriad Pro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z="1500" dirty="0">
                <a:solidFill>
                  <a:schemeClr val="bg1">
                    <a:lumMod val="75000"/>
                  </a:schemeClr>
                </a:solidFill>
              </a:rPr>
              <a:t>Click to enter 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55948"/>
            <a:ext cx="3505200" cy="4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6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4451"/>
            <a:ext cx="7848600" cy="3280172"/>
          </a:xfrm>
        </p:spPr>
        <p:txBody>
          <a:bodyPr/>
          <a:lstStyle>
            <a:lvl1pPr>
              <a:defRPr>
                <a:latin typeface="Myriad Pro" pitchFamily="34" charset="0"/>
              </a:defRPr>
            </a:lvl1pPr>
            <a:lvl2pPr marL="557213" indent="-214313">
              <a:buSzPct val="75000"/>
              <a:buFont typeface="Wingdings" pitchFamily="2" charset="2"/>
              <a:buChar char="§"/>
              <a:defRPr>
                <a:latin typeface="Myriad Pro" pitchFamily="34" charset="0"/>
              </a:defRPr>
            </a:lvl2pPr>
            <a:lvl3pPr>
              <a:defRPr>
                <a:latin typeface="Myriad Pro" pitchFamily="34" charset="0"/>
              </a:defRPr>
            </a:lvl3pPr>
            <a:lvl4pPr>
              <a:defRPr>
                <a:latin typeface="Myriad Pro" pitchFamily="34" charset="0"/>
              </a:defRPr>
            </a:lvl4pPr>
            <a:lvl5pPr>
              <a:defRPr>
                <a:latin typeface="Myriad Pro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171450"/>
            <a:ext cx="7848600" cy="634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766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bg>
      <p:bgPr>
        <a:solidFill>
          <a:srgbClr val="1E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700" b="15999"/>
          <a:stretch/>
        </p:blipFill>
        <p:spPr>
          <a:xfrm>
            <a:off x="10017" y="3499945"/>
            <a:ext cx="2180896" cy="1662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703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5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371600" y="285750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 BAR w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8440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838201" y="1314451"/>
            <a:ext cx="7848599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336947"/>
            <a:ext cx="70866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2743200" y="1123950"/>
            <a:ext cx="5943600" cy="3470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Lef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86000" cy="5143500"/>
          </a:xfrm>
          <a:prstGeom prst="rect">
            <a:avLst/>
          </a:prstGeom>
        </p:spPr>
      </p:pic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228600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2895600" y="1314451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5943600" cy="3699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14350" marR="0" lvl="0" indent="-31115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pic>
        <p:nvPicPr>
          <p:cNvPr id="6" name="Picture 5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 Right Pin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0" y="489347"/>
            <a:ext cx="6858000" cy="6346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4400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6" name="Shape 22"/>
          <p:cNvSpPr txBox="1">
            <a:spLocks noGrp="1"/>
          </p:cNvSpPr>
          <p:nvPr>
            <p:ph type="body" idx="1"/>
          </p:nvPr>
        </p:nvSpPr>
        <p:spPr>
          <a:xfrm>
            <a:off x="914400" y="1200150"/>
            <a:ext cx="5791200" cy="3280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7" name="Picture 6" descr="RIGHT SIDEBAR w SEA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64" r:id="rId3"/>
    <p:sldLayoutId id="2147483663" r:id="rId4"/>
    <p:sldLayoutId id="2147483657" r:id="rId5"/>
    <p:sldLayoutId id="2147483665" r:id="rId6"/>
    <p:sldLayoutId id="2147483672" r:id="rId7"/>
    <p:sldLayoutId id="2147483666" r:id="rId8"/>
    <p:sldLayoutId id="2147483668" r:id="rId9"/>
    <p:sldLayoutId id="2147483661" r:id="rId10"/>
    <p:sldLayoutId id="2147483662" r:id="rId11"/>
    <p:sldLayoutId id="2147483671" r:id="rId12"/>
    <p:sldLayoutId id="2147483667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dirty="0">
          <a:solidFill>
            <a:schemeClr val="tx1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adcliffe.winsome@gmail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ConnectwithKerri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85750"/>
            <a:ext cx="7620000" cy="634603"/>
          </a:xfrm>
        </p:spPr>
        <p:txBody>
          <a:bodyPr/>
          <a:lstStyle/>
          <a:p>
            <a:r>
              <a:rPr lang="en-US" dirty="0"/>
              <a:t>Welcome &amp; Introduction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52D43A-4CFB-513B-5178-463256AF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53" y="1276350"/>
            <a:ext cx="4070747" cy="407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12F09-360F-1176-2ED7-9ED9198CE903}"/>
              </a:ext>
            </a:extLst>
          </p:cNvPr>
          <p:cNvSpPr txBox="1"/>
          <p:nvPr/>
        </p:nvSpPr>
        <p:spPr>
          <a:xfrm>
            <a:off x="963800" y="1844754"/>
            <a:ext cx="3810000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rgbClr val="003974"/>
            </a:extrusionClr>
          </a:sp3d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3974"/>
                </a:solidFill>
                <a:latin typeface="Bronco" pitchFamily="2" charset="0"/>
              </a:rPr>
              <a:t>Partners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E5D3A-FCF5-675D-E8FD-BB5E2AA69275}"/>
              </a:ext>
            </a:extLst>
          </p:cNvPr>
          <p:cNvSpPr txBox="1"/>
          <p:nvPr/>
        </p:nvSpPr>
        <p:spPr>
          <a:xfrm>
            <a:off x="1651376" y="3061887"/>
            <a:ext cx="2495572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101600">
            <a:extrusionClr>
              <a:srgbClr val="003974"/>
            </a:extrusionClr>
          </a:sp3d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3974"/>
                </a:solidFill>
                <a:latin typeface="Westner" pitchFamily="50" charset="0"/>
              </a:rPr>
              <a:t>Impact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7B05B-E552-F126-69B0-F620D5E538FD}"/>
              </a:ext>
            </a:extLst>
          </p:cNvPr>
          <p:cNvSpPr txBox="1"/>
          <p:nvPr/>
        </p:nvSpPr>
        <p:spPr>
          <a:xfrm>
            <a:off x="1447800" y="425833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974"/>
                </a:solidFill>
                <a:latin typeface="Abadi Extra Light" panose="020B0204020104020204" pitchFamily="34" charset="0"/>
              </a:rPr>
              <a:t>Presented by: </a:t>
            </a:r>
          </a:p>
          <a:p>
            <a:r>
              <a:rPr lang="en-US" dirty="0">
                <a:solidFill>
                  <a:srgbClr val="003974"/>
                </a:solidFill>
                <a:latin typeface="Abadi Extra Light" panose="020B0204020104020204" pitchFamily="34" charset="0"/>
              </a:rPr>
              <a:t>Kerri Gordon &amp; Winsome Radcliffe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DB7C2-7043-6E09-2682-9AA28C933180}"/>
              </a:ext>
            </a:extLst>
          </p:cNvPr>
          <p:cNvSpPr txBox="1"/>
          <p:nvPr/>
        </p:nvSpPr>
        <p:spPr>
          <a:xfrm>
            <a:off x="1859734" y="2707944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B4975A"/>
                </a:solidFill>
                <a:latin typeface="Lucida Handwriting" panose="03010101010101010101" pitchFamily="66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3154795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7010400" y="4059804"/>
            <a:ext cx="1981200" cy="102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5750"/>
            <a:ext cx="7277100" cy="634603"/>
          </a:xfrm>
        </p:spPr>
        <p:txBody>
          <a:bodyPr/>
          <a:lstStyle/>
          <a:p>
            <a:r>
              <a:rPr lang="en-US" dirty="0"/>
              <a:t>Action Planning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7E3F57-3E09-8CC3-B589-B4BC88AC53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086"/>
          <a:stretch>
            <a:fillRect/>
          </a:stretch>
        </p:blipFill>
        <p:spPr>
          <a:xfrm>
            <a:off x="228600" y="1352550"/>
            <a:ext cx="5410200" cy="3694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B8989-C027-91EC-13DA-5F7967AD86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45" r="10959"/>
          <a:stretch>
            <a:fillRect/>
          </a:stretch>
        </p:blipFill>
        <p:spPr>
          <a:xfrm>
            <a:off x="5698392" y="1352550"/>
            <a:ext cx="3293208" cy="2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3520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D4A369E-4DC8-F0DC-286F-059F4A4C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5750"/>
            <a:ext cx="7315200" cy="634603"/>
          </a:xfrm>
        </p:spPr>
        <p:txBody>
          <a:bodyPr/>
          <a:lstStyle/>
          <a:p>
            <a:r>
              <a:rPr lang="en-US" dirty="0"/>
              <a:t>Commit &amp; Follow-up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3A8AE2-3A62-57AA-DBA8-304104BB8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6629400" y="4019550"/>
            <a:ext cx="1981200" cy="1026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18FF7-B99D-D047-4F0A-8FF5BFE689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51"/>
          <a:stretch>
            <a:fillRect/>
          </a:stretch>
        </p:blipFill>
        <p:spPr>
          <a:xfrm>
            <a:off x="185753" y="1276350"/>
            <a:ext cx="4843447" cy="3795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C9B9B-C7A7-6DFE-23A5-BA404B386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132" y="1352549"/>
            <a:ext cx="3888115" cy="25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10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524F-6C67-032E-A63F-85CA85BD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85750"/>
            <a:ext cx="7086600" cy="634603"/>
          </a:xfrm>
        </p:spPr>
        <p:txBody>
          <a:bodyPr/>
          <a:lstStyle/>
          <a:p>
            <a:r>
              <a:rPr lang="en-US" dirty="0"/>
              <a:t>Wrap 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1F8FDD-7B4F-FBC4-4BA6-A5C7BBBB6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7010400" y="3989758"/>
            <a:ext cx="1981200" cy="1026546"/>
          </a:xfrm>
          <a:prstGeom prst="rect">
            <a:avLst/>
          </a:prstGeom>
        </p:spPr>
      </p:pic>
      <p:pic>
        <p:nvPicPr>
          <p:cNvPr id="2052" name="Picture 4" descr="Generated image">
            <a:extLst>
              <a:ext uri="{FF2B5EF4-FFF2-40B4-BE49-F238E27FC236}">
                <a16:creationId xmlns:a16="http://schemas.microsoft.com/office/drawing/2014/main" id="{B5FACC3F-C5B8-8AE9-D837-5B60417DF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0000"/>
          <a:stretch>
            <a:fillRect/>
          </a:stretch>
        </p:blipFill>
        <p:spPr bwMode="auto">
          <a:xfrm>
            <a:off x="647701" y="1412890"/>
            <a:ext cx="4267200" cy="36034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enerated image">
            <a:extLst>
              <a:ext uri="{FF2B5EF4-FFF2-40B4-BE49-F238E27FC236}">
                <a16:creationId xmlns:a16="http://schemas.microsoft.com/office/drawing/2014/main" id="{5E83DA18-26F4-591A-5CD2-8F8987A2C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10000" r="5555" b="12963"/>
          <a:stretch>
            <a:fillRect/>
          </a:stretch>
        </p:blipFill>
        <p:spPr bwMode="auto">
          <a:xfrm>
            <a:off x="5153797" y="1276350"/>
            <a:ext cx="3129120" cy="27578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371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390D3-8B90-71A7-6F91-2397DFCAA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A5CD-9188-86AD-9C0B-4D869757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85750"/>
            <a:ext cx="7086600" cy="634603"/>
          </a:xfrm>
        </p:spPr>
        <p:txBody>
          <a:bodyPr/>
          <a:lstStyle/>
          <a:p>
            <a:r>
              <a:rPr lang="en-US" dirty="0"/>
              <a:t>Contact Winsome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9A5B2-A56D-F9E2-5ED4-310218119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0800" y="1352550"/>
            <a:ext cx="6400800" cy="3505200"/>
          </a:xfrm>
        </p:spPr>
        <p:txBody>
          <a:bodyPr/>
          <a:lstStyle/>
          <a:p>
            <a:pPr marL="203200" indent="0">
              <a:buNone/>
            </a:pPr>
            <a:r>
              <a:rPr lang="en-US" b="1" dirty="0">
                <a:solidFill>
                  <a:srgbClr val="003974"/>
                </a:solidFill>
              </a:rPr>
              <a:t>Winsome Radcliffe</a:t>
            </a:r>
          </a:p>
          <a:p>
            <a:pPr marL="203200" indent="0">
              <a:buNone/>
            </a:pPr>
            <a:r>
              <a:rPr lang="en-US" sz="2800" dirty="0">
                <a:solidFill>
                  <a:srgbClr val="B4975A"/>
                </a:solidFill>
              </a:rPr>
              <a:t>Kiwanis Club of Grand Cayman</a:t>
            </a:r>
          </a:p>
          <a:p>
            <a:pPr marL="203200" indent="0">
              <a:buNone/>
            </a:pPr>
            <a:r>
              <a:rPr lang="en-US" sz="2400" dirty="0"/>
              <a:t>24-26 District Chair-Partnerships</a:t>
            </a:r>
          </a:p>
          <a:p>
            <a:pPr marL="203200" indent="0">
              <a:buNone/>
            </a:pPr>
            <a:r>
              <a:rPr lang="en-US" sz="2400" dirty="0">
                <a:hlinkClick r:id="rId3"/>
              </a:rPr>
              <a:t>Radcliffe.winsome@gmail.com</a:t>
            </a:r>
            <a:endParaRPr lang="en-US" sz="2400" dirty="0"/>
          </a:p>
          <a:p>
            <a:pPr marL="203200" indent="0">
              <a:buNone/>
            </a:pPr>
            <a:r>
              <a:rPr lang="en-US" sz="2400" dirty="0"/>
              <a:t>345.516.8677</a:t>
            </a:r>
          </a:p>
          <a:p>
            <a:pPr marL="203200" indent="0">
              <a:buNone/>
            </a:pPr>
            <a:endParaRPr lang="en-US" sz="2400" dirty="0"/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3651C-BABE-173C-DAFD-B0FA8C18A7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9"/>
          <a:stretch/>
        </p:blipFill>
        <p:spPr>
          <a:xfrm>
            <a:off x="7084872" y="4102003"/>
            <a:ext cx="1877289" cy="972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89BF2E-922F-E37C-5908-49405DE11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77" y="1352550"/>
            <a:ext cx="2179149" cy="36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524F-6C67-032E-A63F-85CA85BD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85750"/>
            <a:ext cx="7086600" cy="634603"/>
          </a:xfrm>
        </p:spPr>
        <p:txBody>
          <a:bodyPr/>
          <a:lstStyle/>
          <a:p>
            <a:r>
              <a:rPr lang="en-US" dirty="0"/>
              <a:t>Contact Kerri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00356-E44D-5C98-0DFC-A3D50FE22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0800" y="1352550"/>
            <a:ext cx="6400800" cy="3505200"/>
          </a:xfrm>
        </p:spPr>
        <p:txBody>
          <a:bodyPr/>
          <a:lstStyle/>
          <a:p>
            <a:pPr marL="203200" indent="0">
              <a:buNone/>
            </a:pPr>
            <a:r>
              <a:rPr lang="en-US" b="1" dirty="0">
                <a:solidFill>
                  <a:srgbClr val="003974"/>
                </a:solidFill>
              </a:rPr>
              <a:t>Kerri Gordon</a:t>
            </a:r>
          </a:p>
          <a:p>
            <a:pPr marL="203200" indent="0">
              <a:buNone/>
            </a:pPr>
            <a:r>
              <a:rPr lang="en-US" sz="2800" dirty="0">
                <a:solidFill>
                  <a:srgbClr val="B4975A"/>
                </a:solidFill>
              </a:rPr>
              <a:t>Kiwanis Club of Deerfield Beach</a:t>
            </a:r>
          </a:p>
          <a:p>
            <a:pPr marL="203200" indent="0">
              <a:buNone/>
            </a:pPr>
            <a:r>
              <a:rPr lang="en-US" sz="2400" dirty="0"/>
              <a:t>24-25 Signature Project District Chair</a:t>
            </a:r>
          </a:p>
          <a:p>
            <a:pPr marL="203200" indent="0">
              <a:buNone/>
            </a:pPr>
            <a:r>
              <a:rPr lang="en-US" sz="2400" dirty="0"/>
              <a:t>Candidate for Florida District Vice Governor</a:t>
            </a:r>
          </a:p>
          <a:p>
            <a:pPr marL="203200" indent="0">
              <a:buNone/>
            </a:pPr>
            <a:r>
              <a:rPr lang="en-US" sz="2400" dirty="0">
                <a:hlinkClick r:id="rId3"/>
              </a:rPr>
              <a:t>ConnectwithKerri@gmail.com</a:t>
            </a:r>
            <a:endParaRPr lang="en-US" sz="2400" dirty="0"/>
          </a:p>
          <a:p>
            <a:pPr marL="203200" indent="0">
              <a:buNone/>
            </a:pPr>
            <a:r>
              <a:rPr lang="en-US" sz="2400" dirty="0"/>
              <a:t>954.980.1833</a:t>
            </a:r>
          </a:p>
          <a:p>
            <a:pPr marL="20320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91033-AFCD-889F-3A05-89EF8E535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9"/>
          <a:stretch/>
        </p:blipFill>
        <p:spPr>
          <a:xfrm>
            <a:off x="7084872" y="4102003"/>
            <a:ext cx="1877289" cy="972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908E7-9722-74A8-DCF9-3864AEC80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39" y="1352550"/>
            <a:ext cx="24765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6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E082-F611-EEED-9004-47431415F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wboy and cowgirl dancing country western dance isolated on white vector -  ID # 257295313">
            <a:extLst>
              <a:ext uri="{FF2B5EF4-FFF2-40B4-BE49-F238E27FC236}">
                <a16:creationId xmlns:a16="http://schemas.microsoft.com/office/drawing/2014/main" id="{88F2A467-507A-12B1-EC2B-2AE440E6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28750"/>
            <a:ext cx="2064786" cy="216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A108BD-5EE8-16A3-55AF-2056014C7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59"/>
          <a:stretch/>
        </p:blipFill>
        <p:spPr>
          <a:xfrm>
            <a:off x="6858000" y="3943350"/>
            <a:ext cx="1981200" cy="102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E29D9D-A58E-47DF-4840-0C723245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331452"/>
            <a:ext cx="1828800" cy="634603"/>
          </a:xfrm>
        </p:spPr>
        <p:txBody>
          <a:bodyPr/>
          <a:lstStyle/>
          <a:p>
            <a:r>
              <a:rPr lang="en-US" dirty="0"/>
              <a:t>Bingo</a:t>
            </a:r>
          </a:p>
        </p:txBody>
      </p:sp>
      <p:pic>
        <p:nvPicPr>
          <p:cNvPr id="1028" name="Picture 4" descr="Howdy, Partner! - Connecting the Dots">
            <a:extLst>
              <a:ext uri="{FF2B5EF4-FFF2-40B4-BE49-F238E27FC236}">
                <a16:creationId xmlns:a16="http://schemas.microsoft.com/office/drawing/2014/main" id="{D61B4835-DCDF-0402-2B2C-D7F6C36A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311"/>
            <a:ext cx="2018391" cy="10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608913-CA0E-E6BE-408A-E3221033AFD5}"/>
              </a:ext>
            </a:extLst>
          </p:cNvPr>
          <p:cNvSpPr txBox="1"/>
          <p:nvPr/>
        </p:nvSpPr>
        <p:spPr>
          <a:xfrm>
            <a:off x="304800" y="1435974"/>
            <a:ext cx="6629400" cy="4105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/>
              <a:t>🤠 </a:t>
            </a:r>
            <a:r>
              <a:rPr lang="en-US" sz="2400" b="1" dirty="0">
                <a:latin typeface="Cowboy Outlaw" panose="02000500000000000000" pitchFamily="50" charset="0"/>
              </a:rPr>
              <a:t>Howdy Y’all! Here’s How It Works:</a:t>
            </a:r>
            <a:endParaRPr lang="en-US" sz="1600" b="1" dirty="0">
              <a:latin typeface="Cowboy Outlaw" panose="02000500000000000000" pitchFamily="50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🐎 </a:t>
            </a:r>
            <a:r>
              <a:rPr lang="en-US" sz="1800" dirty="0">
                <a:latin typeface="Cowboy Outlaw" panose="02000500000000000000" pitchFamily="50" charset="0"/>
              </a:rPr>
              <a:t>Mosey on around and mingle with the other folks over yonder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owboy Outlaw" panose="02000500000000000000" pitchFamily="50" charset="0"/>
              </a:rPr>
              <a:t>🤝 Find a gal or fella who’s partnered with an organization on your card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owboy Outlaw" panose="02000500000000000000" pitchFamily="50" charset="0"/>
              </a:rPr>
              <a:t>📝 Write their name in that square lickety-split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owboy Outlaw" panose="02000500000000000000" pitchFamily="50" charset="0"/>
              </a:rPr>
              <a:t>⭐ Fill the free space with your club’s best and most unique partner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owboy Outlaw" panose="02000500000000000000" pitchFamily="50" charset="0"/>
              </a:rPr>
              <a:t>⚡ Do it quick, sweetie—you’re in a race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owboy Outlaw" panose="02000500000000000000" pitchFamily="50" charset="0"/>
              </a:rPr>
              <a:t>📣 When you get five across, holler </a:t>
            </a:r>
            <a:r>
              <a:rPr lang="en-US" sz="1800" b="1" dirty="0">
                <a:latin typeface="Cowboy Outlaw" panose="02000500000000000000" pitchFamily="50" charset="0"/>
              </a:rPr>
              <a:t>“YEE-HAW!”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owboy Outlaw" panose="02000500000000000000" pitchFamily="50" charset="0"/>
              </a:rPr>
              <a:t>🎉 Then Bless your Heart </a:t>
            </a:r>
            <a:r>
              <a:rPr lang="en-US" sz="1800" dirty="0" err="1">
                <a:latin typeface="Cowboy Outlaw" panose="02000500000000000000" pitchFamily="50" charset="0"/>
              </a:rPr>
              <a:t>cuz</a:t>
            </a:r>
            <a:r>
              <a:rPr lang="en-US" sz="1800" dirty="0">
                <a:latin typeface="Cowboy Outlaw" panose="02000500000000000000" pitchFamily="50" charset="0"/>
              </a:rPr>
              <a:t> you’re </a:t>
            </a:r>
            <a:r>
              <a:rPr lang="en-US" sz="1800" dirty="0" err="1">
                <a:latin typeface="Cowboy Outlaw" panose="02000500000000000000" pitchFamily="50" charset="0"/>
              </a:rPr>
              <a:t>fixin</a:t>
            </a:r>
            <a:r>
              <a:rPr lang="en-US" sz="1800" dirty="0">
                <a:latin typeface="Cowboy Outlaw" panose="02000500000000000000" pitchFamily="50" charset="0"/>
              </a:rPr>
              <a:t>’ to win this game.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owboy Outlaw" panose="02000500000000000000" pitchFamily="50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Cowboy Outlaw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571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7010400" y="3983604"/>
            <a:ext cx="1981200" cy="102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85750"/>
            <a:ext cx="7620000" cy="634603"/>
          </a:xfrm>
        </p:spPr>
        <p:txBody>
          <a:bodyPr/>
          <a:lstStyle/>
          <a:p>
            <a:r>
              <a:rPr lang="en-US" dirty="0"/>
              <a:t>Partnerships Matter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6C701-6745-C96B-3B80-E23D4759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370"/>
          <a:stretch>
            <a:fillRect/>
          </a:stretch>
        </p:blipFill>
        <p:spPr>
          <a:xfrm>
            <a:off x="238234" y="1481957"/>
            <a:ext cx="5857766" cy="33757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55041-ACB6-6154-B88E-8CB6FEA30BEF}"/>
              </a:ext>
            </a:extLst>
          </p:cNvPr>
          <p:cNvSpPr txBox="1"/>
          <p:nvPr/>
        </p:nvSpPr>
        <p:spPr>
          <a:xfrm>
            <a:off x="6096000" y="165735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Multiply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ronc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Extend 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ronco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Amplify impact</a:t>
            </a:r>
          </a:p>
        </p:txBody>
      </p:sp>
    </p:spTree>
    <p:extLst>
      <p:ext uri="{BB962C8B-B14F-4D97-AF65-F5344CB8AC3E}">
        <p14:creationId xmlns:p14="http://schemas.microsoft.com/office/powerpoint/2010/main" val="16022524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7010400" y="3943350"/>
            <a:ext cx="1981200" cy="102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85750"/>
            <a:ext cx="7620000" cy="634603"/>
          </a:xfrm>
        </p:spPr>
        <p:txBody>
          <a:bodyPr/>
          <a:lstStyle/>
          <a:p>
            <a:r>
              <a:rPr lang="en-US" dirty="0"/>
              <a:t>Types of Partnerships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9E5946-71CB-0876-1908-3140F3A952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889" b="33704"/>
          <a:stretch>
            <a:fillRect/>
          </a:stretch>
        </p:blipFill>
        <p:spPr>
          <a:xfrm>
            <a:off x="76200" y="1504950"/>
            <a:ext cx="6911578" cy="3276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7695999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7010400" y="3943350"/>
            <a:ext cx="1981200" cy="102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85750"/>
            <a:ext cx="7620000" cy="634603"/>
          </a:xfrm>
        </p:spPr>
        <p:txBody>
          <a:bodyPr/>
          <a:lstStyle/>
          <a:p>
            <a:r>
              <a:rPr lang="en-US" dirty="0"/>
              <a:t>Partnering for Service: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1DEA0-77BD-DBA6-71BC-299E88A066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27"/>
          <a:stretch>
            <a:fillRect/>
          </a:stretch>
        </p:blipFill>
        <p:spPr>
          <a:xfrm>
            <a:off x="246458" y="1368185"/>
            <a:ext cx="4079081" cy="36374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6A7945-73D4-79EC-76CA-B05EF367D6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0" t="24532" r="63880" b="56278"/>
          <a:stretch>
            <a:fillRect/>
          </a:stretch>
        </p:blipFill>
        <p:spPr>
          <a:xfrm>
            <a:off x="3276600" y="1438176"/>
            <a:ext cx="954881" cy="67637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E45C59-3F77-18BD-B744-AC0AED8E5FF5}"/>
              </a:ext>
            </a:extLst>
          </p:cNvPr>
          <p:cNvSpPr txBox="1"/>
          <p:nvPr/>
        </p:nvSpPr>
        <p:spPr>
          <a:xfrm>
            <a:off x="4648200" y="1504950"/>
            <a:ext cx="32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Food distribution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Health fair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Recycling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Beach/park clean-up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Bronco" pitchFamily="2" charset="0"/>
              </a:rPr>
              <a:t>Cpr</a:t>
            </a:r>
            <a:r>
              <a:rPr lang="en-US" sz="2400" dirty="0">
                <a:latin typeface="Bronco" pitchFamily="2" charset="0"/>
              </a:rPr>
              <a:t>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Therapy dog reading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ronc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77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7010400" y="3943350"/>
            <a:ext cx="1981200" cy="102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85750"/>
            <a:ext cx="7620000" cy="634603"/>
          </a:xfrm>
        </p:spPr>
        <p:txBody>
          <a:bodyPr/>
          <a:lstStyle/>
          <a:p>
            <a:r>
              <a:rPr lang="en-US" dirty="0"/>
              <a:t>Partnering to Fundraise: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80F16-550D-37B4-E7B0-4C35B90E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85" t="28176" r="6327" b="6762"/>
          <a:stretch>
            <a:fillRect/>
          </a:stretch>
        </p:blipFill>
        <p:spPr>
          <a:xfrm>
            <a:off x="228600" y="1428750"/>
            <a:ext cx="5029200" cy="3429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C74F3-87F3-3BEF-28BF-62F3243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936" t="6896" r="4764" b="62173"/>
          <a:stretch>
            <a:fillRect/>
          </a:stretch>
        </p:blipFill>
        <p:spPr>
          <a:xfrm>
            <a:off x="4164368" y="1352550"/>
            <a:ext cx="1093432" cy="11225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DA2469-C50A-A93A-26E5-D73FD8662748}"/>
              </a:ext>
            </a:extLst>
          </p:cNvPr>
          <p:cNvSpPr/>
          <p:nvPr/>
        </p:nvSpPr>
        <p:spPr>
          <a:xfrm flipH="1">
            <a:off x="228600" y="4476750"/>
            <a:ext cx="457200" cy="379679"/>
          </a:xfrm>
          <a:prstGeom prst="rect">
            <a:avLst/>
          </a:prstGeom>
          <a:solidFill>
            <a:srgbClr val="FAE1BB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28900-E97B-96D1-2C74-970EC17EF256}"/>
              </a:ext>
            </a:extLst>
          </p:cNvPr>
          <p:cNvSpPr txBox="1"/>
          <p:nvPr/>
        </p:nvSpPr>
        <p:spPr>
          <a:xfrm>
            <a:off x="5410200" y="1504950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Color run/walk-a-thon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Bingo/trivia night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Cornhole/chili cook-off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Restaurant give-back night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Christmas tree sale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Retail round-up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B42ACE-B9E3-DB15-680D-A122AAFA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937" t="8996" r="5185" b="62173"/>
          <a:stretch>
            <a:fillRect/>
          </a:stretch>
        </p:blipFill>
        <p:spPr>
          <a:xfrm>
            <a:off x="228600" y="4173271"/>
            <a:ext cx="697843" cy="6844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9704718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E4313-E9C4-40C7-AAE5-37691A807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6934200" y="3943350"/>
            <a:ext cx="1981200" cy="102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A24DF-6BBF-C133-86F9-C85796F2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85750"/>
            <a:ext cx="7543800" cy="634603"/>
          </a:xfrm>
        </p:spPr>
        <p:txBody>
          <a:bodyPr/>
          <a:lstStyle/>
          <a:p>
            <a:r>
              <a:rPr lang="en-US" sz="3700" dirty="0"/>
              <a:t>Partnering to Grow Membership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D6247-AC22-373B-E915-9AEA0D18E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308"/>
          <a:stretch>
            <a:fillRect/>
          </a:stretch>
        </p:blipFill>
        <p:spPr>
          <a:xfrm>
            <a:off x="304800" y="1361532"/>
            <a:ext cx="4114800" cy="36083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A2C03E-AC49-4604-D6B3-F6A2A0F53088}"/>
              </a:ext>
            </a:extLst>
          </p:cNvPr>
          <p:cNvSpPr txBox="1"/>
          <p:nvPr/>
        </p:nvSpPr>
        <p:spPr>
          <a:xfrm>
            <a:off x="4572000" y="165735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Bring a friend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Veterans event/honor flight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Faith based/church/school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Bronco" pitchFamily="2" charset="0"/>
              </a:rPr>
              <a:t>Slp</a:t>
            </a:r>
            <a:r>
              <a:rPr lang="en-US" sz="2400" dirty="0">
                <a:latin typeface="Bronco" pitchFamily="2" charset="0"/>
              </a:rPr>
              <a:t> parent night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Lunch and learn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Bronco" pitchFamily="2" charset="0"/>
              </a:rPr>
              <a:t>Recognition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Bronc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884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CC94-66CE-BC16-B239-C2DC2CDA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8AB33-F6BB-32F4-5CD1-2BB5F3843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6851"/>
            <a:ext cx="7848599" cy="3390899"/>
          </a:xfrm>
        </p:spPr>
        <p:txBody>
          <a:bodyPr/>
          <a:lstStyle/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E23CA-002D-861C-BA85-2DD7467E1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100" y="1466851"/>
            <a:ext cx="5390695" cy="3534998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88780830-C073-E7F0-DFBF-55E4AA0D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0" y="1368301"/>
            <a:ext cx="2504100" cy="37561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F0D5F9E3-6FAD-AE81-A49B-F4AEC4C56A32}"/>
              </a:ext>
            </a:extLst>
          </p:cNvPr>
          <p:cNvSpPr/>
          <p:nvPr/>
        </p:nvSpPr>
        <p:spPr>
          <a:xfrm>
            <a:off x="7467600" y="3638550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1972D0D-FA0D-0A55-6F91-FE1D3DAC2698}"/>
              </a:ext>
            </a:extLst>
          </p:cNvPr>
          <p:cNvSpPr/>
          <p:nvPr/>
        </p:nvSpPr>
        <p:spPr>
          <a:xfrm>
            <a:off x="4191000" y="1733550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8F874658-AC04-22A6-DF72-406FFCBEFECF}"/>
              </a:ext>
            </a:extLst>
          </p:cNvPr>
          <p:cNvSpPr/>
          <p:nvPr/>
        </p:nvSpPr>
        <p:spPr>
          <a:xfrm>
            <a:off x="6324600" y="4248150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5F5533-B0A9-4A39-1707-0157A20C3B92}"/>
              </a:ext>
            </a:extLst>
          </p:cNvPr>
          <p:cNvSpPr/>
          <p:nvPr/>
        </p:nvSpPr>
        <p:spPr>
          <a:xfrm>
            <a:off x="3266100" y="4248150"/>
            <a:ext cx="1077300" cy="381000"/>
          </a:xfrm>
          <a:prstGeom prst="ellipse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631413-0C20-3E4A-145E-AAF132D48C77}"/>
              </a:ext>
            </a:extLst>
          </p:cNvPr>
          <p:cNvSpPr/>
          <p:nvPr/>
        </p:nvSpPr>
        <p:spPr>
          <a:xfrm>
            <a:off x="6489357" y="2998725"/>
            <a:ext cx="1077300" cy="381000"/>
          </a:xfrm>
          <a:prstGeom prst="ellipse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B6B0990-9401-9A51-59AF-10BB54452D6B}"/>
              </a:ext>
            </a:extLst>
          </p:cNvPr>
          <p:cNvSpPr/>
          <p:nvPr/>
        </p:nvSpPr>
        <p:spPr>
          <a:xfrm>
            <a:off x="5422797" y="1767379"/>
            <a:ext cx="1077300" cy="381000"/>
          </a:xfrm>
          <a:prstGeom prst="ellipse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1C6FD17-AE34-3B24-A9FE-E6891B7094E6}"/>
              </a:ext>
            </a:extLst>
          </p:cNvPr>
          <p:cNvSpPr/>
          <p:nvPr/>
        </p:nvSpPr>
        <p:spPr>
          <a:xfrm>
            <a:off x="7391400" y="1829830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132F3B1-055C-B60C-BE1D-F4BFA5A74953}"/>
              </a:ext>
            </a:extLst>
          </p:cNvPr>
          <p:cNvSpPr/>
          <p:nvPr/>
        </p:nvSpPr>
        <p:spPr>
          <a:xfrm>
            <a:off x="4191000" y="2444290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A91D46D-4866-4042-B0B9-2E1CDDA46252}"/>
              </a:ext>
            </a:extLst>
          </p:cNvPr>
          <p:cNvSpPr/>
          <p:nvPr/>
        </p:nvSpPr>
        <p:spPr>
          <a:xfrm>
            <a:off x="5268300" y="2444290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FDF969-7922-AC1E-E824-E99DDC49E643}"/>
              </a:ext>
            </a:extLst>
          </p:cNvPr>
          <p:cNvSpPr/>
          <p:nvPr/>
        </p:nvSpPr>
        <p:spPr>
          <a:xfrm>
            <a:off x="7566657" y="3633916"/>
            <a:ext cx="1077300" cy="381000"/>
          </a:xfrm>
          <a:prstGeom prst="ellipse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4F8159-C376-3043-0C38-EA15F6018FC0}"/>
              </a:ext>
            </a:extLst>
          </p:cNvPr>
          <p:cNvSpPr/>
          <p:nvPr/>
        </p:nvSpPr>
        <p:spPr>
          <a:xfrm>
            <a:off x="4303384" y="2998725"/>
            <a:ext cx="1077300" cy="381000"/>
          </a:xfrm>
          <a:prstGeom prst="ellipse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3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D4A369E-4DC8-F0DC-286F-059F4A4C8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85750"/>
            <a:ext cx="7772400" cy="634603"/>
          </a:xfrm>
        </p:spPr>
        <p:txBody>
          <a:bodyPr/>
          <a:lstStyle/>
          <a:p>
            <a:r>
              <a:rPr lang="en-US" sz="3800" dirty="0"/>
              <a:t>Tips for Successful Partnerships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03C020-31D6-FBFB-C49E-BB0E2EB1D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9"/>
          <a:stretch/>
        </p:blipFill>
        <p:spPr>
          <a:xfrm>
            <a:off x="7010400" y="3943350"/>
            <a:ext cx="1981200" cy="1026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0454A-857F-226D-6C0A-46B7A031D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09700"/>
            <a:ext cx="4304852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865A4-54CD-B9EC-85D6-F3A87081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30" t="24532" r="63880" b="56278"/>
          <a:stretch>
            <a:fillRect/>
          </a:stretch>
        </p:blipFill>
        <p:spPr>
          <a:xfrm>
            <a:off x="5562600" y="1487212"/>
            <a:ext cx="3163715" cy="224096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0633256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iwanis PPT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10060</TotalTime>
  <Words>1151</Words>
  <Application>Microsoft Office PowerPoint</Application>
  <PresentationFormat>On-screen Show (16:9)</PresentationFormat>
  <Paragraphs>136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Abadi Extra Light</vt:lpstr>
      <vt:lpstr>Arial</vt:lpstr>
      <vt:lpstr>Bronco</vt:lpstr>
      <vt:lpstr>Calibri</vt:lpstr>
      <vt:lpstr>Courier New</vt:lpstr>
      <vt:lpstr>Cowboy Outlaw</vt:lpstr>
      <vt:lpstr>Garamond</vt:lpstr>
      <vt:lpstr>Lucida Handwriting</vt:lpstr>
      <vt:lpstr>Myriad Pro</vt:lpstr>
      <vt:lpstr>Noto Sans Symbols</vt:lpstr>
      <vt:lpstr>Times New Roman</vt:lpstr>
      <vt:lpstr>Verdana</vt:lpstr>
      <vt:lpstr>Westner</vt:lpstr>
      <vt:lpstr>Wingdings</vt:lpstr>
      <vt:lpstr>Kiwanis PPT Template</vt:lpstr>
      <vt:lpstr>Welcome &amp; Introduction</vt:lpstr>
      <vt:lpstr>Bingo</vt:lpstr>
      <vt:lpstr>Partnerships Matter</vt:lpstr>
      <vt:lpstr>Types of Partnerships</vt:lpstr>
      <vt:lpstr>Partnering for Service:</vt:lpstr>
      <vt:lpstr>Partnering to Fundraise:</vt:lpstr>
      <vt:lpstr>Partnering to Grow Membership</vt:lpstr>
      <vt:lpstr>Group Discussion</vt:lpstr>
      <vt:lpstr>Tips for Successful Partnerships</vt:lpstr>
      <vt:lpstr>Action Planning</vt:lpstr>
      <vt:lpstr>Commit &amp; Follow-up </vt:lpstr>
      <vt:lpstr>Wrap up</vt:lpstr>
      <vt:lpstr>Contact Winsome</vt:lpstr>
      <vt:lpstr>Contact Kerri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Kiwanis PowerPoint Template</dc:title>
  <dc:creator>Melanie W</dc:creator>
  <cp:lastModifiedBy>Victoria Waller</cp:lastModifiedBy>
  <cp:revision>251</cp:revision>
  <cp:lastPrinted>2018-02-21T14:23:21Z</cp:lastPrinted>
  <dcterms:modified xsi:type="dcterms:W3CDTF">2025-08-06T01:24:29Z</dcterms:modified>
</cp:coreProperties>
</file>