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0"/>
  </p:notesMasterIdLst>
  <p:sldIdLst>
    <p:sldId id="337" r:id="rId2"/>
    <p:sldId id="340" r:id="rId3"/>
    <p:sldId id="316" r:id="rId4"/>
    <p:sldId id="315" r:id="rId5"/>
    <p:sldId id="339" r:id="rId6"/>
    <p:sldId id="338" r:id="rId7"/>
    <p:sldId id="257" r:id="rId8"/>
    <p:sldId id="329" r:id="rId9"/>
    <p:sldId id="335" r:id="rId10"/>
    <p:sldId id="341" r:id="rId11"/>
    <p:sldId id="342" r:id="rId12"/>
    <p:sldId id="323" r:id="rId13"/>
    <p:sldId id="343" r:id="rId14"/>
    <p:sldId id="327" r:id="rId15"/>
    <p:sldId id="326" r:id="rId16"/>
    <p:sldId id="317" r:id="rId17"/>
    <p:sldId id="330" r:id="rId18"/>
    <p:sldId id="328" r:id="rId19"/>
    <p:sldId id="333" r:id="rId20"/>
    <p:sldId id="334" r:id="rId21"/>
    <p:sldId id="336" r:id="rId22"/>
    <p:sldId id="331" r:id="rId23"/>
    <p:sldId id="321" r:id="rId24"/>
    <p:sldId id="319" r:id="rId25"/>
    <p:sldId id="322" r:id="rId26"/>
    <p:sldId id="325" r:id="rId27"/>
    <p:sldId id="332" r:id="rId28"/>
    <p:sldId id="318" r:id="rId29"/>
    <p:sldId id="320" r:id="rId30"/>
    <p:sldId id="309" r:id="rId31"/>
    <p:sldId id="313" r:id="rId32"/>
    <p:sldId id="312" r:id="rId33"/>
    <p:sldId id="314" r:id="rId34"/>
    <p:sldId id="346" r:id="rId35"/>
    <p:sldId id="310" r:id="rId36"/>
    <p:sldId id="258" r:id="rId37"/>
    <p:sldId id="311" r:id="rId38"/>
    <p:sldId id="34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9751"/>
    <p:restoredTop sz="93317"/>
  </p:normalViewPr>
  <p:slideViewPr>
    <p:cSldViewPr snapToGrid="0">
      <p:cViewPr varScale="1">
        <p:scale>
          <a:sx n="48" d="100"/>
          <a:sy n="48" d="100"/>
        </p:scale>
        <p:origin x="208" y="48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DF8AF7-453E-C24E-BC69-507537FD0764}"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A8C2BB-7162-184F-89EC-8E15B9984D69}" type="slidenum">
              <a:rPr lang="en-US" smtClean="0"/>
              <a:t>‹#›</a:t>
            </a:fld>
            <a:endParaRPr lang="en-US"/>
          </a:p>
        </p:txBody>
      </p:sp>
    </p:spTree>
    <p:extLst>
      <p:ext uri="{BB962C8B-B14F-4D97-AF65-F5344CB8AC3E}">
        <p14:creationId xmlns:p14="http://schemas.microsoft.com/office/powerpoint/2010/main" val="21317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8C2BB-7162-184F-89EC-8E15B9984D69}" type="slidenum">
              <a:rPr lang="en-US" smtClean="0"/>
              <a:t>2</a:t>
            </a:fld>
            <a:endParaRPr lang="en-US"/>
          </a:p>
        </p:txBody>
      </p:sp>
    </p:spTree>
    <p:extLst>
      <p:ext uri="{BB962C8B-B14F-4D97-AF65-F5344CB8AC3E}">
        <p14:creationId xmlns:p14="http://schemas.microsoft.com/office/powerpoint/2010/main" val="2849988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8C2BB-7162-184F-89EC-8E15B9984D69}" type="slidenum">
              <a:rPr lang="en-US" smtClean="0"/>
              <a:t>3</a:t>
            </a:fld>
            <a:endParaRPr lang="en-US"/>
          </a:p>
        </p:txBody>
      </p:sp>
    </p:spTree>
    <p:extLst>
      <p:ext uri="{BB962C8B-B14F-4D97-AF65-F5344CB8AC3E}">
        <p14:creationId xmlns:p14="http://schemas.microsoft.com/office/powerpoint/2010/main" val="2700902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BCE72D-28EC-D848-BE9C-E04B9253A553}"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1909515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BCE72D-28EC-D848-BE9C-E04B9253A553}"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4195799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BCE72D-28EC-D848-BE9C-E04B9253A553}"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1317335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BCE72D-28EC-D848-BE9C-E04B9253A553}"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3248517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CE72D-28EC-D848-BE9C-E04B9253A553}"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311185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BCE72D-28EC-D848-BE9C-E04B9253A553}"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1791925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BCE72D-28EC-D848-BE9C-E04B9253A553}" type="datetimeFigureOut">
              <a:rPr lang="en-US" smtClean="0"/>
              <a:t>8/19/2025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35269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BCE72D-28EC-D848-BE9C-E04B9253A553}" type="datetimeFigureOut">
              <a:rPr lang="en-US" smtClean="0"/>
              <a:t>8/19/2025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141666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CE72D-28EC-D848-BE9C-E04B9253A553}" type="datetimeFigureOut">
              <a:rPr lang="en-US" smtClean="0"/>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80331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BCE72D-28EC-D848-BE9C-E04B9253A553}"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10426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BCE72D-28EC-D848-BE9C-E04B9253A553}"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F2AD5-6182-F741-B510-42788B2E6681}" type="slidenum">
              <a:rPr lang="en-US" smtClean="0"/>
              <a:t>‹#›</a:t>
            </a:fld>
            <a:endParaRPr lang="en-US"/>
          </a:p>
        </p:txBody>
      </p:sp>
    </p:spTree>
    <p:extLst>
      <p:ext uri="{BB962C8B-B14F-4D97-AF65-F5344CB8AC3E}">
        <p14:creationId xmlns:p14="http://schemas.microsoft.com/office/powerpoint/2010/main" val="79921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CE72D-28EC-D848-BE9C-E04B9253A553}" type="datetimeFigureOut">
              <a:rPr lang="en-US" smtClean="0"/>
              <a:t>8/19/2025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F2AD5-6182-F741-B510-42788B2E6681}" type="slidenum">
              <a:rPr lang="en-US" smtClean="0"/>
              <a:t>‹#›</a:t>
            </a:fld>
            <a:endParaRPr lang="en-US"/>
          </a:p>
        </p:txBody>
      </p:sp>
    </p:spTree>
    <p:extLst>
      <p:ext uri="{BB962C8B-B14F-4D97-AF65-F5344CB8AC3E}">
        <p14:creationId xmlns:p14="http://schemas.microsoft.com/office/powerpoint/2010/main" val="39891867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iTFNumCCAwk?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HZk2UGVt9zo?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BB465D-2DF9-C6D7-B358-E9E433E7753C}"/>
              </a:ext>
            </a:extLst>
          </p:cNvPr>
          <p:cNvSpPr>
            <a:spLocks noGrp="1"/>
          </p:cNvSpPr>
          <p:nvPr>
            <p:ph idx="1"/>
          </p:nvPr>
        </p:nvSpPr>
        <p:spPr>
          <a:xfrm>
            <a:off x="-310243" y="4807131"/>
            <a:ext cx="11074037" cy="2557054"/>
          </a:xfrm>
        </p:spPr>
        <p:txBody>
          <a:bodyPr>
            <a:normAutofit/>
          </a:bodyPr>
          <a:lstStyle/>
          <a:p>
            <a:pPr marL="0" indent="0">
              <a:buNone/>
            </a:pPr>
            <a:r>
              <a:rPr lang="en-US" sz="6000" b="1" dirty="0">
                <a:solidFill>
                  <a:schemeClr val="bg1"/>
                </a:solidFill>
              </a:rPr>
              <a:t>             </a:t>
            </a:r>
            <a:r>
              <a:rPr lang="en-US" sz="7200" b="1" dirty="0">
                <a:solidFill>
                  <a:schemeClr val="bg1"/>
                </a:solidFill>
              </a:rPr>
              <a:t>THE</a:t>
            </a:r>
            <a:r>
              <a:rPr lang="en-US" sz="6000" b="1" dirty="0">
                <a:solidFill>
                  <a:schemeClr val="bg1"/>
                </a:solidFill>
              </a:rPr>
              <a:t> </a:t>
            </a:r>
            <a:r>
              <a:rPr lang="en-US" sz="7200" b="1" dirty="0">
                <a:solidFill>
                  <a:schemeClr val="bg1"/>
                </a:solidFill>
              </a:rPr>
              <a:t>POWER OF PLAY</a:t>
            </a:r>
          </a:p>
        </p:txBody>
      </p:sp>
      <p:pic>
        <p:nvPicPr>
          <p:cNvPr id="5" name="Picture 4">
            <a:extLst>
              <a:ext uri="{FF2B5EF4-FFF2-40B4-BE49-F238E27FC236}">
                <a16:creationId xmlns:a16="http://schemas.microsoft.com/office/drawing/2014/main" id="{0E1E9775-3D9B-C69B-3850-96660664B457}"/>
              </a:ext>
            </a:extLst>
          </p:cNvPr>
          <p:cNvPicPr>
            <a:picLocks noChangeAspect="1"/>
          </p:cNvPicPr>
          <p:nvPr/>
        </p:nvPicPr>
        <p:blipFill>
          <a:blip r:embed="rId2"/>
          <a:stretch>
            <a:fillRect/>
          </a:stretch>
        </p:blipFill>
        <p:spPr>
          <a:xfrm>
            <a:off x="3710598" y="261258"/>
            <a:ext cx="4770803" cy="4147590"/>
          </a:xfrm>
          <a:prstGeom prst="rect">
            <a:avLst/>
          </a:prstGeom>
        </p:spPr>
      </p:pic>
    </p:spTree>
    <p:extLst>
      <p:ext uri="{BB962C8B-B14F-4D97-AF65-F5344CB8AC3E}">
        <p14:creationId xmlns:p14="http://schemas.microsoft.com/office/powerpoint/2010/main" val="427969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EE3D95EE-5788-91DE-4CD1-66E8C458C4EC}"/>
              </a:ext>
            </a:extLst>
          </p:cNvPr>
          <p:cNvPicPr>
            <a:picLocks noGrp="1" noChangeAspect="1"/>
          </p:cNvPicPr>
          <p:nvPr>
            <p:ph idx="1"/>
          </p:nvPr>
        </p:nvPicPr>
        <p:blipFill>
          <a:blip r:embed="rId2"/>
          <a:stretch>
            <a:fillRect/>
          </a:stretch>
        </p:blipFill>
        <p:spPr>
          <a:xfrm>
            <a:off x="78054" y="0"/>
            <a:ext cx="12113946" cy="8054486"/>
          </a:xfrm>
        </p:spPr>
      </p:pic>
    </p:spTree>
    <p:extLst>
      <p:ext uri="{BB962C8B-B14F-4D97-AF65-F5344CB8AC3E}">
        <p14:creationId xmlns:p14="http://schemas.microsoft.com/office/powerpoint/2010/main" val="1308631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06345A-73F8-9A14-BC09-2EC31E6014C8}"/>
              </a:ext>
            </a:extLst>
          </p:cNvPr>
          <p:cNvSpPr>
            <a:spLocks noGrp="1"/>
          </p:cNvSpPr>
          <p:nvPr>
            <p:ph idx="1"/>
          </p:nvPr>
        </p:nvSpPr>
        <p:spPr/>
        <p:txBody>
          <a:bodyPr/>
          <a:lstStyle/>
          <a:p>
            <a:pPr marL="0" indent="0">
              <a:buNone/>
            </a:pPr>
            <a:r>
              <a:rPr lang="en-US" sz="3600" dirty="0">
                <a:solidFill>
                  <a:schemeClr val="bg1"/>
                </a:solidFill>
              </a:rPr>
              <a:t>1. Play is a source of creative energy, a positive force and a safe context for constructing meaningful self-knowledge and revitalizing the human spirit</a:t>
            </a:r>
          </a:p>
          <a:p>
            <a:endParaRPr lang="en-US" dirty="0"/>
          </a:p>
        </p:txBody>
      </p:sp>
    </p:spTree>
    <p:extLst>
      <p:ext uri="{BB962C8B-B14F-4D97-AF65-F5344CB8AC3E}">
        <p14:creationId xmlns:p14="http://schemas.microsoft.com/office/powerpoint/2010/main" val="3698476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4359BF-9A08-57B8-2EC6-6F384AA9D992}"/>
              </a:ext>
            </a:extLst>
          </p:cNvPr>
          <p:cNvPicPr>
            <a:picLocks noGrp="1" noChangeAspect="1"/>
          </p:cNvPicPr>
          <p:nvPr>
            <p:ph idx="1"/>
          </p:nvPr>
        </p:nvPicPr>
        <p:blipFill>
          <a:blip r:embed="rId2"/>
          <a:stretch>
            <a:fillRect/>
          </a:stretch>
        </p:blipFill>
        <p:spPr>
          <a:xfrm>
            <a:off x="-1" y="-966651"/>
            <a:ext cx="12719927" cy="9539945"/>
          </a:xfrm>
        </p:spPr>
      </p:pic>
    </p:spTree>
    <p:extLst>
      <p:ext uri="{BB962C8B-B14F-4D97-AF65-F5344CB8AC3E}">
        <p14:creationId xmlns:p14="http://schemas.microsoft.com/office/powerpoint/2010/main" val="1623057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4A4242-EAA7-19FA-EE8D-304420D6D710}"/>
              </a:ext>
            </a:extLst>
          </p:cNvPr>
          <p:cNvSpPr>
            <a:spLocks noGrp="1"/>
          </p:cNvSpPr>
          <p:nvPr>
            <p:ph idx="1"/>
          </p:nvPr>
        </p:nvSpPr>
        <p:spPr/>
        <p:txBody>
          <a:bodyPr/>
          <a:lstStyle/>
          <a:p>
            <a:r>
              <a:rPr lang="en-US" sz="3600" dirty="0">
                <a:solidFill>
                  <a:schemeClr val="bg1"/>
                </a:solidFill>
              </a:rPr>
              <a:t>2. Hands-on play and art making with open ended materials reconnect individuals with earlier times of their lives, spontaneously evoking deep inner your feelings, such as hope, will, purpose, competence, fidelity, love, care, and wisdom.</a:t>
            </a:r>
          </a:p>
          <a:p>
            <a:endParaRPr lang="en-US" dirty="0"/>
          </a:p>
        </p:txBody>
      </p:sp>
    </p:spTree>
    <p:extLst>
      <p:ext uri="{BB962C8B-B14F-4D97-AF65-F5344CB8AC3E}">
        <p14:creationId xmlns:p14="http://schemas.microsoft.com/office/powerpoint/2010/main" val="248584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06414C-6823-CC51-F650-F3EEB4FD5896}"/>
              </a:ext>
            </a:extLst>
          </p:cNvPr>
          <p:cNvPicPr>
            <a:picLocks noGrp="1" noChangeAspect="1"/>
          </p:cNvPicPr>
          <p:nvPr>
            <p:ph idx="1"/>
          </p:nvPr>
        </p:nvPicPr>
        <p:blipFill>
          <a:blip r:embed="rId2"/>
          <a:stretch>
            <a:fillRect/>
          </a:stretch>
        </p:blipFill>
        <p:spPr>
          <a:xfrm>
            <a:off x="3548743" y="65313"/>
            <a:ext cx="5094514" cy="6792687"/>
          </a:xfrm>
        </p:spPr>
      </p:pic>
      <p:sp>
        <p:nvSpPr>
          <p:cNvPr id="2" name="TextBox 1">
            <a:extLst>
              <a:ext uri="{FF2B5EF4-FFF2-40B4-BE49-F238E27FC236}">
                <a16:creationId xmlns:a16="http://schemas.microsoft.com/office/drawing/2014/main" id="{92C3296F-5014-58E3-146D-9DC04C55039E}"/>
              </a:ext>
            </a:extLst>
          </p:cNvPr>
          <p:cNvSpPr txBox="1"/>
          <p:nvPr/>
        </p:nvSpPr>
        <p:spPr>
          <a:xfrm>
            <a:off x="8908869" y="1750424"/>
            <a:ext cx="2978331" cy="2062103"/>
          </a:xfrm>
          <a:prstGeom prst="rect">
            <a:avLst/>
          </a:prstGeom>
          <a:noFill/>
        </p:spPr>
        <p:txBody>
          <a:bodyPr wrap="square" rtlCol="0">
            <a:spAutoFit/>
          </a:bodyPr>
          <a:lstStyle/>
          <a:p>
            <a:r>
              <a:rPr lang="en-US" sz="3200" dirty="0">
                <a:solidFill>
                  <a:schemeClr val="bg1"/>
                </a:solidFill>
              </a:rPr>
              <a:t>Sage at LET’S PLAY Workshop, MELBOURNE PUBLIC LIBRARY </a:t>
            </a:r>
          </a:p>
        </p:txBody>
      </p:sp>
    </p:spTree>
    <p:extLst>
      <p:ext uri="{BB962C8B-B14F-4D97-AF65-F5344CB8AC3E}">
        <p14:creationId xmlns:p14="http://schemas.microsoft.com/office/powerpoint/2010/main" val="3378692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FB8E0A0-5C36-4D66-1CD3-43CA9F806071}"/>
              </a:ext>
            </a:extLst>
          </p:cNvPr>
          <p:cNvPicPr>
            <a:picLocks noGrp="1" noChangeAspect="1"/>
          </p:cNvPicPr>
          <p:nvPr>
            <p:ph idx="1"/>
          </p:nvPr>
        </p:nvPicPr>
        <p:blipFill>
          <a:blip r:embed="rId2"/>
          <a:stretch>
            <a:fillRect/>
          </a:stretch>
        </p:blipFill>
        <p:spPr>
          <a:xfrm>
            <a:off x="0" y="-903809"/>
            <a:ext cx="12191999" cy="9144001"/>
          </a:xfrm>
        </p:spPr>
      </p:pic>
    </p:spTree>
    <p:extLst>
      <p:ext uri="{BB962C8B-B14F-4D97-AF65-F5344CB8AC3E}">
        <p14:creationId xmlns:p14="http://schemas.microsoft.com/office/powerpoint/2010/main" val="200036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492B12-88D2-0645-EDCC-4EEE8500DAE2}"/>
              </a:ext>
            </a:extLst>
          </p:cNvPr>
          <p:cNvPicPr>
            <a:picLocks noGrp="1" noChangeAspect="1"/>
          </p:cNvPicPr>
          <p:nvPr>
            <p:ph idx="1"/>
          </p:nvPr>
        </p:nvPicPr>
        <p:blipFill>
          <a:blip r:embed="rId2"/>
          <a:stretch>
            <a:fillRect/>
          </a:stretch>
        </p:blipFill>
        <p:spPr>
          <a:xfrm>
            <a:off x="3548743" y="65314"/>
            <a:ext cx="5094514" cy="6792686"/>
          </a:xfrm>
        </p:spPr>
      </p:pic>
    </p:spTree>
    <p:extLst>
      <p:ext uri="{BB962C8B-B14F-4D97-AF65-F5344CB8AC3E}">
        <p14:creationId xmlns:p14="http://schemas.microsoft.com/office/powerpoint/2010/main" val="684635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91C6A4-F2AE-E7CE-BEC9-8EAAD15990EE}"/>
              </a:ext>
            </a:extLst>
          </p:cNvPr>
          <p:cNvPicPr>
            <a:picLocks noGrp="1" noChangeAspect="1"/>
          </p:cNvPicPr>
          <p:nvPr>
            <p:ph idx="1"/>
          </p:nvPr>
        </p:nvPicPr>
        <p:blipFill>
          <a:blip r:embed="rId2"/>
          <a:stretch>
            <a:fillRect/>
          </a:stretch>
        </p:blipFill>
        <p:spPr>
          <a:xfrm>
            <a:off x="0" y="-1129808"/>
            <a:ext cx="12871269" cy="9648509"/>
          </a:xfrm>
        </p:spPr>
      </p:pic>
    </p:spTree>
    <p:extLst>
      <p:ext uri="{BB962C8B-B14F-4D97-AF65-F5344CB8AC3E}">
        <p14:creationId xmlns:p14="http://schemas.microsoft.com/office/powerpoint/2010/main" val="170751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2F3AD6-B74C-C29A-D905-78B1EF2A5674}"/>
              </a:ext>
            </a:extLst>
          </p:cNvPr>
          <p:cNvPicPr>
            <a:picLocks noGrp="1" noChangeAspect="1"/>
          </p:cNvPicPr>
          <p:nvPr>
            <p:ph idx="1"/>
          </p:nvPr>
        </p:nvPicPr>
        <p:blipFill>
          <a:blip r:embed="rId2"/>
          <a:stretch>
            <a:fillRect/>
          </a:stretch>
        </p:blipFill>
        <p:spPr>
          <a:xfrm>
            <a:off x="-1050441" y="-1358537"/>
            <a:ext cx="13242442" cy="9931831"/>
          </a:xfrm>
        </p:spPr>
      </p:pic>
    </p:spTree>
    <p:extLst>
      <p:ext uri="{BB962C8B-B14F-4D97-AF65-F5344CB8AC3E}">
        <p14:creationId xmlns:p14="http://schemas.microsoft.com/office/powerpoint/2010/main" val="3370730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4C9650A-814A-2FBD-3ADA-DB236B11A61E}"/>
              </a:ext>
            </a:extLst>
          </p:cNvPr>
          <p:cNvPicPr>
            <a:picLocks noGrp="1" noChangeAspect="1"/>
          </p:cNvPicPr>
          <p:nvPr>
            <p:ph idx="1"/>
          </p:nvPr>
        </p:nvPicPr>
        <p:blipFill>
          <a:blip r:embed="rId2"/>
          <a:stretch>
            <a:fillRect/>
          </a:stretch>
        </p:blipFill>
        <p:spPr>
          <a:xfrm>
            <a:off x="1" y="-570706"/>
            <a:ext cx="12192000" cy="9144000"/>
          </a:xfrm>
        </p:spPr>
      </p:pic>
    </p:spTree>
    <p:extLst>
      <p:ext uri="{BB962C8B-B14F-4D97-AF65-F5344CB8AC3E}">
        <p14:creationId xmlns:p14="http://schemas.microsoft.com/office/powerpoint/2010/main" val="1369686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75B7A13F-2A11-9F2E-4AF2-9EBAFEBEDE8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350" y="-586800"/>
            <a:ext cx="12400330" cy="8244900"/>
          </a:xfrm>
          <a:prstGeom prst="rect">
            <a:avLst/>
          </a:prstGeom>
        </p:spPr>
      </p:pic>
    </p:spTree>
    <p:extLst>
      <p:ext uri="{BB962C8B-B14F-4D97-AF65-F5344CB8AC3E}">
        <p14:creationId xmlns:p14="http://schemas.microsoft.com/office/powerpoint/2010/main" val="1138050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C3506C-60EF-DF81-2D8C-842DD2EB5EBB}"/>
              </a:ext>
            </a:extLst>
          </p:cNvPr>
          <p:cNvPicPr>
            <a:picLocks noGrp="1" noChangeAspect="1"/>
          </p:cNvPicPr>
          <p:nvPr>
            <p:ph idx="1"/>
          </p:nvPr>
        </p:nvPicPr>
        <p:blipFill>
          <a:blip r:embed="rId2"/>
          <a:stretch>
            <a:fillRect/>
          </a:stretch>
        </p:blipFill>
        <p:spPr>
          <a:xfrm>
            <a:off x="0" y="-570706"/>
            <a:ext cx="12853851" cy="9640388"/>
          </a:xfrm>
        </p:spPr>
      </p:pic>
    </p:spTree>
    <p:extLst>
      <p:ext uri="{BB962C8B-B14F-4D97-AF65-F5344CB8AC3E}">
        <p14:creationId xmlns:p14="http://schemas.microsoft.com/office/powerpoint/2010/main" val="985372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366840-275E-C0D5-BDBE-3CCA74FD6F3F}"/>
              </a:ext>
            </a:extLst>
          </p:cNvPr>
          <p:cNvPicPr>
            <a:picLocks noGrp="1" noChangeAspect="1"/>
          </p:cNvPicPr>
          <p:nvPr>
            <p:ph idx="1"/>
          </p:nvPr>
        </p:nvPicPr>
        <p:blipFill>
          <a:blip r:embed="rId2"/>
          <a:stretch>
            <a:fillRect/>
          </a:stretch>
        </p:blipFill>
        <p:spPr>
          <a:xfrm>
            <a:off x="0" y="0"/>
            <a:ext cx="12192000" cy="8128000"/>
          </a:xfrm>
        </p:spPr>
      </p:pic>
    </p:spTree>
    <p:extLst>
      <p:ext uri="{BB962C8B-B14F-4D97-AF65-F5344CB8AC3E}">
        <p14:creationId xmlns:p14="http://schemas.microsoft.com/office/powerpoint/2010/main" val="3309139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14106C-8535-4888-3BE1-CF3BAD9C21C1}"/>
              </a:ext>
            </a:extLst>
          </p:cNvPr>
          <p:cNvPicPr>
            <a:picLocks noGrp="1" noChangeAspect="1"/>
          </p:cNvPicPr>
          <p:nvPr>
            <p:ph idx="1"/>
          </p:nvPr>
        </p:nvPicPr>
        <p:blipFill>
          <a:blip r:embed="rId2"/>
          <a:stretch>
            <a:fillRect/>
          </a:stretch>
        </p:blipFill>
        <p:spPr>
          <a:xfrm>
            <a:off x="0" y="-157096"/>
            <a:ext cx="12191999" cy="9139318"/>
          </a:xfrm>
        </p:spPr>
      </p:pic>
    </p:spTree>
    <p:extLst>
      <p:ext uri="{BB962C8B-B14F-4D97-AF65-F5344CB8AC3E}">
        <p14:creationId xmlns:p14="http://schemas.microsoft.com/office/powerpoint/2010/main" val="136259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663A1B-9C5E-E853-8BD2-AD30028BC94E}"/>
              </a:ext>
            </a:extLst>
          </p:cNvPr>
          <p:cNvPicPr>
            <a:picLocks noGrp="1" noChangeAspect="1"/>
          </p:cNvPicPr>
          <p:nvPr>
            <p:ph idx="1"/>
          </p:nvPr>
        </p:nvPicPr>
        <p:blipFill>
          <a:blip r:embed="rId2"/>
          <a:stretch>
            <a:fillRect/>
          </a:stretch>
        </p:blipFill>
        <p:spPr>
          <a:xfrm>
            <a:off x="1" y="-570706"/>
            <a:ext cx="12192000" cy="9144000"/>
          </a:xfrm>
        </p:spPr>
      </p:pic>
    </p:spTree>
    <p:extLst>
      <p:ext uri="{BB962C8B-B14F-4D97-AF65-F5344CB8AC3E}">
        <p14:creationId xmlns:p14="http://schemas.microsoft.com/office/powerpoint/2010/main" val="1618673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5D554E-E7A9-F03C-B4C0-10B5791395EB}"/>
              </a:ext>
            </a:extLst>
          </p:cNvPr>
          <p:cNvPicPr>
            <a:picLocks noGrp="1" noChangeAspect="1"/>
          </p:cNvPicPr>
          <p:nvPr>
            <p:ph idx="1"/>
          </p:nvPr>
        </p:nvPicPr>
        <p:blipFill>
          <a:blip r:embed="rId2"/>
          <a:stretch>
            <a:fillRect/>
          </a:stretch>
        </p:blipFill>
        <p:spPr>
          <a:xfrm>
            <a:off x="0" y="-2020663"/>
            <a:ext cx="12322629" cy="9241972"/>
          </a:xfrm>
        </p:spPr>
      </p:pic>
    </p:spTree>
    <p:extLst>
      <p:ext uri="{BB962C8B-B14F-4D97-AF65-F5344CB8AC3E}">
        <p14:creationId xmlns:p14="http://schemas.microsoft.com/office/powerpoint/2010/main" val="1423908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0DA138-84A8-3309-B419-342548F5A90D}"/>
              </a:ext>
            </a:extLst>
          </p:cNvPr>
          <p:cNvPicPr>
            <a:picLocks noGrp="1" noChangeAspect="1"/>
          </p:cNvPicPr>
          <p:nvPr>
            <p:ph idx="1"/>
          </p:nvPr>
        </p:nvPicPr>
        <p:blipFill>
          <a:blip r:embed="rId2"/>
          <a:stretch>
            <a:fillRect/>
          </a:stretch>
        </p:blipFill>
        <p:spPr>
          <a:xfrm rot="16200000">
            <a:off x="2162691" y="782754"/>
            <a:ext cx="6943138" cy="5207352"/>
          </a:xfrm>
        </p:spPr>
      </p:pic>
    </p:spTree>
    <p:extLst>
      <p:ext uri="{BB962C8B-B14F-4D97-AF65-F5344CB8AC3E}">
        <p14:creationId xmlns:p14="http://schemas.microsoft.com/office/powerpoint/2010/main" val="2363093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66CC44-5B31-CDD7-82C8-C426AE8206F9}"/>
              </a:ext>
            </a:extLst>
          </p:cNvPr>
          <p:cNvPicPr>
            <a:picLocks noGrp="1" noChangeAspect="1"/>
          </p:cNvPicPr>
          <p:nvPr>
            <p:ph idx="1"/>
          </p:nvPr>
        </p:nvPicPr>
        <p:blipFill>
          <a:blip r:embed="rId2"/>
          <a:stretch>
            <a:fillRect/>
          </a:stretch>
        </p:blipFill>
        <p:spPr>
          <a:xfrm rot="5400000">
            <a:off x="2707390" y="887544"/>
            <a:ext cx="6777218" cy="5082913"/>
          </a:xfrm>
        </p:spPr>
      </p:pic>
    </p:spTree>
    <p:extLst>
      <p:ext uri="{BB962C8B-B14F-4D97-AF65-F5344CB8AC3E}">
        <p14:creationId xmlns:p14="http://schemas.microsoft.com/office/powerpoint/2010/main" val="1769480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5F68BA6-5ED7-2B01-E734-12FE479FBB55}"/>
              </a:ext>
            </a:extLst>
          </p:cNvPr>
          <p:cNvPicPr>
            <a:picLocks noGrp="1" noChangeAspect="1"/>
          </p:cNvPicPr>
          <p:nvPr>
            <p:ph idx="1"/>
          </p:nvPr>
        </p:nvPicPr>
        <p:blipFill>
          <a:blip r:embed="rId2"/>
          <a:stretch>
            <a:fillRect/>
          </a:stretch>
        </p:blipFill>
        <p:spPr>
          <a:xfrm>
            <a:off x="0" y="-570706"/>
            <a:ext cx="12192000" cy="9144000"/>
          </a:xfrm>
        </p:spPr>
      </p:pic>
    </p:spTree>
    <p:extLst>
      <p:ext uri="{BB962C8B-B14F-4D97-AF65-F5344CB8AC3E}">
        <p14:creationId xmlns:p14="http://schemas.microsoft.com/office/powerpoint/2010/main" val="2523420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53BC24-7DC1-7851-089D-7AEACD3F91E4}"/>
              </a:ext>
            </a:extLst>
          </p:cNvPr>
          <p:cNvPicPr>
            <a:picLocks noGrp="1" noChangeAspect="1"/>
          </p:cNvPicPr>
          <p:nvPr>
            <p:ph idx="1"/>
          </p:nvPr>
        </p:nvPicPr>
        <p:blipFill>
          <a:blip r:embed="rId2"/>
          <a:stretch>
            <a:fillRect/>
          </a:stretch>
        </p:blipFill>
        <p:spPr>
          <a:xfrm>
            <a:off x="3457303" y="0"/>
            <a:ext cx="5277393" cy="7036525"/>
          </a:xfrm>
        </p:spPr>
      </p:pic>
    </p:spTree>
    <p:extLst>
      <p:ext uri="{BB962C8B-B14F-4D97-AF65-F5344CB8AC3E}">
        <p14:creationId xmlns:p14="http://schemas.microsoft.com/office/powerpoint/2010/main" val="1667722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B43399-67C6-62DA-3E9F-5EF488A92FE8}"/>
              </a:ext>
            </a:extLst>
          </p:cNvPr>
          <p:cNvPicPr>
            <a:picLocks noGrp="1" noChangeAspect="1"/>
          </p:cNvPicPr>
          <p:nvPr>
            <p:ph idx="1"/>
          </p:nvPr>
        </p:nvPicPr>
        <p:blipFill>
          <a:blip r:embed="rId2"/>
          <a:stretch>
            <a:fillRect/>
          </a:stretch>
        </p:blipFill>
        <p:spPr>
          <a:xfrm rot="5400000">
            <a:off x="2626358" y="823691"/>
            <a:ext cx="7030722" cy="5273040"/>
          </a:xfrm>
        </p:spPr>
      </p:pic>
    </p:spTree>
    <p:extLst>
      <p:ext uri="{BB962C8B-B14F-4D97-AF65-F5344CB8AC3E}">
        <p14:creationId xmlns:p14="http://schemas.microsoft.com/office/powerpoint/2010/main" val="2735501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32041B-D1BF-1ECE-16E1-195622CA81F8}"/>
              </a:ext>
            </a:extLst>
          </p:cNvPr>
          <p:cNvPicPr>
            <a:picLocks noGrp="1" noChangeAspect="1"/>
          </p:cNvPicPr>
          <p:nvPr>
            <p:ph idx="1"/>
          </p:nvPr>
        </p:nvPicPr>
        <p:blipFill>
          <a:blip r:embed="rId3"/>
          <a:stretch>
            <a:fillRect/>
          </a:stretch>
        </p:blipFill>
        <p:spPr>
          <a:xfrm>
            <a:off x="182880" y="0"/>
            <a:ext cx="12192000" cy="8116728"/>
          </a:xfrm>
        </p:spPr>
      </p:pic>
      <p:sp>
        <p:nvSpPr>
          <p:cNvPr id="6" name="TextBox 5">
            <a:extLst>
              <a:ext uri="{FF2B5EF4-FFF2-40B4-BE49-F238E27FC236}">
                <a16:creationId xmlns:a16="http://schemas.microsoft.com/office/drawing/2014/main" id="{A3C53C2D-51F1-6B23-D4FC-027D015F1C69}"/>
              </a:ext>
            </a:extLst>
          </p:cNvPr>
          <p:cNvSpPr txBox="1"/>
          <p:nvPr/>
        </p:nvSpPr>
        <p:spPr>
          <a:xfrm>
            <a:off x="809898" y="7119257"/>
            <a:ext cx="12009120" cy="400110"/>
          </a:xfrm>
          <a:prstGeom prst="rect">
            <a:avLst/>
          </a:prstGeom>
          <a:noFill/>
        </p:spPr>
        <p:txBody>
          <a:bodyPr wrap="square" rtlCol="0">
            <a:spAutoFit/>
          </a:bodyPr>
          <a:lstStyle/>
          <a:p>
            <a:r>
              <a:rPr lang="en-US" sz="2000" dirty="0">
                <a:solidFill>
                  <a:schemeClr val="bg1"/>
                </a:solidFill>
              </a:rPr>
              <a:t>Dr. Wil  BLECHMAN  Self Active Play  Workshop,  2007 Kiwanis International Convention , San Antonio, TX</a:t>
            </a:r>
            <a:r>
              <a:rPr lang="en-US" dirty="0">
                <a:solidFill>
                  <a:schemeClr val="bg1"/>
                </a:solidFill>
              </a:rPr>
              <a:t>,</a:t>
            </a:r>
          </a:p>
        </p:txBody>
      </p:sp>
    </p:spTree>
    <p:extLst>
      <p:ext uri="{BB962C8B-B14F-4D97-AF65-F5344CB8AC3E}">
        <p14:creationId xmlns:p14="http://schemas.microsoft.com/office/powerpoint/2010/main" val="4264856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2ED847-8AB9-84F7-AD38-9A510FBA9CAA}"/>
              </a:ext>
            </a:extLst>
          </p:cNvPr>
          <p:cNvPicPr>
            <a:picLocks noGrp="1" noChangeAspect="1"/>
          </p:cNvPicPr>
          <p:nvPr>
            <p:ph idx="1"/>
          </p:nvPr>
        </p:nvPicPr>
        <p:blipFill>
          <a:blip r:embed="rId2"/>
          <a:stretch>
            <a:fillRect/>
          </a:stretch>
        </p:blipFill>
        <p:spPr>
          <a:xfrm>
            <a:off x="-220914" y="0"/>
            <a:ext cx="12412915" cy="8253267"/>
          </a:xfrm>
        </p:spPr>
      </p:pic>
    </p:spTree>
    <p:extLst>
      <p:ext uri="{BB962C8B-B14F-4D97-AF65-F5344CB8AC3E}">
        <p14:creationId xmlns:p14="http://schemas.microsoft.com/office/powerpoint/2010/main" val="3146195430"/>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79EB61D-411C-EEAF-5EF7-CAEBCA0773D4}"/>
              </a:ext>
            </a:extLst>
          </p:cNvPr>
          <p:cNvSpPr>
            <a:spLocks noGrp="1"/>
          </p:cNvSpPr>
          <p:nvPr>
            <p:ph idx="1"/>
          </p:nvPr>
        </p:nvSpPr>
        <p:spPr>
          <a:xfrm>
            <a:off x="1808922" y="2206487"/>
            <a:ext cx="9485242" cy="3473520"/>
          </a:xfrm>
        </p:spPr>
        <p:txBody>
          <a:bodyPr/>
          <a:lstStyle/>
          <a:p>
            <a:pPr marL="0" indent="0">
              <a:buNone/>
            </a:pPr>
            <a:r>
              <a:rPr lang="en-US" altLang="en-US" sz="4400" b="1" dirty="0">
                <a:solidFill>
                  <a:schemeClr val="bg1"/>
                </a:solidFill>
                <a:latin typeface="Lucida Handwriting" panose="03010101010101010101" pitchFamily="66" charset="77"/>
              </a:rPr>
              <a:t>  HANDS, HEART &amp; MIND</a:t>
            </a:r>
          </a:p>
          <a:p>
            <a:pPr marL="0" indent="0">
              <a:buNone/>
            </a:pPr>
            <a:endParaRPr lang="en-US" altLang="en-US" sz="4400" b="1" dirty="0">
              <a:solidFill>
                <a:schemeClr val="bg1"/>
              </a:solidFill>
              <a:latin typeface="Lucida Handwriting" panose="03010101010101010101" pitchFamily="66" charset="77"/>
            </a:endParaRPr>
          </a:p>
          <a:p>
            <a:pPr marL="0" indent="0">
              <a:buNone/>
            </a:pPr>
            <a:r>
              <a:rPr lang="en-US" altLang="en-US" sz="4400" b="1" dirty="0">
                <a:solidFill>
                  <a:schemeClr val="bg1"/>
                </a:solidFill>
                <a:latin typeface="Lucida Handwriting" panose="03010101010101010101" pitchFamily="66" charset="77"/>
              </a:rPr>
              <a:t>       SELF ACTIVE PLAY</a:t>
            </a:r>
          </a:p>
          <a:p>
            <a:pPr marL="0" indent="0">
              <a:buNone/>
            </a:pPr>
            <a:endParaRPr lang="en-US" dirty="0"/>
          </a:p>
        </p:txBody>
      </p:sp>
    </p:spTree>
    <p:extLst>
      <p:ext uri="{BB962C8B-B14F-4D97-AF65-F5344CB8AC3E}">
        <p14:creationId xmlns:p14="http://schemas.microsoft.com/office/powerpoint/2010/main" val="3095734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3D28B3-ABD5-D4FC-909C-7863425DF366}"/>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83F84A4D-EA5F-7FEA-BDC5-196655787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2388"/>
            <a:ext cx="12192000" cy="8107363"/>
          </a:xfrm>
          <a:prstGeom prst="rect">
            <a:avLst/>
          </a:prstGeom>
        </p:spPr>
      </p:pic>
    </p:spTree>
    <p:extLst>
      <p:ext uri="{BB962C8B-B14F-4D97-AF65-F5344CB8AC3E}">
        <p14:creationId xmlns:p14="http://schemas.microsoft.com/office/powerpoint/2010/main" val="1587740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458893-88DA-D596-EB34-C9AD8FFD31FE}"/>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72BBD91E-56A4-10D2-8149-5F094D981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74625"/>
            <a:ext cx="12192000" cy="8105775"/>
          </a:xfrm>
          <a:prstGeom prst="rect">
            <a:avLst/>
          </a:prstGeom>
        </p:spPr>
      </p:pic>
    </p:spTree>
    <p:extLst>
      <p:ext uri="{BB962C8B-B14F-4D97-AF65-F5344CB8AC3E}">
        <p14:creationId xmlns:p14="http://schemas.microsoft.com/office/powerpoint/2010/main" val="755638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596A75-2BF9-FF50-1697-382FC3915AE7}"/>
              </a:ext>
            </a:extLst>
          </p:cNvPr>
          <p:cNvPicPr>
            <a:picLocks noGrp="1" noChangeAspect="1"/>
          </p:cNvPicPr>
          <p:nvPr>
            <p:ph idx="1"/>
          </p:nvPr>
        </p:nvPicPr>
        <p:blipFill>
          <a:blip r:embed="rId2"/>
          <a:stretch>
            <a:fillRect/>
          </a:stretch>
        </p:blipFill>
        <p:spPr>
          <a:xfrm>
            <a:off x="2843235" y="-51618"/>
            <a:ext cx="6625174" cy="6909618"/>
          </a:xfrm>
        </p:spPr>
      </p:pic>
    </p:spTree>
    <p:extLst>
      <p:ext uri="{BB962C8B-B14F-4D97-AF65-F5344CB8AC3E}">
        <p14:creationId xmlns:p14="http://schemas.microsoft.com/office/powerpoint/2010/main" val="851878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Cultivating Creativity in Young Children">
            <a:hlinkClick r:id="" action="ppaction://media"/>
            <a:extLst>
              <a:ext uri="{FF2B5EF4-FFF2-40B4-BE49-F238E27FC236}">
                <a16:creationId xmlns:a16="http://schemas.microsoft.com/office/drawing/2014/main" id="{814BE3DB-2738-4582-3C9D-9E517090B72E}"/>
              </a:ext>
            </a:extLst>
          </p:cNvPr>
          <p:cNvPicPr>
            <a:picLocks noGrp="1" noRot="1" noChangeAspect="1"/>
          </p:cNvPicPr>
          <p:nvPr>
            <p:ph idx="1"/>
            <a:videoFile r:link="rId1"/>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25112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eaching Young Children: Silent Play with Open-ended Materials">
            <a:hlinkClick r:id="" action="ppaction://media"/>
            <a:extLst>
              <a:ext uri="{FF2B5EF4-FFF2-40B4-BE49-F238E27FC236}">
                <a16:creationId xmlns:a16="http://schemas.microsoft.com/office/drawing/2014/main" id="{4FD0F898-6BBF-5708-5BF6-BEBCD033025F}"/>
              </a:ext>
            </a:extLst>
          </p:cNvPr>
          <p:cNvPicPr>
            <a:picLocks noGrp="1" noRot="1" noChangeAspect="1"/>
          </p:cNvPicPr>
          <p:nvPr>
            <p:ph idx="1"/>
            <a:videoFile r:link="rId1"/>
          </p:nvPr>
        </p:nvPicPr>
        <p:blipFill>
          <a:blip r:embed="rId3"/>
          <a:stretch>
            <a:fillRect/>
          </a:stretch>
        </p:blipFill>
        <p:spPr>
          <a:xfrm>
            <a:off x="-118017" y="-800807"/>
            <a:ext cx="11984435" cy="8988843"/>
          </a:xfrm>
          <a:prstGeom prst="rect">
            <a:avLst/>
          </a:prstGeom>
        </p:spPr>
      </p:pic>
    </p:spTree>
    <p:extLst>
      <p:ext uri="{BB962C8B-B14F-4D97-AF65-F5344CB8AC3E}">
        <p14:creationId xmlns:p14="http://schemas.microsoft.com/office/powerpoint/2010/main" val="344432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holding, young, front&#10;&#10;Description automatically generated">
            <a:extLst>
              <a:ext uri="{FF2B5EF4-FFF2-40B4-BE49-F238E27FC236}">
                <a16:creationId xmlns:a16="http://schemas.microsoft.com/office/drawing/2014/main" id="{00CA3CD3-CC0C-0E42-CD89-22E80F89E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7938"/>
            <a:ext cx="12357094" cy="3942124"/>
          </a:xfrm>
          <a:prstGeom prst="rect">
            <a:avLst/>
          </a:prstGeom>
        </p:spPr>
      </p:pic>
    </p:spTree>
    <p:extLst>
      <p:ext uri="{BB962C8B-B14F-4D97-AF65-F5344CB8AC3E}">
        <p14:creationId xmlns:p14="http://schemas.microsoft.com/office/powerpoint/2010/main" val="4062909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5A782E-D39E-FF99-E200-AAEE29627C5F}"/>
              </a:ext>
            </a:extLst>
          </p:cNvPr>
          <p:cNvSpPr>
            <a:spLocks noGrp="1"/>
          </p:cNvSpPr>
          <p:nvPr>
            <p:ph idx="1"/>
          </p:nvPr>
        </p:nvSpPr>
        <p:spPr>
          <a:xfrm>
            <a:off x="3361765" y="1640541"/>
            <a:ext cx="7992035" cy="4536422"/>
          </a:xfrm>
        </p:spPr>
        <p:txBody>
          <a:bodyPr/>
          <a:lstStyle/>
          <a:p>
            <a:pPr marL="0" indent="0">
              <a:buNone/>
            </a:pPr>
            <a:r>
              <a:rPr lang="en-US" sz="3600" b="1" dirty="0">
                <a:solidFill>
                  <a:schemeClr val="bg1"/>
                </a:solidFill>
              </a:rPr>
              <a:t>Walter F. Drew, Ed.D.</a:t>
            </a:r>
          </a:p>
          <a:p>
            <a:pPr marL="0" indent="0">
              <a:buNone/>
            </a:pPr>
            <a:r>
              <a:rPr lang="en-US" sz="3600" b="1" dirty="0">
                <a:solidFill>
                  <a:schemeClr val="bg1"/>
                </a:solidFill>
              </a:rPr>
              <a:t>Kiwanis Club of Melbourne</a:t>
            </a:r>
          </a:p>
          <a:p>
            <a:pPr marL="0" indent="0">
              <a:buNone/>
            </a:pPr>
            <a:r>
              <a:rPr lang="en-US" sz="3600" b="1" dirty="0">
                <a:solidFill>
                  <a:schemeClr val="bg1"/>
                </a:solidFill>
              </a:rPr>
              <a:t>Institute for Self Active Education</a:t>
            </a:r>
          </a:p>
          <a:p>
            <a:pPr marL="0" indent="0">
              <a:buNone/>
            </a:pPr>
            <a:r>
              <a:rPr lang="en-US" sz="3600" b="1" dirty="0" err="1">
                <a:solidFill>
                  <a:schemeClr val="bg1"/>
                </a:solidFill>
              </a:rPr>
              <a:t>www.ISAEplay.org</a:t>
            </a:r>
            <a:endParaRPr lang="en-US" sz="3600" b="1" dirty="0"/>
          </a:p>
          <a:p>
            <a:pPr marL="0" indent="0">
              <a:buNone/>
            </a:pPr>
            <a:r>
              <a:rPr lang="en-US" sz="3600" b="1" dirty="0" err="1">
                <a:solidFill>
                  <a:schemeClr val="bg1"/>
                </a:solidFill>
              </a:rPr>
              <a:t>drwalterdrew@gmaI.com</a:t>
            </a:r>
            <a:endParaRPr lang="en-US" sz="3600" b="1" dirty="0">
              <a:solidFill>
                <a:schemeClr val="bg1"/>
              </a:solidFill>
            </a:endParaRPr>
          </a:p>
          <a:p>
            <a:endParaRPr lang="en-US" dirty="0"/>
          </a:p>
        </p:txBody>
      </p:sp>
    </p:spTree>
    <p:extLst>
      <p:ext uri="{BB962C8B-B14F-4D97-AF65-F5344CB8AC3E}">
        <p14:creationId xmlns:p14="http://schemas.microsoft.com/office/powerpoint/2010/main" val="1738692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36C95-799D-1361-8796-1463E70E13C9}"/>
              </a:ext>
            </a:extLst>
          </p:cNvPr>
          <p:cNvSpPr>
            <a:spLocks noGrp="1"/>
          </p:cNvSpPr>
          <p:nvPr>
            <p:ph type="title"/>
          </p:nvPr>
        </p:nvSpPr>
        <p:spPr>
          <a:xfrm>
            <a:off x="1132114" y="1381397"/>
            <a:ext cx="9927771" cy="4095206"/>
          </a:xfrm>
        </p:spPr>
        <p:txBody>
          <a:bodyPr>
            <a:normAutofit fontScale="90000"/>
          </a:bodyPr>
          <a:lstStyle/>
          <a:p>
            <a:r>
              <a:rPr lang="en-US" sz="6000" b="1" dirty="0">
                <a:solidFill>
                  <a:schemeClr val="bg1"/>
                </a:solidFill>
              </a:rPr>
              <a:t>“If you've never attended one of these play sessions, you've missed out on a unique experience”.  </a:t>
            </a:r>
            <a:br>
              <a:rPr lang="en-US" dirty="0"/>
            </a:br>
            <a:br>
              <a:rPr lang="en-US" dirty="0"/>
            </a:br>
            <a:r>
              <a:rPr lang="en-US" b="1" dirty="0">
                <a:solidFill>
                  <a:schemeClr val="bg1"/>
                </a:solidFill>
                <a:latin typeface="Helvetica" pitchFamily="2" charset="0"/>
                <a:cs typeface="Times New Roman" panose="02020603050405020304" pitchFamily="18" charset="0"/>
              </a:rPr>
              <a:t>Dr. WIL BLECHMAN </a:t>
            </a:r>
          </a:p>
        </p:txBody>
      </p:sp>
    </p:spTree>
    <p:extLst>
      <p:ext uri="{BB962C8B-B14F-4D97-AF65-F5344CB8AC3E}">
        <p14:creationId xmlns:p14="http://schemas.microsoft.com/office/powerpoint/2010/main" val="3932084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9C604-7129-7810-A834-9594868E8A78}"/>
              </a:ext>
            </a:extLst>
          </p:cNvPr>
          <p:cNvSpPr>
            <a:spLocks noGrp="1"/>
          </p:cNvSpPr>
          <p:nvPr>
            <p:ph idx="1"/>
          </p:nvPr>
        </p:nvSpPr>
        <p:spPr>
          <a:xfrm>
            <a:off x="152400" y="2255520"/>
            <a:ext cx="12527280" cy="5029610"/>
          </a:xfrm>
        </p:spPr>
        <p:txBody>
          <a:bodyPr>
            <a:normAutofit/>
          </a:bodyPr>
          <a:lstStyle/>
          <a:p>
            <a:pPr marL="0" indent="0">
              <a:buNone/>
            </a:pPr>
            <a:r>
              <a:rPr lang="en-US" sz="4800" b="1" dirty="0">
                <a:solidFill>
                  <a:schemeClr val="bg1"/>
                </a:solidFill>
              </a:rPr>
              <a:t>PLAY AWAKENS JOY IN CREATIVE EXPRESSION</a:t>
            </a:r>
          </a:p>
          <a:p>
            <a:pPr marL="0" indent="0">
              <a:buNone/>
            </a:pPr>
            <a:endParaRPr lang="en-US" sz="5400" b="1" dirty="0">
              <a:solidFill>
                <a:schemeClr val="bg1"/>
              </a:solidFill>
            </a:endParaRPr>
          </a:p>
          <a:p>
            <a:pPr marL="0" indent="0">
              <a:buNone/>
            </a:pPr>
            <a:endParaRPr lang="en-US" sz="5400" b="1" dirty="0">
              <a:solidFill>
                <a:schemeClr val="bg1"/>
              </a:solidFill>
            </a:endParaRPr>
          </a:p>
          <a:p>
            <a:pPr marL="0" indent="0">
              <a:buNone/>
            </a:pPr>
            <a:endParaRPr lang="en-US" sz="5400" dirty="0"/>
          </a:p>
        </p:txBody>
      </p:sp>
    </p:spTree>
    <p:extLst>
      <p:ext uri="{BB962C8B-B14F-4D97-AF65-F5344CB8AC3E}">
        <p14:creationId xmlns:p14="http://schemas.microsoft.com/office/powerpoint/2010/main" val="2603979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041B94-A48D-7B57-DA79-3E20384A6F0F}"/>
              </a:ext>
            </a:extLst>
          </p:cNvPr>
          <p:cNvPicPr>
            <a:picLocks noGrp="1" noChangeAspect="1"/>
          </p:cNvPicPr>
          <p:nvPr>
            <p:ph idx="1"/>
          </p:nvPr>
        </p:nvPicPr>
        <p:blipFill>
          <a:blip r:embed="rId2"/>
          <a:stretch>
            <a:fillRect/>
          </a:stretch>
        </p:blipFill>
        <p:spPr>
          <a:xfrm>
            <a:off x="-1" y="-496134"/>
            <a:ext cx="12853851" cy="9635453"/>
          </a:xfrm>
        </p:spPr>
      </p:pic>
    </p:spTree>
    <p:extLst>
      <p:ext uri="{BB962C8B-B14F-4D97-AF65-F5344CB8AC3E}">
        <p14:creationId xmlns:p14="http://schemas.microsoft.com/office/powerpoint/2010/main" val="1617026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6AD9BA-DDD5-23E3-2143-E6F4391E2FD6}"/>
              </a:ext>
            </a:extLst>
          </p:cNvPr>
          <p:cNvPicPr>
            <a:picLocks noGrp="1" noChangeAspect="1"/>
          </p:cNvPicPr>
          <p:nvPr>
            <p:ph idx="1"/>
          </p:nvPr>
        </p:nvPicPr>
        <p:blipFill>
          <a:blip r:embed="rId2"/>
          <a:stretch>
            <a:fillRect/>
          </a:stretch>
        </p:blipFill>
        <p:spPr>
          <a:xfrm>
            <a:off x="0" y="-20881"/>
            <a:ext cx="5438274" cy="6932564"/>
          </a:xfrm>
        </p:spPr>
      </p:pic>
      <p:sp>
        <p:nvSpPr>
          <p:cNvPr id="6" name="TextBox 5">
            <a:extLst>
              <a:ext uri="{FF2B5EF4-FFF2-40B4-BE49-F238E27FC236}">
                <a16:creationId xmlns:a16="http://schemas.microsoft.com/office/drawing/2014/main" id="{4BD1DB2B-88DB-2906-0ACC-C2AA77DF4C65}"/>
              </a:ext>
            </a:extLst>
          </p:cNvPr>
          <p:cNvSpPr txBox="1"/>
          <p:nvPr/>
        </p:nvSpPr>
        <p:spPr>
          <a:xfrm>
            <a:off x="5438274" y="1404852"/>
            <a:ext cx="6967087" cy="2800767"/>
          </a:xfrm>
          <a:prstGeom prst="rect">
            <a:avLst/>
          </a:prstGeom>
          <a:noFill/>
        </p:spPr>
        <p:txBody>
          <a:bodyPr wrap="square" rtlCol="0">
            <a:spAutoFit/>
          </a:bodyPr>
          <a:lstStyle/>
          <a:p>
            <a:r>
              <a:rPr lang="en-US" sz="3200" dirty="0"/>
              <a:t>      </a:t>
            </a:r>
            <a:r>
              <a:rPr lang="en-US" sz="3200" b="1" dirty="0"/>
              <a:t>       </a:t>
            </a:r>
            <a:r>
              <a:rPr lang="en-US" sz="3600" b="1" dirty="0">
                <a:solidFill>
                  <a:schemeClr val="bg1"/>
                </a:solidFill>
              </a:rPr>
              <a:t>KIWANIS KEY CLUB </a:t>
            </a:r>
          </a:p>
          <a:p>
            <a:r>
              <a:rPr lang="en-US" sz="3600" b="1" dirty="0">
                <a:solidFill>
                  <a:schemeClr val="bg1"/>
                </a:solidFill>
              </a:rPr>
              <a:t>    SERVICE LEADERSHIP PROJECT </a:t>
            </a:r>
          </a:p>
          <a:p>
            <a:r>
              <a:rPr lang="en-US" sz="3200" b="1" dirty="0">
                <a:solidFill>
                  <a:schemeClr val="bg1"/>
                </a:solidFill>
                <a:latin typeface="Lucida Handwriting" panose="03010101010101010101" pitchFamily="66" charset="77"/>
              </a:rPr>
              <a:t>      </a:t>
            </a:r>
          </a:p>
          <a:p>
            <a:r>
              <a:rPr lang="en-US" sz="3200" b="1" dirty="0">
                <a:solidFill>
                  <a:schemeClr val="bg1"/>
                </a:solidFill>
                <a:latin typeface="Lucida Handwriting" panose="03010101010101010101" pitchFamily="66" charset="77"/>
              </a:rPr>
              <a:t>    </a:t>
            </a:r>
            <a:r>
              <a:rPr lang="en-US" sz="3200" b="1" dirty="0">
                <a:solidFill>
                  <a:schemeClr val="bg1"/>
                </a:solidFill>
              </a:rPr>
              <a:t>        </a:t>
            </a:r>
          </a:p>
          <a:p>
            <a:r>
              <a:rPr lang="en-US" sz="3200" b="1" dirty="0">
                <a:solidFill>
                  <a:schemeClr val="bg1"/>
                </a:solidFill>
              </a:rPr>
              <a:t>   “</a:t>
            </a:r>
            <a:r>
              <a:rPr lang="en-US" sz="4000" b="1" dirty="0">
                <a:solidFill>
                  <a:schemeClr val="bg1"/>
                </a:solidFill>
              </a:rPr>
              <a:t>Inspiring New Possibilities”</a:t>
            </a:r>
          </a:p>
        </p:txBody>
      </p:sp>
    </p:spTree>
    <p:extLst>
      <p:ext uri="{BB962C8B-B14F-4D97-AF65-F5344CB8AC3E}">
        <p14:creationId xmlns:p14="http://schemas.microsoft.com/office/powerpoint/2010/main" val="2314102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0AD58F-9CC7-A036-1D7C-E3F99A6117C0}"/>
              </a:ext>
            </a:extLst>
          </p:cNvPr>
          <p:cNvPicPr>
            <a:picLocks noGrp="1" noChangeAspect="1"/>
          </p:cNvPicPr>
          <p:nvPr>
            <p:ph idx="1"/>
          </p:nvPr>
        </p:nvPicPr>
        <p:blipFill>
          <a:blip r:embed="rId2"/>
          <a:stretch>
            <a:fillRect/>
          </a:stretch>
        </p:blipFill>
        <p:spPr>
          <a:xfrm>
            <a:off x="-107799" y="-603364"/>
            <a:ext cx="12299800" cy="9224850"/>
          </a:xfrm>
        </p:spPr>
      </p:pic>
    </p:spTree>
    <p:extLst>
      <p:ext uri="{BB962C8B-B14F-4D97-AF65-F5344CB8AC3E}">
        <p14:creationId xmlns:p14="http://schemas.microsoft.com/office/powerpoint/2010/main" val="806402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4513DA-6613-B13D-A7D3-81C240E2E2EE}"/>
              </a:ext>
            </a:extLst>
          </p:cNvPr>
          <p:cNvPicPr>
            <a:picLocks noGrp="1" noChangeAspect="1"/>
          </p:cNvPicPr>
          <p:nvPr>
            <p:ph idx="1"/>
          </p:nvPr>
        </p:nvPicPr>
        <p:blipFill>
          <a:blip r:embed="rId2"/>
          <a:stretch>
            <a:fillRect/>
          </a:stretch>
        </p:blipFill>
        <p:spPr>
          <a:xfrm>
            <a:off x="0" y="-809897"/>
            <a:ext cx="12240955" cy="9180717"/>
          </a:xfrm>
        </p:spPr>
      </p:pic>
    </p:spTree>
    <p:extLst>
      <p:ext uri="{BB962C8B-B14F-4D97-AF65-F5344CB8AC3E}">
        <p14:creationId xmlns:p14="http://schemas.microsoft.com/office/powerpoint/2010/main" val="25810775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3411</TotalTime>
  <Words>192</Words>
  <Application>Microsoft Office PowerPoint</Application>
  <PresentationFormat>Widescreen</PresentationFormat>
  <Paragraphs>23</Paragraphs>
  <Slides>38</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Helvetica</vt:lpstr>
      <vt:lpstr>Lucida Handwriting</vt:lpstr>
      <vt:lpstr>Office Theme</vt:lpstr>
      <vt:lpstr>PowerPoint Presentation</vt:lpstr>
      <vt:lpstr>PowerPoint Presentation</vt:lpstr>
      <vt:lpstr>PowerPoint Presentation</vt:lpstr>
      <vt:lpstr>“If you've never attended one of these play sessions, you've missed out on a unique experience”.    Dr. WIL BLECHMAN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Walter Drew</dc:creator>
  <cp:lastModifiedBy>Victoria Waller</cp:lastModifiedBy>
  <cp:revision>11</cp:revision>
  <dcterms:created xsi:type="dcterms:W3CDTF">2025-04-24T11:32:36Z</dcterms:created>
  <dcterms:modified xsi:type="dcterms:W3CDTF">2025-08-19T15:35:45Z</dcterms:modified>
</cp:coreProperties>
</file>