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1" r:id="rId4"/>
    <p:sldId id="258" r:id="rId5"/>
    <p:sldId id="265" r:id="rId6"/>
    <p:sldId id="260" r:id="rId7"/>
    <p:sldId id="275" r:id="rId8"/>
    <p:sldId id="271" r:id="rId9"/>
    <p:sldId id="279" r:id="rId10"/>
    <p:sldId id="276" r:id="rId11"/>
    <p:sldId id="278" r:id="rId12"/>
    <p:sldId id="272" r:id="rId13"/>
    <p:sldId id="280" r:id="rId14"/>
    <p:sldId id="273" r:id="rId15"/>
    <p:sldId id="274" r:id="rId16"/>
    <p:sldId id="259" r:id="rId17"/>
    <p:sldId id="270" r:id="rId18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aW9PeZ4NzASeH7PcR2tQWN1nz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04" name="Google Shape;2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>
          <a:extLst>
            <a:ext uri="{FF2B5EF4-FFF2-40B4-BE49-F238E27FC236}">
              <a16:creationId xmlns:a16="http://schemas.microsoft.com/office/drawing/2014/main" id="{1641382E-1B01-B305-F29B-6F2AEE117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:notes">
            <a:extLst>
              <a:ext uri="{FF2B5EF4-FFF2-40B4-BE49-F238E27FC236}">
                <a16:creationId xmlns:a16="http://schemas.microsoft.com/office/drawing/2014/main" id="{D3879D89-D860-C7D5-8224-46EADF054A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71" name="Google Shape;271;p6:notes">
            <a:extLst>
              <a:ext uri="{FF2B5EF4-FFF2-40B4-BE49-F238E27FC236}">
                <a16:creationId xmlns:a16="http://schemas.microsoft.com/office/drawing/2014/main" id="{27E81E56-CD90-05F9-3125-598D44C6E3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682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>
          <a:extLst>
            <a:ext uri="{FF2B5EF4-FFF2-40B4-BE49-F238E27FC236}">
              <a16:creationId xmlns:a16="http://schemas.microsoft.com/office/drawing/2014/main" id="{CDC5B380-A04B-D1CF-3FF5-D8C798EB0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:notes">
            <a:extLst>
              <a:ext uri="{FF2B5EF4-FFF2-40B4-BE49-F238E27FC236}">
                <a16:creationId xmlns:a16="http://schemas.microsoft.com/office/drawing/2014/main" id="{5719A0FA-A8AE-2015-C85C-0DECC5AD2E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71" name="Google Shape;271;p6:notes">
            <a:extLst>
              <a:ext uri="{FF2B5EF4-FFF2-40B4-BE49-F238E27FC236}">
                <a16:creationId xmlns:a16="http://schemas.microsoft.com/office/drawing/2014/main" id="{805BD96C-8F98-B5AD-EDEC-9B3A8BAC7B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8834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>
          <a:extLst>
            <a:ext uri="{FF2B5EF4-FFF2-40B4-BE49-F238E27FC236}">
              <a16:creationId xmlns:a16="http://schemas.microsoft.com/office/drawing/2014/main" id="{AED0EC70-5219-2874-E6B3-24A110E47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:notes">
            <a:extLst>
              <a:ext uri="{FF2B5EF4-FFF2-40B4-BE49-F238E27FC236}">
                <a16:creationId xmlns:a16="http://schemas.microsoft.com/office/drawing/2014/main" id="{24F1F8F6-D45C-8681-805B-DF3CFAD650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71" name="Google Shape;271;p6:notes">
            <a:extLst>
              <a:ext uri="{FF2B5EF4-FFF2-40B4-BE49-F238E27FC236}">
                <a16:creationId xmlns:a16="http://schemas.microsoft.com/office/drawing/2014/main" id="{1537F5DD-9373-3997-0635-B58B5F51B2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6184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66FFCAAF-DE44-CAE9-5158-80173A19C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>
            <a:extLst>
              <a:ext uri="{FF2B5EF4-FFF2-40B4-BE49-F238E27FC236}">
                <a16:creationId xmlns:a16="http://schemas.microsoft.com/office/drawing/2014/main" id="{B500D4A8-EB61-5D3C-0BD1-14C8197CEE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23" name="Google Shape;223;p2:notes">
            <a:extLst>
              <a:ext uri="{FF2B5EF4-FFF2-40B4-BE49-F238E27FC236}">
                <a16:creationId xmlns:a16="http://schemas.microsoft.com/office/drawing/2014/main" id="{BF75BB51-16EB-6727-CD6C-688A4260D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6463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4BC35D10-BF59-8B0E-F974-D2C595446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>
            <a:extLst>
              <a:ext uri="{FF2B5EF4-FFF2-40B4-BE49-F238E27FC236}">
                <a16:creationId xmlns:a16="http://schemas.microsoft.com/office/drawing/2014/main" id="{5C7F0FE7-0806-D9AD-B4A5-137A39C526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23" name="Google Shape;223;p2:notes">
            <a:extLst>
              <a:ext uri="{FF2B5EF4-FFF2-40B4-BE49-F238E27FC236}">
                <a16:creationId xmlns:a16="http://schemas.microsoft.com/office/drawing/2014/main" id="{367F50E8-8059-B796-E6C6-D808FD0475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0543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23" name="Google Shape;2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:notes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311" name="Google Shape;3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db9b21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2db9b211d9d_0_0:notes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https://www.pewresearch.org/internet/2025/07/31/online-scams-and-attacks-in-america-today/</a:t>
            </a:r>
            <a:endParaRPr dirty="0"/>
          </a:p>
        </p:txBody>
      </p:sp>
      <p:sp>
        <p:nvSpPr>
          <p:cNvPr id="211" name="Google Shape;211;g2db9b211d9d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>
          <a:extLst>
            <a:ext uri="{FF2B5EF4-FFF2-40B4-BE49-F238E27FC236}">
              <a16:creationId xmlns:a16="http://schemas.microsoft.com/office/drawing/2014/main" id="{ED4CF55F-DB70-7D3D-8768-BB5459082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db9b211d9d_0_0:notes">
            <a:extLst>
              <a:ext uri="{FF2B5EF4-FFF2-40B4-BE49-F238E27FC236}">
                <a16:creationId xmlns:a16="http://schemas.microsoft.com/office/drawing/2014/main" id="{F4EB9ADE-8D47-7D97-8341-0BC7D71FD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2db9b211d9d_0_0:notes">
            <a:extLst>
              <a:ext uri="{FF2B5EF4-FFF2-40B4-BE49-F238E27FC236}">
                <a16:creationId xmlns:a16="http://schemas.microsoft.com/office/drawing/2014/main" id="{80EB737B-6D35-5CDC-0AC6-42CB83B01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11" name="Google Shape;211;g2db9b211d9d_0_0:notes">
            <a:extLst>
              <a:ext uri="{FF2B5EF4-FFF2-40B4-BE49-F238E27FC236}">
                <a16:creationId xmlns:a16="http://schemas.microsoft.com/office/drawing/2014/main" id="{56DF2D8E-40FD-90CA-8B96-FE075E19911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466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debe8f6dbb_0_1:notes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17" name="Google Shape;217;g2debe8f6db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:notes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71" name="Google Shape;2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e0f4a5ecc5_0_5:notes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31" name="Google Shape;231;g2e0f4a5ecc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>
          <a:extLst>
            <a:ext uri="{FF2B5EF4-FFF2-40B4-BE49-F238E27FC236}">
              <a16:creationId xmlns:a16="http://schemas.microsoft.com/office/drawing/2014/main" id="{8B7C8B12-E73A-2F3B-AD3B-D925457DD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e0f4a5ecc5_0_5:notes">
            <a:extLst>
              <a:ext uri="{FF2B5EF4-FFF2-40B4-BE49-F238E27FC236}">
                <a16:creationId xmlns:a16="http://schemas.microsoft.com/office/drawing/2014/main" id="{469E6D02-9CC5-09EF-A6CC-3C145C9784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31" name="Google Shape;231;g2e0f4a5ecc5_0_5:notes">
            <a:extLst>
              <a:ext uri="{FF2B5EF4-FFF2-40B4-BE49-F238E27FC236}">
                <a16:creationId xmlns:a16="http://schemas.microsoft.com/office/drawing/2014/main" id="{55629D53-E8B7-4DEC-4689-026C2BEF57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7460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>
          <a:extLst>
            <a:ext uri="{FF2B5EF4-FFF2-40B4-BE49-F238E27FC236}">
              <a16:creationId xmlns:a16="http://schemas.microsoft.com/office/drawing/2014/main" id="{BA315B6D-1965-A589-32C4-4BCDEC5AA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:notes">
            <a:extLst>
              <a:ext uri="{FF2B5EF4-FFF2-40B4-BE49-F238E27FC236}">
                <a16:creationId xmlns:a16="http://schemas.microsoft.com/office/drawing/2014/main" id="{4F37BB46-625C-C4FB-ACF7-BAAB8F3165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71" name="Google Shape;271;p6:notes">
            <a:extLst>
              <a:ext uri="{FF2B5EF4-FFF2-40B4-BE49-F238E27FC236}">
                <a16:creationId xmlns:a16="http://schemas.microsoft.com/office/drawing/2014/main" id="{AFC68EDA-813E-8170-7884-BC32B7483D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8769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>
          <a:extLst>
            <a:ext uri="{FF2B5EF4-FFF2-40B4-BE49-F238E27FC236}">
              <a16:creationId xmlns:a16="http://schemas.microsoft.com/office/drawing/2014/main" id="{366AF59C-6357-16A0-F693-9C18B5833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:notes">
            <a:extLst>
              <a:ext uri="{FF2B5EF4-FFF2-40B4-BE49-F238E27FC236}">
                <a16:creationId xmlns:a16="http://schemas.microsoft.com/office/drawing/2014/main" id="{797D8EC9-0A90-DB8E-7583-1FB33D4735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71" name="Google Shape;271;p6:notes">
            <a:extLst>
              <a:ext uri="{FF2B5EF4-FFF2-40B4-BE49-F238E27FC236}">
                <a16:creationId xmlns:a16="http://schemas.microsoft.com/office/drawing/2014/main" id="{C1A46435-70FF-D385-8D52-DAE157135F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628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685800" y="1559664"/>
            <a:ext cx="77724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 New Roman"/>
              <a:buNone/>
              <a:defRPr sz="55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685800" y="2266949"/>
            <a:ext cx="7772400" cy="68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8075" y="3904187"/>
            <a:ext cx="2261347" cy="93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3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54084"/>
            <a:ext cx="1889465" cy="1889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ullet Points">
  <p:cSld name="2_Bullet Poin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67107"/>
            <a:ext cx="9144000" cy="183535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3"/>
          <p:cNvSpPr txBox="1">
            <a:spLocks noGrp="1"/>
          </p:cNvSpPr>
          <p:nvPr>
            <p:ph type="body" idx="1"/>
          </p:nvPr>
        </p:nvSpPr>
        <p:spPr>
          <a:xfrm>
            <a:off x="533401" y="1314451"/>
            <a:ext cx="8077199" cy="328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533400" y="336947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" name="Google Shape;74;p23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949" y="351945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Block">
  <p:cSld name="3_Content Bloc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9050"/>
            <a:ext cx="9144000" cy="124541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>
            <a:off x="533401" y="1314451"/>
            <a:ext cx="8153400" cy="328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9" name="Google Shape;79;p24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949" y="351945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ullet Points">
  <p:cSld name="3_Bullet Poi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526" y="-19050"/>
            <a:ext cx="9144000" cy="124541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5"/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body" idx="1"/>
          </p:nvPr>
        </p:nvSpPr>
        <p:spPr>
          <a:xfrm>
            <a:off x="533401" y="1314451"/>
            <a:ext cx="8153400" cy="328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4" name="Google Shape;84;p25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949" y="351945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 Block">
  <p:cSld name="4_Content Bloc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650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87" name="Google Shape;87;p26"/>
          <p:cNvSpPr txBox="1">
            <a:spLocks noGrp="1"/>
          </p:cNvSpPr>
          <p:nvPr>
            <p:ph type="body" idx="1"/>
          </p:nvPr>
        </p:nvSpPr>
        <p:spPr>
          <a:xfrm>
            <a:off x="457201" y="1314451"/>
            <a:ext cx="8229600" cy="285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9" name="Google Shape;89;p26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351945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ullet Points">
  <p:cSld name="4_Bullet Poin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650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>
            <a:off x="457201" y="1314451"/>
            <a:ext cx="8229600" cy="285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4" name="Google Shape;94;p27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351945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 Block">
  <p:cSld name="5_Content Bloc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/>
          <p:nvPr/>
        </p:nvSpPr>
        <p:spPr>
          <a:xfrm rot="-5400000">
            <a:off x="4657725" y="428625"/>
            <a:ext cx="514350" cy="8610600"/>
          </a:xfrm>
          <a:prstGeom prst="rect">
            <a:avLst/>
          </a:prstGeom>
          <a:solidFill>
            <a:srgbClr val="B4975A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435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>
            <a:off x="457201" y="1314451"/>
            <a:ext cx="8229600" cy="285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0" name="Google Shape;100;p28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949" y="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 Block">
  <p:cSld name="6_Content Bloc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/>
          <p:nvPr/>
        </p:nvSpPr>
        <p:spPr>
          <a:xfrm>
            <a:off x="304800" y="285750"/>
            <a:ext cx="8534400" cy="4572000"/>
          </a:xfrm>
          <a:prstGeom prst="rect">
            <a:avLst/>
          </a:prstGeom>
          <a:noFill/>
          <a:ln w="127000" cap="flat" cmpd="sng">
            <a:solidFill>
              <a:srgbClr val="B4975A">
                <a:alpha val="4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650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04" name="Google Shape;104;p30"/>
          <p:cNvSpPr txBox="1">
            <a:spLocks noGrp="1"/>
          </p:cNvSpPr>
          <p:nvPr>
            <p:ph type="body" idx="1"/>
          </p:nvPr>
        </p:nvSpPr>
        <p:spPr>
          <a:xfrm>
            <a:off x="609601" y="1568055"/>
            <a:ext cx="7924799" cy="269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title"/>
          </p:nvPr>
        </p:nvSpPr>
        <p:spPr>
          <a:xfrm>
            <a:off x="609600" y="590550"/>
            <a:ext cx="66294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6" name="Google Shape;106;p30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474" y="35340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ullet Points">
  <p:cSld name="6_Bullet Poi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"/>
          <p:cNvSpPr/>
          <p:nvPr/>
        </p:nvSpPr>
        <p:spPr>
          <a:xfrm>
            <a:off x="304800" y="285750"/>
            <a:ext cx="8534400" cy="4572000"/>
          </a:xfrm>
          <a:prstGeom prst="rect">
            <a:avLst/>
          </a:prstGeom>
          <a:noFill/>
          <a:ln w="127000" cap="flat" cmpd="sng">
            <a:solidFill>
              <a:srgbClr val="B4975A">
                <a:alpha val="4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650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10" name="Google Shape;110;p31"/>
          <p:cNvSpPr txBox="1">
            <a:spLocks noGrp="1"/>
          </p:cNvSpPr>
          <p:nvPr>
            <p:ph type="body" idx="1"/>
          </p:nvPr>
        </p:nvSpPr>
        <p:spPr>
          <a:xfrm>
            <a:off x="609600" y="1568055"/>
            <a:ext cx="7924802" cy="269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title"/>
          </p:nvPr>
        </p:nvSpPr>
        <p:spPr>
          <a:xfrm>
            <a:off x="609599" y="590550"/>
            <a:ext cx="7924802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 Block">
  <p:cSld name="7_Content Bloc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/>
          <p:nvPr/>
        </p:nvSpPr>
        <p:spPr>
          <a:xfrm>
            <a:off x="304800" y="285750"/>
            <a:ext cx="8534400" cy="4572000"/>
          </a:xfrm>
          <a:prstGeom prst="rect">
            <a:avLst/>
          </a:prstGeom>
          <a:noFill/>
          <a:ln w="127000" cap="flat" cmpd="sng">
            <a:solidFill>
              <a:srgbClr val="AAA9AA">
                <a:alpha val="2431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650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15" name="Google Shape;115;p32"/>
          <p:cNvSpPr txBox="1">
            <a:spLocks noGrp="1"/>
          </p:cNvSpPr>
          <p:nvPr>
            <p:ph type="body" idx="1"/>
          </p:nvPr>
        </p:nvSpPr>
        <p:spPr>
          <a:xfrm>
            <a:off x="609601" y="1428750"/>
            <a:ext cx="7924799" cy="28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title"/>
          </p:nvPr>
        </p:nvSpPr>
        <p:spPr>
          <a:xfrm>
            <a:off x="609600" y="590550"/>
            <a:ext cx="79248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ullet Points">
  <p:cSld name="7_Bullet Poin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3"/>
          <p:cNvSpPr/>
          <p:nvPr/>
        </p:nvSpPr>
        <p:spPr>
          <a:xfrm>
            <a:off x="304800" y="285750"/>
            <a:ext cx="8534400" cy="4572000"/>
          </a:xfrm>
          <a:prstGeom prst="rect">
            <a:avLst/>
          </a:prstGeom>
          <a:noFill/>
          <a:ln w="127000" cap="flat" cmpd="sng">
            <a:solidFill>
              <a:srgbClr val="AAA9AA">
                <a:alpha val="2431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650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20" name="Google Shape;120;p33"/>
          <p:cNvSpPr txBox="1">
            <a:spLocks noGrp="1"/>
          </p:cNvSpPr>
          <p:nvPr>
            <p:ph type="body" idx="1"/>
          </p:nvPr>
        </p:nvSpPr>
        <p:spPr>
          <a:xfrm>
            <a:off x="609601" y="1428750"/>
            <a:ext cx="7924799" cy="28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33"/>
          <p:cNvSpPr txBox="1">
            <a:spLocks noGrp="1"/>
          </p:cNvSpPr>
          <p:nvPr>
            <p:ph type="title"/>
          </p:nvPr>
        </p:nvSpPr>
        <p:spPr>
          <a:xfrm>
            <a:off x="609600" y="590550"/>
            <a:ext cx="79248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ullet Points">
  <p:cSld name="5_Bullet Poin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/>
          <p:nvPr/>
        </p:nvSpPr>
        <p:spPr>
          <a:xfrm rot="-5400000">
            <a:off x="4657725" y="428625"/>
            <a:ext cx="514350" cy="8610600"/>
          </a:xfrm>
          <a:prstGeom prst="rect">
            <a:avLst/>
          </a:prstGeom>
          <a:solidFill>
            <a:srgbClr val="B4975A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435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8" name="Google Shape;18;p29"/>
          <p:cNvSpPr txBox="1">
            <a:spLocks noGrp="1"/>
          </p:cNvSpPr>
          <p:nvPr>
            <p:ph type="body" idx="1"/>
          </p:nvPr>
        </p:nvSpPr>
        <p:spPr>
          <a:xfrm>
            <a:off x="457201" y="1314451"/>
            <a:ext cx="8229600" cy="285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" name="Google Shape;20;p29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3048" y="2"/>
            <a:ext cx="1520949" cy="152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 Block">
  <p:cSld name="8_Content Bloc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4"/>
          <p:cNvSpPr/>
          <p:nvPr/>
        </p:nvSpPr>
        <p:spPr>
          <a:xfrm>
            <a:off x="304800" y="285750"/>
            <a:ext cx="8534400" cy="4572000"/>
          </a:xfrm>
          <a:prstGeom prst="rect">
            <a:avLst/>
          </a:prstGeom>
          <a:noFill/>
          <a:ln w="127000" cap="flat" cmpd="sng">
            <a:solidFill>
              <a:srgbClr val="0039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650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25" name="Google Shape;125;p34"/>
          <p:cNvSpPr txBox="1">
            <a:spLocks noGrp="1"/>
          </p:cNvSpPr>
          <p:nvPr>
            <p:ph type="body" idx="1"/>
          </p:nvPr>
        </p:nvSpPr>
        <p:spPr>
          <a:xfrm>
            <a:off x="609601" y="1428750"/>
            <a:ext cx="7924799" cy="28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34"/>
          <p:cNvSpPr txBox="1">
            <a:spLocks noGrp="1"/>
          </p:cNvSpPr>
          <p:nvPr>
            <p:ph type="title"/>
          </p:nvPr>
        </p:nvSpPr>
        <p:spPr>
          <a:xfrm>
            <a:off x="609600" y="590550"/>
            <a:ext cx="79248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7" name="Google Shape;127;p34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5149" y="33235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ullet Points">
  <p:cSld name="8_Bullet Poin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5"/>
          <p:cNvSpPr/>
          <p:nvPr/>
        </p:nvSpPr>
        <p:spPr>
          <a:xfrm>
            <a:off x="304800" y="285750"/>
            <a:ext cx="8534400" cy="4572000"/>
          </a:xfrm>
          <a:prstGeom prst="rect">
            <a:avLst/>
          </a:prstGeom>
          <a:noFill/>
          <a:ln w="127000" cap="flat" cmpd="sng">
            <a:solidFill>
              <a:srgbClr val="0039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650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31" name="Google Shape;131;p35"/>
          <p:cNvSpPr txBox="1">
            <a:spLocks noGrp="1"/>
          </p:cNvSpPr>
          <p:nvPr>
            <p:ph type="body" idx="1"/>
          </p:nvPr>
        </p:nvSpPr>
        <p:spPr>
          <a:xfrm>
            <a:off x="609601" y="1428750"/>
            <a:ext cx="7924799" cy="28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title"/>
          </p:nvPr>
        </p:nvSpPr>
        <p:spPr>
          <a:xfrm>
            <a:off x="609600" y="590550"/>
            <a:ext cx="79248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 Block">
  <p:cSld name="9_Content Bloc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"/>
          <p:cNvSpPr/>
          <p:nvPr/>
        </p:nvSpPr>
        <p:spPr>
          <a:xfrm>
            <a:off x="304800" y="0"/>
            <a:ext cx="304800" cy="4629150"/>
          </a:xfrm>
          <a:prstGeom prst="rect">
            <a:avLst/>
          </a:prstGeom>
          <a:solidFill>
            <a:srgbClr val="B4975A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25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36" name="Google Shape;136;p36"/>
          <p:cNvSpPr txBox="1">
            <a:spLocks noGrp="1"/>
          </p:cNvSpPr>
          <p:nvPr>
            <p:ph type="body" idx="1"/>
          </p:nvPr>
        </p:nvSpPr>
        <p:spPr>
          <a:xfrm>
            <a:off x="1066799" y="1314451"/>
            <a:ext cx="7696200" cy="346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36"/>
          <p:cNvSpPr txBox="1">
            <a:spLocks noGrp="1"/>
          </p:cNvSpPr>
          <p:nvPr>
            <p:ph type="title"/>
          </p:nvPr>
        </p:nvSpPr>
        <p:spPr>
          <a:xfrm>
            <a:off x="1066800" y="336947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8" name="Google Shape;138;p36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949" y="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 Block">
  <p:cSld name="10_Content Bloc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7"/>
          <p:cNvSpPr/>
          <p:nvPr/>
        </p:nvSpPr>
        <p:spPr>
          <a:xfrm>
            <a:off x="304800" y="0"/>
            <a:ext cx="304800" cy="4629150"/>
          </a:xfrm>
          <a:prstGeom prst="rect">
            <a:avLst/>
          </a:prstGeom>
          <a:solidFill>
            <a:srgbClr val="AAA9AA">
              <a:alpha val="2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25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42" name="Google Shape;142;p37"/>
          <p:cNvSpPr txBox="1">
            <a:spLocks noGrp="1"/>
          </p:cNvSpPr>
          <p:nvPr>
            <p:ph type="body" idx="1"/>
          </p:nvPr>
        </p:nvSpPr>
        <p:spPr>
          <a:xfrm>
            <a:off x="990600" y="1314451"/>
            <a:ext cx="78486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title"/>
          </p:nvPr>
        </p:nvSpPr>
        <p:spPr>
          <a:xfrm>
            <a:off x="990601" y="336947"/>
            <a:ext cx="78486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4" name="Google Shape;144;p37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949" y="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ent Block">
  <p:cSld name="11_Content Bloc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1773761" y="2040461"/>
            <a:ext cx="4461922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48" name="Google Shape;148;p38"/>
          <p:cNvSpPr txBox="1">
            <a:spLocks noGrp="1"/>
          </p:cNvSpPr>
          <p:nvPr>
            <p:ph type="body" idx="1"/>
          </p:nvPr>
        </p:nvSpPr>
        <p:spPr>
          <a:xfrm>
            <a:off x="1066799" y="1314451"/>
            <a:ext cx="7696200" cy="346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title"/>
          </p:nvPr>
        </p:nvSpPr>
        <p:spPr>
          <a:xfrm>
            <a:off x="1066800" y="336947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0" name="Google Shape;150;p38" title="SHINE BRIGHT FLORIDA KIWANIS DISTRICT CONVENTION AUGUST 7-11, 2025 AT PGA NATIONAL (3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949" y="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 Block">
  <p:cSld name="12_Content Bloc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9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6248400" y="2266950"/>
            <a:ext cx="3429000" cy="3351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1" y="-19050"/>
            <a:ext cx="9137930" cy="81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9"/>
          <p:cNvSpPr txBox="1">
            <a:spLocks noGrp="1"/>
          </p:cNvSpPr>
          <p:nvPr>
            <p:ph type="body" idx="1"/>
          </p:nvPr>
        </p:nvSpPr>
        <p:spPr>
          <a:xfrm>
            <a:off x="381000" y="1047750"/>
            <a:ext cx="8305800" cy="361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6" name="Google Shape;156;p39" title="SHINE BRIGHT FLORIDA KIWANIS DISTRICT CONVENTION AUGUST 7-11, 2025 AT PGA NATIONAL (3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351945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ullet Points">
  <p:cSld name="12_Bullet Poin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0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6248400" y="2266950"/>
            <a:ext cx="3429000" cy="3351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1" y="-19050"/>
            <a:ext cx="9137930" cy="81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0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40"/>
          <p:cNvSpPr txBox="1">
            <a:spLocks noGrp="1"/>
          </p:cNvSpPr>
          <p:nvPr>
            <p:ph type="body" idx="1"/>
          </p:nvPr>
        </p:nvSpPr>
        <p:spPr>
          <a:xfrm>
            <a:off x="381000" y="1047750"/>
            <a:ext cx="8305800" cy="361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2" name="Google Shape;162;p40" title="SHINE BRIGHT FLORIDA KIWANIS DISTRICT CONVENTION AUGUST 7-11, 2025 AT PGA NATIONAL (3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351945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 Block">
  <p:cSld name="13_Content Bloc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1"/>
          <p:cNvSpPr txBox="1">
            <a:spLocks noGrp="1"/>
          </p:cNvSpPr>
          <p:nvPr>
            <p:ph type="body" idx="1"/>
          </p:nvPr>
        </p:nvSpPr>
        <p:spPr>
          <a:xfrm>
            <a:off x="609600" y="1428750"/>
            <a:ext cx="7924802" cy="28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41"/>
          <p:cNvSpPr txBox="1">
            <a:spLocks noGrp="1"/>
          </p:cNvSpPr>
          <p:nvPr>
            <p:ph type="title"/>
          </p:nvPr>
        </p:nvSpPr>
        <p:spPr>
          <a:xfrm>
            <a:off x="609599" y="590550"/>
            <a:ext cx="7924802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6" name="Google Shape;16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Bullet Points">
  <p:cSld name="13_Bullet Point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2"/>
          <p:cNvSpPr txBox="1">
            <a:spLocks noGrp="1"/>
          </p:cNvSpPr>
          <p:nvPr>
            <p:ph type="body" idx="1"/>
          </p:nvPr>
        </p:nvSpPr>
        <p:spPr>
          <a:xfrm>
            <a:off x="609600" y="1428750"/>
            <a:ext cx="7924802" cy="28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42"/>
          <p:cNvSpPr txBox="1">
            <a:spLocks noGrp="1"/>
          </p:cNvSpPr>
          <p:nvPr>
            <p:ph type="title"/>
          </p:nvPr>
        </p:nvSpPr>
        <p:spPr>
          <a:xfrm>
            <a:off x="609599" y="590550"/>
            <a:ext cx="7924802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 Block">
  <p:cSld name="14_Content Bloc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3"/>
          <p:cNvSpPr txBox="1">
            <a:spLocks noGrp="1"/>
          </p:cNvSpPr>
          <p:nvPr>
            <p:ph type="body" idx="1"/>
          </p:nvPr>
        </p:nvSpPr>
        <p:spPr>
          <a:xfrm>
            <a:off x="609600" y="1428750"/>
            <a:ext cx="7924802" cy="28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43"/>
          <p:cNvSpPr txBox="1">
            <a:spLocks noGrp="1"/>
          </p:cNvSpPr>
          <p:nvPr>
            <p:ph type="title"/>
          </p:nvPr>
        </p:nvSpPr>
        <p:spPr>
          <a:xfrm>
            <a:off x="609599" y="590550"/>
            <a:ext cx="7924802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ullet Points">
  <p:cSld name="1_Bullet Poin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3927"/>
            <a:ext cx="9144000" cy="12454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457201" y="1314451"/>
            <a:ext cx="82296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50" y="4362051"/>
            <a:ext cx="1933252" cy="7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 title="SHINE BRIGHT FLORIDA KIWANIS DISTRICT CONVENTION AUGUST 7-11, 2025 AT PGA NATIONAL (3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9649" y="3477525"/>
            <a:ext cx="1684351" cy="168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Bullet Points">
  <p:cSld name="14_Bullet Point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4"/>
          <p:cNvSpPr txBox="1">
            <a:spLocks noGrp="1"/>
          </p:cNvSpPr>
          <p:nvPr>
            <p:ph type="body" idx="1"/>
          </p:nvPr>
        </p:nvSpPr>
        <p:spPr>
          <a:xfrm>
            <a:off x="609600" y="1428750"/>
            <a:ext cx="7924802" cy="28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44"/>
          <p:cNvSpPr txBox="1">
            <a:spLocks noGrp="1"/>
          </p:cNvSpPr>
          <p:nvPr>
            <p:ph type="title"/>
          </p:nvPr>
        </p:nvSpPr>
        <p:spPr>
          <a:xfrm>
            <a:off x="609599" y="590550"/>
            <a:ext cx="7924802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8" name="Google Shape;17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 Block">
  <p:cSld name="15_Content Block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5"/>
          <p:cNvSpPr txBox="1">
            <a:spLocks noGrp="1"/>
          </p:cNvSpPr>
          <p:nvPr>
            <p:ph type="body" idx="1"/>
          </p:nvPr>
        </p:nvSpPr>
        <p:spPr>
          <a:xfrm>
            <a:off x="609600" y="1428750"/>
            <a:ext cx="7924802" cy="28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45"/>
          <p:cNvSpPr txBox="1">
            <a:spLocks noGrp="1"/>
          </p:cNvSpPr>
          <p:nvPr>
            <p:ph type="title"/>
          </p:nvPr>
        </p:nvSpPr>
        <p:spPr>
          <a:xfrm>
            <a:off x="609599" y="590550"/>
            <a:ext cx="7924802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2" name="Google Shape;18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Bullet Points">
  <p:cSld name="15_Bullet Poin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6"/>
          <p:cNvSpPr txBox="1">
            <a:spLocks noGrp="1"/>
          </p:cNvSpPr>
          <p:nvPr>
            <p:ph type="body" idx="1"/>
          </p:nvPr>
        </p:nvSpPr>
        <p:spPr>
          <a:xfrm>
            <a:off x="609600" y="1428750"/>
            <a:ext cx="7924802" cy="28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46"/>
          <p:cNvSpPr txBox="1">
            <a:spLocks noGrp="1"/>
          </p:cNvSpPr>
          <p:nvPr>
            <p:ph type="title"/>
          </p:nvPr>
        </p:nvSpPr>
        <p:spPr>
          <a:xfrm>
            <a:off x="609599" y="590550"/>
            <a:ext cx="7924802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4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4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4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4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4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4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4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4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4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4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4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Bullet Points">
  <p:cSld name="11_Bullet Poin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1773761" y="2040461"/>
            <a:ext cx="4461922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1066799" y="1314451"/>
            <a:ext cx="7696200" cy="346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1066800" y="336947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8" name="Google Shape;38;p16" title="SHINE BRIGHT FLORIDA KIWANIS DISTRICT CONVENTION AUGUST 7-11, 2025 AT PGA NATIONAL (3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949" y="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1" y="1367"/>
            <a:ext cx="9137930" cy="514213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685800" y="1559664"/>
            <a:ext cx="77724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 New Roman"/>
              <a:buNone/>
              <a:defRPr sz="5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" name="Google Shape;48;p18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6248887" y="2266950"/>
            <a:ext cx="3428026" cy="335184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685800" y="2266949"/>
            <a:ext cx="7772400" cy="68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4435673"/>
            <a:ext cx="8839200" cy="57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2435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685800" y="1559664"/>
            <a:ext cx="77724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 New Roman"/>
              <a:buNone/>
              <a:defRPr sz="5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>
            <a:off x="685800" y="2266949"/>
            <a:ext cx="7772400" cy="68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497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" name="Google Shape;55;p19" title="SHINE BRIGHT FLORIDA KIWANIS DISTRICT CONVENTION AUGUST 7-11, 2025 AT PGA NATIONAL (3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949" y="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Title Slide 4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1" y="1367"/>
            <a:ext cx="9137930" cy="514213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685800" y="1937147"/>
            <a:ext cx="77724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 New Roman"/>
              <a:buNone/>
              <a:defRPr sz="5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685800" y="2647950"/>
            <a:ext cx="7772400" cy="68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Block">
  <p:cSld name="1_Content Bloc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3927"/>
            <a:ext cx="9144000" cy="124541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>
            <a:off x="533401" y="1314451"/>
            <a:ext cx="81534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4" name="Google Shape;64;p21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949" y="351945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Block">
  <p:cSld name="2_Content Bloc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43"/>
            <a:ext cx="9144000" cy="183535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533401" y="1314451"/>
            <a:ext cx="8077199" cy="328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533400" y="336947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9" name="Google Shape;69;p22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949" y="351945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>
                <a:alpha val="44313"/>
              </a:srgbClr>
            </a:gs>
            <a:gs pos="100000">
              <a:srgbClr val="EBEBEB">
                <a:alpha val="71372"/>
              </a:srgbClr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tacy.p.vu@gmai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Rachel.toomey33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"/>
          <p:cNvSpPr txBox="1">
            <a:spLocks noGrp="1"/>
          </p:cNvSpPr>
          <p:nvPr>
            <p:ph type="title"/>
          </p:nvPr>
        </p:nvSpPr>
        <p:spPr>
          <a:xfrm>
            <a:off x="685800" y="1276350"/>
            <a:ext cx="77724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 New Roman"/>
              <a:buNone/>
            </a:pPr>
            <a:r>
              <a:rPr lang="en-US" dirty="0"/>
              <a:t>Don’t Take the Bait</a:t>
            </a:r>
            <a:br>
              <a:rPr lang="en-US" dirty="0"/>
            </a:br>
            <a:r>
              <a:rPr lang="en-US" sz="3600" dirty="0"/>
              <a:t>Protecting Yourself from </a:t>
            </a:r>
            <a:br>
              <a:rPr lang="en-US" sz="3600" dirty="0"/>
            </a:br>
            <a:r>
              <a:rPr lang="en-US" sz="3600" dirty="0"/>
              <a:t>Phishing, Scams, and Fraud</a:t>
            </a:r>
            <a:endParaRPr sz="3600" dirty="0"/>
          </a:p>
        </p:txBody>
      </p:sp>
      <p:sp>
        <p:nvSpPr>
          <p:cNvPr id="207" name="Google Shape;207;p1"/>
          <p:cNvSpPr txBox="1">
            <a:spLocks noGrp="1"/>
          </p:cNvSpPr>
          <p:nvPr>
            <p:ph type="body" idx="1"/>
          </p:nvPr>
        </p:nvSpPr>
        <p:spPr>
          <a:xfrm>
            <a:off x="609600" y="3011951"/>
            <a:ext cx="7772400" cy="68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</a:pPr>
            <a:r>
              <a:rPr lang="en-US" dirty="0"/>
              <a:t>August 9, 2025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>
          <a:extLst>
            <a:ext uri="{FF2B5EF4-FFF2-40B4-BE49-F238E27FC236}">
              <a16:creationId xmlns:a16="http://schemas.microsoft.com/office/drawing/2014/main" id="{9A3908BE-8A0B-D428-5F81-03253560C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>
            <a:extLst>
              <a:ext uri="{FF2B5EF4-FFF2-40B4-BE49-F238E27FC236}">
                <a16:creationId xmlns:a16="http://schemas.microsoft.com/office/drawing/2014/main" id="{FC94695A-28CF-B06C-0AC2-37BC37CD6C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336947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dirty="0">
                <a:solidFill>
                  <a:schemeClr val="dk2"/>
                </a:solidFill>
              </a:rPr>
              <a:t>Email: Real examples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40762-6ACD-657D-7009-9461821D7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50" y="1433049"/>
            <a:ext cx="8324130" cy="251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8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>
          <a:extLst>
            <a:ext uri="{FF2B5EF4-FFF2-40B4-BE49-F238E27FC236}">
              <a16:creationId xmlns:a16="http://schemas.microsoft.com/office/drawing/2014/main" id="{A0EDBCE0-BFB0-9CBE-3C08-B6BA4E871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>
            <a:extLst>
              <a:ext uri="{FF2B5EF4-FFF2-40B4-BE49-F238E27FC236}">
                <a16:creationId xmlns:a16="http://schemas.microsoft.com/office/drawing/2014/main" id="{F3116A42-A986-CF73-4875-30FC73DE8C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336947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dirty="0">
                <a:solidFill>
                  <a:schemeClr val="dk2"/>
                </a:solidFill>
              </a:rPr>
              <a:t>Email: Real examples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27F23C-4F6C-8196-2023-FAB12246B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" y="1608832"/>
            <a:ext cx="7696200" cy="127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67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514D40-0373-CFDD-AE2A-068C1B38B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Call your local Sherriff’s office; many have scam units</a:t>
            </a:r>
          </a:p>
          <a:p>
            <a:r>
              <a:rPr lang="en-US" sz="2400" dirty="0"/>
              <a:t>Call your local State Attorney’s Office</a:t>
            </a:r>
          </a:p>
          <a:p>
            <a:r>
              <a:rPr lang="en-US" sz="2400" dirty="0"/>
              <a:t>National Fraud Information Center- 800-876-7060</a:t>
            </a:r>
          </a:p>
          <a:p>
            <a:r>
              <a:rPr lang="en-US" sz="2400" dirty="0"/>
              <a:t>Florida Department of Agriculture- 800-435-7352</a:t>
            </a:r>
          </a:p>
          <a:p>
            <a:r>
              <a:rPr lang="en-US" sz="2400" dirty="0"/>
              <a:t>Florida Department of Insurance- 800-342-2762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4D1415-0914-6140-A673-5B8ED5C0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Fall a Victim</a:t>
            </a:r>
          </a:p>
        </p:txBody>
      </p:sp>
    </p:spTree>
    <p:extLst>
      <p:ext uri="{BB962C8B-B14F-4D97-AF65-F5344CB8AC3E}">
        <p14:creationId xmlns:p14="http://schemas.microsoft.com/office/powerpoint/2010/main" val="242950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>
          <a:extLst>
            <a:ext uri="{FF2B5EF4-FFF2-40B4-BE49-F238E27FC236}">
              <a16:creationId xmlns:a16="http://schemas.microsoft.com/office/drawing/2014/main" id="{3DD8EEB1-B0F0-8640-C81E-8D5E68B72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">
            <a:extLst>
              <a:ext uri="{FF2B5EF4-FFF2-40B4-BE49-F238E27FC236}">
                <a16:creationId xmlns:a16="http://schemas.microsoft.com/office/drawing/2014/main" id="{14F273F2-ED68-013E-BE00-CE753E5C15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6800" y="1047145"/>
            <a:ext cx="76962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300" dirty="0"/>
              <a:t>Use strong passwords (longer is better)</a:t>
            </a:r>
          </a:p>
          <a:p>
            <a:r>
              <a:rPr lang="en-US" sz="2300" dirty="0"/>
              <a:t>Use Multi-Factor Authentication (MFA)</a:t>
            </a:r>
          </a:p>
          <a:p>
            <a:r>
              <a:rPr lang="en-US" sz="2300" b="1" dirty="0"/>
              <a:t>Think </a:t>
            </a:r>
            <a:r>
              <a:rPr lang="en-US" sz="2300" dirty="0"/>
              <a:t>before clicking!</a:t>
            </a:r>
          </a:p>
          <a:p>
            <a:r>
              <a:rPr lang="en-US" sz="2300" dirty="0"/>
              <a:t>Monitor your accounts</a:t>
            </a:r>
          </a:p>
          <a:p>
            <a:r>
              <a:rPr lang="en-US" sz="2300" dirty="0"/>
              <a:t>Be skeptical</a:t>
            </a:r>
          </a:p>
          <a:p>
            <a:r>
              <a:rPr lang="en-US" sz="2300" dirty="0"/>
              <a:t>Never give out your credit card, checking account, or social security number to an unknown caller or text or via email</a:t>
            </a:r>
          </a:p>
          <a:p>
            <a:pPr marL="50800" indent="0">
              <a:buNone/>
            </a:pPr>
            <a:endParaRPr lang="en-US" sz="2500" dirty="0"/>
          </a:p>
          <a:p>
            <a:pPr marL="1257300" lvl="1" indent="-342900">
              <a:spcBef>
                <a:spcPts val="0"/>
              </a:spcBef>
            </a:pPr>
            <a:endParaRPr lang="en-US" sz="3000" dirty="0"/>
          </a:p>
        </p:txBody>
      </p:sp>
      <p:sp>
        <p:nvSpPr>
          <p:cNvPr id="274" name="Google Shape;274;p6">
            <a:extLst>
              <a:ext uri="{FF2B5EF4-FFF2-40B4-BE49-F238E27FC236}">
                <a16:creationId xmlns:a16="http://schemas.microsoft.com/office/drawing/2014/main" id="{C7385E4B-1843-97E3-A69E-D190753FDB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336947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dirty="0">
                <a:solidFill>
                  <a:schemeClr val="dk2"/>
                </a:solidFill>
              </a:rPr>
              <a:t>Protect Yourself!</a:t>
            </a: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2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>
          <a:extLst>
            <a:ext uri="{FF2B5EF4-FFF2-40B4-BE49-F238E27FC236}">
              <a16:creationId xmlns:a16="http://schemas.microsoft.com/office/drawing/2014/main" id="{332AA07F-56E2-BFC1-DB2B-E3D295E7B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">
            <a:extLst>
              <a:ext uri="{FF2B5EF4-FFF2-40B4-BE49-F238E27FC236}">
                <a16:creationId xmlns:a16="http://schemas.microsoft.com/office/drawing/2014/main" id="{6E69E178-D529-EEE3-DD79-232CECF00A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dirty="0"/>
              <a:t>Club Crime Insurance</a:t>
            </a:r>
            <a:endParaRPr dirty="0"/>
          </a:p>
        </p:txBody>
      </p:sp>
      <p:sp>
        <p:nvSpPr>
          <p:cNvPr id="226" name="Google Shape;226;p2">
            <a:extLst>
              <a:ext uri="{FF2B5EF4-FFF2-40B4-BE49-F238E27FC236}">
                <a16:creationId xmlns:a16="http://schemas.microsoft.com/office/drawing/2014/main" id="{4C4889CB-9F54-1E8B-E26D-96D1DECCF1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8601" y="1325426"/>
            <a:ext cx="82296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sz="550" dirty="0">
              <a:highlight>
                <a:srgbClr val="FFFFFF"/>
              </a:highlight>
            </a:endParaRPr>
          </a:p>
          <a:p>
            <a:pPr marL="51435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</a:pPr>
            <a:r>
              <a:rPr lang="en-US" sz="2000" b="1" dirty="0"/>
              <a:t>Kiwanis International offers insurance that covers several situations including: </a:t>
            </a:r>
          </a:p>
          <a:p>
            <a:pPr marL="85725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FontTx/>
              <a:buChar char="-"/>
            </a:pPr>
            <a:r>
              <a:rPr lang="en-US" sz="2000" dirty="0"/>
              <a:t>Social Engineering - scams used by criminals to deceive and manipulate their victims into giving them confidential information</a:t>
            </a:r>
          </a:p>
          <a:p>
            <a:pPr marL="85725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FontTx/>
              <a:buChar char="-"/>
            </a:pPr>
            <a:endParaRPr lang="en-US" sz="2000" dirty="0"/>
          </a:p>
          <a:p>
            <a:pPr marL="85725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FontTx/>
              <a:buChar char="-"/>
            </a:pPr>
            <a:endParaRPr lang="en-US" sz="2000" dirty="0"/>
          </a:p>
          <a:p>
            <a:pPr marL="85725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FontTx/>
              <a:buChar char="-"/>
            </a:pPr>
            <a:r>
              <a:rPr lang="en-US" sz="1800" dirty="0"/>
              <a:t>Theft of funds by dishonest volunteers, members, officers and employees</a:t>
            </a:r>
          </a:p>
          <a:p>
            <a:pPr marL="85725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FontTx/>
              <a:buChar char="-"/>
            </a:pPr>
            <a:r>
              <a:rPr lang="en-US" sz="1800" dirty="0"/>
              <a:t>Embezzlement</a:t>
            </a:r>
          </a:p>
          <a:p>
            <a:pPr marL="85725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FontTx/>
              <a:buChar char="-"/>
            </a:pPr>
            <a:r>
              <a:rPr lang="en-US" sz="1800" dirty="0"/>
              <a:t>Forgery of checks</a:t>
            </a:r>
          </a:p>
          <a:p>
            <a:pPr marL="85725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FontTx/>
              <a:buChar char="-"/>
            </a:pPr>
            <a:r>
              <a:rPr lang="en-US" sz="1800" dirty="0"/>
              <a:t>Money lost in transit</a:t>
            </a:r>
          </a:p>
          <a:p>
            <a:pPr marL="85725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FontTx/>
              <a:buChar char="-"/>
            </a:pPr>
            <a:r>
              <a:rPr lang="en-US" sz="1800" dirty="0"/>
              <a:t>Computer theft</a:t>
            </a:r>
          </a:p>
          <a:p>
            <a:pPr marL="85725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FontTx/>
              <a:buChar char="-"/>
            </a:pPr>
            <a:r>
              <a:rPr lang="en-US" sz="1800" dirty="0"/>
              <a:t>Safe burglary</a:t>
            </a:r>
          </a:p>
          <a:p>
            <a:pPr marL="85725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FontTx/>
              <a:buChar char="-"/>
            </a:pPr>
            <a:r>
              <a:rPr lang="en-US" sz="1800" dirty="0"/>
              <a:t>Robbery</a:t>
            </a:r>
          </a:p>
          <a:p>
            <a:pPr marL="51435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</a:pPr>
            <a:endParaRPr sz="1400" dirty="0"/>
          </a:p>
          <a:p>
            <a:pPr marL="514350" marR="0" lvl="0" indent="-133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502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>
          <a:extLst>
            <a:ext uri="{FF2B5EF4-FFF2-40B4-BE49-F238E27FC236}">
              <a16:creationId xmlns:a16="http://schemas.microsoft.com/office/drawing/2014/main" id="{0835047A-0650-2423-19F4-233208D62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">
            <a:extLst>
              <a:ext uri="{FF2B5EF4-FFF2-40B4-BE49-F238E27FC236}">
                <a16:creationId xmlns:a16="http://schemas.microsoft.com/office/drawing/2014/main" id="{3B25702D-165E-F5A6-A55D-CBE4F8713F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dirty="0"/>
              <a:t>Annual Premium</a:t>
            </a:r>
            <a:endParaRPr dirty="0"/>
          </a:p>
        </p:txBody>
      </p:sp>
      <p:sp>
        <p:nvSpPr>
          <p:cNvPr id="226" name="Google Shape;226;p2">
            <a:extLst>
              <a:ext uri="{FF2B5EF4-FFF2-40B4-BE49-F238E27FC236}">
                <a16:creationId xmlns:a16="http://schemas.microsoft.com/office/drawing/2014/main" id="{DCDFFD1B-2C96-5287-9968-8526D9E968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8601" y="1325426"/>
            <a:ext cx="82296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sz="550" dirty="0">
              <a:highlight>
                <a:srgbClr val="FFFFFF"/>
              </a:highlight>
            </a:endParaRPr>
          </a:p>
          <a:p>
            <a:pPr marL="51435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</a:pPr>
            <a:endParaRPr sz="1400" dirty="0"/>
          </a:p>
          <a:p>
            <a:pPr marL="514350" marR="0" lvl="0" indent="-133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D68CA6-4B2C-9039-6E8F-4DEE5DF32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325426"/>
            <a:ext cx="6726937" cy="309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03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"/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dirty="0"/>
              <a:t>In Conclusion…</a:t>
            </a:r>
            <a:endParaRPr dirty="0"/>
          </a:p>
        </p:txBody>
      </p:sp>
      <p:sp>
        <p:nvSpPr>
          <p:cNvPr id="226" name="Google Shape;226;p2"/>
          <p:cNvSpPr txBox="1">
            <a:spLocks noGrp="1"/>
          </p:cNvSpPr>
          <p:nvPr>
            <p:ph type="body" idx="1"/>
          </p:nvPr>
        </p:nvSpPr>
        <p:spPr>
          <a:xfrm>
            <a:off x="228601" y="1325426"/>
            <a:ext cx="82296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sz="550" dirty="0">
              <a:highlight>
                <a:srgbClr val="FFFFFF"/>
              </a:highlight>
            </a:endParaRPr>
          </a:p>
          <a:p>
            <a:pPr marL="51435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</a:pPr>
            <a:r>
              <a:rPr lang="en-US" sz="2000" dirty="0" err="1"/>
              <a:t>Scamwatch</a:t>
            </a:r>
            <a:r>
              <a:rPr lang="en-US" sz="2000" dirty="0"/>
              <a:t>, run by the National Anti-Scams Centre (NASC) says:</a:t>
            </a:r>
          </a:p>
          <a:p>
            <a:pPr marL="51435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</a:pPr>
            <a:r>
              <a:rPr lang="en-US" sz="2000" b="1" dirty="0"/>
              <a:t>Stop </a:t>
            </a:r>
            <a:r>
              <a:rPr lang="en-US" sz="2000" dirty="0"/>
              <a:t>- Don't give money or personal information to anyone if unsure</a:t>
            </a:r>
          </a:p>
          <a:p>
            <a:pPr marL="51435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</a:pPr>
            <a:r>
              <a:rPr lang="en-US" sz="2000" b="1" dirty="0"/>
              <a:t>Check </a:t>
            </a:r>
            <a:r>
              <a:rPr lang="en-US" sz="2000" dirty="0"/>
              <a:t>- Check who you're dealing with and ask yourself could the message or call be fake?</a:t>
            </a:r>
          </a:p>
          <a:p>
            <a:pPr marL="51435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</a:pPr>
            <a:r>
              <a:rPr lang="en-US" sz="2000" b="1" dirty="0"/>
              <a:t>Protect </a:t>
            </a:r>
            <a:r>
              <a:rPr lang="en-US" sz="2000" dirty="0"/>
              <a:t>- Act quickly if something feels wrong</a:t>
            </a:r>
            <a:endParaRPr sz="2000" dirty="0"/>
          </a:p>
          <a:p>
            <a:pPr marL="514350" marR="0" lvl="0" indent="-133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"/>
          <p:cNvSpPr txBox="1">
            <a:spLocks noGrp="1"/>
          </p:cNvSpPr>
          <p:nvPr>
            <p:ph type="title"/>
          </p:nvPr>
        </p:nvSpPr>
        <p:spPr>
          <a:xfrm>
            <a:off x="685800" y="1559664"/>
            <a:ext cx="77724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 New Roman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314" name="Google Shape;314;p11"/>
          <p:cNvSpPr txBox="1">
            <a:spLocks noGrp="1"/>
          </p:cNvSpPr>
          <p:nvPr>
            <p:ph type="body" idx="1"/>
          </p:nvPr>
        </p:nvSpPr>
        <p:spPr>
          <a:xfrm>
            <a:off x="685800" y="2266951"/>
            <a:ext cx="7772400" cy="1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Arial"/>
              <a:buNone/>
            </a:pPr>
            <a:r>
              <a:rPr lang="en-US" dirty="0"/>
              <a:t>Stacy Vu, </a:t>
            </a:r>
            <a:r>
              <a:rPr lang="en-US" dirty="0">
                <a:hlinkClick r:id="rId3"/>
              </a:rPr>
              <a:t>stacy.p.vu@gmail.com</a:t>
            </a: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Arial"/>
              <a:buNone/>
            </a:pPr>
            <a:r>
              <a:rPr lang="en-US" dirty="0"/>
              <a:t>Rachel Toomey, </a:t>
            </a:r>
            <a:r>
              <a:rPr lang="en-US" dirty="0">
                <a:hlinkClick r:id="rId4"/>
              </a:rPr>
              <a:t>Rachel.toomey33@gmail.com</a:t>
            </a: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db9b211d9d_0_0"/>
          <p:cNvSpPr txBox="1">
            <a:spLocks noGrp="1"/>
          </p:cNvSpPr>
          <p:nvPr>
            <p:ph type="title"/>
          </p:nvPr>
        </p:nvSpPr>
        <p:spPr>
          <a:xfrm>
            <a:off x="0" y="655319"/>
            <a:ext cx="9144000" cy="31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 dirty="0"/>
              <a:t>How Much Money is Lost to Fraud and Scams Each Year?</a:t>
            </a:r>
            <a:endParaRPr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3CC191-9577-F94A-045B-BAC8C8BA8F70}"/>
              </a:ext>
            </a:extLst>
          </p:cNvPr>
          <p:cNvSpPr txBox="1"/>
          <p:nvPr/>
        </p:nvSpPr>
        <p:spPr>
          <a:xfrm>
            <a:off x="1531620" y="1600200"/>
            <a:ext cx="3878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600" dirty="0"/>
              <a:t> $500 million</a:t>
            </a:r>
          </a:p>
          <a:p>
            <a:pPr marL="342900" indent="-342900">
              <a:buAutoNum type="alphaLcPeriod"/>
            </a:pPr>
            <a:r>
              <a:rPr lang="en-US" sz="3600" dirty="0"/>
              <a:t> $2 billion</a:t>
            </a:r>
          </a:p>
          <a:p>
            <a:pPr marL="342900" indent="-342900">
              <a:buAutoNum type="alphaLcPeriod"/>
            </a:pPr>
            <a:r>
              <a:rPr lang="en-US" sz="3600" dirty="0"/>
              <a:t> $10 billion</a:t>
            </a:r>
          </a:p>
          <a:p>
            <a:pPr marL="342900" indent="-342900">
              <a:buAutoNum type="alphaLcPeriod"/>
            </a:pPr>
            <a:r>
              <a:rPr lang="en-US" sz="3600" dirty="0"/>
              <a:t> $16 billion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9002BB-6E0D-5C27-58F0-42DBF096EC4B}"/>
              </a:ext>
            </a:extLst>
          </p:cNvPr>
          <p:cNvSpPr/>
          <p:nvPr/>
        </p:nvSpPr>
        <p:spPr>
          <a:xfrm>
            <a:off x="5562600" y="2011680"/>
            <a:ext cx="268224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Answer:</a:t>
            </a:r>
          </a:p>
          <a:p>
            <a:r>
              <a:rPr lang="en-US" sz="2800" dirty="0">
                <a:solidFill>
                  <a:schemeClr val="tx1"/>
                </a:solidFill>
              </a:rPr>
              <a:t>d. $16 billion!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Per FBI in 2024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>
          <a:extLst>
            <a:ext uri="{FF2B5EF4-FFF2-40B4-BE49-F238E27FC236}">
              <a16:creationId xmlns:a16="http://schemas.microsoft.com/office/drawing/2014/main" id="{F33A5DB4-ABB5-6880-71CB-AD722D769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db9b211d9d_0_0">
            <a:extLst>
              <a:ext uri="{FF2B5EF4-FFF2-40B4-BE49-F238E27FC236}">
                <a16:creationId xmlns:a16="http://schemas.microsoft.com/office/drawing/2014/main" id="{8B084A5D-600A-84E5-D207-F5BDFE63D5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5904" y="1167383"/>
            <a:ext cx="2199944" cy="213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0" i="1" dirty="0"/>
              <a:t>73% of U.S. adults! </a:t>
            </a:r>
            <a:br>
              <a:rPr lang="en-US" b="0" i="1" dirty="0"/>
            </a:br>
            <a:endParaRPr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A8B2B-DF14-9392-9ED0-D1DDCAA30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334" y="1"/>
            <a:ext cx="49258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7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ebe8f6dbb_0_1"/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220" name="Google Shape;220;g2debe8f6dbb_0_1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77577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marR="0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</a:pPr>
            <a:r>
              <a:rPr lang="en-US" dirty="0"/>
              <a:t>Why protecting yourself is important</a:t>
            </a:r>
          </a:p>
          <a:p>
            <a:pPr marL="514350" marR="0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</a:pPr>
            <a:r>
              <a:rPr lang="en-US" dirty="0"/>
              <a:t>Types of frauds and scams</a:t>
            </a:r>
          </a:p>
          <a:p>
            <a:pPr marL="514350" marR="0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</a:pPr>
            <a:r>
              <a:rPr lang="en-US" dirty="0"/>
              <a:t>How to avoid a scam</a:t>
            </a:r>
          </a:p>
          <a:p>
            <a:pPr marL="514350" marR="0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</a:pPr>
            <a:r>
              <a:rPr lang="en-US" dirty="0"/>
              <a:t>What to do if you become a victim</a:t>
            </a:r>
          </a:p>
          <a:p>
            <a:pPr marL="514350" marR="0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</a:pPr>
            <a:r>
              <a:rPr lang="en-US" dirty="0"/>
              <a:t>Questions/discussion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"/>
          <p:cNvSpPr txBox="1">
            <a:spLocks noGrp="1"/>
          </p:cNvSpPr>
          <p:nvPr>
            <p:ph type="body" idx="1"/>
          </p:nvPr>
        </p:nvSpPr>
        <p:spPr>
          <a:xfrm>
            <a:off x="1066799" y="1577101"/>
            <a:ext cx="76962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342900">
              <a:spcBef>
                <a:spcPts val="0"/>
              </a:spcBef>
            </a:pPr>
            <a:r>
              <a:rPr lang="en-US" sz="3000" dirty="0"/>
              <a:t>Financial loss</a:t>
            </a:r>
          </a:p>
          <a:p>
            <a:pPr marL="800100" indent="-342900">
              <a:spcBef>
                <a:spcPts val="0"/>
              </a:spcBef>
            </a:pPr>
            <a:r>
              <a:rPr lang="en-US" sz="3000" dirty="0"/>
              <a:t>Identity theft</a:t>
            </a:r>
          </a:p>
          <a:p>
            <a:pPr marL="800100" indent="-342900">
              <a:spcBef>
                <a:spcPts val="0"/>
              </a:spcBef>
            </a:pPr>
            <a:r>
              <a:rPr lang="en-US" sz="3000" dirty="0"/>
              <a:t>Emotional trauma</a:t>
            </a:r>
          </a:p>
          <a:p>
            <a:pPr marL="800100" indent="-342900">
              <a:spcBef>
                <a:spcPts val="0"/>
              </a:spcBef>
            </a:pPr>
            <a:r>
              <a:rPr lang="en-US" sz="3000" dirty="0"/>
              <a:t>Loss of trust and security</a:t>
            </a:r>
            <a:endParaRPr sz="3000" dirty="0"/>
          </a:p>
        </p:txBody>
      </p:sp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1066800" y="336947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dirty="0">
                <a:solidFill>
                  <a:schemeClr val="dk2"/>
                </a:solidFill>
              </a:rPr>
              <a:t>Why protect yourself?</a:t>
            </a: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e0f4a5ecc5_0_5"/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dirty="0"/>
              <a:t>Types of Scams/Fraud</a:t>
            </a:r>
            <a:endParaRPr dirty="0"/>
          </a:p>
        </p:txBody>
      </p:sp>
      <p:sp>
        <p:nvSpPr>
          <p:cNvPr id="234" name="Google Shape;234;g2e0f4a5ecc5_0_5"/>
          <p:cNvSpPr txBox="1">
            <a:spLocks noGrp="1"/>
          </p:cNvSpPr>
          <p:nvPr>
            <p:ph type="body" idx="1"/>
          </p:nvPr>
        </p:nvSpPr>
        <p:spPr>
          <a:xfrm>
            <a:off x="335600" y="1303550"/>
            <a:ext cx="80109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/>
              <a:t>Fraud – </a:t>
            </a:r>
            <a:r>
              <a:rPr lang="en-US" sz="2200" dirty="0"/>
              <a:t>the act of acquiring information or causing a loss through deception or other dishonest methods (identity theft, stealing credit card numbers, forging checks, </a:t>
            </a:r>
            <a:r>
              <a:rPr lang="en-US" sz="2200" dirty="0" err="1"/>
              <a:t>etc</a:t>
            </a:r>
            <a:r>
              <a:rPr lang="en-US" sz="2200" dirty="0"/>
              <a:t>)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200"/>
              <a:buChar char="•"/>
            </a:pPr>
            <a:endParaRPr lang="en-US" sz="2200" b="1" dirty="0"/>
          </a:p>
          <a:p>
            <a:pPr marL="457200" lvl="0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/>
              <a:t>Scam – </a:t>
            </a:r>
            <a:r>
              <a:rPr lang="en-US" sz="2200" dirty="0"/>
              <a:t>refers to a type of fraud that can involve a deceptive scheme with the intention to exploit someone directly (phishing, imposter scams, </a:t>
            </a:r>
            <a:r>
              <a:rPr lang="en-US" sz="2200" dirty="0" err="1"/>
              <a:t>etc</a:t>
            </a:r>
            <a:r>
              <a:rPr lang="en-US" sz="2200" dirty="0"/>
              <a:t>)</a:t>
            </a:r>
            <a:endParaRPr lang="en-US" sz="2200" b="1" dirty="0"/>
          </a:p>
          <a:p>
            <a:pPr lvl="1" indent="-368300">
              <a:spcBef>
                <a:spcPts val="300"/>
              </a:spcBef>
              <a:buSzPts val="2200"/>
              <a:buChar char="•"/>
            </a:pPr>
            <a:r>
              <a:rPr lang="en-US" sz="1800" i="1" dirty="0"/>
              <a:t>Phishing is one of the most common types of scams!</a:t>
            </a:r>
            <a:endParaRPr sz="18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>
          <a:extLst>
            <a:ext uri="{FF2B5EF4-FFF2-40B4-BE49-F238E27FC236}">
              <a16:creationId xmlns:a16="http://schemas.microsoft.com/office/drawing/2014/main" id="{9C2D6791-451D-2470-9BA2-4F3646526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e0f4a5ecc5_0_5">
            <a:extLst>
              <a:ext uri="{FF2B5EF4-FFF2-40B4-BE49-F238E27FC236}">
                <a16:creationId xmlns:a16="http://schemas.microsoft.com/office/drawing/2014/main" id="{D33086F1-143F-6E1C-483E-27B052922E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dirty="0"/>
              <a:t>Phishing</a:t>
            </a:r>
            <a:endParaRPr dirty="0"/>
          </a:p>
        </p:txBody>
      </p:sp>
      <p:sp>
        <p:nvSpPr>
          <p:cNvPr id="234" name="Google Shape;234;g2e0f4a5ecc5_0_5">
            <a:extLst>
              <a:ext uri="{FF2B5EF4-FFF2-40B4-BE49-F238E27FC236}">
                <a16:creationId xmlns:a16="http://schemas.microsoft.com/office/drawing/2014/main" id="{7C98E257-6E1C-7B28-8266-1998D4FBB0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5600" y="1303550"/>
            <a:ext cx="80109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68300">
              <a:spcBef>
                <a:spcPts val="300"/>
              </a:spcBef>
              <a:buSzPts val="2200"/>
            </a:pPr>
            <a:r>
              <a:rPr lang="en-US" sz="2200" dirty="0">
                <a:latin typeface="+mn-lt"/>
              </a:rPr>
              <a:t>Phishing – email or other message sent under false pretenses to trick users into either: </a:t>
            </a:r>
          </a:p>
          <a:p>
            <a:pPr lvl="1" indent="-368300">
              <a:spcBef>
                <a:spcPts val="300"/>
              </a:spcBef>
              <a:buSzPts val="2200"/>
            </a:pPr>
            <a:r>
              <a:rPr lang="en-US" sz="2200" dirty="0">
                <a:latin typeface="+mn-lt"/>
              </a:rPr>
              <a:t>Clicking a link that contains malicious payload </a:t>
            </a:r>
          </a:p>
          <a:p>
            <a:pPr lvl="1" indent="-368300">
              <a:spcBef>
                <a:spcPts val="300"/>
              </a:spcBef>
              <a:buSzPts val="2200"/>
            </a:pPr>
            <a:r>
              <a:rPr lang="en-US" sz="2200" dirty="0">
                <a:latin typeface="+mn-lt"/>
              </a:rPr>
              <a:t>Supplying attackers with log-in credentials </a:t>
            </a:r>
          </a:p>
          <a:p>
            <a:pPr lvl="1" indent="-368300">
              <a:spcBef>
                <a:spcPts val="300"/>
              </a:spcBef>
              <a:buSzPts val="2200"/>
            </a:pPr>
            <a:r>
              <a:rPr lang="en-US" sz="2200" dirty="0">
                <a:latin typeface="+mn-lt"/>
              </a:rPr>
              <a:t>Obtaining Personally Identifiable Information (PII) </a:t>
            </a:r>
          </a:p>
          <a:p>
            <a:pPr lvl="1" indent="-368300">
              <a:spcBef>
                <a:spcPts val="300"/>
              </a:spcBef>
              <a:buSzPts val="2200"/>
            </a:pPr>
            <a:r>
              <a:rPr lang="en-US" sz="2200" dirty="0">
                <a:latin typeface="+mn-lt"/>
              </a:rPr>
              <a:t>Obtaining business or financial information</a:t>
            </a:r>
            <a:endParaRPr sz="1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990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>
          <a:extLst>
            <a:ext uri="{FF2B5EF4-FFF2-40B4-BE49-F238E27FC236}">
              <a16:creationId xmlns:a16="http://schemas.microsoft.com/office/drawing/2014/main" id="{EDEE6152-96D3-D9BA-C0FF-853A1521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">
            <a:extLst>
              <a:ext uri="{FF2B5EF4-FFF2-40B4-BE49-F238E27FC236}">
                <a16:creationId xmlns:a16="http://schemas.microsoft.com/office/drawing/2014/main" id="{F99BE446-2B47-F2A1-22D6-D8BBBC280D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6799" y="1577101"/>
            <a:ext cx="76962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342900">
              <a:spcBef>
                <a:spcPts val="0"/>
              </a:spcBef>
            </a:pPr>
            <a:r>
              <a:rPr lang="en-US" sz="3000" dirty="0">
                <a:latin typeface="+mn-lt"/>
              </a:rPr>
              <a:t>Look for signs in emails and texts:</a:t>
            </a:r>
          </a:p>
          <a:p>
            <a:pPr marL="1257300" lvl="1" indent="-342900">
              <a:spcBef>
                <a:spcPts val="0"/>
              </a:spcBef>
            </a:pPr>
            <a:r>
              <a:rPr lang="en-US" sz="3000" dirty="0">
                <a:latin typeface="+mn-lt"/>
              </a:rPr>
              <a:t>Is the email address correct?</a:t>
            </a:r>
          </a:p>
          <a:p>
            <a:pPr marL="1257300" lvl="1" indent="-342900">
              <a:spcBef>
                <a:spcPts val="0"/>
              </a:spcBef>
            </a:pPr>
            <a:r>
              <a:rPr lang="en-US" sz="3000" dirty="0">
                <a:latin typeface="+mn-lt"/>
              </a:rPr>
              <a:t>Use the “hover” technique</a:t>
            </a:r>
          </a:p>
          <a:p>
            <a:pPr marL="1257300" lvl="1" indent="-342900">
              <a:spcBef>
                <a:spcPts val="0"/>
              </a:spcBef>
            </a:pPr>
            <a:r>
              <a:rPr lang="en-US" sz="3000" dirty="0">
                <a:latin typeface="+mn-lt"/>
              </a:rPr>
              <a:t>Examine spelling, grammar and punctuation</a:t>
            </a:r>
          </a:p>
          <a:p>
            <a:pPr marL="1257300" lvl="1" indent="-342900">
              <a:spcBef>
                <a:spcPts val="0"/>
              </a:spcBef>
            </a:pPr>
            <a:endParaRPr lang="en-US" sz="3000" dirty="0"/>
          </a:p>
        </p:txBody>
      </p:sp>
      <p:sp>
        <p:nvSpPr>
          <p:cNvPr id="274" name="Google Shape;274;p6">
            <a:extLst>
              <a:ext uri="{FF2B5EF4-FFF2-40B4-BE49-F238E27FC236}">
                <a16:creationId xmlns:a16="http://schemas.microsoft.com/office/drawing/2014/main" id="{B41F716D-070A-E9E4-FF55-2D434D1EE9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336947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dirty="0">
                <a:solidFill>
                  <a:schemeClr val="dk2"/>
                </a:solidFill>
              </a:rPr>
              <a:t>How to Avoid a Scam</a:t>
            </a: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>
          <a:extLst>
            <a:ext uri="{FF2B5EF4-FFF2-40B4-BE49-F238E27FC236}">
              <a16:creationId xmlns:a16="http://schemas.microsoft.com/office/drawing/2014/main" id="{13BB3482-2AC3-ACEC-5086-C1192B1B0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">
            <a:extLst>
              <a:ext uri="{FF2B5EF4-FFF2-40B4-BE49-F238E27FC236}">
                <a16:creationId xmlns:a16="http://schemas.microsoft.com/office/drawing/2014/main" id="{E9EB1196-D73B-99AD-4AE0-A85453EF67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6800" y="1339453"/>
            <a:ext cx="76962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indent="0">
              <a:buNone/>
            </a:pPr>
            <a:r>
              <a:rPr lang="en-US" sz="2500" dirty="0"/>
              <a:t>If you receive a suspicious email or text:</a:t>
            </a:r>
          </a:p>
          <a:p>
            <a:r>
              <a:rPr lang="en-US" sz="2500" dirty="0"/>
              <a:t>Do not forward it</a:t>
            </a:r>
          </a:p>
          <a:p>
            <a:r>
              <a:rPr lang="en-US" sz="2500" dirty="0"/>
              <a:t>Do not respond by sending money or gift cards</a:t>
            </a:r>
          </a:p>
          <a:p>
            <a:r>
              <a:rPr lang="en-US" sz="2500" dirty="0"/>
              <a:t>Delete the email or text</a:t>
            </a:r>
          </a:p>
          <a:p>
            <a:r>
              <a:rPr lang="en-US" sz="2500" dirty="0"/>
              <a:t>If you are still unsure about the request, contact the sender by telephone to confirm its legitimacy</a:t>
            </a:r>
          </a:p>
          <a:p>
            <a:pPr marL="1257300" lvl="1" indent="-342900">
              <a:spcBef>
                <a:spcPts val="0"/>
              </a:spcBef>
            </a:pPr>
            <a:endParaRPr lang="en-US" sz="3000" dirty="0"/>
          </a:p>
        </p:txBody>
      </p:sp>
      <p:sp>
        <p:nvSpPr>
          <p:cNvPr id="274" name="Google Shape;274;p6">
            <a:extLst>
              <a:ext uri="{FF2B5EF4-FFF2-40B4-BE49-F238E27FC236}">
                <a16:creationId xmlns:a16="http://schemas.microsoft.com/office/drawing/2014/main" id="{78B14C9C-52F5-012B-F2D2-F2E40F8D30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336947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dirty="0">
                <a:solidFill>
                  <a:schemeClr val="dk2"/>
                </a:solidFill>
              </a:rPr>
              <a:t>How to Avoid a Scam</a:t>
            </a: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46921"/>
      </p:ext>
    </p:extLst>
  </p:cSld>
  <p:clrMapOvr>
    <a:masterClrMapping/>
  </p:clrMapOvr>
</p:sld>
</file>

<file path=ppt/theme/theme1.xml><?xml version="1.0" encoding="utf-8"?>
<a:theme xmlns:a="http://schemas.openxmlformats.org/drawingml/2006/main" name="Kiwanis PP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554</Words>
  <Application>Microsoft Office PowerPoint</Application>
  <PresentationFormat>On-screen Show (16:9)</PresentationFormat>
  <Paragraphs>87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Noto Sans Symbols</vt:lpstr>
      <vt:lpstr>Times New Roman</vt:lpstr>
      <vt:lpstr>Verdana</vt:lpstr>
      <vt:lpstr>Kiwanis PPT Template</vt:lpstr>
      <vt:lpstr>Don’t Take the Bait Protecting Yourself from  Phishing, Scams, and Fraud</vt:lpstr>
      <vt:lpstr>How Much Money is Lost to Fraud and Scams Each Year?</vt:lpstr>
      <vt:lpstr>73% of U.S. adults!  </vt:lpstr>
      <vt:lpstr>Agenda</vt:lpstr>
      <vt:lpstr>Why protect yourself?</vt:lpstr>
      <vt:lpstr>Types of Scams/Fraud</vt:lpstr>
      <vt:lpstr>Phishing</vt:lpstr>
      <vt:lpstr>How to Avoid a Scam</vt:lpstr>
      <vt:lpstr>How to Avoid a Scam</vt:lpstr>
      <vt:lpstr>Email: Real examples</vt:lpstr>
      <vt:lpstr>Email: Real examples</vt:lpstr>
      <vt:lpstr>If You Fall a Victim</vt:lpstr>
      <vt:lpstr>Protect Yourself!</vt:lpstr>
      <vt:lpstr>Club Crime Insurance</vt:lpstr>
      <vt:lpstr>Annual Premium</vt:lpstr>
      <vt:lpstr>In Conclusion…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Steven Hadt</dc:creator>
  <cp:lastModifiedBy>Victoria Waller</cp:lastModifiedBy>
  <cp:revision>6</cp:revision>
  <dcterms:modified xsi:type="dcterms:W3CDTF">2025-08-06T01:14:09Z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0x0101004A25B008DCAFDD499AE1D17D06317D99</vt:lpwstr>
  </property>
  <property fmtid="{D5CDD505-2E9C-101B-9397-08002B2CF9AE}" pid="3" name="MediaServiceImageTags">
    <vt:lpwstr/>
  </property>
</Properties>
</file>