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notesSlides/notesSlide16.xml" ContentType="application/vnd.openxmlformats-officedocument.presentationml.notesSlide+xml"/>
  <Override PartName="/ppt/tags/tag48.xml" ContentType="application/vnd.openxmlformats-officedocument.presentationml.tags+xml"/>
  <Override PartName="/ppt/notesSlides/notesSlide17.xml" ContentType="application/vnd.openxmlformats-officedocument.presentationml.notesSlide+xml"/>
  <Override PartName="/ppt/tags/tag49.xml" ContentType="application/vnd.openxmlformats-officedocument.presentationml.tags+xml"/>
  <Override PartName="/ppt/notesSlides/notesSlide18.xml" ContentType="application/vnd.openxmlformats-officedocument.presentationml.notesSlide+xml"/>
  <Override PartName="/ppt/tags/tag50.xml" ContentType="application/vnd.openxmlformats-officedocument.presentationml.tags+xml"/>
  <Override PartName="/ppt/notesSlides/notesSlide19.xml" ContentType="application/vnd.openxmlformats-officedocument.presentationml.notesSlide+xml"/>
  <Override PartName="/ppt/tags/tag51.xml" ContentType="application/vnd.openxmlformats-officedocument.presentationml.tags+xml"/>
  <Override PartName="/ppt/notesSlides/notesSlide2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938" r:id="rId6"/>
    <p:sldMasterId id="2147483953" r:id="rId7"/>
  </p:sldMasterIdLst>
  <p:notesMasterIdLst>
    <p:notesMasterId r:id="rId35"/>
  </p:notesMasterIdLst>
  <p:handoutMasterIdLst>
    <p:handoutMasterId r:id="rId36"/>
  </p:handoutMasterIdLst>
  <p:sldIdLst>
    <p:sldId id="742" r:id="rId8"/>
    <p:sldId id="956" r:id="rId9"/>
    <p:sldId id="749" r:id="rId10"/>
    <p:sldId id="957" r:id="rId11"/>
    <p:sldId id="1141" r:id="rId12"/>
    <p:sldId id="1147" r:id="rId13"/>
    <p:sldId id="1133" r:id="rId14"/>
    <p:sldId id="1151" r:id="rId15"/>
    <p:sldId id="1000" r:id="rId16"/>
    <p:sldId id="985" r:id="rId17"/>
    <p:sldId id="1145" r:id="rId18"/>
    <p:sldId id="1143" r:id="rId19"/>
    <p:sldId id="1152" r:id="rId20"/>
    <p:sldId id="1157" r:id="rId21"/>
    <p:sldId id="1165" r:id="rId22"/>
    <p:sldId id="1159" r:id="rId23"/>
    <p:sldId id="1160" r:id="rId24"/>
    <p:sldId id="1161" r:id="rId25"/>
    <p:sldId id="1163" r:id="rId26"/>
    <p:sldId id="1164" r:id="rId27"/>
    <p:sldId id="959" r:id="rId28"/>
    <p:sldId id="1144" r:id="rId29"/>
    <p:sldId id="1136" r:id="rId30"/>
    <p:sldId id="1137" r:id="rId31"/>
    <p:sldId id="998" r:id="rId32"/>
    <p:sldId id="815" r:id="rId33"/>
    <p:sldId id="1146" r:id="rId34"/>
  </p:sldIdLst>
  <p:sldSz cx="12192000" cy="6858000"/>
  <p:notesSz cx="7010400" cy="92964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Introduction" id="{149F29E4-46CF-4F3E-BC0A-452CFA19862F}">
          <p14:sldIdLst>
            <p14:sldId id="742"/>
            <p14:sldId id="956"/>
            <p14:sldId id="749"/>
            <p14:sldId id="957"/>
          </p14:sldIdLst>
        </p14:section>
        <p14:section name="Staying Organized" id="{AF4AB3EB-AD0F-4008-B229-7B7CF74C2E6C}">
          <p14:sldIdLst>
            <p14:sldId id="1141"/>
            <p14:sldId id="1147"/>
            <p14:sldId id="1133"/>
            <p14:sldId id="1151"/>
            <p14:sldId id="1000"/>
            <p14:sldId id="985"/>
          </p14:sldIdLst>
        </p14:section>
        <p14:section name="Online Reporting" id="{1DC39830-2262-4243-B4AB-2FB476CDB1D9}">
          <p14:sldIdLst>
            <p14:sldId id="1145"/>
            <p14:sldId id="1143"/>
            <p14:sldId id="1152"/>
            <p14:sldId id="1157"/>
            <p14:sldId id="1165"/>
            <p14:sldId id="1159"/>
            <p14:sldId id="1160"/>
            <p14:sldId id="1161"/>
            <p14:sldId id="1163"/>
            <p14:sldId id="1164"/>
            <p14:sldId id="959"/>
            <p14:sldId id="1144"/>
          </p14:sldIdLst>
        </p14:section>
        <p14:section name="Secretary Resources" id="{7B387F48-67CE-49CE-94D3-48543C9008C6}">
          <p14:sldIdLst>
            <p14:sldId id="1136"/>
            <p14:sldId id="1137"/>
            <p14:sldId id="998"/>
          </p14:sldIdLst>
        </p14:section>
        <p14:section name="Wrap-up" id="{4BF547E3-7420-4BE3-9007-1216E5157A77}">
          <p14:sldIdLst>
            <p14:sldId id="815"/>
            <p14:sldId id="1146"/>
          </p14:sldIdLst>
        </p14:section>
        <p14:section name="Not Used" id="{3087D8A1-E34D-4B88-A5CF-CC30BB526C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Nulty, Debra (Hine Automation)" initials="MD(A" lastIdx="1" clrIdx="0">
    <p:extLst>
      <p:ext uri="{19B8F6BF-5375-455C-9EA6-DF929625EA0E}">
        <p15:presenceInfo xmlns:p15="http://schemas.microsoft.com/office/powerpoint/2012/main" userId="S::debra.mcnulty@hineautomation.com::0d583308-7255-4eb8-a514-6577dff188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73C"/>
    <a:srgbClr val="9CDBFE"/>
    <a:srgbClr val="9DCDFD"/>
    <a:srgbClr val="003974"/>
    <a:srgbClr val="B4975A"/>
    <a:srgbClr val="FFFF37"/>
    <a:srgbClr val="CCCC00"/>
    <a:srgbClr val="E3BB57"/>
    <a:srgbClr val="E6E6E6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0" autoAdjust="0"/>
    <p:restoredTop sz="91176" autoAdjust="0"/>
  </p:normalViewPr>
  <p:slideViewPr>
    <p:cSldViewPr>
      <p:cViewPr varScale="1">
        <p:scale>
          <a:sx n="75" d="100"/>
          <a:sy n="75" d="100"/>
        </p:scale>
        <p:origin x="65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90"/>
    </p:cViewPr>
  </p:sorterViewPr>
  <p:notesViewPr>
    <p:cSldViewPr>
      <p:cViewPr varScale="1">
        <p:scale>
          <a:sx n="82" d="100"/>
          <a:sy n="82" d="100"/>
        </p:scale>
        <p:origin x="3852" y="108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9134EE-2C28-4A2D-A659-E2DE6F3BD7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146" cy="464740"/>
          </a:xfrm>
          <a:prstGeom prst="rect">
            <a:avLst/>
          </a:prstGeom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FD8BB-9704-4F86-B1D3-B0C62C2A36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653" y="2"/>
            <a:ext cx="3037146" cy="464740"/>
          </a:xfrm>
          <a:prstGeom prst="rect">
            <a:avLst/>
          </a:prstGeom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0151BC-3C10-4277-93D5-9E6703E9F7C4}" type="datetimeFigureOut">
              <a:rPr lang="en-US" altLang="en-US"/>
              <a:pPr>
                <a:defRPr/>
              </a:pPr>
              <a:t>8/1/2025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AA619-C774-4F48-91A3-3DAB6C6F7A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0063"/>
            <a:ext cx="3037146" cy="464739"/>
          </a:xfrm>
          <a:prstGeom prst="rect">
            <a:avLst/>
          </a:prstGeom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AF270-FD81-4064-B6BA-8F103C25F3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653" y="8830063"/>
            <a:ext cx="3037146" cy="464739"/>
          </a:xfrm>
          <a:prstGeom prst="rect">
            <a:avLst/>
          </a:prstGeom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67BA83-D272-4CCF-8F19-90B5C0427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B77368-98C9-4709-9585-5427CE780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146" cy="464740"/>
          </a:xfrm>
          <a:prstGeom prst="rect">
            <a:avLst/>
          </a:prstGeom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C0850-392F-4136-8E4B-5286CD0CA29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653" y="2"/>
            <a:ext cx="3037146" cy="464740"/>
          </a:xfrm>
          <a:prstGeom prst="rect">
            <a:avLst/>
          </a:prstGeom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308F59-9640-45B0-A692-3A62C422E61D}" type="datetimeFigureOut">
              <a:rPr lang="en-US" altLang="en-US"/>
              <a:pPr>
                <a:defRPr/>
              </a:pPr>
              <a:t>8/1/2025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084747C-164D-49BE-8362-000D9A41A3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9E9C7F-F7FB-4806-834B-A71B6E934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880" y="4415830"/>
            <a:ext cx="5608640" cy="4182660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20CD9-E49D-43C3-9C28-C10DC1B9B1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830063"/>
            <a:ext cx="3037146" cy="464739"/>
          </a:xfrm>
          <a:prstGeom prst="rect">
            <a:avLst/>
          </a:prstGeom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D4076-38D2-4160-ADB9-A61F562C73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653" y="8830063"/>
            <a:ext cx="3037146" cy="464739"/>
          </a:xfrm>
          <a:prstGeom prst="rect">
            <a:avLst/>
          </a:prstGeom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A3AAA1-1E87-4E4C-86E9-001771099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myself</a:t>
            </a:r>
          </a:p>
          <a:p>
            <a:r>
              <a:rPr lang="en-US" dirty="0"/>
              <a:t>First Time Secretaries? </a:t>
            </a:r>
          </a:p>
          <a:p>
            <a:r>
              <a:rPr lang="en-US" dirty="0"/>
              <a:t>Repeat Secretaries?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16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15022-8C06-51D5-0383-E2F150D84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4BDA5F-8A09-CBA1-8562-A1E3C80D5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EA3454-256A-BACE-7AE7-A55FD7BC3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 LINK to Kiwanis Engage</a:t>
            </a:r>
          </a:p>
          <a:p>
            <a:r>
              <a:rPr lang="en-US" b="1" dirty="0"/>
              <a:t>Create Cheat Sheet Handout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70171-0BD4-2203-38FC-8C38361D5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112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A3FEA-90C5-E295-E3E2-6A75C82B1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C787F5-3EFB-19DC-17C3-181AD335E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F92C22-F4D9-E698-D2E0-286CEC489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http://engage.kiwanis.org/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A757A-43F6-CBBF-DFA6-0600120898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970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E6B9B-4E69-5BED-3391-DF669F15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CACB6F-4A48-6F3D-CD90-F17AA3DCF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546C2-60FE-E2CC-D3DF-85F956C95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Landing page starts with your personal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B347A-6DAD-C459-1F52-342BD5F19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720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66AAE-3B89-473B-BF6E-74DB81B4E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8B938C-394D-FBB8-4872-1E3429779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CEC6E2-15B0-53D0-AA50-7F056D5B8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Page Down in Landing Page- look along left-hand side.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6EB09-0248-62C9-F011-74B60055AE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91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3D393-7C32-03F4-628E-0DF2743B1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3963C-E091-AA4E-F19C-45CA63F7B8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07D0ED-9396-83A6-85BE-6866CFE70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Enter Signature Project, Meeting location &amp;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6D2DE-FF42-B09E-9825-6BD34A719F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07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4457C-BCB0-D459-942B-FC22B1DFD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CBB17D-6B68-3852-A07C-927238BD6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D96A11-FF3A-CCC2-F58C-AA3813B01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2024-25 &amp; 2025-26 Officers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FBBBE-05D6-C8BB-849E-3F7266B1D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509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8DA70-F11A-0F87-224E-E2A84BE9F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154075-3A50-2430-0A03-18D855EBB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293A0-E353-395A-B6A3-0AAE08346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Update, Add, Remove members</a:t>
            </a:r>
          </a:p>
          <a:p>
            <a:r>
              <a:rPr lang="en-US" b="1" dirty="0"/>
              <a:t>Generate Excel spreadsheet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2086B-4693-EE4A-3E3E-9178F8D43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846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68C75-1B25-CDB6-70CC-8C57FD600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39364D-7944-11C2-999C-964C3F583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D6489-6F89-071C-569F-4BB677D51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Update, Add, Remove members</a:t>
            </a:r>
          </a:p>
          <a:p>
            <a:r>
              <a:rPr lang="en-US" b="1" dirty="0"/>
              <a:t>Generate Excel spreadsheet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D6B73-D0CF-D56D-F6B5-BF9154C45C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103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70E3B-84F7-DE0C-5B9B-55D1C749F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2A6FF-B788-EB97-764A-E5EC3255A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8558C3-713B-DC3A-7C91-1C9C49CFF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Record SLP Advisors here – ALL ADVISORS MUST HAVE A CURRENT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A71D3-D64C-D99A-9E11-3077C8C4E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520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0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Poll? </a:t>
            </a:r>
          </a:p>
          <a:p>
            <a:r>
              <a:rPr lang="en-US" dirty="0"/>
              <a:t>Expectations?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076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C631C-7C2C-3DE3-509C-67EBB2010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A8209-5C64-A393-7EB8-3C5DAE1F15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427F91-4F0F-2064-9214-BC20F0DE5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2A4DB-8A49-A938-7D2E-E0EEE73D8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757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3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http://www.kiwanis.org/clubs/member-resources/training/club-leader/club-secretary-education</a:t>
            </a:r>
          </a:p>
          <a:p>
            <a:pPr defTabSz="4533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http://www.kiwanis.org/clubs/member-resources/member-login/online-reporting</a:t>
            </a:r>
          </a:p>
          <a:p>
            <a:pPr defTabSz="4533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https://docs.google.com/document/d/1TXaJG8kMcu0woVfAeMvijRn2B5gB_WLW-VBItrBRWYA/edit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717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287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0FF05-BE58-A10F-2EA8-17C444E93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989187-E56A-7277-C4F2-E981C6726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1325" y="712788"/>
            <a:ext cx="6350000" cy="35718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FEAE58-0449-01A1-456B-F710268FD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DAEFE-5B2B-660B-3DE4-1AD3BACAD0A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94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628" eaLnBrk="1" hangingPunct="1">
              <a:spcBef>
                <a:spcPct val="0"/>
              </a:spcBef>
              <a:defRPr/>
            </a:pPr>
            <a:r>
              <a:rPr lang="en-US" altLang="en-US" dirty="0">
                <a:latin typeface="Garamond" panose="02020404030301010803" pitchFamily="18" charset="0"/>
                <a:cs typeface="Arial" panose="020B0604020202020204" pitchFamily="34" charset="0"/>
              </a:rPr>
              <a:t>By the end of this session, you will be able to use the online tools and additional resources to make the club secretary’s job simpler.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05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80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98824-D885-1E35-EA0E-727A34232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BB31D-9711-600B-AD83-33FD4F546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DEF9AB-ACD2-E367-D0EC-B53AFC179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0C35B-18EF-194B-7C9F-C6507EFCA4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226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Friday Agendas</a:t>
            </a:r>
          </a:p>
          <a:p>
            <a:r>
              <a:rPr lang="en-US" dirty="0"/>
              <a:t>Board Meeting Agendas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Email Reminders – </a:t>
            </a:r>
            <a:r>
              <a:rPr lang="en-US" sz="1200" dirty="0">
                <a:solidFill>
                  <a:schemeClr val="bg1"/>
                </a:solidFill>
              </a:rPr>
              <a:t>Upcoming meetings events &amp; projects, Meeting Summaries / Newsletters, Interclubs, Division News</a:t>
            </a:r>
            <a:endParaRPr lang="en-US" dirty="0"/>
          </a:p>
          <a:p>
            <a:r>
              <a:rPr lang="en-US" dirty="0"/>
              <a:t>Email Meeting Summaries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21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89A11-2E2F-3286-EE26-0462C379B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B3CEB8-5409-DD6D-7011-7CA3E4520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32BB77-C10D-ACAB-1A74-12084AF65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Email Management-</a:t>
            </a:r>
          </a:p>
          <a:p>
            <a:r>
              <a:rPr lang="en-US" dirty="0"/>
              <a:t>What kind of email do you use?  Do you have a specific club email account?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 </a:t>
            </a:r>
            <a:r>
              <a:rPr lang="en-US" b="1" dirty="0"/>
              <a:t>Club Member Email Groups </a:t>
            </a:r>
            <a:r>
              <a:rPr lang="en-US" dirty="0"/>
              <a:t>– members and board 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Scheduling emails </a:t>
            </a:r>
            <a:r>
              <a:rPr lang="en-US" b="1" dirty="0"/>
              <a:t>ahead of time </a:t>
            </a:r>
            <a:r>
              <a:rPr lang="en-US" dirty="0"/>
              <a:t>is VERY helpful!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1B847-F6AB-D522-FD09-4638EC73B1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06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377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</a:t>
            </a:r>
            <a:r>
              <a:rPr lang="en-US" baseline="0" dirty="0"/>
              <a:t> </a:t>
            </a:r>
            <a:r>
              <a:rPr lang="en-US" dirty="0"/>
              <a:t>Delegate Certificates- these are for International</a:t>
            </a:r>
            <a:r>
              <a:rPr lang="en-US" baseline="0" dirty="0"/>
              <a:t> and District Conventions.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AAA1-1E87-4E4C-86E9-001771099FF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99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0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53E8E2AE-EB25-4793-A9F7-581143488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5029200"/>
            <a:ext cx="67733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2528CA-97C7-4DF2-8D3E-4F85FC0F8788}"/>
              </a:ext>
            </a:extLst>
          </p:cNvPr>
          <p:cNvSpPr/>
          <p:nvPr userDrawn="1"/>
        </p:nvSpPr>
        <p:spPr>
          <a:xfrm>
            <a:off x="0" y="0"/>
            <a:ext cx="1219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120776"/>
            <a:ext cx="9144000" cy="1470025"/>
          </a:xfrm>
        </p:spPr>
        <p:txBody>
          <a:bodyPr>
            <a:noAutofit/>
          </a:bodyPr>
          <a:lstStyle>
            <a:lvl1pPr algn="l">
              <a:defRPr sz="4800"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2667000"/>
            <a:ext cx="8229599" cy="1371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1828800" y="4117975"/>
            <a:ext cx="65532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51034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91512" y="3474720"/>
            <a:ext cx="7808976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084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u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7519843" y="1860865"/>
            <a:ext cx="1462278" cy="14630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3303348" y="1815145"/>
            <a:ext cx="1462278" cy="14630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5046025" y="1450850"/>
            <a:ext cx="2193418" cy="219163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91512" y="3474720"/>
            <a:ext cx="7808976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3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883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Imag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932166"/>
            <a:ext cx="12200773" cy="2824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299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6208" y="2057400"/>
            <a:ext cx="4992624" cy="1280160"/>
          </a:xfrm>
        </p:spPr>
        <p:txBody>
          <a:bodyPr lIns="0" tIns="0" rIns="0" bIns="0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4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565877"/>
            <a:ext cx="12192000" cy="329212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855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805539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273" y="151679"/>
            <a:ext cx="738212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289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Image Un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798" y="1121261"/>
            <a:ext cx="12185944" cy="244461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76656" y="158353"/>
            <a:ext cx="10412618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436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120901"/>
            <a:ext cx="12192000" cy="4737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431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1648" y="941832"/>
            <a:ext cx="4105656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07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0"/>
            <a:ext cx="11379200" cy="4373563"/>
          </a:xfrm>
        </p:spPr>
        <p:txBody>
          <a:bodyPr>
            <a:noAutofit/>
          </a:bodyPr>
          <a:lstStyle>
            <a:lvl1pPr>
              <a:defRPr sz="2800"/>
            </a:lvl1pPr>
            <a:lvl2pPr marL="742950" indent="-285750">
              <a:buSzPct val="75000"/>
              <a:buFontTx/>
              <a:buChar char="−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9200" cy="8461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05358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Rou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4430614" y="4987719"/>
            <a:ext cx="1005840" cy="10058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4430614" y="3678018"/>
            <a:ext cx="1005840" cy="10058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4430614" y="2368317"/>
            <a:ext cx="1005840" cy="10058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28332" y="4987719"/>
            <a:ext cx="1005840" cy="10058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828332" y="3678018"/>
            <a:ext cx="1005840" cy="10058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9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828332" y="2368317"/>
            <a:ext cx="1005840" cy="10058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295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3" y="2"/>
            <a:ext cx="12192000" cy="3292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852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5135880" y="3242485"/>
            <a:ext cx="1920240" cy="19202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033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29000" y="2401504"/>
            <a:ext cx="5342022" cy="33375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273" y="151679"/>
            <a:ext cx="10801180" cy="1143000"/>
          </a:xfrm>
        </p:spPr>
        <p:txBody>
          <a:bodyPr>
            <a:noAutofit/>
          </a:bodyPr>
          <a:lstStyle>
            <a:lvl1pPr>
              <a:defRPr sz="4798" b="1" spc="-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570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445" y="2834641"/>
            <a:ext cx="2935112" cy="924419"/>
          </a:xfrm>
        </p:spPr>
        <p:txBody>
          <a:bodyPr vert="horz" lIns="121954" tIns="60977" rIns="121954" bIns="60977" rtlCol="0" anchor="ctr">
            <a:noAutofit/>
          </a:bodyPr>
          <a:lstStyle>
            <a:lvl1pPr algn="ctr">
              <a:defRPr lang="en-US" sz="3198">
                <a:solidFill>
                  <a:schemeClr val="bg2"/>
                </a:solidFill>
              </a:defRPr>
            </a:lvl1pPr>
          </a:lstStyle>
          <a:p>
            <a:pPr marL="0" lvl="0" algn="ctr">
              <a:spcBef>
                <a:spcPts val="0"/>
              </a:spcBef>
            </a:pPr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941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25" y="2448252"/>
            <a:ext cx="4515552" cy="5512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54" tIns="60977" rIns="121954" bIns="60977" rtlCol="0" anchor="ctr">
            <a:noAutofit/>
          </a:bodyPr>
          <a:lstStyle>
            <a:lvl1pPr>
              <a:defRPr lang="en-US" sz="2099" i="0">
                <a:solidFill>
                  <a:schemeClr val="accent3">
                    <a:lumMod val="75000"/>
                  </a:schemeClr>
                </a:solidFill>
                <a:latin typeface="Lobster Two"/>
                <a:ea typeface="Calibri"/>
                <a:cs typeface="Lobster Two"/>
              </a:defRPr>
            </a:lvl1pPr>
          </a:lstStyle>
          <a:p>
            <a:pPr marL="0" lvl="0" algn="ctr">
              <a:lnSpc>
                <a:spcPct val="125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058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de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3517" y="2764291"/>
            <a:ext cx="8426514" cy="7315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54" tIns="60977" rIns="121954" bIns="60977" rtlCol="0" anchor="ctr">
            <a:noAutofit/>
          </a:bodyPr>
          <a:lstStyle>
            <a:lvl1pPr>
              <a:defRPr lang="en-US" sz="4298">
                <a:ea typeface="Calibri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468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944" y="392109"/>
            <a:ext cx="10412618" cy="73152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61895" y="3258233"/>
            <a:ext cx="4256874" cy="2644349"/>
          </a:xfrm>
          <a:prstGeom prst="roundRect">
            <a:avLst>
              <a:gd name="adj" fmla="val 8304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Isosceles Triangle 3"/>
          <p:cNvSpPr/>
          <p:nvPr userDrawn="1"/>
        </p:nvSpPr>
        <p:spPr>
          <a:xfrm rot="5400000" flipH="1">
            <a:off x="-71924" y="694075"/>
            <a:ext cx="287846" cy="14399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4155" y="769481"/>
            <a:ext cx="487680" cy="0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52470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944" y="392109"/>
            <a:ext cx="10412618" cy="73152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648" y="1322391"/>
            <a:ext cx="3044952" cy="1450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055122" y="1322391"/>
            <a:ext cx="3044952" cy="1450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096596" y="1322391"/>
            <a:ext cx="3044952" cy="1450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138069" y="1322391"/>
            <a:ext cx="3044952" cy="1450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Isosceles Triangle 6"/>
          <p:cNvSpPr/>
          <p:nvPr userDrawn="1"/>
        </p:nvSpPr>
        <p:spPr>
          <a:xfrm rot="5400000" flipH="1">
            <a:off x="-71924" y="694075"/>
            <a:ext cx="287846" cy="14399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4155" y="769481"/>
            <a:ext cx="487680" cy="0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01817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56" y="3"/>
            <a:ext cx="12185944" cy="28792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6286" y="2257819"/>
            <a:ext cx="10412618" cy="73152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997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DB33CCA2-DA9A-4AFC-B27D-2CCB28FFF0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4" y="5029200"/>
            <a:ext cx="67733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0776"/>
            <a:ext cx="10363200" cy="1470025"/>
          </a:xfrm>
        </p:spPr>
        <p:txBody>
          <a:bodyPr>
            <a:noAutofit/>
          </a:bodyPr>
          <a:lstStyle>
            <a:lvl1pPr algn="ctr">
              <a:defRPr sz="4800"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667000"/>
            <a:ext cx="8534400" cy="1371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05200" y="4117975"/>
            <a:ext cx="51816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80772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56" y="3"/>
            <a:ext cx="12185944" cy="24208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6286" y="2537219"/>
            <a:ext cx="10412618" cy="731520"/>
          </a:xfr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507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l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6091804" cy="68488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3232" y="392109"/>
            <a:ext cx="10412618" cy="7315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692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3232" y="392109"/>
            <a:ext cx="10412618" cy="73152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Isosceles Triangle 3"/>
          <p:cNvSpPr/>
          <p:nvPr userDrawn="1"/>
        </p:nvSpPr>
        <p:spPr>
          <a:xfrm rot="5400000" flipH="1">
            <a:off x="-71924" y="694075"/>
            <a:ext cx="287846" cy="14399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4155" y="769481"/>
            <a:ext cx="487680" cy="0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9655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3232" y="392109"/>
            <a:ext cx="10412618" cy="73152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290" y="2048256"/>
            <a:ext cx="7546848" cy="40416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5400000" flipH="1">
            <a:off x="-71924" y="694075"/>
            <a:ext cx="287846" cy="14399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4155" y="769481"/>
            <a:ext cx="487680" cy="0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99652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0727" y="2341445"/>
            <a:ext cx="7930547" cy="7315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514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DC4AA-B9C7-4A84-8E1D-10C03EC5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97D0FB-2CBC-4D5C-8E7C-90AB5B32196B}" type="datetime1">
              <a:rPr lang="en-US" altLang="en-US"/>
              <a:pPr>
                <a:defRPr/>
              </a:pPr>
              <a:t>8/1/2025</a:t>
            </a:fld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EABB172-D710-4D22-8795-BFB9558695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E595-C2E0-418C-91E4-6E7FDCA030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2594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B78CB5-9208-4C0E-85A9-55384FAE7593}"/>
              </a:ext>
            </a:extLst>
          </p:cNvPr>
          <p:cNvSpPr/>
          <p:nvPr userDrawn="1"/>
        </p:nvSpPr>
        <p:spPr>
          <a:xfrm>
            <a:off x="0" y="0"/>
            <a:ext cx="4673600" cy="6858000"/>
          </a:xfrm>
          <a:prstGeom prst="rect">
            <a:avLst/>
          </a:prstGeom>
          <a:solidFill>
            <a:srgbClr val="003974"/>
          </a:solidFill>
          <a:ln>
            <a:solidFill>
              <a:srgbClr val="003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EB583C1-941F-483E-ABEC-700F06D2B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7949" b="887"/>
          <a:stretch>
            <a:fillRect/>
          </a:stretch>
        </p:blipFill>
        <p:spPr bwMode="auto">
          <a:xfrm>
            <a:off x="0" y="1"/>
            <a:ext cx="30480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601FBA-C176-4950-87E8-D77DA33C6096}"/>
              </a:ext>
            </a:extLst>
          </p:cNvPr>
          <p:cNvCxnSpPr/>
          <p:nvPr userDrawn="1"/>
        </p:nvCxnSpPr>
        <p:spPr>
          <a:xfrm flipV="1">
            <a:off x="4673600" y="0"/>
            <a:ext cx="0" cy="68580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0" y="304800"/>
            <a:ext cx="6604000" cy="5867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4800"/>
            <a:ext cx="3657600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206062"/>
            <a:ext cx="3657600" cy="4966138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11674EC-031A-4881-BAB2-7F21675BB6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BFBFB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3424D7-7A3A-443F-9EEC-9AD520BF8906}" type="datetime1">
              <a:rPr lang="en-US" altLang="en-US"/>
              <a:pPr>
                <a:defRPr/>
              </a:pPr>
              <a:t>8/1/2025</a:t>
            </a:fld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7196671-98EB-46EA-8229-3EA3AF00B4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1FB5-F77D-43B5-848B-23B4F9EB2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83137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39FAAB-D4E7-4C1D-8974-165311341BA2}"/>
              </a:ext>
            </a:extLst>
          </p:cNvPr>
          <p:cNvSpPr/>
          <p:nvPr userDrawn="1"/>
        </p:nvSpPr>
        <p:spPr>
          <a:xfrm>
            <a:off x="0" y="0"/>
            <a:ext cx="12208933" cy="6858000"/>
          </a:xfrm>
          <a:prstGeom prst="rect">
            <a:avLst/>
          </a:prstGeom>
          <a:solidFill>
            <a:srgbClr val="003974"/>
          </a:solidFill>
          <a:ln>
            <a:solidFill>
              <a:srgbClr val="003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AE2B169-B071-4381-B63E-649B6B50F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7949" b="887"/>
          <a:stretch>
            <a:fillRect/>
          </a:stretch>
        </p:blipFill>
        <p:spPr bwMode="auto">
          <a:xfrm>
            <a:off x="0" y="1"/>
            <a:ext cx="30480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0741B09-A4D0-46ED-8954-07CDB531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BFBFB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267101-78AC-4D64-A4E3-D070FDE62F6F}" type="datetime1">
              <a:rPr lang="en-US" altLang="en-US"/>
              <a:pPr>
                <a:defRPr/>
              </a:pPr>
              <a:t>8/1/2025</a:t>
            </a:fld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5CC6452-A601-4F78-A661-6CAD48735D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12EB-6700-43C6-864C-C6EE10EAD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2324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11200" y="228600"/>
            <a:ext cx="10972800" cy="1066800"/>
          </a:xfrm>
        </p:spPr>
        <p:txBody>
          <a:bodyPr lIns="45720" rIns="228600"/>
          <a:lstStyle>
            <a:lvl1pPr marL="0" algn="ctr">
              <a:defRPr sz="4800">
                <a:solidFill>
                  <a:schemeClr val="bg1"/>
                </a:solidFill>
                <a:latin typeface="Verdana" pitchFamily="34" charset="0"/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2092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ni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NIM FULL SCREE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82602"/>
            <a:ext cx="11480800" cy="846137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16000" y="1600200"/>
            <a:ext cx="10464800" cy="4165600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solidFill>
                  <a:schemeClr val="bg1"/>
                </a:solidFill>
                <a:latin typeface="Garamond" pitchFamily="18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23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bloc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 BAR wSEAL 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91640"/>
          </a:xfrm>
          <a:prstGeom prst="rect">
            <a:avLst/>
          </a:prstGeom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117603" y="1752602"/>
            <a:ext cx="10464799" cy="4373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828800" y="381002"/>
            <a:ext cx="9448800" cy="846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93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11.xml"/><Relationship Id="rId16" Type="http://schemas.openxmlformats.org/officeDocument/2006/relationships/customXml" Target="../../customXml/item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customXml" Target="../../customXml/item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D0196F-2A29-4A3F-909B-F9A38F5976EA}"/>
              </a:ext>
            </a:extLst>
          </p:cNvPr>
          <p:cNvSpPr/>
          <p:nvPr userDrawn="1"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00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2D68DA-15E6-4A1C-AD40-49D719FF6F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17600" y="1752601"/>
            <a:ext cx="10464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8">
            <a:extLst>
              <a:ext uri="{FF2B5EF4-FFF2-40B4-BE49-F238E27FC236}">
                <a16:creationId xmlns:a16="http://schemas.microsoft.com/office/drawing/2014/main" id="{EC3ECFD0-6355-4EC7-8AEE-FD7D1573598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7947" b="38463"/>
          <a:stretch>
            <a:fillRect/>
          </a:stretch>
        </p:blipFill>
        <p:spPr bwMode="auto">
          <a:xfrm>
            <a:off x="0" y="0"/>
            <a:ext cx="3048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851E1-80F8-45F2-BB8D-D1EB439F8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FBFBF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086761F-C404-42B2-879A-9E263C630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12FD5FFD-90AF-4A17-ADF2-FAFC7DC345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7600" y="228600"/>
            <a:ext cx="104648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987C82-00A3-48F4-A164-53026E576AF7}"/>
              </a:ext>
            </a:extLst>
          </p:cNvPr>
          <p:cNvCxnSpPr/>
          <p:nvPr userDrawn="1"/>
        </p:nvCxnSpPr>
        <p:spPr>
          <a:xfrm>
            <a:off x="0" y="1295400"/>
            <a:ext cx="121920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lr>
          <a:srgbClr val="00397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974"/>
        </a:buClr>
        <a:buSzPct val="7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Myriad Pro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974"/>
        </a:buClr>
        <a:buFont typeface="Wingdings" panose="05000000000000000000" pitchFamily="2" charset="2"/>
        <a:buChar char="s"/>
        <a:defRPr sz="2400" kern="1200">
          <a:solidFill>
            <a:schemeClr val="tx1"/>
          </a:solidFill>
          <a:latin typeface="Myriad Pro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974"/>
        </a:buClr>
        <a:buSzPct val="75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Myriad Pro" pitchFamily="34" charset="0"/>
          <a:ea typeface="Verdana" pitchFamily="34" charset="0"/>
          <a:cs typeface="Verdana" pitchFamily="34" charset="0"/>
        </a:defRPr>
      </a:lvl4pPr>
      <a:lvl5pPr marL="2060575" indent="-231775" algn="l" rtl="0" eaLnBrk="0" fontAlgn="base" hangingPunct="0">
        <a:spcBef>
          <a:spcPct val="20000"/>
        </a:spcBef>
        <a:spcAft>
          <a:spcPct val="0"/>
        </a:spcAft>
        <a:buClr>
          <a:srgbClr val="003974"/>
        </a:buClr>
        <a:buFont typeface="Calibri" panose="020F0502020204030204" pitchFamily="34" charset="0"/>
        <a:buChar char="­"/>
        <a:defRPr sz="2000" kern="1200">
          <a:solidFill>
            <a:schemeClr val="tx1"/>
          </a:solidFill>
          <a:latin typeface="Myriad Pro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-Bg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272" y="1604788"/>
            <a:ext cx="10801180" cy="4879499"/>
          </a:xfrm>
          <a:prstGeom prst="rect">
            <a:avLst/>
          </a:prstGeom>
        </p:spPr>
        <p:txBody>
          <a:bodyPr vert="horz" lIns="121954" tIns="60977" rIns="121954" bIns="60977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273" y="151679"/>
            <a:ext cx="10801180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custData r:id="rId16"/>
      <p:tags r:id="rId17"/>
    </p:custDataLst>
    <p:extLst>
      <p:ext uri="{BB962C8B-B14F-4D97-AF65-F5344CB8AC3E}">
        <p14:creationId xmlns:p14="http://schemas.microsoft.com/office/powerpoint/2010/main" val="50064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</p:sldLayoutIdLst>
  <p:hf hdr="0" dt="0"/>
  <p:txStyles>
    <p:titleStyle>
      <a:lvl1pPr algn="l" defTabSz="609463" rtl="0" eaLnBrk="1" latinLnBrk="0" hangingPunct="1">
        <a:spcBef>
          <a:spcPct val="0"/>
        </a:spcBef>
        <a:buNone/>
        <a:defRPr sz="4798" b="1" kern="1200" spc="-200">
          <a:solidFill>
            <a:schemeClr val="tx1">
              <a:lumMod val="75000"/>
              <a:lumOff val="25000"/>
            </a:schemeClr>
          </a:solidFill>
          <a:latin typeface="+mj-lt"/>
          <a:ea typeface="Calibri" panose="020F0502020204030204" pitchFamily="34" charset="0"/>
          <a:cs typeface="Source Sans Pro"/>
        </a:defRPr>
      </a:lvl1pPr>
    </p:titleStyle>
    <p:bodyStyle>
      <a:lvl1pPr marL="457097" indent="-457097" algn="l" defTabSz="60946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990377" indent="-380914" algn="l" defTabSz="609463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1523657" indent="-304732" algn="l" defTabSz="60946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2133120" indent="-304732" algn="l" defTabSz="609463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2742582" indent="-304732" algn="l" defTabSz="609463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3352045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8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0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3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5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39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2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944" y="393192"/>
            <a:ext cx="10412618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944" y="1604788"/>
            <a:ext cx="10412618" cy="4879499"/>
          </a:xfrm>
          <a:prstGeom prst="rect">
            <a:avLst/>
          </a:prstGeom>
        </p:spPr>
        <p:txBody>
          <a:bodyPr vert="horz" lIns="121954" tIns="60977" rIns="121954" bIns="60977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custData r:id="rId13"/>
      <p:tags r:id="rId14"/>
    </p:custDataLst>
    <p:extLst>
      <p:ext uri="{BB962C8B-B14F-4D97-AF65-F5344CB8AC3E}">
        <p14:creationId xmlns:p14="http://schemas.microsoft.com/office/powerpoint/2010/main" val="18048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 dt="0"/>
  <p:txStyles>
    <p:titleStyle>
      <a:lvl1pPr algn="l" defTabSz="609463" rtl="0" eaLnBrk="1" latinLnBrk="0" hangingPunct="1">
        <a:spcBef>
          <a:spcPct val="0"/>
        </a:spcBef>
        <a:buNone/>
        <a:defRPr sz="3700" b="0" kern="1200">
          <a:solidFill>
            <a:schemeClr val="accent6">
              <a:lumMod val="75000"/>
            </a:schemeClr>
          </a:solidFill>
          <a:latin typeface="+mj-lt"/>
          <a:ea typeface="Fjalla One"/>
          <a:cs typeface="Fjalla One"/>
        </a:defRPr>
      </a:lvl1pPr>
    </p:titleStyle>
    <p:bodyStyle>
      <a:lvl1pPr marL="457097" indent="-457097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2"/>
          </a:solidFill>
          <a:latin typeface="+mn-lt"/>
          <a:ea typeface="+mn-ea"/>
          <a:cs typeface="+mn-cs"/>
        </a:defRPr>
      </a:lvl1pPr>
      <a:lvl2pPr marL="990377" indent="-380914" algn="l" defTabSz="609463" rtl="0" eaLnBrk="1" latinLnBrk="0" hangingPunct="1">
        <a:spcBef>
          <a:spcPct val="20000"/>
        </a:spcBef>
        <a:buFont typeface="Arial"/>
        <a:buChar char="–"/>
        <a:defRPr sz="2399" kern="1200">
          <a:solidFill>
            <a:schemeClr val="tx2"/>
          </a:solidFill>
          <a:latin typeface="+mn-lt"/>
          <a:ea typeface="+mn-ea"/>
          <a:cs typeface="+mn-cs"/>
        </a:defRPr>
      </a:lvl2pPr>
      <a:lvl3pPr marL="1523657" indent="-304732" algn="l" defTabSz="609463" rtl="0" eaLnBrk="1" latinLnBrk="0" hangingPunct="1">
        <a:spcBef>
          <a:spcPct val="20000"/>
        </a:spcBef>
        <a:buFont typeface="Arial"/>
        <a:buChar char="•"/>
        <a:defRPr sz="2099" kern="1200">
          <a:solidFill>
            <a:schemeClr val="tx2"/>
          </a:solidFill>
          <a:latin typeface="+mn-lt"/>
          <a:ea typeface="+mn-ea"/>
          <a:cs typeface="+mn-cs"/>
        </a:defRPr>
      </a:lvl3pPr>
      <a:lvl4pPr marL="2133120" indent="-304732" algn="l" defTabSz="609463" rtl="0" eaLnBrk="1" latinLnBrk="0" hangingPunct="1">
        <a:spcBef>
          <a:spcPct val="20000"/>
        </a:spcBef>
        <a:buFont typeface="Arial"/>
        <a:buChar char="–"/>
        <a:defRPr sz="1899" kern="1200">
          <a:solidFill>
            <a:schemeClr val="tx2"/>
          </a:solidFill>
          <a:latin typeface="+mn-lt"/>
          <a:ea typeface="+mn-ea"/>
          <a:cs typeface="+mn-cs"/>
        </a:defRPr>
      </a:lvl4pPr>
      <a:lvl5pPr marL="2742582" indent="-304732" algn="l" defTabSz="609463" rtl="0" eaLnBrk="1" latinLnBrk="0" hangingPunct="1">
        <a:spcBef>
          <a:spcPct val="20000"/>
        </a:spcBef>
        <a:buFont typeface="Arial"/>
        <a:buChar char="»"/>
        <a:defRPr sz="1899" kern="1200">
          <a:solidFill>
            <a:schemeClr val="tx2"/>
          </a:solidFill>
          <a:latin typeface="+mn-lt"/>
          <a:ea typeface="+mn-ea"/>
          <a:cs typeface="+mn-cs"/>
        </a:defRPr>
      </a:lvl5pPr>
      <a:lvl6pPr marL="3352045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8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0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3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5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39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2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9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wanis.org/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0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1.xml"/><Relationship Id="rId5" Type="http://schemas.openxmlformats.org/officeDocument/2006/relationships/image" Target="../media/image24.png"/><Relationship Id="rId4" Type="http://schemas.openxmlformats.org/officeDocument/2006/relationships/hyperlink" Target="http://engage.kiwanis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2.xml"/><Relationship Id="rId6" Type="http://schemas.openxmlformats.org/officeDocument/2006/relationships/image" Target="../media/image26.jpeg"/><Relationship Id="rId5" Type="http://schemas.openxmlformats.org/officeDocument/2006/relationships/hyperlink" Target="http://engage.kiwanis.org/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0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1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wanis.org/members/for-leaders/officer-guide/" TargetMode="Externa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3.xml"/><Relationship Id="rId6" Type="http://schemas.openxmlformats.org/officeDocument/2006/relationships/hyperlink" Target="https://www.kiwanis.org/members/for-leaders/" TargetMode="External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openxmlformats.org/officeDocument/2006/relationships/hyperlink" Target="https://www.kiwanis.org/members/for-leaders/officer-guide/club-secretary-education/" TargetMode="External"/><Relationship Id="rId4" Type="http://schemas.openxmlformats.org/officeDocument/2006/relationships/hyperlink" Target="https://www.kiwanis.org/members/" TargetMode="External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s://www.kiwanis.org/members/for-leaders/officer-guide/club-secretary-education/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4.xml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5.xml"/><Relationship Id="rId6" Type="http://schemas.openxmlformats.org/officeDocument/2006/relationships/image" Target="../media/image61.jp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C1C865-D3CE-4212-9BA8-966D8B607F6F}"/>
              </a:ext>
            </a:extLst>
          </p:cNvPr>
          <p:cNvSpPr/>
          <p:nvPr/>
        </p:nvSpPr>
        <p:spPr>
          <a:xfrm>
            <a:off x="2203969" y="1458544"/>
            <a:ext cx="7792981" cy="3940912"/>
          </a:xfrm>
          <a:custGeom>
            <a:avLst/>
            <a:gdLst>
              <a:gd name="connsiteX0" fmla="*/ 0 w 7772400"/>
              <a:gd name="connsiteY0" fmla="*/ 0 h 3733800"/>
              <a:gd name="connsiteX1" fmla="*/ 7772400 w 7772400"/>
              <a:gd name="connsiteY1" fmla="*/ 0 h 3733800"/>
              <a:gd name="connsiteX2" fmla="*/ 7772400 w 7772400"/>
              <a:gd name="connsiteY2" fmla="*/ 3733800 h 3733800"/>
              <a:gd name="connsiteX3" fmla="*/ 0 w 7772400"/>
              <a:gd name="connsiteY3" fmla="*/ 3733800 h 3733800"/>
              <a:gd name="connsiteX4" fmla="*/ 0 w 7772400"/>
              <a:gd name="connsiteY4" fmla="*/ 0 h 3733800"/>
              <a:gd name="connsiteX0" fmla="*/ 0 w 7772400"/>
              <a:gd name="connsiteY0" fmla="*/ 3733800 h 3825240"/>
              <a:gd name="connsiteX1" fmla="*/ 0 w 7772400"/>
              <a:gd name="connsiteY1" fmla="*/ 0 h 3825240"/>
              <a:gd name="connsiteX2" fmla="*/ 7772400 w 7772400"/>
              <a:gd name="connsiteY2" fmla="*/ 0 h 3825240"/>
              <a:gd name="connsiteX3" fmla="*/ 7772400 w 7772400"/>
              <a:gd name="connsiteY3" fmla="*/ 3733800 h 3825240"/>
              <a:gd name="connsiteX4" fmla="*/ 91440 w 7772400"/>
              <a:gd name="connsiteY4" fmla="*/ 3825240 h 3825240"/>
              <a:gd name="connsiteX0" fmla="*/ 10160 w 7772400"/>
              <a:gd name="connsiteY0" fmla="*/ 1661160 h 3825240"/>
              <a:gd name="connsiteX1" fmla="*/ 0 w 7772400"/>
              <a:gd name="connsiteY1" fmla="*/ 0 h 3825240"/>
              <a:gd name="connsiteX2" fmla="*/ 7772400 w 7772400"/>
              <a:gd name="connsiteY2" fmla="*/ 0 h 3825240"/>
              <a:gd name="connsiteX3" fmla="*/ 7772400 w 7772400"/>
              <a:gd name="connsiteY3" fmla="*/ 3733800 h 3825240"/>
              <a:gd name="connsiteX4" fmla="*/ 91440 w 7772400"/>
              <a:gd name="connsiteY4" fmla="*/ 3825240 h 3825240"/>
              <a:gd name="connsiteX0" fmla="*/ 10160 w 7772400"/>
              <a:gd name="connsiteY0" fmla="*/ 1661160 h 3774440"/>
              <a:gd name="connsiteX1" fmla="*/ 0 w 7772400"/>
              <a:gd name="connsiteY1" fmla="*/ 0 h 3774440"/>
              <a:gd name="connsiteX2" fmla="*/ 7772400 w 7772400"/>
              <a:gd name="connsiteY2" fmla="*/ 0 h 3774440"/>
              <a:gd name="connsiteX3" fmla="*/ 7772400 w 7772400"/>
              <a:gd name="connsiteY3" fmla="*/ 3733800 h 3774440"/>
              <a:gd name="connsiteX4" fmla="*/ 2611120 w 7772400"/>
              <a:gd name="connsiteY4" fmla="*/ 3774440 h 3774440"/>
              <a:gd name="connsiteX0" fmla="*/ 10160 w 7772400"/>
              <a:gd name="connsiteY0" fmla="*/ 1315720 h 3774440"/>
              <a:gd name="connsiteX1" fmla="*/ 0 w 7772400"/>
              <a:gd name="connsiteY1" fmla="*/ 0 h 3774440"/>
              <a:gd name="connsiteX2" fmla="*/ 7772400 w 7772400"/>
              <a:gd name="connsiteY2" fmla="*/ 0 h 3774440"/>
              <a:gd name="connsiteX3" fmla="*/ 7772400 w 7772400"/>
              <a:gd name="connsiteY3" fmla="*/ 3733800 h 3774440"/>
              <a:gd name="connsiteX4" fmla="*/ 2611120 w 7772400"/>
              <a:gd name="connsiteY4" fmla="*/ 3774440 h 3774440"/>
              <a:gd name="connsiteX0" fmla="*/ 10160 w 7772400"/>
              <a:gd name="connsiteY0" fmla="*/ 1315720 h 3774440"/>
              <a:gd name="connsiteX1" fmla="*/ 0 w 7772400"/>
              <a:gd name="connsiteY1" fmla="*/ 0 h 3774440"/>
              <a:gd name="connsiteX2" fmla="*/ 7772400 w 7772400"/>
              <a:gd name="connsiteY2" fmla="*/ 0 h 3774440"/>
              <a:gd name="connsiteX3" fmla="*/ 7772400 w 7772400"/>
              <a:gd name="connsiteY3" fmla="*/ 3733800 h 3774440"/>
              <a:gd name="connsiteX4" fmla="*/ 2611120 w 7772400"/>
              <a:gd name="connsiteY4" fmla="*/ 3774440 h 3774440"/>
              <a:gd name="connsiteX0" fmla="*/ 977 w 7773377"/>
              <a:gd name="connsiteY0" fmla="*/ 1315720 h 3774440"/>
              <a:gd name="connsiteX1" fmla="*/ 977 w 7773377"/>
              <a:gd name="connsiteY1" fmla="*/ 0 h 3774440"/>
              <a:gd name="connsiteX2" fmla="*/ 7773377 w 7773377"/>
              <a:gd name="connsiteY2" fmla="*/ 0 h 3774440"/>
              <a:gd name="connsiteX3" fmla="*/ 7773377 w 7773377"/>
              <a:gd name="connsiteY3" fmla="*/ 3733800 h 3774440"/>
              <a:gd name="connsiteX4" fmla="*/ 2612097 w 7773377"/>
              <a:gd name="connsiteY4" fmla="*/ 3774440 h 3774440"/>
              <a:gd name="connsiteX0" fmla="*/ 977 w 7773377"/>
              <a:gd name="connsiteY0" fmla="*/ 1315720 h 3754120"/>
              <a:gd name="connsiteX1" fmla="*/ 977 w 7773377"/>
              <a:gd name="connsiteY1" fmla="*/ 0 h 3754120"/>
              <a:gd name="connsiteX2" fmla="*/ 7773377 w 7773377"/>
              <a:gd name="connsiteY2" fmla="*/ 0 h 3754120"/>
              <a:gd name="connsiteX3" fmla="*/ 7773377 w 7773377"/>
              <a:gd name="connsiteY3" fmla="*/ 3733800 h 3754120"/>
              <a:gd name="connsiteX4" fmla="*/ 3404577 w 7773377"/>
              <a:gd name="connsiteY4" fmla="*/ 3754120 h 3754120"/>
              <a:gd name="connsiteX0" fmla="*/ 977 w 7773377"/>
              <a:gd name="connsiteY0" fmla="*/ 1315720 h 3743960"/>
              <a:gd name="connsiteX1" fmla="*/ 977 w 7773377"/>
              <a:gd name="connsiteY1" fmla="*/ 0 h 3743960"/>
              <a:gd name="connsiteX2" fmla="*/ 7773377 w 7773377"/>
              <a:gd name="connsiteY2" fmla="*/ 0 h 3743960"/>
              <a:gd name="connsiteX3" fmla="*/ 7773377 w 7773377"/>
              <a:gd name="connsiteY3" fmla="*/ 3733800 h 3743960"/>
              <a:gd name="connsiteX4" fmla="*/ 3404577 w 7773377"/>
              <a:gd name="connsiteY4" fmla="*/ 3743960 h 3743960"/>
              <a:gd name="connsiteX0" fmla="*/ 977 w 7773377"/>
              <a:gd name="connsiteY0" fmla="*/ 1315720 h 3743960"/>
              <a:gd name="connsiteX1" fmla="*/ 977 w 7773377"/>
              <a:gd name="connsiteY1" fmla="*/ 0 h 3743960"/>
              <a:gd name="connsiteX2" fmla="*/ 7773377 w 7773377"/>
              <a:gd name="connsiteY2" fmla="*/ 0 h 3743960"/>
              <a:gd name="connsiteX3" fmla="*/ 7773377 w 7773377"/>
              <a:gd name="connsiteY3" fmla="*/ 3733800 h 3743960"/>
              <a:gd name="connsiteX4" fmla="*/ 3395052 w 7773377"/>
              <a:gd name="connsiteY4" fmla="*/ 3743960 h 3743960"/>
              <a:gd name="connsiteX0" fmla="*/ 977 w 7773377"/>
              <a:gd name="connsiteY0" fmla="*/ 1315720 h 3734435"/>
              <a:gd name="connsiteX1" fmla="*/ 977 w 7773377"/>
              <a:gd name="connsiteY1" fmla="*/ 0 h 3734435"/>
              <a:gd name="connsiteX2" fmla="*/ 7773377 w 7773377"/>
              <a:gd name="connsiteY2" fmla="*/ 0 h 3734435"/>
              <a:gd name="connsiteX3" fmla="*/ 7773377 w 7773377"/>
              <a:gd name="connsiteY3" fmla="*/ 3733800 h 3734435"/>
              <a:gd name="connsiteX4" fmla="*/ 3395052 w 7773377"/>
              <a:gd name="connsiteY4" fmla="*/ 3734435 h 3734435"/>
              <a:gd name="connsiteX0" fmla="*/ 977 w 7773377"/>
              <a:gd name="connsiteY0" fmla="*/ 1315720 h 3734435"/>
              <a:gd name="connsiteX1" fmla="*/ 977 w 7773377"/>
              <a:gd name="connsiteY1" fmla="*/ 0 h 3734435"/>
              <a:gd name="connsiteX2" fmla="*/ 7773377 w 7773377"/>
              <a:gd name="connsiteY2" fmla="*/ 0 h 3734435"/>
              <a:gd name="connsiteX3" fmla="*/ 7773377 w 7773377"/>
              <a:gd name="connsiteY3" fmla="*/ 3733800 h 3734435"/>
              <a:gd name="connsiteX4" fmla="*/ 3395052 w 7773377"/>
              <a:gd name="connsiteY4" fmla="*/ 3734435 h 3734435"/>
              <a:gd name="connsiteX0" fmla="*/ 19050 w 7772400"/>
              <a:gd name="connsiteY0" fmla="*/ 1315720 h 3734435"/>
              <a:gd name="connsiteX1" fmla="*/ 0 w 7772400"/>
              <a:gd name="connsiteY1" fmla="*/ 0 h 3734435"/>
              <a:gd name="connsiteX2" fmla="*/ 7772400 w 7772400"/>
              <a:gd name="connsiteY2" fmla="*/ 0 h 3734435"/>
              <a:gd name="connsiteX3" fmla="*/ 7772400 w 7772400"/>
              <a:gd name="connsiteY3" fmla="*/ 3733800 h 3734435"/>
              <a:gd name="connsiteX4" fmla="*/ 3394075 w 7772400"/>
              <a:gd name="connsiteY4" fmla="*/ 3734435 h 3734435"/>
              <a:gd name="connsiteX0" fmla="*/ 19050 w 7772400"/>
              <a:gd name="connsiteY0" fmla="*/ 1315720 h 3734435"/>
              <a:gd name="connsiteX1" fmla="*/ 0 w 7772400"/>
              <a:gd name="connsiteY1" fmla="*/ 0 h 3734435"/>
              <a:gd name="connsiteX2" fmla="*/ 7772400 w 7772400"/>
              <a:gd name="connsiteY2" fmla="*/ 0 h 3734435"/>
              <a:gd name="connsiteX3" fmla="*/ 7772400 w 7772400"/>
              <a:gd name="connsiteY3" fmla="*/ 3733800 h 3734435"/>
              <a:gd name="connsiteX4" fmla="*/ 3394075 w 7772400"/>
              <a:gd name="connsiteY4" fmla="*/ 3734435 h 3734435"/>
              <a:gd name="connsiteX0" fmla="*/ 19050 w 7772400"/>
              <a:gd name="connsiteY0" fmla="*/ 1315720 h 3734435"/>
              <a:gd name="connsiteX1" fmla="*/ 0 w 7772400"/>
              <a:gd name="connsiteY1" fmla="*/ 0 h 3734435"/>
              <a:gd name="connsiteX2" fmla="*/ 7772400 w 7772400"/>
              <a:gd name="connsiteY2" fmla="*/ 0 h 3734435"/>
              <a:gd name="connsiteX3" fmla="*/ 7772400 w 7772400"/>
              <a:gd name="connsiteY3" fmla="*/ 3733800 h 3734435"/>
              <a:gd name="connsiteX4" fmla="*/ 3394075 w 7772400"/>
              <a:gd name="connsiteY4" fmla="*/ 3734435 h 3734435"/>
              <a:gd name="connsiteX0" fmla="*/ 19050 w 7772400"/>
              <a:gd name="connsiteY0" fmla="*/ 1315720 h 3734435"/>
              <a:gd name="connsiteX1" fmla="*/ 0 w 7772400"/>
              <a:gd name="connsiteY1" fmla="*/ 0 h 3734435"/>
              <a:gd name="connsiteX2" fmla="*/ 7772400 w 7772400"/>
              <a:gd name="connsiteY2" fmla="*/ 0 h 3734435"/>
              <a:gd name="connsiteX3" fmla="*/ 7772400 w 7772400"/>
              <a:gd name="connsiteY3" fmla="*/ 3733800 h 3734435"/>
              <a:gd name="connsiteX4" fmla="*/ 3394075 w 7772400"/>
              <a:gd name="connsiteY4" fmla="*/ 3734435 h 3734435"/>
              <a:gd name="connsiteX0" fmla="*/ 9525 w 7772400"/>
              <a:gd name="connsiteY0" fmla="*/ 1315720 h 3734435"/>
              <a:gd name="connsiteX1" fmla="*/ 0 w 7772400"/>
              <a:gd name="connsiteY1" fmla="*/ 0 h 3734435"/>
              <a:gd name="connsiteX2" fmla="*/ 7772400 w 7772400"/>
              <a:gd name="connsiteY2" fmla="*/ 0 h 3734435"/>
              <a:gd name="connsiteX3" fmla="*/ 7772400 w 7772400"/>
              <a:gd name="connsiteY3" fmla="*/ 3733800 h 3734435"/>
              <a:gd name="connsiteX4" fmla="*/ 3394075 w 7772400"/>
              <a:gd name="connsiteY4" fmla="*/ 3734435 h 3734435"/>
              <a:gd name="connsiteX0" fmla="*/ 9525 w 7787149"/>
              <a:gd name="connsiteY0" fmla="*/ 1315720 h 3940277"/>
              <a:gd name="connsiteX1" fmla="*/ 0 w 7787149"/>
              <a:gd name="connsiteY1" fmla="*/ 0 h 3940277"/>
              <a:gd name="connsiteX2" fmla="*/ 7772400 w 7787149"/>
              <a:gd name="connsiteY2" fmla="*/ 0 h 3940277"/>
              <a:gd name="connsiteX3" fmla="*/ 7787149 w 7787149"/>
              <a:gd name="connsiteY3" fmla="*/ 3940277 h 3940277"/>
              <a:gd name="connsiteX4" fmla="*/ 3394075 w 7787149"/>
              <a:gd name="connsiteY4" fmla="*/ 3734435 h 3940277"/>
              <a:gd name="connsiteX0" fmla="*/ 9525 w 7787149"/>
              <a:gd name="connsiteY0" fmla="*/ 1315720 h 3999906"/>
              <a:gd name="connsiteX1" fmla="*/ 0 w 7787149"/>
              <a:gd name="connsiteY1" fmla="*/ 0 h 3999906"/>
              <a:gd name="connsiteX2" fmla="*/ 7772400 w 7787149"/>
              <a:gd name="connsiteY2" fmla="*/ 0 h 3999906"/>
              <a:gd name="connsiteX3" fmla="*/ 7787149 w 7787149"/>
              <a:gd name="connsiteY3" fmla="*/ 3940277 h 3999906"/>
              <a:gd name="connsiteX4" fmla="*/ 3467817 w 7787149"/>
              <a:gd name="connsiteY4" fmla="*/ 3999906 h 3999906"/>
              <a:gd name="connsiteX0" fmla="*/ 9525 w 7787149"/>
              <a:gd name="connsiteY0" fmla="*/ 1315720 h 3970409"/>
              <a:gd name="connsiteX1" fmla="*/ 0 w 7787149"/>
              <a:gd name="connsiteY1" fmla="*/ 0 h 3970409"/>
              <a:gd name="connsiteX2" fmla="*/ 7772400 w 7787149"/>
              <a:gd name="connsiteY2" fmla="*/ 0 h 3970409"/>
              <a:gd name="connsiteX3" fmla="*/ 7787149 w 7787149"/>
              <a:gd name="connsiteY3" fmla="*/ 3940277 h 3970409"/>
              <a:gd name="connsiteX4" fmla="*/ 3467817 w 7787149"/>
              <a:gd name="connsiteY4" fmla="*/ 3970409 h 3970409"/>
              <a:gd name="connsiteX0" fmla="*/ 9525 w 7787149"/>
              <a:gd name="connsiteY0" fmla="*/ 1315720 h 3940277"/>
              <a:gd name="connsiteX1" fmla="*/ 0 w 7787149"/>
              <a:gd name="connsiteY1" fmla="*/ 0 h 3940277"/>
              <a:gd name="connsiteX2" fmla="*/ 7772400 w 7787149"/>
              <a:gd name="connsiteY2" fmla="*/ 0 h 3940277"/>
              <a:gd name="connsiteX3" fmla="*/ 7787149 w 7787149"/>
              <a:gd name="connsiteY3" fmla="*/ 3940277 h 3940277"/>
              <a:gd name="connsiteX4" fmla="*/ 3467817 w 7787149"/>
              <a:gd name="connsiteY4" fmla="*/ 3911415 h 3940277"/>
              <a:gd name="connsiteX0" fmla="*/ 9525 w 7787149"/>
              <a:gd name="connsiteY0" fmla="*/ 1315720 h 3940912"/>
              <a:gd name="connsiteX1" fmla="*/ 0 w 7787149"/>
              <a:gd name="connsiteY1" fmla="*/ 0 h 3940912"/>
              <a:gd name="connsiteX2" fmla="*/ 7772400 w 7787149"/>
              <a:gd name="connsiteY2" fmla="*/ 0 h 3940912"/>
              <a:gd name="connsiteX3" fmla="*/ 7787149 w 7787149"/>
              <a:gd name="connsiteY3" fmla="*/ 3940277 h 3940912"/>
              <a:gd name="connsiteX4" fmla="*/ 3467817 w 7787149"/>
              <a:gd name="connsiteY4" fmla="*/ 3940912 h 3940912"/>
              <a:gd name="connsiteX0" fmla="*/ 9525 w 7787149"/>
              <a:gd name="connsiteY0" fmla="*/ 1330468 h 3940912"/>
              <a:gd name="connsiteX1" fmla="*/ 0 w 7787149"/>
              <a:gd name="connsiteY1" fmla="*/ 0 h 3940912"/>
              <a:gd name="connsiteX2" fmla="*/ 7772400 w 7787149"/>
              <a:gd name="connsiteY2" fmla="*/ 0 h 3940912"/>
              <a:gd name="connsiteX3" fmla="*/ 7787149 w 7787149"/>
              <a:gd name="connsiteY3" fmla="*/ 3940277 h 3940912"/>
              <a:gd name="connsiteX4" fmla="*/ 3467817 w 7787149"/>
              <a:gd name="connsiteY4" fmla="*/ 3940912 h 3940912"/>
              <a:gd name="connsiteX0" fmla="*/ 609 w 7792981"/>
              <a:gd name="connsiteY0" fmla="*/ 1330468 h 3940912"/>
              <a:gd name="connsiteX1" fmla="*/ 5832 w 7792981"/>
              <a:gd name="connsiteY1" fmla="*/ 0 h 3940912"/>
              <a:gd name="connsiteX2" fmla="*/ 7778232 w 7792981"/>
              <a:gd name="connsiteY2" fmla="*/ 0 h 3940912"/>
              <a:gd name="connsiteX3" fmla="*/ 7792981 w 7792981"/>
              <a:gd name="connsiteY3" fmla="*/ 3940277 h 3940912"/>
              <a:gd name="connsiteX4" fmla="*/ 3473649 w 7792981"/>
              <a:gd name="connsiteY4" fmla="*/ 3940912 h 39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2981" h="3940912">
                <a:moveTo>
                  <a:pt x="609" y="1330468"/>
                </a:moveTo>
                <a:cubicBezTo>
                  <a:pt x="-2778" y="776748"/>
                  <a:pt x="9219" y="553720"/>
                  <a:pt x="5832" y="0"/>
                </a:cubicBezTo>
                <a:lnTo>
                  <a:pt x="7778232" y="0"/>
                </a:lnTo>
                <a:cubicBezTo>
                  <a:pt x="7783148" y="1313426"/>
                  <a:pt x="7788065" y="2626851"/>
                  <a:pt x="7792981" y="3940277"/>
                </a:cubicBezTo>
                <a:lnTo>
                  <a:pt x="3473649" y="3940912"/>
                </a:lnTo>
              </a:path>
            </a:pathLst>
          </a:custGeom>
          <a:noFill/>
          <a:ln w="152400"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57400" y="2971800"/>
            <a:ext cx="7162800" cy="3124200"/>
          </a:xfrm>
          <a:noFill/>
        </p:spPr>
        <p:txBody>
          <a:bodyPr/>
          <a:lstStyle/>
          <a:p>
            <a:r>
              <a:rPr lang="en-US" sz="4400" dirty="0">
                <a:solidFill>
                  <a:schemeClr val="bg1">
                    <a:alpha val="84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Kiwanis Secretary Training</a:t>
            </a:r>
          </a:p>
          <a:p>
            <a:r>
              <a:rPr lang="en-US" dirty="0">
                <a:solidFill>
                  <a:schemeClr val="bg1">
                    <a:alpha val="84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Florida District</a:t>
            </a:r>
          </a:p>
          <a:p>
            <a:r>
              <a:rPr lang="en-US" dirty="0">
                <a:solidFill>
                  <a:schemeClr val="bg1">
                    <a:alpha val="84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DCON 2025</a:t>
            </a:r>
          </a:p>
        </p:txBody>
      </p:sp>
      <p:pic>
        <p:nvPicPr>
          <p:cNvPr id="3" name="Picture 2" descr="2,680,500+ Person Laptop Stock Photos, Pictures &amp; Royalty-Free Images -  iStock | Person laptop office, Happy person on laptop, Person on laptop at  home">
            <a:extLst>
              <a:ext uri="{FF2B5EF4-FFF2-40B4-BE49-F238E27FC236}">
                <a16:creationId xmlns:a16="http://schemas.microsoft.com/office/drawing/2014/main" id="{3DB3BEA7-1D10-FC99-DA9E-4CEF5838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834483"/>
            <a:ext cx="3437054" cy="1976868"/>
          </a:xfrm>
          <a:prstGeom prst="rect">
            <a:avLst/>
          </a:prstGeom>
          <a:noFill/>
          <a:ln w="66675">
            <a:solidFill>
              <a:srgbClr val="B497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4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D123B2-CE88-0FF0-4B4F-0E8C1265D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995820"/>
            <a:ext cx="3886200" cy="31857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D7CD65-5985-4AE9-8E2C-F0A8F76F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98025"/>
            <a:ext cx="10134600" cy="846137"/>
          </a:xfrm>
        </p:spPr>
        <p:txBody>
          <a:bodyPr/>
          <a:lstStyle/>
          <a:p>
            <a:r>
              <a:rPr lang="en-US" dirty="0"/>
              <a:t>Important Due Dates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9D5FED-DB4D-41B0-B31C-3ED0A44E2515}"/>
              </a:ext>
            </a:extLst>
          </p:cNvPr>
          <p:cNvSpPr/>
          <p:nvPr/>
        </p:nvSpPr>
        <p:spPr>
          <a:xfrm>
            <a:off x="990600" y="5783262"/>
            <a:ext cx="9152164" cy="846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AB4DF0D-03EA-4EBB-B27F-13CC7EE00AB4}"/>
              </a:ext>
            </a:extLst>
          </p:cNvPr>
          <p:cNvSpPr txBox="1">
            <a:spLocks/>
          </p:cNvSpPr>
          <p:nvPr/>
        </p:nvSpPr>
        <p:spPr bwMode="auto">
          <a:xfrm>
            <a:off x="990600" y="1818253"/>
            <a:ext cx="8750754" cy="387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spAutoFit/>
          </a:bodyPr>
          <a:lstStyle>
            <a:lvl1pPr marL="0" marR="0" lvl="0" indent="0" algn="l" rtl="0" eaLnBrk="0" fontAlgn="base" hangingPunct="0">
              <a:spcBef>
                <a:spcPts val="640"/>
              </a:spcBef>
              <a:spcAft>
                <a:spcPct val="0"/>
              </a:spcAft>
              <a:buClr>
                <a:srgbClr val="003974"/>
              </a:buClr>
              <a:buSzPct val="100000"/>
              <a:buFont typeface="Arial"/>
              <a:buNone/>
              <a:defRPr sz="3200" b="0" i="0" u="none" strike="noStrike" kern="1200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 eaLnBrk="0" fontAlgn="base" hangingPunct="0">
              <a:spcBef>
                <a:spcPts val="560"/>
              </a:spcBef>
              <a:spcAft>
                <a:spcPct val="0"/>
              </a:spcAft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kern="1200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 eaLnBrk="0" fontAlgn="base" hangingPunct="0">
              <a:spcBef>
                <a:spcPts val="480"/>
              </a:spcBef>
              <a:spcAft>
                <a:spcPct val="0"/>
              </a:spcAft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kern="1200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kern="1200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kern="1200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Oct 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Approval of Club Budget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Oct 10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Updated Roster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Feb 15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Form 990 Filing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June 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Annual Report Club Elections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Mid July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Submit DCON Delegate 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6B972-BEA4-4979-A238-7873FC159D77}"/>
              </a:ext>
            </a:extLst>
          </p:cNvPr>
          <p:cNvSpPr txBox="1"/>
          <p:nvPr/>
        </p:nvSpPr>
        <p:spPr>
          <a:xfrm>
            <a:off x="1070882" y="5901530"/>
            <a:ext cx="8991600" cy="6096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3200" b="1" dirty="0"/>
              <a:t>Monthly Report </a:t>
            </a:r>
            <a:r>
              <a:rPr lang="en-US" sz="3200" dirty="0"/>
              <a:t>– by the 10</a:t>
            </a:r>
            <a:r>
              <a:rPr lang="en-US" sz="3200" baseline="30000" dirty="0"/>
              <a:t>th</a:t>
            </a:r>
            <a:r>
              <a:rPr lang="en-US" sz="3200" dirty="0"/>
              <a:t> of following month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D4176-E650-5626-5F22-566FD259D8DD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10</a:t>
            </a:fld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C793F-45AA-8D7C-A95E-F55076923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FDD4A2-5D31-4AD3-9443-F2171D0C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1175263"/>
            <a:ext cx="11480800" cy="846137"/>
          </a:xfrm>
        </p:spPr>
        <p:txBody>
          <a:bodyPr/>
          <a:lstStyle/>
          <a:p>
            <a:r>
              <a:rPr lang="en-US" sz="5400" dirty="0"/>
              <a:t>Online Reporting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3CF596-07E5-5729-8805-31535C375CDB}"/>
              </a:ext>
            </a:extLst>
          </p:cNvPr>
          <p:cNvSpPr txBox="1"/>
          <p:nvPr/>
        </p:nvSpPr>
        <p:spPr>
          <a:xfrm>
            <a:off x="1571766" y="2021400"/>
            <a:ext cx="904846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Secretary Dashboard &amp; Monthly Reports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Image result for clip art of a person on a computer">
            <a:hlinkClick r:id="rId3"/>
            <a:extLst>
              <a:ext uri="{FF2B5EF4-FFF2-40B4-BE49-F238E27FC236}">
                <a16:creationId xmlns:a16="http://schemas.microsoft.com/office/drawing/2014/main" id="{FC9E27AD-A827-C37B-24D9-63567642D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3048000" cy="31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00D404-1DCD-6165-3932-AEF60076EAD2}"/>
              </a:ext>
            </a:extLst>
          </p:cNvPr>
          <p:cNvSpPr/>
          <p:nvPr/>
        </p:nvSpPr>
        <p:spPr>
          <a:xfrm>
            <a:off x="11506200" y="6459338"/>
            <a:ext cx="594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>
                <a:solidFill>
                  <a:schemeClr val="bg1"/>
                </a:solidFill>
              </a:rPr>
              <a:pPr marL="222250" indent="0">
                <a:buNone/>
              </a:pPr>
              <a:t>11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8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E05C5-BE4F-018C-68F2-F9C708DA0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86B3DDC0-7A8F-FB96-3EFC-72C90A47F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71562" y="2628404"/>
            <a:ext cx="3443111" cy="41202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7408D3-EBB2-45E9-76B8-B76BC11C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2"/>
            <a:ext cx="10134600" cy="846137"/>
          </a:xfrm>
        </p:spPr>
        <p:txBody>
          <a:bodyPr/>
          <a:lstStyle/>
          <a:p>
            <a:r>
              <a:rPr lang="en-US" dirty="0"/>
              <a:t>The Online Process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803C55-87E7-5C49-6601-27CC52F66863}"/>
              </a:ext>
            </a:extLst>
          </p:cNvPr>
          <p:cNvSpPr txBox="1"/>
          <p:nvPr/>
        </p:nvSpPr>
        <p:spPr>
          <a:xfrm>
            <a:off x="342901" y="1942604"/>
            <a:ext cx="92202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3600" b="1" dirty="0">
                <a:ea typeface="Verdana" panose="020B0604030504040204" pitchFamily="34" charset="0"/>
              </a:rPr>
              <a:t>Let’s walk through the Online process…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BD0C2-EEDA-2780-0525-CDFD923C7591}"/>
              </a:ext>
            </a:extLst>
          </p:cNvPr>
          <p:cNvSpPr txBox="1"/>
          <p:nvPr/>
        </p:nvSpPr>
        <p:spPr>
          <a:xfrm>
            <a:off x="609600" y="2819400"/>
            <a:ext cx="7010399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Logging into the </a:t>
            </a:r>
            <a:r>
              <a:rPr lang="en-US" sz="3200" b="1" dirty="0"/>
              <a:t>Kiwanis Engage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02469E-2FE9-5C2F-7991-C8DF0E10567F}"/>
              </a:ext>
            </a:extLst>
          </p:cNvPr>
          <p:cNvSpPr txBox="1"/>
          <p:nvPr/>
        </p:nvSpPr>
        <p:spPr>
          <a:xfrm>
            <a:off x="632553" y="4444425"/>
            <a:ext cx="5671334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en-US" sz="3200" dirty="0"/>
              <a:t>Updating </a:t>
            </a:r>
            <a:r>
              <a:rPr lang="en-US" sz="3200" b="1" dirty="0"/>
              <a:t>Club Info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748D50-F4C4-3475-2B21-47BF426C78C7}"/>
              </a:ext>
            </a:extLst>
          </p:cNvPr>
          <p:cNvSpPr txBox="1"/>
          <p:nvPr/>
        </p:nvSpPr>
        <p:spPr>
          <a:xfrm>
            <a:off x="632552" y="6044625"/>
            <a:ext cx="7246705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514350" indent="-514350" algn="l">
              <a:buFont typeface="+mj-lt"/>
              <a:buAutoNum type="arabicPeriod" startAt="5"/>
            </a:pPr>
            <a:r>
              <a:rPr lang="en-US" sz="3200" dirty="0"/>
              <a:t>Submitting </a:t>
            </a:r>
            <a:r>
              <a:rPr lang="en-US" sz="3200" b="1" dirty="0"/>
              <a:t>Monthly Reports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42F477-2708-45E3-CCCB-F1AF1543CBD5}"/>
              </a:ext>
            </a:extLst>
          </p:cNvPr>
          <p:cNvSpPr txBox="1"/>
          <p:nvPr/>
        </p:nvSpPr>
        <p:spPr>
          <a:xfrm>
            <a:off x="609601" y="3652836"/>
            <a:ext cx="8979612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en-US" sz="3200" dirty="0"/>
              <a:t>Accessing the </a:t>
            </a:r>
            <a:r>
              <a:rPr lang="en-US" sz="3200" b="1" dirty="0"/>
              <a:t>Club Management System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FB7493-2704-4B87-9882-01627176827D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12</a:t>
            </a:fld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C0E19-540A-E07B-7D19-18E2856F3DEB}"/>
              </a:ext>
            </a:extLst>
          </p:cNvPr>
          <p:cNvSpPr txBox="1"/>
          <p:nvPr/>
        </p:nvSpPr>
        <p:spPr>
          <a:xfrm>
            <a:off x="632553" y="5282625"/>
            <a:ext cx="5671334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514350" indent="-514350" algn="l">
              <a:buFont typeface="+mj-lt"/>
              <a:buAutoNum type="arabicPeriod" startAt="4"/>
            </a:pPr>
            <a:r>
              <a:rPr lang="en-US" sz="3200" dirty="0"/>
              <a:t>Managing </a:t>
            </a:r>
            <a:r>
              <a:rPr lang="en-US" sz="3200" b="1" dirty="0"/>
              <a:t>Membership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9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7E4E6-44D1-025C-09EA-50EBA13A3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335525-8661-CE68-0D16-6BF53EE8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2"/>
            <a:ext cx="10134600" cy="846137"/>
          </a:xfrm>
        </p:spPr>
        <p:txBody>
          <a:bodyPr/>
          <a:lstStyle/>
          <a:p>
            <a:r>
              <a:rPr lang="en-US" dirty="0"/>
              <a:t>Logging into Kiwanis Engage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10AA58-F66A-92E8-6BE2-3414CEBF62C5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13</a:t>
            </a:fld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A551D8-0573-79A1-952C-D6AB53AD9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195513"/>
            <a:ext cx="4424926" cy="37480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3,500,200+ Person Laptop Stock Photos, Pictures &amp; Royalty ...">
            <a:hlinkClick r:id="rId5"/>
            <a:extLst>
              <a:ext uri="{FF2B5EF4-FFF2-40B4-BE49-F238E27FC236}">
                <a16:creationId xmlns:a16="http://schemas.microsoft.com/office/drawing/2014/main" id="{6CDCC994-05BF-844F-9106-A6C24D1D7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216943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D450D-44EC-4232-C601-AB3101182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5104">
            <a:off x="8722971" y="3243655"/>
            <a:ext cx="1204758" cy="1020478"/>
          </a:xfrm>
          <a:prstGeom prst="rect">
            <a:avLst/>
          </a:prstGeom>
          <a:effectLst/>
        </p:spPr>
      </p:pic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D6B3D485-9DB6-371C-B919-6FE4412A7F97}"/>
              </a:ext>
            </a:extLst>
          </p:cNvPr>
          <p:cNvSpPr/>
          <p:nvPr/>
        </p:nvSpPr>
        <p:spPr>
          <a:xfrm rot="4389638">
            <a:off x="6470762" y="3321102"/>
            <a:ext cx="1386764" cy="4726905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BB3D7-9840-0A42-6710-DB164AF4A3F1}"/>
              </a:ext>
            </a:extLst>
          </p:cNvPr>
          <p:cNvSpPr txBox="1"/>
          <p:nvPr/>
        </p:nvSpPr>
        <p:spPr>
          <a:xfrm>
            <a:off x="1259963" y="6031468"/>
            <a:ext cx="3733800" cy="369332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http://engage.kiwanis.org/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4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33D16-F0F3-6F0D-AAF1-51727201D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DFA877-A33A-CED7-AF2C-E1DCD657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2"/>
            <a:ext cx="10134600" cy="846137"/>
          </a:xfrm>
        </p:spPr>
        <p:txBody>
          <a:bodyPr/>
          <a:lstStyle/>
          <a:p>
            <a:r>
              <a:rPr lang="en-US" dirty="0"/>
              <a:t>Landing Page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EA0F2A-935B-EBCE-853B-32F69D2D7BCF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14</a:t>
            </a:fld>
            <a:endParaRPr lang="en-US" sz="1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44C4BD-5CA9-B3AE-6A7D-4B60C25800DB}"/>
              </a:ext>
            </a:extLst>
          </p:cNvPr>
          <p:cNvGrpSpPr/>
          <p:nvPr/>
        </p:nvGrpSpPr>
        <p:grpSpPr>
          <a:xfrm>
            <a:off x="381000" y="1886481"/>
            <a:ext cx="11639851" cy="4726745"/>
            <a:chOff x="381000" y="1886481"/>
            <a:chExt cx="11639851" cy="472674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2E5E6B-F8B2-6738-B7A8-8A8A916A8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1888826"/>
              <a:ext cx="3571875" cy="4724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6AD6B3-A9DE-4ADC-6A5A-73EB5D72F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6526" y="1886481"/>
              <a:ext cx="7934325" cy="4724400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5B814EE-44F5-0711-8E81-6730BA7D9BEC}"/>
              </a:ext>
            </a:extLst>
          </p:cNvPr>
          <p:cNvSpPr/>
          <p:nvPr/>
        </p:nvSpPr>
        <p:spPr>
          <a:xfrm>
            <a:off x="152400" y="1752600"/>
            <a:ext cx="4114800" cy="1524000"/>
          </a:xfrm>
          <a:prstGeom prst="ellipse">
            <a:avLst/>
          </a:prstGeom>
          <a:noFill/>
          <a:ln w="28575">
            <a:solidFill>
              <a:srgbClr val="B497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FE116-FE87-B189-6B7F-53C80FFB9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E94288-A935-73A9-8CDC-DEB7D0F78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2"/>
            <a:ext cx="10134600" cy="846137"/>
          </a:xfrm>
        </p:spPr>
        <p:txBody>
          <a:bodyPr/>
          <a:lstStyle/>
          <a:p>
            <a:r>
              <a:rPr lang="en-US" dirty="0"/>
              <a:t>Secretary Tabs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74DEB7-5344-7C82-8BE2-956EC5ED882A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15</a:t>
            </a:fld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08118-8A88-1666-E55E-E21D2FAA5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45951"/>
            <a:ext cx="3476625" cy="4867275"/>
          </a:xfrm>
          <a:prstGeom prst="rect">
            <a:avLst/>
          </a:prstGeom>
          <a:ln w="1270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EA38FC-D992-992D-2CBB-77D3F8AAF3A8}"/>
              </a:ext>
            </a:extLst>
          </p:cNvPr>
          <p:cNvSpPr/>
          <p:nvPr/>
        </p:nvSpPr>
        <p:spPr>
          <a:xfrm>
            <a:off x="417652" y="1916082"/>
            <a:ext cx="3200401" cy="46588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4AB4E9-7189-E6D4-87B6-DEC3CC629D8F}"/>
              </a:ext>
            </a:extLst>
          </p:cNvPr>
          <p:cNvSpPr/>
          <p:nvPr/>
        </p:nvSpPr>
        <p:spPr>
          <a:xfrm>
            <a:off x="381000" y="2974200"/>
            <a:ext cx="3240911" cy="46588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5FD3FB-A41D-52DF-2E0E-0391EB2791BF}"/>
              </a:ext>
            </a:extLst>
          </p:cNvPr>
          <p:cNvSpPr/>
          <p:nvPr/>
        </p:nvSpPr>
        <p:spPr>
          <a:xfrm>
            <a:off x="381000" y="3512535"/>
            <a:ext cx="3240912" cy="44635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8C6FCE-F8B1-D120-50BA-035225C75A25}"/>
              </a:ext>
            </a:extLst>
          </p:cNvPr>
          <p:cNvSpPr/>
          <p:nvPr/>
        </p:nvSpPr>
        <p:spPr>
          <a:xfrm>
            <a:off x="417652" y="5064081"/>
            <a:ext cx="3200402" cy="46588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B3743E-04C3-7604-B3D9-98B802186D7A}"/>
              </a:ext>
            </a:extLst>
          </p:cNvPr>
          <p:cNvSpPr/>
          <p:nvPr/>
        </p:nvSpPr>
        <p:spPr>
          <a:xfrm>
            <a:off x="417651" y="5627494"/>
            <a:ext cx="3200403" cy="46588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81DFDD-E515-4393-9CD0-D089CD80D7D3}"/>
              </a:ext>
            </a:extLst>
          </p:cNvPr>
          <p:cNvSpPr/>
          <p:nvPr/>
        </p:nvSpPr>
        <p:spPr>
          <a:xfrm>
            <a:off x="417651" y="6163520"/>
            <a:ext cx="3200402" cy="44866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19B739-BA49-8C03-FAFE-6B5447F3AB1E}"/>
              </a:ext>
            </a:extLst>
          </p:cNvPr>
          <p:cNvGrpSpPr/>
          <p:nvPr/>
        </p:nvGrpSpPr>
        <p:grpSpPr>
          <a:xfrm>
            <a:off x="5880270" y="1865620"/>
            <a:ext cx="5943600" cy="4859507"/>
            <a:chOff x="5880270" y="1865620"/>
            <a:chExt cx="5943600" cy="485950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566813-EA3B-B035-6D64-602A1BBE88A2}"/>
                </a:ext>
              </a:extLst>
            </p:cNvPr>
            <p:cNvSpPr txBox="1"/>
            <p:nvPr/>
          </p:nvSpPr>
          <p:spPr>
            <a:xfrm>
              <a:off x="5880270" y="4356107"/>
              <a:ext cx="5422900" cy="69262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3200" dirty="0"/>
                <a:t>Member admin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26CAA0-782B-67AC-BF3C-60898F2D3C5A}"/>
                </a:ext>
              </a:extLst>
            </p:cNvPr>
            <p:cNvSpPr txBox="1"/>
            <p:nvPr/>
          </p:nvSpPr>
          <p:spPr>
            <a:xfrm>
              <a:off x="5880270" y="1865620"/>
              <a:ext cx="5422900" cy="69262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dirty="0"/>
                <a:t>Background check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873239-397B-3E55-3B3D-8DCF1958AD40}"/>
                </a:ext>
              </a:extLst>
            </p:cNvPr>
            <p:cNvSpPr txBox="1"/>
            <p:nvPr/>
          </p:nvSpPr>
          <p:spPr>
            <a:xfrm>
              <a:off x="5882898" y="2702701"/>
              <a:ext cx="5422900" cy="69262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3200" dirty="0"/>
                <a:t>Club details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ABC8B7-4D35-2871-3A21-F5E5D3111373}"/>
                </a:ext>
              </a:extLst>
            </p:cNvPr>
            <p:cNvSpPr txBox="1"/>
            <p:nvPr/>
          </p:nvSpPr>
          <p:spPr>
            <a:xfrm>
              <a:off x="5880270" y="3540901"/>
              <a:ext cx="5422900" cy="69262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3200" dirty="0"/>
                <a:t>Club leadership roles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885F60-E2F1-FEE2-49AD-79EE506F2075}"/>
                </a:ext>
              </a:extLst>
            </p:cNvPr>
            <p:cNvSpPr txBox="1"/>
            <p:nvPr/>
          </p:nvSpPr>
          <p:spPr>
            <a:xfrm>
              <a:off x="5880270" y="6032506"/>
              <a:ext cx="5943600" cy="69262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3200" dirty="0"/>
                <a:t>Service Leadership Programs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62EC71-6206-3C68-39C1-81495C01E9F3}"/>
                </a:ext>
              </a:extLst>
            </p:cNvPr>
            <p:cNvSpPr txBox="1"/>
            <p:nvPr/>
          </p:nvSpPr>
          <p:spPr>
            <a:xfrm>
              <a:off x="5880270" y="5194307"/>
              <a:ext cx="5422900" cy="69262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3200" dirty="0"/>
                <a:t>Monthly &amp; annual report</a:t>
              </a:r>
            </a:p>
          </p:txBody>
        </p:sp>
      </p:grp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5FCA9EF-8EDC-DD91-C73A-B9DCF47FFEC8}"/>
              </a:ext>
            </a:extLst>
          </p:cNvPr>
          <p:cNvSpPr/>
          <p:nvPr/>
        </p:nvSpPr>
        <p:spPr>
          <a:xfrm>
            <a:off x="4987062" y="3790300"/>
            <a:ext cx="838200" cy="2514600"/>
          </a:xfrm>
          <a:prstGeom prst="downArrow">
            <a:avLst/>
          </a:prstGeom>
          <a:solidFill>
            <a:srgbClr val="B4973C"/>
          </a:solidFill>
          <a:ln>
            <a:solidFill>
              <a:srgbClr val="0039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020684-EF12-47F4-9DA9-1E45369FA784}"/>
              </a:ext>
            </a:extLst>
          </p:cNvPr>
          <p:cNvSpPr/>
          <p:nvPr/>
        </p:nvSpPr>
        <p:spPr>
          <a:xfrm>
            <a:off x="3810000" y="2280684"/>
            <a:ext cx="3192324" cy="1387031"/>
          </a:xfrm>
          <a:prstGeom prst="ellipse">
            <a:avLst/>
          </a:prstGeom>
          <a:solidFill>
            <a:srgbClr val="B497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Page Down in Landing Page!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8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BEEF2-7C17-C0EB-2877-1EB0D971C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412815-5559-1203-73F7-8F05B3D8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2"/>
            <a:ext cx="10134600" cy="846137"/>
          </a:xfrm>
        </p:spPr>
        <p:txBody>
          <a:bodyPr/>
          <a:lstStyle/>
          <a:p>
            <a:r>
              <a:rPr lang="en-US" dirty="0"/>
              <a:t>Club Details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F3CA2B-435E-0C30-DF0A-B1E7B8C3809D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16</a:t>
            </a:fld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80AF7-B042-58C6-F38B-76797A254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45951"/>
            <a:ext cx="3476625" cy="4867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020945-11B7-C276-F070-B1A9D42DB73B}"/>
              </a:ext>
            </a:extLst>
          </p:cNvPr>
          <p:cNvSpPr/>
          <p:nvPr/>
        </p:nvSpPr>
        <p:spPr>
          <a:xfrm>
            <a:off x="304798" y="1905000"/>
            <a:ext cx="3200401" cy="46588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8474B-9C5F-3CEB-7828-2B37A7B57ABA}"/>
              </a:ext>
            </a:extLst>
          </p:cNvPr>
          <p:cNvSpPr/>
          <p:nvPr/>
        </p:nvSpPr>
        <p:spPr>
          <a:xfrm>
            <a:off x="268146" y="2963118"/>
            <a:ext cx="3240911" cy="46588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742163-4F9E-167B-746E-B7D373874527}"/>
              </a:ext>
            </a:extLst>
          </p:cNvPr>
          <p:cNvSpPr/>
          <p:nvPr/>
        </p:nvSpPr>
        <p:spPr>
          <a:xfrm>
            <a:off x="268146" y="3501453"/>
            <a:ext cx="3240912" cy="44635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417AD4-0FC4-7AE3-0B1D-85B30F5FBED4}"/>
              </a:ext>
            </a:extLst>
          </p:cNvPr>
          <p:cNvSpPr/>
          <p:nvPr/>
        </p:nvSpPr>
        <p:spPr>
          <a:xfrm>
            <a:off x="304798" y="5052999"/>
            <a:ext cx="3200402" cy="46588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28BD29-C9BA-C2C2-375C-70D30F4A230B}"/>
              </a:ext>
            </a:extLst>
          </p:cNvPr>
          <p:cNvSpPr/>
          <p:nvPr/>
        </p:nvSpPr>
        <p:spPr>
          <a:xfrm>
            <a:off x="304797" y="5616412"/>
            <a:ext cx="3200403" cy="46588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D7CCB-6F85-AADF-7631-5DEEDEBA2022}"/>
              </a:ext>
            </a:extLst>
          </p:cNvPr>
          <p:cNvSpPr/>
          <p:nvPr/>
        </p:nvSpPr>
        <p:spPr>
          <a:xfrm>
            <a:off x="304797" y="6152437"/>
            <a:ext cx="3200402" cy="46588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4B6653-A33B-EBFB-AC5C-0DAA28021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633" y="1905000"/>
            <a:ext cx="3797933" cy="49580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90CCFC-2901-A74A-93E4-5340A2561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1" y="1905000"/>
            <a:ext cx="2286000" cy="29449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CF0D0-8159-42A5-92DF-099C714BA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4431" y="1905000"/>
            <a:ext cx="585569" cy="28194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EA321A-FE7B-452B-B973-2533A82FF206}"/>
              </a:ext>
            </a:extLst>
          </p:cNvPr>
          <p:cNvSpPr/>
          <p:nvPr/>
        </p:nvSpPr>
        <p:spPr>
          <a:xfrm>
            <a:off x="8382001" y="2667000"/>
            <a:ext cx="2286000" cy="21829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850456-8F43-2987-0D42-AD32ACB52AAC}"/>
              </a:ext>
            </a:extLst>
          </p:cNvPr>
          <p:cNvSpPr/>
          <p:nvPr/>
        </p:nvSpPr>
        <p:spPr>
          <a:xfrm>
            <a:off x="4426431" y="5181600"/>
            <a:ext cx="3955569" cy="1600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7E2227-DCDD-59AA-D244-AFABD4FB6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63" y="1843473"/>
            <a:ext cx="3476625" cy="49537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576975E-237A-ED63-1A5D-B78BDDB1D159}"/>
              </a:ext>
            </a:extLst>
          </p:cNvPr>
          <p:cNvSpPr/>
          <p:nvPr/>
        </p:nvSpPr>
        <p:spPr>
          <a:xfrm>
            <a:off x="420547" y="3124200"/>
            <a:ext cx="1968580" cy="3479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C13297-65C8-7FC5-D9C5-60877CD984DC}"/>
              </a:ext>
            </a:extLst>
          </p:cNvPr>
          <p:cNvSpPr/>
          <p:nvPr/>
        </p:nvSpPr>
        <p:spPr>
          <a:xfrm>
            <a:off x="67716" y="2719823"/>
            <a:ext cx="3490615" cy="4043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23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F4CEF-E210-9942-B5E8-0C8CC1B92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BD2D93D-6346-60A8-9F49-7BBFF91A2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56" y="1893528"/>
            <a:ext cx="3562350" cy="47148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C2A06A-4F89-D9D8-748B-14885703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2"/>
            <a:ext cx="10134600" cy="846137"/>
          </a:xfrm>
        </p:spPr>
        <p:txBody>
          <a:bodyPr/>
          <a:lstStyle/>
          <a:p>
            <a:r>
              <a:rPr lang="en-US" dirty="0"/>
              <a:t>Club Leadership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25E1C4-2631-8458-7ABA-668DF62F5002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17</a:t>
            </a:fld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08B940-5ED3-7A80-5348-28822C019A8A}"/>
              </a:ext>
            </a:extLst>
          </p:cNvPr>
          <p:cNvSpPr/>
          <p:nvPr/>
        </p:nvSpPr>
        <p:spPr>
          <a:xfrm>
            <a:off x="236150" y="3473174"/>
            <a:ext cx="3541256" cy="4892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9F81FB3-D48A-31C4-2A47-DF724A993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275" y="2039263"/>
            <a:ext cx="7429500" cy="449761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4F79405-8554-9642-DE5D-65AFED8E2D2D}"/>
              </a:ext>
            </a:extLst>
          </p:cNvPr>
          <p:cNvSpPr/>
          <p:nvPr/>
        </p:nvSpPr>
        <p:spPr>
          <a:xfrm>
            <a:off x="4088275" y="2514600"/>
            <a:ext cx="3303125" cy="762000"/>
          </a:xfrm>
          <a:prstGeom prst="roundRect">
            <a:avLst/>
          </a:prstGeom>
          <a:noFill/>
          <a:ln w="60325">
            <a:solidFill>
              <a:srgbClr val="B497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0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F9479-90DE-8175-9A20-0AA04A793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69B213-B570-12F0-10AE-B346925FE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431" y="2057400"/>
            <a:ext cx="8002151" cy="4419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16066F-C01F-D694-EE54-2FFB6DB9B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81" y="1877882"/>
            <a:ext cx="3552825" cy="48105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9F1754-C504-4D8C-EE97-A6A721B7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2"/>
            <a:ext cx="10134600" cy="846137"/>
          </a:xfrm>
        </p:spPr>
        <p:txBody>
          <a:bodyPr/>
          <a:lstStyle/>
          <a:p>
            <a:r>
              <a:rPr lang="en-US" dirty="0"/>
              <a:t>Member Admin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A61891-A4DB-11A4-6FCD-602E35263A63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18</a:t>
            </a:fld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A0A6D-D504-E4E3-1F32-43725D46565B}"/>
              </a:ext>
            </a:extLst>
          </p:cNvPr>
          <p:cNvSpPr/>
          <p:nvPr/>
        </p:nvSpPr>
        <p:spPr>
          <a:xfrm>
            <a:off x="212417" y="5257800"/>
            <a:ext cx="3515801" cy="5420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27058BD-A2C3-2ADE-29BA-B408BBA61C0C}"/>
              </a:ext>
            </a:extLst>
          </p:cNvPr>
          <p:cNvSpPr/>
          <p:nvPr/>
        </p:nvSpPr>
        <p:spPr>
          <a:xfrm>
            <a:off x="8694002" y="2590800"/>
            <a:ext cx="3303125" cy="533400"/>
          </a:xfrm>
          <a:prstGeom prst="roundRect">
            <a:avLst/>
          </a:prstGeom>
          <a:noFill/>
          <a:ln w="60325">
            <a:solidFill>
              <a:srgbClr val="B497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3A5FF3-BB21-564D-0AF1-DED98BD9D44B}"/>
              </a:ext>
            </a:extLst>
          </p:cNvPr>
          <p:cNvSpPr/>
          <p:nvPr/>
        </p:nvSpPr>
        <p:spPr>
          <a:xfrm>
            <a:off x="563462" y="5799881"/>
            <a:ext cx="2560738" cy="888581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FFBA36B-DE66-FB6F-9403-9FDC3341E96F}"/>
              </a:ext>
            </a:extLst>
          </p:cNvPr>
          <p:cNvSpPr/>
          <p:nvPr/>
        </p:nvSpPr>
        <p:spPr>
          <a:xfrm>
            <a:off x="10820401" y="5001456"/>
            <a:ext cx="1066800" cy="1475542"/>
          </a:xfrm>
          <a:prstGeom prst="roundRect">
            <a:avLst/>
          </a:prstGeom>
          <a:noFill/>
          <a:ln w="60325">
            <a:solidFill>
              <a:srgbClr val="B497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0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BD2EF-E76E-4600-2C66-1A5E641A0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A5E94B7-3A39-8D5D-CCC1-C2CD45990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886" y="1937346"/>
            <a:ext cx="8054787" cy="4675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BC49A2-0023-D953-AE1B-D2E3CCE9F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19" y="1901030"/>
            <a:ext cx="3681566" cy="48105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F9327E-002E-FAD0-EB4A-2E474520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2"/>
            <a:ext cx="10134600" cy="846137"/>
          </a:xfrm>
        </p:spPr>
        <p:txBody>
          <a:bodyPr/>
          <a:lstStyle/>
          <a:p>
            <a:r>
              <a:rPr lang="en-US" dirty="0"/>
              <a:t>Monthly Reports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72E8CB-9E59-0838-8AE4-C588FEFED55C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19</a:t>
            </a:fld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74785E-C4DE-27D1-00EF-B59D3A987672}"/>
              </a:ext>
            </a:extLst>
          </p:cNvPr>
          <p:cNvSpPr/>
          <p:nvPr/>
        </p:nvSpPr>
        <p:spPr>
          <a:xfrm>
            <a:off x="123519" y="5638800"/>
            <a:ext cx="3681566" cy="5333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F22957-DD73-D520-AF74-5F25CEA6D534}"/>
              </a:ext>
            </a:extLst>
          </p:cNvPr>
          <p:cNvSpPr/>
          <p:nvPr/>
        </p:nvSpPr>
        <p:spPr>
          <a:xfrm>
            <a:off x="3766205" y="2590799"/>
            <a:ext cx="8230921" cy="609601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2CD594-9E15-6C64-F836-B0397F1069B5}"/>
              </a:ext>
            </a:extLst>
          </p:cNvPr>
          <p:cNvSpPr/>
          <p:nvPr/>
        </p:nvSpPr>
        <p:spPr>
          <a:xfrm>
            <a:off x="11125199" y="3910607"/>
            <a:ext cx="762001" cy="2801002"/>
          </a:xfrm>
          <a:prstGeom prst="roundRect">
            <a:avLst/>
          </a:prstGeom>
          <a:noFill/>
          <a:ln w="60325">
            <a:solidFill>
              <a:srgbClr val="B497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54EEA8-46E1-E63A-7448-19824EC62485}"/>
              </a:ext>
            </a:extLst>
          </p:cNvPr>
          <p:cNvSpPr/>
          <p:nvPr/>
        </p:nvSpPr>
        <p:spPr>
          <a:xfrm>
            <a:off x="3748658" y="2209800"/>
            <a:ext cx="1890142" cy="315743"/>
          </a:xfrm>
          <a:prstGeom prst="roundRect">
            <a:avLst/>
          </a:prstGeom>
          <a:noFill/>
          <a:ln w="28575">
            <a:solidFill>
              <a:srgbClr val="0039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24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1" y="1371600"/>
            <a:ext cx="5105400" cy="1295400"/>
          </a:xfrm>
          <a:noFill/>
        </p:spPr>
        <p:txBody>
          <a:bodyPr/>
          <a:lstStyle/>
          <a:p>
            <a:r>
              <a:rPr lang="en-US" sz="6600" b="1" dirty="0">
                <a:solidFill>
                  <a:schemeClr val="bg1">
                    <a:alpha val="84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Welcome!</a:t>
            </a:r>
            <a:r>
              <a:rPr lang="en-US" sz="5400" dirty="0">
                <a:solidFill>
                  <a:schemeClr val="bg1">
                    <a:alpha val="84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FC76173-1D94-4FE7-AC04-088E452FD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59" y="762000"/>
            <a:ext cx="5562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52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BA7FD-4A32-4FE5-80DF-4E5A09DD5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983267-6160-74A5-D096-DB7287A64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17" y="1754470"/>
            <a:ext cx="3763379" cy="4911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37E913-D57B-9D48-57F6-12AC18671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111" y="1828800"/>
            <a:ext cx="8156089" cy="483730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E9BE13-5925-2632-697B-8D06C88B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2"/>
            <a:ext cx="10134600" cy="846137"/>
          </a:xfrm>
        </p:spPr>
        <p:txBody>
          <a:bodyPr/>
          <a:lstStyle/>
          <a:p>
            <a:r>
              <a:rPr lang="en-US" dirty="0"/>
              <a:t>Service Leadership Programs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2D170F-3E50-0057-C2B6-58314C1AB210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20</a:t>
            </a:fld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3BADC2-C20C-252B-3B09-A7635EDDE801}"/>
              </a:ext>
            </a:extLst>
          </p:cNvPr>
          <p:cNvSpPr/>
          <p:nvPr/>
        </p:nvSpPr>
        <p:spPr>
          <a:xfrm>
            <a:off x="123518" y="6126702"/>
            <a:ext cx="3607594" cy="5394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10FE51-4385-8F82-34F9-48FA9469AEEE}"/>
              </a:ext>
            </a:extLst>
          </p:cNvPr>
          <p:cNvSpPr/>
          <p:nvPr/>
        </p:nvSpPr>
        <p:spPr>
          <a:xfrm>
            <a:off x="3616811" y="3995217"/>
            <a:ext cx="3279289" cy="53940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9F28F3-7168-F19F-ADD3-ECBDE3B71CEE}"/>
              </a:ext>
            </a:extLst>
          </p:cNvPr>
          <p:cNvSpPr/>
          <p:nvPr/>
        </p:nvSpPr>
        <p:spPr>
          <a:xfrm>
            <a:off x="3707275" y="2671297"/>
            <a:ext cx="3303125" cy="481423"/>
          </a:xfrm>
          <a:prstGeom prst="roundRect">
            <a:avLst/>
          </a:prstGeom>
          <a:noFill/>
          <a:ln w="60325">
            <a:solidFill>
              <a:srgbClr val="B497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21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D7CD65-5985-4AE9-8E2C-F0A8F76F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81002"/>
            <a:ext cx="9829800" cy="846137"/>
          </a:xfrm>
        </p:spPr>
        <p:txBody>
          <a:bodyPr/>
          <a:lstStyle/>
          <a:p>
            <a:r>
              <a:rPr lang="en-US" dirty="0"/>
              <a:t>Club Management – A Quick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C88DF5-74B8-2DEA-598C-8DEF5B2BE30A}"/>
              </a:ext>
            </a:extLst>
          </p:cNvPr>
          <p:cNvSpPr txBox="1"/>
          <p:nvPr/>
        </p:nvSpPr>
        <p:spPr>
          <a:xfrm>
            <a:off x="490558" y="1886256"/>
            <a:ext cx="1109184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+mj-lt"/>
              </a:rPr>
              <a:t>Update</a:t>
            </a:r>
            <a:r>
              <a:rPr lang="en-US" sz="3600" dirty="0">
                <a:latin typeface="+mj-lt"/>
              </a:rPr>
              <a:t> and </a:t>
            </a:r>
            <a:r>
              <a:rPr lang="en-US" sz="3600" b="1" i="1" dirty="0">
                <a:latin typeface="+mj-lt"/>
              </a:rPr>
              <a:t>Submit</a:t>
            </a:r>
            <a:r>
              <a:rPr lang="en-US" sz="3600" dirty="0">
                <a:latin typeface="+mj-lt"/>
              </a:rPr>
              <a:t>…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C61CE-7872-2B73-676D-01B89625F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10" y="2853331"/>
            <a:ext cx="5247827" cy="3744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7FD97C-7415-C8AB-4A07-124C0EB33797}"/>
              </a:ext>
            </a:extLst>
          </p:cNvPr>
          <p:cNvSpPr txBox="1"/>
          <p:nvPr/>
        </p:nvSpPr>
        <p:spPr>
          <a:xfrm>
            <a:off x="532107" y="3543116"/>
            <a:ext cx="5563893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Current / Incoming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officers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8985D-7857-5F2B-B5B6-239FFCEF4AA8}"/>
              </a:ext>
            </a:extLst>
          </p:cNvPr>
          <p:cNvSpPr txBox="1"/>
          <p:nvPr/>
        </p:nvSpPr>
        <p:spPr>
          <a:xfrm>
            <a:off x="532107" y="2790763"/>
            <a:ext cx="5563893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location, day,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E7AD5-37A5-A012-B1A4-F52F4BA31154}"/>
              </a:ext>
            </a:extLst>
          </p:cNvPr>
          <p:cNvSpPr txBox="1"/>
          <p:nvPr/>
        </p:nvSpPr>
        <p:spPr>
          <a:xfrm>
            <a:off x="532107" y="6090006"/>
            <a:ext cx="5563893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SLP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club advisors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C5EF47-FA66-619A-46E3-CEE72D1441D5}"/>
              </a:ext>
            </a:extLst>
          </p:cNvPr>
          <p:cNvSpPr txBox="1"/>
          <p:nvPr/>
        </p:nvSpPr>
        <p:spPr>
          <a:xfrm>
            <a:off x="532107" y="4295469"/>
            <a:ext cx="512575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changes (update/add/delete)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3DA5BE-A76B-AAC6-AE0C-AE0014D3AFDC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21</a:t>
            </a:fld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5FD4-C54A-83EE-EB99-2E36432BD5A5}"/>
              </a:ext>
            </a:extLst>
          </p:cNvPr>
          <p:cNvSpPr txBox="1"/>
          <p:nvPr/>
        </p:nvSpPr>
        <p:spPr>
          <a:xfrm>
            <a:off x="508099" y="5395655"/>
            <a:ext cx="5563893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Monthly Reports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4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A4557-C003-CAF5-B3C1-8CAF0F1C5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F683E8-EBCB-2A4C-3D1B-08B144D2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81002"/>
            <a:ext cx="9144000" cy="846137"/>
          </a:xfrm>
        </p:spPr>
        <p:txBody>
          <a:bodyPr/>
          <a:lstStyle/>
          <a:p>
            <a:r>
              <a:rPr lang="en-US" dirty="0"/>
              <a:t>Monthly Reports – Key Points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B4B03-BF73-B2F4-5EFB-04A2618D0299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22</a:t>
            </a:fld>
            <a:endParaRPr lang="en-US" sz="1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AD0A2D-2648-02CD-C2EF-62AA10B2C8AC}"/>
              </a:ext>
            </a:extLst>
          </p:cNvPr>
          <p:cNvGrpSpPr/>
          <p:nvPr/>
        </p:nvGrpSpPr>
        <p:grpSpPr>
          <a:xfrm>
            <a:off x="685800" y="2085182"/>
            <a:ext cx="7734299" cy="942439"/>
            <a:chOff x="914399" y="2171700"/>
            <a:chExt cx="7734299" cy="94243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EFB1445-235E-C7BF-3E10-7F2FA94B7A1F}"/>
                </a:ext>
              </a:extLst>
            </p:cNvPr>
            <p:cNvSpPr/>
            <p:nvPr/>
          </p:nvSpPr>
          <p:spPr>
            <a:xfrm>
              <a:off x="914399" y="2171700"/>
              <a:ext cx="7734299" cy="9424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B91A77-C745-6651-C623-3CF4125DCC21}"/>
                </a:ext>
              </a:extLst>
            </p:cNvPr>
            <p:cNvSpPr txBox="1"/>
            <p:nvPr/>
          </p:nvSpPr>
          <p:spPr>
            <a:xfrm>
              <a:off x="1066800" y="2255841"/>
              <a:ext cx="7467600" cy="83099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Complete by </a:t>
              </a:r>
              <a:r>
                <a:rPr lang="en-US" sz="2400" b="1" dirty="0"/>
                <a:t>10</a:t>
              </a:r>
              <a:r>
                <a:rPr lang="en-US" sz="2400" b="1" baseline="30000" dirty="0"/>
                <a:t>th</a:t>
              </a:r>
              <a:r>
                <a:rPr lang="en-US" sz="2400" b="1" dirty="0"/>
                <a:t> of the month </a:t>
              </a:r>
              <a:r>
                <a:rPr lang="en-US" sz="2400" dirty="0"/>
                <a:t>for previous month – Always send on time, can be updated later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064323-C415-2BED-EB8E-BFD1186AD367}"/>
              </a:ext>
            </a:extLst>
          </p:cNvPr>
          <p:cNvGrpSpPr/>
          <p:nvPr/>
        </p:nvGrpSpPr>
        <p:grpSpPr>
          <a:xfrm>
            <a:off x="2266949" y="5211854"/>
            <a:ext cx="9601202" cy="1354217"/>
            <a:chOff x="914399" y="5260871"/>
            <a:chExt cx="9601202" cy="135421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072D181-418B-21AB-6298-211A7705BCD8}"/>
                </a:ext>
              </a:extLst>
            </p:cNvPr>
            <p:cNvSpPr/>
            <p:nvPr/>
          </p:nvSpPr>
          <p:spPr>
            <a:xfrm>
              <a:off x="914399" y="5260871"/>
              <a:ext cx="9220202" cy="1323439"/>
            </a:xfrm>
            <a:prstGeom prst="roundRect">
              <a:avLst/>
            </a:prstGeom>
            <a:solidFill>
              <a:srgbClr val="DBEE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D1BDEB-52AD-349A-A404-FAF6EC2A23D0}"/>
                </a:ext>
              </a:extLst>
            </p:cNvPr>
            <p:cNvSpPr txBox="1"/>
            <p:nvPr/>
          </p:nvSpPr>
          <p:spPr>
            <a:xfrm>
              <a:off x="1104901" y="5260871"/>
              <a:ext cx="9410700" cy="135421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/>
                <a:t>Used by LTG </a:t>
              </a:r>
              <a:r>
                <a:rPr lang="en-US" sz="2400" dirty="0"/>
                <a:t>to track your club’s health</a:t>
              </a:r>
            </a:p>
            <a:p>
              <a:pPr marL="285750" indent="-285750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/>
                <a:t>Used by your club </a:t>
              </a:r>
              <a:r>
                <a:rPr lang="en-US" sz="2400" dirty="0"/>
                <a:t>to track your progress throughout the year.</a:t>
              </a:r>
            </a:p>
            <a:p>
              <a:pPr marL="285750" indent="-285750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/>
                <a:t>Used by KI </a:t>
              </a:r>
              <a:r>
                <a:rPr lang="en-US" sz="2400" dirty="0"/>
                <a:t>for certain statistics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211A48-AFD5-1365-5053-3049CD33DF83}"/>
              </a:ext>
            </a:extLst>
          </p:cNvPr>
          <p:cNvGrpSpPr/>
          <p:nvPr/>
        </p:nvGrpSpPr>
        <p:grpSpPr>
          <a:xfrm>
            <a:off x="1371600" y="3395837"/>
            <a:ext cx="7734299" cy="1447801"/>
            <a:chOff x="914399" y="3513880"/>
            <a:chExt cx="7734299" cy="144780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B9915A-4FBF-32B2-A9FF-B054BF6E843F}"/>
                </a:ext>
              </a:extLst>
            </p:cNvPr>
            <p:cNvSpPr/>
            <p:nvPr/>
          </p:nvSpPr>
          <p:spPr>
            <a:xfrm>
              <a:off x="914399" y="3513881"/>
              <a:ext cx="7734298" cy="1447800"/>
            </a:xfrm>
            <a:prstGeom prst="roundRect">
              <a:avLst/>
            </a:prstGeom>
            <a:solidFill>
              <a:srgbClr val="EBF1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F21E9D-50BA-406E-66DA-A127857FE15C}"/>
                </a:ext>
              </a:extLst>
            </p:cNvPr>
            <p:cNvSpPr txBox="1"/>
            <p:nvPr/>
          </p:nvSpPr>
          <p:spPr>
            <a:xfrm>
              <a:off x="1066800" y="3513880"/>
              <a:ext cx="7581898" cy="135421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Incorporate into </a:t>
              </a:r>
              <a:r>
                <a:rPr lang="en-US" sz="2400" b="1" dirty="0"/>
                <a:t>Board Meeting minutes</a:t>
              </a:r>
            </a:p>
            <a:p>
              <a:pPr marL="285750" indent="-285750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Need information </a:t>
              </a:r>
              <a:r>
                <a:rPr lang="en-US" sz="2400" b="1" dirty="0"/>
                <a:t>from other sources</a:t>
              </a:r>
            </a:p>
            <a:p>
              <a:pPr marL="285750" indent="-285750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Do all at once or a little at a time- </a:t>
              </a:r>
              <a:r>
                <a:rPr lang="en-US" sz="2400" b="1" dirty="0"/>
                <a:t>choice is yours</a:t>
              </a:r>
            </a:p>
          </p:txBody>
        </p:sp>
      </p:grpSp>
      <p:pic>
        <p:nvPicPr>
          <p:cNvPr id="22" name="Picture 2" descr="Free Clipboard Art, Download Free Clipboard Art png images, Free ClipArts  on Clipart Library">
            <a:extLst>
              <a:ext uri="{FF2B5EF4-FFF2-40B4-BE49-F238E27FC236}">
                <a16:creationId xmlns:a16="http://schemas.microsoft.com/office/drawing/2014/main" id="{88158D3E-8514-523C-DCCD-2BAD4FA6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193" y="2000839"/>
            <a:ext cx="2345873" cy="303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1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4EEE47-A213-477C-A845-43CB792D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64" y="1143000"/>
            <a:ext cx="7239000" cy="846137"/>
          </a:xfrm>
        </p:spPr>
        <p:txBody>
          <a:bodyPr/>
          <a:lstStyle/>
          <a:p>
            <a:r>
              <a:rPr lang="en-US" sz="5400" dirty="0"/>
              <a:t>Secretary 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7D5E4C-BA1C-4E37-A061-5A77B2A3BD52}"/>
              </a:ext>
            </a:extLst>
          </p:cNvPr>
          <p:cNvSpPr txBox="1"/>
          <p:nvPr/>
        </p:nvSpPr>
        <p:spPr>
          <a:xfrm>
            <a:off x="4904362" y="4343400"/>
            <a:ext cx="7279532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Kiwanis International Online Sites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8BDDC-72A3-9C91-6C22-3998388AC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499" y="133020"/>
            <a:ext cx="4444737" cy="2686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FCE2B-AE93-84AE-CFCD-26C0D2318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2399" y="3733800"/>
            <a:ext cx="4997765" cy="2984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07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D7CD65-5985-4AE9-8E2C-F0A8F76F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2"/>
            <a:ext cx="10134600" cy="846137"/>
          </a:xfrm>
        </p:spPr>
        <p:txBody>
          <a:bodyPr/>
          <a:lstStyle/>
          <a:p>
            <a:r>
              <a:rPr lang="en-US" dirty="0"/>
              <a:t>Secretary Resources Online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9B280-8121-4E54-B86D-43AEC768178B}"/>
              </a:ext>
            </a:extLst>
          </p:cNvPr>
          <p:cNvSpPr txBox="1"/>
          <p:nvPr/>
        </p:nvSpPr>
        <p:spPr>
          <a:xfrm>
            <a:off x="1066800" y="1905000"/>
            <a:ext cx="3962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D76DB-5035-4F5A-B2E9-940FD049D812}"/>
              </a:ext>
            </a:extLst>
          </p:cNvPr>
          <p:cNvSpPr txBox="1"/>
          <p:nvPr/>
        </p:nvSpPr>
        <p:spPr>
          <a:xfrm>
            <a:off x="419100" y="1905000"/>
            <a:ext cx="11353800" cy="8382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US" sz="3600" b="1" dirty="0">
                <a:ea typeface="Verdana" panose="020B0604030504040204" pitchFamily="34" charset="0"/>
              </a:rPr>
              <a:t>KI provides a special Resources Page just for you!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FB16AC-E862-45F6-A1E3-76F8488D9186}"/>
              </a:ext>
            </a:extLst>
          </p:cNvPr>
          <p:cNvSpPr txBox="1"/>
          <p:nvPr/>
        </p:nvSpPr>
        <p:spPr>
          <a:xfrm>
            <a:off x="6442330" y="5190949"/>
            <a:ext cx="2085975" cy="8858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Click box for link to Resources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6E2677-4D7C-CE9D-4A60-0418A49C0FE9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24</a:t>
            </a:fld>
            <a:endParaRPr lang="en-US" sz="1400" dirty="0"/>
          </a:p>
        </p:txBody>
      </p:sp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CF0FE6C0-C594-2511-0438-EA5B88DD7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25" y="2961957"/>
            <a:ext cx="1449287" cy="649160"/>
          </a:xfrm>
          <a:prstGeom prst="rect">
            <a:avLst/>
          </a:prstGeom>
          <a:ln w="15875">
            <a:solidFill>
              <a:srgbClr val="003974"/>
            </a:solidFill>
          </a:ln>
        </p:spPr>
      </p:pic>
      <p:pic>
        <p:nvPicPr>
          <p:cNvPr id="17" name="Picture 16">
            <a:hlinkClick r:id="rId6"/>
            <a:extLst>
              <a:ext uri="{FF2B5EF4-FFF2-40B4-BE49-F238E27FC236}">
                <a16:creationId xmlns:a16="http://schemas.microsoft.com/office/drawing/2014/main" id="{94238095-CA17-8305-4BC6-FCE0AAEC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9519" y="3132946"/>
            <a:ext cx="2723726" cy="2195417"/>
          </a:xfrm>
          <a:prstGeom prst="rect">
            <a:avLst/>
          </a:prstGeom>
        </p:spPr>
      </p:pic>
      <p:pic>
        <p:nvPicPr>
          <p:cNvPr id="19" name="Picture 18">
            <a:hlinkClick r:id="rId8"/>
            <a:extLst>
              <a:ext uri="{FF2B5EF4-FFF2-40B4-BE49-F238E27FC236}">
                <a16:creationId xmlns:a16="http://schemas.microsoft.com/office/drawing/2014/main" id="{4FA112D3-4F4E-B6FB-D40D-D2DEFBB720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1844" y="4154455"/>
            <a:ext cx="2044189" cy="775807"/>
          </a:xfrm>
          <a:prstGeom prst="rect">
            <a:avLst/>
          </a:prstGeom>
        </p:spPr>
      </p:pic>
      <p:pic>
        <p:nvPicPr>
          <p:cNvPr id="21" name="Picture 20">
            <a:hlinkClick r:id="rId10"/>
            <a:extLst>
              <a:ext uri="{FF2B5EF4-FFF2-40B4-BE49-F238E27FC236}">
                <a16:creationId xmlns:a16="http://schemas.microsoft.com/office/drawing/2014/main" id="{A3FF2461-5130-4673-0077-E74D23C887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0750" y="3176422"/>
            <a:ext cx="2665450" cy="3389590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0A5CB39C-D0C0-D684-0D13-65B176ED8F97}"/>
              </a:ext>
            </a:extLst>
          </p:cNvPr>
          <p:cNvSpPr/>
          <p:nvPr/>
        </p:nvSpPr>
        <p:spPr>
          <a:xfrm rot="865548">
            <a:off x="2250310" y="3360660"/>
            <a:ext cx="410760" cy="3245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0AEDF9E-D82E-F0FF-3E7F-B81604DF8557}"/>
              </a:ext>
            </a:extLst>
          </p:cNvPr>
          <p:cNvSpPr/>
          <p:nvPr/>
        </p:nvSpPr>
        <p:spPr>
          <a:xfrm rot="1078552">
            <a:off x="5522016" y="4134168"/>
            <a:ext cx="410760" cy="3245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341985B9-B2F0-40D0-7F29-AA9D24A3660A}"/>
              </a:ext>
            </a:extLst>
          </p:cNvPr>
          <p:cNvSpPr/>
          <p:nvPr/>
        </p:nvSpPr>
        <p:spPr>
          <a:xfrm>
            <a:off x="7915848" y="4423242"/>
            <a:ext cx="847152" cy="3773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urved Up 26">
            <a:extLst>
              <a:ext uri="{FF2B5EF4-FFF2-40B4-BE49-F238E27FC236}">
                <a16:creationId xmlns:a16="http://schemas.microsoft.com/office/drawing/2014/main" id="{8382C712-05C8-BDA3-EE33-EBBF885BF11C}"/>
              </a:ext>
            </a:extLst>
          </p:cNvPr>
          <p:cNvSpPr/>
          <p:nvPr/>
        </p:nvSpPr>
        <p:spPr>
          <a:xfrm rot="21151645">
            <a:off x="7237155" y="5764282"/>
            <a:ext cx="2519058" cy="857354"/>
          </a:xfrm>
          <a:prstGeom prst="curvedUpArrow">
            <a:avLst/>
          </a:prstGeom>
          <a:solidFill>
            <a:srgbClr val="B4973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55118E-7787-94CC-A4B7-A764268732C3}"/>
              </a:ext>
            </a:extLst>
          </p:cNvPr>
          <p:cNvSpPr txBox="1"/>
          <p:nvPr/>
        </p:nvSpPr>
        <p:spPr>
          <a:xfrm>
            <a:off x="509828" y="3742771"/>
            <a:ext cx="1781092" cy="430887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Kiwanis.org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7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F64A25-10BC-4A1A-AEA8-EE9F0DFA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Secretary Resources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D9A851-E18C-5691-04AC-D60EB4760DE5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25</a:t>
            </a:fld>
            <a:endParaRPr lang="en-US" sz="1400" dirty="0"/>
          </a:p>
        </p:txBody>
      </p:sp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2A137C1F-4768-ADCE-E37D-77AEB7870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1" y="1676401"/>
            <a:ext cx="4724400" cy="51608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5798E9-D1CB-E182-F387-802C62D29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1676400"/>
            <a:ext cx="7543800" cy="5160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BFA0AE-8759-0271-0C4E-8AA816E03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89" y="1820405"/>
            <a:ext cx="5373505" cy="2000773"/>
          </a:xfrm>
          <a:prstGeom prst="rect">
            <a:avLst/>
          </a:prstGeom>
          <a:ln w="25400">
            <a:solidFill>
              <a:srgbClr val="003974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29CFDF-DA7B-87F9-7DEC-848DF5E85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666" y="3982653"/>
            <a:ext cx="3111952" cy="2749042"/>
          </a:xfrm>
          <a:prstGeom prst="rect">
            <a:avLst/>
          </a:prstGeom>
          <a:ln w="25400">
            <a:solidFill>
              <a:srgbClr val="003974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D11DAC-D1C6-87CC-D728-A9EF320250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4826" y="4166169"/>
            <a:ext cx="4055936" cy="2310829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7CE38E-6EA7-239D-F1B7-17DF9DEE77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6737" y="2709274"/>
            <a:ext cx="3448050" cy="619125"/>
          </a:xfrm>
          <a:prstGeom prst="rect">
            <a:avLst/>
          </a:prstGeom>
          <a:ln w="31750">
            <a:solidFill>
              <a:srgbClr val="B4975A"/>
            </a:solidFill>
          </a:ln>
        </p:spPr>
      </p:pic>
    </p:spTree>
    <p:extLst>
      <p:ext uri="{BB962C8B-B14F-4D97-AF65-F5344CB8AC3E}">
        <p14:creationId xmlns:p14="http://schemas.microsoft.com/office/powerpoint/2010/main" val="23188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78F49C-4799-4946-AE2F-7B97F574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Picture 4" descr="C:\Users\dmcnulty\AppData\Local\Microsoft\Windows\Temporary Internet Files\Content.IE5\GZP9ODXN\MC900078711[1].wmf">
            <a:extLst>
              <a:ext uri="{FF2B5EF4-FFF2-40B4-BE49-F238E27FC236}">
                <a16:creationId xmlns:a16="http://schemas.microsoft.com/office/drawing/2014/main" id="{E201B115-FA7A-4B98-9B40-49D18B975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780" y="1831539"/>
            <a:ext cx="2080198" cy="493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dmcnulty\AppData\Local\Microsoft\Windows\Temporary Internet Files\Content.IE5\L5DYWEFA\MC900078622[1].wmf">
            <a:extLst>
              <a:ext uri="{FF2B5EF4-FFF2-40B4-BE49-F238E27FC236}">
                <a16:creationId xmlns:a16="http://schemas.microsoft.com/office/drawing/2014/main" id="{8FE894AE-3C9E-455B-9E61-BCBB7AF2E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2725777" cy="489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dmcnulty\AppData\Local\Microsoft\Windows\Temporary Internet Files\Content.IE5\2D2EZ8B1\MC900384040[1].wmf">
            <a:extLst>
              <a:ext uri="{FF2B5EF4-FFF2-40B4-BE49-F238E27FC236}">
                <a16:creationId xmlns:a16="http://schemas.microsoft.com/office/drawing/2014/main" id="{10805672-3C2F-447D-8EAD-0A8642EE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62" y="3014002"/>
            <a:ext cx="1721615" cy="20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29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87B1B-745A-CE77-5CB9-7B63CE85F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667D4-0C57-8650-B3DB-7EE8BE740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4289"/>
            <a:ext cx="12191999" cy="168495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E91EA169-8DA5-DCFE-831C-6F2B9E377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62" y="-56327"/>
            <a:ext cx="1585387" cy="158538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7F00C59-02FC-9643-D94E-2DC4DF73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2" y="325844"/>
            <a:ext cx="12192000" cy="846137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THANK YOU for being here!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20323-B3FC-B2C6-27DF-B11A18833110}"/>
              </a:ext>
            </a:extLst>
          </p:cNvPr>
          <p:cNvSpPr txBox="1"/>
          <p:nvPr/>
        </p:nvSpPr>
        <p:spPr>
          <a:xfrm>
            <a:off x="776406" y="1918158"/>
            <a:ext cx="525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Debbie McNulty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AA392-AFD8-7CFF-F266-B4557661B787}"/>
              </a:ext>
            </a:extLst>
          </p:cNvPr>
          <p:cNvSpPr txBox="1"/>
          <p:nvPr/>
        </p:nvSpPr>
        <p:spPr>
          <a:xfrm>
            <a:off x="732935" y="2358780"/>
            <a:ext cx="6552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Club &amp; Leadership Education Coordinator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7FE192-AF01-35CE-2E77-2A77C3176C24}"/>
              </a:ext>
            </a:extLst>
          </p:cNvPr>
          <p:cNvSpPr txBox="1"/>
          <p:nvPr/>
        </p:nvSpPr>
        <p:spPr>
          <a:xfrm>
            <a:off x="902755" y="2839181"/>
            <a:ext cx="405024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debmcnultykiwanis@gmail.com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1D5AB-88BF-6B39-99F6-95CCF2EB1832}"/>
              </a:ext>
            </a:extLst>
          </p:cNvPr>
          <p:cNvSpPr txBox="1"/>
          <p:nvPr/>
        </p:nvSpPr>
        <p:spPr>
          <a:xfrm>
            <a:off x="3276600" y="3383717"/>
            <a:ext cx="176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941-737-8574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D5CB9C-784F-831E-D16B-B499A71A10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0" y="3383717"/>
            <a:ext cx="2209800" cy="2209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601356-7EA6-4C66-030E-A81F75F35370}"/>
              </a:ext>
            </a:extLst>
          </p:cNvPr>
          <p:cNvSpPr/>
          <p:nvPr/>
        </p:nvSpPr>
        <p:spPr>
          <a:xfrm>
            <a:off x="10904561" y="5718412"/>
            <a:ext cx="1287437" cy="1023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02C081-8534-5B2A-2D73-F5C5347AF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67" y="2090087"/>
            <a:ext cx="4528930" cy="27752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63AAEC-6282-5314-6C03-899EC116E4CB}"/>
              </a:ext>
            </a:extLst>
          </p:cNvPr>
          <p:cNvSpPr txBox="1"/>
          <p:nvPr/>
        </p:nvSpPr>
        <p:spPr>
          <a:xfrm>
            <a:off x="4179172" y="4977260"/>
            <a:ext cx="7500730" cy="1447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3600" dirty="0">
                <a:solidFill>
                  <a:srgbClr val="003974"/>
                </a:solidFill>
                <a:latin typeface="Agency FB" panose="020B0503020202020204" pitchFamily="34" charset="0"/>
              </a:rPr>
              <a:t>Wishing you the best in a successful year of service and leadership.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DEBFA9-CE02-3899-F113-95B39B3C9019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27</a:t>
            </a:fld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7CCBC8-9B93-4991-9C38-6C3CFAFEE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399" y="1740586"/>
            <a:ext cx="2121981" cy="21033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D7CD65-5985-4AE9-8E2C-F0A8F76F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C7882D7-674F-4D74-A895-EED969B38203}"/>
              </a:ext>
            </a:extLst>
          </p:cNvPr>
          <p:cNvSpPr txBox="1">
            <a:spLocks/>
          </p:cNvSpPr>
          <p:nvPr/>
        </p:nvSpPr>
        <p:spPr>
          <a:xfrm>
            <a:off x="511444" y="1893094"/>
            <a:ext cx="11658600" cy="846137"/>
          </a:xfrm>
          <a:prstGeom prst="rect">
            <a:avLst/>
          </a:prstGeom>
          <a:noFill/>
        </p:spPr>
        <p:txBody>
          <a:bodyPr/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974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974"/>
              </a:buClr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974"/>
              </a:buClr>
              <a:buFont typeface="Wingdings" panose="05000000000000000000" pitchFamily="2" charset="2"/>
              <a:buChar char="s"/>
              <a:defRPr sz="2400" kern="1200">
                <a:solidFill>
                  <a:schemeClr val="tx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974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4pPr>
            <a:lvl5pPr marL="20605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974"/>
              </a:buClr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 the end of this session, you will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CACFF-245C-434A-9A3A-4395CE8DB688}"/>
              </a:ext>
            </a:extLst>
          </p:cNvPr>
          <p:cNvSpPr txBox="1"/>
          <p:nvPr/>
        </p:nvSpPr>
        <p:spPr>
          <a:xfrm>
            <a:off x="770549" y="4217519"/>
            <a:ext cx="11140389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685800" indent="-685800">
              <a:spcBef>
                <a:spcPts val="1200"/>
              </a:spcBef>
              <a:spcAft>
                <a:spcPts val="1800"/>
              </a:spcAft>
              <a:buClr>
                <a:srgbClr val="003974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3200" dirty="0"/>
              <a:t>Know where to access important </a:t>
            </a:r>
            <a:r>
              <a:rPr lang="en-US" sz="3200" b="1" dirty="0"/>
              <a:t>Secretary Resources</a:t>
            </a:r>
            <a:r>
              <a:rPr lang="en-US" altLang="en-US" sz="32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A1949-2758-782E-65A5-AE0BD6DCB2AC}"/>
              </a:ext>
            </a:extLst>
          </p:cNvPr>
          <p:cNvSpPr txBox="1"/>
          <p:nvPr/>
        </p:nvSpPr>
        <p:spPr>
          <a:xfrm>
            <a:off x="746811" y="2777639"/>
            <a:ext cx="9829800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685800" indent="-685800">
              <a:spcBef>
                <a:spcPts val="1200"/>
              </a:spcBef>
              <a:spcAft>
                <a:spcPts val="1800"/>
              </a:spcAft>
              <a:buClr>
                <a:srgbClr val="003974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3200" dirty="0"/>
              <a:t>Be familiar with a Club Secretary’s </a:t>
            </a:r>
            <a:r>
              <a:rPr lang="en-US" sz="3200" b="1" dirty="0"/>
              <a:t>Online Responsibilities</a:t>
            </a:r>
            <a:endParaRPr lang="en-US" altLang="en-US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AC5469-0BF0-927D-1A1F-EB826AAA7E36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3</a:t>
            </a:fld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218A84-7FE3-0E68-6F8C-D9B2FBD8E40C}"/>
              </a:ext>
            </a:extLst>
          </p:cNvPr>
          <p:cNvSpPr txBox="1"/>
          <p:nvPr/>
        </p:nvSpPr>
        <p:spPr>
          <a:xfrm>
            <a:off x="746811" y="5425263"/>
            <a:ext cx="11052569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685800" indent="-685800">
              <a:spcBef>
                <a:spcPts val="1200"/>
              </a:spcBef>
              <a:spcAft>
                <a:spcPts val="1800"/>
              </a:spcAft>
              <a:buClr>
                <a:srgbClr val="003974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3200" dirty="0"/>
              <a:t>Have a </a:t>
            </a:r>
            <a:r>
              <a:rPr lang="en-US" sz="3200" b="1" dirty="0"/>
              <a:t>clear understanding </a:t>
            </a:r>
            <a:r>
              <a:rPr lang="en-US" sz="3200" dirty="0"/>
              <a:t>of how you can best keep your club (and president!) </a:t>
            </a:r>
            <a:r>
              <a:rPr lang="en-US" sz="3200" b="1" dirty="0"/>
              <a:t>on track </a:t>
            </a:r>
            <a:r>
              <a:rPr lang="en-US" sz="3200" dirty="0"/>
              <a:t>&amp; </a:t>
            </a:r>
            <a:r>
              <a:rPr lang="en-US" sz="3200" b="1" dirty="0"/>
              <a:t>organized</a:t>
            </a:r>
            <a:r>
              <a:rPr lang="en-US" sz="3200" dirty="0"/>
              <a:t>!</a:t>
            </a:r>
            <a:endParaRPr lang="en-US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5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026637-0208-4824-AB90-27F17B129908}"/>
              </a:ext>
            </a:extLst>
          </p:cNvPr>
          <p:cNvSpPr txBox="1"/>
          <p:nvPr/>
        </p:nvSpPr>
        <p:spPr>
          <a:xfrm>
            <a:off x="2590800" y="5219700"/>
            <a:ext cx="7268935" cy="7239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did I get myself into?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19752272-03B4-40E3-9FD1-374DA4DB4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5634"/>
          <a:stretch>
            <a:fillRect/>
          </a:stretch>
        </p:blipFill>
        <p:spPr>
          <a:xfrm>
            <a:off x="3200400" y="381000"/>
            <a:ext cx="6400800" cy="480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0ECE78-420E-496D-AF2F-18AA5369F44C}"/>
              </a:ext>
            </a:extLst>
          </p:cNvPr>
          <p:cNvSpPr txBox="1"/>
          <p:nvPr/>
        </p:nvSpPr>
        <p:spPr>
          <a:xfrm>
            <a:off x="2400300" y="5981700"/>
            <a:ext cx="8001000" cy="533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Let’s make being Secretary a little easier!</a:t>
            </a:r>
          </a:p>
          <a:p>
            <a:pPr algn="l"/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DBC68C-C1B6-F1F8-49F9-2330328B9969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>
                <a:solidFill>
                  <a:schemeClr val="bg1"/>
                </a:solidFill>
              </a:rPr>
              <a:pPr marL="222250" indent="0">
                <a:buNone/>
              </a:pPr>
              <a:t>4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2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4EEE47-A213-477C-A845-43CB792D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666" y="2620504"/>
            <a:ext cx="7569200" cy="846137"/>
          </a:xfrm>
        </p:spPr>
        <p:txBody>
          <a:bodyPr/>
          <a:lstStyle/>
          <a:p>
            <a:r>
              <a:rPr lang="en-US" sz="5400" dirty="0"/>
              <a:t>Staying Organized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7D5E4C-BA1C-4E37-A061-5A77B2A3BD52}"/>
              </a:ext>
            </a:extLst>
          </p:cNvPr>
          <p:cNvSpPr txBox="1"/>
          <p:nvPr/>
        </p:nvSpPr>
        <p:spPr>
          <a:xfrm>
            <a:off x="1676400" y="3365199"/>
            <a:ext cx="904846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Tips &amp; Tricks to “dot your i’s and cross your t’s”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E2881-C31D-B350-56BC-554F7CE18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4737"/>
            <a:ext cx="3057525" cy="2619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B408A1-9B9D-51B4-9D8A-34B55C287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4191000"/>
            <a:ext cx="2952750" cy="22193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A76050-D523-1D8A-B707-0A9E15A61DD0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>
                <a:solidFill>
                  <a:schemeClr val="bg1"/>
                </a:solidFill>
              </a:rPr>
              <a:pPr marL="222250" indent="0">
                <a:buNone/>
              </a:pPr>
              <a:t>5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5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90189-214F-CDF9-6780-630163887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2C6152-5982-80E3-7D5C-45510713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2"/>
            <a:ext cx="10134600" cy="846137"/>
          </a:xfrm>
        </p:spPr>
        <p:txBody>
          <a:bodyPr/>
          <a:lstStyle/>
          <a:p>
            <a:r>
              <a:rPr lang="en-US" dirty="0"/>
              <a:t>“Constant Companions”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21119-411A-7875-7EDF-3DC872678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34" y="2961212"/>
            <a:ext cx="6401356" cy="3894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0CE94-ABD1-C1FA-2B9A-444ACCF94525}"/>
              </a:ext>
            </a:extLst>
          </p:cNvPr>
          <p:cNvSpPr txBox="1"/>
          <p:nvPr/>
        </p:nvSpPr>
        <p:spPr>
          <a:xfrm>
            <a:off x="457200" y="1828800"/>
            <a:ext cx="11201400" cy="6096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4000" b="1" dirty="0"/>
              <a:t>Items to always have on hand..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2135D-15B3-34CF-E481-E9B435AF1BB9}"/>
              </a:ext>
            </a:extLst>
          </p:cNvPr>
          <p:cNvSpPr txBox="1"/>
          <p:nvPr/>
        </p:nvSpPr>
        <p:spPr>
          <a:xfrm>
            <a:off x="990600" y="5267403"/>
            <a:ext cx="5422900" cy="69262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Copy of club roster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7A6A51-786B-9A3E-3743-DEE55FC01430}"/>
              </a:ext>
            </a:extLst>
          </p:cNvPr>
          <p:cNvSpPr txBox="1"/>
          <p:nvPr/>
        </p:nvSpPr>
        <p:spPr>
          <a:xfrm>
            <a:off x="990600" y="2743200"/>
            <a:ext cx="5422900" cy="692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Secretary notebook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765584-1356-28ED-A01F-6FA4088B8814}"/>
              </a:ext>
            </a:extLst>
          </p:cNvPr>
          <p:cNvSpPr txBox="1"/>
          <p:nvPr/>
        </p:nvSpPr>
        <p:spPr>
          <a:xfrm>
            <a:off x="993228" y="3513448"/>
            <a:ext cx="5422900" cy="692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Member applications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9708DC-AA05-0C0E-DF23-1FE594C5219A}"/>
              </a:ext>
            </a:extLst>
          </p:cNvPr>
          <p:cNvSpPr txBox="1"/>
          <p:nvPr/>
        </p:nvSpPr>
        <p:spPr>
          <a:xfrm>
            <a:off x="990600" y="4375974"/>
            <a:ext cx="5422900" cy="692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Sign-up sheets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B974D8-5450-2D37-8FDA-B1640E0967E1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>
                <a:solidFill>
                  <a:schemeClr val="bg1"/>
                </a:solidFill>
              </a:rPr>
              <a:pPr marL="222250" indent="0">
                <a:buNone/>
              </a:pPr>
              <a:t>6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7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6,800+ Two People Talking Stock Illustrations, Royalty-Free ...">
            <a:extLst>
              <a:ext uri="{FF2B5EF4-FFF2-40B4-BE49-F238E27FC236}">
                <a16:creationId xmlns:a16="http://schemas.microsoft.com/office/drawing/2014/main" id="{D473C895-19BC-7C60-A275-C3612080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91" y="3303846"/>
            <a:ext cx="5253209" cy="350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D7CD65-5985-4AE9-8E2C-F0A8F76F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2"/>
            <a:ext cx="10134600" cy="846137"/>
          </a:xfrm>
        </p:spPr>
        <p:txBody>
          <a:bodyPr/>
          <a:lstStyle/>
          <a:p>
            <a:r>
              <a:rPr lang="en-US" dirty="0"/>
              <a:t>Common Responsibilities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3A33A-7454-4DFE-8AE9-7224EF72733A}"/>
              </a:ext>
            </a:extLst>
          </p:cNvPr>
          <p:cNvSpPr txBox="1"/>
          <p:nvPr/>
        </p:nvSpPr>
        <p:spPr>
          <a:xfrm>
            <a:off x="457200" y="1828800"/>
            <a:ext cx="11201400" cy="6096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4000" b="1" dirty="0"/>
              <a:t>Discuss with your President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7AF8B-1B02-4351-91CC-11FD9C4B4C21}"/>
              </a:ext>
            </a:extLst>
          </p:cNvPr>
          <p:cNvSpPr txBox="1"/>
          <p:nvPr/>
        </p:nvSpPr>
        <p:spPr>
          <a:xfrm>
            <a:off x="972239" y="2805235"/>
            <a:ext cx="8153400" cy="692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Club</a:t>
            </a:r>
            <a:r>
              <a:rPr lang="en-US" sz="3200" dirty="0"/>
              <a:t> Meeting &amp; </a:t>
            </a:r>
            <a:r>
              <a:rPr lang="en-US" sz="3200" b="1" dirty="0"/>
              <a:t>Board</a:t>
            </a:r>
            <a:r>
              <a:rPr lang="en-US" sz="3200" dirty="0"/>
              <a:t> Meeting </a:t>
            </a:r>
            <a:r>
              <a:rPr lang="en-US" sz="3200" b="1" dirty="0"/>
              <a:t>Agendas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3DB6EE-C77D-4E80-A29B-940696F3079E}"/>
              </a:ext>
            </a:extLst>
          </p:cNvPr>
          <p:cNvSpPr txBox="1"/>
          <p:nvPr/>
        </p:nvSpPr>
        <p:spPr>
          <a:xfrm>
            <a:off x="972239" y="3864690"/>
            <a:ext cx="6647761" cy="692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Club Communications</a:t>
            </a:r>
            <a:r>
              <a:rPr lang="en-US" sz="3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20EB9-DAFC-1C3F-FAA5-C2EEAD96DD82}"/>
              </a:ext>
            </a:extLst>
          </p:cNvPr>
          <p:cNvSpPr txBox="1"/>
          <p:nvPr/>
        </p:nvSpPr>
        <p:spPr>
          <a:xfrm>
            <a:off x="972239" y="5361345"/>
            <a:ext cx="4814372" cy="6926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Sign-up Sheets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81AA96-D1E9-E6F0-FC36-6EEEA39E6CDA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7</a:t>
            </a:fld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63CD3-283A-44B4-3994-03ED4B7E92EE}"/>
              </a:ext>
            </a:extLst>
          </p:cNvPr>
          <p:cNvSpPr txBox="1"/>
          <p:nvPr/>
        </p:nvSpPr>
        <p:spPr>
          <a:xfrm>
            <a:off x="1752600" y="4386590"/>
            <a:ext cx="2639410" cy="523220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l"/>
            <a:r>
              <a:rPr lang="en-US" sz="2800" i="1" dirty="0"/>
              <a:t>“Email Blasts”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0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91EA4-83CE-2A8B-174A-A2809787C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8D8C99-7DAD-8AC7-0AA6-ACCA6063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2"/>
            <a:ext cx="10134600" cy="846137"/>
          </a:xfrm>
        </p:spPr>
        <p:txBody>
          <a:bodyPr/>
          <a:lstStyle/>
          <a:p>
            <a:r>
              <a:rPr lang="en-US" dirty="0"/>
              <a:t>Email Management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269250-5910-B90D-2A47-4455DAF6EB72}"/>
              </a:ext>
            </a:extLst>
          </p:cNvPr>
          <p:cNvGrpSpPr/>
          <p:nvPr/>
        </p:nvGrpSpPr>
        <p:grpSpPr>
          <a:xfrm>
            <a:off x="-1" y="1676399"/>
            <a:ext cx="12192002" cy="5179354"/>
            <a:chOff x="-1" y="1676399"/>
            <a:chExt cx="12192002" cy="5179354"/>
          </a:xfrm>
        </p:grpSpPr>
        <p:pic>
          <p:nvPicPr>
            <p:cNvPr id="3078" name="Picture 6" descr="Professional Man Laptop Images – Browse 1,354,948 Stock Photos, Vectors,  and Video | Adobe Stock">
              <a:extLst>
                <a:ext uri="{FF2B5EF4-FFF2-40B4-BE49-F238E27FC236}">
                  <a16:creationId xmlns:a16="http://schemas.microsoft.com/office/drawing/2014/main" id="{41EA4E41-CA4B-9C10-0266-C6CA0D731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1" y="1676400"/>
              <a:ext cx="10896600" cy="517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60574F-8FC1-EC20-9CBB-A8D4BE463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-1" y="1676399"/>
              <a:ext cx="1371599" cy="517935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73F912C-E4C0-B1EF-A574-3CB886F76804}"/>
              </a:ext>
            </a:extLst>
          </p:cNvPr>
          <p:cNvSpPr txBox="1"/>
          <p:nvPr/>
        </p:nvSpPr>
        <p:spPr>
          <a:xfrm>
            <a:off x="457200" y="1828800"/>
            <a:ext cx="11201400" cy="6096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4000" b="1" dirty="0"/>
              <a:t>Organize your EMAIL!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21EC84-96F7-B183-A79F-4A450CF36D4E}"/>
              </a:ext>
            </a:extLst>
          </p:cNvPr>
          <p:cNvSpPr txBox="1"/>
          <p:nvPr/>
        </p:nvSpPr>
        <p:spPr>
          <a:xfrm>
            <a:off x="457200" y="2677180"/>
            <a:ext cx="6400800" cy="523220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800" i="1" dirty="0"/>
              <a:t>What kind of email do you use?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3F610C-4FAB-3B6A-39F8-486AB5EB3E16}"/>
              </a:ext>
            </a:extLst>
          </p:cNvPr>
          <p:cNvSpPr txBox="1"/>
          <p:nvPr/>
        </p:nvSpPr>
        <p:spPr>
          <a:xfrm>
            <a:off x="457200" y="5841074"/>
            <a:ext cx="7025089" cy="523220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800" i="1" dirty="0"/>
              <a:t>Do you have a specific club email account?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058EF8-1197-F549-7A1C-B0127E0D1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358" y="3337675"/>
            <a:ext cx="1123950" cy="1114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EC7645-26B1-E6BA-58A5-0FCBCDA077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8563" y="3437687"/>
            <a:ext cx="123825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1714EC-339E-C18B-833C-06B90B88D6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9674" y="4589374"/>
            <a:ext cx="1038913" cy="944466"/>
          </a:xfrm>
          <a:prstGeom prst="rect">
            <a:avLst/>
          </a:prstGeom>
        </p:spPr>
      </p:pic>
      <p:pic>
        <p:nvPicPr>
          <p:cNvPr id="3088" name="Picture 16" descr="Yahoo Logo, symbol, meaning, history, PNG, brand">
            <a:extLst>
              <a:ext uri="{FF2B5EF4-FFF2-40B4-BE49-F238E27FC236}">
                <a16:creationId xmlns:a16="http://schemas.microsoft.com/office/drawing/2014/main" id="{54381186-F688-6658-954B-8F335B6DF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88" y="4487486"/>
            <a:ext cx="1828084" cy="102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B7DBA5-4520-695A-8C0E-C96F337D80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4605" y="3520844"/>
            <a:ext cx="1543050" cy="8546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1901C2-1445-0E63-0466-08BFD99BD691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8</a:t>
            </a:fld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09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40+ Two Black Women Shaking Hands Stock Illustrations, Royalty-Free Vector  Graphics &amp; Clip Art - iStock">
            <a:extLst>
              <a:ext uri="{FF2B5EF4-FFF2-40B4-BE49-F238E27FC236}">
                <a16:creationId xmlns:a16="http://schemas.microsoft.com/office/drawing/2014/main" id="{FAD7060C-F2D5-CC71-8A45-6BF7A16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71" y="3305503"/>
            <a:ext cx="3396343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E647F28-C6AA-45C0-9D67-34F77B3F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Assistant Secretary Role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F9A084D-A8BF-4795-AA36-3DBDB8E8C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52604"/>
            <a:ext cx="9769929" cy="846138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 sure to assign an Assistant Secretary -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9C58A8-7B56-4C8D-AA62-8510DCCB6ADC}"/>
              </a:ext>
            </a:extLst>
          </p:cNvPr>
          <p:cNvSpPr txBox="1"/>
          <p:nvPr/>
        </p:nvSpPr>
        <p:spPr>
          <a:xfrm>
            <a:off x="838200" y="2598742"/>
            <a:ext cx="9982200" cy="8461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US" sz="2400" dirty="0"/>
              <a:t>The Assistant Secretary has the same access as the secretary so they can serve as a “back-up” when/if the secretary is not available.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78D0A-EE1E-411A-B006-0797D4745829}"/>
              </a:ext>
            </a:extLst>
          </p:cNvPr>
          <p:cNvSpPr txBox="1"/>
          <p:nvPr/>
        </p:nvSpPr>
        <p:spPr>
          <a:xfrm>
            <a:off x="870857" y="3581400"/>
            <a:ext cx="9617529" cy="4689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US" sz="2400" dirty="0"/>
              <a:t>Possible choices for Assistant Secretary: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B19EF-9E37-47D4-B0B5-3DFFE2985010}"/>
              </a:ext>
            </a:extLst>
          </p:cNvPr>
          <p:cNvSpPr txBox="1"/>
          <p:nvPr/>
        </p:nvSpPr>
        <p:spPr>
          <a:xfrm>
            <a:off x="1283388" y="4139656"/>
            <a:ext cx="4310743" cy="4689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President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85B47-20A5-4859-8C71-37DE40C632B7}"/>
              </a:ext>
            </a:extLst>
          </p:cNvPr>
          <p:cNvSpPr txBox="1"/>
          <p:nvPr/>
        </p:nvSpPr>
        <p:spPr>
          <a:xfrm>
            <a:off x="1283388" y="4707762"/>
            <a:ext cx="4310743" cy="4689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Treasurer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E1AFB-8054-4C35-B147-792DB82FD1F9}"/>
              </a:ext>
            </a:extLst>
          </p:cNvPr>
          <p:cNvSpPr txBox="1"/>
          <p:nvPr/>
        </p:nvSpPr>
        <p:spPr>
          <a:xfrm>
            <a:off x="1280760" y="5288459"/>
            <a:ext cx="4310743" cy="4689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Next year’s secretary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DDD1E1-2CAD-4F31-877A-42C2A157A498}"/>
              </a:ext>
            </a:extLst>
          </p:cNvPr>
          <p:cNvSpPr txBox="1"/>
          <p:nvPr/>
        </p:nvSpPr>
        <p:spPr>
          <a:xfrm>
            <a:off x="1280760" y="5874411"/>
            <a:ext cx="4310743" cy="4689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Potential FUTURE secretary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759846-125C-93BE-86A6-73BA0454ECA3}"/>
              </a:ext>
            </a:extLst>
          </p:cNvPr>
          <p:cNvSpPr/>
          <p:nvPr/>
        </p:nvSpPr>
        <p:spPr>
          <a:xfrm>
            <a:off x="11506200" y="645933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 indent="0">
              <a:buNone/>
            </a:pPr>
            <a:fld id="{D56FE9DC-2C9C-4324-A232-CF339BDBC64A}" type="slidenum">
              <a:rPr lang="en-US" sz="1400"/>
              <a:pPr marL="222250" indent="0">
                <a:buNone/>
              </a:pPr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29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LEADERSHIP" val="sAhLQ3jW"/>
  <p:tag name="TAG_BACKING_FORM_KEY" val="5180996-c:\users\cclodius\desktop\club president education 2018 2.pptx"/>
  <p:tag name="ARTICULATE_PRESENTER_VERSION" val="8"/>
  <p:tag name="ARTICULATE_SLIDE_THUMBNAIL_REFRESH" val="1"/>
  <p:tag name="ARTICULATE_PROJECT_OPEN" val="0"/>
  <p:tag name="ARTICULATE_SLIDE_COUNT" val="8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eadershi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28575">
          <a:noFill/>
        </a:ln>
      </a:spPr>
      <a:bodyPr vert="horz" wrap="square" lIns="91440" tIns="45720" rIns="91440" bIns="45720" rtlCol="0">
        <a:spAutoFit/>
      </a:bodyPr>
      <a:lstStyle>
        <a:defPPr algn="l"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mp2971.tmp">
  <a:themeElements>
    <a:clrScheme name="Template 10 Light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A7E2E9"/>
      </a:accent1>
      <a:accent2>
        <a:srgbClr val="1FC5B2"/>
      </a:accent2>
      <a:accent3>
        <a:srgbClr val="006FAA"/>
      </a:accent3>
      <a:accent4>
        <a:srgbClr val="06376D"/>
      </a:accent4>
      <a:accent5>
        <a:srgbClr val="F8B23A"/>
      </a:accent5>
      <a:accent6>
        <a:srgbClr val="ED3645"/>
      </a:accent6>
      <a:hlink>
        <a:srgbClr val="0070AA"/>
      </a:hlink>
      <a:folHlink>
        <a:srgbClr val="6132C5"/>
      </a:folHlink>
    </a:clrScheme>
    <a:fontScheme name="Template 10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18872" tIns="64008" rIns="118872" bIns="64008" rtlCol="0">
        <a:spAutoFit/>
      </a:bodyPr>
      <a:lstStyle>
        <a:defPPr>
          <a:defRPr sz="2100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Journey">
  <a:themeElements>
    <a:clrScheme name="Journey">
      <a:dk1>
        <a:srgbClr val="000000"/>
      </a:dk1>
      <a:lt1>
        <a:srgbClr val="FFFFFF"/>
      </a:lt1>
      <a:dk2>
        <a:srgbClr val="8B8B8B"/>
      </a:dk2>
      <a:lt2>
        <a:srgbClr val="FEF6EA"/>
      </a:lt2>
      <a:accent1>
        <a:srgbClr val="F6C263"/>
      </a:accent1>
      <a:accent2>
        <a:srgbClr val="CE3045"/>
      </a:accent2>
      <a:accent3>
        <a:srgbClr val="2C3D59"/>
      </a:accent3>
      <a:accent4>
        <a:srgbClr val="5E8D9F"/>
      </a:accent4>
      <a:accent5>
        <a:srgbClr val="60A79F"/>
      </a:accent5>
      <a:accent6>
        <a:srgbClr val="E48895"/>
      </a:accent6>
      <a:hlink>
        <a:srgbClr val="CE3045"/>
      </a:hlink>
      <a:folHlink>
        <a:srgbClr val="10AE99"/>
      </a:folHlink>
    </a:clrScheme>
    <a:fontScheme name="Journey">
      <a:majorFont>
        <a:latin typeface="Fjalla O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1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ontentPassPackage>
  <PackageId>Template-00021-PPT</PackageId>
</ContentPassPackage>
</file>

<file path=customXml/item2.xml><?xml version="1.0" encoding="utf-8"?>
<ContentPassPackage>
  <PackageId>Template-00011-PPT</PackageId>
</ContentPassPackage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CFD7D272A8A44186EF10BC0C05CB7A" ma:contentTypeVersion="4" ma:contentTypeDescription="Create a new document." ma:contentTypeScope="" ma:versionID="39e69c41480d7807f5d8bef82324d914">
  <xsd:schema xmlns:xsd="http://www.w3.org/2001/XMLSchema" xmlns:xs="http://www.w3.org/2001/XMLSchema" xmlns:p="http://schemas.microsoft.com/office/2006/metadata/properties" xmlns:ns2="81d34c28-fde3-4579-b51e-5ba5c78d3de8" xmlns:ns3="25ce75fd-7f68-45a9-9bcf-f686d90374d4" targetNamespace="http://schemas.microsoft.com/office/2006/metadata/properties" ma:root="true" ma:fieldsID="57ca0b3b0b4befbf5fb61a26c2326d2b" ns2:_="" ns3:_="">
    <xsd:import namespace="81d34c28-fde3-4579-b51e-5ba5c78d3de8"/>
    <xsd:import namespace="25ce75fd-7f68-45a9-9bcf-f686d90374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34c28-fde3-4579-b51e-5ba5c78d3d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e75fd-7f68-45a9-9bcf-f686d90374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BB965B-4E2B-454F-AB10-245CD6F7D6DB}">
  <ds:schemaRefs/>
</ds:datastoreItem>
</file>

<file path=customXml/itemProps2.xml><?xml version="1.0" encoding="utf-8"?>
<ds:datastoreItem xmlns:ds="http://schemas.openxmlformats.org/officeDocument/2006/customXml" ds:itemID="{31F7BF8D-66D3-48B1-BD94-3B53EA9FCAEB}">
  <ds:schemaRefs/>
</ds:datastoreItem>
</file>

<file path=customXml/itemProps3.xml><?xml version="1.0" encoding="utf-8"?>
<ds:datastoreItem xmlns:ds="http://schemas.openxmlformats.org/officeDocument/2006/customXml" ds:itemID="{394A7E1D-4B68-43A8-8D0D-D2A1BDE78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34c28-fde3-4579-b51e-5ba5c78d3de8"/>
    <ds:schemaRef ds:uri="25ce75fd-7f68-45a9-9bcf-f686d90374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8760EB6-8ADD-4739-9A89-795EAC9251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38389</TotalTime>
  <Words>796</Words>
  <Application>Microsoft Office PowerPoint</Application>
  <PresentationFormat>Widescreen</PresentationFormat>
  <Paragraphs>175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ＭＳ Ｐゴシック</vt:lpstr>
      <vt:lpstr>Agency FB</vt:lpstr>
      <vt:lpstr>Arial</vt:lpstr>
      <vt:lpstr>Calibri</vt:lpstr>
      <vt:lpstr>Cambria</vt:lpstr>
      <vt:lpstr>Courier New</vt:lpstr>
      <vt:lpstr>Fjalla One</vt:lpstr>
      <vt:lpstr>Garamond</vt:lpstr>
      <vt:lpstr>Lobster Two</vt:lpstr>
      <vt:lpstr>Myriad Pro</vt:lpstr>
      <vt:lpstr>Noto Sans Symbols</vt:lpstr>
      <vt:lpstr>Palatino Linotype</vt:lpstr>
      <vt:lpstr>Source Sans Pro</vt:lpstr>
      <vt:lpstr>Times New Roman</vt:lpstr>
      <vt:lpstr>Verdana</vt:lpstr>
      <vt:lpstr>Wingdings</vt:lpstr>
      <vt:lpstr>Leadership</vt:lpstr>
      <vt:lpstr>tmp2971.tmp</vt:lpstr>
      <vt:lpstr>Journey</vt:lpstr>
      <vt:lpstr>PowerPoint Presentation</vt:lpstr>
      <vt:lpstr>PowerPoint Presentation</vt:lpstr>
      <vt:lpstr>Objectives</vt:lpstr>
      <vt:lpstr>PowerPoint Presentation</vt:lpstr>
      <vt:lpstr>Staying Organized</vt:lpstr>
      <vt:lpstr>“Constant Companions”</vt:lpstr>
      <vt:lpstr>Common Responsibilities</vt:lpstr>
      <vt:lpstr>Email Management</vt:lpstr>
      <vt:lpstr>The Assistant Secretary Role</vt:lpstr>
      <vt:lpstr>Important Due Dates</vt:lpstr>
      <vt:lpstr>Online Reporting</vt:lpstr>
      <vt:lpstr>The Online Process</vt:lpstr>
      <vt:lpstr>Logging into Kiwanis Engage</vt:lpstr>
      <vt:lpstr>Landing Page</vt:lpstr>
      <vt:lpstr>Secretary Tabs</vt:lpstr>
      <vt:lpstr>Club Details</vt:lpstr>
      <vt:lpstr>Club Leadership</vt:lpstr>
      <vt:lpstr>Member Admin</vt:lpstr>
      <vt:lpstr>Monthly Reports</vt:lpstr>
      <vt:lpstr>Service Leadership Programs</vt:lpstr>
      <vt:lpstr>Club Management – A Quick Review</vt:lpstr>
      <vt:lpstr>Monthly Reports – Key Points</vt:lpstr>
      <vt:lpstr>Secretary Resources</vt:lpstr>
      <vt:lpstr>Secretary Resources Online</vt:lpstr>
      <vt:lpstr>Available Secretary Resources</vt:lpstr>
      <vt:lpstr>Questions?</vt:lpstr>
      <vt:lpstr>THANK YOU for being here!</vt:lpstr>
    </vt:vector>
  </TitlesOfParts>
  <Company>Kiwanis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Campaign For Growth</dc:title>
  <dc:creator>Kiwanis</dc:creator>
  <cp:lastModifiedBy>Victoria Waller</cp:lastModifiedBy>
  <cp:revision>1405</cp:revision>
  <cp:lastPrinted>2024-11-14T12:23:53Z</cp:lastPrinted>
  <dcterms:created xsi:type="dcterms:W3CDTF">2013-11-06T04:55:54Z</dcterms:created>
  <dcterms:modified xsi:type="dcterms:W3CDTF">2025-08-01T23:08:20Z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66D1FA4E-F1D4-4EF8-B29C-E0F5A832125B</vt:lpwstr>
  </property>
  <property fmtid="{D5CDD505-2E9C-101B-9397-08002B2CF9AE}" pid="3" name="ArticulatePath">
    <vt:lpwstr>Club President Education 2017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8</vt:lpwstr>
  </property>
  <property fmtid="{D5CDD505-2E9C-101B-9397-08002B2CF9AE}" pid="6" name="ArticulateProjectFull">
    <vt:lpwstr>C:\Users\cclodius\Desktop\Club President Education 2018 2.ppta</vt:lpwstr>
  </property>
</Properties>
</file>