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5143500" type="screen16x9"/>
  <p:notesSz cx="9296400" cy="7010400"/>
  <p:embeddedFontLst>
    <p:embeddedFont>
      <p:font typeface="Garamond" panose="02020404030301010803" pitchFamily="18" charset="0"/>
      <p:regular r:id="rId25"/>
      <p:bold r:id="rId26"/>
      <p:italic r:id="rId27"/>
      <p:boldItalic r:id="rId28"/>
    </p:embeddedFont>
    <p:embeddedFont>
      <p:font typeface="Open Sans" panose="020B0606030504020204" pitchFamily="34" charset="0"/>
      <p:regular r:id="rId29"/>
      <p:bold r:id="rId30"/>
      <p:italic r:id="rId31"/>
      <p:boldItalic r:id="rId32"/>
    </p:embeddedFont>
    <p:embeddedFont>
      <p:font typeface="Verdana" panose="020B0604030504040204" pitchFamily="3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8">
          <p15:clr>
            <a:srgbClr val="A4A3A4"/>
          </p15:clr>
        </p15:guide>
        <p15:guide id="2" pos="2928">
          <p15:clr>
            <a:srgbClr val="A4A3A4"/>
          </p15:clr>
        </p15:guide>
      </p15:notes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7" roundtripDataSignature="AMtx7mhvwg5omEVtpATDtWLIPwJ8fhKML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208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1"/>
            <a:ext cx="4028440" cy="350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125" tIns="88125" rIns="88125" bIns="881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265809" y="1"/>
            <a:ext cx="4028440" cy="350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125" tIns="88125" rIns="88125" bIns="881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311400" y="527050"/>
            <a:ext cx="4673600" cy="2628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29642" y="3329941"/>
            <a:ext cx="7437119" cy="315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125" tIns="88125" rIns="88125" bIns="881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658664"/>
            <a:ext cx="4028440" cy="350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125" tIns="88125" rIns="88125" bIns="881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0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:notes"/>
          <p:cNvSpPr txBox="1">
            <a:spLocks noGrp="1"/>
          </p:cNvSpPr>
          <p:nvPr>
            <p:ph type="body" idx="1"/>
          </p:nvPr>
        </p:nvSpPr>
        <p:spPr>
          <a:xfrm>
            <a:off x="929642" y="3329941"/>
            <a:ext cx="7437119" cy="3154679"/>
          </a:xfrm>
          <a:prstGeom prst="rect">
            <a:avLst/>
          </a:prstGeom>
        </p:spPr>
        <p:txBody>
          <a:bodyPr spcFirstLastPara="1" wrap="square" lIns="88125" tIns="88125" rIns="88125" bIns="88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7050"/>
            <a:ext cx="4673600" cy="2628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9:notes"/>
          <p:cNvSpPr txBox="1">
            <a:spLocks noGrp="1"/>
          </p:cNvSpPr>
          <p:nvPr>
            <p:ph type="body" idx="1"/>
          </p:nvPr>
        </p:nvSpPr>
        <p:spPr>
          <a:xfrm>
            <a:off x="929642" y="3329941"/>
            <a:ext cx="7437119" cy="3154679"/>
          </a:xfrm>
          <a:prstGeom prst="rect">
            <a:avLst/>
          </a:prstGeom>
        </p:spPr>
        <p:txBody>
          <a:bodyPr spcFirstLastPara="1" wrap="square" lIns="88125" tIns="88125" rIns="88125" bIns="88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7050"/>
            <a:ext cx="4673600" cy="2628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7050"/>
            <a:ext cx="4673600" cy="2628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10:notes"/>
          <p:cNvSpPr txBox="1">
            <a:spLocks noGrp="1"/>
          </p:cNvSpPr>
          <p:nvPr>
            <p:ph type="body" idx="1"/>
          </p:nvPr>
        </p:nvSpPr>
        <p:spPr>
          <a:xfrm>
            <a:off x="929642" y="3329941"/>
            <a:ext cx="7437119" cy="315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125" tIns="88125" rIns="88125" bIns="88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Action shots of your Kiwanis Projects.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Highlighting your community partners.</a:t>
            </a:r>
            <a:endParaRPr/>
          </a:p>
        </p:txBody>
      </p:sp>
      <p:sp>
        <p:nvSpPr>
          <p:cNvPr id="146" name="Google Shape;146;p10:notes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0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7050"/>
            <a:ext cx="4673600" cy="2628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p11:notes"/>
          <p:cNvSpPr txBox="1">
            <a:spLocks noGrp="1"/>
          </p:cNvSpPr>
          <p:nvPr>
            <p:ph type="body" idx="1"/>
          </p:nvPr>
        </p:nvSpPr>
        <p:spPr>
          <a:xfrm>
            <a:off x="929642" y="3329941"/>
            <a:ext cx="7437119" cy="315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125" tIns="88125" rIns="88125" bIns="88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Highlighting your event sponsors.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Posting about attending divisional meetings.</a:t>
            </a:r>
            <a:endParaRPr/>
          </a:p>
        </p:txBody>
      </p:sp>
      <p:sp>
        <p:nvSpPr>
          <p:cNvPr id="153" name="Google Shape;153;p11:notes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0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7050"/>
            <a:ext cx="4673600" cy="2628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" name="Google Shape;159;p12:notes"/>
          <p:cNvSpPr txBox="1">
            <a:spLocks noGrp="1"/>
          </p:cNvSpPr>
          <p:nvPr>
            <p:ph type="body" idx="1"/>
          </p:nvPr>
        </p:nvSpPr>
        <p:spPr>
          <a:xfrm>
            <a:off x="929642" y="3329941"/>
            <a:ext cx="7437119" cy="315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125" tIns="88125" rIns="88125" bIns="88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60" name="Google Shape;160;p12:notes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0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3:notes"/>
          <p:cNvSpPr txBox="1">
            <a:spLocks noGrp="1"/>
          </p:cNvSpPr>
          <p:nvPr>
            <p:ph type="body" idx="1"/>
          </p:nvPr>
        </p:nvSpPr>
        <p:spPr>
          <a:xfrm>
            <a:off x="929642" y="3329941"/>
            <a:ext cx="7437119" cy="3154679"/>
          </a:xfrm>
          <a:prstGeom prst="rect">
            <a:avLst/>
          </a:prstGeom>
        </p:spPr>
        <p:txBody>
          <a:bodyPr spcFirstLastPara="1" wrap="square" lIns="88125" tIns="88125" rIns="88125" bIns="88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7050"/>
            <a:ext cx="4673600" cy="2628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4:notes"/>
          <p:cNvSpPr txBox="1">
            <a:spLocks noGrp="1"/>
          </p:cNvSpPr>
          <p:nvPr>
            <p:ph type="body" idx="1"/>
          </p:nvPr>
        </p:nvSpPr>
        <p:spPr>
          <a:xfrm>
            <a:off x="929642" y="3329941"/>
            <a:ext cx="7437119" cy="3154679"/>
          </a:xfrm>
          <a:prstGeom prst="rect">
            <a:avLst/>
          </a:prstGeom>
        </p:spPr>
        <p:txBody>
          <a:bodyPr spcFirstLastPara="1" wrap="square" lIns="88125" tIns="88125" rIns="88125" bIns="88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7050"/>
            <a:ext cx="4673600" cy="2628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5:notes"/>
          <p:cNvSpPr txBox="1">
            <a:spLocks noGrp="1"/>
          </p:cNvSpPr>
          <p:nvPr>
            <p:ph type="body" idx="1"/>
          </p:nvPr>
        </p:nvSpPr>
        <p:spPr>
          <a:xfrm>
            <a:off x="929642" y="3329941"/>
            <a:ext cx="7437119" cy="3154679"/>
          </a:xfrm>
          <a:prstGeom prst="rect">
            <a:avLst/>
          </a:prstGeom>
        </p:spPr>
        <p:txBody>
          <a:bodyPr spcFirstLastPara="1" wrap="square" lIns="88125" tIns="88125" rIns="88125" bIns="88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7050"/>
            <a:ext cx="4673600" cy="2628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6:notes"/>
          <p:cNvSpPr txBox="1">
            <a:spLocks noGrp="1"/>
          </p:cNvSpPr>
          <p:nvPr>
            <p:ph type="body" idx="1"/>
          </p:nvPr>
        </p:nvSpPr>
        <p:spPr>
          <a:xfrm>
            <a:off x="929642" y="3329941"/>
            <a:ext cx="7437119" cy="3154679"/>
          </a:xfrm>
          <a:prstGeom prst="rect">
            <a:avLst/>
          </a:prstGeom>
        </p:spPr>
        <p:txBody>
          <a:bodyPr spcFirstLastPara="1" wrap="square" lIns="88125" tIns="88125" rIns="88125" bIns="88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7050"/>
            <a:ext cx="4673600" cy="2628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7:notes"/>
          <p:cNvSpPr txBox="1">
            <a:spLocks noGrp="1"/>
          </p:cNvSpPr>
          <p:nvPr>
            <p:ph type="body" idx="1"/>
          </p:nvPr>
        </p:nvSpPr>
        <p:spPr>
          <a:xfrm>
            <a:off x="929642" y="3329941"/>
            <a:ext cx="7437119" cy="3154679"/>
          </a:xfrm>
          <a:prstGeom prst="rect">
            <a:avLst/>
          </a:prstGeom>
        </p:spPr>
        <p:txBody>
          <a:bodyPr spcFirstLastPara="1" wrap="square" lIns="88125" tIns="88125" rIns="88125" bIns="88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7050"/>
            <a:ext cx="4673600" cy="2628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8:notes"/>
          <p:cNvSpPr txBox="1">
            <a:spLocks noGrp="1"/>
          </p:cNvSpPr>
          <p:nvPr>
            <p:ph type="body" idx="1"/>
          </p:nvPr>
        </p:nvSpPr>
        <p:spPr>
          <a:xfrm>
            <a:off x="929642" y="3329941"/>
            <a:ext cx="7437119" cy="3154679"/>
          </a:xfrm>
          <a:prstGeom prst="rect">
            <a:avLst/>
          </a:prstGeom>
        </p:spPr>
        <p:txBody>
          <a:bodyPr spcFirstLastPara="1" wrap="square" lIns="88125" tIns="88125" rIns="88125" bIns="88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7050"/>
            <a:ext cx="4673600" cy="2628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929642" y="3329941"/>
            <a:ext cx="7437119" cy="3154679"/>
          </a:xfrm>
          <a:prstGeom prst="rect">
            <a:avLst/>
          </a:prstGeom>
        </p:spPr>
        <p:txBody>
          <a:bodyPr spcFirstLastPara="1" wrap="square" lIns="88125" tIns="88125" rIns="88125" bIns="88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7050"/>
            <a:ext cx="4673600" cy="2628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f27cea4495_0_12:notes"/>
          <p:cNvSpPr txBox="1">
            <a:spLocks noGrp="1"/>
          </p:cNvSpPr>
          <p:nvPr>
            <p:ph type="body" idx="1"/>
          </p:nvPr>
        </p:nvSpPr>
        <p:spPr>
          <a:xfrm>
            <a:off x="929642" y="3329941"/>
            <a:ext cx="7437000" cy="3154800"/>
          </a:xfrm>
          <a:prstGeom prst="rect">
            <a:avLst/>
          </a:prstGeom>
        </p:spPr>
        <p:txBody>
          <a:bodyPr spcFirstLastPara="1" wrap="square" lIns="88125" tIns="88125" rIns="88125" bIns="88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g2f27cea4495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7050"/>
            <a:ext cx="4673700" cy="2628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f27cea4495_0_17:notes"/>
          <p:cNvSpPr txBox="1">
            <a:spLocks noGrp="1"/>
          </p:cNvSpPr>
          <p:nvPr>
            <p:ph type="body" idx="1"/>
          </p:nvPr>
        </p:nvSpPr>
        <p:spPr>
          <a:xfrm>
            <a:off x="929642" y="3329941"/>
            <a:ext cx="7437000" cy="3154800"/>
          </a:xfrm>
          <a:prstGeom prst="rect">
            <a:avLst/>
          </a:prstGeom>
        </p:spPr>
        <p:txBody>
          <a:bodyPr spcFirstLastPara="1" wrap="square" lIns="88125" tIns="88125" rIns="88125" bIns="88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g2f27cea4495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7050"/>
            <a:ext cx="4673700" cy="2628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f27cea4495_0_7:notes"/>
          <p:cNvSpPr txBox="1">
            <a:spLocks noGrp="1"/>
          </p:cNvSpPr>
          <p:nvPr>
            <p:ph type="body" idx="1"/>
          </p:nvPr>
        </p:nvSpPr>
        <p:spPr>
          <a:xfrm>
            <a:off x="929642" y="3329941"/>
            <a:ext cx="7437000" cy="3154800"/>
          </a:xfrm>
          <a:prstGeom prst="rect">
            <a:avLst/>
          </a:prstGeom>
        </p:spPr>
        <p:txBody>
          <a:bodyPr spcFirstLastPara="1" wrap="square" lIns="88125" tIns="88125" rIns="88125" bIns="88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g2f27cea449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7050"/>
            <a:ext cx="4673700" cy="2628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929642" y="3329941"/>
            <a:ext cx="7437119" cy="3154679"/>
          </a:xfrm>
          <a:prstGeom prst="rect">
            <a:avLst/>
          </a:prstGeom>
        </p:spPr>
        <p:txBody>
          <a:bodyPr spcFirstLastPara="1" wrap="square" lIns="88125" tIns="88125" rIns="88125" bIns="88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7050"/>
            <a:ext cx="4673600" cy="2628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f27cea449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7050"/>
            <a:ext cx="4673700" cy="2628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f27cea4495_0_1:notes"/>
          <p:cNvSpPr txBox="1">
            <a:spLocks noGrp="1"/>
          </p:cNvSpPr>
          <p:nvPr>
            <p:ph type="body" idx="1"/>
          </p:nvPr>
        </p:nvSpPr>
        <p:spPr>
          <a:xfrm>
            <a:off x="929642" y="3329941"/>
            <a:ext cx="7437000" cy="3154800"/>
          </a:xfrm>
          <a:prstGeom prst="rect">
            <a:avLst/>
          </a:prstGeom>
        </p:spPr>
        <p:txBody>
          <a:bodyPr spcFirstLastPara="1" wrap="square" lIns="88125" tIns="88125" rIns="88125" bIns="88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g2f27cea4495_0_1:notes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00" cy="350400"/>
          </a:xfrm>
          <a:prstGeom prst="rect">
            <a:avLst/>
          </a:prstGeom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929642" y="3329941"/>
            <a:ext cx="7437119" cy="3154679"/>
          </a:xfrm>
          <a:prstGeom prst="rect">
            <a:avLst/>
          </a:prstGeom>
        </p:spPr>
        <p:txBody>
          <a:bodyPr spcFirstLastPara="1" wrap="square" lIns="88125" tIns="88125" rIns="88125" bIns="88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7050"/>
            <a:ext cx="4673600" cy="2628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929642" y="3329941"/>
            <a:ext cx="7437119" cy="3154679"/>
          </a:xfrm>
          <a:prstGeom prst="rect">
            <a:avLst/>
          </a:prstGeom>
        </p:spPr>
        <p:txBody>
          <a:bodyPr spcFirstLastPara="1" wrap="square" lIns="88125" tIns="88125" rIns="88125" bIns="88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7050"/>
            <a:ext cx="4673600" cy="2628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:notes"/>
          <p:cNvSpPr txBox="1">
            <a:spLocks noGrp="1"/>
          </p:cNvSpPr>
          <p:nvPr>
            <p:ph type="body" idx="1"/>
          </p:nvPr>
        </p:nvSpPr>
        <p:spPr>
          <a:xfrm>
            <a:off x="929642" y="3329941"/>
            <a:ext cx="7437119" cy="3154679"/>
          </a:xfrm>
          <a:prstGeom prst="rect">
            <a:avLst/>
          </a:prstGeom>
        </p:spPr>
        <p:txBody>
          <a:bodyPr spcFirstLastPara="1" wrap="square" lIns="88125" tIns="88125" rIns="88125" bIns="88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7050"/>
            <a:ext cx="4673600" cy="2628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:notes"/>
          <p:cNvSpPr txBox="1">
            <a:spLocks noGrp="1"/>
          </p:cNvSpPr>
          <p:nvPr>
            <p:ph type="body" idx="1"/>
          </p:nvPr>
        </p:nvSpPr>
        <p:spPr>
          <a:xfrm>
            <a:off x="929642" y="3329941"/>
            <a:ext cx="7437119" cy="3154679"/>
          </a:xfrm>
          <a:prstGeom prst="rect">
            <a:avLst/>
          </a:prstGeom>
        </p:spPr>
        <p:txBody>
          <a:bodyPr spcFirstLastPara="1" wrap="square" lIns="88125" tIns="88125" rIns="88125" bIns="88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7050"/>
            <a:ext cx="4673600" cy="2628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8:notes"/>
          <p:cNvSpPr txBox="1">
            <a:spLocks noGrp="1"/>
          </p:cNvSpPr>
          <p:nvPr>
            <p:ph type="body" idx="1"/>
          </p:nvPr>
        </p:nvSpPr>
        <p:spPr>
          <a:xfrm>
            <a:off x="929642" y="3329941"/>
            <a:ext cx="7437119" cy="3154679"/>
          </a:xfrm>
          <a:prstGeom prst="rect">
            <a:avLst/>
          </a:prstGeom>
        </p:spPr>
        <p:txBody>
          <a:bodyPr spcFirstLastPara="1" wrap="square" lIns="88125" tIns="88125" rIns="88125" bIns="88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7050"/>
            <a:ext cx="4673600" cy="2628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nim background">
  <p:cSld name="Denim background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0" descr="DENIM FULL SCREEN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0"/>
          <p:cNvSpPr txBox="1">
            <a:spLocks noGrp="1"/>
          </p:cNvSpPr>
          <p:nvPr>
            <p:ph type="title"/>
          </p:nvPr>
        </p:nvSpPr>
        <p:spPr>
          <a:xfrm>
            <a:off x="304800" y="361950"/>
            <a:ext cx="8610600" cy="634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body" idx="1"/>
          </p:nvPr>
        </p:nvSpPr>
        <p:spPr>
          <a:xfrm>
            <a:off x="762000" y="1200150"/>
            <a:ext cx="78486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aramond"/>
              <a:buNone/>
              <a:defRPr sz="32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ullet Points">
  <p:cSld name="3_Bullet Point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29" descr="HEADER BA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126873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29"/>
          <p:cNvSpPr txBox="1">
            <a:spLocks noGrp="1"/>
          </p:cNvSpPr>
          <p:nvPr>
            <p:ph type="body" idx="1"/>
          </p:nvPr>
        </p:nvSpPr>
        <p:spPr>
          <a:xfrm>
            <a:off x="838201" y="1314451"/>
            <a:ext cx="7848599" cy="3280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marR="0" lvl="1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3974"/>
              </a:buClr>
              <a:buSzPts val="21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3974"/>
              </a:buClr>
              <a:buSzPts val="24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15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2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29"/>
          <p:cNvSpPr txBox="1">
            <a:spLocks noGrp="1"/>
          </p:cNvSpPr>
          <p:nvPr>
            <p:ph type="title"/>
          </p:nvPr>
        </p:nvSpPr>
        <p:spPr>
          <a:xfrm>
            <a:off x="0" y="336947"/>
            <a:ext cx="9144000" cy="634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ontent Block">
  <p:cSld name="3_Content Bloc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30" descr="HEADER BA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126873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30"/>
          <p:cNvSpPr txBox="1">
            <a:spLocks noGrp="1"/>
          </p:cNvSpPr>
          <p:nvPr>
            <p:ph type="body" idx="1"/>
          </p:nvPr>
        </p:nvSpPr>
        <p:spPr>
          <a:xfrm>
            <a:off x="838201" y="1314451"/>
            <a:ext cx="7848599" cy="3280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marR="0" lvl="1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3974"/>
              </a:buClr>
              <a:buSzPts val="21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3974"/>
              </a:buClr>
              <a:buSzPts val="24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15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2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30"/>
          <p:cNvSpPr txBox="1">
            <a:spLocks noGrp="1"/>
          </p:cNvSpPr>
          <p:nvPr>
            <p:ph type="title"/>
          </p:nvPr>
        </p:nvSpPr>
        <p:spPr>
          <a:xfrm>
            <a:off x="0" y="336947"/>
            <a:ext cx="9144000" cy="634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nim Left Bullets">
  <p:cSld name="Denim Left Bullet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31" descr="denim sideba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2286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31"/>
          <p:cNvSpPr txBox="1">
            <a:spLocks noGrp="1"/>
          </p:cNvSpPr>
          <p:nvPr>
            <p:ph type="body" idx="1"/>
          </p:nvPr>
        </p:nvSpPr>
        <p:spPr>
          <a:xfrm>
            <a:off x="2743200" y="1123950"/>
            <a:ext cx="5943600" cy="3470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marR="0" lvl="1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3974"/>
              </a:buClr>
              <a:buSzPts val="21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3974"/>
              </a:buClr>
              <a:buSzPts val="24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15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2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31"/>
          <p:cNvSpPr txBox="1">
            <a:spLocks noGrp="1"/>
          </p:cNvSpPr>
          <p:nvPr>
            <p:ph type="title"/>
          </p:nvPr>
        </p:nvSpPr>
        <p:spPr>
          <a:xfrm>
            <a:off x="2286000" y="489347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nim Left Content Block">
  <p:cSld name="Denim Left Content Bloc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32" descr="denim sideba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2286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32"/>
          <p:cNvSpPr txBox="1">
            <a:spLocks noGrp="1"/>
          </p:cNvSpPr>
          <p:nvPr>
            <p:ph type="title"/>
          </p:nvPr>
        </p:nvSpPr>
        <p:spPr>
          <a:xfrm>
            <a:off x="2286000" y="489347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body" idx="1"/>
          </p:nvPr>
        </p:nvSpPr>
        <p:spPr>
          <a:xfrm>
            <a:off x="2895600" y="1314451"/>
            <a:ext cx="5791200" cy="3280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marR="0" lvl="1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3974"/>
              </a:buClr>
              <a:buSzPts val="21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3974"/>
              </a:buClr>
              <a:buSzPts val="24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15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2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nim Right Bullets">
  <p:cSld name="Denim Right Bulle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33" descr="denim sideba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6858000" y="0"/>
            <a:ext cx="2286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457200" y="1123950"/>
            <a:ext cx="5943600" cy="3699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marR="0" lvl="1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3974"/>
              </a:buClr>
              <a:buSzPts val="21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3974"/>
              </a:buClr>
              <a:buSzPts val="24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15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2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title"/>
          </p:nvPr>
        </p:nvSpPr>
        <p:spPr>
          <a:xfrm>
            <a:off x="0" y="489347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nim Right Content Block">
  <p:cSld name="Denim Right Content Bloc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34" descr="denim sideba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6858000" y="0"/>
            <a:ext cx="2286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34"/>
          <p:cNvSpPr txBox="1">
            <a:spLocks noGrp="1"/>
          </p:cNvSpPr>
          <p:nvPr>
            <p:ph type="title"/>
          </p:nvPr>
        </p:nvSpPr>
        <p:spPr>
          <a:xfrm>
            <a:off x="0" y="489347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body" idx="1"/>
          </p:nvPr>
        </p:nvSpPr>
        <p:spPr>
          <a:xfrm>
            <a:off x="914400" y="1200150"/>
            <a:ext cx="5791200" cy="3280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marR="0" lvl="1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3974"/>
              </a:buClr>
              <a:buSzPts val="21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3974"/>
              </a:buClr>
              <a:buSzPts val="24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15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2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rgbClr val="1E3C7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5"/>
          <p:cNvSpPr txBox="1">
            <a:spLocks noGrp="1"/>
          </p:cNvSpPr>
          <p:nvPr>
            <p:ph type="ctrTitle"/>
          </p:nvPr>
        </p:nvSpPr>
        <p:spPr>
          <a:xfrm>
            <a:off x="685800" y="840582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sz="36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35"/>
          <p:cNvSpPr txBox="1">
            <a:spLocks noGrp="1"/>
          </p:cNvSpPr>
          <p:nvPr>
            <p:ph type="subTitle" idx="1"/>
          </p:nvPr>
        </p:nvSpPr>
        <p:spPr>
          <a:xfrm>
            <a:off x="1371600" y="2000250"/>
            <a:ext cx="64008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  <a:defRPr sz="2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35"/>
          <p:cNvSpPr txBox="1">
            <a:spLocks noGrp="1"/>
          </p:cNvSpPr>
          <p:nvPr>
            <p:ph type="body" idx="2"/>
          </p:nvPr>
        </p:nvSpPr>
        <p:spPr>
          <a:xfrm>
            <a:off x="2628900" y="3088481"/>
            <a:ext cx="3886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  <a:defRPr sz="2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74" name="Google Shape;74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19400" y="4155948"/>
            <a:ext cx="3505200" cy="473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6"/>
          <p:cNvSpPr txBox="1">
            <a:spLocks noGrp="1"/>
          </p:cNvSpPr>
          <p:nvPr>
            <p:ph type="body" idx="1"/>
          </p:nvPr>
        </p:nvSpPr>
        <p:spPr>
          <a:xfrm>
            <a:off x="838200" y="1314451"/>
            <a:ext cx="7848600" cy="3280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95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Noto Sans Symbols"/>
              <a:buChar char="▪"/>
              <a:def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title"/>
          </p:nvPr>
        </p:nvSpPr>
        <p:spPr>
          <a:xfrm>
            <a:off x="838200" y="171450"/>
            <a:ext cx="7848600" cy="634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bg>
      <p:bgPr>
        <a:solidFill>
          <a:srgbClr val="1E3C7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37"/>
          <p:cNvPicPr preferRelativeResize="0"/>
          <p:nvPr/>
        </p:nvPicPr>
        <p:blipFill rotWithShape="1">
          <a:blip r:embed="rId2">
            <a:alphaModFix/>
          </a:blip>
          <a:srcRect l="20000" t="2700" b="15999"/>
          <a:stretch/>
        </p:blipFill>
        <p:spPr>
          <a:xfrm>
            <a:off x="10017" y="3499945"/>
            <a:ext cx="2180896" cy="1662277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37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1" name="Google Shape;81;p37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82" name="Google Shape;82;p37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6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6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6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6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6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6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ullet Points">
  <p:cSld name="1_Bullet Points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1" descr="HEADER BAR wSEAL 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126873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1"/>
          <p:cNvSpPr txBox="1">
            <a:spLocks noGrp="1"/>
          </p:cNvSpPr>
          <p:nvPr>
            <p:ph type="title"/>
          </p:nvPr>
        </p:nvSpPr>
        <p:spPr>
          <a:xfrm>
            <a:off x="1371600" y="285750"/>
            <a:ext cx="7086600" cy="634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1"/>
          <p:cNvSpPr txBox="1">
            <a:spLocks noGrp="1"/>
          </p:cNvSpPr>
          <p:nvPr>
            <p:ph type="body" idx="1"/>
          </p:nvPr>
        </p:nvSpPr>
        <p:spPr>
          <a:xfrm>
            <a:off x="838201" y="1314451"/>
            <a:ext cx="7848599" cy="3280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marR="0" lvl="1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3974"/>
              </a:buClr>
              <a:buSzPts val="21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3974"/>
              </a:buClr>
              <a:buSzPts val="24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15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2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nim Left Pin Bullets">
  <p:cSld name="Denim Left Pin Bullet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22" descr="denim sideba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2286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2"/>
          <p:cNvSpPr txBox="1">
            <a:spLocks noGrp="1"/>
          </p:cNvSpPr>
          <p:nvPr>
            <p:ph type="body" idx="1"/>
          </p:nvPr>
        </p:nvSpPr>
        <p:spPr>
          <a:xfrm>
            <a:off x="2743200" y="1123950"/>
            <a:ext cx="5943600" cy="3470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marR="0" lvl="1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3974"/>
              </a:buClr>
              <a:buSzPts val="21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3974"/>
              </a:buClr>
              <a:buSzPts val="24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15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2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22"/>
          <p:cNvSpPr txBox="1">
            <a:spLocks noGrp="1"/>
          </p:cNvSpPr>
          <p:nvPr>
            <p:ph type="title"/>
          </p:nvPr>
        </p:nvSpPr>
        <p:spPr>
          <a:xfrm>
            <a:off x="2286000" y="489347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ontent block">
  <p:cSld name="4_Content bloc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23" descr="HEADER BAR wSEAL 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126873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3"/>
          <p:cNvSpPr txBox="1">
            <a:spLocks noGrp="1"/>
          </p:cNvSpPr>
          <p:nvPr>
            <p:ph type="body" idx="1"/>
          </p:nvPr>
        </p:nvSpPr>
        <p:spPr>
          <a:xfrm>
            <a:off x="838201" y="1314451"/>
            <a:ext cx="7848599" cy="3280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marR="0" lvl="1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3974"/>
              </a:buClr>
              <a:buSzPts val="21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3974"/>
              </a:buClr>
              <a:buSzPts val="24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15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2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23"/>
          <p:cNvSpPr txBox="1">
            <a:spLocks noGrp="1"/>
          </p:cNvSpPr>
          <p:nvPr>
            <p:ph type="title"/>
          </p:nvPr>
        </p:nvSpPr>
        <p:spPr>
          <a:xfrm>
            <a:off x="1371600" y="285750"/>
            <a:ext cx="7086600" cy="634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ullet Points">
  <p:cSld name="2_Bullet Point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24" descr="HEADER BAR wSE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184404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24"/>
          <p:cNvSpPr txBox="1">
            <a:spLocks noGrp="1"/>
          </p:cNvSpPr>
          <p:nvPr>
            <p:ph type="body" idx="1"/>
          </p:nvPr>
        </p:nvSpPr>
        <p:spPr>
          <a:xfrm>
            <a:off x="838201" y="1314451"/>
            <a:ext cx="7848599" cy="3280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marR="0" lvl="1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3974"/>
              </a:buClr>
              <a:buSzPts val="21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3974"/>
              </a:buClr>
              <a:buSzPts val="24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15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2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24"/>
          <p:cNvSpPr txBox="1">
            <a:spLocks noGrp="1"/>
          </p:cNvSpPr>
          <p:nvPr>
            <p:ph type="title"/>
          </p:nvPr>
        </p:nvSpPr>
        <p:spPr>
          <a:xfrm>
            <a:off x="838200" y="336947"/>
            <a:ext cx="7086600" cy="634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ntent Block">
  <p:cSld name="2_Content Block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25" descr="HEADER BAR wSE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184404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25"/>
          <p:cNvSpPr txBox="1">
            <a:spLocks noGrp="1"/>
          </p:cNvSpPr>
          <p:nvPr>
            <p:ph type="body" idx="1"/>
          </p:nvPr>
        </p:nvSpPr>
        <p:spPr>
          <a:xfrm>
            <a:off x="838201" y="1314451"/>
            <a:ext cx="7848599" cy="3280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marR="0" lvl="1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3974"/>
              </a:buClr>
              <a:buSzPts val="21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3974"/>
              </a:buClr>
              <a:buSzPts val="24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15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2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25"/>
          <p:cNvSpPr txBox="1">
            <a:spLocks noGrp="1"/>
          </p:cNvSpPr>
          <p:nvPr>
            <p:ph type="title"/>
          </p:nvPr>
        </p:nvSpPr>
        <p:spPr>
          <a:xfrm>
            <a:off x="838200" y="336947"/>
            <a:ext cx="7086600" cy="634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nim Left Pin Content Block">
  <p:cSld name="Denim Left Pin Content Block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26" descr="denim sideba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2286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26"/>
          <p:cNvSpPr txBox="1">
            <a:spLocks noGrp="1"/>
          </p:cNvSpPr>
          <p:nvPr>
            <p:ph type="title"/>
          </p:nvPr>
        </p:nvSpPr>
        <p:spPr>
          <a:xfrm>
            <a:off x="2286000" y="489347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body" idx="1"/>
          </p:nvPr>
        </p:nvSpPr>
        <p:spPr>
          <a:xfrm>
            <a:off x="2895600" y="1314451"/>
            <a:ext cx="5791200" cy="3280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marR="0" lvl="1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3974"/>
              </a:buClr>
              <a:buSzPts val="21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3974"/>
              </a:buClr>
              <a:buSzPts val="24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15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2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nim Right Pin Bullets">
  <p:cSld name="Denim Right Pin Bulle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7"/>
          <p:cNvSpPr txBox="1">
            <a:spLocks noGrp="1"/>
          </p:cNvSpPr>
          <p:nvPr>
            <p:ph type="body" idx="1"/>
          </p:nvPr>
        </p:nvSpPr>
        <p:spPr>
          <a:xfrm>
            <a:off x="457200" y="1123950"/>
            <a:ext cx="5943600" cy="3699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marR="0" lvl="1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3974"/>
              </a:buClr>
              <a:buSzPts val="21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3974"/>
              </a:buClr>
              <a:buSzPts val="24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15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2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27"/>
          <p:cNvSpPr txBox="1">
            <a:spLocks noGrp="1"/>
          </p:cNvSpPr>
          <p:nvPr>
            <p:ph type="title"/>
          </p:nvPr>
        </p:nvSpPr>
        <p:spPr>
          <a:xfrm>
            <a:off x="0" y="489347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41" name="Google Shape;41;p27" descr="RIGHT SIDEBAR w SE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58000" y="0"/>
            <a:ext cx="2286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nim Right Pin Content Block">
  <p:cSld name="Denim Right Pin Content Block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8"/>
          <p:cNvSpPr txBox="1">
            <a:spLocks noGrp="1"/>
          </p:cNvSpPr>
          <p:nvPr>
            <p:ph type="title"/>
          </p:nvPr>
        </p:nvSpPr>
        <p:spPr>
          <a:xfrm>
            <a:off x="0" y="489347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body" idx="1"/>
          </p:nvPr>
        </p:nvSpPr>
        <p:spPr>
          <a:xfrm>
            <a:off x="914400" y="1200150"/>
            <a:ext cx="5791200" cy="3280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marR="0" lvl="1" indent="-361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3974"/>
              </a:buClr>
              <a:buSzPts val="21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3974"/>
              </a:buClr>
              <a:buSzPts val="24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15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ts val="2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5" name="Google Shape;45;p28" descr="RIGHT SIDEBAR w SE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58000" y="0"/>
            <a:ext cx="2286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"/>
          <p:cNvSpPr txBox="1">
            <a:spLocks noGrp="1"/>
          </p:cNvSpPr>
          <p:nvPr>
            <p:ph type="title"/>
          </p:nvPr>
        </p:nvSpPr>
        <p:spPr>
          <a:xfrm>
            <a:off x="266700" y="1428750"/>
            <a:ext cx="8610600" cy="634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2800"/>
              <a:t>Insta-Success: </a:t>
            </a:r>
            <a:endParaRPr sz="28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2800"/>
              <a:t>Using Technology and Social Media to Promote your club </a:t>
            </a:r>
            <a:br>
              <a:rPr lang="en-US" sz="3200" i="1"/>
            </a:br>
            <a:br>
              <a:rPr lang="en-US" sz="3200" i="1"/>
            </a:br>
            <a:r>
              <a:rPr lang="en-US" sz="2800"/>
              <a:t>Jose Leoncio</a:t>
            </a:r>
            <a:br>
              <a:rPr lang="en-US" sz="2800"/>
            </a:br>
            <a:r>
              <a:rPr lang="en-US" sz="2800"/>
              <a:t>Social Media Chair</a:t>
            </a:r>
            <a:br>
              <a:rPr lang="en-US" sz="2800"/>
            </a:br>
            <a:r>
              <a:rPr lang="en-US" sz="2800"/>
              <a:t>Florida Kiwanis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9"/>
          <p:cNvSpPr txBox="1">
            <a:spLocks noGrp="1"/>
          </p:cNvSpPr>
          <p:nvPr>
            <p:ph type="title"/>
          </p:nvPr>
        </p:nvSpPr>
        <p:spPr>
          <a:xfrm>
            <a:off x="1371600" y="285750"/>
            <a:ext cx="7086600" cy="634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US"/>
              <a:t>Posts Ideas</a:t>
            </a:r>
            <a:endParaRPr/>
          </a:p>
        </p:txBody>
      </p:sp>
      <p:sp>
        <p:nvSpPr>
          <p:cNvPr id="142" name="Google Shape;142;p9"/>
          <p:cNvSpPr txBox="1">
            <a:spLocks noGrp="1"/>
          </p:cNvSpPr>
          <p:nvPr>
            <p:ph type="body" idx="1"/>
          </p:nvPr>
        </p:nvSpPr>
        <p:spPr>
          <a:xfrm>
            <a:off x="838201" y="1314451"/>
            <a:ext cx="7848599" cy="3280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1435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974"/>
              </a:buClr>
              <a:buSzPts val="3200"/>
              <a:buFont typeface="Arial"/>
              <a:buChar char="•"/>
            </a:pPr>
            <a:r>
              <a:rPr lang="en-US"/>
              <a:t>Highlighting your club events</a:t>
            </a:r>
            <a:endParaRPr/>
          </a:p>
          <a:p>
            <a:pPr marL="514350" marR="0" lvl="0" indent="-3111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3200"/>
              <a:buFont typeface="Arial"/>
              <a:buChar char="•"/>
            </a:pPr>
            <a:r>
              <a:rPr lang="en-US"/>
              <a:t>Showcasing your members</a:t>
            </a:r>
            <a:endParaRPr/>
          </a:p>
          <a:p>
            <a:pPr marL="514350" marR="0" lvl="0" indent="-3111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3200"/>
              <a:buFont typeface="Arial"/>
              <a:buChar char="•"/>
            </a:pPr>
            <a:r>
              <a:rPr lang="en-US"/>
              <a:t>Giving a shoutout to your sponsors/partners</a:t>
            </a:r>
            <a:endParaRPr/>
          </a:p>
          <a:p>
            <a:pPr marL="514350" marR="0" lvl="0" indent="-3111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3200"/>
              <a:buFont typeface="Arial"/>
              <a:buChar char="•"/>
            </a:pPr>
            <a:r>
              <a:rPr lang="en-US"/>
              <a:t>Use Social Media trends to influence your posts</a:t>
            </a:r>
            <a:endParaRPr/>
          </a:p>
          <a:p>
            <a:pPr marL="514350" marR="0" lvl="0" indent="-3111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3200"/>
              <a:buFont typeface="Arial"/>
              <a:buChar char="•"/>
            </a:pPr>
            <a:r>
              <a:rPr lang="en-US"/>
              <a:t>Share the love of Kiwanis</a:t>
            </a:r>
            <a:endParaRPr/>
          </a:p>
          <a:p>
            <a:pPr marL="514350" marR="0" lvl="0" indent="-1079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3200"/>
              <a:buFont typeface="Arial"/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10" descr="A collage of people in blue uniform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9248" y="75044"/>
            <a:ext cx="3352800" cy="3214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0" descr="A person standing behind a table with a blue tablecloth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67400" y="1657756"/>
            <a:ext cx="3276600" cy="34857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2200" y="133350"/>
            <a:ext cx="2882862" cy="28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1" descr="A collage of a meet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10199" y="1581150"/>
            <a:ext cx="3549777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12" descr="A collage of people in a classroo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2200" y="101743"/>
            <a:ext cx="2939737" cy="3193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2" descr="A group of people posing for a phot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86400" y="1696171"/>
            <a:ext cx="3537657" cy="3370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13" descr="A screenshot of a social media pos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2200" y="153673"/>
            <a:ext cx="3008044" cy="3193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3" descr="A collage of people cooking pancake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86400" y="1047750"/>
            <a:ext cx="3581400" cy="39466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4"/>
          <p:cNvSpPr txBox="1">
            <a:spLocks noGrp="1"/>
          </p:cNvSpPr>
          <p:nvPr>
            <p:ph type="title"/>
          </p:nvPr>
        </p:nvSpPr>
        <p:spPr>
          <a:xfrm>
            <a:off x="1371600" y="285750"/>
            <a:ext cx="7086600" cy="634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US"/>
              <a:t>Facebook Events</a:t>
            </a:r>
            <a:endParaRPr/>
          </a:p>
        </p:txBody>
      </p:sp>
      <p:sp>
        <p:nvSpPr>
          <p:cNvPr id="175" name="Google Shape;175;p14"/>
          <p:cNvSpPr txBox="1">
            <a:spLocks noGrp="1"/>
          </p:cNvSpPr>
          <p:nvPr>
            <p:ph type="body" idx="1"/>
          </p:nvPr>
        </p:nvSpPr>
        <p:spPr>
          <a:xfrm>
            <a:off x="838201" y="1314451"/>
            <a:ext cx="7848599" cy="3280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1435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974"/>
              </a:buClr>
              <a:buSzPts val="2800"/>
              <a:buFont typeface="Arial"/>
              <a:buChar char="•"/>
            </a:pPr>
            <a:r>
              <a:rPr lang="en-US" sz="2800"/>
              <a:t>Use them to promote your recruitment events!</a:t>
            </a:r>
            <a:endParaRPr/>
          </a:p>
          <a:p>
            <a:pPr marL="514350" marR="0" lvl="0" indent="-3111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2800"/>
              <a:buFont typeface="Arial"/>
              <a:buChar char="•"/>
            </a:pPr>
            <a:r>
              <a:rPr lang="en-US" sz="2800"/>
              <a:t>You can invite members from your club, on your friend list, etc.</a:t>
            </a:r>
            <a:endParaRPr/>
          </a:p>
          <a:p>
            <a:pPr marL="514350" marR="0" lvl="0" indent="-3111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2800"/>
              <a:buFont typeface="Arial"/>
              <a:buChar char="•"/>
            </a:pPr>
            <a:r>
              <a:rPr lang="en-US" sz="2800"/>
              <a:t>You can post the event page link on local community Facebook groups</a:t>
            </a:r>
            <a:endParaRPr/>
          </a:p>
          <a:p>
            <a:pPr marL="514350" marR="0" lvl="0" indent="-3111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2800"/>
              <a:buFont typeface="Arial"/>
              <a:buChar char="•"/>
            </a:pPr>
            <a:r>
              <a:rPr lang="en-US" sz="2800"/>
              <a:t>If there is an update with the event, you can post it in the discussions section.</a:t>
            </a:r>
            <a:endParaRPr/>
          </a:p>
          <a:p>
            <a:pPr marL="514350" marR="0" lvl="0" indent="-1079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3200"/>
              <a:buFont typeface="Arial"/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5"/>
          <p:cNvSpPr txBox="1">
            <a:spLocks noGrp="1"/>
          </p:cNvSpPr>
          <p:nvPr>
            <p:ph type="title"/>
          </p:nvPr>
        </p:nvSpPr>
        <p:spPr>
          <a:xfrm>
            <a:off x="1371600" y="285750"/>
            <a:ext cx="7086600" cy="634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US"/>
              <a:t>Facebook Events</a:t>
            </a:r>
            <a:endParaRPr/>
          </a:p>
        </p:txBody>
      </p:sp>
      <p:pic>
        <p:nvPicPr>
          <p:cNvPr id="181" name="Google Shape;181;p15" descr="A screenshot of a social media pos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7801" y="-74343"/>
            <a:ext cx="7696200" cy="52199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6"/>
          <p:cNvSpPr txBox="1">
            <a:spLocks noGrp="1"/>
          </p:cNvSpPr>
          <p:nvPr>
            <p:ph type="title"/>
          </p:nvPr>
        </p:nvSpPr>
        <p:spPr>
          <a:xfrm>
            <a:off x="1371600" y="285750"/>
            <a:ext cx="7086600" cy="634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US"/>
              <a:t>Facebook Events</a:t>
            </a:r>
            <a:endParaRPr/>
          </a:p>
        </p:txBody>
      </p:sp>
      <p:pic>
        <p:nvPicPr>
          <p:cNvPr id="187" name="Google Shape;187;p16" descr="A group of people sitting at a tab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0200" y="1408840"/>
            <a:ext cx="4649577" cy="3734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7"/>
          <p:cNvSpPr txBox="1">
            <a:spLocks noGrp="1"/>
          </p:cNvSpPr>
          <p:nvPr>
            <p:ph type="title"/>
          </p:nvPr>
        </p:nvSpPr>
        <p:spPr>
          <a:xfrm>
            <a:off x="1371600" y="285750"/>
            <a:ext cx="7086600" cy="634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US"/>
              <a:t>Social Media Trends</a:t>
            </a:r>
            <a:endParaRPr/>
          </a:p>
        </p:txBody>
      </p:sp>
      <p:pic>
        <p:nvPicPr>
          <p:cNvPr id="193" name="Google Shape;193;p17" descr="A group of women walking in a hallwa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850" y="1396617"/>
            <a:ext cx="3588350" cy="348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86200" y="1406027"/>
            <a:ext cx="5025595" cy="348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8"/>
          <p:cNvSpPr txBox="1">
            <a:spLocks noGrp="1"/>
          </p:cNvSpPr>
          <p:nvPr>
            <p:ph type="title"/>
          </p:nvPr>
        </p:nvSpPr>
        <p:spPr>
          <a:xfrm>
            <a:off x="1371600" y="285750"/>
            <a:ext cx="7086600" cy="634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US"/>
              <a:t>Boosting Your Posts</a:t>
            </a:r>
            <a:endParaRPr/>
          </a:p>
        </p:txBody>
      </p:sp>
      <p:sp>
        <p:nvSpPr>
          <p:cNvPr id="200" name="Google Shape;200;p18"/>
          <p:cNvSpPr txBox="1">
            <a:spLocks noGrp="1"/>
          </p:cNvSpPr>
          <p:nvPr>
            <p:ph type="body" idx="1"/>
          </p:nvPr>
        </p:nvSpPr>
        <p:spPr>
          <a:xfrm>
            <a:off x="838201" y="1314451"/>
            <a:ext cx="7848599" cy="3280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14350" marR="0" lvl="0" indent="-3111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2800"/>
              <a:buFont typeface="Arial"/>
              <a:buChar char="•"/>
            </a:pPr>
            <a:r>
              <a:rPr lang="en-US" sz="2800"/>
              <a:t>Facebook Advertising </a:t>
            </a:r>
            <a:endParaRPr sz="2800"/>
          </a:p>
          <a:p>
            <a:pPr marL="514350" marR="0" lvl="0" indent="-3111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Targeted Areas</a:t>
            </a:r>
            <a:endParaRPr sz="2800"/>
          </a:p>
          <a:p>
            <a:pPr marL="514350" marR="0" lvl="0" indent="-3111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Boosts Your Posts Impression</a:t>
            </a:r>
            <a:endParaRPr sz="2800"/>
          </a:p>
          <a:p>
            <a:pPr marL="514350" marR="0" lvl="0" indent="-3111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Amplify Your Audience</a:t>
            </a:r>
            <a:endParaRPr sz="2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 txBox="1">
            <a:spLocks noGrp="1"/>
          </p:cNvSpPr>
          <p:nvPr>
            <p:ph type="title"/>
          </p:nvPr>
        </p:nvSpPr>
        <p:spPr>
          <a:xfrm>
            <a:off x="1371600" y="285750"/>
            <a:ext cx="7086600" cy="634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US"/>
              <a:t>Objectives</a:t>
            </a:r>
            <a:endParaRPr/>
          </a:p>
        </p:txBody>
      </p:sp>
      <p:sp>
        <p:nvSpPr>
          <p:cNvPr id="93" name="Google Shape;93;p2"/>
          <p:cNvSpPr txBox="1">
            <a:spLocks noGrp="1"/>
          </p:cNvSpPr>
          <p:nvPr>
            <p:ph type="body" idx="1"/>
          </p:nvPr>
        </p:nvSpPr>
        <p:spPr>
          <a:xfrm>
            <a:off x="838201" y="1314451"/>
            <a:ext cx="7848599" cy="3280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1435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974"/>
              </a:buClr>
              <a:buSzPts val="3200"/>
              <a:buFont typeface="Arial"/>
              <a:buChar char="•"/>
            </a:pPr>
            <a:r>
              <a:rPr lang="en-US"/>
              <a:t>Different Platforms </a:t>
            </a:r>
            <a:endParaRPr/>
          </a:p>
          <a:p>
            <a:pPr marL="514350" marR="0" lvl="0" indent="-3111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3200"/>
              <a:buFont typeface="Arial"/>
              <a:buChar char="•"/>
            </a:pPr>
            <a:r>
              <a:rPr lang="en-US"/>
              <a:t>Kiwanis Brand</a:t>
            </a:r>
            <a:endParaRPr/>
          </a:p>
          <a:p>
            <a:pPr marL="514350" marR="0" lvl="0" indent="-3111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3200"/>
              <a:buFont typeface="Arial"/>
              <a:buChar char="•"/>
            </a:pPr>
            <a:r>
              <a:rPr lang="en-US"/>
              <a:t>Sample Posts</a:t>
            </a:r>
            <a:endParaRPr/>
          </a:p>
          <a:p>
            <a:pPr marL="514350" marR="0" lvl="0" indent="-3111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3200"/>
              <a:buFont typeface="Arial"/>
              <a:buChar char="•"/>
            </a:pPr>
            <a:r>
              <a:rPr lang="en-US"/>
              <a:t>Tying it back to recruiting new members</a:t>
            </a:r>
            <a:endParaRPr/>
          </a:p>
          <a:p>
            <a:pPr marL="514350" marR="0" lvl="0" indent="-1079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3200"/>
              <a:buFont typeface="Arial"/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f27cea4495_0_12"/>
          <p:cNvSpPr txBox="1">
            <a:spLocks noGrp="1"/>
          </p:cNvSpPr>
          <p:nvPr>
            <p:ph type="title"/>
          </p:nvPr>
        </p:nvSpPr>
        <p:spPr>
          <a:xfrm>
            <a:off x="1371600" y="285750"/>
            <a:ext cx="70866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US"/>
              <a:t>Resources</a:t>
            </a:r>
            <a:endParaRPr/>
          </a:p>
        </p:txBody>
      </p:sp>
      <p:sp>
        <p:nvSpPr>
          <p:cNvPr id="206" name="Google Shape;206;g2f27cea4495_0_12"/>
          <p:cNvSpPr txBox="1">
            <a:spLocks noGrp="1"/>
          </p:cNvSpPr>
          <p:nvPr>
            <p:ph type="body" idx="1"/>
          </p:nvPr>
        </p:nvSpPr>
        <p:spPr>
          <a:xfrm>
            <a:off x="838201" y="1314451"/>
            <a:ext cx="7848600" cy="3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14350" marR="0" lvl="0" indent="-3111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District Social Media Chair - Robert Brown</a:t>
            </a:r>
            <a:endParaRPr sz="2800"/>
          </a:p>
          <a:p>
            <a:pPr marL="514350" marR="0" lvl="0" indent="-3111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Kiwanis International Website</a:t>
            </a:r>
            <a:endParaRPr sz="2800"/>
          </a:p>
          <a:p>
            <a:pPr marL="514350" marR="0" lvl="0" indent="-3111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Canva</a:t>
            </a:r>
            <a:endParaRPr sz="2800"/>
          </a:p>
          <a:p>
            <a:pPr marL="514350" marR="0" lvl="0" indent="-3111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Meta Business Suite</a:t>
            </a:r>
            <a:endParaRPr sz="2800"/>
          </a:p>
          <a:p>
            <a:pPr marL="51435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endParaRPr sz="28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f27cea4495_0_17"/>
          <p:cNvSpPr txBox="1">
            <a:spLocks noGrp="1"/>
          </p:cNvSpPr>
          <p:nvPr>
            <p:ph type="title"/>
          </p:nvPr>
        </p:nvSpPr>
        <p:spPr>
          <a:xfrm>
            <a:off x="1371600" y="285750"/>
            <a:ext cx="70866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US"/>
              <a:t>Free Graphics!</a:t>
            </a:r>
            <a:endParaRPr/>
          </a:p>
        </p:txBody>
      </p:sp>
      <p:pic>
        <p:nvPicPr>
          <p:cNvPr id="212" name="Google Shape;212;g2f27cea4495_0_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9588" y="1586725"/>
            <a:ext cx="2850625" cy="285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f27cea4495_0_7"/>
          <p:cNvSpPr txBox="1">
            <a:spLocks noGrp="1"/>
          </p:cNvSpPr>
          <p:nvPr>
            <p:ph type="title"/>
          </p:nvPr>
        </p:nvSpPr>
        <p:spPr>
          <a:xfrm>
            <a:off x="1371600" y="285750"/>
            <a:ext cx="70866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US"/>
              <a:t>Final Tidbits</a:t>
            </a:r>
            <a:endParaRPr/>
          </a:p>
        </p:txBody>
      </p:sp>
      <p:sp>
        <p:nvSpPr>
          <p:cNvPr id="218" name="Google Shape;218;g2f27cea4495_0_7"/>
          <p:cNvSpPr txBox="1">
            <a:spLocks noGrp="1"/>
          </p:cNvSpPr>
          <p:nvPr>
            <p:ph type="body" idx="1"/>
          </p:nvPr>
        </p:nvSpPr>
        <p:spPr>
          <a:xfrm>
            <a:off x="838201" y="1314451"/>
            <a:ext cx="7848600" cy="3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1435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974"/>
              </a:buClr>
              <a:buSzPts val="2800"/>
              <a:buFont typeface="Arial"/>
              <a:buChar char="•"/>
            </a:pPr>
            <a:r>
              <a:rPr lang="en-US" sz="2800"/>
              <a:t>In need of posts to share? Share posts from Florida Kiwanis!</a:t>
            </a:r>
            <a:endParaRPr/>
          </a:p>
          <a:p>
            <a:pPr marL="514350" marR="0" lvl="0" indent="-3111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2800"/>
              <a:buFont typeface="Arial"/>
              <a:buChar char="•"/>
            </a:pPr>
            <a:r>
              <a:rPr lang="en-US" sz="2800"/>
              <a:t>Utilize the posting to story feature on Instagram and Facebook</a:t>
            </a:r>
            <a:endParaRPr/>
          </a:p>
          <a:p>
            <a:pPr marL="514350" marR="0" lvl="0" indent="-3111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2800"/>
              <a:buFont typeface="Arial"/>
              <a:buChar char="•"/>
            </a:pPr>
            <a:r>
              <a:rPr lang="en-US" sz="2800"/>
              <a:t>If your club gets mentioned in the press, share the article!</a:t>
            </a:r>
            <a:endParaRPr/>
          </a:p>
          <a:p>
            <a:pPr marL="514350" marR="0" lvl="0" indent="-3111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2800"/>
              <a:buFont typeface="Arial"/>
              <a:buChar char="•"/>
            </a:pPr>
            <a:r>
              <a:rPr lang="en-US" sz="2800"/>
              <a:t>Use the Social Media Assets provided by Kiwanis International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 txBox="1">
            <a:spLocks noGrp="1"/>
          </p:cNvSpPr>
          <p:nvPr>
            <p:ph type="title"/>
          </p:nvPr>
        </p:nvSpPr>
        <p:spPr>
          <a:xfrm>
            <a:off x="2286000" y="489347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US"/>
              <a:t>Social Media Platforms</a:t>
            </a:r>
            <a:endParaRPr/>
          </a:p>
        </p:txBody>
      </p:sp>
      <p:pic>
        <p:nvPicPr>
          <p:cNvPr id="99" name="Google Shape;99;p3" descr="40 Beautiful [Free!] Social Media Icon Sets For Your Websi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0800" y="1504950"/>
            <a:ext cx="6248400" cy="2798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f27cea4495_0_1"/>
          <p:cNvSpPr txBox="1">
            <a:spLocks noGrp="1"/>
          </p:cNvSpPr>
          <p:nvPr>
            <p:ph type="title"/>
          </p:nvPr>
        </p:nvSpPr>
        <p:spPr>
          <a:xfrm>
            <a:off x="304800" y="361950"/>
            <a:ext cx="8610600" cy="63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Flash Poll - What Platform is Your Club On?</a:t>
            </a:r>
            <a:endParaRPr sz="3200"/>
          </a:p>
        </p:txBody>
      </p:sp>
      <p:sp>
        <p:nvSpPr>
          <p:cNvPr id="106" name="Google Shape;106;g2f27cea4495_0_1"/>
          <p:cNvSpPr txBox="1">
            <a:spLocks noGrp="1"/>
          </p:cNvSpPr>
          <p:nvPr>
            <p:ph type="body" idx="1"/>
          </p:nvPr>
        </p:nvSpPr>
        <p:spPr>
          <a:xfrm>
            <a:off x="762000" y="1200150"/>
            <a:ext cx="7848600" cy="3124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Facebook</a:t>
            </a:r>
            <a:endParaRPr/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X (Twitter)</a:t>
            </a:r>
            <a:endParaRPr/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Instagram</a:t>
            </a:r>
            <a:endParaRPr/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Others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 txBox="1">
            <a:spLocks noGrp="1"/>
          </p:cNvSpPr>
          <p:nvPr>
            <p:ph type="title"/>
          </p:nvPr>
        </p:nvSpPr>
        <p:spPr>
          <a:xfrm>
            <a:off x="1371600" y="285750"/>
            <a:ext cx="7086600" cy="634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US"/>
              <a:t>Kiwanis Brand</a:t>
            </a:r>
            <a:endParaRPr/>
          </a:p>
        </p:txBody>
      </p:sp>
      <p:sp>
        <p:nvSpPr>
          <p:cNvPr id="112" name="Google Shape;112;p4"/>
          <p:cNvSpPr txBox="1">
            <a:spLocks noGrp="1"/>
          </p:cNvSpPr>
          <p:nvPr>
            <p:ph type="body" idx="1"/>
          </p:nvPr>
        </p:nvSpPr>
        <p:spPr>
          <a:xfrm>
            <a:off x="838201" y="1314451"/>
            <a:ext cx="7848599" cy="3280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1435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974"/>
              </a:buClr>
              <a:buSzPts val="3200"/>
              <a:buFont typeface="Arial"/>
              <a:buChar char="•"/>
            </a:pPr>
            <a:r>
              <a:rPr lang="en-US"/>
              <a:t>Follow the Kiwanis Brand Guide</a:t>
            </a:r>
            <a:endParaRPr/>
          </a:p>
          <a:p>
            <a:pPr marL="514350" marR="0" lvl="0" indent="-3111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3200"/>
              <a:buFont typeface="Arial"/>
              <a:buChar char="•"/>
            </a:pPr>
            <a:r>
              <a:rPr lang="en-US"/>
              <a:t>Ensure your club has an updated Kiwanis logo</a:t>
            </a:r>
            <a:endParaRPr/>
          </a:p>
          <a:p>
            <a:pPr marL="514350" marR="0" lvl="0" indent="-3111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3200"/>
              <a:buFont typeface="Arial"/>
              <a:buChar char="•"/>
            </a:pPr>
            <a:r>
              <a:rPr lang="en-US"/>
              <a:t>Be mindful of the language you use throughout social media</a:t>
            </a:r>
            <a:endParaRPr/>
          </a:p>
          <a:p>
            <a:pPr marL="514350" marR="0" lvl="0" indent="-3111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3200"/>
              <a:buFont typeface="Arial"/>
              <a:buChar char="•"/>
            </a:pPr>
            <a:r>
              <a:rPr lang="en-US"/>
              <a:t>More Resources: kiwanis.org/brand</a:t>
            </a:r>
            <a:endParaRPr/>
          </a:p>
          <a:p>
            <a:pPr marL="514350" marR="0" lvl="0" indent="-1079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3200"/>
              <a:buFont typeface="Arial"/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"/>
          <p:cNvSpPr txBox="1">
            <a:spLocks noGrp="1"/>
          </p:cNvSpPr>
          <p:nvPr>
            <p:ph type="title"/>
          </p:nvPr>
        </p:nvSpPr>
        <p:spPr>
          <a:xfrm>
            <a:off x="1371600" y="285750"/>
            <a:ext cx="7086600" cy="634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US"/>
              <a:t>Audience</a:t>
            </a:r>
            <a:endParaRPr/>
          </a:p>
        </p:txBody>
      </p:sp>
      <p:sp>
        <p:nvSpPr>
          <p:cNvPr id="118" name="Google Shape;118;p5"/>
          <p:cNvSpPr txBox="1">
            <a:spLocks noGrp="1"/>
          </p:cNvSpPr>
          <p:nvPr>
            <p:ph type="body" idx="1"/>
          </p:nvPr>
        </p:nvSpPr>
        <p:spPr>
          <a:xfrm>
            <a:off x="838201" y="1314451"/>
            <a:ext cx="7848599" cy="3280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1435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974"/>
              </a:buClr>
              <a:buSzPts val="3200"/>
              <a:buFont typeface="Arial"/>
              <a:buChar char="•"/>
            </a:pPr>
            <a:r>
              <a:rPr lang="en-US"/>
              <a:t>Your Club’s Facebook and Instagram pages: speaking to your outer audience</a:t>
            </a:r>
            <a:endParaRPr/>
          </a:p>
          <a:p>
            <a:pPr marL="514350" marR="0" lvl="0" indent="-3111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3200"/>
              <a:buFont typeface="Arial"/>
              <a:buChar char="•"/>
            </a:pPr>
            <a:r>
              <a:rPr lang="en-US"/>
              <a:t>Your personal Facebook and Instagram pages: speaking to your inner audience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"/>
          <p:cNvSpPr txBox="1">
            <a:spLocks noGrp="1"/>
          </p:cNvSpPr>
          <p:nvPr>
            <p:ph type="title"/>
          </p:nvPr>
        </p:nvSpPr>
        <p:spPr>
          <a:xfrm>
            <a:off x="1371600" y="285750"/>
            <a:ext cx="7086600" cy="634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US"/>
              <a:t>Membership Recruitment</a:t>
            </a:r>
            <a:endParaRPr/>
          </a:p>
        </p:txBody>
      </p:sp>
      <p:sp>
        <p:nvSpPr>
          <p:cNvPr id="124" name="Google Shape;124;p6"/>
          <p:cNvSpPr txBox="1">
            <a:spLocks noGrp="1"/>
          </p:cNvSpPr>
          <p:nvPr>
            <p:ph type="body" idx="1"/>
          </p:nvPr>
        </p:nvSpPr>
        <p:spPr>
          <a:xfrm>
            <a:off x="838201" y="1314451"/>
            <a:ext cx="7848599" cy="3280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1435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974"/>
              </a:buClr>
              <a:buSzPts val="3200"/>
              <a:buFont typeface="Arial"/>
              <a:buChar char="•"/>
            </a:pPr>
            <a:r>
              <a:rPr lang="en-US"/>
              <a:t>People join people</a:t>
            </a:r>
            <a:endParaRPr/>
          </a:p>
          <a:p>
            <a:pPr marL="514350" marR="0" lvl="0" indent="-3111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3200"/>
              <a:buFont typeface="Arial"/>
              <a:buChar char="•"/>
            </a:pPr>
            <a:r>
              <a:rPr lang="en-US"/>
              <a:t>People will search your Kiwanis Club</a:t>
            </a:r>
            <a:endParaRPr/>
          </a:p>
          <a:p>
            <a:pPr marL="514350" marR="0" lvl="0" indent="-3111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3200"/>
              <a:buFont typeface="Arial"/>
              <a:buChar char="•"/>
            </a:pPr>
            <a:r>
              <a:rPr lang="en-US"/>
              <a:t>Your club needs to be attractive on Social Media and beyond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 txBox="1">
            <a:spLocks noGrp="1"/>
          </p:cNvSpPr>
          <p:nvPr>
            <p:ph type="title"/>
          </p:nvPr>
        </p:nvSpPr>
        <p:spPr>
          <a:xfrm>
            <a:off x="1371600" y="285750"/>
            <a:ext cx="7086600" cy="634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US"/>
              <a:t>Crafting Posts: Captions</a:t>
            </a:r>
            <a:endParaRPr/>
          </a:p>
        </p:txBody>
      </p:sp>
      <p:sp>
        <p:nvSpPr>
          <p:cNvPr id="130" name="Google Shape;130;p7"/>
          <p:cNvSpPr txBox="1">
            <a:spLocks noGrp="1"/>
          </p:cNvSpPr>
          <p:nvPr>
            <p:ph type="body" idx="1"/>
          </p:nvPr>
        </p:nvSpPr>
        <p:spPr>
          <a:xfrm>
            <a:off x="838201" y="1314451"/>
            <a:ext cx="7848599" cy="3280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1435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974"/>
              </a:buClr>
              <a:buSzPts val="2800"/>
              <a:buFont typeface="Arial"/>
              <a:buChar char="•"/>
            </a:pPr>
            <a:r>
              <a:rPr lang="en-US" sz="2800"/>
              <a:t>Use short captions. No more than 50-100 characters. </a:t>
            </a:r>
            <a:endParaRPr/>
          </a:p>
          <a:p>
            <a:pPr marL="514350" marR="0" lvl="0" indent="-3111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2800"/>
              <a:buFont typeface="Arial"/>
              <a:buChar char="•"/>
            </a:pPr>
            <a:r>
              <a:rPr lang="en-US" sz="2800"/>
              <a:t>Use emojis</a:t>
            </a:r>
            <a:endParaRPr sz="2800"/>
          </a:p>
          <a:p>
            <a:pPr marL="514350" marR="0" lvl="0" indent="-3111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2800"/>
              <a:buFont typeface="Arial"/>
              <a:buChar char="•"/>
            </a:pPr>
            <a:r>
              <a:rPr lang="en-US" sz="2800"/>
              <a:t>Tag any organizations you partner with.</a:t>
            </a:r>
            <a:endParaRPr/>
          </a:p>
          <a:p>
            <a:pPr marL="514350" marR="0" lvl="0" indent="-3111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2800"/>
              <a:buFont typeface="Arial"/>
              <a:buChar char="•"/>
            </a:pPr>
            <a:r>
              <a:rPr lang="en-US" sz="2800"/>
              <a:t>Utilize 1-3 hashtags #KidsNeedKiwanis.</a:t>
            </a:r>
            <a:endParaRPr/>
          </a:p>
          <a:p>
            <a:pPr marL="514350" marR="0" lvl="0" indent="-3111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2800"/>
              <a:buFont typeface="Arial"/>
              <a:buChar char="•"/>
            </a:pPr>
            <a:r>
              <a:rPr lang="en-US" sz="2800"/>
              <a:t>On Facebook: You can use links!</a:t>
            </a:r>
            <a:endParaRPr/>
          </a:p>
          <a:p>
            <a:pPr marL="514350" marR="0" lvl="0" indent="-3111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2800"/>
              <a:buFont typeface="Arial"/>
              <a:buChar char="•"/>
            </a:pPr>
            <a:r>
              <a:rPr lang="en-US" sz="2800"/>
              <a:t>Instagram: Stay away from links!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"/>
          <p:cNvSpPr txBox="1">
            <a:spLocks noGrp="1"/>
          </p:cNvSpPr>
          <p:nvPr>
            <p:ph type="title"/>
          </p:nvPr>
        </p:nvSpPr>
        <p:spPr>
          <a:xfrm>
            <a:off x="1371600" y="285750"/>
            <a:ext cx="7086600" cy="634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</a:pPr>
            <a:r>
              <a:rPr lang="en-US"/>
              <a:t>Crafting Posts: Posts</a:t>
            </a:r>
            <a:endParaRPr/>
          </a:p>
        </p:txBody>
      </p:sp>
      <p:sp>
        <p:nvSpPr>
          <p:cNvPr id="136" name="Google Shape;136;p8"/>
          <p:cNvSpPr txBox="1">
            <a:spLocks noGrp="1"/>
          </p:cNvSpPr>
          <p:nvPr>
            <p:ph type="body" idx="1"/>
          </p:nvPr>
        </p:nvSpPr>
        <p:spPr>
          <a:xfrm>
            <a:off x="838201" y="1314451"/>
            <a:ext cx="7848599" cy="3280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1435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974"/>
              </a:buClr>
              <a:buSzPts val="2800"/>
              <a:buFont typeface="Arial"/>
              <a:buChar char="•"/>
            </a:pPr>
            <a:r>
              <a:rPr lang="en-US" sz="2800"/>
              <a:t>Use action photos! Stay away from just posting group photos. </a:t>
            </a:r>
            <a:endParaRPr/>
          </a:p>
          <a:p>
            <a:pPr marL="514350" marR="0" lvl="0" indent="-3111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2800"/>
              <a:buFont typeface="Arial"/>
              <a:buChar char="•"/>
            </a:pPr>
            <a:r>
              <a:rPr lang="en-US" sz="2800"/>
              <a:t>Show of the Kiwanis Brand!</a:t>
            </a:r>
            <a:endParaRPr/>
          </a:p>
          <a:p>
            <a:pPr marL="514350" marR="0" lvl="0" indent="-3111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2800"/>
              <a:buFont typeface="Arial"/>
              <a:buChar char="•"/>
            </a:pPr>
            <a:r>
              <a:rPr lang="en-US" sz="2800"/>
              <a:t>Be consistent on posting</a:t>
            </a:r>
            <a:endParaRPr/>
          </a:p>
          <a:p>
            <a:pPr marL="514350" marR="0" lvl="0" indent="-3111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ts val="2800"/>
              <a:buFont typeface="Arial"/>
              <a:buChar char="•"/>
            </a:pPr>
            <a:r>
              <a:rPr lang="en-US" sz="2800"/>
              <a:t>Stay away from posting anything that can make your club look negative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Kiwanis PPT Templat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416</Words>
  <Application>Microsoft Office PowerPoint</Application>
  <PresentationFormat>On-screen Show (16:9)</PresentationFormat>
  <Paragraphs>77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Calibri</vt:lpstr>
      <vt:lpstr>Courier New</vt:lpstr>
      <vt:lpstr>Arial</vt:lpstr>
      <vt:lpstr>Open Sans</vt:lpstr>
      <vt:lpstr>Times New Roman</vt:lpstr>
      <vt:lpstr>Garamond</vt:lpstr>
      <vt:lpstr>Verdana</vt:lpstr>
      <vt:lpstr>Noto Sans Symbols</vt:lpstr>
      <vt:lpstr>Kiwanis PPT Template</vt:lpstr>
      <vt:lpstr>Insta-Success:  Using Technology and Social Media to Promote your club   Jose Leoncio Social Media Chair Florida Kiwanis</vt:lpstr>
      <vt:lpstr>Objectives</vt:lpstr>
      <vt:lpstr>Social Media Platforms</vt:lpstr>
      <vt:lpstr>Flash Poll - What Platform is Your Club On?</vt:lpstr>
      <vt:lpstr>Kiwanis Brand</vt:lpstr>
      <vt:lpstr>Audience</vt:lpstr>
      <vt:lpstr>Membership Recruitment</vt:lpstr>
      <vt:lpstr>Crafting Posts: Captions</vt:lpstr>
      <vt:lpstr>Crafting Posts: Posts</vt:lpstr>
      <vt:lpstr>Posts Ideas</vt:lpstr>
      <vt:lpstr>PowerPoint Presentation</vt:lpstr>
      <vt:lpstr>PowerPoint Presentation</vt:lpstr>
      <vt:lpstr>PowerPoint Presentation</vt:lpstr>
      <vt:lpstr>PowerPoint Presentation</vt:lpstr>
      <vt:lpstr>Facebook Events</vt:lpstr>
      <vt:lpstr>Facebook Events</vt:lpstr>
      <vt:lpstr>Facebook Events</vt:lpstr>
      <vt:lpstr>Social Media Trends</vt:lpstr>
      <vt:lpstr>Boosting Your Posts</vt:lpstr>
      <vt:lpstr>Resources</vt:lpstr>
      <vt:lpstr>Free Graphics!</vt:lpstr>
      <vt:lpstr>Final Tidbits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Steven Hadt</dc:creator>
  <cp:lastModifiedBy>Victoria Waller</cp:lastModifiedBy>
  <cp:revision>1</cp:revision>
  <dcterms:modified xsi:type="dcterms:W3CDTF">2025-08-06T01:29:10Z</dcterms:modified>
</cp:coreProperties>
</file>