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1"/>
  </p:sldMasterIdLst>
  <p:notesMasterIdLst>
    <p:notesMasterId r:id="rId38"/>
  </p:notesMasterIdLst>
  <p:handoutMasterIdLst>
    <p:handoutMasterId r:id="rId39"/>
  </p:handoutMasterIdLst>
  <p:sldIdLst>
    <p:sldId id="331" r:id="rId2"/>
    <p:sldId id="357" r:id="rId3"/>
    <p:sldId id="359" r:id="rId4"/>
    <p:sldId id="360" r:id="rId5"/>
    <p:sldId id="378" r:id="rId6"/>
    <p:sldId id="379" r:id="rId7"/>
    <p:sldId id="372" r:id="rId8"/>
    <p:sldId id="364" r:id="rId9"/>
    <p:sldId id="392" r:id="rId10"/>
    <p:sldId id="373" r:id="rId11"/>
    <p:sldId id="391" r:id="rId12"/>
    <p:sldId id="390" r:id="rId13"/>
    <p:sldId id="380" r:id="rId14"/>
    <p:sldId id="370" r:id="rId15"/>
    <p:sldId id="374" r:id="rId16"/>
    <p:sldId id="381" r:id="rId17"/>
    <p:sldId id="375" r:id="rId18"/>
    <p:sldId id="376" r:id="rId19"/>
    <p:sldId id="382" r:id="rId20"/>
    <p:sldId id="377" r:id="rId21"/>
    <p:sldId id="383" r:id="rId22"/>
    <p:sldId id="367" r:id="rId23"/>
    <p:sldId id="384" r:id="rId24"/>
    <p:sldId id="368" r:id="rId25"/>
    <p:sldId id="385" r:id="rId26"/>
    <p:sldId id="369" r:id="rId27"/>
    <p:sldId id="386" r:id="rId28"/>
    <p:sldId id="371" r:id="rId29"/>
    <p:sldId id="387" r:id="rId30"/>
    <p:sldId id="388" r:id="rId31"/>
    <p:sldId id="365" r:id="rId32"/>
    <p:sldId id="361" r:id="rId33"/>
    <p:sldId id="362" r:id="rId34"/>
    <p:sldId id="389" r:id="rId35"/>
    <p:sldId id="393" r:id="rId36"/>
    <p:sldId id="358" r:id="rId37"/>
  </p:sldIdLst>
  <p:sldSz cx="9144000" cy="5143500" type="screen16x9"/>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76AC3-C4A2-417B-990F-4107A346AF2D}" v="22" dt="2025-07-02T00:42:06.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56" autoAdjust="0"/>
  </p:normalViewPr>
  <p:slideViewPr>
    <p:cSldViewPr>
      <p:cViewPr varScale="1">
        <p:scale>
          <a:sx n="87" d="100"/>
          <a:sy n="87" d="100"/>
        </p:scale>
        <p:origin x="1330" y="96"/>
      </p:cViewPr>
      <p:guideLst>
        <p:guide orient="horz" pos="1620"/>
        <p:guide pos="2880"/>
      </p:guideLst>
    </p:cSldViewPr>
  </p:slideViewPr>
  <p:outlineViewPr>
    <p:cViewPr>
      <p:scale>
        <a:sx n="33" d="100"/>
        <a:sy n="33" d="100"/>
      </p:scale>
      <p:origin x="0" y="-324"/>
    </p:cViewPr>
  </p:outlineViewPr>
  <p:notesTextViewPr>
    <p:cViewPr>
      <p:scale>
        <a:sx n="100" d="100"/>
        <a:sy n="100" d="100"/>
      </p:scale>
      <p:origin x="0" y="0"/>
    </p:cViewPr>
  </p:notesTextViewPr>
  <p:notesViewPr>
    <p:cSldViewPr>
      <p:cViewPr varScale="1">
        <p:scale>
          <a:sx n="104" d="100"/>
          <a:sy n="104" d="100"/>
        </p:scale>
        <p:origin x="-894"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EA0B60EF-6A4C-46B1-B760-BA5A55332EBF}" type="datetimeFigureOut">
              <a:rPr lang="en-US" smtClean="0"/>
              <a:pPr/>
              <a:t>7/29/2025</a:t>
            </a:fld>
            <a:endParaRPr lang="en-US"/>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103336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4028440" cy="350519"/>
          </a:xfrm>
          <a:prstGeom prst="rect">
            <a:avLst/>
          </a:prstGeom>
          <a:noFill/>
          <a:ln>
            <a:noFill/>
          </a:ln>
        </p:spPr>
        <p:txBody>
          <a:bodyPr lIns="88125" tIns="88125" rIns="88125" bIns="881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65809" y="1"/>
            <a:ext cx="4028440" cy="350519"/>
          </a:xfrm>
          <a:prstGeom prst="rect">
            <a:avLst/>
          </a:prstGeom>
          <a:noFill/>
          <a:ln>
            <a:noFill/>
          </a:ln>
        </p:spPr>
        <p:txBody>
          <a:bodyPr lIns="88125" tIns="88125" rIns="88125" bIns="881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311400" y="527050"/>
            <a:ext cx="46736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9642" y="3329941"/>
            <a:ext cx="7437119" cy="3154679"/>
          </a:xfrm>
          <a:prstGeom prst="rect">
            <a:avLst/>
          </a:prstGeom>
          <a:noFill/>
          <a:ln>
            <a:noFill/>
          </a:ln>
        </p:spPr>
        <p:txBody>
          <a:bodyPr lIns="88125" tIns="88125" rIns="88125" bIns="881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658664"/>
            <a:ext cx="4028440" cy="350519"/>
          </a:xfrm>
          <a:prstGeom prst="rect">
            <a:avLst/>
          </a:prstGeom>
          <a:noFill/>
          <a:ln>
            <a:noFill/>
          </a:ln>
        </p:spPr>
        <p:txBody>
          <a:bodyPr lIns="88125" tIns="88125" rIns="88125" bIns="881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65809" y="6658664"/>
            <a:ext cx="4028440" cy="350519"/>
          </a:xfrm>
          <a:prstGeom prst="rect">
            <a:avLst/>
          </a:prstGeom>
          <a:noFill/>
          <a:ln>
            <a:noFill/>
          </a:ln>
        </p:spPr>
        <p:txBody>
          <a:bodyPr lIns="93161" tIns="46580" rIns="93161" bIns="46580"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551557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1</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10549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416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26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644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sz="1300" dirty="0"/>
          </a:p>
        </p:txBody>
      </p:sp>
    </p:spTree>
    <p:extLst>
      <p:ext uri="{BB962C8B-B14F-4D97-AF65-F5344CB8AC3E}">
        <p14:creationId xmlns:p14="http://schemas.microsoft.com/office/powerpoint/2010/main" val="278993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sz="1300" dirty="0"/>
          </a:p>
        </p:txBody>
      </p:sp>
    </p:spTree>
    <p:extLst>
      <p:ext uri="{BB962C8B-B14F-4D97-AF65-F5344CB8AC3E}">
        <p14:creationId xmlns:p14="http://schemas.microsoft.com/office/powerpoint/2010/main" val="2789939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35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845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36</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2320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sz="1300" dirty="0"/>
          </a:p>
        </p:txBody>
      </p:sp>
    </p:spTree>
    <p:extLst>
      <p:ext uri="{BB962C8B-B14F-4D97-AF65-F5344CB8AC3E}">
        <p14:creationId xmlns:p14="http://schemas.microsoft.com/office/powerpoint/2010/main" val="278993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sz="1300" dirty="0"/>
          </a:p>
        </p:txBody>
      </p:sp>
    </p:spTree>
    <p:extLst>
      <p:ext uri="{BB962C8B-B14F-4D97-AF65-F5344CB8AC3E}">
        <p14:creationId xmlns:p14="http://schemas.microsoft.com/office/powerpoint/2010/main" val="375092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sz="1300" dirty="0"/>
          </a:p>
        </p:txBody>
      </p:sp>
    </p:spTree>
    <p:extLst>
      <p:ext uri="{BB962C8B-B14F-4D97-AF65-F5344CB8AC3E}">
        <p14:creationId xmlns:p14="http://schemas.microsoft.com/office/powerpoint/2010/main" val="119706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925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097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418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604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11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dirty="0"/>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Click to edit Master text styles</a:t>
            </a:r>
          </a:p>
        </p:txBody>
      </p:sp>
      <p:pic>
        <p:nvPicPr>
          <p:cNvPr id="6" name="Picture 5">
            <a:extLst>
              <a:ext uri="{FF2B5EF4-FFF2-40B4-BE49-F238E27FC236}">
                <a16:creationId xmlns:a16="http://schemas.microsoft.com/office/drawing/2014/main" id="{55554B8C-294C-4BA8-8ACC-5FABB82FE52F}"/>
              </a:ext>
            </a:extLst>
          </p:cNvPr>
          <p:cNvPicPr>
            <a:picLocks noChangeAspect="1"/>
          </p:cNvPicPr>
          <p:nvPr userDrawn="1"/>
        </p:nvPicPr>
        <p:blipFill>
          <a:blip r:embed="rId3"/>
          <a:stretch>
            <a:fillRect/>
          </a:stretch>
        </p:blipFill>
        <p:spPr>
          <a:xfrm>
            <a:off x="228600" y="0"/>
            <a:ext cx="1676634" cy="16766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3C7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0582"/>
            <a:ext cx="7772400" cy="1102519"/>
          </a:xfrm>
        </p:spPr>
        <p:txBody>
          <a:bodyPr>
            <a:noAutofit/>
          </a:bodyPr>
          <a:lstStyle>
            <a:lvl1pPr algn="ctr">
              <a:defRPr sz="3600" b="0">
                <a:solidFill>
                  <a:schemeClr val="bg1"/>
                </a:solidFill>
                <a:latin typeface="Myriad Pro"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1371600" y="2000250"/>
            <a:ext cx="6400800" cy="1028700"/>
          </a:xfrm>
        </p:spPr>
        <p:txBody>
          <a:bodyPr>
            <a:normAutofit/>
          </a:bodyPr>
          <a:lstStyle>
            <a:lvl1pPr marL="0" indent="0" algn="ctr">
              <a:buNone/>
              <a:defRPr sz="2400">
                <a:solidFill>
                  <a:schemeClr val="bg1"/>
                </a:solidFill>
                <a:latin typeface="Myriad Pro"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3" name="Content Placeholder 12"/>
          <p:cNvSpPr>
            <a:spLocks noGrp="1"/>
          </p:cNvSpPr>
          <p:nvPr>
            <p:ph sz="quarter" idx="10" hasCustomPrompt="1"/>
          </p:nvPr>
        </p:nvSpPr>
        <p:spPr>
          <a:xfrm>
            <a:off x="2628900" y="3088481"/>
            <a:ext cx="3886200" cy="685800"/>
          </a:xfrm>
        </p:spPr>
        <p:txBody>
          <a:bodyPr>
            <a:normAutofit/>
          </a:bodyPr>
          <a:lstStyle>
            <a:lvl1pPr marL="0" indent="0" algn="ctr">
              <a:buNone/>
              <a:defRPr lang="en-US" sz="2400" kern="1200" dirty="0">
                <a:solidFill>
                  <a:schemeClr val="bg1"/>
                </a:solidFill>
                <a:latin typeface="Myriad Pro" pitchFamily="34" charset="0"/>
                <a:ea typeface="Verdana" pitchFamily="34" charset="0"/>
                <a:cs typeface="Verdana" pitchFamily="34" charset="0"/>
              </a:defRPr>
            </a:lvl1pPr>
          </a:lstStyle>
          <a:p>
            <a:r>
              <a:rPr lang="en-US" sz="1500" dirty="0">
                <a:solidFill>
                  <a:schemeClr val="bg1">
                    <a:lumMod val="75000"/>
                  </a:schemeClr>
                </a:solidFill>
              </a:rPr>
              <a:t>Click to enter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9400" y="4155948"/>
            <a:ext cx="3505200" cy="473202"/>
          </a:xfrm>
          <a:prstGeom prst="rect">
            <a:avLst/>
          </a:prstGeom>
        </p:spPr>
      </p:pic>
    </p:spTree>
    <p:extLst>
      <p:ext uri="{BB962C8B-B14F-4D97-AF65-F5344CB8AC3E}">
        <p14:creationId xmlns:p14="http://schemas.microsoft.com/office/powerpoint/2010/main" val="26594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4451"/>
            <a:ext cx="7848600" cy="3280172"/>
          </a:xfrm>
        </p:spPr>
        <p:txBody>
          <a:bodyPr/>
          <a:lstStyle>
            <a:lvl1pPr>
              <a:defRPr>
                <a:latin typeface="Myriad Pro" pitchFamily="34" charset="0"/>
              </a:defRPr>
            </a:lvl1pPr>
            <a:lvl2pPr marL="557213" indent="-214313">
              <a:buSzPct val="75000"/>
              <a:buFont typeface="Wingdings" pitchFamily="2" charset="2"/>
              <a:buChar cha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838200" y="171450"/>
            <a:ext cx="7848600" cy="63460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6676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bg>
      <p:bgPr>
        <a:solidFill>
          <a:srgbClr val="1E3C7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000" t="2700" b="15999"/>
          <a:stretch/>
        </p:blipFill>
        <p:spPr>
          <a:xfrm>
            <a:off x="10017" y="3499945"/>
            <a:ext cx="2180896" cy="1662277"/>
          </a:xfrm>
          <a:prstGeom prst="rect">
            <a:avLst/>
          </a:prstGeom>
        </p:spPr>
      </p:pic>
      <p:sp>
        <p:nvSpPr>
          <p:cNvPr id="2" name="Title 1"/>
          <p:cNvSpPr>
            <a:spLocks noGrp="1"/>
          </p:cNvSpPr>
          <p:nvPr>
            <p:ph type="title"/>
          </p:nvPr>
        </p:nvSpPr>
        <p:spPr>
          <a:xfrm>
            <a:off x="1792288" y="3600450"/>
            <a:ext cx="5486400" cy="425054"/>
          </a:xfrm>
        </p:spPr>
        <p:txBody>
          <a:bodyPr anchor="b"/>
          <a:lstStyle>
            <a:lvl1pPr algn="l">
              <a:defRPr sz="15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86703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www.progressive-charlestown.com/2018/12/why-mediterranean-diet-works.html" TargetMode="External"/><Relationship Id="rId7" Type="http://schemas.openxmlformats.org/officeDocument/2006/relationships/hyperlink" Target="https://terceromirobriga.blogspot.com/2016/11/healthy-habits.html" TargetMode="External"/><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hyperlink" Target="https://lyonsdenfitness.co.uk/nutrition-tip/a-balanced-diet-the-ultimate-guide/" TargetMode="Externa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34.png"/><Relationship Id="rId7" Type="http://schemas.openxmlformats.org/officeDocument/2006/relationships/hyperlink" Target="http://www.cookingdivamanjusha.com/2018/10/how-to-manage-bottle-feeding-baby.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hyperlink" Target="https://creativecommons.org/licenses/by-nc-nd/3.0/" TargetMode="External"/><Relationship Id="rId10" Type="http://schemas.openxmlformats.org/officeDocument/2006/relationships/hyperlink" Target="https://meepole.blogspot.com/" TargetMode="External"/><Relationship Id="rId4" Type="http://schemas.openxmlformats.org/officeDocument/2006/relationships/hyperlink" Target="https://www.propublica.org/article/toddler-milk-ads-investigation" TargetMode="External"/><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56.jp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pg"/></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jp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floridakiwanisfoundation.org/gra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hyperlink" Target="https://forms.gle/dc2HyWddMm1wj2X29" TargetMode="External"/><Relationship Id="rId2" Type="http://schemas.openxmlformats.org/officeDocument/2006/relationships/hyperlink" Target="https://forms.gle/kPayp6Bc9HTxRm1u6" TargetMode="External"/><Relationship Id="rId1" Type="http://schemas.openxmlformats.org/officeDocument/2006/relationships/slideLayout" Target="../slideLayouts/slideLayout2.xml"/><Relationship Id="rId6" Type="http://schemas.openxmlformats.org/officeDocument/2006/relationships/hyperlink" Target="https://drive.google.com/file/d/1IwIoA6HYqsG4oI5GUnbcavOoLBjg5qu1/view?usp=drivesdk" TargetMode="External"/><Relationship Id="rId5" Type="http://schemas.openxmlformats.org/officeDocument/2006/relationships/hyperlink" Target="https://docs.google.com/forms/d/e/1FAIpQLSd0QsMSxCK72LE1EP-wEzoRSlNo3c8rFOn4iyxGwwMqF1Kozg/viewform" TargetMode="External"/><Relationship Id="rId4" Type="http://schemas.openxmlformats.org/officeDocument/2006/relationships/hyperlink" Target="https://www.kiwanis.org/members/club-toolbox/achieving-club-excellenc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s://creativecommons.org/licenses/by/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flickr.com/photos/uscpsc/13604139404" TargetMode="External"/><Relationship Id="rId5" Type="http://schemas.openxmlformats.org/officeDocument/2006/relationships/image" Target="../media/image28.jpg"/><Relationship Id="rId4" Type="http://schemas.openxmlformats.org/officeDocument/2006/relationships/hyperlink" Target="https://www.flickr.com/photos/nichd/17877056223/in/album-721576540713124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E4313-E9C4-40C7-AAE5-37691A8078C8}"/>
              </a:ext>
            </a:extLst>
          </p:cNvPr>
          <p:cNvPicPr>
            <a:picLocks noChangeAspect="1"/>
          </p:cNvPicPr>
          <p:nvPr/>
        </p:nvPicPr>
        <p:blipFill rotWithShape="1">
          <a:blip r:embed="rId3"/>
          <a:srcRect l="20059"/>
          <a:stretch/>
        </p:blipFill>
        <p:spPr>
          <a:xfrm>
            <a:off x="152400" y="3943350"/>
            <a:ext cx="1981200" cy="1026546"/>
          </a:xfrm>
          <a:prstGeom prst="rect">
            <a:avLst/>
          </a:prstGeom>
        </p:spPr>
      </p:pic>
      <p:sp>
        <p:nvSpPr>
          <p:cNvPr id="3" name="Title 2">
            <a:extLst>
              <a:ext uri="{FF2B5EF4-FFF2-40B4-BE49-F238E27FC236}">
                <a16:creationId xmlns:a16="http://schemas.microsoft.com/office/drawing/2014/main" id="{959A24DF-6BBF-C133-86F9-C85796F2EEE4}"/>
              </a:ext>
            </a:extLst>
          </p:cNvPr>
          <p:cNvSpPr>
            <a:spLocks noGrp="1"/>
          </p:cNvSpPr>
          <p:nvPr>
            <p:ph type="title"/>
          </p:nvPr>
        </p:nvSpPr>
        <p:spPr/>
        <p:txBody>
          <a:bodyPr/>
          <a:lstStyle/>
          <a:p>
            <a:r>
              <a:rPr lang="en-US" dirty="0"/>
              <a:t>Young Children Priority One (YCPO)</a:t>
            </a:r>
          </a:p>
        </p:txBody>
      </p:sp>
      <p:pic>
        <p:nvPicPr>
          <p:cNvPr id="1028" name="Picture 4">
            <a:extLst>
              <a:ext uri="{FF2B5EF4-FFF2-40B4-BE49-F238E27FC236}">
                <a16:creationId xmlns:a16="http://schemas.microsoft.com/office/drawing/2014/main" id="{23E8DF52-8349-D0DF-3F86-B15BF145E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543" y="1428750"/>
            <a:ext cx="4734713"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795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baby and a child sitting in chairs&#10;&#10;AI-generated content may be incorrect.">
            <a:extLst>
              <a:ext uri="{FF2B5EF4-FFF2-40B4-BE49-F238E27FC236}">
                <a16:creationId xmlns:a16="http://schemas.microsoft.com/office/drawing/2014/main" id="{B10AA671-A846-5905-D898-993E57FFC6F8}"/>
              </a:ext>
            </a:extLst>
          </p:cNvPr>
          <p:cNvPicPr>
            <a:picLocks noChangeAspect="1"/>
          </p:cNvPicPr>
          <p:nvPr/>
        </p:nvPicPr>
        <p:blipFill>
          <a:blip r:embed="rId2"/>
          <a:stretch>
            <a:fillRect/>
          </a:stretch>
        </p:blipFill>
        <p:spPr>
          <a:xfrm>
            <a:off x="0" y="1244918"/>
            <a:ext cx="6930338" cy="3898582"/>
          </a:xfrm>
          <a:prstGeom prst="rect">
            <a:avLst/>
          </a:prstGeom>
        </p:spPr>
      </p:pic>
      <p:pic>
        <p:nvPicPr>
          <p:cNvPr id="11" name="Picture 10" descr="A child holding a doll&#10;&#10;AI-generated content may be incorrect.">
            <a:extLst>
              <a:ext uri="{FF2B5EF4-FFF2-40B4-BE49-F238E27FC236}">
                <a16:creationId xmlns:a16="http://schemas.microsoft.com/office/drawing/2014/main" id="{E1AC69B8-7C54-BDF2-3FD9-DFF7B65FD98B}"/>
              </a:ext>
            </a:extLst>
          </p:cNvPr>
          <p:cNvPicPr>
            <a:picLocks noChangeAspect="1"/>
          </p:cNvPicPr>
          <p:nvPr/>
        </p:nvPicPr>
        <p:blipFill>
          <a:blip r:embed="rId3"/>
          <a:srcRect t="7086"/>
          <a:stretch/>
        </p:blipFill>
        <p:spPr>
          <a:xfrm>
            <a:off x="6781800" y="1244918"/>
            <a:ext cx="2362200" cy="3898582"/>
          </a:xfrm>
          <a:prstGeom prst="rect">
            <a:avLst/>
          </a:prstGeom>
        </p:spPr>
      </p:pic>
    </p:spTree>
    <p:extLst>
      <p:ext uri="{BB962C8B-B14F-4D97-AF65-F5344CB8AC3E}">
        <p14:creationId xmlns:p14="http://schemas.microsoft.com/office/powerpoint/2010/main" val="167140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0748-8F42-77C1-DCE6-AA1B36CFF9AD}"/>
              </a:ext>
            </a:extLst>
          </p:cNvPr>
          <p:cNvSpPr>
            <a:spLocks noGrp="1"/>
          </p:cNvSpPr>
          <p:nvPr>
            <p:ph type="title"/>
          </p:nvPr>
        </p:nvSpPr>
        <p:spPr/>
        <p:txBody>
          <a:bodyPr/>
          <a:lstStyle/>
          <a:p>
            <a:r>
              <a:rPr lang="en-US" dirty="0"/>
              <a:t>Balanced diet</a:t>
            </a:r>
            <a:br>
              <a:rPr lang="en-US" dirty="0"/>
            </a:br>
            <a:endParaRPr lang="en-US" dirty="0"/>
          </a:p>
        </p:txBody>
      </p:sp>
      <p:sp>
        <p:nvSpPr>
          <p:cNvPr id="3" name="Text Placeholder 2">
            <a:extLst>
              <a:ext uri="{FF2B5EF4-FFF2-40B4-BE49-F238E27FC236}">
                <a16:creationId xmlns:a16="http://schemas.microsoft.com/office/drawing/2014/main" id="{0A63C7E0-1DC7-864C-33EA-FEFCD2D00E09}"/>
              </a:ext>
            </a:extLst>
          </p:cNvPr>
          <p:cNvSpPr>
            <a:spLocks noGrp="1"/>
          </p:cNvSpPr>
          <p:nvPr>
            <p:ph type="body" sz="quarter" idx="12"/>
          </p:nvPr>
        </p:nvSpPr>
        <p:spPr>
          <a:xfrm>
            <a:off x="914400" y="1200150"/>
            <a:ext cx="7696200" cy="3124200"/>
          </a:xfrm>
        </p:spPr>
        <p:txBody>
          <a:bodyPr/>
          <a:lstStyle/>
          <a:p>
            <a:endParaRPr lang="en-US" dirty="0"/>
          </a:p>
        </p:txBody>
      </p:sp>
      <p:pic>
        <p:nvPicPr>
          <p:cNvPr id="5" name="Picture 4" descr="A group of food on a white surface&#10;&#10;AI-generated content may be incorrect.">
            <a:extLst>
              <a:ext uri="{FF2B5EF4-FFF2-40B4-BE49-F238E27FC236}">
                <a16:creationId xmlns:a16="http://schemas.microsoft.com/office/drawing/2014/main" id="{B596643A-3821-EA4D-AE38-942D9E47D67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V="1">
            <a:off x="103375" y="5137964"/>
            <a:ext cx="8952046" cy="13657457"/>
          </a:xfrm>
          <a:prstGeom prst="rect">
            <a:avLst/>
          </a:prstGeom>
        </p:spPr>
      </p:pic>
      <p:pic>
        <p:nvPicPr>
          <p:cNvPr id="8" name="Picture 7" descr="A colorful circle with different foods&#10;&#10;AI-generated content may be incorrect.">
            <a:extLst>
              <a:ext uri="{FF2B5EF4-FFF2-40B4-BE49-F238E27FC236}">
                <a16:creationId xmlns:a16="http://schemas.microsoft.com/office/drawing/2014/main" id="{4C650886-D0C5-668E-A1C3-C664A58261D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4401" y="1200150"/>
            <a:ext cx="3505200" cy="3124200"/>
          </a:xfrm>
          <a:prstGeom prst="rect">
            <a:avLst/>
          </a:prstGeom>
        </p:spPr>
      </p:pic>
      <p:pic>
        <p:nvPicPr>
          <p:cNvPr id="10" name="Picture 9" descr="A poster with different foods">
            <a:extLst>
              <a:ext uri="{FF2B5EF4-FFF2-40B4-BE49-F238E27FC236}">
                <a16:creationId xmlns:a16="http://schemas.microsoft.com/office/drawing/2014/main" id="{80B99391-B3E7-9F85-1AE3-CE9EE3133C6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419600" y="1200150"/>
            <a:ext cx="4190999" cy="3124200"/>
          </a:xfrm>
          <a:prstGeom prst="rect">
            <a:avLst/>
          </a:prstGeom>
        </p:spPr>
      </p:pic>
      <p:sp>
        <p:nvSpPr>
          <p:cNvPr id="11" name="TextBox 10">
            <a:extLst>
              <a:ext uri="{FF2B5EF4-FFF2-40B4-BE49-F238E27FC236}">
                <a16:creationId xmlns:a16="http://schemas.microsoft.com/office/drawing/2014/main" id="{73E9774F-2758-89D3-EF7C-B28316962BDE}"/>
              </a:ext>
            </a:extLst>
          </p:cNvPr>
          <p:cNvSpPr txBox="1"/>
          <p:nvPr/>
        </p:nvSpPr>
        <p:spPr>
          <a:xfrm>
            <a:off x="3209544" y="4555998"/>
            <a:ext cx="5401056" cy="230832"/>
          </a:xfrm>
          <a:prstGeom prst="rect">
            <a:avLst/>
          </a:prstGeom>
          <a:noFill/>
        </p:spPr>
        <p:txBody>
          <a:bodyPr wrap="square" rtlCol="0">
            <a:spAutoFit/>
          </a:bodyPr>
          <a:lstStyle/>
          <a:p>
            <a:r>
              <a:rPr lang="en-US" sz="900">
                <a:hlinkClick r:id="rId7" tooltip="https://terceromirobriga.blogspot.com/2016/11/healthy-habits.html"/>
              </a:rPr>
              <a:t>This Photo</a:t>
            </a:r>
            <a:r>
              <a:rPr lang="en-US" sz="900"/>
              <a:t> by Unknown Author is licensed under </a:t>
            </a:r>
            <a:r>
              <a:rPr lang="en-US" sz="900">
                <a:hlinkClick r:id="rId8" tooltip="https://creativecommons.org/licenses/by-nc/3.0/"/>
              </a:rPr>
              <a:t>CC BY-NC</a:t>
            </a:r>
            <a:endParaRPr lang="en-US" sz="900"/>
          </a:p>
        </p:txBody>
      </p:sp>
    </p:spTree>
    <p:extLst>
      <p:ext uri="{BB962C8B-B14F-4D97-AF65-F5344CB8AC3E}">
        <p14:creationId xmlns:p14="http://schemas.microsoft.com/office/powerpoint/2010/main" val="2459392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FD69-B759-B405-AE0A-E81B3D468168}"/>
              </a:ext>
            </a:extLst>
          </p:cNvPr>
          <p:cNvSpPr>
            <a:spLocks noGrp="1"/>
          </p:cNvSpPr>
          <p:nvPr>
            <p:ph type="title"/>
          </p:nvPr>
        </p:nvSpPr>
        <p:spPr/>
        <p:txBody>
          <a:bodyPr/>
          <a:lstStyle/>
          <a:p>
            <a:r>
              <a:rPr lang="en-US" dirty="0"/>
              <a:t>Formulas</a:t>
            </a:r>
            <a:br>
              <a:rPr lang="en-US" dirty="0"/>
            </a:br>
            <a:endParaRPr lang="en-US" dirty="0"/>
          </a:p>
        </p:txBody>
      </p:sp>
      <p:sp>
        <p:nvSpPr>
          <p:cNvPr id="3" name="Text Placeholder 2">
            <a:extLst>
              <a:ext uri="{FF2B5EF4-FFF2-40B4-BE49-F238E27FC236}">
                <a16:creationId xmlns:a16="http://schemas.microsoft.com/office/drawing/2014/main" id="{B6B6A070-6ACF-8CF0-64D7-798FE4B6F7BF}"/>
              </a:ext>
            </a:extLst>
          </p:cNvPr>
          <p:cNvSpPr>
            <a:spLocks noGrp="1"/>
          </p:cNvSpPr>
          <p:nvPr>
            <p:ph type="body" sz="quarter" idx="12"/>
          </p:nvPr>
        </p:nvSpPr>
        <p:spPr>
          <a:xfrm>
            <a:off x="762000" y="1200150"/>
            <a:ext cx="7848600" cy="3046598"/>
          </a:xfrm>
        </p:spPr>
        <p:txBody>
          <a:bodyPr/>
          <a:lstStyle/>
          <a:p>
            <a:endParaRPr lang="en-US" dirty="0"/>
          </a:p>
        </p:txBody>
      </p:sp>
      <p:pic>
        <p:nvPicPr>
          <p:cNvPr id="8" name="Picture 7" descr="A screenshot of a baby product&#10;&#10;AI-generated content may be incorrect.">
            <a:extLst>
              <a:ext uri="{FF2B5EF4-FFF2-40B4-BE49-F238E27FC236}">
                <a16:creationId xmlns:a16="http://schemas.microsoft.com/office/drawing/2014/main" id="{341F3F2E-3446-382A-252A-FFC70074E7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306448" flipV="1">
            <a:off x="2893837" y="8226428"/>
            <a:ext cx="3481218" cy="7641122"/>
          </a:xfrm>
          <a:prstGeom prst="rect">
            <a:avLst/>
          </a:prstGeom>
        </p:spPr>
      </p:pic>
      <p:sp>
        <p:nvSpPr>
          <p:cNvPr id="9" name="TextBox 8">
            <a:extLst>
              <a:ext uri="{FF2B5EF4-FFF2-40B4-BE49-F238E27FC236}">
                <a16:creationId xmlns:a16="http://schemas.microsoft.com/office/drawing/2014/main" id="{0304E637-031D-A6C0-35AA-AF7FFE616BFB}"/>
              </a:ext>
            </a:extLst>
          </p:cNvPr>
          <p:cNvSpPr txBox="1"/>
          <p:nvPr/>
        </p:nvSpPr>
        <p:spPr>
          <a:xfrm rot="306448">
            <a:off x="2893837" y="5186391"/>
            <a:ext cx="3481218" cy="230832"/>
          </a:xfrm>
          <a:prstGeom prst="rect">
            <a:avLst/>
          </a:prstGeom>
          <a:noFill/>
        </p:spPr>
        <p:txBody>
          <a:bodyPr wrap="square" rtlCol="0">
            <a:spAutoFit/>
          </a:bodyPr>
          <a:lstStyle/>
          <a:p>
            <a:r>
              <a:rPr lang="en-US" sz="900" dirty="0">
                <a:hlinkClick r:id="rId4" tooltip="https://www.propublica.org/article/toddler-milk-ads-investigation"/>
              </a:rPr>
              <a:t>This Photo</a:t>
            </a:r>
            <a:r>
              <a:rPr lang="en-US" sz="900" dirty="0"/>
              <a:t> by Unknown Author is licensed under </a:t>
            </a:r>
            <a:r>
              <a:rPr lang="en-US" sz="900" dirty="0">
                <a:hlinkClick r:id="rId5" tooltip="https://creativecommons.org/licenses/by-nc-nd/3.0/"/>
              </a:rPr>
              <a:t>CC BY-NC-ND</a:t>
            </a:r>
            <a:endParaRPr lang="en-US" sz="900" dirty="0"/>
          </a:p>
        </p:txBody>
      </p:sp>
      <p:pic>
        <p:nvPicPr>
          <p:cNvPr id="31" name="Picture 30" descr="A collage of baby food">
            <a:extLst>
              <a:ext uri="{FF2B5EF4-FFF2-40B4-BE49-F238E27FC236}">
                <a16:creationId xmlns:a16="http://schemas.microsoft.com/office/drawing/2014/main" id="{CFCBA446-7316-68A5-0112-DA931E77592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50634" y="1200150"/>
            <a:ext cx="4202365" cy="3046598"/>
          </a:xfrm>
          <a:prstGeom prst="rect">
            <a:avLst/>
          </a:prstGeom>
        </p:spPr>
      </p:pic>
      <p:sp>
        <p:nvSpPr>
          <p:cNvPr id="32" name="TextBox 31">
            <a:extLst>
              <a:ext uri="{FF2B5EF4-FFF2-40B4-BE49-F238E27FC236}">
                <a16:creationId xmlns:a16="http://schemas.microsoft.com/office/drawing/2014/main" id="{14E89279-0A8D-2A31-9B27-07A0D97AE965}"/>
              </a:ext>
            </a:extLst>
          </p:cNvPr>
          <p:cNvSpPr txBox="1"/>
          <p:nvPr/>
        </p:nvSpPr>
        <p:spPr>
          <a:xfrm>
            <a:off x="760992" y="5144425"/>
            <a:ext cx="3887208" cy="230832"/>
          </a:xfrm>
          <a:prstGeom prst="rect">
            <a:avLst/>
          </a:prstGeom>
          <a:noFill/>
        </p:spPr>
        <p:txBody>
          <a:bodyPr wrap="square" rtlCol="0">
            <a:spAutoFit/>
          </a:bodyPr>
          <a:lstStyle/>
          <a:p>
            <a:r>
              <a:rPr lang="en-US" sz="900">
                <a:hlinkClick r:id="rId7" tooltip="http://www.cookingdivamanjusha.com/2018/10/how-to-manage-bottle-feeding-baby.html"/>
              </a:rPr>
              <a:t>This Photo</a:t>
            </a:r>
            <a:r>
              <a:rPr lang="en-US" sz="900"/>
              <a:t> by Unknown Author is licensed under </a:t>
            </a:r>
            <a:r>
              <a:rPr lang="en-US" sz="900">
                <a:hlinkClick r:id="rId8" tooltip="https://creativecommons.org/licenses/by/3.0/"/>
              </a:rPr>
              <a:t>CC BY</a:t>
            </a:r>
            <a:endParaRPr lang="en-US" sz="900"/>
          </a:p>
        </p:txBody>
      </p:sp>
      <p:sp>
        <p:nvSpPr>
          <p:cNvPr id="33" name="TextBox 32">
            <a:extLst>
              <a:ext uri="{FF2B5EF4-FFF2-40B4-BE49-F238E27FC236}">
                <a16:creationId xmlns:a16="http://schemas.microsoft.com/office/drawing/2014/main" id="{4C3005B5-7BBA-2D88-02A3-57A8C88345E5}"/>
              </a:ext>
            </a:extLst>
          </p:cNvPr>
          <p:cNvSpPr txBox="1"/>
          <p:nvPr/>
        </p:nvSpPr>
        <p:spPr>
          <a:xfrm>
            <a:off x="4876800" y="1276350"/>
            <a:ext cx="3505200" cy="523220"/>
          </a:xfrm>
          <a:prstGeom prst="rect">
            <a:avLst/>
          </a:prstGeom>
          <a:noFill/>
        </p:spPr>
        <p:txBody>
          <a:bodyPr wrap="square" rtlCol="0">
            <a:spAutoFit/>
          </a:bodyPr>
          <a:lstStyle/>
          <a:p>
            <a:endParaRPr lang="en-US" dirty="0">
              <a:solidFill>
                <a:schemeClr val="tx2"/>
              </a:solidFill>
            </a:endParaRPr>
          </a:p>
          <a:p>
            <a:endParaRPr lang="en-US" dirty="0"/>
          </a:p>
        </p:txBody>
      </p:sp>
      <p:pic>
        <p:nvPicPr>
          <p:cNvPr id="35" name="Picture 34" descr="A baby feeding from a bottle&#10;&#10;AI-generated content may be incorrect.">
            <a:extLst>
              <a:ext uri="{FF2B5EF4-FFF2-40B4-BE49-F238E27FC236}">
                <a16:creationId xmlns:a16="http://schemas.microsoft.com/office/drawing/2014/main" id="{EF3E1822-C0D5-2091-6FEA-5D244FC6AA0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964365" y="1200150"/>
            <a:ext cx="3646235" cy="3046598"/>
          </a:xfrm>
          <a:prstGeom prst="rect">
            <a:avLst/>
          </a:prstGeom>
        </p:spPr>
      </p:pic>
      <p:sp>
        <p:nvSpPr>
          <p:cNvPr id="36" name="TextBox 35">
            <a:extLst>
              <a:ext uri="{FF2B5EF4-FFF2-40B4-BE49-F238E27FC236}">
                <a16:creationId xmlns:a16="http://schemas.microsoft.com/office/drawing/2014/main" id="{D18FFADE-3FEF-D951-B233-6FF5B4A72E84}"/>
              </a:ext>
            </a:extLst>
          </p:cNvPr>
          <p:cNvSpPr txBox="1"/>
          <p:nvPr/>
        </p:nvSpPr>
        <p:spPr>
          <a:xfrm>
            <a:off x="4953000" y="3557587"/>
            <a:ext cx="3048000" cy="369332"/>
          </a:xfrm>
          <a:prstGeom prst="rect">
            <a:avLst/>
          </a:prstGeom>
          <a:noFill/>
        </p:spPr>
        <p:txBody>
          <a:bodyPr wrap="square" rtlCol="0">
            <a:spAutoFit/>
          </a:bodyPr>
          <a:lstStyle/>
          <a:p>
            <a:r>
              <a:rPr lang="en-US" sz="900">
                <a:hlinkClick r:id="rId10" tooltip="https://meepole.blogspot.com/"/>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342275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F4CD-9B11-16DA-57A7-FE0818B87EE5}"/>
              </a:ext>
            </a:extLst>
          </p:cNvPr>
          <p:cNvSpPr>
            <a:spLocks noGrp="1"/>
          </p:cNvSpPr>
          <p:nvPr>
            <p:ph type="title"/>
          </p:nvPr>
        </p:nvSpPr>
        <p:spPr/>
        <p:txBody>
          <a:bodyPr/>
          <a:lstStyle/>
          <a:p>
            <a:r>
              <a:rPr lang="en-US" dirty="0"/>
              <a:t>Newborn Activities</a:t>
            </a:r>
          </a:p>
        </p:txBody>
      </p:sp>
      <p:pic>
        <p:nvPicPr>
          <p:cNvPr id="5" name="Picture 4" descr="A baby sleeping in a car seat&#10;&#10;AI-generated content may be incorrect.">
            <a:extLst>
              <a:ext uri="{FF2B5EF4-FFF2-40B4-BE49-F238E27FC236}">
                <a16:creationId xmlns:a16="http://schemas.microsoft.com/office/drawing/2014/main" id="{B63E2616-B492-501F-93D6-0B8E3A8AA807}"/>
              </a:ext>
            </a:extLst>
          </p:cNvPr>
          <p:cNvPicPr>
            <a:picLocks noChangeAspect="1"/>
          </p:cNvPicPr>
          <p:nvPr/>
        </p:nvPicPr>
        <p:blipFill>
          <a:blip r:embed="rId3"/>
          <a:stretch>
            <a:fillRect/>
          </a:stretch>
        </p:blipFill>
        <p:spPr>
          <a:xfrm>
            <a:off x="0" y="1200150"/>
            <a:ext cx="2957513" cy="3943350"/>
          </a:xfrm>
          <a:prstGeom prst="rect">
            <a:avLst/>
          </a:prstGeom>
        </p:spPr>
      </p:pic>
      <p:pic>
        <p:nvPicPr>
          <p:cNvPr id="9" name="Picture 8" descr="A person holding a baby&#10;&#10;AI-generated content may be incorrect.">
            <a:extLst>
              <a:ext uri="{FF2B5EF4-FFF2-40B4-BE49-F238E27FC236}">
                <a16:creationId xmlns:a16="http://schemas.microsoft.com/office/drawing/2014/main" id="{75EA6C1E-B507-A040-229E-8BA92B92B7E9}"/>
              </a:ext>
            </a:extLst>
          </p:cNvPr>
          <p:cNvPicPr>
            <a:picLocks noChangeAspect="1"/>
          </p:cNvPicPr>
          <p:nvPr/>
        </p:nvPicPr>
        <p:blipFill>
          <a:blip r:embed="rId4"/>
          <a:srcRect r="22098"/>
          <a:stretch/>
        </p:blipFill>
        <p:spPr>
          <a:xfrm>
            <a:off x="4692050" y="1207226"/>
            <a:ext cx="4451950" cy="3936274"/>
          </a:xfrm>
          <a:prstGeom prst="rect">
            <a:avLst/>
          </a:prstGeom>
        </p:spPr>
      </p:pic>
      <p:pic>
        <p:nvPicPr>
          <p:cNvPr id="7" name="Picture 6">
            <a:extLst>
              <a:ext uri="{FF2B5EF4-FFF2-40B4-BE49-F238E27FC236}">
                <a16:creationId xmlns:a16="http://schemas.microsoft.com/office/drawing/2014/main" id="{EEA76CD4-9F63-D583-4514-6E4BD0F726F0}"/>
              </a:ext>
            </a:extLst>
          </p:cNvPr>
          <p:cNvPicPr>
            <a:picLocks noChangeAspect="1"/>
          </p:cNvPicPr>
          <p:nvPr/>
        </p:nvPicPr>
        <p:blipFill>
          <a:blip r:embed="rId5"/>
          <a:srcRect l="22964" r="33286"/>
          <a:stretch/>
        </p:blipFill>
        <p:spPr>
          <a:xfrm>
            <a:off x="2957513" y="1200150"/>
            <a:ext cx="2300289" cy="3943350"/>
          </a:xfrm>
          <a:prstGeom prst="rect">
            <a:avLst/>
          </a:prstGeom>
        </p:spPr>
      </p:pic>
    </p:spTree>
    <p:extLst>
      <p:ext uri="{BB962C8B-B14F-4D97-AF65-F5344CB8AC3E}">
        <p14:creationId xmlns:p14="http://schemas.microsoft.com/office/powerpoint/2010/main" val="3759703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EAE0-7730-C48C-E9E8-09CAAC9BE3CD}"/>
              </a:ext>
            </a:extLst>
          </p:cNvPr>
          <p:cNvSpPr>
            <a:spLocks noGrp="1"/>
          </p:cNvSpPr>
          <p:nvPr>
            <p:ph type="title"/>
          </p:nvPr>
        </p:nvSpPr>
        <p:spPr/>
        <p:txBody>
          <a:bodyPr/>
          <a:lstStyle/>
          <a:p>
            <a:r>
              <a:rPr lang="en-US" dirty="0"/>
              <a:t>Six months</a:t>
            </a:r>
          </a:p>
        </p:txBody>
      </p:sp>
      <p:sp>
        <p:nvSpPr>
          <p:cNvPr id="3" name="Text Placeholder 2">
            <a:extLst>
              <a:ext uri="{FF2B5EF4-FFF2-40B4-BE49-F238E27FC236}">
                <a16:creationId xmlns:a16="http://schemas.microsoft.com/office/drawing/2014/main" id="{AE3F3E32-8F5F-B44C-E7E5-BBA781F99725}"/>
              </a:ext>
            </a:extLst>
          </p:cNvPr>
          <p:cNvSpPr>
            <a:spLocks noGrp="1"/>
          </p:cNvSpPr>
          <p:nvPr>
            <p:ph type="body" idx="1"/>
          </p:nvPr>
        </p:nvSpPr>
        <p:spPr/>
        <p:txBody>
          <a:bodyPr/>
          <a:lstStyle/>
          <a:p>
            <a:pPr>
              <a:buNone/>
            </a:pPr>
            <a:br>
              <a:rPr lang="en-US" dirty="0"/>
            </a:br>
            <a:endParaRPr lang="en-US" dirty="0"/>
          </a:p>
        </p:txBody>
      </p:sp>
      <p:pic>
        <p:nvPicPr>
          <p:cNvPr id="5" name="Picture 4" descr="A baby lying on a pillow&#10;&#10;AI-generated content may be incorrect.">
            <a:extLst>
              <a:ext uri="{FF2B5EF4-FFF2-40B4-BE49-F238E27FC236}">
                <a16:creationId xmlns:a16="http://schemas.microsoft.com/office/drawing/2014/main" id="{ED646115-1AD2-04C3-B374-7CA3EA49A2A7}"/>
              </a:ext>
            </a:extLst>
          </p:cNvPr>
          <p:cNvPicPr>
            <a:picLocks noChangeAspect="1"/>
          </p:cNvPicPr>
          <p:nvPr/>
        </p:nvPicPr>
        <p:blipFill>
          <a:blip r:embed="rId3"/>
          <a:stretch>
            <a:fillRect/>
          </a:stretch>
        </p:blipFill>
        <p:spPr>
          <a:xfrm>
            <a:off x="1574803" y="1209182"/>
            <a:ext cx="5257798" cy="3943349"/>
          </a:xfrm>
          <a:prstGeom prst="rect">
            <a:avLst/>
          </a:prstGeom>
        </p:spPr>
      </p:pic>
      <p:pic>
        <p:nvPicPr>
          <p:cNvPr id="7" name="Picture 6" descr="A baby smiling at the camera&#10;&#10;AI-generated content may be incorrect.">
            <a:extLst>
              <a:ext uri="{FF2B5EF4-FFF2-40B4-BE49-F238E27FC236}">
                <a16:creationId xmlns:a16="http://schemas.microsoft.com/office/drawing/2014/main" id="{A24A0F22-5EC0-F1D6-5B55-69ECAE29AA85}"/>
              </a:ext>
            </a:extLst>
          </p:cNvPr>
          <p:cNvPicPr>
            <a:picLocks noChangeAspect="1"/>
          </p:cNvPicPr>
          <p:nvPr/>
        </p:nvPicPr>
        <p:blipFill>
          <a:blip r:embed="rId4"/>
          <a:stretch>
            <a:fillRect/>
          </a:stretch>
        </p:blipFill>
        <p:spPr>
          <a:xfrm>
            <a:off x="6209421" y="1209182"/>
            <a:ext cx="2934579" cy="3934318"/>
          </a:xfrm>
          <a:prstGeom prst="rect">
            <a:avLst/>
          </a:prstGeom>
        </p:spPr>
      </p:pic>
      <p:pic>
        <p:nvPicPr>
          <p:cNvPr id="9" name="Picture 8" descr="A baby sitting in a toy&#10;&#10;AI-generated content may be incorrect.">
            <a:extLst>
              <a:ext uri="{FF2B5EF4-FFF2-40B4-BE49-F238E27FC236}">
                <a16:creationId xmlns:a16="http://schemas.microsoft.com/office/drawing/2014/main" id="{D04C5717-EDA6-5EB1-29F0-9D2F31047906}"/>
              </a:ext>
            </a:extLst>
          </p:cNvPr>
          <p:cNvPicPr>
            <a:picLocks noChangeAspect="1"/>
          </p:cNvPicPr>
          <p:nvPr/>
        </p:nvPicPr>
        <p:blipFill>
          <a:blip r:embed="rId5"/>
          <a:stretch>
            <a:fillRect/>
          </a:stretch>
        </p:blipFill>
        <p:spPr>
          <a:xfrm>
            <a:off x="0" y="1200150"/>
            <a:ext cx="2220024" cy="3943350"/>
          </a:xfrm>
          <a:prstGeom prst="rect">
            <a:avLst/>
          </a:prstGeom>
        </p:spPr>
      </p:pic>
    </p:spTree>
    <p:extLst>
      <p:ext uri="{BB962C8B-B14F-4D97-AF65-F5344CB8AC3E}">
        <p14:creationId xmlns:p14="http://schemas.microsoft.com/office/powerpoint/2010/main" val="150757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01C6B0-4E4D-E59E-50A7-F93FD6593361}"/>
              </a:ext>
            </a:extLst>
          </p:cNvPr>
          <p:cNvSpPr>
            <a:spLocks noGrp="1"/>
          </p:cNvSpPr>
          <p:nvPr>
            <p:ph type="body" idx="1"/>
          </p:nvPr>
        </p:nvSpPr>
        <p:spPr/>
        <p:txBody>
          <a:bodyPr/>
          <a:lstStyle/>
          <a:p>
            <a:pPr marL="203200" indent="0">
              <a:buNone/>
            </a:pPr>
            <a:endParaRPr lang="en-US" dirty="0"/>
          </a:p>
        </p:txBody>
      </p:sp>
      <p:pic>
        <p:nvPicPr>
          <p:cNvPr id="5" name="Picture 4" descr="A baby lying on a rug&#10;&#10;AI-generated content may be incorrect.">
            <a:extLst>
              <a:ext uri="{FF2B5EF4-FFF2-40B4-BE49-F238E27FC236}">
                <a16:creationId xmlns:a16="http://schemas.microsoft.com/office/drawing/2014/main" id="{F4A006A5-4A05-D292-9100-47F156CA7B0D}"/>
              </a:ext>
            </a:extLst>
          </p:cNvPr>
          <p:cNvPicPr>
            <a:picLocks noChangeAspect="1"/>
          </p:cNvPicPr>
          <p:nvPr/>
        </p:nvPicPr>
        <p:blipFill>
          <a:blip r:embed="rId2"/>
          <a:stretch>
            <a:fillRect/>
          </a:stretch>
        </p:blipFill>
        <p:spPr>
          <a:xfrm>
            <a:off x="2325508" y="1246610"/>
            <a:ext cx="4873983" cy="3896890"/>
          </a:xfrm>
          <a:prstGeom prst="rect">
            <a:avLst/>
          </a:prstGeom>
        </p:spPr>
      </p:pic>
      <p:pic>
        <p:nvPicPr>
          <p:cNvPr id="7" name="Picture 6" descr="A baby holding a phone&#10;&#10;AI-generated content may be incorrect.">
            <a:extLst>
              <a:ext uri="{FF2B5EF4-FFF2-40B4-BE49-F238E27FC236}">
                <a16:creationId xmlns:a16="http://schemas.microsoft.com/office/drawing/2014/main" id="{A33C52BF-1521-F0F7-32DF-E389F2D4BA77}"/>
              </a:ext>
            </a:extLst>
          </p:cNvPr>
          <p:cNvPicPr>
            <a:picLocks noChangeAspect="1"/>
          </p:cNvPicPr>
          <p:nvPr/>
        </p:nvPicPr>
        <p:blipFill>
          <a:blip r:embed="rId3"/>
          <a:stretch>
            <a:fillRect/>
          </a:stretch>
        </p:blipFill>
        <p:spPr>
          <a:xfrm>
            <a:off x="435" y="1217622"/>
            <a:ext cx="2944409" cy="3925878"/>
          </a:xfrm>
          <a:prstGeom prst="rect">
            <a:avLst/>
          </a:prstGeom>
        </p:spPr>
      </p:pic>
      <p:pic>
        <p:nvPicPr>
          <p:cNvPr id="9" name="Picture 8" descr="A baby in a pink shirt&#10;&#10;AI-generated content may be incorrect.">
            <a:extLst>
              <a:ext uri="{FF2B5EF4-FFF2-40B4-BE49-F238E27FC236}">
                <a16:creationId xmlns:a16="http://schemas.microsoft.com/office/drawing/2014/main" id="{E392C5FF-B5EE-36A5-1689-748FC50686DB}"/>
              </a:ext>
            </a:extLst>
          </p:cNvPr>
          <p:cNvPicPr>
            <a:picLocks noChangeAspect="1"/>
          </p:cNvPicPr>
          <p:nvPr/>
        </p:nvPicPr>
        <p:blipFill>
          <a:blip r:embed="rId4"/>
          <a:srcRect l="11111" r="28395" b="10671"/>
          <a:stretch/>
        </p:blipFill>
        <p:spPr>
          <a:xfrm>
            <a:off x="6165322" y="1232807"/>
            <a:ext cx="2978243" cy="3896890"/>
          </a:xfrm>
          <a:prstGeom prst="rect">
            <a:avLst/>
          </a:prstGeom>
        </p:spPr>
      </p:pic>
    </p:spTree>
    <p:extLst>
      <p:ext uri="{BB962C8B-B14F-4D97-AF65-F5344CB8AC3E}">
        <p14:creationId xmlns:p14="http://schemas.microsoft.com/office/powerpoint/2010/main" val="1499065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1C4E-DF3B-7F00-F809-E46574132150}"/>
              </a:ext>
            </a:extLst>
          </p:cNvPr>
          <p:cNvSpPr>
            <a:spLocks noGrp="1"/>
          </p:cNvSpPr>
          <p:nvPr>
            <p:ph type="title"/>
          </p:nvPr>
        </p:nvSpPr>
        <p:spPr/>
        <p:txBody>
          <a:bodyPr/>
          <a:lstStyle/>
          <a:p>
            <a:r>
              <a:rPr lang="en-US" dirty="0"/>
              <a:t>Activities for this age</a:t>
            </a:r>
          </a:p>
        </p:txBody>
      </p:sp>
      <p:pic>
        <p:nvPicPr>
          <p:cNvPr id="7" name="Picture 6" descr="A group of diapers and diapers on a table&#10;&#10;AI-generated content may be incorrect.">
            <a:extLst>
              <a:ext uri="{FF2B5EF4-FFF2-40B4-BE49-F238E27FC236}">
                <a16:creationId xmlns:a16="http://schemas.microsoft.com/office/drawing/2014/main" id="{18FF8264-E829-8C53-0661-5F3B1B982B5A}"/>
              </a:ext>
            </a:extLst>
          </p:cNvPr>
          <p:cNvPicPr>
            <a:picLocks noChangeAspect="1"/>
          </p:cNvPicPr>
          <p:nvPr/>
        </p:nvPicPr>
        <p:blipFill>
          <a:blip r:embed="rId2"/>
          <a:stretch>
            <a:fillRect/>
          </a:stretch>
        </p:blipFill>
        <p:spPr>
          <a:xfrm>
            <a:off x="7467600" y="50756"/>
            <a:ext cx="1505020" cy="1203722"/>
          </a:xfrm>
          <a:prstGeom prst="rect">
            <a:avLst/>
          </a:prstGeom>
        </p:spPr>
      </p:pic>
      <p:pic>
        <p:nvPicPr>
          <p:cNvPr id="9" name="Picture 8" descr="A book with pictures on it&#10;&#10;AI-generated content may be incorrect.">
            <a:extLst>
              <a:ext uri="{FF2B5EF4-FFF2-40B4-BE49-F238E27FC236}">
                <a16:creationId xmlns:a16="http://schemas.microsoft.com/office/drawing/2014/main" id="{C027D49B-37EF-3186-67DA-223FF528D8E9}"/>
              </a:ext>
            </a:extLst>
          </p:cNvPr>
          <p:cNvPicPr>
            <a:picLocks noChangeAspect="1"/>
          </p:cNvPicPr>
          <p:nvPr/>
        </p:nvPicPr>
        <p:blipFill>
          <a:blip r:embed="rId3"/>
          <a:stretch>
            <a:fillRect/>
          </a:stretch>
        </p:blipFill>
        <p:spPr>
          <a:xfrm>
            <a:off x="3896904" y="1254478"/>
            <a:ext cx="5247096" cy="3930257"/>
          </a:xfrm>
          <a:prstGeom prst="rect">
            <a:avLst/>
          </a:prstGeom>
        </p:spPr>
      </p:pic>
      <p:pic>
        <p:nvPicPr>
          <p:cNvPr id="5" name="Picture 4" descr="A baby wrapped in a towel&#10;&#10;AI-generated content may be incorrect.">
            <a:extLst>
              <a:ext uri="{FF2B5EF4-FFF2-40B4-BE49-F238E27FC236}">
                <a16:creationId xmlns:a16="http://schemas.microsoft.com/office/drawing/2014/main" id="{48EE17F3-F28D-3187-F03A-B8AE43603A23}"/>
              </a:ext>
            </a:extLst>
          </p:cNvPr>
          <p:cNvPicPr>
            <a:picLocks noChangeAspect="1"/>
          </p:cNvPicPr>
          <p:nvPr/>
        </p:nvPicPr>
        <p:blipFill>
          <a:blip r:embed="rId4"/>
          <a:srcRect l="14516" r="7106"/>
          <a:stretch/>
        </p:blipFill>
        <p:spPr>
          <a:xfrm>
            <a:off x="0" y="1232772"/>
            <a:ext cx="4114800" cy="3937398"/>
          </a:xfrm>
          <a:prstGeom prst="rect">
            <a:avLst/>
          </a:prstGeom>
        </p:spPr>
      </p:pic>
    </p:spTree>
    <p:extLst>
      <p:ext uri="{BB962C8B-B14F-4D97-AF65-F5344CB8AC3E}">
        <p14:creationId xmlns:p14="http://schemas.microsoft.com/office/powerpoint/2010/main" val="2807061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D992-41E4-6FF7-6058-31ED01FED65F}"/>
              </a:ext>
            </a:extLst>
          </p:cNvPr>
          <p:cNvSpPr>
            <a:spLocks noGrp="1"/>
          </p:cNvSpPr>
          <p:nvPr>
            <p:ph type="title"/>
          </p:nvPr>
        </p:nvSpPr>
        <p:spPr/>
        <p:txBody>
          <a:bodyPr/>
          <a:lstStyle/>
          <a:p>
            <a:r>
              <a:rPr lang="en-US" dirty="0"/>
              <a:t>One Year</a:t>
            </a:r>
          </a:p>
        </p:txBody>
      </p:sp>
      <p:pic>
        <p:nvPicPr>
          <p:cNvPr id="5" name="Picture 4" descr="A baby sitting on the floor holding a ball&#10;&#10;AI-generated content may be incorrect.">
            <a:extLst>
              <a:ext uri="{FF2B5EF4-FFF2-40B4-BE49-F238E27FC236}">
                <a16:creationId xmlns:a16="http://schemas.microsoft.com/office/drawing/2014/main" id="{6BF08707-F4B6-F535-9269-738BCC614AF6}"/>
              </a:ext>
            </a:extLst>
          </p:cNvPr>
          <p:cNvPicPr>
            <a:picLocks noChangeAspect="1"/>
          </p:cNvPicPr>
          <p:nvPr/>
        </p:nvPicPr>
        <p:blipFill>
          <a:blip r:embed="rId2"/>
          <a:srcRect l="14457" t="14445" r="12483"/>
          <a:stretch/>
        </p:blipFill>
        <p:spPr>
          <a:xfrm>
            <a:off x="0" y="1218685"/>
            <a:ext cx="2514600" cy="3924815"/>
          </a:xfrm>
          <a:prstGeom prst="rect">
            <a:avLst/>
          </a:prstGeom>
        </p:spPr>
      </p:pic>
      <p:pic>
        <p:nvPicPr>
          <p:cNvPr id="7" name="Picture 6" descr="A baby sitting on the floor holding a book&#10;&#10;AI-generated content may be incorrect.">
            <a:extLst>
              <a:ext uri="{FF2B5EF4-FFF2-40B4-BE49-F238E27FC236}">
                <a16:creationId xmlns:a16="http://schemas.microsoft.com/office/drawing/2014/main" id="{DDC29334-0475-3DAB-C74B-16566502BBEF}"/>
              </a:ext>
            </a:extLst>
          </p:cNvPr>
          <p:cNvPicPr>
            <a:picLocks noChangeAspect="1"/>
          </p:cNvPicPr>
          <p:nvPr/>
        </p:nvPicPr>
        <p:blipFill>
          <a:blip r:embed="rId3"/>
          <a:srcRect l="11468" r="19371"/>
          <a:stretch/>
        </p:blipFill>
        <p:spPr>
          <a:xfrm>
            <a:off x="2514600" y="1233910"/>
            <a:ext cx="4054390" cy="3909590"/>
          </a:xfrm>
          <a:prstGeom prst="rect">
            <a:avLst/>
          </a:prstGeom>
        </p:spPr>
      </p:pic>
      <p:pic>
        <p:nvPicPr>
          <p:cNvPr id="9" name="Picture 8" descr="A baby sitting on the floor next to a person&#10;&#10;AI-generated content may be incorrect.">
            <a:extLst>
              <a:ext uri="{FF2B5EF4-FFF2-40B4-BE49-F238E27FC236}">
                <a16:creationId xmlns:a16="http://schemas.microsoft.com/office/drawing/2014/main" id="{5244E005-CAFF-D1A0-3847-F713923B2ABF}"/>
              </a:ext>
            </a:extLst>
          </p:cNvPr>
          <p:cNvPicPr>
            <a:picLocks noChangeAspect="1"/>
          </p:cNvPicPr>
          <p:nvPr/>
        </p:nvPicPr>
        <p:blipFill>
          <a:blip r:embed="rId4"/>
          <a:srcRect l="33333" t="27778" r="26667"/>
          <a:stretch/>
        </p:blipFill>
        <p:spPr>
          <a:xfrm>
            <a:off x="6247850" y="1233910"/>
            <a:ext cx="2911390" cy="3942507"/>
          </a:xfrm>
          <a:prstGeom prst="rect">
            <a:avLst/>
          </a:prstGeom>
        </p:spPr>
      </p:pic>
    </p:spTree>
    <p:extLst>
      <p:ext uri="{BB962C8B-B14F-4D97-AF65-F5344CB8AC3E}">
        <p14:creationId xmlns:p14="http://schemas.microsoft.com/office/powerpoint/2010/main" val="206836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by in a pink dress&#10;&#10;AI-generated content may be incorrect.">
            <a:extLst>
              <a:ext uri="{FF2B5EF4-FFF2-40B4-BE49-F238E27FC236}">
                <a16:creationId xmlns:a16="http://schemas.microsoft.com/office/drawing/2014/main" id="{68FBA8ED-5FD5-4F78-1F83-F93D06802323}"/>
              </a:ext>
            </a:extLst>
          </p:cNvPr>
          <p:cNvPicPr>
            <a:picLocks noChangeAspect="1"/>
          </p:cNvPicPr>
          <p:nvPr/>
        </p:nvPicPr>
        <p:blipFill>
          <a:blip r:embed="rId2"/>
          <a:srcRect l="6498"/>
          <a:stretch/>
        </p:blipFill>
        <p:spPr>
          <a:xfrm>
            <a:off x="0" y="1261931"/>
            <a:ext cx="5482046" cy="3896482"/>
          </a:xfrm>
          <a:prstGeom prst="rect">
            <a:avLst/>
          </a:prstGeom>
        </p:spPr>
      </p:pic>
      <p:pic>
        <p:nvPicPr>
          <p:cNvPr id="7" name="Picture 6" descr="A baby standing on a toy&#10;&#10;AI-generated content may be incorrect.">
            <a:extLst>
              <a:ext uri="{FF2B5EF4-FFF2-40B4-BE49-F238E27FC236}">
                <a16:creationId xmlns:a16="http://schemas.microsoft.com/office/drawing/2014/main" id="{3E9614E7-2C78-82E5-93AC-A255E9CDFBF2}"/>
              </a:ext>
            </a:extLst>
          </p:cNvPr>
          <p:cNvPicPr>
            <a:picLocks noChangeAspect="1"/>
          </p:cNvPicPr>
          <p:nvPr/>
        </p:nvPicPr>
        <p:blipFill>
          <a:blip r:embed="rId3"/>
          <a:srcRect l="18890" t="22223" r="12221" b="7407"/>
          <a:stretch/>
        </p:blipFill>
        <p:spPr>
          <a:xfrm>
            <a:off x="4077530" y="1261931"/>
            <a:ext cx="5066469" cy="3881569"/>
          </a:xfrm>
          <a:prstGeom prst="rect">
            <a:avLst/>
          </a:prstGeom>
        </p:spPr>
      </p:pic>
    </p:spTree>
    <p:extLst>
      <p:ext uri="{BB962C8B-B14F-4D97-AF65-F5344CB8AC3E}">
        <p14:creationId xmlns:p14="http://schemas.microsoft.com/office/powerpoint/2010/main" val="3110886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476A-3C28-B7A1-CFA6-2AD48C260D38}"/>
              </a:ext>
            </a:extLst>
          </p:cNvPr>
          <p:cNvSpPr>
            <a:spLocks noGrp="1"/>
          </p:cNvSpPr>
          <p:nvPr>
            <p:ph type="title"/>
          </p:nvPr>
        </p:nvSpPr>
        <p:spPr/>
        <p:txBody>
          <a:bodyPr/>
          <a:lstStyle/>
          <a:p>
            <a:r>
              <a:rPr lang="en-US" dirty="0"/>
              <a:t>Activities for this age</a:t>
            </a:r>
          </a:p>
        </p:txBody>
      </p:sp>
      <p:pic>
        <p:nvPicPr>
          <p:cNvPr id="9" name="Picture 8" descr="A person and a baby sitting on a couch&#10;&#10;AI-generated content may be incorrect.">
            <a:extLst>
              <a:ext uri="{FF2B5EF4-FFF2-40B4-BE49-F238E27FC236}">
                <a16:creationId xmlns:a16="http://schemas.microsoft.com/office/drawing/2014/main" id="{86432C7A-ECD3-BEF9-B802-F2C82B9023B2}"/>
              </a:ext>
            </a:extLst>
          </p:cNvPr>
          <p:cNvPicPr>
            <a:picLocks noChangeAspect="1"/>
          </p:cNvPicPr>
          <p:nvPr/>
        </p:nvPicPr>
        <p:blipFill>
          <a:blip r:embed="rId3"/>
          <a:srcRect t="20371"/>
          <a:stretch/>
        </p:blipFill>
        <p:spPr>
          <a:xfrm>
            <a:off x="6343000" y="1196790"/>
            <a:ext cx="2787937" cy="3946709"/>
          </a:xfrm>
          <a:prstGeom prst="rect">
            <a:avLst/>
          </a:prstGeom>
        </p:spPr>
      </p:pic>
      <p:pic>
        <p:nvPicPr>
          <p:cNvPr id="5" name="Picture 4" descr="A baby in a highchair&#10;&#10;AI-generated content may be incorrect.">
            <a:extLst>
              <a:ext uri="{FF2B5EF4-FFF2-40B4-BE49-F238E27FC236}">
                <a16:creationId xmlns:a16="http://schemas.microsoft.com/office/drawing/2014/main" id="{0CD851E3-BA01-682A-695E-EEA05BD2398F}"/>
              </a:ext>
            </a:extLst>
          </p:cNvPr>
          <p:cNvPicPr>
            <a:picLocks noChangeAspect="1"/>
          </p:cNvPicPr>
          <p:nvPr/>
        </p:nvPicPr>
        <p:blipFill>
          <a:blip r:embed="rId4"/>
          <a:srcRect l="23005" r="15326"/>
          <a:stretch/>
        </p:blipFill>
        <p:spPr>
          <a:xfrm>
            <a:off x="0" y="1173750"/>
            <a:ext cx="4343400" cy="3961980"/>
          </a:xfrm>
          <a:prstGeom prst="rect">
            <a:avLst/>
          </a:prstGeom>
        </p:spPr>
      </p:pic>
      <p:pic>
        <p:nvPicPr>
          <p:cNvPr id="7" name="Picture 6" descr="A child climbing a gate&#10;&#10;AI-generated content may be incorrect.">
            <a:extLst>
              <a:ext uri="{FF2B5EF4-FFF2-40B4-BE49-F238E27FC236}">
                <a16:creationId xmlns:a16="http://schemas.microsoft.com/office/drawing/2014/main" id="{F9708580-5FFD-B1B2-BB30-61F10B7C55ED}"/>
              </a:ext>
            </a:extLst>
          </p:cNvPr>
          <p:cNvPicPr>
            <a:picLocks noChangeAspect="1"/>
          </p:cNvPicPr>
          <p:nvPr/>
        </p:nvPicPr>
        <p:blipFill>
          <a:blip r:embed="rId5"/>
          <a:srcRect t="20371"/>
          <a:stretch/>
        </p:blipFill>
        <p:spPr>
          <a:xfrm>
            <a:off x="3574804" y="1200150"/>
            <a:ext cx="2787937" cy="3943350"/>
          </a:xfrm>
          <a:prstGeom prst="rect">
            <a:avLst/>
          </a:prstGeom>
        </p:spPr>
      </p:pic>
      <p:pic>
        <p:nvPicPr>
          <p:cNvPr id="11" name="Picture 10" descr="A group of diapers and diapers on a table&#10;&#10;AI-generated content may be incorrect.">
            <a:extLst>
              <a:ext uri="{FF2B5EF4-FFF2-40B4-BE49-F238E27FC236}">
                <a16:creationId xmlns:a16="http://schemas.microsoft.com/office/drawing/2014/main" id="{390E7726-FBAC-B727-B374-7EA3FD51A660}"/>
              </a:ext>
            </a:extLst>
          </p:cNvPr>
          <p:cNvPicPr>
            <a:picLocks noChangeAspect="1"/>
          </p:cNvPicPr>
          <p:nvPr/>
        </p:nvPicPr>
        <p:blipFill>
          <a:blip r:embed="rId6"/>
          <a:stretch>
            <a:fillRect/>
          </a:stretch>
        </p:blipFill>
        <p:spPr>
          <a:xfrm flipH="1">
            <a:off x="7660044" y="52492"/>
            <a:ext cx="1430720" cy="1144297"/>
          </a:xfrm>
          <a:prstGeom prst="rect">
            <a:avLst/>
          </a:prstGeom>
        </p:spPr>
      </p:pic>
    </p:spTree>
    <p:extLst>
      <p:ext uri="{BB962C8B-B14F-4D97-AF65-F5344CB8AC3E}">
        <p14:creationId xmlns:p14="http://schemas.microsoft.com/office/powerpoint/2010/main" val="108027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B521A-FB5D-D1B0-19D1-27D130F20E8B}"/>
              </a:ext>
            </a:extLst>
          </p:cNvPr>
          <p:cNvSpPr txBox="1"/>
          <p:nvPr/>
        </p:nvSpPr>
        <p:spPr>
          <a:xfrm>
            <a:off x="647700" y="1377637"/>
            <a:ext cx="7696200" cy="2677656"/>
          </a:xfrm>
          <a:prstGeom prst="rect">
            <a:avLst/>
          </a:prstGeom>
          <a:noFill/>
        </p:spPr>
        <p:txBody>
          <a:bodyPr wrap="square" rtlCol="0" anchor="t">
            <a:spAutoFit/>
          </a:bodyPr>
          <a:lstStyle/>
          <a:p>
            <a:pPr algn="ctr"/>
            <a:r>
              <a:rPr lang="en-US" dirty="0"/>
              <a:t>What is Young Children Priority One (YCPO)</a:t>
            </a:r>
          </a:p>
          <a:p>
            <a:pPr algn="ctr"/>
            <a:endParaRPr lang="en-US" dirty="0"/>
          </a:p>
          <a:p>
            <a:pPr algn="ctr"/>
            <a:r>
              <a:rPr lang="en-US" dirty="0"/>
              <a:t>YCPO is an ongoing community service program of Kiwanis International that addresses the needs of early childhood (pregnancy to age five).  All clubs are encouraged to carry out at least two YCPO projects per calendar year, though many clubs are able to do more – serving children, families, and communities.  Young Children Priority One focuses on four key areas:</a:t>
            </a:r>
          </a:p>
          <a:p>
            <a:pPr marL="285750" lvl="2" indent="-285750" algn="ctr">
              <a:buFont typeface="Arial" panose="020B0604020202020204" pitchFamily="34" charset="0"/>
              <a:buChar char="•"/>
            </a:pPr>
            <a:endParaRPr lang="en-US" dirty="0"/>
          </a:p>
          <a:p>
            <a:pPr marL="285750" lvl="2" indent="-285750" algn="ctr">
              <a:buFont typeface="Arial" panose="020B0604020202020204" pitchFamily="34" charset="0"/>
              <a:buChar char="•"/>
            </a:pPr>
            <a:r>
              <a:rPr lang="en-US" dirty="0"/>
              <a:t>Maternal and child health</a:t>
            </a:r>
          </a:p>
          <a:p>
            <a:pPr marL="285750" lvl="2" indent="-285750" algn="ctr">
              <a:buFont typeface="Arial" panose="020B0604020202020204" pitchFamily="34" charset="0"/>
              <a:buChar char="•"/>
            </a:pPr>
            <a:r>
              <a:rPr lang="en-US" dirty="0"/>
              <a:t>Childcare and development</a:t>
            </a:r>
          </a:p>
          <a:p>
            <a:pPr marL="285750" lvl="2" indent="-285750" algn="ctr">
              <a:buFont typeface="Arial" panose="020B0604020202020204" pitchFamily="34" charset="0"/>
              <a:buChar char="•"/>
            </a:pPr>
            <a:r>
              <a:rPr lang="en-US" dirty="0"/>
              <a:t>Parent education and support</a:t>
            </a:r>
          </a:p>
          <a:p>
            <a:pPr marL="285750" lvl="2" indent="-285750" algn="ctr">
              <a:buFont typeface="Arial" panose="020B0604020202020204" pitchFamily="34" charset="0"/>
              <a:buChar char="•"/>
            </a:pPr>
            <a:r>
              <a:rPr lang="en-US" dirty="0"/>
              <a:t>Safety and pediatric trauma</a:t>
            </a:r>
          </a:p>
          <a:p>
            <a:pPr algn="ctr"/>
            <a:endParaRPr lang="en-US" dirty="0"/>
          </a:p>
        </p:txBody>
      </p:sp>
      <p:pic>
        <p:nvPicPr>
          <p:cNvPr id="2054" name="Picture 6">
            <a:extLst>
              <a:ext uri="{FF2B5EF4-FFF2-40B4-BE49-F238E27FC236}">
                <a16:creationId xmlns:a16="http://schemas.microsoft.com/office/drawing/2014/main" id="{788CE9D6-9821-7162-B472-2F3FF438F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59951"/>
            <a:ext cx="4419600" cy="139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400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4711-3ADD-DD70-42B1-5D7BA2A8B7F5}"/>
              </a:ext>
            </a:extLst>
          </p:cNvPr>
          <p:cNvSpPr>
            <a:spLocks noGrp="1"/>
          </p:cNvSpPr>
          <p:nvPr>
            <p:ph type="title"/>
          </p:nvPr>
        </p:nvSpPr>
        <p:spPr/>
        <p:txBody>
          <a:bodyPr/>
          <a:lstStyle/>
          <a:p>
            <a:r>
              <a:rPr lang="en-US" dirty="0"/>
              <a:t>Eighteen Months</a:t>
            </a:r>
          </a:p>
        </p:txBody>
      </p:sp>
      <p:pic>
        <p:nvPicPr>
          <p:cNvPr id="5" name="Picture 4" descr="A child standing on a wood floor&#10;&#10;AI-generated content may be incorrect.">
            <a:extLst>
              <a:ext uri="{FF2B5EF4-FFF2-40B4-BE49-F238E27FC236}">
                <a16:creationId xmlns:a16="http://schemas.microsoft.com/office/drawing/2014/main" id="{3E87FAD3-26BF-82F1-D5E4-FF1583F1E34F}"/>
              </a:ext>
            </a:extLst>
          </p:cNvPr>
          <p:cNvPicPr>
            <a:picLocks noChangeAspect="1"/>
          </p:cNvPicPr>
          <p:nvPr/>
        </p:nvPicPr>
        <p:blipFill>
          <a:blip r:embed="rId2"/>
          <a:srcRect t="5555" r="21053"/>
          <a:stretch/>
        </p:blipFill>
        <p:spPr>
          <a:xfrm>
            <a:off x="0" y="1200150"/>
            <a:ext cx="1855728" cy="3943350"/>
          </a:xfrm>
          <a:prstGeom prst="rect">
            <a:avLst/>
          </a:prstGeom>
        </p:spPr>
      </p:pic>
      <p:pic>
        <p:nvPicPr>
          <p:cNvPr id="7" name="Picture 6" descr="A young child holding a green object&#10;&#10;AI-generated content may be incorrect.">
            <a:extLst>
              <a:ext uri="{FF2B5EF4-FFF2-40B4-BE49-F238E27FC236}">
                <a16:creationId xmlns:a16="http://schemas.microsoft.com/office/drawing/2014/main" id="{5397B41C-679B-F9D1-D27F-CCF4C7C951A4}"/>
              </a:ext>
            </a:extLst>
          </p:cNvPr>
          <p:cNvPicPr>
            <a:picLocks noChangeAspect="1"/>
          </p:cNvPicPr>
          <p:nvPr/>
        </p:nvPicPr>
        <p:blipFill>
          <a:blip r:embed="rId3"/>
          <a:srcRect l="14457" t="17894" r="12483"/>
          <a:stretch/>
        </p:blipFill>
        <p:spPr>
          <a:xfrm>
            <a:off x="1853551" y="1200150"/>
            <a:ext cx="2632606" cy="3943350"/>
          </a:xfrm>
          <a:prstGeom prst="rect">
            <a:avLst/>
          </a:prstGeom>
        </p:spPr>
      </p:pic>
      <p:pic>
        <p:nvPicPr>
          <p:cNvPr id="9" name="Picture 8" descr="A baby walking on the street&#10;&#10;AI-generated content may be incorrect.">
            <a:extLst>
              <a:ext uri="{FF2B5EF4-FFF2-40B4-BE49-F238E27FC236}">
                <a16:creationId xmlns:a16="http://schemas.microsoft.com/office/drawing/2014/main" id="{2842294A-DCE1-50ED-66E5-137D81E15BF2}"/>
              </a:ext>
            </a:extLst>
          </p:cNvPr>
          <p:cNvPicPr>
            <a:picLocks noChangeAspect="1"/>
          </p:cNvPicPr>
          <p:nvPr/>
        </p:nvPicPr>
        <p:blipFill>
          <a:blip r:embed="rId4"/>
          <a:srcRect l="32222" t="23333" r="35556"/>
          <a:stretch/>
        </p:blipFill>
        <p:spPr>
          <a:xfrm>
            <a:off x="4343400" y="1200150"/>
            <a:ext cx="2209800" cy="3943350"/>
          </a:xfrm>
          <a:prstGeom prst="rect">
            <a:avLst/>
          </a:prstGeom>
        </p:spPr>
      </p:pic>
      <p:pic>
        <p:nvPicPr>
          <p:cNvPr id="11" name="Picture 10" descr="A baby eating chocolate on a spoon&#10;&#10;AI-generated content may be incorrect.">
            <a:extLst>
              <a:ext uri="{FF2B5EF4-FFF2-40B4-BE49-F238E27FC236}">
                <a16:creationId xmlns:a16="http://schemas.microsoft.com/office/drawing/2014/main" id="{C7761049-FFDC-CA7F-4D9C-947DBB24CF76}"/>
              </a:ext>
            </a:extLst>
          </p:cNvPr>
          <p:cNvPicPr>
            <a:picLocks noChangeAspect="1"/>
          </p:cNvPicPr>
          <p:nvPr/>
        </p:nvPicPr>
        <p:blipFill>
          <a:blip r:embed="rId5"/>
          <a:srcRect l="27375" r="21960"/>
          <a:stretch/>
        </p:blipFill>
        <p:spPr>
          <a:xfrm>
            <a:off x="6487454" y="1200150"/>
            <a:ext cx="2663880" cy="3943349"/>
          </a:xfrm>
          <a:prstGeom prst="rect">
            <a:avLst/>
          </a:prstGeom>
        </p:spPr>
      </p:pic>
    </p:spTree>
    <p:extLst>
      <p:ext uri="{BB962C8B-B14F-4D97-AF65-F5344CB8AC3E}">
        <p14:creationId xmlns:p14="http://schemas.microsoft.com/office/powerpoint/2010/main" val="3707960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10D1-2072-1B07-5E9E-AFDB820F2B05}"/>
              </a:ext>
            </a:extLst>
          </p:cNvPr>
          <p:cNvSpPr>
            <a:spLocks noGrp="1"/>
          </p:cNvSpPr>
          <p:nvPr>
            <p:ph type="title"/>
          </p:nvPr>
        </p:nvSpPr>
        <p:spPr/>
        <p:txBody>
          <a:bodyPr/>
          <a:lstStyle/>
          <a:p>
            <a:r>
              <a:rPr lang="en-US" dirty="0"/>
              <a:t>Activities for this age</a:t>
            </a:r>
          </a:p>
        </p:txBody>
      </p:sp>
      <p:pic>
        <p:nvPicPr>
          <p:cNvPr id="5" name="Picture 4" descr="A tall wooden structure with a yellow and red object&#10;&#10;AI-generated content may be incorrect.">
            <a:extLst>
              <a:ext uri="{FF2B5EF4-FFF2-40B4-BE49-F238E27FC236}">
                <a16:creationId xmlns:a16="http://schemas.microsoft.com/office/drawing/2014/main" id="{1DDBE01F-0833-1196-4039-933649A0E82D}"/>
              </a:ext>
            </a:extLst>
          </p:cNvPr>
          <p:cNvPicPr>
            <a:picLocks noChangeAspect="1"/>
          </p:cNvPicPr>
          <p:nvPr/>
        </p:nvPicPr>
        <p:blipFill>
          <a:blip r:embed="rId2"/>
          <a:stretch>
            <a:fillRect/>
          </a:stretch>
        </p:blipFill>
        <p:spPr>
          <a:xfrm>
            <a:off x="2133600" y="1163899"/>
            <a:ext cx="2240432" cy="3979600"/>
          </a:xfrm>
          <a:prstGeom prst="rect">
            <a:avLst/>
          </a:prstGeom>
        </p:spPr>
      </p:pic>
      <p:pic>
        <p:nvPicPr>
          <p:cNvPr id="7" name="Picture 6" descr="A room with a black rug and bookshelf&#10;&#10;AI-generated content may be incorrect.">
            <a:extLst>
              <a:ext uri="{FF2B5EF4-FFF2-40B4-BE49-F238E27FC236}">
                <a16:creationId xmlns:a16="http://schemas.microsoft.com/office/drawing/2014/main" id="{B10DB9C5-8EB4-167F-83B0-7D34C5392024}"/>
              </a:ext>
            </a:extLst>
          </p:cNvPr>
          <p:cNvPicPr>
            <a:picLocks noChangeAspect="1"/>
          </p:cNvPicPr>
          <p:nvPr/>
        </p:nvPicPr>
        <p:blipFill>
          <a:blip r:embed="rId3"/>
          <a:srcRect r="27776"/>
          <a:stretch/>
        </p:blipFill>
        <p:spPr>
          <a:xfrm>
            <a:off x="0" y="1163899"/>
            <a:ext cx="2156470" cy="3979601"/>
          </a:xfrm>
          <a:prstGeom prst="rect">
            <a:avLst/>
          </a:prstGeom>
        </p:spPr>
      </p:pic>
      <p:pic>
        <p:nvPicPr>
          <p:cNvPr id="9" name="Picture 8" descr="A person and a child walking&#10;&#10;AI-generated content may be incorrect.">
            <a:extLst>
              <a:ext uri="{FF2B5EF4-FFF2-40B4-BE49-F238E27FC236}">
                <a16:creationId xmlns:a16="http://schemas.microsoft.com/office/drawing/2014/main" id="{E61E598B-C471-A889-7867-564F631344EB}"/>
              </a:ext>
            </a:extLst>
          </p:cNvPr>
          <p:cNvPicPr>
            <a:picLocks noChangeAspect="1"/>
          </p:cNvPicPr>
          <p:nvPr/>
        </p:nvPicPr>
        <p:blipFill>
          <a:blip r:embed="rId4"/>
          <a:srcRect l="11814" t="33702" r="42531" b="1"/>
          <a:stretch/>
        </p:blipFill>
        <p:spPr>
          <a:xfrm>
            <a:off x="4323847" y="1206102"/>
            <a:ext cx="4820153" cy="3937397"/>
          </a:xfrm>
          <a:prstGeom prst="rect">
            <a:avLst/>
          </a:prstGeom>
        </p:spPr>
      </p:pic>
      <p:pic>
        <p:nvPicPr>
          <p:cNvPr id="11" name="Picture 10" descr="A group of diapers and diapers on a table&#10;&#10;AI-generated content may be incorrect.">
            <a:extLst>
              <a:ext uri="{FF2B5EF4-FFF2-40B4-BE49-F238E27FC236}">
                <a16:creationId xmlns:a16="http://schemas.microsoft.com/office/drawing/2014/main" id="{6FC306F8-C605-5B8E-C0F5-C19B1381AB41}"/>
              </a:ext>
            </a:extLst>
          </p:cNvPr>
          <p:cNvPicPr>
            <a:picLocks noChangeAspect="1"/>
          </p:cNvPicPr>
          <p:nvPr/>
        </p:nvPicPr>
        <p:blipFill>
          <a:blip r:embed="rId5"/>
          <a:stretch>
            <a:fillRect/>
          </a:stretch>
        </p:blipFill>
        <p:spPr>
          <a:xfrm>
            <a:off x="7772400" y="117276"/>
            <a:ext cx="1214734" cy="971550"/>
          </a:xfrm>
          <a:prstGeom prst="rect">
            <a:avLst/>
          </a:prstGeom>
        </p:spPr>
      </p:pic>
    </p:spTree>
    <p:extLst>
      <p:ext uri="{BB962C8B-B14F-4D97-AF65-F5344CB8AC3E}">
        <p14:creationId xmlns:p14="http://schemas.microsoft.com/office/powerpoint/2010/main" val="2440939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051B-7888-A777-8ED6-D6BAD54E8695}"/>
              </a:ext>
            </a:extLst>
          </p:cNvPr>
          <p:cNvSpPr>
            <a:spLocks noGrp="1"/>
          </p:cNvSpPr>
          <p:nvPr>
            <p:ph type="title"/>
          </p:nvPr>
        </p:nvSpPr>
        <p:spPr/>
        <p:txBody>
          <a:bodyPr/>
          <a:lstStyle/>
          <a:p>
            <a:r>
              <a:rPr lang="en-US" dirty="0"/>
              <a:t>Two Years</a:t>
            </a:r>
          </a:p>
        </p:txBody>
      </p:sp>
      <p:pic>
        <p:nvPicPr>
          <p:cNvPr id="7" name="Picture 6" descr="A baby sitting on the steps holding a phone&#10;&#10;AI-generated content may be incorrect.">
            <a:extLst>
              <a:ext uri="{FF2B5EF4-FFF2-40B4-BE49-F238E27FC236}">
                <a16:creationId xmlns:a16="http://schemas.microsoft.com/office/drawing/2014/main" id="{EF592575-7EB1-718C-18BA-EB477F02379D}"/>
              </a:ext>
            </a:extLst>
          </p:cNvPr>
          <p:cNvPicPr>
            <a:picLocks noChangeAspect="1"/>
          </p:cNvPicPr>
          <p:nvPr/>
        </p:nvPicPr>
        <p:blipFill>
          <a:blip r:embed="rId2"/>
          <a:stretch>
            <a:fillRect/>
          </a:stretch>
        </p:blipFill>
        <p:spPr>
          <a:xfrm>
            <a:off x="0" y="1200150"/>
            <a:ext cx="2220024" cy="3943350"/>
          </a:xfrm>
          <a:prstGeom prst="rect">
            <a:avLst/>
          </a:prstGeom>
        </p:spPr>
      </p:pic>
      <p:pic>
        <p:nvPicPr>
          <p:cNvPr id="9" name="Picture 8" descr="A child dancing in front of a wall&#10;&#10;AI-generated content may be incorrect.">
            <a:extLst>
              <a:ext uri="{FF2B5EF4-FFF2-40B4-BE49-F238E27FC236}">
                <a16:creationId xmlns:a16="http://schemas.microsoft.com/office/drawing/2014/main" id="{93B6CDDF-10DC-FD7E-E771-3D8D1AF39D16}"/>
              </a:ext>
            </a:extLst>
          </p:cNvPr>
          <p:cNvPicPr>
            <a:picLocks noChangeAspect="1"/>
          </p:cNvPicPr>
          <p:nvPr/>
        </p:nvPicPr>
        <p:blipFill>
          <a:blip r:embed="rId3"/>
          <a:stretch>
            <a:fillRect/>
          </a:stretch>
        </p:blipFill>
        <p:spPr>
          <a:xfrm>
            <a:off x="2220024" y="1200150"/>
            <a:ext cx="2220024" cy="3943350"/>
          </a:xfrm>
          <a:prstGeom prst="rect">
            <a:avLst/>
          </a:prstGeom>
        </p:spPr>
      </p:pic>
      <p:pic>
        <p:nvPicPr>
          <p:cNvPr id="11" name="Picture 10" descr="A child standing on a blue and white object&#10;&#10;AI-generated content may be incorrect.">
            <a:extLst>
              <a:ext uri="{FF2B5EF4-FFF2-40B4-BE49-F238E27FC236}">
                <a16:creationId xmlns:a16="http://schemas.microsoft.com/office/drawing/2014/main" id="{1ECF16A9-E983-DE98-59A4-D38DEF57E3A0}"/>
              </a:ext>
            </a:extLst>
          </p:cNvPr>
          <p:cNvPicPr>
            <a:picLocks noChangeAspect="1"/>
          </p:cNvPicPr>
          <p:nvPr/>
        </p:nvPicPr>
        <p:blipFill>
          <a:blip r:embed="rId4"/>
          <a:stretch>
            <a:fillRect/>
          </a:stretch>
        </p:blipFill>
        <p:spPr>
          <a:xfrm>
            <a:off x="4440048" y="1200150"/>
            <a:ext cx="2220024" cy="3943350"/>
          </a:xfrm>
          <a:prstGeom prst="rect">
            <a:avLst/>
          </a:prstGeom>
        </p:spPr>
      </p:pic>
      <p:pic>
        <p:nvPicPr>
          <p:cNvPr id="13" name="Picture 12" descr="A child playing with a pot&#10;&#10;AI-generated content may be incorrect.">
            <a:extLst>
              <a:ext uri="{FF2B5EF4-FFF2-40B4-BE49-F238E27FC236}">
                <a16:creationId xmlns:a16="http://schemas.microsoft.com/office/drawing/2014/main" id="{D45BB016-0080-0331-163D-9E687781CCF3}"/>
              </a:ext>
            </a:extLst>
          </p:cNvPr>
          <p:cNvPicPr>
            <a:picLocks noChangeAspect="1"/>
          </p:cNvPicPr>
          <p:nvPr/>
        </p:nvPicPr>
        <p:blipFill>
          <a:blip r:embed="rId5"/>
          <a:srcRect l="49186" t="30741" r="17480"/>
          <a:stretch/>
        </p:blipFill>
        <p:spPr>
          <a:xfrm>
            <a:off x="6613508" y="1200150"/>
            <a:ext cx="2530492" cy="3943350"/>
          </a:xfrm>
          <a:prstGeom prst="rect">
            <a:avLst/>
          </a:prstGeom>
        </p:spPr>
      </p:pic>
    </p:spTree>
    <p:extLst>
      <p:ext uri="{BB962C8B-B14F-4D97-AF65-F5344CB8AC3E}">
        <p14:creationId xmlns:p14="http://schemas.microsoft.com/office/powerpoint/2010/main" val="2996328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A7F0-9D75-1999-2836-72C422B38BF2}"/>
              </a:ext>
            </a:extLst>
          </p:cNvPr>
          <p:cNvSpPr>
            <a:spLocks noGrp="1"/>
          </p:cNvSpPr>
          <p:nvPr>
            <p:ph type="title"/>
          </p:nvPr>
        </p:nvSpPr>
        <p:spPr/>
        <p:txBody>
          <a:bodyPr/>
          <a:lstStyle/>
          <a:p>
            <a:r>
              <a:rPr lang="en-US" dirty="0"/>
              <a:t>Activities for this age</a:t>
            </a:r>
          </a:p>
        </p:txBody>
      </p:sp>
      <p:pic>
        <p:nvPicPr>
          <p:cNvPr id="5" name="Picture 4" descr="A young child sitting on the floor with a book in her hand&#10;&#10;AI-generated content may be incorrect.">
            <a:extLst>
              <a:ext uri="{FF2B5EF4-FFF2-40B4-BE49-F238E27FC236}">
                <a16:creationId xmlns:a16="http://schemas.microsoft.com/office/drawing/2014/main" id="{676867AA-25E2-0185-5C06-E54173956AB6}"/>
              </a:ext>
            </a:extLst>
          </p:cNvPr>
          <p:cNvPicPr>
            <a:picLocks noChangeAspect="1"/>
          </p:cNvPicPr>
          <p:nvPr/>
        </p:nvPicPr>
        <p:blipFill>
          <a:blip r:embed="rId2"/>
          <a:srcRect l="16736"/>
          <a:stretch/>
        </p:blipFill>
        <p:spPr>
          <a:xfrm>
            <a:off x="0" y="1184957"/>
            <a:ext cx="2198433" cy="3958543"/>
          </a:xfrm>
          <a:prstGeom prst="rect">
            <a:avLst/>
          </a:prstGeom>
        </p:spPr>
      </p:pic>
      <p:pic>
        <p:nvPicPr>
          <p:cNvPr id="9" name="Picture 8" descr="A person reading a book to a child and child&#10;&#10;AI-generated content may be incorrect.">
            <a:extLst>
              <a:ext uri="{FF2B5EF4-FFF2-40B4-BE49-F238E27FC236}">
                <a16:creationId xmlns:a16="http://schemas.microsoft.com/office/drawing/2014/main" id="{7C36C367-6342-E6F2-9715-13DFCDEA2AFF}"/>
              </a:ext>
            </a:extLst>
          </p:cNvPr>
          <p:cNvPicPr>
            <a:picLocks noChangeAspect="1"/>
          </p:cNvPicPr>
          <p:nvPr/>
        </p:nvPicPr>
        <p:blipFill>
          <a:blip r:embed="rId3"/>
          <a:srcRect l="12842" t="21852" r="22298"/>
          <a:stretch/>
        </p:blipFill>
        <p:spPr>
          <a:xfrm>
            <a:off x="4768218" y="1184957"/>
            <a:ext cx="4375781" cy="3958543"/>
          </a:xfrm>
          <a:prstGeom prst="rect">
            <a:avLst/>
          </a:prstGeom>
        </p:spPr>
      </p:pic>
      <p:pic>
        <p:nvPicPr>
          <p:cNvPr id="11" name="Picture 10" descr="Two girls riding a stuffed animal&#10;&#10;AI-generated content may be incorrect.">
            <a:extLst>
              <a:ext uri="{FF2B5EF4-FFF2-40B4-BE49-F238E27FC236}">
                <a16:creationId xmlns:a16="http://schemas.microsoft.com/office/drawing/2014/main" id="{B712A1B7-F7AD-93AE-EDA6-835F4F8BC699}"/>
              </a:ext>
            </a:extLst>
          </p:cNvPr>
          <p:cNvPicPr>
            <a:picLocks noChangeAspect="1"/>
          </p:cNvPicPr>
          <p:nvPr/>
        </p:nvPicPr>
        <p:blipFill>
          <a:blip r:embed="rId4"/>
          <a:srcRect r="13475"/>
          <a:stretch/>
        </p:blipFill>
        <p:spPr>
          <a:xfrm>
            <a:off x="2198433" y="1184957"/>
            <a:ext cx="2569785" cy="3958544"/>
          </a:xfrm>
          <a:prstGeom prst="rect">
            <a:avLst/>
          </a:prstGeom>
        </p:spPr>
      </p:pic>
    </p:spTree>
    <p:extLst>
      <p:ext uri="{BB962C8B-B14F-4D97-AF65-F5344CB8AC3E}">
        <p14:creationId xmlns:p14="http://schemas.microsoft.com/office/powerpoint/2010/main" val="3667211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6A72-391F-874C-47E6-8975724EE953}"/>
              </a:ext>
            </a:extLst>
          </p:cNvPr>
          <p:cNvSpPr>
            <a:spLocks noGrp="1"/>
          </p:cNvSpPr>
          <p:nvPr>
            <p:ph type="title"/>
          </p:nvPr>
        </p:nvSpPr>
        <p:spPr/>
        <p:txBody>
          <a:bodyPr/>
          <a:lstStyle/>
          <a:p>
            <a:r>
              <a:rPr lang="en-US" dirty="0"/>
              <a:t>Three Years</a:t>
            </a:r>
          </a:p>
        </p:txBody>
      </p:sp>
      <p:pic>
        <p:nvPicPr>
          <p:cNvPr id="7" name="Picture 6" descr="A child sitting at a table&#10;&#10;AI-generated content may be incorrect.">
            <a:extLst>
              <a:ext uri="{FF2B5EF4-FFF2-40B4-BE49-F238E27FC236}">
                <a16:creationId xmlns:a16="http://schemas.microsoft.com/office/drawing/2014/main" id="{838D3F77-4126-FF12-85C5-761AC996D5B7}"/>
              </a:ext>
            </a:extLst>
          </p:cNvPr>
          <p:cNvPicPr>
            <a:picLocks noChangeAspect="1"/>
          </p:cNvPicPr>
          <p:nvPr/>
        </p:nvPicPr>
        <p:blipFill>
          <a:blip r:embed="rId2"/>
          <a:srcRect t="21418" b="434"/>
          <a:stretch/>
        </p:blipFill>
        <p:spPr>
          <a:xfrm>
            <a:off x="0" y="1200150"/>
            <a:ext cx="2840789" cy="3943350"/>
          </a:xfrm>
          <a:prstGeom prst="rect">
            <a:avLst/>
          </a:prstGeom>
        </p:spPr>
      </p:pic>
      <p:pic>
        <p:nvPicPr>
          <p:cNvPr id="9" name="Picture 8" descr="A child eating cookies at a table&#10;&#10;AI-generated content may be incorrect.">
            <a:extLst>
              <a:ext uri="{FF2B5EF4-FFF2-40B4-BE49-F238E27FC236}">
                <a16:creationId xmlns:a16="http://schemas.microsoft.com/office/drawing/2014/main" id="{A57CD6B6-D966-6EF2-8F7A-B29D3758C46A}"/>
              </a:ext>
            </a:extLst>
          </p:cNvPr>
          <p:cNvPicPr>
            <a:picLocks noChangeAspect="1"/>
          </p:cNvPicPr>
          <p:nvPr/>
        </p:nvPicPr>
        <p:blipFill>
          <a:blip r:embed="rId3"/>
          <a:srcRect t="10000"/>
          <a:stretch/>
        </p:blipFill>
        <p:spPr>
          <a:xfrm>
            <a:off x="1981200" y="1200150"/>
            <a:ext cx="2466693" cy="3943350"/>
          </a:xfrm>
          <a:prstGeom prst="rect">
            <a:avLst/>
          </a:prstGeom>
        </p:spPr>
      </p:pic>
      <p:pic>
        <p:nvPicPr>
          <p:cNvPr id="13" name="Picture 12" descr="A child eating food at a table&#10;&#10;AI-generated content may be incorrect.">
            <a:extLst>
              <a:ext uri="{FF2B5EF4-FFF2-40B4-BE49-F238E27FC236}">
                <a16:creationId xmlns:a16="http://schemas.microsoft.com/office/drawing/2014/main" id="{AD15691D-741B-F3B9-1078-1EFC01DDF4DF}"/>
              </a:ext>
            </a:extLst>
          </p:cNvPr>
          <p:cNvPicPr>
            <a:picLocks noChangeAspect="1"/>
          </p:cNvPicPr>
          <p:nvPr/>
        </p:nvPicPr>
        <p:blipFill>
          <a:blip r:embed="rId4"/>
          <a:srcRect l="8519" t="14445" r="10493"/>
          <a:stretch/>
        </p:blipFill>
        <p:spPr>
          <a:xfrm>
            <a:off x="4114800" y="1191985"/>
            <a:ext cx="2799609" cy="3943351"/>
          </a:xfrm>
          <a:prstGeom prst="rect">
            <a:avLst/>
          </a:prstGeom>
        </p:spPr>
      </p:pic>
      <p:pic>
        <p:nvPicPr>
          <p:cNvPr id="15" name="Picture 14" descr="Two girls smiling at the camera&#10;&#10;AI-generated content may be incorrect.">
            <a:extLst>
              <a:ext uri="{FF2B5EF4-FFF2-40B4-BE49-F238E27FC236}">
                <a16:creationId xmlns:a16="http://schemas.microsoft.com/office/drawing/2014/main" id="{A95FAEFC-6A7D-0884-5EEF-3E546B3D6671}"/>
              </a:ext>
            </a:extLst>
          </p:cNvPr>
          <p:cNvPicPr>
            <a:picLocks noChangeAspect="1"/>
          </p:cNvPicPr>
          <p:nvPr/>
        </p:nvPicPr>
        <p:blipFill>
          <a:blip r:embed="rId5"/>
          <a:srcRect l="17600" t="23333" r="8209" b="1"/>
          <a:stretch/>
        </p:blipFill>
        <p:spPr>
          <a:xfrm>
            <a:off x="6311920" y="1200150"/>
            <a:ext cx="2840789" cy="3943351"/>
          </a:xfrm>
          <a:prstGeom prst="rect">
            <a:avLst/>
          </a:prstGeom>
        </p:spPr>
      </p:pic>
    </p:spTree>
    <p:extLst>
      <p:ext uri="{BB962C8B-B14F-4D97-AF65-F5344CB8AC3E}">
        <p14:creationId xmlns:p14="http://schemas.microsoft.com/office/powerpoint/2010/main" val="343337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3516-7897-143C-B172-FED3A591BBAD}"/>
              </a:ext>
            </a:extLst>
          </p:cNvPr>
          <p:cNvSpPr>
            <a:spLocks noGrp="1"/>
          </p:cNvSpPr>
          <p:nvPr>
            <p:ph type="title"/>
          </p:nvPr>
        </p:nvSpPr>
        <p:spPr/>
        <p:txBody>
          <a:bodyPr/>
          <a:lstStyle/>
          <a:p>
            <a:r>
              <a:rPr lang="en-US" dirty="0"/>
              <a:t>Activities for this age</a:t>
            </a:r>
          </a:p>
        </p:txBody>
      </p:sp>
      <p:pic>
        <p:nvPicPr>
          <p:cNvPr id="5" name="Picture 4" descr="A child reading a book&#10;&#10;AI-generated content may be incorrect.">
            <a:extLst>
              <a:ext uri="{FF2B5EF4-FFF2-40B4-BE49-F238E27FC236}">
                <a16:creationId xmlns:a16="http://schemas.microsoft.com/office/drawing/2014/main" id="{043EA17B-DA05-7015-C8E7-C69639493735}"/>
              </a:ext>
            </a:extLst>
          </p:cNvPr>
          <p:cNvPicPr>
            <a:picLocks noChangeAspect="1"/>
          </p:cNvPicPr>
          <p:nvPr/>
        </p:nvPicPr>
        <p:blipFill>
          <a:blip r:embed="rId2"/>
          <a:stretch>
            <a:fillRect/>
          </a:stretch>
        </p:blipFill>
        <p:spPr>
          <a:xfrm>
            <a:off x="10886" y="1196340"/>
            <a:ext cx="2958592" cy="3943350"/>
          </a:xfrm>
          <a:prstGeom prst="rect">
            <a:avLst/>
          </a:prstGeom>
        </p:spPr>
      </p:pic>
      <p:pic>
        <p:nvPicPr>
          <p:cNvPr id="9" name="Picture 8" descr="A child climbing on a wooden structure&#10;&#10;AI-generated content may be incorrect.">
            <a:extLst>
              <a:ext uri="{FF2B5EF4-FFF2-40B4-BE49-F238E27FC236}">
                <a16:creationId xmlns:a16="http://schemas.microsoft.com/office/drawing/2014/main" id="{84BF6447-879F-141C-1427-BDE464C72B24}"/>
              </a:ext>
            </a:extLst>
          </p:cNvPr>
          <p:cNvPicPr>
            <a:picLocks noChangeAspect="1"/>
          </p:cNvPicPr>
          <p:nvPr/>
        </p:nvPicPr>
        <p:blipFill>
          <a:blip r:embed="rId3"/>
          <a:srcRect l="8846" r="16261"/>
          <a:stretch/>
        </p:blipFill>
        <p:spPr>
          <a:xfrm>
            <a:off x="3895594" y="1192530"/>
            <a:ext cx="5257115" cy="3947160"/>
          </a:xfrm>
          <a:prstGeom prst="rect">
            <a:avLst/>
          </a:prstGeom>
        </p:spPr>
      </p:pic>
      <p:pic>
        <p:nvPicPr>
          <p:cNvPr id="7" name="Picture 6" descr="A child holding a paper with a butterfly drawn on it&#10;&#10;AI-generated content may be incorrect.">
            <a:extLst>
              <a:ext uri="{FF2B5EF4-FFF2-40B4-BE49-F238E27FC236}">
                <a16:creationId xmlns:a16="http://schemas.microsoft.com/office/drawing/2014/main" id="{FB654294-29FB-7864-1736-A5C6CEF86508}"/>
              </a:ext>
            </a:extLst>
          </p:cNvPr>
          <p:cNvPicPr>
            <a:picLocks noChangeAspect="1"/>
          </p:cNvPicPr>
          <p:nvPr/>
        </p:nvPicPr>
        <p:blipFill>
          <a:blip r:embed="rId4"/>
          <a:srcRect l="20221" r="18901"/>
          <a:stretch/>
        </p:blipFill>
        <p:spPr>
          <a:xfrm>
            <a:off x="2295393" y="1196340"/>
            <a:ext cx="3200401" cy="3947160"/>
          </a:xfrm>
          <a:prstGeom prst="rect">
            <a:avLst/>
          </a:prstGeom>
        </p:spPr>
      </p:pic>
    </p:spTree>
    <p:extLst>
      <p:ext uri="{BB962C8B-B14F-4D97-AF65-F5344CB8AC3E}">
        <p14:creationId xmlns:p14="http://schemas.microsoft.com/office/powerpoint/2010/main" val="2245811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CB64-9029-7EA7-041D-1E6A6734E353}"/>
              </a:ext>
            </a:extLst>
          </p:cNvPr>
          <p:cNvSpPr>
            <a:spLocks noGrp="1"/>
          </p:cNvSpPr>
          <p:nvPr>
            <p:ph type="title"/>
          </p:nvPr>
        </p:nvSpPr>
        <p:spPr/>
        <p:txBody>
          <a:bodyPr/>
          <a:lstStyle/>
          <a:p>
            <a:r>
              <a:rPr lang="en-US" dirty="0"/>
              <a:t>Four Year</a:t>
            </a:r>
          </a:p>
        </p:txBody>
      </p:sp>
      <p:pic>
        <p:nvPicPr>
          <p:cNvPr id="7" name="Picture 6" descr="A young child writing in a book&#10;&#10;AI-generated content may be incorrect.">
            <a:extLst>
              <a:ext uri="{FF2B5EF4-FFF2-40B4-BE49-F238E27FC236}">
                <a16:creationId xmlns:a16="http://schemas.microsoft.com/office/drawing/2014/main" id="{D3455090-E86C-D3DF-C7D1-9E941C159861}"/>
              </a:ext>
            </a:extLst>
          </p:cNvPr>
          <p:cNvPicPr>
            <a:picLocks noChangeAspect="1"/>
          </p:cNvPicPr>
          <p:nvPr/>
        </p:nvPicPr>
        <p:blipFill>
          <a:blip r:embed="rId3"/>
          <a:srcRect r="20149"/>
          <a:stretch/>
        </p:blipFill>
        <p:spPr>
          <a:xfrm>
            <a:off x="0" y="1220289"/>
            <a:ext cx="2344103" cy="3943350"/>
          </a:xfrm>
          <a:prstGeom prst="rect">
            <a:avLst/>
          </a:prstGeom>
        </p:spPr>
      </p:pic>
      <p:pic>
        <p:nvPicPr>
          <p:cNvPr id="9" name="Picture 8" descr="A person holding a child&#10;&#10;AI-generated content may be incorrect.">
            <a:extLst>
              <a:ext uri="{FF2B5EF4-FFF2-40B4-BE49-F238E27FC236}">
                <a16:creationId xmlns:a16="http://schemas.microsoft.com/office/drawing/2014/main" id="{8417F187-B55C-FE0D-689F-C7D1FE9A3084}"/>
              </a:ext>
            </a:extLst>
          </p:cNvPr>
          <p:cNvPicPr>
            <a:picLocks noChangeAspect="1"/>
          </p:cNvPicPr>
          <p:nvPr/>
        </p:nvPicPr>
        <p:blipFill>
          <a:blip r:embed="rId4"/>
          <a:srcRect l="4584" r="4584"/>
          <a:stretch/>
        </p:blipFill>
        <p:spPr>
          <a:xfrm>
            <a:off x="2119249" y="1240428"/>
            <a:ext cx="2673596" cy="3923211"/>
          </a:xfrm>
          <a:prstGeom prst="rect">
            <a:avLst/>
          </a:prstGeom>
        </p:spPr>
      </p:pic>
      <p:pic>
        <p:nvPicPr>
          <p:cNvPr id="13" name="Picture 12" descr="A young child drawing on a paper&#10;&#10;AI-generated content may be incorrect.">
            <a:extLst>
              <a:ext uri="{FF2B5EF4-FFF2-40B4-BE49-F238E27FC236}">
                <a16:creationId xmlns:a16="http://schemas.microsoft.com/office/drawing/2014/main" id="{345E7F1F-4BB2-0F09-541F-BD1F034ED610}"/>
              </a:ext>
            </a:extLst>
          </p:cNvPr>
          <p:cNvPicPr>
            <a:picLocks noChangeAspect="1"/>
          </p:cNvPicPr>
          <p:nvPr/>
        </p:nvPicPr>
        <p:blipFill>
          <a:blip r:embed="rId5"/>
          <a:srcRect t="6685" r="11111"/>
          <a:stretch/>
        </p:blipFill>
        <p:spPr>
          <a:xfrm rot="5400000">
            <a:off x="3904399" y="1639578"/>
            <a:ext cx="3943349" cy="3104771"/>
          </a:xfrm>
          <a:prstGeom prst="rect">
            <a:avLst/>
          </a:prstGeom>
        </p:spPr>
      </p:pic>
      <p:pic>
        <p:nvPicPr>
          <p:cNvPr id="19" name="Picture 18" descr="A child and child in a garment&#10;&#10;AI-generated content may be incorrect.">
            <a:extLst>
              <a:ext uri="{FF2B5EF4-FFF2-40B4-BE49-F238E27FC236}">
                <a16:creationId xmlns:a16="http://schemas.microsoft.com/office/drawing/2014/main" id="{A7344873-B0AC-C1B6-0664-9C04DB8B285F}"/>
              </a:ext>
            </a:extLst>
          </p:cNvPr>
          <p:cNvPicPr>
            <a:picLocks noChangeAspect="1"/>
          </p:cNvPicPr>
          <p:nvPr/>
        </p:nvPicPr>
        <p:blipFill>
          <a:blip r:embed="rId6"/>
          <a:srcRect r="3801"/>
          <a:stretch/>
        </p:blipFill>
        <p:spPr>
          <a:xfrm>
            <a:off x="7024751" y="1220288"/>
            <a:ext cx="2119249" cy="3913142"/>
          </a:xfrm>
          <a:prstGeom prst="rect">
            <a:avLst/>
          </a:prstGeom>
        </p:spPr>
      </p:pic>
    </p:spTree>
    <p:extLst>
      <p:ext uri="{BB962C8B-B14F-4D97-AF65-F5344CB8AC3E}">
        <p14:creationId xmlns:p14="http://schemas.microsoft.com/office/powerpoint/2010/main" val="2800705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C96C-241E-B112-BE56-728519AF6622}"/>
              </a:ext>
            </a:extLst>
          </p:cNvPr>
          <p:cNvSpPr>
            <a:spLocks noGrp="1"/>
          </p:cNvSpPr>
          <p:nvPr>
            <p:ph type="title"/>
          </p:nvPr>
        </p:nvSpPr>
        <p:spPr/>
        <p:txBody>
          <a:bodyPr/>
          <a:lstStyle/>
          <a:p>
            <a:r>
              <a:rPr lang="en-US" dirty="0"/>
              <a:t>Activities for this age</a:t>
            </a:r>
          </a:p>
        </p:txBody>
      </p:sp>
      <p:pic>
        <p:nvPicPr>
          <p:cNvPr id="5" name="Picture 4" descr="A child sitting in a chair reading a book&#10;&#10;AI-generated content may be incorrect.">
            <a:extLst>
              <a:ext uri="{FF2B5EF4-FFF2-40B4-BE49-F238E27FC236}">
                <a16:creationId xmlns:a16="http://schemas.microsoft.com/office/drawing/2014/main" id="{0C49371D-1D68-B604-1947-EC48C8C6A1FE}"/>
              </a:ext>
            </a:extLst>
          </p:cNvPr>
          <p:cNvPicPr>
            <a:picLocks noChangeAspect="1"/>
          </p:cNvPicPr>
          <p:nvPr/>
        </p:nvPicPr>
        <p:blipFill>
          <a:blip r:embed="rId2"/>
          <a:srcRect b="26692"/>
          <a:stretch/>
        </p:blipFill>
        <p:spPr>
          <a:xfrm>
            <a:off x="8708" y="1057078"/>
            <a:ext cx="4182291" cy="4086422"/>
          </a:xfrm>
          <a:prstGeom prst="rect">
            <a:avLst/>
          </a:prstGeom>
        </p:spPr>
      </p:pic>
      <p:pic>
        <p:nvPicPr>
          <p:cNvPr id="7" name="Picture 6" descr="A child in a garment&#10;&#10;AI-generated content may be incorrect.">
            <a:extLst>
              <a:ext uri="{FF2B5EF4-FFF2-40B4-BE49-F238E27FC236}">
                <a16:creationId xmlns:a16="http://schemas.microsoft.com/office/drawing/2014/main" id="{C8D954F2-2378-5BFB-C166-B9C396665EB6}"/>
              </a:ext>
            </a:extLst>
          </p:cNvPr>
          <p:cNvPicPr>
            <a:picLocks noChangeAspect="1"/>
          </p:cNvPicPr>
          <p:nvPr/>
        </p:nvPicPr>
        <p:blipFill>
          <a:blip r:embed="rId3"/>
          <a:stretch>
            <a:fillRect/>
          </a:stretch>
        </p:blipFill>
        <p:spPr>
          <a:xfrm>
            <a:off x="3787434" y="1064646"/>
            <a:ext cx="2296309" cy="4078854"/>
          </a:xfrm>
          <a:prstGeom prst="rect">
            <a:avLst/>
          </a:prstGeom>
        </p:spPr>
      </p:pic>
      <p:pic>
        <p:nvPicPr>
          <p:cNvPr id="9" name="Picture 8" descr="A child cooking in a pot&#10;&#10;AI-generated content may be incorrect.">
            <a:extLst>
              <a:ext uri="{FF2B5EF4-FFF2-40B4-BE49-F238E27FC236}">
                <a16:creationId xmlns:a16="http://schemas.microsoft.com/office/drawing/2014/main" id="{C92DAB06-CD75-FE16-020B-5CD6860591DD}"/>
              </a:ext>
            </a:extLst>
          </p:cNvPr>
          <p:cNvPicPr>
            <a:picLocks noChangeAspect="1"/>
          </p:cNvPicPr>
          <p:nvPr/>
        </p:nvPicPr>
        <p:blipFill>
          <a:blip r:embed="rId4"/>
          <a:stretch>
            <a:fillRect/>
          </a:stretch>
        </p:blipFill>
        <p:spPr>
          <a:xfrm>
            <a:off x="6083743" y="1064646"/>
            <a:ext cx="3060257" cy="4078854"/>
          </a:xfrm>
          <a:prstGeom prst="rect">
            <a:avLst/>
          </a:prstGeom>
        </p:spPr>
      </p:pic>
    </p:spTree>
    <p:extLst>
      <p:ext uri="{BB962C8B-B14F-4D97-AF65-F5344CB8AC3E}">
        <p14:creationId xmlns:p14="http://schemas.microsoft.com/office/powerpoint/2010/main" val="377815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ACDD-9551-CEA9-2B47-043295B29A1B}"/>
              </a:ext>
            </a:extLst>
          </p:cNvPr>
          <p:cNvSpPr>
            <a:spLocks noGrp="1"/>
          </p:cNvSpPr>
          <p:nvPr>
            <p:ph type="title"/>
          </p:nvPr>
        </p:nvSpPr>
        <p:spPr/>
        <p:txBody>
          <a:bodyPr/>
          <a:lstStyle/>
          <a:p>
            <a:r>
              <a:rPr lang="en-US" dirty="0"/>
              <a:t>Five Year</a:t>
            </a:r>
          </a:p>
        </p:txBody>
      </p:sp>
      <p:sp>
        <p:nvSpPr>
          <p:cNvPr id="3" name="Text Placeholder 2">
            <a:extLst>
              <a:ext uri="{FF2B5EF4-FFF2-40B4-BE49-F238E27FC236}">
                <a16:creationId xmlns:a16="http://schemas.microsoft.com/office/drawing/2014/main" id="{F0BB1263-C55F-DD93-850F-6A952FDB3384}"/>
              </a:ext>
            </a:extLst>
          </p:cNvPr>
          <p:cNvSpPr>
            <a:spLocks noGrp="1"/>
          </p:cNvSpPr>
          <p:nvPr>
            <p:ph type="body" idx="1"/>
          </p:nvPr>
        </p:nvSpPr>
        <p:spPr/>
        <p:txBody>
          <a:bodyPr/>
          <a:lstStyle/>
          <a:p>
            <a:pPr>
              <a:buNone/>
            </a:pPr>
            <a:br>
              <a:rPr lang="en-US" dirty="0"/>
            </a:br>
            <a:endParaRPr lang="en-US" dirty="0"/>
          </a:p>
        </p:txBody>
      </p:sp>
      <p:pic>
        <p:nvPicPr>
          <p:cNvPr id="5" name="Picture 4" descr="A child holding a blue plastic bin&#10;&#10;AI-generated content may be incorrect.">
            <a:extLst>
              <a:ext uri="{FF2B5EF4-FFF2-40B4-BE49-F238E27FC236}">
                <a16:creationId xmlns:a16="http://schemas.microsoft.com/office/drawing/2014/main" id="{7046ECF2-7B78-294C-C479-CCA3AB10461D}"/>
              </a:ext>
            </a:extLst>
          </p:cNvPr>
          <p:cNvPicPr>
            <a:picLocks noChangeAspect="1"/>
          </p:cNvPicPr>
          <p:nvPr/>
        </p:nvPicPr>
        <p:blipFill>
          <a:blip r:embed="rId2"/>
          <a:srcRect l="30833" r="17711"/>
          <a:stretch/>
        </p:blipFill>
        <p:spPr>
          <a:xfrm>
            <a:off x="4354" y="1200150"/>
            <a:ext cx="3607046" cy="3943350"/>
          </a:xfrm>
          <a:prstGeom prst="rect">
            <a:avLst/>
          </a:prstGeom>
        </p:spPr>
      </p:pic>
      <p:pic>
        <p:nvPicPr>
          <p:cNvPr id="7" name="Picture 6" descr="A child painting a statue of a horse&#10;&#10;AI-generated content may be incorrect.">
            <a:extLst>
              <a:ext uri="{FF2B5EF4-FFF2-40B4-BE49-F238E27FC236}">
                <a16:creationId xmlns:a16="http://schemas.microsoft.com/office/drawing/2014/main" id="{69EB476B-5B22-7642-A85E-B62FCC5F1C45}"/>
              </a:ext>
            </a:extLst>
          </p:cNvPr>
          <p:cNvPicPr>
            <a:picLocks noChangeAspect="1"/>
          </p:cNvPicPr>
          <p:nvPr/>
        </p:nvPicPr>
        <p:blipFill>
          <a:blip r:embed="rId3"/>
          <a:stretch>
            <a:fillRect/>
          </a:stretch>
        </p:blipFill>
        <p:spPr>
          <a:xfrm>
            <a:off x="3611400" y="1216478"/>
            <a:ext cx="2957513" cy="3943350"/>
          </a:xfrm>
          <a:prstGeom prst="rect">
            <a:avLst/>
          </a:prstGeom>
        </p:spPr>
      </p:pic>
      <p:pic>
        <p:nvPicPr>
          <p:cNvPr id="9" name="Picture 8" descr="A child playing in sand on a beach&#10;&#10;AI-generated content may be incorrect.">
            <a:extLst>
              <a:ext uri="{FF2B5EF4-FFF2-40B4-BE49-F238E27FC236}">
                <a16:creationId xmlns:a16="http://schemas.microsoft.com/office/drawing/2014/main" id="{8411A5B7-D074-AC2E-0B32-DA036B225561}"/>
              </a:ext>
            </a:extLst>
          </p:cNvPr>
          <p:cNvPicPr>
            <a:picLocks noChangeAspect="1"/>
          </p:cNvPicPr>
          <p:nvPr/>
        </p:nvPicPr>
        <p:blipFill>
          <a:blip r:embed="rId4"/>
          <a:srcRect b="12963"/>
          <a:stretch/>
        </p:blipFill>
        <p:spPr>
          <a:xfrm>
            <a:off x="6568913" y="1185454"/>
            <a:ext cx="2570733" cy="3974374"/>
          </a:xfrm>
          <a:prstGeom prst="rect">
            <a:avLst/>
          </a:prstGeom>
        </p:spPr>
      </p:pic>
    </p:spTree>
    <p:extLst>
      <p:ext uri="{BB962C8B-B14F-4D97-AF65-F5344CB8AC3E}">
        <p14:creationId xmlns:p14="http://schemas.microsoft.com/office/powerpoint/2010/main" val="309070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D50C-4DE8-F255-E011-6E807AD7B410}"/>
              </a:ext>
            </a:extLst>
          </p:cNvPr>
          <p:cNvSpPr>
            <a:spLocks noGrp="1"/>
          </p:cNvSpPr>
          <p:nvPr>
            <p:ph type="title"/>
          </p:nvPr>
        </p:nvSpPr>
        <p:spPr/>
        <p:txBody>
          <a:bodyPr/>
          <a:lstStyle/>
          <a:p>
            <a:r>
              <a:rPr lang="en-US" dirty="0"/>
              <a:t>Activities at this age</a:t>
            </a:r>
          </a:p>
        </p:txBody>
      </p:sp>
      <p:pic>
        <p:nvPicPr>
          <p:cNvPr id="5" name="Picture 4" descr="A child reading a book on a chair&#10;&#10;AI-generated content may be incorrect.">
            <a:extLst>
              <a:ext uri="{FF2B5EF4-FFF2-40B4-BE49-F238E27FC236}">
                <a16:creationId xmlns:a16="http://schemas.microsoft.com/office/drawing/2014/main" id="{F683F1F4-4A2A-67B5-47DC-3F75645ADD6B}"/>
              </a:ext>
            </a:extLst>
          </p:cNvPr>
          <p:cNvPicPr>
            <a:picLocks noChangeAspect="1"/>
          </p:cNvPicPr>
          <p:nvPr/>
        </p:nvPicPr>
        <p:blipFill>
          <a:blip r:embed="rId2"/>
          <a:srcRect t="17894" r="9338"/>
          <a:stretch/>
        </p:blipFill>
        <p:spPr>
          <a:xfrm>
            <a:off x="5867400" y="1188977"/>
            <a:ext cx="3276600" cy="3955067"/>
          </a:xfrm>
          <a:prstGeom prst="rect">
            <a:avLst/>
          </a:prstGeom>
        </p:spPr>
      </p:pic>
      <p:pic>
        <p:nvPicPr>
          <p:cNvPr id="7" name="Picture 6" descr="A child in a white dress&#10;&#10;AI-generated content may be incorrect.">
            <a:extLst>
              <a:ext uri="{FF2B5EF4-FFF2-40B4-BE49-F238E27FC236}">
                <a16:creationId xmlns:a16="http://schemas.microsoft.com/office/drawing/2014/main" id="{1DAEBD1C-5FDD-798D-4D12-DA334C26B710}"/>
              </a:ext>
            </a:extLst>
          </p:cNvPr>
          <p:cNvPicPr>
            <a:picLocks noChangeAspect="1"/>
          </p:cNvPicPr>
          <p:nvPr/>
        </p:nvPicPr>
        <p:blipFill>
          <a:blip r:embed="rId3"/>
          <a:srcRect l="13753" r="13753"/>
          <a:stretch/>
        </p:blipFill>
        <p:spPr>
          <a:xfrm>
            <a:off x="3829229" y="1206102"/>
            <a:ext cx="2141538" cy="3937398"/>
          </a:xfrm>
          <a:prstGeom prst="rect">
            <a:avLst/>
          </a:prstGeom>
        </p:spPr>
      </p:pic>
      <p:pic>
        <p:nvPicPr>
          <p:cNvPr id="9" name="Picture 8" descr="A child sitting at a table with legos&#10;&#10;AI-generated content may be incorrect.">
            <a:extLst>
              <a:ext uri="{FF2B5EF4-FFF2-40B4-BE49-F238E27FC236}">
                <a16:creationId xmlns:a16="http://schemas.microsoft.com/office/drawing/2014/main" id="{3008E7A2-C0E3-E294-3104-A048B0BE2132}"/>
              </a:ext>
            </a:extLst>
          </p:cNvPr>
          <p:cNvPicPr>
            <a:picLocks noChangeAspect="1"/>
          </p:cNvPicPr>
          <p:nvPr/>
        </p:nvPicPr>
        <p:blipFill>
          <a:blip r:embed="rId4"/>
          <a:srcRect l="16950" r="28332"/>
          <a:stretch/>
        </p:blipFill>
        <p:spPr>
          <a:xfrm>
            <a:off x="0" y="1206103"/>
            <a:ext cx="3829919" cy="3937397"/>
          </a:xfrm>
          <a:prstGeom prst="rect">
            <a:avLst/>
          </a:prstGeom>
        </p:spPr>
      </p:pic>
    </p:spTree>
    <p:extLst>
      <p:ext uri="{BB962C8B-B14F-4D97-AF65-F5344CB8AC3E}">
        <p14:creationId xmlns:p14="http://schemas.microsoft.com/office/powerpoint/2010/main" val="271842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B521A-FB5D-D1B0-19D1-27D130F20E8B}"/>
              </a:ext>
            </a:extLst>
          </p:cNvPr>
          <p:cNvSpPr txBox="1"/>
          <p:nvPr/>
        </p:nvSpPr>
        <p:spPr>
          <a:xfrm>
            <a:off x="1767051" y="1848507"/>
            <a:ext cx="5410200" cy="2246769"/>
          </a:xfrm>
          <a:prstGeom prst="rect">
            <a:avLst/>
          </a:prstGeom>
          <a:noFill/>
        </p:spPr>
        <p:txBody>
          <a:bodyPr wrap="square" rtlCol="0">
            <a:spAutoFit/>
          </a:bodyPr>
          <a:lstStyle/>
          <a:p>
            <a:pPr algn="ctr"/>
            <a:r>
              <a:rPr lang="en-US" dirty="0"/>
              <a:t>How did it begin?</a:t>
            </a:r>
          </a:p>
          <a:p>
            <a:pPr algn="ctr"/>
            <a:endParaRPr lang="en-US" dirty="0"/>
          </a:p>
          <a:p>
            <a:r>
              <a:rPr lang="en-US" dirty="0"/>
              <a:t>From 1990-1991, Dr. Wil </a:t>
            </a:r>
            <a:r>
              <a:rPr lang="en-US" dirty="0" err="1"/>
              <a:t>Blechman</a:t>
            </a:r>
            <a:r>
              <a:rPr lang="en-US" dirty="0"/>
              <a:t> served as the President of Kiwanis International. Dr. Wil spent his life dedicated to medicine, but Rachel </a:t>
            </a:r>
            <a:r>
              <a:rPr lang="en-US" dirty="0" err="1"/>
              <a:t>Blechman</a:t>
            </a:r>
            <a:r>
              <a:rPr lang="en-US" dirty="0"/>
              <a:t>, his amazing wife, influenced and fueled Dr. Wil’s passion for early childhood.  Rachel’s college background and ongoing interest in early child development inspired Dr. Wil to craft and ignite a new worldwide program focusing on these critical years. This initiative is called Young Children Priority One!</a:t>
            </a:r>
          </a:p>
          <a:p>
            <a:endParaRPr lang="en-US" dirty="0"/>
          </a:p>
        </p:txBody>
      </p:sp>
      <p:pic>
        <p:nvPicPr>
          <p:cNvPr id="3074" name="Picture 2" descr="Dr. Wil Blechman">
            <a:extLst>
              <a:ext uri="{FF2B5EF4-FFF2-40B4-BE49-F238E27FC236}">
                <a16:creationId xmlns:a16="http://schemas.microsoft.com/office/drawing/2014/main" id="{0443E69B-2124-CD50-8AB9-17A8E43FF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10042"/>
            <a:ext cx="1219200" cy="17236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18E09B0-0472-B26F-F10B-41CC05035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046" y="1924140"/>
            <a:ext cx="139065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22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CB120-854D-C232-60B9-31E0093C1C9E}"/>
              </a:ext>
            </a:extLst>
          </p:cNvPr>
          <p:cNvSpPr>
            <a:spLocks noGrp="1"/>
          </p:cNvSpPr>
          <p:nvPr>
            <p:ph type="title"/>
          </p:nvPr>
        </p:nvSpPr>
        <p:spPr/>
        <p:txBody>
          <a:bodyPr/>
          <a:lstStyle/>
          <a:p>
            <a:r>
              <a:rPr lang="en-US" dirty="0"/>
              <a:t>Remember the Newborn</a:t>
            </a:r>
          </a:p>
        </p:txBody>
      </p:sp>
      <p:pic>
        <p:nvPicPr>
          <p:cNvPr id="5" name="Picture 4" descr="A baby sleeping in a crib&#10;&#10;AI-generated content may be incorrect.">
            <a:extLst>
              <a:ext uri="{FF2B5EF4-FFF2-40B4-BE49-F238E27FC236}">
                <a16:creationId xmlns:a16="http://schemas.microsoft.com/office/drawing/2014/main" id="{D13F7A3D-D3CB-2136-91F7-3F678120D240}"/>
              </a:ext>
            </a:extLst>
          </p:cNvPr>
          <p:cNvPicPr>
            <a:picLocks noChangeAspect="1"/>
          </p:cNvPicPr>
          <p:nvPr/>
        </p:nvPicPr>
        <p:blipFill>
          <a:blip r:embed="rId2"/>
          <a:srcRect l="12880"/>
          <a:stretch/>
        </p:blipFill>
        <p:spPr>
          <a:xfrm>
            <a:off x="0" y="1196367"/>
            <a:ext cx="2577269" cy="3944359"/>
          </a:xfrm>
          <a:prstGeom prst="rect">
            <a:avLst/>
          </a:prstGeom>
        </p:spPr>
      </p:pic>
      <p:pic>
        <p:nvPicPr>
          <p:cNvPr id="7" name="Picture 6" descr="A baby being held by hands&#10;&#10;AI-generated content may be incorrect.">
            <a:extLst>
              <a:ext uri="{FF2B5EF4-FFF2-40B4-BE49-F238E27FC236}">
                <a16:creationId xmlns:a16="http://schemas.microsoft.com/office/drawing/2014/main" id="{3B67F70C-37B3-1DD7-9930-8A10BF4A1A6E}"/>
              </a:ext>
            </a:extLst>
          </p:cNvPr>
          <p:cNvPicPr>
            <a:picLocks noChangeAspect="1"/>
          </p:cNvPicPr>
          <p:nvPr/>
        </p:nvPicPr>
        <p:blipFill>
          <a:blip r:embed="rId3"/>
          <a:stretch>
            <a:fillRect/>
          </a:stretch>
        </p:blipFill>
        <p:spPr>
          <a:xfrm>
            <a:off x="1905000" y="1179494"/>
            <a:ext cx="2223274" cy="3961232"/>
          </a:xfrm>
          <a:prstGeom prst="rect">
            <a:avLst/>
          </a:prstGeom>
        </p:spPr>
      </p:pic>
      <p:pic>
        <p:nvPicPr>
          <p:cNvPr id="9" name="Picture 8" descr="A baby in a car seat&#10;&#10;AI-generated content may be incorrect.">
            <a:extLst>
              <a:ext uri="{FF2B5EF4-FFF2-40B4-BE49-F238E27FC236}">
                <a16:creationId xmlns:a16="http://schemas.microsoft.com/office/drawing/2014/main" id="{F133935C-03AB-36D7-211D-3021470CB035}"/>
              </a:ext>
            </a:extLst>
          </p:cNvPr>
          <p:cNvPicPr>
            <a:picLocks noChangeAspect="1"/>
          </p:cNvPicPr>
          <p:nvPr/>
        </p:nvPicPr>
        <p:blipFill>
          <a:blip r:embed="rId4"/>
          <a:srcRect l="10256"/>
          <a:stretch/>
        </p:blipFill>
        <p:spPr>
          <a:xfrm>
            <a:off x="4038600" y="1178325"/>
            <a:ext cx="2667000" cy="3962400"/>
          </a:xfrm>
          <a:prstGeom prst="rect">
            <a:avLst/>
          </a:prstGeom>
        </p:spPr>
      </p:pic>
      <p:pic>
        <p:nvPicPr>
          <p:cNvPr id="11" name="Picture 10" descr="A baby lying on a blanket with a doll&#10;&#10;AI-generated content may be incorrect.">
            <a:extLst>
              <a:ext uri="{FF2B5EF4-FFF2-40B4-BE49-F238E27FC236}">
                <a16:creationId xmlns:a16="http://schemas.microsoft.com/office/drawing/2014/main" id="{8901D9EC-D3AE-616A-B2F7-196B6D7FD249}"/>
              </a:ext>
            </a:extLst>
          </p:cNvPr>
          <p:cNvPicPr>
            <a:picLocks noChangeAspect="1"/>
          </p:cNvPicPr>
          <p:nvPr/>
        </p:nvPicPr>
        <p:blipFill>
          <a:blip r:embed="rId5"/>
          <a:srcRect r="10303"/>
          <a:stretch/>
        </p:blipFill>
        <p:spPr>
          <a:xfrm>
            <a:off x="6455696" y="1178324"/>
            <a:ext cx="2667000" cy="3964471"/>
          </a:xfrm>
          <a:prstGeom prst="rect">
            <a:avLst/>
          </a:prstGeom>
        </p:spPr>
      </p:pic>
    </p:spTree>
    <p:extLst>
      <p:ext uri="{BB962C8B-B14F-4D97-AF65-F5344CB8AC3E}">
        <p14:creationId xmlns:p14="http://schemas.microsoft.com/office/powerpoint/2010/main" val="1732003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standing on a red carpet with a person standing next to him&#10;&#10;AI-generated content may be incorrect.">
            <a:extLst>
              <a:ext uri="{FF2B5EF4-FFF2-40B4-BE49-F238E27FC236}">
                <a16:creationId xmlns:a16="http://schemas.microsoft.com/office/drawing/2014/main" id="{0BFDD43B-1396-51AE-FD39-F9EFC668E9B2}"/>
              </a:ext>
            </a:extLst>
          </p:cNvPr>
          <p:cNvPicPr>
            <a:picLocks noChangeAspect="1"/>
          </p:cNvPicPr>
          <p:nvPr/>
        </p:nvPicPr>
        <p:blipFill>
          <a:blip r:embed="rId2"/>
          <a:srcRect l="16432" t="14445" r="30254" b="20370"/>
          <a:stretch/>
        </p:blipFill>
        <p:spPr>
          <a:xfrm>
            <a:off x="5685" y="1270683"/>
            <a:ext cx="2362200" cy="3849511"/>
          </a:xfrm>
          <a:prstGeom prst="rect">
            <a:avLst/>
          </a:prstGeom>
        </p:spPr>
      </p:pic>
      <p:pic>
        <p:nvPicPr>
          <p:cNvPr id="9" name="Picture 8" descr="A child in a graduation cap and gown&#10;&#10;AI-generated content may be incorrect.">
            <a:extLst>
              <a:ext uri="{FF2B5EF4-FFF2-40B4-BE49-F238E27FC236}">
                <a16:creationId xmlns:a16="http://schemas.microsoft.com/office/drawing/2014/main" id="{9AA8D62F-6FF2-167A-1EC9-1DA1F4841A7A}"/>
              </a:ext>
            </a:extLst>
          </p:cNvPr>
          <p:cNvPicPr>
            <a:picLocks noChangeAspect="1"/>
          </p:cNvPicPr>
          <p:nvPr/>
        </p:nvPicPr>
        <p:blipFill>
          <a:blip r:embed="rId3"/>
          <a:srcRect l="26667" r="21111"/>
          <a:stretch/>
        </p:blipFill>
        <p:spPr>
          <a:xfrm>
            <a:off x="2365027" y="1270683"/>
            <a:ext cx="2706481" cy="3886967"/>
          </a:xfrm>
          <a:prstGeom prst="rect">
            <a:avLst/>
          </a:prstGeom>
        </p:spPr>
      </p:pic>
      <p:pic>
        <p:nvPicPr>
          <p:cNvPr id="11" name="Picture 10" descr="A person giving a certificate to a child&#10;&#10;AI-generated content may be incorrect.">
            <a:extLst>
              <a:ext uri="{FF2B5EF4-FFF2-40B4-BE49-F238E27FC236}">
                <a16:creationId xmlns:a16="http://schemas.microsoft.com/office/drawing/2014/main" id="{181D7691-6E45-4633-4D76-F76FA848A4F8}"/>
              </a:ext>
            </a:extLst>
          </p:cNvPr>
          <p:cNvPicPr>
            <a:picLocks noChangeAspect="1"/>
          </p:cNvPicPr>
          <p:nvPr/>
        </p:nvPicPr>
        <p:blipFill>
          <a:blip r:embed="rId4"/>
          <a:srcRect t="20371"/>
          <a:stretch/>
        </p:blipFill>
        <p:spPr>
          <a:xfrm>
            <a:off x="4697254" y="1256532"/>
            <a:ext cx="2250855" cy="3886968"/>
          </a:xfrm>
          <a:prstGeom prst="rect">
            <a:avLst/>
          </a:prstGeom>
        </p:spPr>
      </p:pic>
      <p:pic>
        <p:nvPicPr>
          <p:cNvPr id="13" name="Picture 12" descr="A child wearing a graduation cap and gown&#10;&#10;AI-generated content may be incorrect.">
            <a:extLst>
              <a:ext uri="{FF2B5EF4-FFF2-40B4-BE49-F238E27FC236}">
                <a16:creationId xmlns:a16="http://schemas.microsoft.com/office/drawing/2014/main" id="{FB2DD844-DF65-AA66-3D8A-33EB147F7173}"/>
              </a:ext>
            </a:extLst>
          </p:cNvPr>
          <p:cNvPicPr>
            <a:picLocks noChangeAspect="1"/>
          </p:cNvPicPr>
          <p:nvPr/>
        </p:nvPicPr>
        <p:blipFill>
          <a:blip r:embed="rId5"/>
          <a:srcRect t="11481"/>
          <a:stretch/>
        </p:blipFill>
        <p:spPr>
          <a:xfrm>
            <a:off x="6678678" y="1242381"/>
            <a:ext cx="2490117" cy="3915269"/>
          </a:xfrm>
          <a:prstGeom prst="rect">
            <a:avLst/>
          </a:prstGeom>
        </p:spPr>
      </p:pic>
    </p:spTree>
    <p:extLst>
      <p:ext uri="{BB962C8B-B14F-4D97-AF65-F5344CB8AC3E}">
        <p14:creationId xmlns:p14="http://schemas.microsoft.com/office/powerpoint/2010/main" val="1616580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B521A-FB5D-D1B0-19D1-27D130F20E8B}"/>
              </a:ext>
            </a:extLst>
          </p:cNvPr>
          <p:cNvSpPr txBox="1"/>
          <p:nvPr/>
        </p:nvSpPr>
        <p:spPr>
          <a:xfrm>
            <a:off x="228600" y="1352550"/>
            <a:ext cx="5867400" cy="3231654"/>
          </a:xfrm>
          <a:prstGeom prst="rect">
            <a:avLst/>
          </a:prstGeom>
          <a:noFill/>
        </p:spPr>
        <p:txBody>
          <a:bodyPr wrap="square" rtlCol="0">
            <a:spAutoFit/>
          </a:bodyPr>
          <a:lstStyle/>
          <a:p>
            <a:pPr algn="ctr"/>
            <a:r>
              <a:rPr lang="en-US" sz="1800" b="1" dirty="0"/>
              <a:t>Is your Club interested but not sure where to start?</a:t>
            </a:r>
          </a:p>
          <a:p>
            <a:pPr algn="ctr"/>
            <a:endParaRPr lang="en-US" sz="1800" b="1" dirty="0"/>
          </a:p>
          <a:p>
            <a:r>
              <a:rPr lang="en-US" dirty="0"/>
              <a:t>Kiwanis Clubs and Divisions internationally create and implement projects to fill identified early childhood needs.  Below are some examples of projects:</a:t>
            </a:r>
          </a:p>
          <a:p>
            <a:endParaRPr lang="en-US" dirty="0"/>
          </a:p>
          <a:p>
            <a:pPr marL="285750" indent="-285750">
              <a:buFont typeface="Arial" panose="020B0604020202020204" pitchFamily="34" charset="0"/>
              <a:buChar char="•"/>
            </a:pPr>
            <a:r>
              <a:rPr lang="en-US" dirty="0"/>
              <a:t>Weekly in-person or zoom reading for young children</a:t>
            </a:r>
          </a:p>
          <a:p>
            <a:pPr marL="285750" indent="-285750">
              <a:buFont typeface="Arial" panose="020B0604020202020204" pitchFamily="34" charset="0"/>
              <a:buChar char="•"/>
            </a:pPr>
            <a:r>
              <a:rPr lang="en-US" dirty="0"/>
              <a:t>Book drive for a class or school</a:t>
            </a:r>
          </a:p>
          <a:p>
            <a:pPr marL="285750" indent="-285750">
              <a:buFont typeface="Arial" panose="020B0604020202020204" pitchFamily="34" charset="0"/>
              <a:buChar char="•"/>
            </a:pPr>
            <a:r>
              <a:rPr lang="en-US" dirty="0"/>
              <a:t>Diaper party for families in need</a:t>
            </a:r>
          </a:p>
          <a:p>
            <a:pPr marL="285750" indent="-285750">
              <a:buFont typeface="Arial" panose="020B0604020202020204" pitchFamily="34" charset="0"/>
              <a:buChar char="•"/>
            </a:pPr>
            <a:r>
              <a:rPr lang="en-US" dirty="0"/>
              <a:t>Car seat education workshops</a:t>
            </a:r>
          </a:p>
          <a:p>
            <a:pPr marL="285750" indent="-285750">
              <a:buFont typeface="Arial" panose="020B0604020202020204" pitchFamily="34" charset="0"/>
              <a:buChar char="•"/>
            </a:pPr>
            <a:r>
              <a:rPr lang="en-US" dirty="0"/>
              <a:t>Supporting a mobile dental clinic for children in low-income areas</a:t>
            </a:r>
          </a:p>
          <a:p>
            <a:pPr marL="285750" indent="-285750">
              <a:buFont typeface="Arial" panose="020B0604020202020204" pitchFamily="34" charset="0"/>
              <a:buChar char="•"/>
            </a:pPr>
            <a:r>
              <a:rPr lang="en-US" dirty="0"/>
              <a:t>Providing support to families of young children with information and resources for parenting, health maintenance, and/or nutrition</a:t>
            </a:r>
          </a:p>
          <a:p>
            <a:pPr marL="285750" indent="-285750">
              <a:buFont typeface="Arial" panose="020B0604020202020204" pitchFamily="34" charset="0"/>
              <a:buChar char="•"/>
            </a:pPr>
            <a:r>
              <a:rPr lang="en-US" dirty="0"/>
              <a:t>Developing and/or maintaining playgrounds</a:t>
            </a:r>
          </a:p>
        </p:txBody>
      </p:sp>
      <p:pic>
        <p:nvPicPr>
          <p:cNvPr id="1026" name="Picture 2">
            <a:extLst>
              <a:ext uri="{FF2B5EF4-FFF2-40B4-BE49-F238E27FC236}">
                <a16:creationId xmlns:a16="http://schemas.microsoft.com/office/drawing/2014/main" id="{79A18A05-166E-CE5D-988A-71156044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825" y="2036117"/>
            <a:ext cx="3182112" cy="186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446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B521A-FB5D-D1B0-19D1-27D130F20E8B}"/>
              </a:ext>
            </a:extLst>
          </p:cNvPr>
          <p:cNvSpPr txBox="1"/>
          <p:nvPr/>
        </p:nvSpPr>
        <p:spPr>
          <a:xfrm>
            <a:off x="457200" y="1504950"/>
            <a:ext cx="4913913" cy="2523768"/>
          </a:xfrm>
          <a:prstGeom prst="rect">
            <a:avLst/>
          </a:prstGeom>
          <a:noFill/>
        </p:spPr>
        <p:txBody>
          <a:bodyPr wrap="square" rtlCol="0">
            <a:spAutoFit/>
          </a:bodyPr>
          <a:lstStyle/>
          <a:p>
            <a:pPr algn="ctr"/>
            <a:r>
              <a:rPr lang="en-US" sz="1800" b="1" dirty="0"/>
              <a:t>Funding?</a:t>
            </a:r>
          </a:p>
          <a:p>
            <a:endParaRPr lang="en-US" dirty="0"/>
          </a:p>
          <a:p>
            <a:r>
              <a:rPr lang="en-US" dirty="0"/>
              <a:t>Florida Kiwanis Foundation offers Wil and Rachel </a:t>
            </a:r>
            <a:r>
              <a:rPr lang="en-US" dirty="0" err="1"/>
              <a:t>Belchman</a:t>
            </a:r>
            <a:r>
              <a:rPr lang="en-US" dirty="0"/>
              <a:t> Grants for Florida Clubs and Divisions!</a:t>
            </a:r>
          </a:p>
          <a:p>
            <a:pPr marL="285750" indent="-285750">
              <a:buFont typeface="Arial" panose="020B0604020202020204" pitchFamily="34" charset="0"/>
              <a:buChar char="•"/>
            </a:pPr>
            <a:r>
              <a:rPr lang="en-US" dirty="0"/>
              <a:t>Two Grant cycles per year</a:t>
            </a:r>
          </a:p>
          <a:p>
            <a:pPr marL="285750" indent="-285750">
              <a:buFont typeface="Arial" panose="020B0604020202020204" pitchFamily="34" charset="0"/>
              <a:buChar char="•"/>
            </a:pPr>
            <a:r>
              <a:rPr lang="en-US" dirty="0"/>
              <a:t>Cycle I cutoff date is December 15; Cycle II cutoff date is June 15.  The Grant committee will review applications and make approvals at the mid-winter board meeting (February) and the District Convention (August)</a:t>
            </a:r>
          </a:p>
          <a:p>
            <a:pPr marL="285750" indent="-285750">
              <a:buFont typeface="Arial" panose="020B0604020202020204" pitchFamily="34" charset="0"/>
              <a:buChar char="•"/>
            </a:pPr>
            <a:r>
              <a:rPr lang="en-US" dirty="0">
                <a:hlinkClick r:id="rId3"/>
              </a:rPr>
              <a:t>www.floridakiwanisfoundation.org/grants</a:t>
            </a:r>
            <a:endParaRPr lang="en-US" dirty="0"/>
          </a:p>
          <a:p>
            <a:endParaRPr lang="en-US" dirty="0"/>
          </a:p>
        </p:txBody>
      </p:sp>
      <p:pic>
        <p:nvPicPr>
          <p:cNvPr id="2050" name="Picture 2">
            <a:extLst>
              <a:ext uri="{FF2B5EF4-FFF2-40B4-BE49-F238E27FC236}">
                <a16:creationId xmlns:a16="http://schemas.microsoft.com/office/drawing/2014/main" id="{01C05B07-0E7B-EA07-C1DF-9098DFB9C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29050"/>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04C2E35-10D0-563E-3AAD-F4B4FFBF1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718" y="2038350"/>
            <a:ext cx="3316400" cy="221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13939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A1F8A-1FE3-E4C4-26EF-C974CCF5C925}"/>
              </a:ext>
            </a:extLst>
          </p:cNvPr>
          <p:cNvSpPr>
            <a:spLocks noGrp="1"/>
          </p:cNvSpPr>
          <p:nvPr>
            <p:ph type="title"/>
          </p:nvPr>
        </p:nvSpPr>
        <p:spPr/>
        <p:txBody>
          <a:bodyPr/>
          <a:lstStyle/>
          <a:p>
            <a:r>
              <a:rPr lang="en-US" dirty="0"/>
              <a:t>Reporting links</a:t>
            </a:r>
          </a:p>
        </p:txBody>
      </p:sp>
      <p:sp>
        <p:nvSpPr>
          <p:cNvPr id="3" name="Text Placeholder 2">
            <a:extLst>
              <a:ext uri="{FF2B5EF4-FFF2-40B4-BE49-F238E27FC236}">
                <a16:creationId xmlns:a16="http://schemas.microsoft.com/office/drawing/2014/main" id="{4A791DA6-CBAE-31AD-EAFE-D43B7E76B3BD}"/>
              </a:ext>
            </a:extLst>
          </p:cNvPr>
          <p:cNvSpPr>
            <a:spLocks noGrp="1"/>
          </p:cNvSpPr>
          <p:nvPr>
            <p:ph type="body" idx="1"/>
          </p:nvPr>
        </p:nvSpPr>
        <p:spPr>
          <a:xfrm>
            <a:off x="838201" y="1504950"/>
            <a:ext cx="7848599" cy="3352800"/>
          </a:xfrm>
        </p:spPr>
        <p:txBody>
          <a:bodyPr/>
          <a:lstStyle/>
          <a:p>
            <a:pPr algn="l" rtl="0">
              <a:buFont typeface="Arial" panose="020B0604020202020204" pitchFamily="34" charset="0"/>
              <a:buChar char="•"/>
            </a:pPr>
            <a:r>
              <a:rPr lang="en-US" sz="1600" b="0" i="0" dirty="0">
                <a:solidFill>
                  <a:srgbClr val="000000"/>
                </a:solidFill>
                <a:effectLst/>
                <a:latin typeface="georgia" panose="02040502050405020303" pitchFamily="18" charset="0"/>
              </a:rPr>
              <a:t>Monthly Service Report </a:t>
            </a:r>
            <a:r>
              <a:rPr lang="en-US" sz="1600" b="0" i="0" dirty="0">
                <a:solidFill>
                  <a:srgbClr val="000000"/>
                </a:solidFill>
                <a:effectLst/>
                <a:latin typeface="georgia" panose="02040502050405020303" pitchFamily="18" charset="0"/>
                <a:hlinkClick r:id="rId2"/>
              </a:rPr>
              <a:t>https://forms.gle/kPayp6Bc9HTxRm1u6</a:t>
            </a:r>
            <a:endParaRPr lang="en-US" sz="1600" b="0" i="0" dirty="0">
              <a:solidFill>
                <a:srgbClr val="000000"/>
              </a:solidFill>
              <a:effectLst/>
              <a:latin typeface="georgia" panose="02040502050405020303" pitchFamily="18" charset="0"/>
            </a:endParaRPr>
          </a:p>
          <a:p>
            <a:pPr algn="l" rtl="0">
              <a:buFont typeface="Arial" panose="020B0604020202020204" pitchFamily="34" charset="0"/>
              <a:buChar char="•"/>
            </a:pPr>
            <a:r>
              <a:rPr lang="en-US" sz="1600" b="0" i="0" dirty="0">
                <a:solidFill>
                  <a:srgbClr val="000000"/>
                </a:solidFill>
                <a:effectLst/>
                <a:latin typeface="georgia" panose="02040502050405020303" pitchFamily="18" charset="0"/>
              </a:rPr>
              <a:t>Service Committee Interest Form </a:t>
            </a:r>
            <a:r>
              <a:rPr lang="en-US" sz="1600" b="0" i="0" dirty="0">
                <a:solidFill>
                  <a:srgbClr val="000000"/>
                </a:solidFill>
                <a:effectLst/>
                <a:latin typeface="georgia" panose="02040502050405020303" pitchFamily="18" charset="0"/>
                <a:hlinkClick r:id="rId3"/>
              </a:rPr>
              <a:t>https://forms.gle/dc2HyWddMm1wj2X29</a:t>
            </a:r>
            <a:endParaRPr lang="en-US" sz="1600" b="0" i="0" dirty="0">
              <a:solidFill>
                <a:srgbClr val="000000"/>
              </a:solidFill>
              <a:effectLst/>
              <a:latin typeface="georgia" panose="02040502050405020303" pitchFamily="18" charset="0"/>
            </a:endParaRPr>
          </a:p>
          <a:p>
            <a:pPr algn="l" rtl="0">
              <a:buFont typeface="Arial" panose="020B0604020202020204" pitchFamily="34" charset="0"/>
              <a:buChar char="•"/>
            </a:pPr>
            <a:r>
              <a:rPr lang="en-US" sz="1600" b="0" i="0" dirty="0">
                <a:solidFill>
                  <a:srgbClr val="000000"/>
                </a:solidFill>
                <a:effectLst/>
                <a:latin typeface="georgia" panose="02040502050405020303" pitchFamily="18" charset="0"/>
              </a:rPr>
              <a:t>Kiwanis Achieving Club Excellence Tools  </a:t>
            </a:r>
            <a:r>
              <a:rPr lang="en-US" sz="1600" b="0" i="0" dirty="0">
                <a:solidFill>
                  <a:srgbClr val="000000"/>
                </a:solidFill>
                <a:effectLst/>
                <a:latin typeface="georgia" panose="02040502050405020303" pitchFamily="18" charset="0"/>
                <a:hlinkClick r:id="rId4"/>
              </a:rPr>
              <a:t>Achieving club excellence | Kiwanis International</a:t>
            </a:r>
            <a:endParaRPr lang="en-US" sz="1600" b="0" i="0" dirty="0">
              <a:solidFill>
                <a:srgbClr val="000000"/>
              </a:solidFill>
              <a:effectLst/>
              <a:latin typeface="georgia" panose="02040502050405020303" pitchFamily="18" charset="0"/>
            </a:endParaRPr>
          </a:p>
          <a:p>
            <a:pPr algn="l" rtl="0">
              <a:buFont typeface="Arial" panose="020B0604020202020204" pitchFamily="34" charset="0"/>
              <a:buChar char="•"/>
            </a:pPr>
            <a:r>
              <a:rPr lang="en-US" sz="1600" b="0" i="0" dirty="0">
                <a:solidFill>
                  <a:srgbClr val="000000"/>
                </a:solidFill>
                <a:effectLst/>
                <a:latin typeface="georgia" panose="02040502050405020303" pitchFamily="18" charset="0"/>
              </a:rPr>
              <a:t>Governor's Project Report </a:t>
            </a:r>
            <a:r>
              <a:rPr lang="en-US" sz="1600" b="0" i="0" dirty="0">
                <a:solidFill>
                  <a:srgbClr val="000000"/>
                </a:solidFill>
                <a:effectLst/>
                <a:latin typeface="georgia" panose="02040502050405020303" pitchFamily="18" charset="0"/>
                <a:hlinkClick r:id="rId5"/>
              </a:rPr>
              <a:t>https://docs.google.com/forms/d/e/1FAIpQLSd0QsMSxCK72LE1EP-wEzoRSlNo3c8rFOn4iyxGwwMqF1Kozg/viewform</a:t>
            </a:r>
            <a:endParaRPr lang="en-US" sz="1600" b="0" i="0" dirty="0">
              <a:solidFill>
                <a:srgbClr val="000000"/>
              </a:solidFill>
              <a:effectLst/>
              <a:latin typeface="georgia" panose="02040502050405020303" pitchFamily="18" charset="0"/>
            </a:endParaRPr>
          </a:p>
          <a:p>
            <a:pPr algn="l" rtl="0">
              <a:buFont typeface="Arial" panose="020B0604020202020204" pitchFamily="34" charset="0"/>
              <a:buChar char="•"/>
            </a:pPr>
            <a:r>
              <a:rPr lang="en-US" sz="1600" b="0" i="0" dirty="0">
                <a:solidFill>
                  <a:srgbClr val="000000"/>
                </a:solidFill>
                <a:effectLst/>
                <a:latin typeface="georgia" panose="02040502050405020303" pitchFamily="18" charset="0"/>
              </a:rPr>
              <a:t>Impact Guide </a:t>
            </a:r>
            <a:r>
              <a:rPr lang="en-US" sz="1600" b="0" i="0" dirty="0">
                <a:solidFill>
                  <a:srgbClr val="000000"/>
                </a:solidFill>
                <a:effectLst/>
                <a:latin typeface="georgia" panose="02040502050405020303" pitchFamily="18" charset="0"/>
                <a:hlinkClick r:id="rId6"/>
              </a:rPr>
              <a:t>https://drive.google.com/file/d/1IwIoA6HYqsG4oI5GUnbcavOoLBjg5qu1/view?usp=drivesdk</a:t>
            </a:r>
            <a:endParaRPr lang="en-US" sz="1600" b="0" i="0" dirty="0">
              <a:solidFill>
                <a:srgbClr val="000000"/>
              </a:solidFill>
              <a:effectLst/>
              <a:latin typeface="georgia" panose="02040502050405020303" pitchFamily="18" charset="0"/>
            </a:endParaRPr>
          </a:p>
          <a:p>
            <a:pPr>
              <a:buNone/>
            </a:pPr>
            <a:br>
              <a:rPr lang="en-US" sz="1600" dirty="0"/>
            </a:br>
            <a:endParaRPr lang="en-US" sz="1600" dirty="0"/>
          </a:p>
        </p:txBody>
      </p:sp>
    </p:spTree>
    <p:extLst>
      <p:ext uri="{BB962C8B-B14F-4D97-AF65-F5344CB8AC3E}">
        <p14:creationId xmlns:p14="http://schemas.microsoft.com/office/powerpoint/2010/main" val="2402105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95CC-7743-5971-31AB-1D8D09EC2A99}"/>
              </a:ext>
            </a:extLst>
          </p:cNvPr>
          <p:cNvSpPr>
            <a:spLocks noGrp="1"/>
          </p:cNvSpPr>
          <p:nvPr>
            <p:ph type="title"/>
          </p:nvPr>
        </p:nvSpPr>
        <p:spPr/>
        <p:txBody>
          <a:bodyPr/>
          <a:lstStyle/>
          <a:p>
            <a:r>
              <a:rPr lang="en-US" dirty="0"/>
              <a:t>Questions or Comments</a:t>
            </a:r>
          </a:p>
        </p:txBody>
      </p:sp>
      <p:sp>
        <p:nvSpPr>
          <p:cNvPr id="3" name="Text Placeholder 2">
            <a:extLst>
              <a:ext uri="{FF2B5EF4-FFF2-40B4-BE49-F238E27FC236}">
                <a16:creationId xmlns:a16="http://schemas.microsoft.com/office/drawing/2014/main" id="{D9EC2221-88DF-9EBB-6454-B55F1FECF336}"/>
              </a:ext>
            </a:extLst>
          </p:cNvPr>
          <p:cNvSpPr>
            <a:spLocks noGrp="1"/>
          </p:cNvSpPr>
          <p:nvPr>
            <p:ph type="body" sz="quarter" idx="12"/>
          </p:nvPr>
        </p:nvSpPr>
        <p:spPr>
          <a:xfrm>
            <a:off x="1905000" y="2038350"/>
            <a:ext cx="6705600" cy="2286000"/>
          </a:xfrm>
        </p:spPr>
        <p:txBody>
          <a:bodyPr/>
          <a:lstStyle/>
          <a:p>
            <a:endParaRPr lang="en-US" dirty="0"/>
          </a:p>
        </p:txBody>
      </p:sp>
    </p:spTree>
    <p:extLst>
      <p:ext uri="{BB962C8B-B14F-4D97-AF65-F5344CB8AC3E}">
        <p14:creationId xmlns:p14="http://schemas.microsoft.com/office/powerpoint/2010/main" val="2113769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E4313-E9C4-40C7-AAE5-37691A8078C8}"/>
              </a:ext>
            </a:extLst>
          </p:cNvPr>
          <p:cNvPicPr>
            <a:picLocks noChangeAspect="1"/>
          </p:cNvPicPr>
          <p:nvPr/>
        </p:nvPicPr>
        <p:blipFill rotWithShape="1">
          <a:blip r:embed="rId3"/>
          <a:srcRect l="20059"/>
          <a:stretch/>
        </p:blipFill>
        <p:spPr>
          <a:xfrm>
            <a:off x="152400" y="3943350"/>
            <a:ext cx="1981200" cy="1026546"/>
          </a:xfrm>
          <a:prstGeom prst="rect">
            <a:avLst/>
          </a:prstGeom>
        </p:spPr>
      </p:pic>
      <p:sp>
        <p:nvSpPr>
          <p:cNvPr id="8" name="TextBox 7">
            <a:extLst>
              <a:ext uri="{FF2B5EF4-FFF2-40B4-BE49-F238E27FC236}">
                <a16:creationId xmlns:a16="http://schemas.microsoft.com/office/drawing/2014/main" id="{C244CD9B-CD58-63FC-2812-EED3F0E014EE}"/>
              </a:ext>
            </a:extLst>
          </p:cNvPr>
          <p:cNvSpPr txBox="1"/>
          <p:nvPr/>
        </p:nvSpPr>
        <p:spPr>
          <a:xfrm>
            <a:off x="685800" y="1504950"/>
            <a:ext cx="7620000" cy="954107"/>
          </a:xfrm>
          <a:prstGeom prst="rect">
            <a:avLst/>
          </a:prstGeom>
          <a:noFill/>
        </p:spPr>
        <p:txBody>
          <a:bodyPr wrap="square" rtlCol="0">
            <a:spAutoFit/>
          </a:bodyPr>
          <a:lstStyle/>
          <a:p>
            <a:r>
              <a:rPr lang="en-US" dirty="0"/>
              <a:t>Cicely Wulff</a:t>
            </a:r>
          </a:p>
          <a:p>
            <a:r>
              <a:rPr lang="en-US" dirty="0"/>
              <a:t>YC:PO chair 2024-2025</a:t>
            </a:r>
          </a:p>
          <a:p>
            <a:r>
              <a:rPr lang="en-US" dirty="0"/>
              <a:t>2025-2026</a:t>
            </a:r>
          </a:p>
          <a:p>
            <a:r>
              <a:rPr lang="en-US" dirty="0"/>
              <a:t>cici8370@gmail.com</a:t>
            </a:r>
          </a:p>
        </p:txBody>
      </p:sp>
    </p:spTree>
    <p:extLst>
      <p:ext uri="{BB962C8B-B14F-4D97-AF65-F5344CB8AC3E}">
        <p14:creationId xmlns:p14="http://schemas.microsoft.com/office/powerpoint/2010/main" val="16063325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B521A-FB5D-D1B0-19D1-27D130F20E8B}"/>
              </a:ext>
            </a:extLst>
          </p:cNvPr>
          <p:cNvSpPr txBox="1"/>
          <p:nvPr/>
        </p:nvSpPr>
        <p:spPr>
          <a:xfrm>
            <a:off x="457200" y="1352550"/>
            <a:ext cx="5638800" cy="3600986"/>
          </a:xfrm>
          <a:prstGeom prst="rect">
            <a:avLst/>
          </a:prstGeom>
          <a:noFill/>
        </p:spPr>
        <p:txBody>
          <a:bodyPr wrap="square" rtlCol="0">
            <a:spAutoFit/>
          </a:bodyPr>
          <a:lstStyle/>
          <a:p>
            <a:pPr algn="ctr"/>
            <a:r>
              <a:rPr lang="en-US" sz="1600" b="1" dirty="0"/>
              <a:t>WHY does early childhood development and education important?</a:t>
            </a:r>
          </a:p>
          <a:p>
            <a:endParaRPr lang="en-US" dirty="0"/>
          </a:p>
          <a:p>
            <a:pPr marL="285750" indent="-285750">
              <a:buFont typeface="Arial" panose="020B0604020202020204" pitchFamily="34" charset="0"/>
              <a:buChar char="•"/>
            </a:pPr>
            <a:r>
              <a:rPr lang="en-US" dirty="0"/>
              <a:t>The early emotional, physical and social development of young children directly affects their overall growth and will ultimately become an influential factor in the adult they become. This alone makes it extremely critical to invest time, energy and resources in order to encourage young children and develop successful future leaders.</a:t>
            </a:r>
          </a:p>
          <a:p>
            <a:endParaRPr lang="en-US" dirty="0"/>
          </a:p>
          <a:p>
            <a:pPr marL="285750" indent="-285750">
              <a:buFont typeface="Arial" panose="020B0604020202020204" pitchFamily="34" charset="0"/>
              <a:buChar char="•"/>
            </a:pPr>
            <a:r>
              <a:rPr lang="en-US" dirty="0"/>
              <a:t>Early childhood education is the key to successful human development.  This cannot be emphasized enough!  Today there is an overwhelming amount of research supporting early childhood education and emphasizing its importance to overall development and success. The earliest years of childhood create the foundation for his or her future development.</a:t>
            </a:r>
          </a:p>
        </p:txBody>
      </p:sp>
      <p:pic>
        <p:nvPicPr>
          <p:cNvPr id="4098" name="Picture 2">
            <a:extLst>
              <a:ext uri="{FF2B5EF4-FFF2-40B4-BE49-F238E27FC236}">
                <a16:creationId xmlns:a16="http://schemas.microsoft.com/office/drawing/2014/main" id="{49CC064C-17BA-FD4F-6DA8-959BFA724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52550"/>
            <a:ext cx="2743200" cy="365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5480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FEDE-3FD6-5EB8-0694-B488D8E12CBF}"/>
              </a:ext>
            </a:extLst>
          </p:cNvPr>
          <p:cNvSpPr>
            <a:spLocks noGrp="1"/>
          </p:cNvSpPr>
          <p:nvPr>
            <p:ph type="title"/>
          </p:nvPr>
        </p:nvSpPr>
        <p:spPr/>
        <p:txBody>
          <a:bodyPr/>
          <a:lstStyle/>
          <a:p>
            <a:r>
              <a:rPr lang="en-US" dirty="0"/>
              <a:t>Pregnancy</a:t>
            </a:r>
          </a:p>
        </p:txBody>
      </p:sp>
      <p:pic>
        <p:nvPicPr>
          <p:cNvPr id="5" name="Picture 4">
            <a:extLst>
              <a:ext uri="{FF2B5EF4-FFF2-40B4-BE49-F238E27FC236}">
                <a16:creationId xmlns:a16="http://schemas.microsoft.com/office/drawing/2014/main" id="{0069440A-4B93-73A1-8294-CF5B0DC1A6A7}"/>
              </a:ext>
            </a:extLst>
          </p:cNvPr>
          <p:cNvPicPr>
            <a:picLocks noChangeAspect="1"/>
          </p:cNvPicPr>
          <p:nvPr/>
        </p:nvPicPr>
        <p:blipFill>
          <a:blip r:embed="rId3"/>
          <a:srcRect/>
          <a:stretch/>
        </p:blipFill>
        <p:spPr>
          <a:xfrm>
            <a:off x="2965906" y="1216956"/>
            <a:ext cx="4017640" cy="3943352"/>
          </a:xfrm>
          <a:prstGeom prst="rect">
            <a:avLst/>
          </a:prstGeom>
        </p:spPr>
      </p:pic>
      <p:pic>
        <p:nvPicPr>
          <p:cNvPr id="7" name="Picture 6" descr="A person and person standing next to a child&#10;&#10;AI-generated content may be incorrect.">
            <a:extLst>
              <a:ext uri="{FF2B5EF4-FFF2-40B4-BE49-F238E27FC236}">
                <a16:creationId xmlns:a16="http://schemas.microsoft.com/office/drawing/2014/main" id="{A8E8E50F-D835-9C65-3B67-4C2321959DA2}"/>
              </a:ext>
            </a:extLst>
          </p:cNvPr>
          <p:cNvPicPr>
            <a:picLocks noChangeAspect="1"/>
          </p:cNvPicPr>
          <p:nvPr/>
        </p:nvPicPr>
        <p:blipFill>
          <a:blip r:embed="rId4"/>
          <a:srcRect l="43333" t="12963" r="7778"/>
          <a:stretch/>
        </p:blipFill>
        <p:spPr>
          <a:xfrm>
            <a:off x="0" y="1200149"/>
            <a:ext cx="2965906" cy="3960159"/>
          </a:xfrm>
          <a:prstGeom prst="rect">
            <a:avLst/>
          </a:prstGeom>
        </p:spPr>
      </p:pic>
      <p:pic>
        <p:nvPicPr>
          <p:cNvPr id="9" name="Picture 8" descr="A bottle of vitamin c&#10;&#10;AI-generated content may be incorrect.">
            <a:extLst>
              <a:ext uri="{FF2B5EF4-FFF2-40B4-BE49-F238E27FC236}">
                <a16:creationId xmlns:a16="http://schemas.microsoft.com/office/drawing/2014/main" id="{5CBAB2F9-E29E-33F6-68CE-B792179E07A2}"/>
              </a:ext>
            </a:extLst>
          </p:cNvPr>
          <p:cNvPicPr>
            <a:picLocks noChangeAspect="1"/>
          </p:cNvPicPr>
          <p:nvPr/>
        </p:nvPicPr>
        <p:blipFill>
          <a:blip r:embed="rId5"/>
          <a:srcRect l="23774" t="11852" r="19949" b="1111"/>
          <a:stretch/>
        </p:blipFill>
        <p:spPr>
          <a:xfrm>
            <a:off x="6983546" y="1200148"/>
            <a:ext cx="2160453" cy="3943351"/>
          </a:xfrm>
          <a:prstGeom prst="rect">
            <a:avLst/>
          </a:prstGeom>
        </p:spPr>
      </p:pic>
    </p:spTree>
    <p:extLst>
      <p:ext uri="{BB962C8B-B14F-4D97-AF65-F5344CB8AC3E}">
        <p14:creationId xmlns:p14="http://schemas.microsoft.com/office/powerpoint/2010/main" val="39401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E5C1-DE19-1955-4034-3ABEC7895F2B}"/>
              </a:ext>
            </a:extLst>
          </p:cNvPr>
          <p:cNvSpPr>
            <a:spLocks noGrp="1"/>
          </p:cNvSpPr>
          <p:nvPr>
            <p:ph type="title"/>
          </p:nvPr>
        </p:nvSpPr>
        <p:spPr/>
        <p:txBody>
          <a:bodyPr/>
          <a:lstStyle/>
          <a:p>
            <a:r>
              <a:rPr lang="en-US" dirty="0"/>
              <a:t>Delivery</a:t>
            </a:r>
          </a:p>
        </p:txBody>
      </p:sp>
      <p:pic>
        <p:nvPicPr>
          <p:cNvPr id="5" name="Picture 4" descr="A person holding a baby&#10;&#10;AI-generated content may be incorrect.">
            <a:extLst>
              <a:ext uri="{FF2B5EF4-FFF2-40B4-BE49-F238E27FC236}">
                <a16:creationId xmlns:a16="http://schemas.microsoft.com/office/drawing/2014/main" id="{DBBD2B33-0D9C-CC5D-0489-79350B230E64}"/>
              </a:ext>
            </a:extLst>
          </p:cNvPr>
          <p:cNvPicPr>
            <a:picLocks noChangeAspect="1"/>
          </p:cNvPicPr>
          <p:nvPr/>
        </p:nvPicPr>
        <p:blipFill>
          <a:blip r:embed="rId2"/>
          <a:stretch>
            <a:fillRect/>
          </a:stretch>
        </p:blipFill>
        <p:spPr>
          <a:xfrm>
            <a:off x="6645430" y="1041565"/>
            <a:ext cx="2498570" cy="4106834"/>
          </a:xfrm>
          <a:prstGeom prst="rect">
            <a:avLst/>
          </a:prstGeom>
        </p:spPr>
      </p:pic>
      <p:pic>
        <p:nvPicPr>
          <p:cNvPr id="7" name="Picture 6" descr="A child looking at a baby&#10;&#10;AI-generated content may be incorrect.">
            <a:extLst>
              <a:ext uri="{FF2B5EF4-FFF2-40B4-BE49-F238E27FC236}">
                <a16:creationId xmlns:a16="http://schemas.microsoft.com/office/drawing/2014/main" id="{347EFBBA-ACD9-EF4F-BFD6-ED5AFF8B5586}"/>
              </a:ext>
            </a:extLst>
          </p:cNvPr>
          <p:cNvPicPr>
            <a:picLocks noChangeAspect="1"/>
          </p:cNvPicPr>
          <p:nvPr/>
        </p:nvPicPr>
        <p:blipFill>
          <a:blip r:embed="rId3"/>
          <a:srcRect t="17748"/>
          <a:stretch/>
        </p:blipFill>
        <p:spPr>
          <a:xfrm>
            <a:off x="8708" y="1047751"/>
            <a:ext cx="6636721" cy="4094116"/>
          </a:xfrm>
          <a:prstGeom prst="rect">
            <a:avLst/>
          </a:prstGeom>
        </p:spPr>
      </p:pic>
    </p:spTree>
    <p:extLst>
      <p:ext uri="{BB962C8B-B14F-4D97-AF65-F5344CB8AC3E}">
        <p14:creationId xmlns:p14="http://schemas.microsoft.com/office/powerpoint/2010/main" val="63818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39D1-7CB0-7DD3-4BC4-D5EE54B6D766}"/>
              </a:ext>
            </a:extLst>
          </p:cNvPr>
          <p:cNvSpPr>
            <a:spLocks noGrp="1"/>
          </p:cNvSpPr>
          <p:nvPr>
            <p:ph type="title"/>
          </p:nvPr>
        </p:nvSpPr>
        <p:spPr/>
        <p:txBody>
          <a:bodyPr/>
          <a:lstStyle/>
          <a:p>
            <a:r>
              <a:rPr lang="en-US" dirty="0"/>
              <a:t>Preterm/Neurodiverse</a:t>
            </a:r>
          </a:p>
        </p:txBody>
      </p:sp>
      <p:sp>
        <p:nvSpPr>
          <p:cNvPr id="3" name="Text Placeholder 2">
            <a:extLst>
              <a:ext uri="{FF2B5EF4-FFF2-40B4-BE49-F238E27FC236}">
                <a16:creationId xmlns:a16="http://schemas.microsoft.com/office/drawing/2014/main" id="{BE2AFAC8-9A59-B984-A769-C7B23D772BF9}"/>
              </a:ext>
            </a:extLst>
          </p:cNvPr>
          <p:cNvSpPr>
            <a:spLocks noGrp="1"/>
          </p:cNvSpPr>
          <p:nvPr>
            <p:ph type="body" idx="1"/>
          </p:nvPr>
        </p:nvSpPr>
        <p:spPr>
          <a:xfrm>
            <a:off x="609601" y="1352550"/>
            <a:ext cx="3657600" cy="3280172"/>
          </a:xfrm>
        </p:spPr>
        <p:txBody>
          <a:bodyPr/>
          <a:lstStyle/>
          <a:p>
            <a:pPr marL="203200" indent="0">
              <a:buNone/>
            </a:pPr>
            <a:endParaRPr lang="en-US" dirty="0"/>
          </a:p>
        </p:txBody>
      </p:sp>
      <p:pic>
        <p:nvPicPr>
          <p:cNvPr id="5" name="Picture 4" descr="A baby in a hospital bed&#10;&#10;AI-generated content may be incorrect.">
            <a:extLst>
              <a:ext uri="{FF2B5EF4-FFF2-40B4-BE49-F238E27FC236}">
                <a16:creationId xmlns:a16="http://schemas.microsoft.com/office/drawing/2014/main" id="{C8856DA3-86DF-120F-5852-3446D23ECC6C}"/>
              </a:ext>
            </a:extLst>
          </p:cNvPr>
          <p:cNvPicPr>
            <a:picLocks noChangeAspect="1"/>
          </p:cNvPicPr>
          <p:nvPr/>
        </p:nvPicPr>
        <p:blipFill>
          <a:blip r:embed="rId2"/>
          <a:srcRect r="8972"/>
          <a:stretch/>
        </p:blipFill>
        <p:spPr>
          <a:xfrm>
            <a:off x="4431621" y="1260872"/>
            <a:ext cx="4712379" cy="3882627"/>
          </a:xfrm>
          <a:prstGeom prst="rect">
            <a:avLst/>
          </a:prstGeom>
        </p:spPr>
      </p:pic>
      <p:pic>
        <p:nvPicPr>
          <p:cNvPr id="13" name="Picture 12" descr="A baby in a incubator&#10;&#10;AI-generated content may be incorrect.">
            <a:extLst>
              <a:ext uri="{FF2B5EF4-FFF2-40B4-BE49-F238E27FC236}">
                <a16:creationId xmlns:a16="http://schemas.microsoft.com/office/drawing/2014/main" id="{888A1EBF-4D93-3865-58D4-9C9DC41C1B0B}"/>
              </a:ext>
            </a:extLst>
          </p:cNvPr>
          <p:cNvPicPr>
            <a:picLocks noChangeAspect="1"/>
          </p:cNvPicPr>
          <p:nvPr/>
        </p:nvPicPr>
        <p:blipFill>
          <a:blip r:embed="rId3"/>
          <a:stretch>
            <a:fillRect/>
          </a:stretch>
        </p:blipFill>
        <p:spPr>
          <a:xfrm>
            <a:off x="0" y="1260873"/>
            <a:ext cx="5176836" cy="3882627"/>
          </a:xfrm>
          <a:prstGeom prst="rect">
            <a:avLst/>
          </a:prstGeom>
        </p:spPr>
      </p:pic>
    </p:spTree>
    <p:extLst>
      <p:ext uri="{BB962C8B-B14F-4D97-AF65-F5344CB8AC3E}">
        <p14:creationId xmlns:p14="http://schemas.microsoft.com/office/powerpoint/2010/main" val="351880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FC52-DF65-8F04-2610-9A3B32EBB1F9}"/>
              </a:ext>
            </a:extLst>
          </p:cNvPr>
          <p:cNvSpPr>
            <a:spLocks noGrp="1"/>
          </p:cNvSpPr>
          <p:nvPr>
            <p:ph type="title"/>
          </p:nvPr>
        </p:nvSpPr>
        <p:spPr/>
        <p:txBody>
          <a:bodyPr/>
          <a:lstStyle/>
          <a:p>
            <a:r>
              <a:rPr lang="en-US">
                <a:latin typeface="Arial"/>
                <a:cs typeface="Arial"/>
              </a:rPr>
              <a:t>Newborn</a:t>
            </a:r>
            <a:endParaRPr lang="en-US" dirty="0"/>
          </a:p>
        </p:txBody>
      </p:sp>
      <p:pic>
        <p:nvPicPr>
          <p:cNvPr id="17" name="Picture 16" descr="A person sleeping with a baby&#10;&#10;AI-generated content may be incorrect.">
            <a:extLst>
              <a:ext uri="{FF2B5EF4-FFF2-40B4-BE49-F238E27FC236}">
                <a16:creationId xmlns:a16="http://schemas.microsoft.com/office/drawing/2014/main" id="{D1B71116-20AC-671E-B395-F87339D9C740}"/>
              </a:ext>
            </a:extLst>
          </p:cNvPr>
          <p:cNvPicPr>
            <a:picLocks noChangeAspect="1"/>
          </p:cNvPicPr>
          <p:nvPr/>
        </p:nvPicPr>
        <p:blipFill>
          <a:blip r:embed="rId2"/>
          <a:srcRect l="11913"/>
          <a:stretch/>
        </p:blipFill>
        <p:spPr>
          <a:xfrm>
            <a:off x="-1" y="1200151"/>
            <a:ext cx="4631399" cy="3943349"/>
          </a:xfrm>
          <a:prstGeom prst="rect">
            <a:avLst/>
          </a:prstGeom>
        </p:spPr>
      </p:pic>
      <p:pic>
        <p:nvPicPr>
          <p:cNvPr id="13" name="Picture 12" descr="A baby sleeping on a blue blanket&#10;&#10;AI-generated content may be incorrect.">
            <a:extLst>
              <a:ext uri="{FF2B5EF4-FFF2-40B4-BE49-F238E27FC236}">
                <a16:creationId xmlns:a16="http://schemas.microsoft.com/office/drawing/2014/main" id="{D25280FD-AF82-0D2B-593A-5C8BD9BCA123}"/>
              </a:ext>
            </a:extLst>
          </p:cNvPr>
          <p:cNvPicPr>
            <a:picLocks noChangeAspect="1"/>
          </p:cNvPicPr>
          <p:nvPr/>
        </p:nvPicPr>
        <p:blipFill>
          <a:blip r:embed="rId3"/>
          <a:srcRect l="5523" r="13007"/>
          <a:stretch/>
        </p:blipFill>
        <p:spPr>
          <a:xfrm>
            <a:off x="2895600" y="1200151"/>
            <a:ext cx="4495800" cy="3943349"/>
          </a:xfrm>
          <a:prstGeom prst="rect">
            <a:avLst/>
          </a:prstGeom>
        </p:spPr>
      </p:pic>
      <p:pic>
        <p:nvPicPr>
          <p:cNvPr id="15" name="Picture 14" descr="A baby sleeping in a blanket&#10;&#10;AI-generated content may be incorrect.">
            <a:extLst>
              <a:ext uri="{FF2B5EF4-FFF2-40B4-BE49-F238E27FC236}">
                <a16:creationId xmlns:a16="http://schemas.microsoft.com/office/drawing/2014/main" id="{E0DE4F0F-A697-D86C-55CF-D93F4BC200A8}"/>
              </a:ext>
            </a:extLst>
          </p:cNvPr>
          <p:cNvPicPr>
            <a:picLocks noChangeAspect="1"/>
          </p:cNvPicPr>
          <p:nvPr/>
        </p:nvPicPr>
        <p:blipFill>
          <a:blip r:embed="rId4"/>
          <a:stretch>
            <a:fillRect/>
          </a:stretch>
        </p:blipFill>
        <p:spPr>
          <a:xfrm>
            <a:off x="6207278" y="1200150"/>
            <a:ext cx="2941318" cy="3943349"/>
          </a:xfrm>
          <a:prstGeom prst="rect">
            <a:avLst/>
          </a:prstGeom>
        </p:spPr>
      </p:pic>
    </p:spTree>
    <p:extLst>
      <p:ext uri="{BB962C8B-B14F-4D97-AF65-F5344CB8AC3E}">
        <p14:creationId xmlns:p14="http://schemas.microsoft.com/office/powerpoint/2010/main" val="232896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29E87-EC5C-1B24-8007-2093890DEBFC}"/>
              </a:ext>
            </a:extLst>
          </p:cNvPr>
          <p:cNvSpPr>
            <a:spLocks noGrp="1"/>
          </p:cNvSpPr>
          <p:nvPr>
            <p:ph type="title"/>
          </p:nvPr>
        </p:nvSpPr>
        <p:spPr/>
        <p:txBody>
          <a:bodyPr/>
          <a:lstStyle/>
          <a:p>
            <a:r>
              <a:rPr lang="en-US" dirty="0"/>
              <a:t>Safe Sleeping</a:t>
            </a:r>
          </a:p>
        </p:txBody>
      </p:sp>
      <p:sp>
        <p:nvSpPr>
          <p:cNvPr id="3" name="Text Placeholder 2">
            <a:extLst>
              <a:ext uri="{FF2B5EF4-FFF2-40B4-BE49-F238E27FC236}">
                <a16:creationId xmlns:a16="http://schemas.microsoft.com/office/drawing/2014/main" id="{50288D1D-D7BB-A468-D7CA-6A2266D0CC2A}"/>
              </a:ext>
            </a:extLst>
          </p:cNvPr>
          <p:cNvSpPr>
            <a:spLocks noGrp="1"/>
          </p:cNvSpPr>
          <p:nvPr>
            <p:ph type="body" idx="1"/>
          </p:nvPr>
        </p:nvSpPr>
        <p:spPr/>
        <p:txBody>
          <a:bodyPr/>
          <a:lstStyle/>
          <a:p>
            <a:endParaRPr lang="en-US"/>
          </a:p>
        </p:txBody>
      </p:sp>
      <p:pic>
        <p:nvPicPr>
          <p:cNvPr id="5" name="Picture 4" descr="A baby sleeping in a crib&#10;&#10;AI-generated content may be incorrect.">
            <a:extLst>
              <a:ext uri="{FF2B5EF4-FFF2-40B4-BE49-F238E27FC236}">
                <a16:creationId xmlns:a16="http://schemas.microsoft.com/office/drawing/2014/main" id="{F1A7C38F-B459-F2FB-F194-CF4F50BD7C3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1291609"/>
            <a:ext cx="4545367" cy="3325856"/>
          </a:xfrm>
          <a:prstGeom prst="rect">
            <a:avLst/>
          </a:prstGeom>
        </p:spPr>
      </p:pic>
      <p:pic>
        <p:nvPicPr>
          <p:cNvPr id="10" name="Picture 9" descr="A person holding a baby&#10;&#10;AI-generated content may be incorrect.">
            <a:extLst>
              <a:ext uri="{FF2B5EF4-FFF2-40B4-BE49-F238E27FC236}">
                <a16:creationId xmlns:a16="http://schemas.microsoft.com/office/drawing/2014/main" id="{E9C9E9A2-FE47-3D48-8817-9135F8AF010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8201" y="1314452"/>
            <a:ext cx="3733799" cy="3325856"/>
          </a:xfrm>
          <a:prstGeom prst="rect">
            <a:avLst/>
          </a:prstGeom>
        </p:spPr>
      </p:pic>
      <p:sp>
        <p:nvSpPr>
          <p:cNvPr id="11" name="TextBox 10">
            <a:extLst>
              <a:ext uri="{FF2B5EF4-FFF2-40B4-BE49-F238E27FC236}">
                <a16:creationId xmlns:a16="http://schemas.microsoft.com/office/drawing/2014/main" id="{17382A79-3FAD-FE86-D218-FDAD19CC273B}"/>
              </a:ext>
            </a:extLst>
          </p:cNvPr>
          <p:cNvSpPr txBox="1"/>
          <p:nvPr/>
        </p:nvSpPr>
        <p:spPr>
          <a:xfrm>
            <a:off x="838201" y="5257801"/>
            <a:ext cx="3733799" cy="230832"/>
          </a:xfrm>
          <a:prstGeom prst="rect">
            <a:avLst/>
          </a:prstGeom>
          <a:noFill/>
        </p:spPr>
        <p:txBody>
          <a:bodyPr wrap="square" rtlCol="0">
            <a:spAutoFit/>
          </a:bodyPr>
          <a:lstStyle/>
          <a:p>
            <a:r>
              <a:rPr lang="en-US" sz="900">
                <a:hlinkClick r:id="rId6" tooltip="http://flickr.com/photos/uscpsc/13604139404"/>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2891345865"/>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12547</TotalTime>
  <Words>684</Words>
  <Application>Microsoft Office PowerPoint</Application>
  <PresentationFormat>On-screen Show (16:9)</PresentationFormat>
  <Paragraphs>91</Paragraphs>
  <Slides>36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Courier New</vt:lpstr>
      <vt:lpstr>Garamond</vt:lpstr>
      <vt:lpstr>georgia</vt:lpstr>
      <vt:lpstr>Myriad Pro</vt:lpstr>
      <vt:lpstr>Noto Sans Symbols</vt:lpstr>
      <vt:lpstr>Times New Roman</vt:lpstr>
      <vt:lpstr>Verdana</vt:lpstr>
      <vt:lpstr>Wingdings</vt:lpstr>
      <vt:lpstr>Kiwanis PPT Template</vt:lpstr>
      <vt:lpstr>Young Children Priority One (YCPO)</vt:lpstr>
      <vt:lpstr>PowerPoint Presentation</vt:lpstr>
      <vt:lpstr>PowerPoint Presentation</vt:lpstr>
      <vt:lpstr>PowerPoint Presentation</vt:lpstr>
      <vt:lpstr>Pregnancy</vt:lpstr>
      <vt:lpstr>Delivery</vt:lpstr>
      <vt:lpstr>Preterm/Neurodiverse</vt:lpstr>
      <vt:lpstr>Newborn</vt:lpstr>
      <vt:lpstr>Safe Sleeping</vt:lpstr>
      <vt:lpstr>PowerPoint Presentation</vt:lpstr>
      <vt:lpstr>Balanced diet </vt:lpstr>
      <vt:lpstr>Formulas </vt:lpstr>
      <vt:lpstr>Newborn Activities</vt:lpstr>
      <vt:lpstr>Six months</vt:lpstr>
      <vt:lpstr>PowerPoint Presentation</vt:lpstr>
      <vt:lpstr>Activities for this age</vt:lpstr>
      <vt:lpstr>One Year</vt:lpstr>
      <vt:lpstr>PowerPoint Presentation</vt:lpstr>
      <vt:lpstr>Activities for this age</vt:lpstr>
      <vt:lpstr>Eighteen Months</vt:lpstr>
      <vt:lpstr>Activities for this age</vt:lpstr>
      <vt:lpstr>Two Years</vt:lpstr>
      <vt:lpstr>Activities for this age</vt:lpstr>
      <vt:lpstr>Three Years</vt:lpstr>
      <vt:lpstr>Activities for this age</vt:lpstr>
      <vt:lpstr>Four Year</vt:lpstr>
      <vt:lpstr>Activities for this age</vt:lpstr>
      <vt:lpstr>Five Year</vt:lpstr>
      <vt:lpstr>Activities at this age</vt:lpstr>
      <vt:lpstr>Remember the Newborn</vt:lpstr>
      <vt:lpstr>PowerPoint Presentation</vt:lpstr>
      <vt:lpstr>PowerPoint Presentation</vt:lpstr>
      <vt:lpstr>PowerPoint Presentation</vt:lpstr>
      <vt:lpstr>Reporting links</vt:lpstr>
      <vt:lpstr>Questions or Comments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Melanie W</dc:creator>
  <cp:lastModifiedBy>Victoria Waller</cp:lastModifiedBy>
  <cp:revision>233</cp:revision>
  <cp:lastPrinted>2018-02-21T14:23:21Z</cp:lastPrinted>
  <dcterms:modified xsi:type="dcterms:W3CDTF">2025-07-30T01:29:49Z</dcterms:modified>
</cp:coreProperties>
</file>