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4"/>
  </p:sldMasterIdLst>
  <p:notesMasterIdLst>
    <p:notesMasterId r:id="rId29"/>
  </p:notesMasterIdLst>
  <p:handoutMasterIdLst>
    <p:handoutMasterId r:id="rId30"/>
  </p:handoutMasterIdLst>
  <p:sldIdLst>
    <p:sldId id="322" r:id="rId5"/>
    <p:sldId id="324" r:id="rId6"/>
    <p:sldId id="493" r:id="rId7"/>
    <p:sldId id="259" r:id="rId8"/>
    <p:sldId id="526" r:id="rId9"/>
    <p:sldId id="503" r:id="rId10"/>
    <p:sldId id="497" r:id="rId11"/>
    <p:sldId id="501" r:id="rId12"/>
    <p:sldId id="502" r:id="rId13"/>
    <p:sldId id="478" r:id="rId14"/>
    <p:sldId id="505" r:id="rId15"/>
    <p:sldId id="488" r:id="rId16"/>
    <p:sldId id="483" r:id="rId17"/>
    <p:sldId id="506" r:id="rId18"/>
    <p:sldId id="377" r:id="rId19"/>
    <p:sldId id="511" r:id="rId20"/>
    <p:sldId id="512" r:id="rId21"/>
    <p:sldId id="513" r:id="rId22"/>
    <p:sldId id="514" r:id="rId23"/>
    <p:sldId id="515" r:id="rId24"/>
    <p:sldId id="517" r:id="rId25"/>
    <p:sldId id="1445" r:id="rId26"/>
    <p:sldId id="527" r:id="rId27"/>
    <p:sldId id="525" r:id="rId28"/>
  </p:sldIdLst>
  <p:sldSz cx="9144000" cy="5143500" type="screen16x9"/>
  <p:notesSz cx="9388475" cy="71024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C6D9F1"/>
    <a:srgbClr val="CCECFF"/>
    <a:srgbClr val="CCFFFF"/>
    <a:srgbClr val="003974"/>
    <a:srgbClr val="B4975A"/>
    <a:srgbClr val="AAA9AA"/>
    <a:srgbClr val="9ACAE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18515-0F99-0355-1E7A-3C754DB9834F}" v="1" dt="2025-06-11T17:36:18.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02" autoAdjust="0"/>
  </p:normalViewPr>
  <p:slideViewPr>
    <p:cSldViewPr snapToGrid="0">
      <p:cViewPr varScale="1">
        <p:scale>
          <a:sx n="103" d="100"/>
          <a:sy n="103" d="100"/>
        </p:scale>
        <p:origin x="874" y="5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2754" y="114"/>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FAC38-AE2B-4A8C-970B-7192DD56726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15081DE-1F91-4858-92C9-906ACBEEEBD3}">
      <dgm:prSet/>
      <dgm:spPr/>
      <dgm:t>
        <a:bodyPr/>
        <a:lstStyle/>
        <a:p>
          <a:r>
            <a:rPr lang="en-US">
              <a:latin typeface="Arial" panose="020B0604020202020204" pitchFamily="34" charset="0"/>
              <a:cs typeface="Arial" panose="020B0604020202020204" pitchFamily="34" charset="0"/>
            </a:rPr>
            <a:t>Abusers have in common:</a:t>
          </a:r>
        </a:p>
      </dgm:t>
    </dgm:pt>
    <dgm:pt modelId="{72EB9FF5-8AF6-4689-B1E5-09B5F92F10EF}" type="parTrans" cxnId="{1B747097-F79B-460F-850A-73C52AB41BB5}">
      <dgm:prSet/>
      <dgm:spPr/>
      <dgm:t>
        <a:bodyPr/>
        <a:lstStyle/>
        <a:p>
          <a:endParaRPr lang="en-US"/>
        </a:p>
      </dgm:t>
    </dgm:pt>
    <dgm:pt modelId="{10724880-8414-455D-B482-35CBEC2B764A}" type="sibTrans" cxnId="{1B747097-F79B-460F-850A-73C52AB41BB5}">
      <dgm:prSet/>
      <dgm:spPr/>
      <dgm:t>
        <a:bodyPr/>
        <a:lstStyle/>
        <a:p>
          <a:endParaRPr lang="en-US"/>
        </a:p>
      </dgm:t>
    </dgm:pt>
    <dgm:pt modelId="{F5154D28-A93C-4F33-BEE5-B93B35418568}">
      <dgm:prSet/>
      <dgm:spPr/>
      <dgm:t>
        <a:bodyPr/>
        <a:lstStyle/>
        <a:p>
          <a:r>
            <a:rPr lang="en-US">
              <a:latin typeface="Arial" panose="020B0604020202020204" pitchFamily="34" charset="0"/>
              <a:cs typeface="Arial" panose="020B0604020202020204" pitchFamily="34" charset="0"/>
            </a:rPr>
            <a:t>Privacy</a:t>
          </a:r>
        </a:p>
      </dgm:t>
    </dgm:pt>
    <dgm:pt modelId="{33C9ADEB-20DD-4441-9715-DFBA8BAAE903}" type="parTrans" cxnId="{B3D2C778-5648-4D09-8225-7EFA397EF471}">
      <dgm:prSet/>
      <dgm:spPr/>
      <dgm:t>
        <a:bodyPr/>
        <a:lstStyle/>
        <a:p>
          <a:endParaRPr lang="en-US"/>
        </a:p>
      </dgm:t>
    </dgm:pt>
    <dgm:pt modelId="{25B3E813-C5F5-406E-B224-81DAA3B3A187}" type="sibTrans" cxnId="{B3D2C778-5648-4D09-8225-7EFA397EF471}">
      <dgm:prSet/>
      <dgm:spPr/>
      <dgm:t>
        <a:bodyPr/>
        <a:lstStyle/>
        <a:p>
          <a:endParaRPr lang="en-US"/>
        </a:p>
      </dgm:t>
    </dgm:pt>
    <dgm:pt modelId="{D5967D18-DA21-45CB-85F4-86A7AA4B903B}">
      <dgm:prSet/>
      <dgm:spPr/>
      <dgm:t>
        <a:bodyPr/>
        <a:lstStyle/>
        <a:p>
          <a:r>
            <a:rPr lang="en-US">
              <a:latin typeface="Arial" panose="020B0604020202020204" pitchFamily="34" charset="0"/>
              <a:cs typeface="Arial" panose="020B0604020202020204" pitchFamily="34" charset="0"/>
            </a:rPr>
            <a:t>Access</a:t>
          </a:r>
        </a:p>
      </dgm:t>
    </dgm:pt>
    <dgm:pt modelId="{2CC3CBA9-6749-46CD-8C7B-7343908A2C06}" type="parTrans" cxnId="{24EF29F1-0C4E-4F61-B0C3-0E59649AEF5F}">
      <dgm:prSet/>
      <dgm:spPr/>
      <dgm:t>
        <a:bodyPr/>
        <a:lstStyle/>
        <a:p>
          <a:endParaRPr lang="en-US"/>
        </a:p>
      </dgm:t>
    </dgm:pt>
    <dgm:pt modelId="{88F2A317-AB2D-48CB-8B65-F44C0EC18AA5}" type="sibTrans" cxnId="{24EF29F1-0C4E-4F61-B0C3-0E59649AEF5F}">
      <dgm:prSet/>
      <dgm:spPr/>
      <dgm:t>
        <a:bodyPr/>
        <a:lstStyle/>
        <a:p>
          <a:endParaRPr lang="en-US"/>
        </a:p>
      </dgm:t>
    </dgm:pt>
    <dgm:pt modelId="{DBCF5A08-9BCB-4733-B60D-E059489833E4}">
      <dgm:prSet/>
      <dgm:spPr/>
      <dgm:t>
        <a:bodyPr/>
        <a:lstStyle/>
        <a:p>
          <a:r>
            <a:rPr lang="en-US">
              <a:latin typeface="Arial" panose="020B0604020202020204" pitchFamily="34" charset="0"/>
              <a:cs typeface="Arial" panose="020B0604020202020204" pitchFamily="34" charset="0"/>
            </a:rPr>
            <a:t>Control</a:t>
          </a:r>
        </a:p>
      </dgm:t>
    </dgm:pt>
    <dgm:pt modelId="{AF868383-F808-4D2E-8A61-36848EEA6C3C}" type="parTrans" cxnId="{A54EB8E2-8C5D-4ABA-ABC3-1DF1B7090AA7}">
      <dgm:prSet/>
      <dgm:spPr/>
      <dgm:t>
        <a:bodyPr/>
        <a:lstStyle/>
        <a:p>
          <a:endParaRPr lang="en-US"/>
        </a:p>
      </dgm:t>
    </dgm:pt>
    <dgm:pt modelId="{7D732FD6-C367-4DDC-B758-4723572CEDCE}" type="sibTrans" cxnId="{A54EB8E2-8C5D-4ABA-ABC3-1DF1B7090AA7}">
      <dgm:prSet/>
      <dgm:spPr/>
      <dgm:t>
        <a:bodyPr/>
        <a:lstStyle/>
        <a:p>
          <a:endParaRPr lang="en-US"/>
        </a:p>
      </dgm:t>
    </dgm:pt>
    <dgm:pt modelId="{E30BC920-2E95-4686-BA26-FBCC1BA7ABE8}">
      <dgm:prSet/>
      <dgm:spPr/>
      <dgm:t>
        <a:bodyPr/>
        <a:lstStyle/>
        <a:p>
          <a:pPr algn="l"/>
          <a:r>
            <a:rPr lang="en-US">
              <a:latin typeface="Arial" panose="020B0604020202020204" pitchFamily="34" charset="0"/>
              <a:cs typeface="Arial" panose="020B0604020202020204" pitchFamily="34" charset="0"/>
            </a:rPr>
            <a:t>Abuse is usually at the hands of known acquaintances and family members - NOT strangers</a:t>
          </a:r>
        </a:p>
      </dgm:t>
    </dgm:pt>
    <dgm:pt modelId="{955C38C0-5D16-4223-BC65-5BF5A8A0E036}" type="parTrans" cxnId="{E801002A-3482-40E9-BAD3-2E90058FD311}">
      <dgm:prSet/>
      <dgm:spPr/>
      <dgm:t>
        <a:bodyPr/>
        <a:lstStyle/>
        <a:p>
          <a:endParaRPr lang="en-US"/>
        </a:p>
      </dgm:t>
    </dgm:pt>
    <dgm:pt modelId="{CEF5C8B3-9724-44A6-A0D7-73E9551B3C71}" type="sibTrans" cxnId="{E801002A-3482-40E9-BAD3-2E90058FD311}">
      <dgm:prSet/>
      <dgm:spPr/>
      <dgm:t>
        <a:bodyPr/>
        <a:lstStyle/>
        <a:p>
          <a:endParaRPr lang="en-US"/>
        </a:p>
      </dgm:t>
    </dgm:pt>
    <dgm:pt modelId="{D12BB616-4E18-4641-9AF9-92CFC93E5D63}">
      <dgm:prSet/>
      <dgm:spPr/>
      <dgm:t>
        <a:bodyPr/>
        <a:lstStyle/>
        <a:p>
          <a:r>
            <a:rPr lang="en-US" dirty="0">
              <a:latin typeface="Arial" panose="020B0604020202020204" pitchFamily="34" charset="0"/>
              <a:cs typeface="Arial" panose="020B0604020202020204" pitchFamily="34" charset="0"/>
            </a:rPr>
            <a:t>More than </a:t>
          </a:r>
          <a:r>
            <a:rPr lang="en-US" dirty="0">
              <a:highlight>
                <a:srgbClr val="FFFF00"/>
              </a:highlight>
              <a:latin typeface="Arial" panose="020B0604020202020204" pitchFamily="34" charset="0"/>
              <a:cs typeface="Arial" panose="020B0604020202020204" pitchFamily="34" charset="0"/>
            </a:rPr>
            <a:t>90% </a:t>
          </a:r>
          <a:r>
            <a:rPr lang="en-US" dirty="0">
              <a:latin typeface="Arial" panose="020B0604020202020204" pitchFamily="34" charset="0"/>
              <a:cs typeface="Arial" panose="020B0604020202020204" pitchFamily="34" charset="0"/>
            </a:rPr>
            <a:t>of abusers are people children know, love and trust</a:t>
          </a:r>
        </a:p>
      </dgm:t>
    </dgm:pt>
    <dgm:pt modelId="{5C429215-7499-45FE-80BD-D150581069D8}" type="parTrans" cxnId="{2DAFD424-2FF7-4FA5-B5F0-F270EE6C7719}">
      <dgm:prSet/>
      <dgm:spPr/>
      <dgm:t>
        <a:bodyPr/>
        <a:lstStyle/>
        <a:p>
          <a:endParaRPr lang="en-US"/>
        </a:p>
      </dgm:t>
    </dgm:pt>
    <dgm:pt modelId="{EAE240E6-95AF-4A5A-84B6-AA9AC4B53960}" type="sibTrans" cxnId="{2DAFD424-2FF7-4FA5-B5F0-F270EE6C7719}">
      <dgm:prSet/>
      <dgm:spPr/>
      <dgm:t>
        <a:bodyPr/>
        <a:lstStyle/>
        <a:p>
          <a:endParaRPr lang="en-US"/>
        </a:p>
      </dgm:t>
    </dgm:pt>
    <dgm:pt modelId="{157CFA5A-3782-4538-B1CC-5D298D5CF0E7}">
      <dgm:prSet/>
      <dgm:spPr/>
      <dgm:t>
        <a:bodyPr/>
        <a:lstStyle/>
        <a:p>
          <a:r>
            <a:rPr lang="en-US" dirty="0">
              <a:highlight>
                <a:srgbClr val="FFFF00"/>
              </a:highlight>
              <a:latin typeface="Arial" panose="020B0604020202020204" pitchFamily="34" charset="0"/>
              <a:cs typeface="Arial" panose="020B0604020202020204" pitchFamily="34" charset="0"/>
            </a:rPr>
            <a:t>85% </a:t>
          </a:r>
          <a:r>
            <a:rPr lang="en-US" dirty="0">
              <a:latin typeface="Arial" panose="020B0604020202020204" pitchFamily="34" charset="0"/>
              <a:cs typeface="Arial" panose="020B0604020202020204" pitchFamily="34" charset="0"/>
            </a:rPr>
            <a:t>of child abuse victims never report their abuse</a:t>
          </a:r>
        </a:p>
      </dgm:t>
    </dgm:pt>
    <dgm:pt modelId="{84D5743B-354A-4A99-86F6-035A6D780F48}" type="parTrans" cxnId="{7FCE960D-0D1F-46C7-AFBA-8888376BAD74}">
      <dgm:prSet/>
      <dgm:spPr/>
      <dgm:t>
        <a:bodyPr/>
        <a:lstStyle/>
        <a:p>
          <a:endParaRPr lang="en-US"/>
        </a:p>
      </dgm:t>
    </dgm:pt>
    <dgm:pt modelId="{72BAF9ED-C4F1-4F62-9965-7E9AEFF33A7F}" type="sibTrans" cxnId="{7FCE960D-0D1F-46C7-AFBA-8888376BAD74}">
      <dgm:prSet/>
      <dgm:spPr/>
      <dgm:t>
        <a:bodyPr/>
        <a:lstStyle/>
        <a:p>
          <a:endParaRPr lang="en-US"/>
        </a:p>
      </dgm:t>
    </dgm:pt>
    <dgm:pt modelId="{5241D693-AE0D-404D-A29B-7BC41E93B68D}" type="pres">
      <dgm:prSet presAssocID="{E34FAC38-AE2B-4A8C-970B-7192DD567265}" presName="Name0" presStyleCnt="0">
        <dgm:presLayoutVars>
          <dgm:dir/>
          <dgm:animLvl val="lvl"/>
          <dgm:resizeHandles val="exact"/>
        </dgm:presLayoutVars>
      </dgm:prSet>
      <dgm:spPr/>
    </dgm:pt>
    <dgm:pt modelId="{3979012F-C027-4D36-864A-DDFFB7702A61}" type="pres">
      <dgm:prSet presAssocID="{E15081DE-1F91-4858-92C9-906ACBEEEBD3}" presName="composite" presStyleCnt="0"/>
      <dgm:spPr/>
    </dgm:pt>
    <dgm:pt modelId="{E427AAE2-A83B-4DC9-8194-F1FB68EE2B73}" type="pres">
      <dgm:prSet presAssocID="{E15081DE-1F91-4858-92C9-906ACBEEEBD3}" presName="parTx" presStyleLbl="alignNode1" presStyleIdx="0" presStyleCnt="2" custLinFactNeighborX="-12418" custLinFactNeighborY="6420">
        <dgm:presLayoutVars>
          <dgm:chMax val="0"/>
          <dgm:chPref val="0"/>
          <dgm:bulletEnabled val="1"/>
        </dgm:presLayoutVars>
      </dgm:prSet>
      <dgm:spPr/>
    </dgm:pt>
    <dgm:pt modelId="{92166888-5654-4DA3-B0C9-88FBE0269A8E}" type="pres">
      <dgm:prSet presAssocID="{E15081DE-1F91-4858-92C9-906ACBEEEBD3}" presName="desTx" presStyleLbl="alignAccFollowNode1" presStyleIdx="0" presStyleCnt="2" custLinFactNeighborX="-3105" custLinFactNeighborY="2912">
        <dgm:presLayoutVars>
          <dgm:bulletEnabled val="1"/>
        </dgm:presLayoutVars>
      </dgm:prSet>
      <dgm:spPr/>
    </dgm:pt>
    <dgm:pt modelId="{559FBF51-8584-41F7-8231-FEE0636FFB14}" type="pres">
      <dgm:prSet presAssocID="{10724880-8414-455D-B482-35CBEC2B764A}" presName="space" presStyleCnt="0"/>
      <dgm:spPr/>
    </dgm:pt>
    <dgm:pt modelId="{D7266891-ADC2-4E93-9E76-1F48C03349CF}" type="pres">
      <dgm:prSet presAssocID="{E30BC920-2E95-4686-BA26-FBCC1BA7ABE8}" presName="composite" presStyleCnt="0"/>
      <dgm:spPr/>
    </dgm:pt>
    <dgm:pt modelId="{9C3F4441-3CB0-4736-83FB-3AB658A223A0}" type="pres">
      <dgm:prSet presAssocID="{E30BC920-2E95-4686-BA26-FBCC1BA7ABE8}" presName="parTx" presStyleLbl="alignNode1" presStyleIdx="1" presStyleCnt="2" custLinFactNeighborX="-11194" custLinFactNeighborY="4593">
        <dgm:presLayoutVars>
          <dgm:chMax val="0"/>
          <dgm:chPref val="0"/>
          <dgm:bulletEnabled val="1"/>
        </dgm:presLayoutVars>
      </dgm:prSet>
      <dgm:spPr/>
    </dgm:pt>
    <dgm:pt modelId="{ADF24808-FB85-4FBE-9A67-05727510C7BE}" type="pres">
      <dgm:prSet presAssocID="{E30BC920-2E95-4686-BA26-FBCC1BA7ABE8}" presName="desTx" presStyleLbl="alignAccFollowNode1" presStyleIdx="1" presStyleCnt="2" custLinFactNeighborX="-11194" custLinFactNeighborY="4311">
        <dgm:presLayoutVars>
          <dgm:bulletEnabled val="1"/>
        </dgm:presLayoutVars>
      </dgm:prSet>
      <dgm:spPr/>
    </dgm:pt>
  </dgm:ptLst>
  <dgm:cxnLst>
    <dgm:cxn modelId="{CD04F203-EAAB-45FA-AB41-F93F28AE764F}" type="presOf" srcId="{D12BB616-4E18-4641-9AF9-92CFC93E5D63}" destId="{ADF24808-FB85-4FBE-9A67-05727510C7BE}" srcOrd="0" destOrd="0" presId="urn:microsoft.com/office/officeart/2005/8/layout/hList1"/>
    <dgm:cxn modelId="{7FCE960D-0D1F-46C7-AFBA-8888376BAD74}" srcId="{E30BC920-2E95-4686-BA26-FBCC1BA7ABE8}" destId="{157CFA5A-3782-4538-B1CC-5D298D5CF0E7}" srcOrd="1" destOrd="0" parTransId="{84D5743B-354A-4A99-86F6-035A6D780F48}" sibTransId="{72BAF9ED-C4F1-4F62-9965-7E9AEFF33A7F}"/>
    <dgm:cxn modelId="{03A00F1B-4A78-4AD0-9E9F-A76908A9CBA5}" type="presOf" srcId="{E30BC920-2E95-4686-BA26-FBCC1BA7ABE8}" destId="{9C3F4441-3CB0-4736-83FB-3AB658A223A0}" srcOrd="0" destOrd="0" presId="urn:microsoft.com/office/officeart/2005/8/layout/hList1"/>
    <dgm:cxn modelId="{2DAFD424-2FF7-4FA5-B5F0-F270EE6C7719}" srcId="{E30BC920-2E95-4686-BA26-FBCC1BA7ABE8}" destId="{D12BB616-4E18-4641-9AF9-92CFC93E5D63}" srcOrd="0" destOrd="0" parTransId="{5C429215-7499-45FE-80BD-D150581069D8}" sibTransId="{EAE240E6-95AF-4A5A-84B6-AA9AC4B53960}"/>
    <dgm:cxn modelId="{E801002A-3482-40E9-BAD3-2E90058FD311}" srcId="{E34FAC38-AE2B-4A8C-970B-7192DD567265}" destId="{E30BC920-2E95-4686-BA26-FBCC1BA7ABE8}" srcOrd="1" destOrd="0" parTransId="{955C38C0-5D16-4223-BC65-5BF5A8A0E036}" sibTransId="{CEF5C8B3-9724-44A6-A0D7-73E9551B3C71}"/>
    <dgm:cxn modelId="{D42F1C33-06B1-4FDF-8227-EA56B6F32E48}" type="presOf" srcId="{DBCF5A08-9BCB-4733-B60D-E059489833E4}" destId="{92166888-5654-4DA3-B0C9-88FBE0269A8E}" srcOrd="0" destOrd="2" presId="urn:microsoft.com/office/officeart/2005/8/layout/hList1"/>
    <dgm:cxn modelId="{3518D45D-3B29-4E42-8A06-1135996F2121}" type="presOf" srcId="{F5154D28-A93C-4F33-BEE5-B93B35418568}" destId="{92166888-5654-4DA3-B0C9-88FBE0269A8E}" srcOrd="0" destOrd="0" presId="urn:microsoft.com/office/officeart/2005/8/layout/hList1"/>
    <dgm:cxn modelId="{B3D2C778-5648-4D09-8225-7EFA397EF471}" srcId="{E15081DE-1F91-4858-92C9-906ACBEEEBD3}" destId="{F5154D28-A93C-4F33-BEE5-B93B35418568}" srcOrd="0" destOrd="0" parTransId="{33C9ADEB-20DD-4441-9715-DFBA8BAAE903}" sibTransId="{25B3E813-C5F5-406E-B224-81DAA3B3A187}"/>
    <dgm:cxn modelId="{AC140F84-661F-4C93-BD84-C1CDC57C8979}" type="presOf" srcId="{E34FAC38-AE2B-4A8C-970B-7192DD567265}" destId="{5241D693-AE0D-404D-A29B-7BC41E93B68D}" srcOrd="0" destOrd="0" presId="urn:microsoft.com/office/officeart/2005/8/layout/hList1"/>
    <dgm:cxn modelId="{1B747097-F79B-460F-850A-73C52AB41BB5}" srcId="{E34FAC38-AE2B-4A8C-970B-7192DD567265}" destId="{E15081DE-1F91-4858-92C9-906ACBEEEBD3}" srcOrd="0" destOrd="0" parTransId="{72EB9FF5-8AF6-4689-B1E5-09B5F92F10EF}" sibTransId="{10724880-8414-455D-B482-35CBEC2B764A}"/>
    <dgm:cxn modelId="{2A7B96CE-88F8-418C-93C5-4CB4EF4C5643}" type="presOf" srcId="{D5967D18-DA21-45CB-85F4-86A7AA4B903B}" destId="{92166888-5654-4DA3-B0C9-88FBE0269A8E}" srcOrd="0" destOrd="1" presId="urn:microsoft.com/office/officeart/2005/8/layout/hList1"/>
    <dgm:cxn modelId="{B1737BD4-0940-4807-AFBD-F6D9BCE290B6}" type="presOf" srcId="{E15081DE-1F91-4858-92C9-906ACBEEEBD3}" destId="{E427AAE2-A83B-4DC9-8194-F1FB68EE2B73}" srcOrd="0" destOrd="0" presId="urn:microsoft.com/office/officeart/2005/8/layout/hList1"/>
    <dgm:cxn modelId="{A54EB8E2-8C5D-4ABA-ABC3-1DF1B7090AA7}" srcId="{E15081DE-1F91-4858-92C9-906ACBEEEBD3}" destId="{DBCF5A08-9BCB-4733-B60D-E059489833E4}" srcOrd="2" destOrd="0" parTransId="{AF868383-F808-4D2E-8A61-36848EEA6C3C}" sibTransId="{7D732FD6-C367-4DDC-B758-4723572CEDCE}"/>
    <dgm:cxn modelId="{401CBFE3-D1C4-4E4A-BF48-3071F20F85FA}" type="presOf" srcId="{157CFA5A-3782-4538-B1CC-5D298D5CF0E7}" destId="{ADF24808-FB85-4FBE-9A67-05727510C7BE}" srcOrd="0" destOrd="1" presId="urn:microsoft.com/office/officeart/2005/8/layout/hList1"/>
    <dgm:cxn modelId="{24EF29F1-0C4E-4F61-B0C3-0E59649AEF5F}" srcId="{E15081DE-1F91-4858-92C9-906ACBEEEBD3}" destId="{D5967D18-DA21-45CB-85F4-86A7AA4B903B}" srcOrd="1" destOrd="0" parTransId="{2CC3CBA9-6749-46CD-8C7B-7343908A2C06}" sibTransId="{88F2A317-AB2D-48CB-8B65-F44C0EC18AA5}"/>
    <dgm:cxn modelId="{12846BE8-C040-4D1F-BB88-5FB7FE07E1DA}" type="presParOf" srcId="{5241D693-AE0D-404D-A29B-7BC41E93B68D}" destId="{3979012F-C027-4D36-864A-DDFFB7702A61}" srcOrd="0" destOrd="0" presId="urn:microsoft.com/office/officeart/2005/8/layout/hList1"/>
    <dgm:cxn modelId="{4DDA6FAF-E872-4501-A106-507C2AC721A4}" type="presParOf" srcId="{3979012F-C027-4D36-864A-DDFFB7702A61}" destId="{E427AAE2-A83B-4DC9-8194-F1FB68EE2B73}" srcOrd="0" destOrd="0" presId="urn:microsoft.com/office/officeart/2005/8/layout/hList1"/>
    <dgm:cxn modelId="{EE33EA54-61C7-481F-96A4-43E952E4EEBA}" type="presParOf" srcId="{3979012F-C027-4D36-864A-DDFFB7702A61}" destId="{92166888-5654-4DA3-B0C9-88FBE0269A8E}" srcOrd="1" destOrd="0" presId="urn:microsoft.com/office/officeart/2005/8/layout/hList1"/>
    <dgm:cxn modelId="{8C486A06-08F8-414B-9741-F52093FD887A}" type="presParOf" srcId="{5241D693-AE0D-404D-A29B-7BC41E93B68D}" destId="{559FBF51-8584-41F7-8231-FEE0636FFB14}" srcOrd="1" destOrd="0" presId="urn:microsoft.com/office/officeart/2005/8/layout/hList1"/>
    <dgm:cxn modelId="{B92869A5-37F8-4140-BD60-F59DD69D4B4D}" type="presParOf" srcId="{5241D693-AE0D-404D-A29B-7BC41E93B68D}" destId="{D7266891-ADC2-4E93-9E76-1F48C03349CF}" srcOrd="2" destOrd="0" presId="urn:microsoft.com/office/officeart/2005/8/layout/hList1"/>
    <dgm:cxn modelId="{EDD59EEB-6C28-4951-A623-35D239E038AD}" type="presParOf" srcId="{D7266891-ADC2-4E93-9E76-1F48C03349CF}" destId="{9C3F4441-3CB0-4736-83FB-3AB658A223A0}" srcOrd="0" destOrd="0" presId="urn:microsoft.com/office/officeart/2005/8/layout/hList1"/>
    <dgm:cxn modelId="{B77FC0EC-A659-421E-8253-959994EC3842}" type="presParOf" srcId="{D7266891-ADC2-4E93-9E76-1F48C03349CF}" destId="{ADF24808-FB85-4FBE-9A67-05727510C7B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09C5-6F3E-4D2B-8DB2-25EBCE86F83F}"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0BDA3C33-2758-4333-BB89-B340FEBC389C}">
      <dgm:prSet custT="1"/>
      <dgm:spPr>
        <a:xfrm>
          <a:off x="10765" y="505861"/>
          <a:ext cx="2044757" cy="613427"/>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600">
              <a:solidFill>
                <a:sysClr val="window" lastClr="FFFFFF"/>
              </a:solidFill>
              <a:latin typeface="Arial"/>
              <a:ea typeface="+mn-ea"/>
              <a:cs typeface="Arial"/>
            </a:rPr>
            <a:t>Social Media Connections</a:t>
          </a:r>
        </a:p>
      </dgm:t>
    </dgm:pt>
    <dgm:pt modelId="{1125BAEA-3026-435E-93D7-509488B986EC}" type="parTrans" cxnId="{12F1EEDB-B9C1-4737-A8A9-8006F947AF7A}">
      <dgm:prSet/>
      <dgm:spPr/>
      <dgm:t>
        <a:bodyPr/>
        <a:lstStyle/>
        <a:p>
          <a:endParaRPr lang="en-US"/>
        </a:p>
      </dgm:t>
    </dgm:pt>
    <dgm:pt modelId="{052B74A7-50C3-44A8-A591-4C2ECD87EEF7}" type="sibTrans" cxnId="{12F1EEDB-B9C1-4737-A8A9-8006F947AF7A}">
      <dgm:prSet/>
      <dgm:spPr/>
      <dgm:t>
        <a:bodyPr/>
        <a:lstStyle/>
        <a:p>
          <a:endParaRPr lang="en-US"/>
        </a:p>
      </dgm:t>
    </dgm:pt>
    <dgm:pt modelId="{DD505ED8-DF0F-4FF6-95FE-BB55435E2987}">
      <dgm:prSet custT="1"/>
      <dgm:spPr>
        <a:xfrm>
          <a:off x="10765" y="1119289"/>
          <a:ext cx="2044757" cy="331972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a:solidFill>
                <a:sysClr val="windowText" lastClr="000000">
                  <a:hueOff val="0"/>
                  <a:satOff val="0"/>
                  <a:lumOff val="0"/>
                  <a:alphaOff val="0"/>
                </a:sysClr>
              </a:solidFill>
              <a:latin typeface="Arial"/>
              <a:ea typeface="+mn-ea"/>
              <a:cs typeface="Arial"/>
            </a:rPr>
            <a:t>Never initiate, follow, friend, or like posts or pages of individual youth</a:t>
          </a:r>
        </a:p>
        <a:p>
          <a:pPr marL="0" lvl="0" defTabSz="800100">
            <a:lnSpc>
              <a:spcPct val="90000"/>
            </a:lnSpc>
            <a:spcBef>
              <a:spcPct val="0"/>
            </a:spcBef>
            <a:spcAft>
              <a:spcPct val="35000"/>
            </a:spcAft>
            <a:buNone/>
          </a:pPr>
          <a:endParaRPr lang="en-US" sz="2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B77BAE48-0B83-44AF-B619-3050B0B0B707}" type="parTrans" cxnId="{E741A6A5-9824-450C-A9CA-6EDC7D81E0C9}">
      <dgm:prSet/>
      <dgm:spPr/>
      <dgm:t>
        <a:bodyPr/>
        <a:lstStyle/>
        <a:p>
          <a:endParaRPr lang="en-US"/>
        </a:p>
      </dgm:t>
    </dgm:pt>
    <dgm:pt modelId="{EAA4A989-1794-4F40-8B12-70B7D74C1FF0}" type="sibTrans" cxnId="{E741A6A5-9824-450C-A9CA-6EDC7D81E0C9}">
      <dgm:prSet/>
      <dgm:spPr/>
      <dgm:t>
        <a:bodyPr/>
        <a:lstStyle/>
        <a:p>
          <a:endParaRPr lang="en-US"/>
        </a:p>
      </dgm:t>
    </dgm:pt>
    <dgm:pt modelId="{421B4E7A-10A5-46F9-AC37-5C428CB6E7C0}">
      <dgm:prSet custT="1"/>
      <dgm:spPr>
        <a:xfrm>
          <a:off x="2163312" y="505861"/>
          <a:ext cx="2044757" cy="613427"/>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sz="1600">
              <a:solidFill>
                <a:sysClr val="window" lastClr="FFFFFF"/>
              </a:solidFill>
              <a:latin typeface="Arial"/>
              <a:ea typeface="+mn-ea"/>
              <a:cs typeface="Arial"/>
            </a:rPr>
            <a:t>Social Media Connections</a:t>
          </a:r>
        </a:p>
      </dgm:t>
    </dgm:pt>
    <dgm:pt modelId="{AA7A26C5-3271-4875-AF81-EE93E615FD32}" type="parTrans" cxnId="{82424381-0005-4366-9DD1-CD3435416E5A}">
      <dgm:prSet/>
      <dgm:spPr/>
      <dgm:t>
        <a:bodyPr/>
        <a:lstStyle/>
        <a:p>
          <a:endParaRPr lang="en-US"/>
        </a:p>
      </dgm:t>
    </dgm:pt>
    <dgm:pt modelId="{570FFCD0-39AE-4367-8A54-AEA6C0A561D6}" type="sibTrans" cxnId="{82424381-0005-4366-9DD1-CD3435416E5A}">
      <dgm:prSet/>
      <dgm:spPr/>
      <dgm:t>
        <a:bodyPr/>
        <a:lstStyle/>
        <a:p>
          <a:endParaRPr lang="en-US"/>
        </a:p>
      </dgm:t>
    </dgm:pt>
    <dgm:pt modelId="{83BBE788-6A45-43D7-8EA3-826D45BF6D5C}">
      <dgm:prSet custT="1"/>
      <dgm:spPr>
        <a:xfrm>
          <a:off x="2163312" y="1119289"/>
          <a:ext cx="2044757" cy="331972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sz="2000">
              <a:solidFill>
                <a:sysClr val="windowText" lastClr="000000">
                  <a:hueOff val="0"/>
                  <a:satOff val="0"/>
                  <a:lumOff val="0"/>
                  <a:alphaOff val="0"/>
                </a:sysClr>
              </a:solidFill>
              <a:latin typeface="Arial"/>
              <a:ea typeface="+mn-ea"/>
              <a:cs typeface="Arial"/>
            </a:rPr>
            <a:t>Connect via an SLP club page/ account and not an individual member account</a:t>
          </a:r>
        </a:p>
      </dgm:t>
    </dgm:pt>
    <dgm:pt modelId="{9CD76BF0-B7E6-4A92-B1E0-516693057055}" type="parTrans" cxnId="{B098E13F-47E1-451F-ABF4-580060D09EAB}">
      <dgm:prSet/>
      <dgm:spPr/>
      <dgm:t>
        <a:bodyPr/>
        <a:lstStyle/>
        <a:p>
          <a:endParaRPr lang="en-US"/>
        </a:p>
      </dgm:t>
    </dgm:pt>
    <dgm:pt modelId="{4674F214-A758-442E-873F-AFB755BF4691}" type="sibTrans" cxnId="{B098E13F-47E1-451F-ABF4-580060D09EAB}">
      <dgm:prSet/>
      <dgm:spPr/>
      <dgm:t>
        <a:bodyPr/>
        <a:lstStyle/>
        <a:p>
          <a:endParaRPr lang="en-US"/>
        </a:p>
      </dgm:t>
    </dgm:pt>
    <dgm:pt modelId="{1DB40411-8FE8-43D7-B7E4-15C2958ACCDD}">
      <dgm:prSet/>
      <dgm:spPr>
        <a:xfrm>
          <a:off x="4315859" y="505861"/>
          <a:ext cx="2044757" cy="613427"/>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a:solidFill>
                <a:sysClr val="window" lastClr="FFFFFF"/>
              </a:solidFill>
              <a:latin typeface="Arial"/>
              <a:ea typeface="+mn-ea"/>
              <a:cs typeface="Arial"/>
            </a:rPr>
            <a:t>Social Posts</a:t>
          </a:r>
        </a:p>
      </dgm:t>
    </dgm:pt>
    <dgm:pt modelId="{6C021825-0A32-417B-B3D9-8EDA9D83C715}" type="parTrans" cxnId="{6F55CD1F-E7D7-445D-8FEA-F48F8F12690B}">
      <dgm:prSet/>
      <dgm:spPr/>
      <dgm:t>
        <a:bodyPr/>
        <a:lstStyle/>
        <a:p>
          <a:endParaRPr lang="en-US"/>
        </a:p>
      </dgm:t>
    </dgm:pt>
    <dgm:pt modelId="{D8FA9ABF-363C-4A13-8A49-F2B6CF5EF1B7}" type="sibTrans" cxnId="{6F55CD1F-E7D7-445D-8FEA-F48F8F12690B}">
      <dgm:prSet/>
      <dgm:spPr/>
      <dgm:t>
        <a:bodyPr/>
        <a:lstStyle/>
        <a:p>
          <a:endParaRPr lang="en-US"/>
        </a:p>
      </dgm:t>
    </dgm:pt>
    <dgm:pt modelId="{3662556A-8472-4A4B-A808-3B2F5A0D5D34}">
      <dgm:prSet custT="1"/>
      <dgm:spPr>
        <a:xfrm>
          <a:off x="4315859" y="1119289"/>
          <a:ext cx="2044757" cy="331972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sz="2000" dirty="0">
              <a:solidFill>
                <a:sysClr val="windowText" lastClr="000000">
                  <a:hueOff val="0"/>
                  <a:satOff val="0"/>
                  <a:lumOff val="0"/>
                  <a:alphaOff val="0"/>
                </a:sysClr>
              </a:solidFill>
              <a:latin typeface="Arial"/>
              <a:ea typeface="+mn-ea"/>
              <a:cs typeface="Arial"/>
            </a:rPr>
            <a:t>Treat all social posts and </a:t>
          </a:r>
          <a:r>
            <a:rPr lang="en-US" sz="1700" dirty="0">
              <a:solidFill>
                <a:sysClr val="windowText" lastClr="000000">
                  <a:hueOff val="0"/>
                  <a:satOff val="0"/>
                  <a:lumOff val="0"/>
                  <a:alphaOff val="0"/>
                </a:sysClr>
              </a:solidFill>
              <a:latin typeface="Arial"/>
              <a:ea typeface="+mn-ea"/>
              <a:cs typeface="Arial"/>
            </a:rPr>
            <a:t>interactions</a:t>
          </a:r>
          <a:r>
            <a:rPr lang="en-US" sz="2000" dirty="0">
              <a:solidFill>
                <a:sysClr val="windowText" lastClr="000000">
                  <a:hueOff val="0"/>
                  <a:satOff val="0"/>
                  <a:lumOff val="0"/>
                  <a:alphaOff val="0"/>
                </a:sysClr>
              </a:solidFill>
              <a:latin typeface="Arial"/>
              <a:ea typeface="+mn-ea"/>
              <a:cs typeface="Arial"/>
            </a:rPr>
            <a:t> as </a:t>
          </a:r>
          <a:r>
            <a:rPr lang="en-US" sz="1600" dirty="0">
              <a:solidFill>
                <a:sysClr val="windowText" lastClr="000000">
                  <a:hueOff val="0"/>
                  <a:satOff val="0"/>
                  <a:lumOff val="0"/>
                  <a:alphaOff val="0"/>
                </a:sysClr>
              </a:solidFill>
              <a:latin typeface="Arial"/>
              <a:ea typeface="+mn-ea"/>
              <a:cs typeface="Arial"/>
            </a:rPr>
            <a:t>professional</a:t>
          </a:r>
          <a:r>
            <a:rPr lang="en-US" sz="2000" dirty="0">
              <a:solidFill>
                <a:sysClr val="windowText" lastClr="000000">
                  <a:hueOff val="0"/>
                  <a:satOff val="0"/>
                  <a:lumOff val="0"/>
                  <a:alphaOff val="0"/>
                </a:sysClr>
              </a:solidFill>
              <a:latin typeface="Arial"/>
              <a:ea typeface="+mn-ea"/>
              <a:cs typeface="Arial"/>
            </a:rPr>
            <a:t> and public</a:t>
          </a:r>
        </a:p>
      </dgm:t>
    </dgm:pt>
    <dgm:pt modelId="{0C1A20CF-FC18-402C-A2E0-41A6C79B1A74}" type="parTrans" cxnId="{50265C46-5C9C-4EF7-88D4-56BC67B094D4}">
      <dgm:prSet/>
      <dgm:spPr/>
      <dgm:t>
        <a:bodyPr/>
        <a:lstStyle/>
        <a:p>
          <a:endParaRPr lang="en-US"/>
        </a:p>
      </dgm:t>
    </dgm:pt>
    <dgm:pt modelId="{B0A17568-868E-4F5F-91FA-C84959407813}" type="sibTrans" cxnId="{50265C46-5C9C-4EF7-88D4-56BC67B094D4}">
      <dgm:prSet/>
      <dgm:spPr/>
      <dgm:t>
        <a:bodyPr/>
        <a:lstStyle/>
        <a:p>
          <a:endParaRPr lang="en-US"/>
        </a:p>
      </dgm:t>
    </dgm:pt>
    <dgm:pt modelId="{3BA00E43-F76C-460F-9733-05C91025BAF1}">
      <dgm:prSet/>
      <dgm:spPr>
        <a:xfrm>
          <a:off x="6468406" y="505861"/>
          <a:ext cx="2044757" cy="613427"/>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a:solidFill>
                <a:sysClr val="window" lastClr="FFFFFF"/>
              </a:solidFill>
              <a:latin typeface="Arial"/>
              <a:ea typeface="+mn-ea"/>
              <a:cs typeface="Arial"/>
            </a:rPr>
            <a:t>Photos</a:t>
          </a:r>
        </a:p>
      </dgm:t>
    </dgm:pt>
    <dgm:pt modelId="{4D0076F1-D4FE-414D-8E53-EB4927801CA8}" type="parTrans" cxnId="{6B319F9D-067B-4FFF-B891-4CCCD4CE0CBE}">
      <dgm:prSet/>
      <dgm:spPr/>
      <dgm:t>
        <a:bodyPr/>
        <a:lstStyle/>
        <a:p>
          <a:endParaRPr lang="en-US"/>
        </a:p>
      </dgm:t>
    </dgm:pt>
    <dgm:pt modelId="{C3D313B9-29FE-435B-8DB1-E00F61329852}" type="sibTrans" cxnId="{6B319F9D-067B-4FFF-B891-4CCCD4CE0CBE}">
      <dgm:prSet/>
      <dgm:spPr/>
      <dgm:t>
        <a:bodyPr/>
        <a:lstStyle/>
        <a:p>
          <a:endParaRPr lang="en-US"/>
        </a:p>
      </dgm:t>
    </dgm:pt>
    <dgm:pt modelId="{413451ED-74E1-4E20-8842-85500BC00700}">
      <dgm:prSet custT="1"/>
      <dgm:spPr>
        <a:xfrm>
          <a:off x="6468406" y="1119289"/>
          <a:ext cx="2044757" cy="331972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sz="2000">
              <a:solidFill>
                <a:sysClr val="windowText" lastClr="000000">
                  <a:hueOff val="0"/>
                  <a:satOff val="0"/>
                  <a:lumOff val="0"/>
                  <a:alphaOff val="0"/>
                </a:sysClr>
              </a:solidFill>
              <a:latin typeface="Arial"/>
              <a:ea typeface="+mn-ea"/>
              <a:cs typeface="Arial"/>
            </a:rPr>
            <a:t>Never post pictures of youth on your personal social media pages</a:t>
          </a:r>
        </a:p>
      </dgm:t>
    </dgm:pt>
    <dgm:pt modelId="{D7B7ED7B-BAEB-4A63-A248-76E78AC2EA92}" type="parTrans" cxnId="{55CC8AA5-506B-4000-B785-BC6AD38B4A46}">
      <dgm:prSet/>
      <dgm:spPr/>
      <dgm:t>
        <a:bodyPr/>
        <a:lstStyle/>
        <a:p>
          <a:endParaRPr lang="en-US"/>
        </a:p>
      </dgm:t>
    </dgm:pt>
    <dgm:pt modelId="{F5826E42-594E-4104-9DD8-49780831A464}" type="sibTrans" cxnId="{55CC8AA5-506B-4000-B785-BC6AD38B4A46}">
      <dgm:prSet/>
      <dgm:spPr/>
      <dgm:t>
        <a:bodyPr/>
        <a:lstStyle/>
        <a:p>
          <a:endParaRPr lang="en-US"/>
        </a:p>
      </dgm:t>
    </dgm:pt>
    <dgm:pt modelId="{32168C5A-52E7-478C-B96E-F468C6714FD4}">
      <dgm:prSet/>
      <dgm:spPr>
        <a:xfrm>
          <a:off x="8620953" y="505861"/>
          <a:ext cx="2044757" cy="613427"/>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a:solidFill>
                <a:sysClr val="window" lastClr="FFFFFF"/>
              </a:solidFill>
              <a:latin typeface="Arial"/>
              <a:ea typeface="+mn-ea"/>
              <a:cs typeface="Arial"/>
            </a:rPr>
            <a:t>Rule of 3</a:t>
          </a:r>
        </a:p>
      </dgm:t>
    </dgm:pt>
    <dgm:pt modelId="{85C494C2-AB60-48F0-897B-8C0E170008CF}" type="parTrans" cxnId="{4D711508-B0EA-449B-BC87-1C16C3EFA61A}">
      <dgm:prSet/>
      <dgm:spPr/>
      <dgm:t>
        <a:bodyPr/>
        <a:lstStyle/>
        <a:p>
          <a:endParaRPr lang="en-US"/>
        </a:p>
      </dgm:t>
    </dgm:pt>
    <dgm:pt modelId="{3BE8D2E3-D66E-4F0F-98EF-71622612C77F}" type="sibTrans" cxnId="{4D711508-B0EA-449B-BC87-1C16C3EFA61A}">
      <dgm:prSet/>
      <dgm:spPr/>
      <dgm:t>
        <a:bodyPr/>
        <a:lstStyle/>
        <a:p>
          <a:endParaRPr lang="en-US"/>
        </a:p>
      </dgm:t>
    </dgm:pt>
    <dgm:pt modelId="{C60A3F70-EE9C-477F-BB11-96BD4ABE0AED}">
      <dgm:prSet custT="1"/>
      <dgm:spPr>
        <a:xfrm>
          <a:off x="8620953" y="1119289"/>
          <a:ext cx="2044757" cy="3319720"/>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sz="1700">
              <a:solidFill>
                <a:srgbClr val="FF0000"/>
              </a:solidFill>
              <a:latin typeface="Arial"/>
              <a:ea typeface="+mn-ea"/>
              <a:cs typeface="Arial"/>
            </a:rPr>
            <a:t>Avoid 1:1 student to adult texts, emails, or phone calls by adding a second adult, e.g. another advisor/DA, parent or guardian</a:t>
          </a:r>
          <a:endParaRPr lang="en-US" sz="1700">
            <a:solidFill>
              <a:sysClr val="windowText" lastClr="000000">
                <a:hueOff val="0"/>
                <a:satOff val="0"/>
                <a:lumOff val="0"/>
                <a:alphaOff val="0"/>
              </a:sysClr>
            </a:solidFill>
            <a:latin typeface="Arial"/>
            <a:ea typeface="+mn-ea"/>
            <a:cs typeface="Arial"/>
          </a:endParaRPr>
        </a:p>
      </dgm:t>
    </dgm:pt>
    <dgm:pt modelId="{5DE6FF78-2CE7-4A41-B780-DDA7AC0B2F7D}" type="parTrans" cxnId="{657C0686-FD24-463B-8C44-EB3F541C5D9B}">
      <dgm:prSet/>
      <dgm:spPr/>
      <dgm:t>
        <a:bodyPr/>
        <a:lstStyle/>
        <a:p>
          <a:endParaRPr lang="en-US"/>
        </a:p>
      </dgm:t>
    </dgm:pt>
    <dgm:pt modelId="{57FE4398-AEA6-4137-9D4E-9A3BC274E7E9}" type="sibTrans" cxnId="{657C0686-FD24-463B-8C44-EB3F541C5D9B}">
      <dgm:prSet/>
      <dgm:spPr/>
      <dgm:t>
        <a:bodyPr/>
        <a:lstStyle/>
        <a:p>
          <a:endParaRPr lang="en-US"/>
        </a:p>
      </dgm:t>
    </dgm:pt>
    <dgm:pt modelId="{B87A3BEE-B410-466F-B345-42D7FAE7B18A}" type="pres">
      <dgm:prSet presAssocID="{156E09C5-6F3E-4D2B-8DB2-25EBCE86F83F}" presName="Name0" presStyleCnt="0">
        <dgm:presLayoutVars>
          <dgm:dir/>
          <dgm:animLvl val="lvl"/>
          <dgm:resizeHandles val="exact"/>
        </dgm:presLayoutVars>
      </dgm:prSet>
      <dgm:spPr/>
    </dgm:pt>
    <dgm:pt modelId="{27307FA1-C8F7-4423-8439-7D31E03C79B0}" type="pres">
      <dgm:prSet presAssocID="{0BDA3C33-2758-4333-BB89-B340FEBC389C}" presName="composite" presStyleCnt="0"/>
      <dgm:spPr/>
    </dgm:pt>
    <dgm:pt modelId="{5A119229-783D-4B58-A0F0-42A636AE7BB5}" type="pres">
      <dgm:prSet presAssocID="{0BDA3C33-2758-4333-BB89-B340FEBC389C}" presName="parTx" presStyleLbl="alignNode1" presStyleIdx="0" presStyleCnt="5">
        <dgm:presLayoutVars>
          <dgm:chMax val="0"/>
          <dgm:chPref val="0"/>
        </dgm:presLayoutVars>
      </dgm:prSet>
      <dgm:spPr/>
    </dgm:pt>
    <dgm:pt modelId="{D20EFBEB-05FA-4E7F-B2B3-102832D1A0E6}" type="pres">
      <dgm:prSet presAssocID="{0BDA3C33-2758-4333-BB89-B340FEBC389C}" presName="desTx" presStyleLbl="alignAccFollowNode1" presStyleIdx="0" presStyleCnt="5">
        <dgm:presLayoutVars/>
      </dgm:prSet>
      <dgm:spPr/>
    </dgm:pt>
    <dgm:pt modelId="{C96A750D-9352-4297-BE45-578443E1C6EC}" type="pres">
      <dgm:prSet presAssocID="{052B74A7-50C3-44A8-A591-4C2ECD87EEF7}" presName="space" presStyleCnt="0"/>
      <dgm:spPr/>
    </dgm:pt>
    <dgm:pt modelId="{9B5A3294-BB9C-4E11-AB06-8A4450426EFF}" type="pres">
      <dgm:prSet presAssocID="{421B4E7A-10A5-46F9-AC37-5C428CB6E7C0}" presName="composite" presStyleCnt="0"/>
      <dgm:spPr/>
    </dgm:pt>
    <dgm:pt modelId="{AA456640-2FB9-4EA1-B402-961F88839B09}" type="pres">
      <dgm:prSet presAssocID="{421B4E7A-10A5-46F9-AC37-5C428CB6E7C0}" presName="parTx" presStyleLbl="alignNode1" presStyleIdx="1" presStyleCnt="5">
        <dgm:presLayoutVars>
          <dgm:chMax val="0"/>
          <dgm:chPref val="0"/>
        </dgm:presLayoutVars>
      </dgm:prSet>
      <dgm:spPr/>
    </dgm:pt>
    <dgm:pt modelId="{863925B9-4BB5-4150-A969-495D9127B9F1}" type="pres">
      <dgm:prSet presAssocID="{421B4E7A-10A5-46F9-AC37-5C428CB6E7C0}" presName="desTx" presStyleLbl="alignAccFollowNode1" presStyleIdx="1" presStyleCnt="5">
        <dgm:presLayoutVars/>
      </dgm:prSet>
      <dgm:spPr/>
    </dgm:pt>
    <dgm:pt modelId="{C6746389-29A4-408E-93E0-9C9277916B31}" type="pres">
      <dgm:prSet presAssocID="{570FFCD0-39AE-4367-8A54-AEA6C0A561D6}" presName="space" presStyleCnt="0"/>
      <dgm:spPr/>
    </dgm:pt>
    <dgm:pt modelId="{BC507239-8A0E-46AB-812A-CBA5D0952694}" type="pres">
      <dgm:prSet presAssocID="{1DB40411-8FE8-43D7-B7E4-15C2958ACCDD}" presName="composite" presStyleCnt="0"/>
      <dgm:spPr/>
    </dgm:pt>
    <dgm:pt modelId="{89599AC3-2E72-49B3-B91F-9473ECF073AA}" type="pres">
      <dgm:prSet presAssocID="{1DB40411-8FE8-43D7-B7E4-15C2958ACCDD}" presName="parTx" presStyleLbl="alignNode1" presStyleIdx="2" presStyleCnt="5">
        <dgm:presLayoutVars>
          <dgm:chMax val="0"/>
          <dgm:chPref val="0"/>
        </dgm:presLayoutVars>
      </dgm:prSet>
      <dgm:spPr/>
    </dgm:pt>
    <dgm:pt modelId="{431CAF81-7B68-457A-9FE5-2346251E95FD}" type="pres">
      <dgm:prSet presAssocID="{1DB40411-8FE8-43D7-B7E4-15C2958ACCDD}" presName="desTx" presStyleLbl="alignAccFollowNode1" presStyleIdx="2" presStyleCnt="5">
        <dgm:presLayoutVars/>
      </dgm:prSet>
      <dgm:spPr/>
    </dgm:pt>
    <dgm:pt modelId="{B3A01F0B-F68F-48C5-A23F-941E93F570CA}" type="pres">
      <dgm:prSet presAssocID="{D8FA9ABF-363C-4A13-8A49-F2B6CF5EF1B7}" presName="space" presStyleCnt="0"/>
      <dgm:spPr/>
    </dgm:pt>
    <dgm:pt modelId="{8E7EB914-8AC1-471F-9BB7-9307C6174606}" type="pres">
      <dgm:prSet presAssocID="{3BA00E43-F76C-460F-9733-05C91025BAF1}" presName="composite" presStyleCnt="0"/>
      <dgm:spPr/>
    </dgm:pt>
    <dgm:pt modelId="{5D1FC200-07D6-4068-B8ED-4285BA64C9BE}" type="pres">
      <dgm:prSet presAssocID="{3BA00E43-F76C-460F-9733-05C91025BAF1}" presName="parTx" presStyleLbl="alignNode1" presStyleIdx="3" presStyleCnt="5">
        <dgm:presLayoutVars>
          <dgm:chMax val="0"/>
          <dgm:chPref val="0"/>
        </dgm:presLayoutVars>
      </dgm:prSet>
      <dgm:spPr/>
    </dgm:pt>
    <dgm:pt modelId="{99A03B39-BD03-45DB-A8E7-77B7876A9083}" type="pres">
      <dgm:prSet presAssocID="{3BA00E43-F76C-460F-9733-05C91025BAF1}" presName="desTx" presStyleLbl="alignAccFollowNode1" presStyleIdx="3" presStyleCnt="5">
        <dgm:presLayoutVars/>
      </dgm:prSet>
      <dgm:spPr/>
    </dgm:pt>
    <dgm:pt modelId="{AF0DE688-9E1F-4FED-BD27-010C7C6E4B9A}" type="pres">
      <dgm:prSet presAssocID="{C3D313B9-29FE-435B-8DB1-E00F61329852}" presName="space" presStyleCnt="0"/>
      <dgm:spPr/>
    </dgm:pt>
    <dgm:pt modelId="{AF38FC54-A6D3-4F2A-AA5B-27E0BF61BF62}" type="pres">
      <dgm:prSet presAssocID="{32168C5A-52E7-478C-B96E-F468C6714FD4}" presName="composite" presStyleCnt="0"/>
      <dgm:spPr/>
    </dgm:pt>
    <dgm:pt modelId="{D9265CBC-4573-4BC5-A015-5F421D666FD9}" type="pres">
      <dgm:prSet presAssocID="{32168C5A-52E7-478C-B96E-F468C6714FD4}" presName="parTx" presStyleLbl="alignNode1" presStyleIdx="4" presStyleCnt="5">
        <dgm:presLayoutVars>
          <dgm:chMax val="0"/>
          <dgm:chPref val="0"/>
        </dgm:presLayoutVars>
      </dgm:prSet>
      <dgm:spPr/>
    </dgm:pt>
    <dgm:pt modelId="{4E61A44A-0594-482B-9347-DFFDCD636F31}" type="pres">
      <dgm:prSet presAssocID="{32168C5A-52E7-478C-B96E-F468C6714FD4}" presName="desTx" presStyleLbl="alignAccFollowNode1" presStyleIdx="4" presStyleCnt="5">
        <dgm:presLayoutVars/>
      </dgm:prSet>
      <dgm:spPr/>
    </dgm:pt>
  </dgm:ptLst>
  <dgm:cxnLst>
    <dgm:cxn modelId="{4D711508-B0EA-449B-BC87-1C16C3EFA61A}" srcId="{156E09C5-6F3E-4D2B-8DB2-25EBCE86F83F}" destId="{32168C5A-52E7-478C-B96E-F468C6714FD4}" srcOrd="4" destOrd="0" parTransId="{85C494C2-AB60-48F0-897B-8C0E170008CF}" sibTransId="{3BE8D2E3-D66E-4F0F-98EF-71622612C77F}"/>
    <dgm:cxn modelId="{5C353E12-882A-4EF8-998E-C844E5F13022}" type="presOf" srcId="{421B4E7A-10A5-46F9-AC37-5C428CB6E7C0}" destId="{AA456640-2FB9-4EA1-B402-961F88839B09}" srcOrd="0" destOrd="0" presId="urn:microsoft.com/office/officeart/2016/7/layout/HorizontalActionList"/>
    <dgm:cxn modelId="{6F55CD1F-E7D7-445D-8FEA-F48F8F12690B}" srcId="{156E09C5-6F3E-4D2B-8DB2-25EBCE86F83F}" destId="{1DB40411-8FE8-43D7-B7E4-15C2958ACCDD}" srcOrd="2" destOrd="0" parTransId="{6C021825-0A32-417B-B3D9-8EDA9D83C715}" sibTransId="{D8FA9ABF-363C-4A13-8A49-F2B6CF5EF1B7}"/>
    <dgm:cxn modelId="{28425521-340A-423C-BF8A-8C049C914804}" type="presOf" srcId="{32168C5A-52E7-478C-B96E-F468C6714FD4}" destId="{D9265CBC-4573-4BC5-A015-5F421D666FD9}" srcOrd="0" destOrd="0" presId="urn:microsoft.com/office/officeart/2016/7/layout/HorizontalActionList"/>
    <dgm:cxn modelId="{B7B95F27-4AFC-4CF6-99E3-D6782BD6F2A0}" type="presOf" srcId="{3BA00E43-F76C-460F-9733-05C91025BAF1}" destId="{5D1FC200-07D6-4068-B8ED-4285BA64C9BE}" srcOrd="0" destOrd="0" presId="urn:microsoft.com/office/officeart/2016/7/layout/HorizontalActionList"/>
    <dgm:cxn modelId="{BDB82D3B-2CEB-4FA4-AF42-C3CE50F33FD8}" type="presOf" srcId="{3662556A-8472-4A4B-A808-3B2F5A0D5D34}" destId="{431CAF81-7B68-457A-9FE5-2346251E95FD}" srcOrd="0" destOrd="0" presId="urn:microsoft.com/office/officeart/2016/7/layout/HorizontalActionList"/>
    <dgm:cxn modelId="{B098E13F-47E1-451F-ABF4-580060D09EAB}" srcId="{421B4E7A-10A5-46F9-AC37-5C428CB6E7C0}" destId="{83BBE788-6A45-43D7-8EA3-826D45BF6D5C}" srcOrd="0" destOrd="0" parTransId="{9CD76BF0-B7E6-4A92-B1E0-516693057055}" sibTransId="{4674F214-A758-442E-873F-AFB755BF4691}"/>
    <dgm:cxn modelId="{368DA163-6705-4966-8CD9-B2B3D9BC418D}" type="presOf" srcId="{1DB40411-8FE8-43D7-B7E4-15C2958ACCDD}" destId="{89599AC3-2E72-49B3-B91F-9473ECF073AA}" srcOrd="0" destOrd="0" presId="urn:microsoft.com/office/officeart/2016/7/layout/HorizontalActionList"/>
    <dgm:cxn modelId="{50265C46-5C9C-4EF7-88D4-56BC67B094D4}" srcId="{1DB40411-8FE8-43D7-B7E4-15C2958ACCDD}" destId="{3662556A-8472-4A4B-A808-3B2F5A0D5D34}" srcOrd="0" destOrd="0" parTransId="{0C1A20CF-FC18-402C-A2E0-41A6C79B1A74}" sibTransId="{B0A17568-868E-4F5F-91FA-C84959407813}"/>
    <dgm:cxn modelId="{7E98124C-74D7-4976-ADED-34936013318B}" type="presOf" srcId="{156E09C5-6F3E-4D2B-8DB2-25EBCE86F83F}" destId="{B87A3BEE-B410-466F-B345-42D7FAE7B18A}" srcOrd="0" destOrd="0" presId="urn:microsoft.com/office/officeart/2016/7/layout/HorizontalActionList"/>
    <dgm:cxn modelId="{7D3DDB6E-88FA-4277-93FB-403B82729827}" type="presOf" srcId="{C60A3F70-EE9C-477F-BB11-96BD4ABE0AED}" destId="{4E61A44A-0594-482B-9347-DFFDCD636F31}" srcOrd="0" destOrd="0" presId="urn:microsoft.com/office/officeart/2016/7/layout/HorizontalActionList"/>
    <dgm:cxn modelId="{0CD7D052-0D49-4BFB-A0BD-FFCCC8D0B496}" type="presOf" srcId="{413451ED-74E1-4E20-8842-85500BC00700}" destId="{99A03B39-BD03-45DB-A8E7-77B7876A9083}" srcOrd="0" destOrd="0" presId="urn:microsoft.com/office/officeart/2016/7/layout/HorizontalActionList"/>
    <dgm:cxn modelId="{82424381-0005-4366-9DD1-CD3435416E5A}" srcId="{156E09C5-6F3E-4D2B-8DB2-25EBCE86F83F}" destId="{421B4E7A-10A5-46F9-AC37-5C428CB6E7C0}" srcOrd="1" destOrd="0" parTransId="{AA7A26C5-3271-4875-AF81-EE93E615FD32}" sibTransId="{570FFCD0-39AE-4367-8A54-AEA6C0A561D6}"/>
    <dgm:cxn modelId="{657C0686-FD24-463B-8C44-EB3F541C5D9B}" srcId="{32168C5A-52E7-478C-B96E-F468C6714FD4}" destId="{C60A3F70-EE9C-477F-BB11-96BD4ABE0AED}" srcOrd="0" destOrd="0" parTransId="{5DE6FF78-2CE7-4A41-B780-DDA7AC0B2F7D}" sibTransId="{57FE4398-AEA6-4137-9D4E-9A3BC274E7E9}"/>
    <dgm:cxn modelId="{6B319F9D-067B-4FFF-B891-4CCCD4CE0CBE}" srcId="{156E09C5-6F3E-4D2B-8DB2-25EBCE86F83F}" destId="{3BA00E43-F76C-460F-9733-05C91025BAF1}" srcOrd="3" destOrd="0" parTransId="{4D0076F1-D4FE-414D-8E53-EB4927801CA8}" sibTransId="{C3D313B9-29FE-435B-8DB1-E00F61329852}"/>
    <dgm:cxn modelId="{55CC8AA5-506B-4000-B785-BC6AD38B4A46}" srcId="{3BA00E43-F76C-460F-9733-05C91025BAF1}" destId="{413451ED-74E1-4E20-8842-85500BC00700}" srcOrd="0" destOrd="0" parTransId="{D7B7ED7B-BAEB-4A63-A248-76E78AC2EA92}" sibTransId="{F5826E42-594E-4104-9DD8-49780831A464}"/>
    <dgm:cxn modelId="{E741A6A5-9824-450C-A9CA-6EDC7D81E0C9}" srcId="{0BDA3C33-2758-4333-BB89-B340FEBC389C}" destId="{DD505ED8-DF0F-4FF6-95FE-BB55435E2987}" srcOrd="0" destOrd="0" parTransId="{B77BAE48-0B83-44AF-B619-3050B0B0B707}" sibTransId="{EAA4A989-1794-4F40-8B12-70B7D74C1FF0}"/>
    <dgm:cxn modelId="{FCB1A6DA-4057-4984-A581-438BDA339FB2}" type="presOf" srcId="{DD505ED8-DF0F-4FF6-95FE-BB55435E2987}" destId="{D20EFBEB-05FA-4E7F-B2B3-102832D1A0E6}" srcOrd="0" destOrd="0" presId="urn:microsoft.com/office/officeart/2016/7/layout/HorizontalActionList"/>
    <dgm:cxn modelId="{12F1EEDB-B9C1-4737-A8A9-8006F947AF7A}" srcId="{156E09C5-6F3E-4D2B-8DB2-25EBCE86F83F}" destId="{0BDA3C33-2758-4333-BB89-B340FEBC389C}" srcOrd="0" destOrd="0" parTransId="{1125BAEA-3026-435E-93D7-509488B986EC}" sibTransId="{052B74A7-50C3-44A8-A591-4C2ECD87EEF7}"/>
    <dgm:cxn modelId="{4CDC30E2-9515-4696-ACBB-27422C474283}" type="presOf" srcId="{0BDA3C33-2758-4333-BB89-B340FEBC389C}" destId="{5A119229-783D-4B58-A0F0-42A636AE7BB5}" srcOrd="0" destOrd="0" presId="urn:microsoft.com/office/officeart/2016/7/layout/HorizontalActionList"/>
    <dgm:cxn modelId="{8B0238E8-773D-4266-82A9-A5E9C0EE0FAD}" type="presOf" srcId="{83BBE788-6A45-43D7-8EA3-826D45BF6D5C}" destId="{863925B9-4BB5-4150-A969-495D9127B9F1}" srcOrd="0" destOrd="0" presId="urn:microsoft.com/office/officeart/2016/7/layout/HorizontalActionList"/>
    <dgm:cxn modelId="{771DEE6D-E087-407A-B425-C055BE41E773}" type="presParOf" srcId="{B87A3BEE-B410-466F-B345-42D7FAE7B18A}" destId="{27307FA1-C8F7-4423-8439-7D31E03C79B0}" srcOrd="0" destOrd="0" presId="urn:microsoft.com/office/officeart/2016/7/layout/HorizontalActionList"/>
    <dgm:cxn modelId="{B98904BF-EE4E-4585-944D-D8D577135EFE}" type="presParOf" srcId="{27307FA1-C8F7-4423-8439-7D31E03C79B0}" destId="{5A119229-783D-4B58-A0F0-42A636AE7BB5}" srcOrd="0" destOrd="0" presId="urn:microsoft.com/office/officeart/2016/7/layout/HorizontalActionList"/>
    <dgm:cxn modelId="{5B478FEE-6BD0-462E-94F8-1DE342E7864F}" type="presParOf" srcId="{27307FA1-C8F7-4423-8439-7D31E03C79B0}" destId="{D20EFBEB-05FA-4E7F-B2B3-102832D1A0E6}" srcOrd="1" destOrd="0" presId="urn:microsoft.com/office/officeart/2016/7/layout/HorizontalActionList"/>
    <dgm:cxn modelId="{6653CC10-B6DD-40BB-9C5C-657D407D2249}" type="presParOf" srcId="{B87A3BEE-B410-466F-B345-42D7FAE7B18A}" destId="{C96A750D-9352-4297-BE45-578443E1C6EC}" srcOrd="1" destOrd="0" presId="urn:microsoft.com/office/officeart/2016/7/layout/HorizontalActionList"/>
    <dgm:cxn modelId="{3DA1FB5E-6D0F-406D-88F8-051390798DF0}" type="presParOf" srcId="{B87A3BEE-B410-466F-B345-42D7FAE7B18A}" destId="{9B5A3294-BB9C-4E11-AB06-8A4450426EFF}" srcOrd="2" destOrd="0" presId="urn:microsoft.com/office/officeart/2016/7/layout/HorizontalActionList"/>
    <dgm:cxn modelId="{457FCD20-5D3A-47CD-9399-92BCA653F80B}" type="presParOf" srcId="{9B5A3294-BB9C-4E11-AB06-8A4450426EFF}" destId="{AA456640-2FB9-4EA1-B402-961F88839B09}" srcOrd="0" destOrd="0" presId="urn:microsoft.com/office/officeart/2016/7/layout/HorizontalActionList"/>
    <dgm:cxn modelId="{C5F49049-B67A-4431-B8D8-CC0719F44843}" type="presParOf" srcId="{9B5A3294-BB9C-4E11-AB06-8A4450426EFF}" destId="{863925B9-4BB5-4150-A969-495D9127B9F1}" srcOrd="1" destOrd="0" presId="urn:microsoft.com/office/officeart/2016/7/layout/HorizontalActionList"/>
    <dgm:cxn modelId="{1D2AAF1F-41EB-42BE-8E6A-BF70C5217D33}" type="presParOf" srcId="{B87A3BEE-B410-466F-B345-42D7FAE7B18A}" destId="{C6746389-29A4-408E-93E0-9C9277916B31}" srcOrd="3" destOrd="0" presId="urn:microsoft.com/office/officeart/2016/7/layout/HorizontalActionList"/>
    <dgm:cxn modelId="{459B30EC-6EFC-48EB-BD13-5D1D466188DA}" type="presParOf" srcId="{B87A3BEE-B410-466F-B345-42D7FAE7B18A}" destId="{BC507239-8A0E-46AB-812A-CBA5D0952694}" srcOrd="4" destOrd="0" presId="urn:microsoft.com/office/officeart/2016/7/layout/HorizontalActionList"/>
    <dgm:cxn modelId="{A2232E15-825A-4F78-A4B6-B608CA596FE0}" type="presParOf" srcId="{BC507239-8A0E-46AB-812A-CBA5D0952694}" destId="{89599AC3-2E72-49B3-B91F-9473ECF073AA}" srcOrd="0" destOrd="0" presId="urn:microsoft.com/office/officeart/2016/7/layout/HorizontalActionList"/>
    <dgm:cxn modelId="{CACD26ED-6A42-4D18-9A56-5B32A2D3625D}" type="presParOf" srcId="{BC507239-8A0E-46AB-812A-CBA5D0952694}" destId="{431CAF81-7B68-457A-9FE5-2346251E95FD}" srcOrd="1" destOrd="0" presId="urn:microsoft.com/office/officeart/2016/7/layout/HorizontalActionList"/>
    <dgm:cxn modelId="{BE92A376-426D-4ABD-AD86-F3532D206978}" type="presParOf" srcId="{B87A3BEE-B410-466F-B345-42D7FAE7B18A}" destId="{B3A01F0B-F68F-48C5-A23F-941E93F570CA}" srcOrd="5" destOrd="0" presId="urn:microsoft.com/office/officeart/2016/7/layout/HorizontalActionList"/>
    <dgm:cxn modelId="{B0B53BB3-1D7D-4DB0-9956-80A02FA58D28}" type="presParOf" srcId="{B87A3BEE-B410-466F-B345-42D7FAE7B18A}" destId="{8E7EB914-8AC1-471F-9BB7-9307C6174606}" srcOrd="6" destOrd="0" presId="urn:microsoft.com/office/officeart/2016/7/layout/HorizontalActionList"/>
    <dgm:cxn modelId="{D9011CA0-36AA-46B7-86A8-912388821EC8}" type="presParOf" srcId="{8E7EB914-8AC1-471F-9BB7-9307C6174606}" destId="{5D1FC200-07D6-4068-B8ED-4285BA64C9BE}" srcOrd="0" destOrd="0" presId="urn:microsoft.com/office/officeart/2016/7/layout/HorizontalActionList"/>
    <dgm:cxn modelId="{84A25137-CBAC-49FD-B654-77047780AB7E}" type="presParOf" srcId="{8E7EB914-8AC1-471F-9BB7-9307C6174606}" destId="{99A03B39-BD03-45DB-A8E7-77B7876A9083}" srcOrd="1" destOrd="0" presId="urn:microsoft.com/office/officeart/2016/7/layout/HorizontalActionList"/>
    <dgm:cxn modelId="{6001EF22-8413-465D-9B24-78CE8C69A1DD}" type="presParOf" srcId="{B87A3BEE-B410-466F-B345-42D7FAE7B18A}" destId="{AF0DE688-9E1F-4FED-BD27-010C7C6E4B9A}" srcOrd="7" destOrd="0" presId="urn:microsoft.com/office/officeart/2016/7/layout/HorizontalActionList"/>
    <dgm:cxn modelId="{E10D8729-FD1E-4C8B-B658-9DEF8714A462}" type="presParOf" srcId="{B87A3BEE-B410-466F-B345-42D7FAE7B18A}" destId="{AF38FC54-A6D3-4F2A-AA5B-27E0BF61BF62}" srcOrd="8" destOrd="0" presId="urn:microsoft.com/office/officeart/2016/7/layout/HorizontalActionList"/>
    <dgm:cxn modelId="{38E77C03-3CB6-4AAC-ABFB-C39F89737BD8}" type="presParOf" srcId="{AF38FC54-A6D3-4F2A-AA5B-27E0BF61BF62}" destId="{D9265CBC-4573-4BC5-A015-5F421D666FD9}" srcOrd="0" destOrd="0" presId="urn:microsoft.com/office/officeart/2016/7/layout/HorizontalActionList"/>
    <dgm:cxn modelId="{AA6CDA14-AE76-4D24-B8E8-48A0BDFD4FFC}" type="presParOf" srcId="{AF38FC54-A6D3-4F2A-AA5B-27E0BF61BF62}" destId="{4E61A44A-0594-482B-9347-DFFDCD636F3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7AAE2-A83B-4DC9-8194-F1FB68EE2B73}">
      <dsp:nvSpPr>
        <dsp:cNvPr id="0" name=""/>
        <dsp:cNvSpPr/>
      </dsp:nvSpPr>
      <dsp:spPr>
        <a:xfrm>
          <a:off x="0" y="570793"/>
          <a:ext cx="2454797" cy="89599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Abusers have in common:</a:t>
          </a:r>
        </a:p>
      </dsp:txBody>
      <dsp:txXfrm>
        <a:off x="0" y="570793"/>
        <a:ext cx="2454797" cy="895994"/>
      </dsp:txXfrm>
    </dsp:sp>
    <dsp:sp modelId="{92166888-5654-4DA3-B0C9-88FBE0269A8E}">
      <dsp:nvSpPr>
        <dsp:cNvPr id="0" name=""/>
        <dsp:cNvSpPr/>
      </dsp:nvSpPr>
      <dsp:spPr>
        <a:xfrm>
          <a:off x="0" y="1455352"/>
          <a:ext cx="2454797" cy="15826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Privacy</a:t>
          </a:r>
        </a:p>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Access</a:t>
          </a:r>
        </a:p>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Control</a:t>
          </a:r>
        </a:p>
      </dsp:txBody>
      <dsp:txXfrm>
        <a:off x="0" y="1455352"/>
        <a:ext cx="2454797" cy="1582664"/>
      </dsp:txXfrm>
    </dsp:sp>
    <dsp:sp modelId="{9C3F4441-3CB0-4736-83FB-3AB658A223A0}">
      <dsp:nvSpPr>
        <dsp:cNvPr id="0" name=""/>
        <dsp:cNvSpPr/>
      </dsp:nvSpPr>
      <dsp:spPr>
        <a:xfrm>
          <a:off x="2523704" y="554423"/>
          <a:ext cx="2454797" cy="89599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Abuse is usually at the hands of known acquaintances and family members - NOT strangers</a:t>
          </a:r>
        </a:p>
      </dsp:txBody>
      <dsp:txXfrm>
        <a:off x="2523704" y="554423"/>
        <a:ext cx="2454797" cy="895994"/>
      </dsp:txXfrm>
    </dsp:sp>
    <dsp:sp modelId="{ADF24808-FB85-4FBE-9A67-05727510C7BE}">
      <dsp:nvSpPr>
        <dsp:cNvPr id="0" name=""/>
        <dsp:cNvSpPr/>
      </dsp:nvSpPr>
      <dsp:spPr>
        <a:xfrm>
          <a:off x="2523704" y="1477493"/>
          <a:ext cx="2454797" cy="15826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More than </a:t>
          </a:r>
          <a:r>
            <a:rPr lang="en-US" sz="1500" kern="1200" dirty="0">
              <a:highlight>
                <a:srgbClr val="FFFF00"/>
              </a:highlight>
              <a:latin typeface="Arial" panose="020B0604020202020204" pitchFamily="34" charset="0"/>
              <a:cs typeface="Arial" panose="020B0604020202020204" pitchFamily="34" charset="0"/>
            </a:rPr>
            <a:t>90% </a:t>
          </a:r>
          <a:r>
            <a:rPr lang="en-US" sz="1500" kern="1200" dirty="0">
              <a:latin typeface="Arial" panose="020B0604020202020204" pitchFamily="34" charset="0"/>
              <a:cs typeface="Arial" panose="020B0604020202020204" pitchFamily="34" charset="0"/>
            </a:rPr>
            <a:t>of abusers are people children know, love and trust</a:t>
          </a:r>
        </a:p>
        <a:p>
          <a:pPr marL="114300" lvl="1" indent="-114300" algn="l" defTabSz="666750">
            <a:lnSpc>
              <a:spcPct val="90000"/>
            </a:lnSpc>
            <a:spcBef>
              <a:spcPct val="0"/>
            </a:spcBef>
            <a:spcAft>
              <a:spcPct val="15000"/>
            </a:spcAft>
            <a:buChar char="•"/>
          </a:pPr>
          <a:r>
            <a:rPr lang="en-US" sz="1500" kern="1200" dirty="0">
              <a:highlight>
                <a:srgbClr val="FFFF00"/>
              </a:highlight>
              <a:latin typeface="Arial" panose="020B0604020202020204" pitchFamily="34" charset="0"/>
              <a:cs typeface="Arial" panose="020B0604020202020204" pitchFamily="34" charset="0"/>
            </a:rPr>
            <a:t>85% </a:t>
          </a:r>
          <a:r>
            <a:rPr lang="en-US" sz="1500" kern="1200" dirty="0">
              <a:latin typeface="Arial" panose="020B0604020202020204" pitchFamily="34" charset="0"/>
              <a:cs typeface="Arial" panose="020B0604020202020204" pitchFamily="34" charset="0"/>
            </a:rPr>
            <a:t>of child abuse victims never report their abuse</a:t>
          </a:r>
        </a:p>
      </dsp:txBody>
      <dsp:txXfrm>
        <a:off x="2523704" y="1477493"/>
        <a:ext cx="2454797" cy="1582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19229-783D-4B58-A0F0-42A636AE7BB5}">
      <dsp:nvSpPr>
        <dsp:cNvPr id="0" name=""/>
        <dsp:cNvSpPr/>
      </dsp:nvSpPr>
      <dsp:spPr>
        <a:xfrm>
          <a:off x="10970" y="15397"/>
          <a:ext cx="1402900" cy="42087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860" tIns="110860" rIns="110860" bIns="1108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Arial"/>
              <a:ea typeface="+mn-ea"/>
              <a:cs typeface="Arial"/>
            </a:rPr>
            <a:t>Social Media Connections</a:t>
          </a:r>
        </a:p>
      </dsp:txBody>
      <dsp:txXfrm>
        <a:off x="10970" y="15397"/>
        <a:ext cx="1402900" cy="420870"/>
      </dsp:txXfrm>
    </dsp:sp>
    <dsp:sp modelId="{D20EFBEB-05FA-4E7F-B2B3-102832D1A0E6}">
      <dsp:nvSpPr>
        <dsp:cNvPr id="0" name=""/>
        <dsp:cNvSpPr/>
      </dsp:nvSpPr>
      <dsp:spPr>
        <a:xfrm>
          <a:off x="10970" y="436267"/>
          <a:ext cx="1402900" cy="3108283"/>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575" tIns="138575" rIns="138575" bIns="138575" numCol="1" spcCol="127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kern="1200">
              <a:solidFill>
                <a:sysClr val="windowText" lastClr="000000">
                  <a:hueOff val="0"/>
                  <a:satOff val="0"/>
                  <a:lumOff val="0"/>
                  <a:alphaOff val="0"/>
                </a:sysClr>
              </a:solidFill>
              <a:latin typeface="Arial"/>
              <a:ea typeface="+mn-ea"/>
              <a:cs typeface="Arial"/>
            </a:rPr>
            <a:t>Never initiate, follow, friend, or like posts or pages of individual youth</a:t>
          </a:r>
        </a:p>
        <a:p>
          <a:pPr marL="0" lvl="0" algn="l" defTabSz="800100">
            <a:lnSpc>
              <a:spcPct val="90000"/>
            </a:lnSpc>
            <a:spcBef>
              <a:spcPct val="0"/>
            </a:spcBef>
            <a:spcAft>
              <a:spcPct val="35000"/>
            </a:spcAft>
            <a:buNone/>
          </a:pPr>
          <a:endParaRPr lang="en-US" sz="2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0970" y="436267"/>
        <a:ext cx="1402900" cy="3108283"/>
      </dsp:txXfrm>
    </dsp:sp>
    <dsp:sp modelId="{AA456640-2FB9-4EA1-B402-961F88839B09}">
      <dsp:nvSpPr>
        <dsp:cNvPr id="0" name=""/>
        <dsp:cNvSpPr/>
      </dsp:nvSpPr>
      <dsp:spPr>
        <a:xfrm>
          <a:off x="1521660" y="15397"/>
          <a:ext cx="1402900" cy="42087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860" tIns="110860" rIns="110860" bIns="110860" numCol="1" spcCol="1270" anchor="ctr" anchorCtr="0">
          <a:noAutofit/>
        </a:bodyPr>
        <a:lstStyle/>
        <a:p>
          <a:pPr marL="0" lvl="0" indent="0" algn="ctr" defTabSz="711200">
            <a:lnSpc>
              <a:spcPct val="90000"/>
            </a:lnSpc>
            <a:spcBef>
              <a:spcPct val="0"/>
            </a:spcBef>
            <a:spcAft>
              <a:spcPct val="35000"/>
            </a:spcAft>
            <a:buNone/>
          </a:pPr>
          <a:r>
            <a:rPr lang="en-US" sz="1600" kern="1200">
              <a:solidFill>
                <a:sysClr val="window" lastClr="FFFFFF"/>
              </a:solidFill>
              <a:latin typeface="Arial"/>
              <a:ea typeface="+mn-ea"/>
              <a:cs typeface="Arial"/>
            </a:rPr>
            <a:t>Social Media Connections</a:t>
          </a:r>
        </a:p>
      </dsp:txBody>
      <dsp:txXfrm>
        <a:off x="1521660" y="15397"/>
        <a:ext cx="1402900" cy="420870"/>
      </dsp:txXfrm>
    </dsp:sp>
    <dsp:sp modelId="{863925B9-4BB5-4150-A969-495D9127B9F1}">
      <dsp:nvSpPr>
        <dsp:cNvPr id="0" name=""/>
        <dsp:cNvSpPr/>
      </dsp:nvSpPr>
      <dsp:spPr>
        <a:xfrm>
          <a:off x="1521660" y="436267"/>
          <a:ext cx="1402900" cy="3108283"/>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575" tIns="138575" rIns="138575" bIns="138575" numCol="1" spcCol="1270" anchor="t" anchorCtr="0">
          <a:noAutofit/>
        </a:bodyPr>
        <a:lstStyle/>
        <a:p>
          <a:pPr marL="0" lvl="0" indent="0" algn="l" defTabSz="889000">
            <a:lnSpc>
              <a:spcPct val="90000"/>
            </a:lnSpc>
            <a:spcBef>
              <a:spcPct val="0"/>
            </a:spcBef>
            <a:spcAft>
              <a:spcPct val="35000"/>
            </a:spcAft>
            <a:buNone/>
          </a:pPr>
          <a:r>
            <a:rPr lang="en-US" sz="2000" kern="1200">
              <a:solidFill>
                <a:sysClr val="windowText" lastClr="000000">
                  <a:hueOff val="0"/>
                  <a:satOff val="0"/>
                  <a:lumOff val="0"/>
                  <a:alphaOff val="0"/>
                </a:sysClr>
              </a:solidFill>
              <a:latin typeface="Arial"/>
              <a:ea typeface="+mn-ea"/>
              <a:cs typeface="Arial"/>
            </a:rPr>
            <a:t>Connect via an SLP club page/ account and not an individual member account</a:t>
          </a:r>
        </a:p>
      </dsp:txBody>
      <dsp:txXfrm>
        <a:off x="1521660" y="436267"/>
        <a:ext cx="1402900" cy="3108283"/>
      </dsp:txXfrm>
    </dsp:sp>
    <dsp:sp modelId="{89599AC3-2E72-49B3-B91F-9473ECF073AA}">
      <dsp:nvSpPr>
        <dsp:cNvPr id="0" name=""/>
        <dsp:cNvSpPr/>
      </dsp:nvSpPr>
      <dsp:spPr>
        <a:xfrm>
          <a:off x="3032349" y="15397"/>
          <a:ext cx="1402900" cy="42087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860" tIns="110860" rIns="110860" bIns="11086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rial"/>
              <a:ea typeface="+mn-ea"/>
              <a:cs typeface="Arial"/>
            </a:rPr>
            <a:t>Social Posts</a:t>
          </a:r>
        </a:p>
      </dsp:txBody>
      <dsp:txXfrm>
        <a:off x="3032349" y="15397"/>
        <a:ext cx="1402900" cy="420870"/>
      </dsp:txXfrm>
    </dsp:sp>
    <dsp:sp modelId="{431CAF81-7B68-457A-9FE5-2346251E95FD}">
      <dsp:nvSpPr>
        <dsp:cNvPr id="0" name=""/>
        <dsp:cNvSpPr/>
      </dsp:nvSpPr>
      <dsp:spPr>
        <a:xfrm>
          <a:off x="3032349" y="436267"/>
          <a:ext cx="1402900" cy="3108283"/>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575" tIns="138575" rIns="138575" bIns="138575" numCol="1" spcCol="1270" anchor="t" anchorCtr="0">
          <a:noAutofit/>
        </a:bodyPr>
        <a:lstStyle/>
        <a:p>
          <a:pPr marL="0" lvl="0" indent="0" algn="l"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Arial"/>
              <a:ea typeface="+mn-ea"/>
              <a:cs typeface="Arial"/>
            </a:rPr>
            <a:t>Treat all social posts and </a:t>
          </a:r>
          <a:r>
            <a:rPr lang="en-US" sz="1700" kern="1200" dirty="0">
              <a:solidFill>
                <a:sysClr val="windowText" lastClr="000000">
                  <a:hueOff val="0"/>
                  <a:satOff val="0"/>
                  <a:lumOff val="0"/>
                  <a:alphaOff val="0"/>
                </a:sysClr>
              </a:solidFill>
              <a:latin typeface="Arial"/>
              <a:ea typeface="+mn-ea"/>
              <a:cs typeface="Arial"/>
            </a:rPr>
            <a:t>interactions</a:t>
          </a:r>
          <a:r>
            <a:rPr lang="en-US" sz="2000" kern="1200" dirty="0">
              <a:solidFill>
                <a:sysClr val="windowText" lastClr="000000">
                  <a:hueOff val="0"/>
                  <a:satOff val="0"/>
                  <a:lumOff val="0"/>
                  <a:alphaOff val="0"/>
                </a:sysClr>
              </a:solidFill>
              <a:latin typeface="Arial"/>
              <a:ea typeface="+mn-ea"/>
              <a:cs typeface="Arial"/>
            </a:rPr>
            <a:t> as </a:t>
          </a:r>
          <a:r>
            <a:rPr lang="en-US" sz="1600" kern="1200" dirty="0">
              <a:solidFill>
                <a:sysClr val="windowText" lastClr="000000">
                  <a:hueOff val="0"/>
                  <a:satOff val="0"/>
                  <a:lumOff val="0"/>
                  <a:alphaOff val="0"/>
                </a:sysClr>
              </a:solidFill>
              <a:latin typeface="Arial"/>
              <a:ea typeface="+mn-ea"/>
              <a:cs typeface="Arial"/>
            </a:rPr>
            <a:t>professional</a:t>
          </a:r>
          <a:r>
            <a:rPr lang="en-US" sz="2000" kern="1200" dirty="0">
              <a:solidFill>
                <a:sysClr val="windowText" lastClr="000000">
                  <a:hueOff val="0"/>
                  <a:satOff val="0"/>
                  <a:lumOff val="0"/>
                  <a:alphaOff val="0"/>
                </a:sysClr>
              </a:solidFill>
              <a:latin typeface="Arial"/>
              <a:ea typeface="+mn-ea"/>
              <a:cs typeface="Arial"/>
            </a:rPr>
            <a:t> and public</a:t>
          </a:r>
        </a:p>
      </dsp:txBody>
      <dsp:txXfrm>
        <a:off x="3032349" y="436267"/>
        <a:ext cx="1402900" cy="3108283"/>
      </dsp:txXfrm>
    </dsp:sp>
    <dsp:sp modelId="{5D1FC200-07D6-4068-B8ED-4285BA64C9BE}">
      <dsp:nvSpPr>
        <dsp:cNvPr id="0" name=""/>
        <dsp:cNvSpPr/>
      </dsp:nvSpPr>
      <dsp:spPr>
        <a:xfrm>
          <a:off x="4543038" y="15397"/>
          <a:ext cx="1402900" cy="42087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860" tIns="110860" rIns="110860" bIns="11086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rial"/>
              <a:ea typeface="+mn-ea"/>
              <a:cs typeface="Arial"/>
            </a:rPr>
            <a:t>Photos</a:t>
          </a:r>
        </a:p>
      </dsp:txBody>
      <dsp:txXfrm>
        <a:off x="4543038" y="15397"/>
        <a:ext cx="1402900" cy="420870"/>
      </dsp:txXfrm>
    </dsp:sp>
    <dsp:sp modelId="{99A03B39-BD03-45DB-A8E7-77B7876A9083}">
      <dsp:nvSpPr>
        <dsp:cNvPr id="0" name=""/>
        <dsp:cNvSpPr/>
      </dsp:nvSpPr>
      <dsp:spPr>
        <a:xfrm>
          <a:off x="4543038" y="436267"/>
          <a:ext cx="1402900" cy="3108283"/>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575" tIns="138575" rIns="138575" bIns="138575" numCol="1" spcCol="1270" anchor="t" anchorCtr="0">
          <a:noAutofit/>
        </a:bodyPr>
        <a:lstStyle/>
        <a:p>
          <a:pPr marL="0" lvl="0" indent="0" algn="l" defTabSz="889000">
            <a:lnSpc>
              <a:spcPct val="90000"/>
            </a:lnSpc>
            <a:spcBef>
              <a:spcPct val="0"/>
            </a:spcBef>
            <a:spcAft>
              <a:spcPct val="35000"/>
            </a:spcAft>
            <a:buNone/>
          </a:pPr>
          <a:r>
            <a:rPr lang="en-US" sz="2000" kern="1200">
              <a:solidFill>
                <a:sysClr val="windowText" lastClr="000000">
                  <a:hueOff val="0"/>
                  <a:satOff val="0"/>
                  <a:lumOff val="0"/>
                  <a:alphaOff val="0"/>
                </a:sysClr>
              </a:solidFill>
              <a:latin typeface="Arial"/>
              <a:ea typeface="+mn-ea"/>
              <a:cs typeface="Arial"/>
            </a:rPr>
            <a:t>Never post pictures of youth on your personal social media pages</a:t>
          </a:r>
        </a:p>
      </dsp:txBody>
      <dsp:txXfrm>
        <a:off x="4543038" y="436267"/>
        <a:ext cx="1402900" cy="3108283"/>
      </dsp:txXfrm>
    </dsp:sp>
    <dsp:sp modelId="{D9265CBC-4573-4BC5-A015-5F421D666FD9}">
      <dsp:nvSpPr>
        <dsp:cNvPr id="0" name=""/>
        <dsp:cNvSpPr/>
      </dsp:nvSpPr>
      <dsp:spPr>
        <a:xfrm>
          <a:off x="6053728" y="15397"/>
          <a:ext cx="1402900" cy="420870"/>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860" tIns="110860" rIns="110860" bIns="11086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rial"/>
              <a:ea typeface="+mn-ea"/>
              <a:cs typeface="Arial"/>
            </a:rPr>
            <a:t>Rule of 3</a:t>
          </a:r>
        </a:p>
      </dsp:txBody>
      <dsp:txXfrm>
        <a:off x="6053728" y="15397"/>
        <a:ext cx="1402900" cy="420870"/>
      </dsp:txXfrm>
    </dsp:sp>
    <dsp:sp modelId="{4E61A44A-0594-482B-9347-DFFDCD636F31}">
      <dsp:nvSpPr>
        <dsp:cNvPr id="0" name=""/>
        <dsp:cNvSpPr/>
      </dsp:nvSpPr>
      <dsp:spPr>
        <a:xfrm>
          <a:off x="6053728" y="436267"/>
          <a:ext cx="1402900" cy="3108283"/>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575" tIns="138575" rIns="138575" bIns="138575" numCol="1" spcCol="1270" anchor="t" anchorCtr="0">
          <a:noAutofit/>
        </a:bodyPr>
        <a:lstStyle/>
        <a:p>
          <a:pPr marL="0" lvl="0" indent="0" algn="l" defTabSz="755650">
            <a:lnSpc>
              <a:spcPct val="90000"/>
            </a:lnSpc>
            <a:spcBef>
              <a:spcPct val="0"/>
            </a:spcBef>
            <a:spcAft>
              <a:spcPct val="35000"/>
            </a:spcAft>
            <a:buNone/>
          </a:pPr>
          <a:r>
            <a:rPr lang="en-US" sz="1700" kern="1200">
              <a:solidFill>
                <a:srgbClr val="FF0000"/>
              </a:solidFill>
              <a:latin typeface="Arial"/>
              <a:ea typeface="+mn-ea"/>
              <a:cs typeface="Arial"/>
            </a:rPr>
            <a:t>Avoid 1:1 student to adult texts, emails, or phone calls by adding a second adult, e.g. another advisor/DA, parent or guardian</a:t>
          </a:r>
          <a:endParaRPr lang="en-US" sz="1700" kern="1200">
            <a:solidFill>
              <a:sysClr val="windowText" lastClr="000000">
                <a:hueOff val="0"/>
                <a:satOff val="0"/>
                <a:lumOff val="0"/>
                <a:alphaOff val="0"/>
              </a:sysClr>
            </a:solidFill>
            <a:latin typeface="Arial"/>
            <a:ea typeface="+mn-ea"/>
            <a:cs typeface="Arial"/>
          </a:endParaRPr>
        </a:p>
      </dsp:txBody>
      <dsp:txXfrm>
        <a:off x="6053728" y="436267"/>
        <a:ext cx="1402900" cy="310828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317691" y="6746648"/>
            <a:ext cx="4068747" cy="354654"/>
          </a:xfrm>
          <a:prstGeom prst="rect">
            <a:avLst/>
          </a:prstGeom>
        </p:spPr>
        <p:txBody>
          <a:bodyPr vert="horz" lIns="89136" tIns="44568" rIns="89136" bIns="44568" rtlCol="0" anchor="b"/>
          <a:lstStyle>
            <a:lvl1pPr algn="r">
              <a:defRPr sz="1200"/>
            </a:lvl1pPr>
          </a:lstStyle>
          <a:p>
            <a:fld id="{6D9CF6E8-D45E-45E7-A100-4A32BE6E633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2"/>
            <a:ext cx="4068339" cy="355123"/>
          </a:xfrm>
          <a:prstGeom prst="rect">
            <a:avLst/>
          </a:prstGeom>
          <a:noFill/>
          <a:ln>
            <a:noFill/>
          </a:ln>
        </p:spPr>
        <p:txBody>
          <a:bodyPr lIns="89121" tIns="89121" rIns="89121" bIns="89121"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45679" marR="0" lvl="1" indent="0" algn="l" rtl="0">
              <a:spcBef>
                <a:spcPts val="0"/>
              </a:spcBef>
              <a:buNone/>
              <a:defRPr sz="1800" b="0" i="0" u="none" strike="noStrike" cap="none">
                <a:solidFill>
                  <a:schemeClr val="dk1"/>
                </a:solidFill>
                <a:latin typeface="Calibri"/>
                <a:ea typeface="Calibri"/>
                <a:cs typeface="Calibri"/>
                <a:sym typeface="Calibri"/>
              </a:defRPr>
            </a:lvl2pPr>
            <a:lvl3pPr marL="891357" marR="0" lvl="2" indent="0" algn="l" rtl="0">
              <a:spcBef>
                <a:spcPts val="0"/>
              </a:spcBef>
              <a:buNone/>
              <a:defRPr sz="1800" b="0" i="0" u="none" strike="noStrike" cap="none">
                <a:solidFill>
                  <a:schemeClr val="dk1"/>
                </a:solidFill>
                <a:latin typeface="Calibri"/>
                <a:ea typeface="Calibri"/>
                <a:cs typeface="Calibri"/>
                <a:sym typeface="Calibri"/>
              </a:defRPr>
            </a:lvl3pPr>
            <a:lvl4pPr marL="1337036" marR="0" lvl="3" indent="0" algn="l" rtl="0">
              <a:spcBef>
                <a:spcPts val="0"/>
              </a:spcBef>
              <a:buNone/>
              <a:defRPr sz="1800" b="0" i="0" u="none" strike="noStrike" cap="none">
                <a:solidFill>
                  <a:schemeClr val="dk1"/>
                </a:solidFill>
                <a:latin typeface="Calibri"/>
                <a:ea typeface="Calibri"/>
                <a:cs typeface="Calibri"/>
                <a:sym typeface="Calibri"/>
              </a:defRPr>
            </a:lvl4pPr>
            <a:lvl5pPr marL="1782714" marR="0" lvl="4" indent="0" algn="l" rtl="0">
              <a:spcBef>
                <a:spcPts val="0"/>
              </a:spcBef>
              <a:buNone/>
              <a:defRPr sz="1800" b="0" i="0" u="none" strike="noStrike" cap="none">
                <a:solidFill>
                  <a:schemeClr val="dk1"/>
                </a:solidFill>
                <a:latin typeface="Calibri"/>
                <a:ea typeface="Calibri"/>
                <a:cs typeface="Calibri"/>
                <a:sym typeface="Calibri"/>
              </a:defRPr>
            </a:lvl5pPr>
            <a:lvl6pPr marL="2228393" marR="0" lvl="5" indent="0" algn="l" rtl="0">
              <a:spcBef>
                <a:spcPts val="0"/>
              </a:spcBef>
              <a:buNone/>
              <a:defRPr sz="1800" b="0" i="0" u="none" strike="noStrike" cap="none">
                <a:solidFill>
                  <a:schemeClr val="dk1"/>
                </a:solidFill>
                <a:latin typeface="Calibri"/>
                <a:ea typeface="Calibri"/>
                <a:cs typeface="Calibri"/>
                <a:sym typeface="Calibri"/>
              </a:defRPr>
            </a:lvl6pPr>
            <a:lvl7pPr marL="2674071" marR="0" lvl="6" indent="0" algn="l" rtl="0">
              <a:spcBef>
                <a:spcPts val="0"/>
              </a:spcBef>
              <a:buNone/>
              <a:defRPr sz="1800" b="0" i="0" u="none" strike="noStrike" cap="none">
                <a:solidFill>
                  <a:schemeClr val="dk1"/>
                </a:solidFill>
                <a:latin typeface="Calibri"/>
                <a:ea typeface="Calibri"/>
                <a:cs typeface="Calibri"/>
                <a:sym typeface="Calibri"/>
              </a:defRPr>
            </a:lvl7pPr>
            <a:lvl8pPr marL="3119750" marR="0" lvl="7" indent="0" algn="l" rtl="0">
              <a:spcBef>
                <a:spcPts val="0"/>
              </a:spcBef>
              <a:buNone/>
              <a:defRPr sz="1800" b="0" i="0" u="none" strike="noStrike" cap="none">
                <a:solidFill>
                  <a:schemeClr val="dk1"/>
                </a:solidFill>
                <a:latin typeface="Calibri"/>
                <a:ea typeface="Calibri"/>
                <a:cs typeface="Calibri"/>
                <a:sym typeface="Calibri"/>
              </a:defRPr>
            </a:lvl8pPr>
            <a:lvl9pPr marL="3565428"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317964" y="2"/>
            <a:ext cx="4068339" cy="355123"/>
          </a:xfrm>
          <a:prstGeom prst="rect">
            <a:avLst/>
          </a:prstGeom>
          <a:noFill/>
          <a:ln>
            <a:noFill/>
          </a:ln>
        </p:spPr>
        <p:txBody>
          <a:bodyPr lIns="89121" tIns="89121" rIns="89121" bIns="89121"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45679" marR="0" lvl="1" indent="0" algn="l" rtl="0">
              <a:spcBef>
                <a:spcPts val="0"/>
              </a:spcBef>
              <a:buNone/>
              <a:defRPr sz="1800" b="0" i="0" u="none" strike="noStrike" cap="none">
                <a:solidFill>
                  <a:schemeClr val="dk1"/>
                </a:solidFill>
                <a:latin typeface="Calibri"/>
                <a:ea typeface="Calibri"/>
                <a:cs typeface="Calibri"/>
                <a:sym typeface="Calibri"/>
              </a:defRPr>
            </a:lvl2pPr>
            <a:lvl3pPr marL="891357" marR="0" lvl="2" indent="0" algn="l" rtl="0">
              <a:spcBef>
                <a:spcPts val="0"/>
              </a:spcBef>
              <a:buNone/>
              <a:defRPr sz="1800" b="0" i="0" u="none" strike="noStrike" cap="none">
                <a:solidFill>
                  <a:schemeClr val="dk1"/>
                </a:solidFill>
                <a:latin typeface="Calibri"/>
                <a:ea typeface="Calibri"/>
                <a:cs typeface="Calibri"/>
                <a:sym typeface="Calibri"/>
              </a:defRPr>
            </a:lvl3pPr>
            <a:lvl4pPr marL="1337036" marR="0" lvl="3" indent="0" algn="l" rtl="0">
              <a:spcBef>
                <a:spcPts val="0"/>
              </a:spcBef>
              <a:buNone/>
              <a:defRPr sz="1800" b="0" i="0" u="none" strike="noStrike" cap="none">
                <a:solidFill>
                  <a:schemeClr val="dk1"/>
                </a:solidFill>
                <a:latin typeface="Calibri"/>
                <a:ea typeface="Calibri"/>
                <a:cs typeface="Calibri"/>
                <a:sym typeface="Calibri"/>
              </a:defRPr>
            </a:lvl4pPr>
            <a:lvl5pPr marL="1782714" marR="0" lvl="4" indent="0" algn="l" rtl="0">
              <a:spcBef>
                <a:spcPts val="0"/>
              </a:spcBef>
              <a:buNone/>
              <a:defRPr sz="1800" b="0" i="0" u="none" strike="noStrike" cap="none">
                <a:solidFill>
                  <a:schemeClr val="dk1"/>
                </a:solidFill>
                <a:latin typeface="Calibri"/>
                <a:ea typeface="Calibri"/>
                <a:cs typeface="Calibri"/>
                <a:sym typeface="Calibri"/>
              </a:defRPr>
            </a:lvl5pPr>
            <a:lvl6pPr marL="2228393" marR="0" lvl="5" indent="0" algn="l" rtl="0">
              <a:spcBef>
                <a:spcPts val="0"/>
              </a:spcBef>
              <a:buNone/>
              <a:defRPr sz="1800" b="0" i="0" u="none" strike="noStrike" cap="none">
                <a:solidFill>
                  <a:schemeClr val="dk1"/>
                </a:solidFill>
                <a:latin typeface="Calibri"/>
                <a:ea typeface="Calibri"/>
                <a:cs typeface="Calibri"/>
                <a:sym typeface="Calibri"/>
              </a:defRPr>
            </a:lvl6pPr>
            <a:lvl7pPr marL="2674071" marR="0" lvl="6" indent="0" algn="l" rtl="0">
              <a:spcBef>
                <a:spcPts val="0"/>
              </a:spcBef>
              <a:buNone/>
              <a:defRPr sz="1800" b="0" i="0" u="none" strike="noStrike" cap="none">
                <a:solidFill>
                  <a:schemeClr val="dk1"/>
                </a:solidFill>
                <a:latin typeface="Calibri"/>
                <a:ea typeface="Calibri"/>
                <a:cs typeface="Calibri"/>
                <a:sym typeface="Calibri"/>
              </a:defRPr>
            </a:lvl7pPr>
            <a:lvl8pPr marL="3119750" marR="0" lvl="7" indent="0" algn="l" rtl="0">
              <a:spcBef>
                <a:spcPts val="0"/>
              </a:spcBef>
              <a:buNone/>
              <a:defRPr sz="1800" b="0" i="0" u="none" strike="noStrike" cap="none">
                <a:solidFill>
                  <a:schemeClr val="dk1"/>
                </a:solidFill>
                <a:latin typeface="Calibri"/>
                <a:ea typeface="Calibri"/>
                <a:cs typeface="Calibri"/>
                <a:sym typeface="Calibri"/>
              </a:defRPr>
            </a:lvl8pPr>
            <a:lvl9pPr marL="3565428"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325688" y="533400"/>
            <a:ext cx="4737100" cy="26638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38850" y="3373677"/>
            <a:ext cx="7510779" cy="3196113"/>
          </a:xfrm>
          <a:prstGeom prst="rect">
            <a:avLst/>
          </a:prstGeom>
          <a:noFill/>
          <a:ln>
            <a:noFill/>
          </a:ln>
        </p:spPr>
        <p:txBody>
          <a:bodyPr lIns="89121" tIns="89121" rIns="89121" bIns="89121"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6746121"/>
            <a:ext cx="4068339" cy="355123"/>
          </a:xfrm>
          <a:prstGeom prst="rect">
            <a:avLst/>
          </a:prstGeom>
          <a:noFill/>
          <a:ln>
            <a:noFill/>
          </a:ln>
        </p:spPr>
        <p:txBody>
          <a:bodyPr lIns="89121" tIns="89121" rIns="89121" bIns="89121"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45679" marR="0" lvl="1" indent="0" algn="l" rtl="0">
              <a:spcBef>
                <a:spcPts val="0"/>
              </a:spcBef>
              <a:buNone/>
              <a:defRPr sz="1800" b="0" i="0" u="none" strike="noStrike" cap="none">
                <a:solidFill>
                  <a:schemeClr val="dk1"/>
                </a:solidFill>
                <a:latin typeface="Calibri"/>
                <a:ea typeface="Calibri"/>
                <a:cs typeface="Calibri"/>
                <a:sym typeface="Calibri"/>
              </a:defRPr>
            </a:lvl2pPr>
            <a:lvl3pPr marL="891357" marR="0" lvl="2" indent="0" algn="l" rtl="0">
              <a:spcBef>
                <a:spcPts val="0"/>
              </a:spcBef>
              <a:buNone/>
              <a:defRPr sz="1800" b="0" i="0" u="none" strike="noStrike" cap="none">
                <a:solidFill>
                  <a:schemeClr val="dk1"/>
                </a:solidFill>
                <a:latin typeface="Calibri"/>
                <a:ea typeface="Calibri"/>
                <a:cs typeface="Calibri"/>
                <a:sym typeface="Calibri"/>
              </a:defRPr>
            </a:lvl3pPr>
            <a:lvl4pPr marL="1337036" marR="0" lvl="3" indent="0" algn="l" rtl="0">
              <a:spcBef>
                <a:spcPts val="0"/>
              </a:spcBef>
              <a:buNone/>
              <a:defRPr sz="1800" b="0" i="0" u="none" strike="noStrike" cap="none">
                <a:solidFill>
                  <a:schemeClr val="dk1"/>
                </a:solidFill>
                <a:latin typeface="Calibri"/>
                <a:ea typeface="Calibri"/>
                <a:cs typeface="Calibri"/>
                <a:sym typeface="Calibri"/>
              </a:defRPr>
            </a:lvl4pPr>
            <a:lvl5pPr marL="1782714" marR="0" lvl="4" indent="0" algn="l" rtl="0">
              <a:spcBef>
                <a:spcPts val="0"/>
              </a:spcBef>
              <a:buNone/>
              <a:defRPr sz="1800" b="0" i="0" u="none" strike="noStrike" cap="none">
                <a:solidFill>
                  <a:schemeClr val="dk1"/>
                </a:solidFill>
                <a:latin typeface="Calibri"/>
                <a:ea typeface="Calibri"/>
                <a:cs typeface="Calibri"/>
                <a:sym typeface="Calibri"/>
              </a:defRPr>
            </a:lvl5pPr>
            <a:lvl6pPr marL="2228393" marR="0" lvl="5" indent="0" algn="l" rtl="0">
              <a:spcBef>
                <a:spcPts val="0"/>
              </a:spcBef>
              <a:buNone/>
              <a:defRPr sz="1800" b="0" i="0" u="none" strike="noStrike" cap="none">
                <a:solidFill>
                  <a:schemeClr val="dk1"/>
                </a:solidFill>
                <a:latin typeface="Calibri"/>
                <a:ea typeface="Calibri"/>
                <a:cs typeface="Calibri"/>
                <a:sym typeface="Calibri"/>
              </a:defRPr>
            </a:lvl6pPr>
            <a:lvl7pPr marL="2674071" marR="0" lvl="6" indent="0" algn="l" rtl="0">
              <a:spcBef>
                <a:spcPts val="0"/>
              </a:spcBef>
              <a:buNone/>
              <a:defRPr sz="1800" b="0" i="0" u="none" strike="noStrike" cap="none">
                <a:solidFill>
                  <a:schemeClr val="dk1"/>
                </a:solidFill>
                <a:latin typeface="Calibri"/>
                <a:ea typeface="Calibri"/>
                <a:cs typeface="Calibri"/>
                <a:sym typeface="Calibri"/>
              </a:defRPr>
            </a:lvl7pPr>
            <a:lvl8pPr marL="3119750" marR="0" lvl="7" indent="0" algn="l" rtl="0">
              <a:spcBef>
                <a:spcPts val="0"/>
              </a:spcBef>
              <a:buNone/>
              <a:defRPr sz="1800" b="0" i="0" u="none" strike="noStrike" cap="none">
                <a:solidFill>
                  <a:schemeClr val="dk1"/>
                </a:solidFill>
                <a:latin typeface="Calibri"/>
                <a:ea typeface="Calibri"/>
                <a:cs typeface="Calibri"/>
                <a:sym typeface="Calibri"/>
              </a:defRPr>
            </a:lvl8pPr>
            <a:lvl9pPr marL="3565428"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317964" y="6746121"/>
            <a:ext cx="4068339" cy="355123"/>
          </a:xfrm>
          <a:prstGeom prst="rect">
            <a:avLst/>
          </a:prstGeom>
          <a:noFill/>
          <a:ln>
            <a:noFill/>
          </a:ln>
        </p:spPr>
        <p:txBody>
          <a:bodyPr lIns="94214" tIns="47107" rIns="94214" bIns="47107" anchor="b" anchorCtr="0">
            <a:noAutofit/>
          </a:bodyPr>
          <a:lstStyle/>
          <a:p>
            <a:pPr algn="r">
              <a:buSzPct val="25000"/>
            </a:pPr>
            <a:fld id="{00000000-1234-1234-1234-123412341234}" type="slidenum">
              <a:rPr lang="en-US" sz="1300" smtClean="0">
                <a:solidFill>
                  <a:schemeClr val="dk1"/>
                </a:solidFill>
                <a:latin typeface="Calibri"/>
                <a:ea typeface="Calibri"/>
                <a:cs typeface="Calibri"/>
                <a:sym typeface="Calibri"/>
              </a:rPr>
              <a:pPr algn="r">
                <a:buSzPct val="250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raesidiumacademy.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dirty="0"/>
              <a:t>Hello. I’m Donna Parton and I’m Bob Parton. We are your Florida District Youth Protection Managers. Thank you for </a:t>
            </a:r>
            <a:r>
              <a:rPr lang="en-US"/>
              <a:t>joining us </a:t>
            </a:r>
            <a:r>
              <a:rPr lang="en-US" dirty="0"/>
              <a:t>to learn why youth protection matters and what role you can play in keeping the youth in our programs safe. Let’s get started!</a:t>
            </a:r>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1</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998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Here, we revisit key take-aways from today’s training. </a:t>
            </a:r>
          </a:p>
          <a:p>
            <a:endParaRPr lang="en-US" sz="1400" b="1" dirty="0"/>
          </a:p>
          <a:p>
            <a:r>
              <a:rPr lang="en-US" sz="1400" dirty="0"/>
              <a:t>Service Leadership Programs District Administrators, Advisors and Chaperones follow these youth protection policies. </a:t>
            </a:r>
          </a:p>
          <a:p>
            <a:endParaRPr lang="en-US" sz="1400" dirty="0"/>
          </a:p>
          <a:p>
            <a:r>
              <a:rPr lang="en-US" sz="1400" dirty="0"/>
              <a:t>Start with a clear and current Kiwanis background check.</a:t>
            </a:r>
          </a:p>
          <a:p>
            <a:endParaRPr lang="en-US" sz="1400" dirty="0"/>
          </a:p>
          <a:p>
            <a:r>
              <a:rPr lang="en-US" sz="1400" dirty="0"/>
              <a:t>Review youth protection policy annually, as policies are updated annually. Make sure to follow all policies.</a:t>
            </a:r>
          </a:p>
          <a:p>
            <a:endParaRPr lang="en-US" sz="1400" dirty="0"/>
          </a:p>
          <a:p>
            <a:r>
              <a:rPr lang="en-US" sz="1400" dirty="0"/>
              <a:t>Complete online abuse prevention courses through Praesidium Academy. DAs and Advisors complete 6 courses, while chaperones complete three.</a:t>
            </a:r>
          </a:p>
          <a:p>
            <a:endParaRPr lang="en-US" sz="1400" dirty="0"/>
          </a:p>
          <a:p>
            <a:r>
              <a:rPr lang="en-US" sz="1400" dirty="0"/>
              <a:t>And finally, remember that youth members should be monitored and supervised in accordance with policies. </a:t>
            </a:r>
          </a:p>
          <a:p>
            <a:endParaRPr lang="en-US" sz="1400" dirty="0"/>
          </a:p>
          <a:p>
            <a:r>
              <a:rPr lang="en-US" sz="1400" dirty="0"/>
              <a:t>Report any policy or behavior issues as soon as they happen. You can also contact the club’s advisor or SLP District Administrator who can elevate it to appropriate Youth Protection staff. </a:t>
            </a:r>
          </a:p>
          <a:p>
            <a:endParaRPr lang="en-US" dirty="0"/>
          </a:p>
        </p:txBody>
      </p:sp>
      <p:sp>
        <p:nvSpPr>
          <p:cNvPr id="4" name="Slide Number Placeholder 3"/>
          <p:cNvSpPr>
            <a:spLocks noGrp="1"/>
          </p:cNvSpPr>
          <p:nvPr>
            <p:ph type="sldNum" idx="12"/>
          </p:nvPr>
        </p:nvSpPr>
        <p:spPr/>
        <p:txBody>
          <a:bodyPr/>
          <a:lstStyle/>
          <a:p>
            <a:pPr algn="r" defTabSz="891357">
              <a:buSzPct val="25000"/>
              <a:defRPr/>
            </a:pPr>
            <a:fld id="{00000000-1234-1234-1234-123412341234}" type="slidenum">
              <a:rPr lang="en-US" sz="1300">
                <a:latin typeface="Calibri"/>
                <a:ea typeface="Calibri"/>
                <a:cs typeface="Calibri"/>
                <a:sym typeface="Calibri"/>
              </a:rPr>
              <a:pPr algn="r" defTabSz="891357">
                <a:buSzPct val="25000"/>
                <a:defRPr/>
              </a:pPr>
              <a:t>10</a:t>
            </a:fld>
            <a:endParaRPr lang="en-US" sz="1300">
              <a:latin typeface="Calibri"/>
              <a:ea typeface="Calibri"/>
              <a:cs typeface="Calibri"/>
              <a:sym typeface="Calibri"/>
            </a:endParaRPr>
          </a:p>
        </p:txBody>
      </p:sp>
    </p:spTree>
    <p:extLst>
      <p:ext uri="{BB962C8B-B14F-4D97-AF65-F5344CB8AC3E}">
        <p14:creationId xmlns:p14="http://schemas.microsoft.com/office/powerpoint/2010/main" val="2542142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848" y="3373677"/>
            <a:ext cx="7862848" cy="3196113"/>
          </a:xfrm>
        </p:spPr>
        <p:txBody>
          <a:bodyPr/>
          <a:lstStyle/>
          <a:p>
            <a:pPr fontAlgn="base"/>
            <a:r>
              <a:rPr lang="en-US" sz="1400" b="1" dirty="0">
                <a:solidFill>
                  <a:srgbClr val="000000"/>
                </a:solidFill>
              </a:rPr>
              <a:t>B</a:t>
            </a:r>
            <a:r>
              <a:rPr lang="en-US" sz="1400" dirty="0">
                <a:solidFill>
                  <a:srgbClr val="000000"/>
                </a:solidFill>
              </a:rPr>
              <a:t> in our ABCs is for </a:t>
            </a:r>
            <a:r>
              <a:rPr lang="en-US" sz="1400" b="1" dirty="0">
                <a:solidFill>
                  <a:srgbClr val="000000"/>
                </a:solidFill>
              </a:rPr>
              <a:t>Background checks</a:t>
            </a:r>
            <a:r>
              <a:rPr lang="en-US" sz="1400" dirty="0">
                <a:solidFill>
                  <a:srgbClr val="000000"/>
                </a:solidFill>
              </a:rPr>
              <a:t>.  District Administrators, Kiwanis Service Leadership Program advisors, and chaperones to SLP events need Kiwanis background checks.</a:t>
            </a:r>
          </a:p>
          <a:p>
            <a:pPr algn="l" rtl="0" fontAlgn="base"/>
            <a:r>
              <a:rPr lang="en-US" sz="1400" dirty="0">
                <a:solidFill>
                  <a:srgbClr val="000000"/>
                </a:solidFill>
                <a:latin typeface="Calibri" panose="020F0502020204030204" pitchFamily="34" charset="0"/>
              </a:rPr>
              <a:t> </a:t>
            </a:r>
            <a:endParaRPr lang="en-US" sz="1400" dirty="0">
              <a:solidFill>
                <a:srgbClr val="000000"/>
              </a:solidFill>
              <a:latin typeface="Segoe UI" panose="020B0502040204020203" pitchFamily="34" charset="0"/>
            </a:endParaRPr>
          </a:p>
          <a:p>
            <a:pPr fontAlgn="base"/>
            <a:r>
              <a:rPr lang="en-US" sz="1400" dirty="0">
                <a:solidFill>
                  <a:srgbClr val="000000"/>
                </a:solidFill>
              </a:rPr>
              <a:t>Background checks are valid for 2 years and need to be renewed to remain in a DA or Kiwanis advisor role. </a:t>
            </a:r>
            <a:r>
              <a:rPr lang="en-US" sz="1400" b="1" dirty="0">
                <a:solidFill>
                  <a:srgbClr val="000000"/>
                </a:solidFill>
              </a:rPr>
              <a:t>We recommend submitting a background check application at least 2 weeks prior to the event needed</a:t>
            </a:r>
            <a:r>
              <a:rPr lang="en-US" sz="1400" dirty="0">
                <a:solidFill>
                  <a:srgbClr val="000000"/>
                </a:solidFill>
              </a:rPr>
              <a:t>, or even longer if you have a big event. There may be requests for additional supporting documentation.  </a:t>
            </a:r>
          </a:p>
          <a:p>
            <a:pPr algn="l" rtl="0" fontAlgn="base"/>
            <a:endParaRPr lang="en-US" sz="1400" dirty="0">
              <a:solidFill>
                <a:srgbClr val="000000"/>
              </a:solidFill>
              <a:latin typeface="Calibri" panose="020F0502020204030204" pitchFamily="34" charset="0"/>
            </a:endParaRPr>
          </a:p>
          <a:p>
            <a:pPr fontAlgn="base">
              <a:defRPr/>
            </a:pPr>
            <a:r>
              <a:rPr lang="en-US" sz="1400" dirty="0">
                <a:solidFill>
                  <a:srgbClr val="000000"/>
                </a:solidFill>
              </a:rPr>
              <a:t>Kiwanis contracts with </a:t>
            </a:r>
            <a:r>
              <a:rPr lang="en-US" sz="1400" b="1" dirty="0">
                <a:solidFill>
                  <a:srgbClr val="000000"/>
                </a:solidFill>
              </a:rPr>
              <a:t>Safe Hiring Solution’s </a:t>
            </a:r>
            <a:r>
              <a:rPr lang="en-US" sz="1400" dirty="0">
                <a:solidFill>
                  <a:srgbClr val="000000"/>
                </a:solidFill>
              </a:rPr>
              <a:t>Safe Visitor to provide an online application portal for U.S., Caribbean, and other members to secure a background check. </a:t>
            </a:r>
            <a:r>
              <a:rPr lang="en-US" sz="1400" b="1" dirty="0">
                <a:solidFill>
                  <a:srgbClr val="000000"/>
                </a:solidFill>
              </a:rPr>
              <a:t>SLP Advisors are charged $25, and any remaining amount owed is subsidized by Kiwanis Youth Programs. </a:t>
            </a:r>
            <a:r>
              <a:rPr lang="en-US" sz="1400" dirty="0">
                <a:solidFill>
                  <a:srgbClr val="000000"/>
                </a:solidFill>
              </a:rPr>
              <a:t>Regular Kiwanis members or chaperones may be charged additional fees depending on court record costs in your state, province, or country.  </a:t>
            </a:r>
          </a:p>
          <a:p>
            <a:pPr defTabSz="891357" fontAlgn="base">
              <a:defRPr/>
            </a:pPr>
            <a:endParaRPr lang="en-US" sz="1400" dirty="0">
              <a:solidFill>
                <a:srgbClr val="000000"/>
              </a:solidFill>
              <a:latin typeface="Segoe UI" panose="020B0502040204020203" pitchFamily="34" charset="0"/>
            </a:endParaRPr>
          </a:p>
          <a:p>
            <a:pPr defTabSz="891357">
              <a:defRPr/>
            </a:pPr>
            <a:r>
              <a:rPr lang="en-US" sz="1400" dirty="0"/>
              <a:t>Clubs often background check multiple volunteers to have backup chaperones, especially during Fall Rally time and District conventions in spring. </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defTabSz="1424834">
              <a:defRPr/>
            </a:pPr>
            <a:fld id="{07EF5F05-4F81-4B1F-B4D5-DCDC7FF402A5}" type="slidenum">
              <a:rPr lang="en-US" sz="2100">
                <a:ea typeface="+mn-ea"/>
              </a:rPr>
              <a:pPr defTabSz="1424834">
                <a:defRPr/>
              </a:pPr>
              <a:t>11</a:t>
            </a:fld>
            <a:endParaRPr lang="en-US" sz="2100">
              <a:ea typeface="+mn-ea"/>
            </a:endParaRPr>
          </a:p>
        </p:txBody>
      </p:sp>
      <p:sp>
        <p:nvSpPr>
          <p:cNvPr id="5" name="Date Placeholder 4">
            <a:extLst>
              <a:ext uri="{FF2B5EF4-FFF2-40B4-BE49-F238E27FC236}">
                <a16:creationId xmlns:a16="http://schemas.microsoft.com/office/drawing/2014/main" id="{FA7DBF2E-A95F-4413-AC7B-07349037A826}"/>
              </a:ext>
            </a:extLst>
          </p:cNvPr>
          <p:cNvSpPr>
            <a:spLocks noGrp="1"/>
          </p:cNvSpPr>
          <p:nvPr>
            <p:ph type="dt" idx="1"/>
          </p:nvPr>
        </p:nvSpPr>
        <p:spPr/>
        <p:txBody>
          <a:bodyPr/>
          <a:lstStyle/>
          <a:p>
            <a:pPr defTabSz="1424834">
              <a:defRPr/>
            </a:pPr>
            <a:fld id="{032B9116-A9E3-47B9-8D08-F0064B53B8D2}" type="datetime1">
              <a:rPr lang="en-US" sz="2000">
                <a:solidFill>
                  <a:srgbClr val="000000"/>
                </a:solidFill>
                <a:ea typeface="+mn-ea"/>
              </a:rPr>
              <a:pPr defTabSz="1424834">
                <a:defRPr/>
              </a:pPr>
              <a:t>7/30/2025</a:t>
            </a:fld>
            <a:endParaRPr lang="en-US" sz="2000">
              <a:solidFill>
                <a:srgbClr val="000000"/>
              </a:solidFill>
              <a:ea typeface="+mn-ea"/>
            </a:endParaRPr>
          </a:p>
        </p:txBody>
      </p:sp>
      <p:sp>
        <p:nvSpPr>
          <p:cNvPr id="7" name="Header Placeholder 6">
            <a:extLst>
              <a:ext uri="{FF2B5EF4-FFF2-40B4-BE49-F238E27FC236}">
                <a16:creationId xmlns:a16="http://schemas.microsoft.com/office/drawing/2014/main" id="{3FC8B2E6-6717-42E9-8A6A-9506CD8630E7}"/>
              </a:ext>
            </a:extLst>
          </p:cNvPr>
          <p:cNvSpPr>
            <a:spLocks noGrp="1"/>
          </p:cNvSpPr>
          <p:nvPr>
            <p:ph type="hdr" sz="quarter"/>
          </p:nvPr>
        </p:nvSpPr>
        <p:spPr/>
        <p:txBody>
          <a:bodyPr/>
          <a:lstStyle/>
          <a:p>
            <a:pPr defTabSz="1424834">
              <a:defRPr/>
            </a:pPr>
            <a:endParaRPr lang="en-US" sz="2000">
              <a:solidFill>
                <a:srgbClr val="000000"/>
              </a:solidFill>
              <a:ea typeface="+mn-ea"/>
            </a:endParaRPr>
          </a:p>
        </p:txBody>
      </p:sp>
    </p:spTree>
    <p:extLst>
      <p:ext uri="{BB962C8B-B14F-4D97-AF65-F5344CB8AC3E}">
        <p14:creationId xmlns:p14="http://schemas.microsoft.com/office/powerpoint/2010/main" val="2657917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Another part of training is individual. </a:t>
            </a:r>
            <a:r>
              <a:rPr lang="en-US" sz="1600" dirty="0"/>
              <a:t>Kiwanis offers free, on-demand, online abuse prevention courses. Unlike club-level youth protection policy training, </a:t>
            </a:r>
            <a:r>
              <a:rPr lang="en-US" sz="1600" b="1" dirty="0"/>
              <a:t>these courses give examples of what abuse may look like and how to handle a situation if a student reports abuse. </a:t>
            </a:r>
            <a:r>
              <a:rPr lang="en-US" sz="1600" dirty="0"/>
              <a:t>These courses are taken through nationally recognized Praesidium Academy, a learning management system tied to the Kiwanis membership database. </a:t>
            </a:r>
          </a:p>
          <a:p>
            <a:endParaRPr lang="en-US" sz="1600" dirty="0"/>
          </a:p>
          <a:p>
            <a:r>
              <a:rPr lang="en-US" sz="1600" dirty="0"/>
              <a:t>The chart in front of you shows which individuals are asked to complete which courses, based on your Service Leadership Programs role. Take a moment to identify your role in the top row of the chart.</a:t>
            </a:r>
          </a:p>
          <a:p>
            <a:endParaRPr lang="en-US" sz="1600" dirty="0"/>
          </a:p>
          <a:p>
            <a:r>
              <a:rPr lang="en-US" sz="1600" dirty="0"/>
              <a:t>The courses are valid for two years from the date they are completed and are offered in English, Spanish and French.</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5FCF794-7C38-4039-A212-11B15349FB3F}" type="slidenum">
              <a:rPr lang="en-US" smtClean="0"/>
              <a:t>12</a:t>
            </a:fld>
            <a:endParaRPr lang="en-US"/>
          </a:p>
        </p:txBody>
      </p:sp>
    </p:spTree>
    <p:extLst>
      <p:ext uri="{BB962C8B-B14F-4D97-AF65-F5344CB8AC3E}">
        <p14:creationId xmlns:p14="http://schemas.microsoft.com/office/powerpoint/2010/main" val="2985745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To create an account in Praesidium, go to your Kiwanis Member portal home page, and click a link that says "Create Praesidium Account.“</a:t>
            </a:r>
          </a:p>
          <a:p>
            <a:endParaRPr lang="en-US" sz="1800" dirty="0"/>
          </a:p>
          <a:p>
            <a:r>
              <a:rPr lang="en-US" sz="1800" dirty="0"/>
              <a:t> If you get an error, it means you may already have an account in Praesidium. </a:t>
            </a:r>
          </a:p>
          <a:p>
            <a:r>
              <a:rPr lang="en-US" sz="1800" dirty="0"/>
              <a:t>You can go directly to </a:t>
            </a:r>
            <a:r>
              <a:rPr lang="en-US" sz="1800" dirty="0">
                <a:hlinkClick r:id="rId3"/>
              </a:rPr>
              <a:t>www.praesidiumacademy.com</a:t>
            </a:r>
            <a:r>
              <a:rPr lang="en-US" sz="1800" dirty="0"/>
              <a:t> to log in. </a:t>
            </a:r>
          </a:p>
          <a:p>
            <a:endParaRPr lang="en-US" sz="1800" dirty="0"/>
          </a:p>
          <a:p>
            <a:r>
              <a:rPr lang="en-US" sz="1800" dirty="0"/>
              <a:t>Any time you have questions or encounter a technical difficulty, emails us at youthprotection@kiwanis.org. </a:t>
            </a:r>
          </a:p>
          <a:p>
            <a:endParaRPr lang="en-US" sz="1800" dirty="0"/>
          </a:p>
          <a:p>
            <a:r>
              <a:rPr lang="en-US" sz="1800" dirty="0"/>
              <a:t>We'll show this email address again at the end.</a:t>
            </a:r>
          </a:p>
          <a:p>
            <a:endParaRPr lang="en-US" dirty="0"/>
          </a:p>
        </p:txBody>
      </p:sp>
      <p:sp>
        <p:nvSpPr>
          <p:cNvPr id="4" name="Slide Number Placeholder 3"/>
          <p:cNvSpPr>
            <a:spLocks noGrp="1"/>
          </p:cNvSpPr>
          <p:nvPr>
            <p:ph type="sldNum" sz="quarter" idx="5"/>
          </p:nvPr>
        </p:nvSpPr>
        <p:spPr/>
        <p:txBody>
          <a:bodyPr/>
          <a:lstStyle/>
          <a:p>
            <a:pPr defTabSz="1424834">
              <a:defRPr/>
            </a:pPr>
            <a:fld id="{07EF5F05-4F81-4B1F-B4D5-DCDC7FF402A5}" type="slidenum">
              <a:rPr lang="en-US" sz="2100">
                <a:ea typeface="+mn-ea"/>
              </a:rPr>
              <a:pPr defTabSz="1424834">
                <a:defRPr/>
              </a:pPr>
              <a:t>13</a:t>
            </a:fld>
            <a:endParaRPr lang="en-US" sz="2100">
              <a:ea typeface="+mn-ea"/>
            </a:endParaRPr>
          </a:p>
        </p:txBody>
      </p:sp>
      <p:sp>
        <p:nvSpPr>
          <p:cNvPr id="5" name="Date Placeholder 4">
            <a:extLst>
              <a:ext uri="{FF2B5EF4-FFF2-40B4-BE49-F238E27FC236}">
                <a16:creationId xmlns:a16="http://schemas.microsoft.com/office/drawing/2014/main" id="{FA7DBF2E-A95F-4413-AC7B-07349037A826}"/>
              </a:ext>
            </a:extLst>
          </p:cNvPr>
          <p:cNvSpPr>
            <a:spLocks noGrp="1"/>
          </p:cNvSpPr>
          <p:nvPr>
            <p:ph type="dt" idx="1"/>
          </p:nvPr>
        </p:nvSpPr>
        <p:spPr/>
        <p:txBody>
          <a:bodyPr/>
          <a:lstStyle/>
          <a:p>
            <a:pPr defTabSz="1424834">
              <a:defRPr/>
            </a:pPr>
            <a:fld id="{032B9116-A9E3-47B9-8D08-F0064B53B8D2}" type="datetime1">
              <a:rPr lang="en-US" sz="2000">
                <a:solidFill>
                  <a:srgbClr val="000000"/>
                </a:solidFill>
                <a:ea typeface="+mn-ea"/>
              </a:rPr>
              <a:pPr defTabSz="1424834">
                <a:defRPr/>
              </a:pPr>
              <a:t>7/30/2025</a:t>
            </a:fld>
            <a:endParaRPr lang="en-US" sz="2000">
              <a:solidFill>
                <a:srgbClr val="000000"/>
              </a:solidFill>
              <a:ea typeface="+mn-ea"/>
            </a:endParaRPr>
          </a:p>
        </p:txBody>
      </p:sp>
      <p:sp>
        <p:nvSpPr>
          <p:cNvPr id="7" name="Header Placeholder 6">
            <a:extLst>
              <a:ext uri="{FF2B5EF4-FFF2-40B4-BE49-F238E27FC236}">
                <a16:creationId xmlns:a16="http://schemas.microsoft.com/office/drawing/2014/main" id="{3FC8B2E6-6717-42E9-8A6A-9506CD8630E7}"/>
              </a:ext>
            </a:extLst>
          </p:cNvPr>
          <p:cNvSpPr>
            <a:spLocks noGrp="1"/>
          </p:cNvSpPr>
          <p:nvPr>
            <p:ph type="hdr" sz="quarter"/>
          </p:nvPr>
        </p:nvSpPr>
        <p:spPr/>
        <p:txBody>
          <a:bodyPr/>
          <a:lstStyle/>
          <a:p>
            <a:pPr defTabSz="1424834">
              <a:defRPr/>
            </a:pPr>
            <a:endParaRPr lang="en-US" sz="2000">
              <a:solidFill>
                <a:srgbClr val="000000"/>
              </a:solidFill>
              <a:ea typeface="+mn-ea"/>
            </a:endParaRPr>
          </a:p>
        </p:txBody>
      </p:sp>
    </p:spTree>
    <p:extLst>
      <p:ext uri="{BB962C8B-B14F-4D97-AF65-F5344CB8AC3E}">
        <p14:creationId xmlns:p14="http://schemas.microsoft.com/office/powerpoint/2010/main" val="1355600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Wrapping up discussion of our accessible training and resources, we want you to know that recorded webinars and power point slide deck  that clubs can use to train members can be found at Kiwanis.org/</a:t>
            </a:r>
            <a:r>
              <a:rPr lang="en-US" sz="1800" dirty="0" err="1"/>
              <a:t>youthprotection</a:t>
            </a:r>
            <a:r>
              <a:rPr lang="en-US" sz="1800" dirty="0"/>
              <a:t>.</a:t>
            </a:r>
          </a:p>
          <a:p>
            <a:endParaRPr lang="en-US" sz="1800" dirty="0"/>
          </a:p>
          <a:p>
            <a:r>
              <a:rPr lang="en-US" sz="1800" dirty="0"/>
              <a:t>There are also policy documents and Frequently Asked questions about background checks, youth protection and training options.</a:t>
            </a:r>
          </a:p>
          <a:p>
            <a:endParaRPr lang="en-US" sz="1800" dirty="0"/>
          </a:p>
          <a:p>
            <a:r>
              <a:rPr lang="en-US" sz="1800" dirty="0"/>
              <a:t>You'll also see this website again at the end of the presentation</a:t>
            </a:r>
            <a:r>
              <a:rPr lang="en-US" dirty="0"/>
              <a:t>.</a:t>
            </a:r>
          </a:p>
          <a:p>
            <a:endParaRPr lang="en-US" dirty="0"/>
          </a:p>
        </p:txBody>
      </p:sp>
      <p:sp>
        <p:nvSpPr>
          <p:cNvPr id="4" name="Slide Number Placeholder 3"/>
          <p:cNvSpPr>
            <a:spLocks noGrp="1"/>
          </p:cNvSpPr>
          <p:nvPr>
            <p:ph type="sldNum" sz="quarter" idx="5"/>
          </p:nvPr>
        </p:nvSpPr>
        <p:spPr/>
        <p:txBody>
          <a:bodyPr/>
          <a:lstStyle/>
          <a:p>
            <a:pPr defTabSz="1424834">
              <a:defRPr/>
            </a:pPr>
            <a:fld id="{75FCF794-7C38-4039-A212-11B15349FB3F}" type="slidenum">
              <a:rPr lang="en-US" sz="2100">
                <a:ea typeface="+mn-ea"/>
              </a:rPr>
              <a:pPr defTabSz="1424834">
                <a:defRPr/>
              </a:pPr>
              <a:t>14</a:t>
            </a:fld>
            <a:endParaRPr lang="en-US" sz="2100">
              <a:ea typeface="+mn-ea"/>
            </a:endParaRPr>
          </a:p>
        </p:txBody>
      </p:sp>
      <p:sp>
        <p:nvSpPr>
          <p:cNvPr id="5" name="Date Placeholder 4">
            <a:extLst>
              <a:ext uri="{FF2B5EF4-FFF2-40B4-BE49-F238E27FC236}">
                <a16:creationId xmlns:a16="http://schemas.microsoft.com/office/drawing/2014/main" id="{6234C9C5-F51D-42B4-9BCE-9E7CF961128D}"/>
              </a:ext>
            </a:extLst>
          </p:cNvPr>
          <p:cNvSpPr>
            <a:spLocks noGrp="1"/>
          </p:cNvSpPr>
          <p:nvPr>
            <p:ph type="dt" idx="1"/>
          </p:nvPr>
        </p:nvSpPr>
        <p:spPr/>
        <p:txBody>
          <a:bodyPr/>
          <a:lstStyle/>
          <a:p>
            <a:pPr defTabSz="1424834">
              <a:defRPr/>
            </a:pPr>
            <a:fld id="{BD75FFC4-0CE3-4BB1-8749-AE4BFBDBAE59}" type="datetime1">
              <a:rPr lang="en-US" sz="2000">
                <a:solidFill>
                  <a:srgbClr val="000000"/>
                </a:solidFill>
                <a:ea typeface="+mn-ea"/>
              </a:rPr>
              <a:pPr defTabSz="1424834">
                <a:defRPr/>
              </a:pPr>
              <a:t>7/30/2025</a:t>
            </a:fld>
            <a:endParaRPr lang="en-US" sz="2000">
              <a:solidFill>
                <a:srgbClr val="000000"/>
              </a:solidFill>
              <a:ea typeface="+mn-ea"/>
            </a:endParaRPr>
          </a:p>
        </p:txBody>
      </p:sp>
      <p:sp>
        <p:nvSpPr>
          <p:cNvPr id="7" name="Header Placeholder 6">
            <a:extLst>
              <a:ext uri="{FF2B5EF4-FFF2-40B4-BE49-F238E27FC236}">
                <a16:creationId xmlns:a16="http://schemas.microsoft.com/office/drawing/2014/main" id="{F545AC8F-61C8-4F15-8CC2-C5E2EF524EE5}"/>
              </a:ext>
            </a:extLst>
          </p:cNvPr>
          <p:cNvSpPr>
            <a:spLocks noGrp="1"/>
          </p:cNvSpPr>
          <p:nvPr>
            <p:ph type="hdr" sz="quarter"/>
          </p:nvPr>
        </p:nvSpPr>
        <p:spPr/>
        <p:txBody>
          <a:bodyPr/>
          <a:lstStyle/>
          <a:p>
            <a:pPr defTabSz="1424834">
              <a:defRPr/>
            </a:pPr>
            <a:endParaRPr lang="en-US" sz="2000">
              <a:solidFill>
                <a:srgbClr val="000000"/>
              </a:solidFill>
              <a:ea typeface="+mn-ea"/>
            </a:endParaRPr>
          </a:p>
        </p:txBody>
      </p:sp>
    </p:spTree>
    <p:extLst>
      <p:ext uri="{BB962C8B-B14F-4D97-AF65-F5344CB8AC3E}">
        <p14:creationId xmlns:p14="http://schemas.microsoft.com/office/powerpoint/2010/main" val="928718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5688" y="269875"/>
            <a:ext cx="4737100" cy="2663825"/>
          </a:xfrm>
        </p:spPr>
      </p:sp>
      <p:sp>
        <p:nvSpPr>
          <p:cNvPr id="3" name="Notes Placeholder 2"/>
          <p:cNvSpPr>
            <a:spLocks noGrp="1"/>
          </p:cNvSpPr>
          <p:nvPr>
            <p:ph type="body" idx="1"/>
          </p:nvPr>
        </p:nvSpPr>
        <p:spPr/>
        <p:txBody>
          <a:bodyPr/>
          <a:lstStyle/>
          <a:p>
            <a:r>
              <a:rPr lang="en-US"/>
              <a:t>Kiwanis policy requires a certain number of chaperones be involved with Service Leadership Programs events. The number of chaperones required is determined by the number of youth in attendance. </a:t>
            </a:r>
          </a:p>
          <a:p>
            <a:endParaRPr lang="en-US"/>
          </a:p>
          <a:p>
            <a:r>
              <a:rPr lang="en-US" sz="1800">
                <a:solidFill>
                  <a:srgbClr val="000000"/>
                </a:solidFill>
                <a:latin typeface="Calibri" panose="020F0502020204030204" pitchFamily="34" charset="0"/>
                <a:ea typeface="Times New Roman" panose="02020603050405020304" pitchFamily="18" charset="0"/>
              </a:rPr>
              <a:t>For a Single-day SLP event, there needs to be a minimum of 1 background checked adult* per 50 youth.</a:t>
            </a:r>
            <a:endParaRPr lang="en-US" sz="1800">
              <a:latin typeface="Calibri" panose="020F0502020204030204" pitchFamily="34" charset="0"/>
              <a:ea typeface="Calibri" panose="020F0502020204030204" pitchFamily="34" charset="0"/>
            </a:endParaRPr>
          </a:p>
          <a:p>
            <a:r>
              <a:rPr lang="en-US" sz="1800">
                <a:solidFill>
                  <a:srgbClr val="000000"/>
                </a:solidFill>
                <a:latin typeface="Calibri" panose="020F0502020204030204" pitchFamily="34" charset="0"/>
                <a:ea typeface="Times New Roman" panose="02020603050405020304" pitchFamily="18" charset="0"/>
              </a:rPr>
              <a:t>For an overnight SLP event, a minimum of 1 background checked adult* per 10 SLP members, which breaks down to:</a:t>
            </a:r>
            <a:endParaRPr lang="en-US" sz="1800">
              <a:latin typeface="Calibri" panose="020F0502020204030204" pitchFamily="34" charset="0"/>
              <a:ea typeface="Calibri" panose="020F0502020204030204" pitchFamily="34" charset="0"/>
            </a:endParaRPr>
          </a:p>
          <a:p>
            <a:r>
              <a:rPr lang="en-US" sz="1800">
                <a:solidFill>
                  <a:srgbClr val="000000"/>
                </a:solidFill>
                <a:latin typeface="Calibri" panose="020F0502020204030204" pitchFamily="34" charset="0"/>
                <a:ea typeface="Times New Roman" panose="02020603050405020304" pitchFamily="18" charset="0"/>
              </a:rPr>
              <a:t>1 adult male to supervise no more than 10 youth males AND</a:t>
            </a:r>
            <a:endParaRPr lang="en-US" sz="1800">
              <a:latin typeface="Calibri" panose="020F0502020204030204" pitchFamily="34" charset="0"/>
              <a:ea typeface="Calibri" panose="020F0502020204030204" pitchFamily="34" charset="0"/>
            </a:endParaRPr>
          </a:p>
          <a:p>
            <a:r>
              <a:rPr lang="en-US" sz="1800">
                <a:solidFill>
                  <a:srgbClr val="000000"/>
                </a:solidFill>
                <a:latin typeface="Calibri" panose="020F0502020204030204" pitchFamily="34" charset="0"/>
                <a:ea typeface="Times New Roman" panose="02020603050405020304" pitchFamily="18" charset="0"/>
              </a:rPr>
              <a:t>1 adult female to supervise no more than 10 youth females.</a:t>
            </a:r>
          </a:p>
          <a:p>
            <a:endParaRPr lang="en-US" sz="1800">
              <a:solidFill>
                <a:srgbClr val="000000"/>
              </a:solidFill>
              <a:latin typeface="Calibri" panose="020F0502020204030204" pitchFamily="34" charset="0"/>
              <a:ea typeface="Calibri" panose="020F0502020204030204" pitchFamily="34" charset="0"/>
            </a:endParaRPr>
          </a:p>
          <a:p>
            <a:pPr defTabSz="891357">
              <a:defRPr/>
            </a:pPr>
            <a:r>
              <a:rPr lang="en-US" sz="1800"/>
              <a:t>Adults chaperones must be 21 or older. CKI members younger than 21 can volunteer but can’t be an ‘’official chaperone, nor counted in the ratio.</a:t>
            </a:r>
          </a:p>
          <a:p>
            <a:endParaRPr lang="en-US" sz="1800">
              <a:latin typeface="Calibri" panose="020F0502020204030204" pitchFamily="34" charset="0"/>
              <a:ea typeface="Calibri" panose="020F0502020204030204" pitchFamily="34" charset="0"/>
            </a:endParaRPr>
          </a:p>
          <a:p>
            <a:r>
              <a:rPr lang="en-US" sz="1800">
                <a:solidFill>
                  <a:srgbClr val="000000"/>
                </a:solidFill>
                <a:latin typeface="Calibri" panose="020F0502020204030204" pitchFamily="34" charset="0"/>
                <a:ea typeface="Times New Roman" panose="02020603050405020304" pitchFamily="18" charset="0"/>
              </a:rPr>
              <a:t>Please note on the topic of overnights: adults MUST NOT share sleeping quarters with youth except with their own child. </a:t>
            </a:r>
            <a:endParaRPr lang="en-US"/>
          </a:p>
        </p:txBody>
      </p:sp>
      <p:sp>
        <p:nvSpPr>
          <p:cNvPr id="4" name="Slide Number Placeholder 3"/>
          <p:cNvSpPr>
            <a:spLocks noGrp="1"/>
          </p:cNvSpPr>
          <p:nvPr>
            <p:ph type="sldNum" sz="quarter" idx="5"/>
          </p:nvPr>
        </p:nvSpPr>
        <p:spPr/>
        <p:txBody>
          <a:bodyPr/>
          <a:lstStyle/>
          <a:p>
            <a:pPr defTabSz="1424834"/>
            <a:fld id="{75FCF794-7C38-4039-A212-11B15349FB3F}" type="slidenum">
              <a:rPr lang="en-US" sz="2100"/>
              <a:pPr defTabSz="1424834"/>
              <a:t>15</a:t>
            </a:fld>
            <a:endParaRPr lang="en-US" sz="2100"/>
          </a:p>
        </p:txBody>
      </p:sp>
    </p:spTree>
    <p:extLst>
      <p:ext uri="{BB962C8B-B14F-4D97-AF65-F5344CB8AC3E}">
        <p14:creationId xmlns:p14="http://schemas.microsoft.com/office/powerpoint/2010/main" val="3404993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previous slide showed Kiwanis policy, and we also want to share best practices to guide your decisions in addition to that. Regardless of a minimum ratio, it is best practice to always have </a:t>
            </a:r>
            <a:r>
              <a:rPr lang="en-US" sz="1600">
                <a:solidFill>
                  <a:srgbClr val="000000"/>
                </a:solidFill>
              </a:rPr>
              <a:t>2, 3, or more background-checked adults at each activity. In identifying the right number for your event, consider your ability to:</a:t>
            </a:r>
          </a:p>
          <a:p>
            <a:pPr marL="968732" lvl="1" indent="-222839">
              <a:lnSpc>
                <a:spcPct val="80000"/>
              </a:lnSpc>
              <a:spcBef>
                <a:spcPts val="624"/>
              </a:spcBef>
              <a:buClr>
                <a:schemeClr val="tx1"/>
              </a:buClr>
              <a:buFont typeface="Arial" panose="020B0604020202020204" pitchFamily="34" charset="0"/>
              <a:buChar char="•"/>
            </a:pPr>
            <a:r>
              <a:rPr lang="en-US" sz="1600">
                <a:solidFill>
                  <a:srgbClr val="000000"/>
                </a:solidFill>
                <a:latin typeface="Arial" panose="020B0604020202020204" pitchFamily="34" charset="0"/>
                <a:cs typeface="Arial" panose="020B0604020202020204" pitchFamily="34" charset="0"/>
              </a:rPr>
              <a:t>Supervise &amp; monitor the youth and various aspects of the activities and free time;</a:t>
            </a:r>
          </a:p>
          <a:p>
            <a:pPr marL="968732" lvl="1" indent="-222839">
              <a:lnSpc>
                <a:spcPct val="80000"/>
              </a:lnSpc>
              <a:spcBef>
                <a:spcPts val="624"/>
              </a:spcBef>
              <a:buClr>
                <a:schemeClr val="tx1"/>
              </a:buClr>
              <a:buFont typeface="Arial" panose="020B0604020202020204" pitchFamily="34" charset="0"/>
              <a:buChar char="•"/>
            </a:pPr>
            <a:r>
              <a:rPr lang="en-US" sz="1600">
                <a:solidFill>
                  <a:srgbClr val="000000"/>
                </a:solidFill>
                <a:latin typeface="Arial" panose="020B0604020202020204" pitchFamily="34" charset="0"/>
                <a:cs typeface="Arial" panose="020B0604020202020204" pitchFamily="34" charset="0"/>
              </a:rPr>
              <a:t>Ability to Check in with members regularly</a:t>
            </a:r>
          </a:p>
          <a:p>
            <a:pPr marL="968732" lvl="1" indent="-222839">
              <a:lnSpc>
                <a:spcPct val="80000"/>
              </a:lnSpc>
              <a:spcBef>
                <a:spcPts val="624"/>
              </a:spcBef>
              <a:buClr>
                <a:schemeClr val="tx1"/>
              </a:buClr>
              <a:buFont typeface="Arial" panose="020B0604020202020204" pitchFamily="34" charset="0"/>
              <a:buChar char="•"/>
            </a:pPr>
            <a:r>
              <a:rPr lang="en-US" sz="1600">
                <a:solidFill>
                  <a:srgbClr val="000000"/>
                </a:solidFill>
                <a:latin typeface="Arial" panose="020B0604020202020204" pitchFamily="34" charset="0"/>
                <a:cs typeface="Arial" panose="020B0604020202020204" pitchFamily="34" charset="0"/>
              </a:rPr>
              <a:t>And in case there is an urgent situation with one youth or group, the availability of other adults to lead the rest of the group</a:t>
            </a:r>
          </a:p>
          <a:p>
            <a:pPr>
              <a:lnSpc>
                <a:spcPct val="80000"/>
              </a:lnSpc>
            </a:pPr>
            <a:r>
              <a:rPr lang="en-US" sz="1600">
                <a:solidFill>
                  <a:srgbClr val="000000"/>
                </a:solidFill>
              </a:rPr>
              <a:t>The answers to this will change depending on the activity setting, agenda, and other factors.</a:t>
            </a:r>
          </a:p>
          <a:p>
            <a:pPr>
              <a:lnSpc>
                <a:spcPct val="80000"/>
              </a:lnSpc>
            </a:pPr>
            <a:endParaRPr lang="en-US" sz="1600">
              <a:solidFill>
                <a:srgbClr val="000000"/>
              </a:solidFill>
            </a:endParaRPr>
          </a:p>
          <a:p>
            <a:pPr>
              <a:lnSpc>
                <a:spcPct val="80000"/>
              </a:lnSpc>
            </a:pPr>
            <a:r>
              <a:rPr lang="en-US" sz="1600">
                <a:solidFill>
                  <a:srgbClr val="000000"/>
                </a:solidFill>
              </a:rPr>
              <a:t>Remember, having 2, 3, or more adult chaperones discourages inappropriate and one-on-one engagement and can help hold youth members and other advisors/chaperones accountable to the code of conduct and other program guidelines.</a:t>
            </a:r>
          </a:p>
        </p:txBody>
      </p:sp>
      <p:sp>
        <p:nvSpPr>
          <p:cNvPr id="4" name="Slide Number Placeholder 3"/>
          <p:cNvSpPr>
            <a:spLocks noGrp="1"/>
          </p:cNvSpPr>
          <p:nvPr>
            <p:ph type="sldNum" sz="quarter" idx="5"/>
          </p:nvPr>
        </p:nvSpPr>
        <p:spPr/>
        <p:txBody>
          <a:bodyPr/>
          <a:lstStyle/>
          <a:p>
            <a:pPr defTabSz="1424834"/>
            <a:fld id="{75FCF794-7C38-4039-A212-11B15349FB3F}" type="slidenum">
              <a:rPr lang="en-US" sz="2100"/>
              <a:pPr defTabSz="1424834"/>
              <a:t>16</a:t>
            </a:fld>
            <a:endParaRPr lang="en-US" sz="2100"/>
          </a:p>
        </p:txBody>
      </p:sp>
    </p:spTree>
    <p:extLst>
      <p:ext uri="{BB962C8B-B14F-4D97-AF65-F5344CB8AC3E}">
        <p14:creationId xmlns:p14="http://schemas.microsoft.com/office/powerpoint/2010/main" val="2705304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a:solidFill>
                  <a:schemeClr val="tx1"/>
                </a:solidFill>
                <a:latin typeface="+mn-lt"/>
                <a:ea typeface="+mn-ea"/>
                <a:cs typeface="+mn-cs"/>
              </a:rPr>
              <a:t>Like with in-person activities, whether you have three members or 80, we advise that you have at least 2-3 background-checked adults involved in virtual programs.</a:t>
            </a:r>
            <a:endParaRPr lang="en-US">
              <a:solidFill>
                <a:schemeClr val="tx1"/>
              </a:solidFill>
              <a:ea typeface="+mn-ea"/>
              <a:cs typeface="+mn-cs"/>
            </a:endParaRPr>
          </a:p>
          <a:p>
            <a:endParaRPr lang="en-US"/>
          </a:p>
        </p:txBody>
      </p:sp>
      <p:sp>
        <p:nvSpPr>
          <p:cNvPr id="4" name="Slide Number Placeholder 3"/>
          <p:cNvSpPr>
            <a:spLocks noGrp="1"/>
          </p:cNvSpPr>
          <p:nvPr>
            <p:ph type="sldNum" sz="quarter" idx="5"/>
          </p:nvPr>
        </p:nvSpPr>
        <p:spPr/>
        <p:txBody>
          <a:bodyPr/>
          <a:lstStyle/>
          <a:p>
            <a:pPr defTabSz="1424834"/>
            <a:fld id="{75FCF794-7C38-4039-A212-11B15349FB3F}" type="slidenum">
              <a:rPr lang="en-US" sz="2100"/>
              <a:pPr defTabSz="1424834"/>
              <a:t>17</a:t>
            </a:fld>
            <a:endParaRPr lang="en-US" sz="2100"/>
          </a:p>
        </p:txBody>
      </p:sp>
    </p:spTree>
    <p:extLst>
      <p:ext uri="{BB962C8B-B14F-4D97-AF65-F5344CB8AC3E}">
        <p14:creationId xmlns:p14="http://schemas.microsoft.com/office/powerpoint/2010/main" val="4183315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3925" y="317500"/>
            <a:ext cx="4737100" cy="2663825"/>
          </a:xfrm>
        </p:spPr>
      </p:sp>
      <p:sp>
        <p:nvSpPr>
          <p:cNvPr id="3" name="Notes Placeholder 2"/>
          <p:cNvSpPr>
            <a:spLocks noGrp="1"/>
          </p:cNvSpPr>
          <p:nvPr>
            <p:ph type="body" idx="1"/>
          </p:nvPr>
        </p:nvSpPr>
        <p:spPr>
          <a:xfrm>
            <a:off x="697617" y="3091832"/>
            <a:ext cx="7732452" cy="3196113"/>
          </a:xfrm>
        </p:spPr>
        <p:txBody>
          <a:bodyPr/>
          <a:lstStyle/>
          <a:p>
            <a:pPr defTabSz="891357">
              <a:defRPr/>
            </a:pPr>
            <a:r>
              <a:rPr lang="en-US" sz="1600" dirty="0"/>
              <a:t>Kiwanis has policy about social media and electronic communications with youth. Never initiate, follow, friend, or like posts or pages of individual youth. When connecting with youth on social media, do so via the SLP club page or account, and never from your personal account. Remember that everything on the internet should be kept professional, as it is a public forum. </a:t>
            </a:r>
          </a:p>
          <a:p>
            <a:pPr defTabSz="891357">
              <a:defRPr/>
            </a:pPr>
            <a:endParaRPr lang="en-US" sz="1600" dirty="0"/>
          </a:p>
          <a:p>
            <a:pPr defTabSz="891357">
              <a:defRPr/>
            </a:pPr>
            <a:r>
              <a:rPr lang="en-US" sz="1600" dirty="0"/>
              <a:t>We love seeing and posting photos of Kiwanis youth. These should only be shared on the club page or account, and not on a personal page. </a:t>
            </a:r>
          </a:p>
          <a:p>
            <a:pPr defTabSz="891357">
              <a:defRPr/>
            </a:pPr>
            <a:endParaRPr lang="en-US" sz="1600" dirty="0"/>
          </a:p>
          <a:p>
            <a:pPr defTabSz="891357">
              <a:defRPr/>
            </a:pPr>
            <a:r>
              <a:rPr lang="en-US" sz="1600" dirty="0"/>
              <a:t>Remember the rule of 3, and avoid one-on-one contact online just as you would in person. This includes via email or text, where there should always be at least two adults copied.</a:t>
            </a:r>
          </a:p>
          <a:p>
            <a:pPr defTabSz="891357">
              <a:defRPr/>
            </a:pPr>
            <a:endParaRPr lang="en-US" sz="1600" dirty="0"/>
          </a:p>
          <a:p>
            <a:pPr defTabSz="891357">
              <a:defRPr/>
            </a:pPr>
            <a:r>
              <a:rPr lang="en-US" sz="1600" dirty="0"/>
              <a:t>The National Center for Missing and Exploited Children received close to 85 million online files containing child sexual abuse material in 2021. For this, and other reasons, we want youth to know we expect their online and electronic interactions with adults to remain public.</a:t>
            </a:r>
          </a:p>
          <a:p>
            <a:endParaRPr lang="en-US" dirty="0"/>
          </a:p>
        </p:txBody>
      </p:sp>
      <p:sp>
        <p:nvSpPr>
          <p:cNvPr id="4" name="Slide Number Placeholder 3"/>
          <p:cNvSpPr>
            <a:spLocks noGrp="1"/>
          </p:cNvSpPr>
          <p:nvPr>
            <p:ph type="sldNum" sz="quarter" idx="5"/>
          </p:nvPr>
        </p:nvSpPr>
        <p:spPr/>
        <p:txBody>
          <a:bodyPr/>
          <a:lstStyle/>
          <a:p>
            <a:pPr defTabSz="1424834"/>
            <a:fld id="{75FCF794-7C38-4039-A212-11B15349FB3F}" type="slidenum">
              <a:rPr lang="en-US" sz="2100"/>
              <a:pPr defTabSz="1424834"/>
              <a:t>18</a:t>
            </a:fld>
            <a:endParaRPr lang="en-US" sz="2100"/>
          </a:p>
        </p:txBody>
      </p:sp>
    </p:spTree>
    <p:extLst>
      <p:ext uri="{BB962C8B-B14F-4D97-AF65-F5344CB8AC3E}">
        <p14:creationId xmlns:p14="http://schemas.microsoft.com/office/powerpoint/2010/main" val="1145672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Sometimes your activity will involve transporting youth. Again, follow the rule of three, and make sure there are always three people in the car. When possible, youth should ride in the back. Make sure you have parent or guardian approval for the transportation, that you are following local traffic safety rules and laws, and that all drivers know not to text or use the phone while driving.</a:t>
            </a:r>
          </a:p>
        </p:txBody>
      </p:sp>
      <p:sp>
        <p:nvSpPr>
          <p:cNvPr id="4" name="Slide Number Placeholder 3"/>
          <p:cNvSpPr>
            <a:spLocks noGrp="1"/>
          </p:cNvSpPr>
          <p:nvPr>
            <p:ph type="sldNum" sz="quarter" idx="5"/>
          </p:nvPr>
        </p:nvSpPr>
        <p:spPr/>
        <p:txBody>
          <a:bodyPr/>
          <a:lstStyle/>
          <a:p>
            <a:pPr defTabSz="1424834"/>
            <a:fld id="{75FCF794-7C38-4039-A212-11B15349FB3F}" type="slidenum">
              <a:rPr lang="en-US" sz="2100"/>
              <a:pPr defTabSz="1424834"/>
              <a:t>19</a:t>
            </a:fld>
            <a:endParaRPr lang="en-US" sz="2100"/>
          </a:p>
        </p:txBody>
      </p:sp>
    </p:spTree>
    <p:extLst>
      <p:ext uri="{BB962C8B-B14F-4D97-AF65-F5344CB8AC3E}">
        <p14:creationId xmlns:p14="http://schemas.microsoft.com/office/powerpoint/2010/main" val="65878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80"/>
              </a:spcAft>
            </a:pPr>
            <a:r>
              <a:rPr lang="en-US" sz="1800" b="1" u="sng" dirty="0">
                <a:ea typeface="Calibri" panose="020F0502020204030204" pitchFamily="34" charset="0"/>
              </a:rPr>
              <a:t>Why does youth protection matter?</a:t>
            </a:r>
            <a:endParaRPr lang="en-US" sz="1800" dirty="0">
              <a:ea typeface="Calibri" panose="020F0502020204030204" pitchFamily="34" charset="0"/>
            </a:endParaRPr>
          </a:p>
          <a:p>
            <a:pPr>
              <a:lnSpc>
                <a:spcPct val="107000"/>
              </a:lnSpc>
              <a:spcAft>
                <a:spcPts val="780"/>
              </a:spcAft>
            </a:pPr>
            <a:r>
              <a:rPr lang="en-US" sz="1800" dirty="0">
                <a:ea typeface="Calibri" panose="020F0502020204030204" pitchFamily="34" charset="0"/>
              </a:rPr>
              <a:t>Together, we are the stewards for the well-being of hundreds of thousands of young people involved in Kiwanis Service Leadership Programs across the globe. </a:t>
            </a:r>
          </a:p>
          <a:p>
            <a:pPr>
              <a:lnSpc>
                <a:spcPct val="107000"/>
              </a:lnSpc>
              <a:spcAft>
                <a:spcPts val="780"/>
              </a:spcAft>
            </a:pPr>
            <a:r>
              <a:rPr lang="en-US" sz="1800" dirty="0">
                <a:ea typeface="Calibri" panose="020F0502020204030204" pitchFamily="34" charset="0"/>
              </a:rPr>
              <a:t>Each of us individually may be responsible for one, two, 10, or 50 young people. </a:t>
            </a:r>
          </a:p>
          <a:p>
            <a:pPr>
              <a:lnSpc>
                <a:spcPct val="107000"/>
              </a:lnSpc>
              <a:spcAft>
                <a:spcPts val="780"/>
              </a:spcAft>
            </a:pPr>
            <a:r>
              <a:rPr lang="en-US" sz="1800" dirty="0">
                <a:ea typeface="Calibri" panose="020F0502020204030204" pitchFamily="34" charset="0"/>
              </a:rPr>
              <a:t>SLP members are counting on us to provide educational and fun experiences so they can grow in leadership, service, and general life skills. </a:t>
            </a:r>
          </a:p>
          <a:p>
            <a:pPr>
              <a:lnSpc>
                <a:spcPct val="107000"/>
              </a:lnSpc>
              <a:spcAft>
                <a:spcPts val="780"/>
              </a:spcAft>
            </a:pPr>
            <a:r>
              <a:rPr lang="en-US" sz="1800" dirty="0">
                <a:ea typeface="Calibri" panose="020F0502020204030204" pitchFamily="34" charset="0"/>
              </a:rPr>
              <a:t>The foundation of this is safety. You can’t learn or grow – much less enjoy your experience – if you feel unsafe. We owe it to these vulnerable populations to protect them.</a:t>
            </a:r>
            <a:endParaRPr lang="en-US" sz="1800" dirty="0"/>
          </a:p>
          <a:p>
            <a:endParaRPr lang="en-US" dirty="0"/>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2</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415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At any Service Leadership Programs event,</a:t>
            </a:r>
          </a:p>
          <a:p>
            <a:pPr marL="40854"/>
            <a:endParaRPr lang="en-US" sz="1800" b="1" u="sng" dirty="0">
              <a:solidFill>
                <a:schemeClr val="tx1"/>
              </a:solidFill>
              <a:latin typeface="Arial" panose="020B0604020202020204" pitchFamily="34" charset="0"/>
              <a:ea typeface="+mn-ea"/>
              <a:cs typeface="Arial" panose="020B0604020202020204" pitchFamily="34" charset="0"/>
            </a:endParaRPr>
          </a:p>
          <a:p>
            <a:pPr marL="667280" indent="-222839">
              <a:lnSpc>
                <a:spcPct val="120000"/>
              </a:lnSpc>
              <a:buFont typeface="Arial" panose="020B0604020202020204" pitchFamily="34" charset="0"/>
              <a:buChar char="•"/>
            </a:pPr>
            <a:r>
              <a:rPr lang="en-US" sz="1800" dirty="0">
                <a:solidFill>
                  <a:schemeClr val="tx1"/>
                </a:solidFill>
                <a:ea typeface="+mn-ea"/>
              </a:rPr>
              <a:t>Possession of prescription and non-prescription medications is only allowed with written permission from a parent or guardian</a:t>
            </a:r>
          </a:p>
          <a:p>
            <a:pPr marL="667280" indent="-222839">
              <a:lnSpc>
                <a:spcPct val="120000"/>
              </a:lnSpc>
              <a:buFont typeface="Arial" panose="020B0604020202020204" pitchFamily="34" charset="0"/>
              <a:buChar char="•"/>
            </a:pPr>
            <a:endParaRPr lang="en-US" sz="1800" dirty="0">
              <a:solidFill>
                <a:schemeClr val="tx1"/>
              </a:solidFill>
              <a:ea typeface="+mn-ea"/>
            </a:endParaRPr>
          </a:p>
          <a:p>
            <a:pPr marL="667280" indent="-222839">
              <a:lnSpc>
                <a:spcPct val="120000"/>
              </a:lnSpc>
              <a:buFont typeface="Arial" panose="020B0604020202020204" pitchFamily="34" charset="0"/>
              <a:buChar char="•"/>
            </a:pPr>
            <a:r>
              <a:rPr lang="en-US" sz="1800" dirty="0">
                <a:solidFill>
                  <a:schemeClr val="tx1"/>
                </a:solidFill>
                <a:ea typeface="+mn-ea"/>
              </a:rPr>
              <a:t>During overnight stays, we recommend that you keep the signed medical forms safe and accessible in case you need to use it in an emergency.</a:t>
            </a:r>
          </a:p>
          <a:p>
            <a:pPr marL="263693">
              <a:spcBef>
                <a:spcPts val="585"/>
              </a:spcBef>
              <a:spcAft>
                <a:spcPts val="585"/>
              </a:spcAft>
            </a:pPr>
            <a:endParaRPr lang="en-US" dirty="0">
              <a:solidFill>
                <a:schemeClr val="tx1"/>
              </a:solidFill>
              <a:ea typeface="+mn-ea"/>
              <a:cs typeface="+mn-cs"/>
            </a:endParaRPr>
          </a:p>
          <a:p>
            <a:endParaRPr lang="en-US" dirty="0"/>
          </a:p>
        </p:txBody>
      </p:sp>
      <p:sp>
        <p:nvSpPr>
          <p:cNvPr id="4" name="Slide Number Placeholder 3"/>
          <p:cNvSpPr>
            <a:spLocks noGrp="1"/>
          </p:cNvSpPr>
          <p:nvPr>
            <p:ph type="sldNum" sz="quarter" idx="5"/>
          </p:nvPr>
        </p:nvSpPr>
        <p:spPr/>
        <p:txBody>
          <a:bodyPr/>
          <a:lstStyle/>
          <a:p>
            <a:pPr defTabSz="1424834"/>
            <a:fld id="{75FCF794-7C38-4039-A212-11B15349FB3F}" type="slidenum">
              <a:rPr lang="en-US" sz="2100"/>
              <a:pPr defTabSz="1424834"/>
              <a:t>20</a:t>
            </a:fld>
            <a:endParaRPr lang="en-US" sz="2100"/>
          </a:p>
        </p:txBody>
      </p:sp>
    </p:spTree>
    <p:extLst>
      <p:ext uri="{BB962C8B-B14F-4D97-AF65-F5344CB8AC3E}">
        <p14:creationId xmlns:p14="http://schemas.microsoft.com/office/powerpoint/2010/main" val="2912231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sz="1800" dirty="0"/>
              <a:t>An additional tool for reporting abuse is the youth protection helpline. </a:t>
            </a:r>
            <a:r>
              <a:rPr lang="en-US" sz="1800" b="1" dirty="0"/>
              <a:t>Kiwanis partners with Praesidium Inc. to provide this toll-free Helpline</a:t>
            </a:r>
            <a:r>
              <a:rPr lang="en-US" sz="1800" dirty="0"/>
              <a:t> that Kiwanis youth and adult members, advisors, or parents can call and report a policy violation or abuse. </a:t>
            </a:r>
          </a:p>
          <a:p>
            <a:pPr defTabSz="891357">
              <a:defRPr/>
            </a:pPr>
            <a:r>
              <a:rPr lang="en-US" sz="1800" dirty="0"/>
              <a:t>You can also call to seek guidance if you are unsure the behavior was inappropriate or abusive. </a:t>
            </a:r>
          </a:p>
          <a:p>
            <a:pPr defTabSz="891357">
              <a:defRPr/>
            </a:pPr>
            <a:r>
              <a:rPr lang="en-US" sz="1800" dirty="0"/>
              <a:t>Trained professionals will talk with you about the most appropriate next steps, and will make sure the Kiwanis youth protection team is looped in. </a:t>
            </a:r>
          </a:p>
          <a:p>
            <a:pPr defTabSz="891357">
              <a:defRPr/>
            </a:pPr>
            <a:endParaRPr lang="en-US" sz="1800" dirty="0">
              <a:solidFill>
                <a:srgbClr val="000000"/>
              </a:solidFill>
              <a:latin typeface="Calibri" panose="020F0502020204030204" pitchFamily="34" charset="0"/>
              <a:ea typeface="Times New Roman" panose="02020603050405020304" pitchFamily="18" charset="0"/>
            </a:endParaRPr>
          </a:p>
          <a:p>
            <a:pPr defTabSz="891357">
              <a:defRPr/>
            </a:pPr>
            <a:r>
              <a:rPr lang="en-US" sz="1800" b="1" dirty="0">
                <a:solidFill>
                  <a:srgbClr val="000000"/>
                </a:solidFill>
                <a:latin typeface="Calibri" panose="020F0502020204030204" pitchFamily="34" charset="0"/>
                <a:ea typeface="Times New Roman" panose="02020603050405020304" pitchFamily="18" charset="0"/>
              </a:rPr>
              <a:t>Calls can choose to be anonymous</a:t>
            </a:r>
            <a:r>
              <a:rPr lang="en-US" sz="1800" dirty="0">
                <a:solidFill>
                  <a:srgbClr val="000000"/>
                </a:solidFill>
                <a:latin typeface="Calibri" panose="020F0502020204030204" pitchFamily="34" charset="0"/>
                <a:ea typeface="Times New Roman" panose="02020603050405020304" pitchFamily="18" charset="0"/>
              </a:rPr>
              <a:t>.</a:t>
            </a:r>
            <a:endParaRPr lang="en-US" sz="1800" dirty="0"/>
          </a:p>
        </p:txBody>
      </p:sp>
      <p:sp>
        <p:nvSpPr>
          <p:cNvPr id="4" name="Slide Number Placeholder 3"/>
          <p:cNvSpPr>
            <a:spLocks noGrp="1"/>
          </p:cNvSpPr>
          <p:nvPr>
            <p:ph type="sldNum" sz="quarter" idx="5"/>
          </p:nvPr>
        </p:nvSpPr>
        <p:spPr/>
        <p:txBody>
          <a:bodyPr/>
          <a:lstStyle/>
          <a:p>
            <a:pPr defTabSz="1424834"/>
            <a:fld id="{75FCF794-7C38-4039-A212-11B15349FB3F}" type="slidenum">
              <a:rPr lang="en-US" sz="2100"/>
              <a:pPr defTabSz="1424834"/>
              <a:t>21</a:t>
            </a:fld>
            <a:endParaRPr lang="en-US" sz="2100"/>
          </a:p>
        </p:txBody>
      </p:sp>
    </p:spTree>
    <p:extLst>
      <p:ext uri="{BB962C8B-B14F-4D97-AF65-F5344CB8AC3E}">
        <p14:creationId xmlns:p14="http://schemas.microsoft.com/office/powerpoint/2010/main" val="1833066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692150"/>
            <a:ext cx="6167437" cy="3468688"/>
          </a:xfrm>
        </p:spPr>
      </p:sp>
      <p:sp>
        <p:nvSpPr>
          <p:cNvPr id="3" name="Notes Placeholder 2"/>
          <p:cNvSpPr>
            <a:spLocks noGrp="1"/>
          </p:cNvSpPr>
          <p:nvPr>
            <p:ph type="body" idx="1"/>
          </p:nvPr>
        </p:nvSpPr>
        <p:spPr/>
        <p:txBody>
          <a:bodyPr/>
          <a:lstStyle/>
          <a:p>
            <a:pPr eaLnBrk="1" hangingPunct="1">
              <a:spcBef>
                <a:spcPct val="0"/>
              </a:spcBef>
            </a:pPr>
            <a:endParaRPr lang="en-US" altLang="en-US" dirty="0">
              <a:ea typeface="ＭＳ Ｐゴシック" pitchFamily="34" charset="-128"/>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22</a:t>
            </a:fld>
            <a:endParaRPr lang="en-US"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217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panose="020F0502020204030204" pitchFamily="34" charset="0"/>
              </a:rPr>
              <a:t>We have an obligation to equip ourselves</a:t>
            </a:r>
            <a:r>
              <a:rPr lang="en-US">
                <a:latin typeface="Calibri"/>
                <a:ea typeface="Calibri" panose="020F0502020204030204" pitchFamily="34" charset="0"/>
                <a:cs typeface="Calibri"/>
              </a:rPr>
              <a:t>, </a:t>
            </a:r>
            <a:r>
              <a:rPr lang="en-US">
                <a:ea typeface="Calibri" panose="020F0502020204030204" pitchFamily="34" charset="0"/>
              </a:rPr>
              <a:t>other adults</a:t>
            </a:r>
            <a:r>
              <a:rPr lang="en-US">
                <a:latin typeface="Calibri"/>
                <a:ea typeface="Calibri" panose="020F0502020204030204" pitchFamily="34" charset="0"/>
                <a:cs typeface="Calibri"/>
              </a:rPr>
              <a:t>, and SLP members</a:t>
            </a:r>
            <a:r>
              <a:rPr lang="en-US">
                <a:ea typeface="Calibri" panose="020F0502020204030204" pitchFamily="34" charset="0"/>
              </a:rPr>
              <a:t> with the tools to</a:t>
            </a:r>
            <a:r>
              <a:rPr lang="en-US">
                <a:latin typeface="Calibri"/>
                <a:ea typeface="Calibri" panose="020F0502020204030204" pitchFamily="34" charset="0"/>
                <a:cs typeface="Calibri"/>
              </a:rPr>
              <a:t> prevent </a:t>
            </a:r>
            <a:r>
              <a:rPr lang="en-US"/>
              <a:t>adult-to-youth abuse and peer-to-peer abuse </a:t>
            </a:r>
            <a:r>
              <a:rPr lang="en-US">
                <a:latin typeface="Calibri"/>
                <a:cs typeface="Calibri"/>
              </a:rPr>
              <a:t>by</a:t>
            </a:r>
            <a:r>
              <a:rPr lang="en-US">
                <a:ea typeface="Calibri" panose="020F0502020204030204" pitchFamily="34" charset="0"/>
              </a:rPr>
              <a:t>:</a:t>
            </a:r>
          </a:p>
          <a:p>
            <a:pPr marL="278549" indent="-278549">
              <a:buFont typeface="Calibri"/>
              <a:buChar char="-"/>
            </a:pPr>
            <a:r>
              <a:rPr lang="en-US">
                <a:latin typeface="Calibri"/>
                <a:ea typeface="Calibri" panose="020F0502020204030204" pitchFamily="34" charset="0"/>
                <a:cs typeface="Calibri"/>
              </a:rPr>
              <a:t>Following Kiwanis youth protection policies</a:t>
            </a:r>
          </a:p>
          <a:p>
            <a:pPr marL="334259" indent="-334259">
              <a:lnSpc>
                <a:spcPct val="107000"/>
              </a:lnSpc>
              <a:buFont typeface="Calibri" panose="020F0502020204030204" pitchFamily="34" charset="0"/>
              <a:buChar char="-"/>
            </a:pPr>
            <a:r>
              <a:rPr lang="en-US">
                <a:ea typeface="Calibri" panose="020F0502020204030204" pitchFamily="34" charset="0"/>
              </a:rPr>
              <a:t>Identifying concerning behaviors</a:t>
            </a:r>
          </a:p>
          <a:p>
            <a:pPr marL="334259" indent="-334259">
              <a:lnSpc>
                <a:spcPct val="107000"/>
              </a:lnSpc>
              <a:buFont typeface="Calibri" panose="020F0502020204030204" pitchFamily="34" charset="0"/>
              <a:buChar char="-"/>
            </a:pPr>
            <a:r>
              <a:rPr lang="en-US">
                <a:ea typeface="Calibri" panose="020F0502020204030204" pitchFamily="34" charset="0"/>
              </a:rPr>
              <a:t>Mitigating risky</a:t>
            </a:r>
            <a:r>
              <a:rPr lang="en-US">
                <a:latin typeface="Calibri"/>
                <a:ea typeface="Calibri" panose="020F0502020204030204" pitchFamily="34" charset="0"/>
                <a:cs typeface="Calibri"/>
              </a:rPr>
              <a:t> situations with supervision.</a:t>
            </a:r>
            <a:endParaRPr lang="en-US">
              <a:ea typeface="Calibri" panose="020F0502020204030204" pitchFamily="34" charset="0"/>
            </a:endParaRPr>
          </a:p>
          <a:p>
            <a:pPr marL="334259" indent="-334259">
              <a:lnSpc>
                <a:spcPct val="107000"/>
              </a:lnSpc>
              <a:buFont typeface="Calibri" panose="020F0502020204030204" pitchFamily="34" charset="0"/>
              <a:buChar char="-"/>
            </a:pPr>
            <a:r>
              <a:rPr lang="en-US">
                <a:ea typeface="Calibri" panose="020F0502020204030204" pitchFamily="34" charset="0"/>
              </a:rPr>
              <a:t>Reporting </a:t>
            </a:r>
            <a:r>
              <a:rPr lang="en-US">
                <a:latin typeface="Calibri"/>
                <a:ea typeface="Calibri" panose="020F0502020204030204" pitchFamily="34" charset="0"/>
                <a:cs typeface="Calibri"/>
              </a:rPr>
              <a:t>emergencies, abuse, or concerning behaviors sooner rather than later.</a:t>
            </a:r>
            <a:r>
              <a:rPr lang="en-US">
                <a:ea typeface="Calibri" panose="020F0502020204030204" pitchFamily="34" charset="0"/>
              </a:rPr>
              <a:t> and</a:t>
            </a:r>
          </a:p>
          <a:p>
            <a:pPr marL="334259" indent="-334259">
              <a:lnSpc>
                <a:spcPct val="107000"/>
              </a:lnSpc>
              <a:spcAft>
                <a:spcPts val="780"/>
              </a:spcAft>
              <a:buFont typeface="Calibri" panose="020F0502020204030204" pitchFamily="34" charset="0"/>
              <a:buChar char="-"/>
            </a:pPr>
            <a:r>
              <a:rPr lang="en-US">
                <a:ea typeface="Calibri" panose="020F0502020204030204" pitchFamily="34" charset="0"/>
              </a:rPr>
              <a:t>Modeling safe, appropriate behaviors</a:t>
            </a:r>
            <a:r>
              <a:rPr lang="en-US">
                <a:latin typeface="Calibri"/>
                <a:ea typeface="Calibri" panose="020F0502020204030204" pitchFamily="34" charset="0"/>
                <a:cs typeface="Calibri"/>
              </a:rPr>
              <a:t>.</a:t>
            </a:r>
            <a:endParaRPr lang="en-US"/>
          </a:p>
        </p:txBody>
      </p:sp>
      <p:sp>
        <p:nvSpPr>
          <p:cNvPr id="4" name="Slide Number Placeholder 3"/>
          <p:cNvSpPr>
            <a:spLocks noGrp="1"/>
          </p:cNvSpPr>
          <p:nvPr>
            <p:ph type="sldNum" sz="quarter" idx="5"/>
          </p:nvPr>
        </p:nvSpPr>
        <p:spPr/>
        <p:txBody>
          <a:bodyPr/>
          <a:lstStyle/>
          <a:p>
            <a:pPr algn="r" defTabSz="1424834">
              <a:defRPr/>
            </a:pPr>
            <a:fld id="{07EF5F05-4F81-4B1F-B4D5-DCDC7FF402A5}" type="slidenum">
              <a:rPr lang="en-US" sz="1900" kern="1200">
                <a:solidFill>
                  <a:prstClr val="black"/>
                </a:solidFill>
                <a:latin typeface="Calibri" panose="020F0502020204030204"/>
                <a:ea typeface="+mn-ea"/>
                <a:cs typeface="+mn-cs"/>
              </a:rPr>
              <a:pPr algn="r" defTabSz="1424834">
                <a:defRPr/>
              </a:pPr>
              <a:t>3</a:t>
            </a:fld>
            <a:endParaRPr lang="en-US" sz="1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55937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Knowing more about why youth protection matters, let's clarify our goals.</a:t>
            </a:r>
          </a:p>
          <a:p>
            <a:endParaRPr lang="en-US" sz="1800" dirty="0"/>
          </a:p>
          <a:p>
            <a:pPr marL="352829">
              <a:spcBef>
                <a:spcPts val="624"/>
              </a:spcBef>
            </a:pPr>
            <a:r>
              <a:rPr lang="en-US" sz="1800" b="1" dirty="0"/>
              <a:t>We aim to Protect, educate, and engage all Kiwanis members - youth and adult, so that we</a:t>
            </a:r>
            <a:endParaRPr lang="en-US" sz="1800" dirty="0"/>
          </a:p>
          <a:p>
            <a:pPr marL="575049" lvl="1">
              <a:spcBef>
                <a:spcPts val="546"/>
              </a:spcBef>
            </a:pPr>
            <a:r>
              <a:rPr lang="en-US" sz="1800" dirty="0"/>
              <a:t> </a:t>
            </a:r>
          </a:p>
          <a:p>
            <a:pPr marL="770034" indent="-417824">
              <a:spcBef>
                <a:spcPts val="624"/>
              </a:spcBef>
              <a:spcAft>
                <a:spcPts val="439"/>
              </a:spcAft>
              <a:buFont typeface="Arial"/>
              <a:buChar char="•"/>
            </a:pPr>
            <a:r>
              <a:rPr lang="en-US" sz="1800" dirty="0"/>
              <a:t>Protect youth from predators</a:t>
            </a:r>
          </a:p>
          <a:p>
            <a:pPr marL="770034" indent="-417824">
              <a:spcBef>
                <a:spcPts val="624"/>
              </a:spcBef>
              <a:spcAft>
                <a:spcPts val="439"/>
              </a:spcAft>
              <a:buFont typeface="Arial"/>
              <a:buChar char="•"/>
            </a:pPr>
            <a:r>
              <a:rPr lang="en-US" sz="1800" dirty="0"/>
              <a:t>Provide them with skills and tools designed to inspire and engage these future leaders to be their best; and </a:t>
            </a:r>
          </a:p>
          <a:p>
            <a:pPr marL="770034" indent="-417824">
              <a:spcBef>
                <a:spcPts val="624"/>
              </a:spcBef>
              <a:spcAft>
                <a:spcPts val="439"/>
              </a:spcAft>
              <a:buFont typeface="Arial"/>
              <a:buChar char="•"/>
            </a:pPr>
            <a:r>
              <a:rPr lang="en-US" sz="1800" dirty="0"/>
              <a:t>Empower and educate the adult members with best practices </a:t>
            </a:r>
          </a:p>
          <a:p>
            <a:endParaRPr lang="en-US" dirty="0"/>
          </a:p>
        </p:txBody>
      </p:sp>
      <p:sp>
        <p:nvSpPr>
          <p:cNvPr id="4" name="Slide Number Placeholder 3"/>
          <p:cNvSpPr>
            <a:spLocks noGrp="1"/>
          </p:cNvSpPr>
          <p:nvPr>
            <p:ph type="sldNum" sz="quarter" idx="5"/>
          </p:nvPr>
        </p:nvSpPr>
        <p:spPr/>
        <p:txBody>
          <a:bodyPr/>
          <a:lstStyle/>
          <a:p>
            <a:pPr algn="r" defTabSz="1424834">
              <a:defRPr/>
            </a:pPr>
            <a:fld id="{07EF5F05-4F81-4B1F-B4D5-DCDC7FF402A5}" type="slidenum">
              <a:rPr lang="en-US" sz="1900" kern="1200">
                <a:solidFill>
                  <a:prstClr val="black"/>
                </a:solidFill>
                <a:latin typeface="Calibri" panose="020F0502020204030204"/>
                <a:ea typeface="+mn-ea"/>
                <a:cs typeface="+mn-cs"/>
              </a:rPr>
              <a:pPr algn="r" defTabSz="1424834">
                <a:defRPr/>
              </a:pPr>
              <a:t>4</a:t>
            </a:fld>
            <a:endParaRPr lang="en-US" sz="1900" kern="1200">
              <a:solidFill>
                <a:prstClr val="black"/>
              </a:solidFill>
              <a:latin typeface="Calibri" panose="020F0502020204030204"/>
              <a:ea typeface="+mn-ea"/>
              <a:cs typeface="+mn-cs"/>
            </a:endParaRPr>
          </a:p>
        </p:txBody>
      </p:sp>
      <p:sp>
        <p:nvSpPr>
          <p:cNvPr id="5" name="Date Placeholder 4">
            <a:extLst>
              <a:ext uri="{FF2B5EF4-FFF2-40B4-BE49-F238E27FC236}">
                <a16:creationId xmlns:a16="http://schemas.microsoft.com/office/drawing/2014/main" id="{F26F4700-968A-4E32-86ED-B5706207F589}"/>
              </a:ext>
            </a:extLst>
          </p:cNvPr>
          <p:cNvSpPr>
            <a:spLocks noGrp="1"/>
          </p:cNvSpPr>
          <p:nvPr>
            <p:ph type="dt" idx="1"/>
          </p:nvPr>
        </p:nvSpPr>
        <p:spPr/>
        <p:txBody>
          <a:bodyPr/>
          <a:lstStyle/>
          <a:p>
            <a:pPr defTabSz="1424834">
              <a:defRPr/>
            </a:pPr>
            <a:fld id="{420A41DB-0254-4851-8992-74D293239807}" type="datetime1">
              <a:rPr lang="en-US" sz="1900" kern="1200">
                <a:solidFill>
                  <a:prstClr val="black"/>
                </a:solidFill>
                <a:ea typeface="+mn-ea"/>
                <a:cs typeface="+mn-cs"/>
              </a:rPr>
              <a:pPr defTabSz="1424834">
                <a:defRPr/>
              </a:pPr>
              <a:t>7/30/2025</a:t>
            </a:fld>
            <a:endParaRPr lang="en-US" sz="1900" kern="1200">
              <a:solidFill>
                <a:prstClr val="black"/>
              </a:solidFill>
              <a:ea typeface="+mn-ea"/>
              <a:cs typeface="+mn-cs"/>
            </a:endParaRPr>
          </a:p>
        </p:txBody>
      </p:sp>
      <p:sp>
        <p:nvSpPr>
          <p:cNvPr id="7" name="Header Placeholder 6">
            <a:extLst>
              <a:ext uri="{FF2B5EF4-FFF2-40B4-BE49-F238E27FC236}">
                <a16:creationId xmlns:a16="http://schemas.microsoft.com/office/drawing/2014/main" id="{32B227EE-A2D1-4139-81FB-521D501AB3EC}"/>
              </a:ext>
            </a:extLst>
          </p:cNvPr>
          <p:cNvSpPr>
            <a:spLocks noGrp="1"/>
          </p:cNvSpPr>
          <p:nvPr>
            <p:ph type="hdr" sz="quarter"/>
          </p:nvPr>
        </p:nvSpPr>
        <p:spPr/>
        <p:txBody>
          <a:bodyPr/>
          <a:lstStyle/>
          <a:p>
            <a:pPr defTabSz="1424834">
              <a:defRPr/>
            </a:pPr>
            <a:endParaRPr lang="en-US" sz="1900" kern="1200">
              <a:solidFill>
                <a:prstClr val="black"/>
              </a:solidFill>
              <a:ea typeface="+mn-ea"/>
              <a:cs typeface="+mn-cs"/>
            </a:endParaRPr>
          </a:p>
        </p:txBody>
      </p:sp>
    </p:spTree>
    <p:extLst>
      <p:ext uri="{BB962C8B-B14F-4D97-AF65-F5344CB8AC3E}">
        <p14:creationId xmlns:p14="http://schemas.microsoft.com/office/powerpoint/2010/main" val="162111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Knowing more about why youth protection matters, let's clarify our goals.</a:t>
            </a:r>
          </a:p>
          <a:p>
            <a:endParaRPr lang="en-US" sz="1800" dirty="0"/>
          </a:p>
          <a:p>
            <a:pPr marL="352829">
              <a:spcBef>
                <a:spcPts val="624"/>
              </a:spcBef>
            </a:pPr>
            <a:r>
              <a:rPr lang="en-US" sz="1800" b="1" dirty="0"/>
              <a:t>We aim to Protect, educate, and engage all Kiwanis members - youth and adult, so that we</a:t>
            </a:r>
            <a:endParaRPr lang="en-US" sz="1800" dirty="0"/>
          </a:p>
          <a:p>
            <a:pPr marL="575049" lvl="1">
              <a:spcBef>
                <a:spcPts val="546"/>
              </a:spcBef>
            </a:pPr>
            <a:r>
              <a:rPr lang="en-US" sz="1800" dirty="0"/>
              <a:t> </a:t>
            </a:r>
          </a:p>
          <a:p>
            <a:pPr marL="770034" indent="-417824">
              <a:spcBef>
                <a:spcPts val="624"/>
              </a:spcBef>
              <a:spcAft>
                <a:spcPts val="439"/>
              </a:spcAft>
              <a:buFont typeface="Arial"/>
              <a:buChar char="•"/>
            </a:pPr>
            <a:r>
              <a:rPr lang="en-US" sz="1800" dirty="0"/>
              <a:t>Protect youth from predators</a:t>
            </a:r>
          </a:p>
          <a:p>
            <a:pPr marL="770034" indent="-417824">
              <a:spcBef>
                <a:spcPts val="624"/>
              </a:spcBef>
              <a:spcAft>
                <a:spcPts val="439"/>
              </a:spcAft>
              <a:buFont typeface="Arial"/>
              <a:buChar char="•"/>
            </a:pPr>
            <a:r>
              <a:rPr lang="en-US" sz="1800" dirty="0"/>
              <a:t>Provide them with skills and tools designed to inspire and engage these future leaders to be their best; and </a:t>
            </a:r>
          </a:p>
          <a:p>
            <a:pPr marL="770034" indent="-417824">
              <a:spcBef>
                <a:spcPts val="624"/>
              </a:spcBef>
              <a:spcAft>
                <a:spcPts val="439"/>
              </a:spcAft>
              <a:buFont typeface="Arial"/>
              <a:buChar char="•"/>
            </a:pPr>
            <a:r>
              <a:rPr lang="en-US" sz="1800" dirty="0"/>
              <a:t>Empower and educate the adult members with best practices </a:t>
            </a:r>
          </a:p>
          <a:p>
            <a:endParaRPr lang="en-US" dirty="0"/>
          </a:p>
        </p:txBody>
      </p:sp>
      <p:sp>
        <p:nvSpPr>
          <p:cNvPr id="4" name="Slide Number Placeholder 3"/>
          <p:cNvSpPr>
            <a:spLocks noGrp="1"/>
          </p:cNvSpPr>
          <p:nvPr>
            <p:ph type="sldNum" sz="quarter" idx="5"/>
          </p:nvPr>
        </p:nvSpPr>
        <p:spPr/>
        <p:txBody>
          <a:bodyPr/>
          <a:lstStyle/>
          <a:p>
            <a:pPr algn="r" defTabSz="1424834">
              <a:defRPr/>
            </a:pPr>
            <a:fld id="{07EF5F05-4F81-4B1F-B4D5-DCDC7FF402A5}" type="slidenum">
              <a:rPr lang="en-US" sz="1900" kern="1200">
                <a:solidFill>
                  <a:prstClr val="black"/>
                </a:solidFill>
                <a:latin typeface="Calibri" panose="020F0502020204030204"/>
                <a:ea typeface="+mn-ea"/>
                <a:cs typeface="+mn-cs"/>
              </a:rPr>
              <a:pPr algn="r" defTabSz="1424834">
                <a:defRPr/>
              </a:pPr>
              <a:t>5</a:t>
            </a:fld>
            <a:endParaRPr lang="en-US" sz="1900" kern="1200">
              <a:solidFill>
                <a:prstClr val="black"/>
              </a:solidFill>
              <a:latin typeface="Calibri" panose="020F0502020204030204"/>
              <a:ea typeface="+mn-ea"/>
              <a:cs typeface="+mn-cs"/>
            </a:endParaRPr>
          </a:p>
        </p:txBody>
      </p:sp>
      <p:sp>
        <p:nvSpPr>
          <p:cNvPr id="5" name="Date Placeholder 4">
            <a:extLst>
              <a:ext uri="{FF2B5EF4-FFF2-40B4-BE49-F238E27FC236}">
                <a16:creationId xmlns:a16="http://schemas.microsoft.com/office/drawing/2014/main" id="{F26F4700-968A-4E32-86ED-B5706207F589}"/>
              </a:ext>
            </a:extLst>
          </p:cNvPr>
          <p:cNvSpPr>
            <a:spLocks noGrp="1"/>
          </p:cNvSpPr>
          <p:nvPr>
            <p:ph type="dt" idx="1"/>
          </p:nvPr>
        </p:nvSpPr>
        <p:spPr/>
        <p:txBody>
          <a:bodyPr/>
          <a:lstStyle/>
          <a:p>
            <a:pPr defTabSz="1424834">
              <a:defRPr/>
            </a:pPr>
            <a:fld id="{420A41DB-0254-4851-8992-74D293239807}" type="datetime1">
              <a:rPr lang="en-US" sz="1900" kern="1200">
                <a:solidFill>
                  <a:prstClr val="black"/>
                </a:solidFill>
                <a:ea typeface="+mn-ea"/>
                <a:cs typeface="+mn-cs"/>
              </a:rPr>
              <a:pPr defTabSz="1424834">
                <a:defRPr/>
              </a:pPr>
              <a:t>7/30/2025</a:t>
            </a:fld>
            <a:endParaRPr lang="en-US" sz="1900" kern="1200">
              <a:solidFill>
                <a:prstClr val="black"/>
              </a:solidFill>
              <a:ea typeface="+mn-ea"/>
              <a:cs typeface="+mn-cs"/>
            </a:endParaRPr>
          </a:p>
        </p:txBody>
      </p:sp>
      <p:sp>
        <p:nvSpPr>
          <p:cNvPr id="7" name="Header Placeholder 6">
            <a:extLst>
              <a:ext uri="{FF2B5EF4-FFF2-40B4-BE49-F238E27FC236}">
                <a16:creationId xmlns:a16="http://schemas.microsoft.com/office/drawing/2014/main" id="{32B227EE-A2D1-4139-81FB-521D501AB3EC}"/>
              </a:ext>
            </a:extLst>
          </p:cNvPr>
          <p:cNvSpPr>
            <a:spLocks noGrp="1"/>
          </p:cNvSpPr>
          <p:nvPr>
            <p:ph type="hdr" sz="quarter"/>
          </p:nvPr>
        </p:nvSpPr>
        <p:spPr/>
        <p:txBody>
          <a:bodyPr/>
          <a:lstStyle/>
          <a:p>
            <a:pPr defTabSz="1424834">
              <a:defRPr/>
            </a:pPr>
            <a:endParaRPr lang="en-US" sz="1900" kern="1200">
              <a:solidFill>
                <a:prstClr val="black"/>
              </a:solidFill>
              <a:ea typeface="+mn-ea"/>
              <a:cs typeface="+mn-cs"/>
            </a:endParaRPr>
          </a:p>
        </p:txBody>
      </p:sp>
    </p:spTree>
    <p:extLst>
      <p:ext uri="{BB962C8B-B14F-4D97-AF65-F5344CB8AC3E}">
        <p14:creationId xmlns:p14="http://schemas.microsoft.com/office/powerpoint/2010/main" val="66011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sz="1600" dirty="0"/>
              <a:t>Abuse has far-reaching effects. </a:t>
            </a:r>
            <a:r>
              <a:rPr lang="en-US" sz="1600" dirty="0">
                <a:latin typeface="+mn-lt"/>
              </a:rPr>
              <a:t>Experiencing sexual abuse and other forms of abuse can result in </a:t>
            </a:r>
            <a:r>
              <a:rPr lang="en-US" sz="1600" dirty="0">
                <a:latin typeface="+mn-lt"/>
                <a:cs typeface="Arial" panose="020B0604020202020204" pitchFamily="34" charset="0"/>
              </a:rPr>
              <a:t>short- and long-term physical, mental, and emotional health consequences, such as:</a:t>
            </a:r>
          </a:p>
          <a:p>
            <a:endParaRPr lang="en-US" sz="1600" dirty="0"/>
          </a:p>
          <a:p>
            <a:endParaRPr lang="en-US" sz="1600" dirty="0"/>
          </a:p>
          <a:p>
            <a:pPr marL="263693">
              <a:spcBef>
                <a:spcPts val="624"/>
              </a:spcBef>
            </a:pPr>
            <a:r>
              <a:rPr lang="en-US" sz="1600" dirty="0"/>
              <a:t>Experiencing sexual abuse and other forms of abuse can result in short- and long-term physical, mental, and emotional health consequences, such as:</a:t>
            </a:r>
          </a:p>
          <a:p>
            <a:pPr marL="643758" lvl="1" indent="-356543">
              <a:spcBef>
                <a:spcPts val="585"/>
              </a:spcBef>
              <a:buFont typeface="Arial,Sans-Serif"/>
              <a:buChar char="•"/>
            </a:pPr>
            <a:r>
              <a:rPr lang="en-US" sz="1600" dirty="0"/>
              <a:t>post-traumatic stress disorder (PTSD),</a:t>
            </a:r>
          </a:p>
          <a:p>
            <a:pPr marL="643758" lvl="1" indent="-356543">
              <a:spcBef>
                <a:spcPts val="585"/>
              </a:spcBef>
              <a:buFont typeface="Arial,Sans-Serif"/>
              <a:buChar char="•"/>
            </a:pPr>
            <a:r>
              <a:rPr lang="en-US" sz="1600" dirty="0"/>
              <a:t>substance abuse,</a:t>
            </a:r>
          </a:p>
          <a:p>
            <a:pPr marL="643758" lvl="1" indent="-356543">
              <a:spcBef>
                <a:spcPts val="585"/>
              </a:spcBef>
              <a:buFont typeface="Arial,Sans-Serif"/>
              <a:buChar char="•"/>
            </a:pPr>
            <a:r>
              <a:rPr lang="en-US" sz="1600" dirty="0"/>
              <a:t>increased risk for suicide or suicide attempts, </a:t>
            </a:r>
          </a:p>
          <a:p>
            <a:pPr marL="643758" lvl="1" indent="-356543">
              <a:spcBef>
                <a:spcPts val="585"/>
              </a:spcBef>
              <a:buFont typeface="Arial,Sans-Serif"/>
              <a:buChar char="•"/>
            </a:pPr>
            <a:r>
              <a:rPr lang="en-US" sz="1600" dirty="0"/>
              <a:t>increased risk of re-victimization, and </a:t>
            </a:r>
          </a:p>
          <a:p>
            <a:pPr marL="643758" lvl="1" indent="-356543">
              <a:spcBef>
                <a:spcPts val="585"/>
              </a:spcBef>
              <a:buFont typeface="Arial,Sans-Serif"/>
              <a:buChar char="•"/>
            </a:pPr>
            <a:r>
              <a:rPr lang="en-US" sz="1600" dirty="0"/>
              <a:t>twice the risk of intimate partner violence (IPV) later in life.</a:t>
            </a:r>
          </a:p>
          <a:p>
            <a:endParaRPr lang="en-US" dirty="0"/>
          </a:p>
        </p:txBody>
      </p:sp>
      <p:sp>
        <p:nvSpPr>
          <p:cNvPr id="4" name="Slide Number Placeholder 3"/>
          <p:cNvSpPr>
            <a:spLocks noGrp="1"/>
          </p:cNvSpPr>
          <p:nvPr>
            <p:ph type="sldNum" sz="quarter" idx="5"/>
          </p:nvPr>
        </p:nvSpPr>
        <p:spPr/>
        <p:txBody>
          <a:bodyPr/>
          <a:lstStyle/>
          <a:p>
            <a:pPr algn="r" defTabSz="1424834">
              <a:defRPr/>
            </a:pPr>
            <a:fld id="{07EF5F05-4F81-4B1F-B4D5-DCDC7FF402A5}" type="slidenum">
              <a:rPr lang="en-US" sz="1900" kern="1200">
                <a:solidFill>
                  <a:prstClr val="black"/>
                </a:solidFill>
                <a:latin typeface="Calibri" panose="020F0502020204030204"/>
                <a:ea typeface="+mn-ea"/>
                <a:cs typeface="+mn-cs"/>
              </a:rPr>
              <a:pPr algn="r" defTabSz="1424834">
                <a:defRPr/>
              </a:pPr>
              <a:t>6</a:t>
            </a:fld>
            <a:endParaRPr lang="en-US" sz="1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92650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80"/>
              </a:spcAft>
            </a:pPr>
            <a:r>
              <a:rPr lang="en-US" b="1">
                <a:ea typeface="Calibri" panose="020F0502020204030204" pitchFamily="34" charset="0"/>
              </a:rPr>
              <a:t>Some might ask, "Is this </a:t>
            </a:r>
            <a:r>
              <a:rPr lang="en-US" b="1" i="1">
                <a:ea typeface="Calibri" panose="020F0502020204030204" pitchFamily="34" charset="0"/>
              </a:rPr>
              <a:t>really</a:t>
            </a:r>
            <a:r>
              <a:rPr lang="en-US" b="1">
                <a:ea typeface="Calibri" panose="020F0502020204030204" pitchFamily="34" charset="0"/>
              </a:rPr>
              <a:t> a concern for my group?"</a:t>
            </a:r>
            <a:endParaRPr lang="en-US">
              <a:ea typeface="Calibri" panose="020F0502020204030204" pitchFamily="34" charset="0"/>
            </a:endParaRPr>
          </a:p>
          <a:p>
            <a:endParaRPr lang="en-US"/>
          </a:p>
          <a:p>
            <a:r>
              <a:rPr lang="en-US"/>
              <a:t>The answer is yes</a:t>
            </a:r>
            <a:r>
              <a:rPr lang="en-US">
                <a:effectLst/>
              </a:rPr>
              <a:t>. Data </a:t>
            </a:r>
            <a:r>
              <a:rPr lang="en-US"/>
              <a:t>shows </a:t>
            </a:r>
            <a:r>
              <a:rPr lang="en-US">
                <a:effectLst/>
              </a:rPr>
              <a:t>us that </a:t>
            </a:r>
            <a:r>
              <a:rPr lang="en-US"/>
              <a:t>the potential for abuse </a:t>
            </a:r>
            <a:r>
              <a:rPr lang="en-US">
                <a:effectLst/>
              </a:rPr>
              <a:t>is a concern for every group working with youth.</a:t>
            </a:r>
            <a:r>
              <a:rPr lang="en-US"/>
              <a:t> And it</a:t>
            </a:r>
            <a:r>
              <a:rPr lang="en-US">
                <a:effectLst/>
              </a:rPr>
              <a:t> can happen to anyone</a:t>
            </a:r>
            <a:r>
              <a:rPr lang="en-US"/>
              <a:t> without regard to socioeconomic level, ethnicity, gender, or the size of their community. We also know abuse happens early.</a:t>
            </a:r>
          </a:p>
          <a:p>
            <a:r>
              <a:rPr lang="en-US"/>
              <a:t> Research by the World Health Organization shows us that 1 in 4 girls and 1 in 13 boys may experience some type of child sexual abuse by the time they reach age 18. </a:t>
            </a:r>
          </a:p>
          <a:p>
            <a:endParaRPr lang="en-US"/>
          </a:p>
          <a:p>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pPr algn="r" defTabSz="1424834">
              <a:defRPr/>
            </a:pPr>
            <a:fld id="{07EF5F05-4F81-4B1F-B4D5-DCDC7FF402A5}" type="slidenum">
              <a:rPr lang="en-US" sz="1900" kern="1200">
                <a:solidFill>
                  <a:prstClr val="black"/>
                </a:solidFill>
                <a:latin typeface="Calibri" panose="020F0502020204030204"/>
                <a:ea typeface="+mn-ea"/>
                <a:cs typeface="+mn-cs"/>
              </a:rPr>
              <a:pPr algn="r" defTabSz="1424834">
                <a:defRPr/>
              </a:pPr>
              <a:t>7</a:t>
            </a:fld>
            <a:endParaRPr lang="en-US" sz="1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72694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Who commits abuse? More than 90% of abusers are people children know, love and trust – not strangers. This contributes to vast under-reporting, and in fact, 85% of child abuse victims never report it. </a:t>
            </a:r>
          </a:p>
          <a:p>
            <a:endParaRPr lang="en-US" sz="1800" dirty="0"/>
          </a:p>
          <a:p>
            <a:r>
              <a:rPr lang="en-US" sz="1800" dirty="0"/>
              <a:t>These abusers find opportunities where they have privacy with the youth, access to them, and control over them.</a:t>
            </a:r>
          </a:p>
          <a:p>
            <a:pPr>
              <a:defRPr/>
            </a:pPr>
            <a:endParaRPr lang="en-US" sz="1800" dirty="0"/>
          </a:p>
          <a:p>
            <a:pPr>
              <a:defRPr/>
            </a:pPr>
            <a:r>
              <a:rPr lang="en-US" sz="1800" dirty="0"/>
              <a:t>(World Health Organization)</a:t>
            </a:r>
          </a:p>
          <a:p>
            <a:pPr>
              <a:defRPr/>
            </a:pPr>
            <a:endParaRPr lang="en-US" dirty="0"/>
          </a:p>
        </p:txBody>
      </p:sp>
      <p:sp>
        <p:nvSpPr>
          <p:cNvPr id="4" name="Slide Number Placeholder 3"/>
          <p:cNvSpPr>
            <a:spLocks noGrp="1"/>
          </p:cNvSpPr>
          <p:nvPr>
            <p:ph type="sldNum" sz="quarter" idx="5"/>
          </p:nvPr>
        </p:nvSpPr>
        <p:spPr/>
        <p:txBody>
          <a:bodyPr/>
          <a:lstStyle/>
          <a:p>
            <a:pPr algn="r" defTabSz="1424834">
              <a:defRPr/>
            </a:pPr>
            <a:fld id="{07EF5F05-4F81-4B1F-B4D5-DCDC7FF402A5}" type="slidenum">
              <a:rPr lang="en-US" sz="1900" kern="1200">
                <a:solidFill>
                  <a:prstClr val="black"/>
                </a:solidFill>
                <a:latin typeface="Calibri" panose="020F0502020204030204"/>
                <a:ea typeface="+mn-ea"/>
                <a:cs typeface="+mn-cs"/>
              </a:rPr>
              <a:pPr algn="r" defTabSz="1424834">
                <a:defRPr/>
              </a:pPr>
              <a:t>8</a:t>
            </a:fld>
            <a:endParaRPr lang="en-US" sz="1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57614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Abuse can happen anytime. Typically, it occurs in private spaces like 1-on-1 interactions, bathrooms, cars/buses, or hotel. Abuse or inappropriate behaviors can also happen online through texting, sexting, pornography, or social media sites.</a:t>
            </a:r>
          </a:p>
          <a:p>
            <a:pPr>
              <a:lnSpc>
                <a:spcPct val="107000"/>
              </a:lnSpc>
              <a:spcAft>
                <a:spcPts val="780"/>
              </a:spcAft>
            </a:pPr>
            <a:endParaRPr lang="en-US" sz="1600" dirty="0"/>
          </a:p>
          <a:p>
            <a:r>
              <a:rPr lang="en-US" sz="1600" dirty="0"/>
              <a:t>Predators use one-on-one access to groom and assert emotional control over vulnerable youth. </a:t>
            </a:r>
          </a:p>
          <a:p>
            <a:endParaRPr lang="en-US" sz="1600" dirty="0"/>
          </a:p>
          <a:p>
            <a:r>
              <a:rPr lang="en-US" sz="1600" dirty="0"/>
              <a:t>As volunteers in after school, off school grounds and sometimes overnight events, there are opportunities where one-on-one, private situations could occur with youth. By educating ourselves and each other, we're better equipped to be aware of those times and spaces.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lgn="r" defTabSz="1424834">
              <a:defRPr/>
            </a:pPr>
            <a:fld id="{07EF5F05-4F81-4B1F-B4D5-DCDC7FF402A5}" type="slidenum">
              <a:rPr lang="en-US" sz="1900" kern="1200">
                <a:solidFill>
                  <a:prstClr val="black"/>
                </a:solidFill>
                <a:latin typeface="Calibri" panose="020F0502020204030204"/>
                <a:ea typeface="+mn-ea"/>
                <a:cs typeface="+mn-cs"/>
              </a:rPr>
              <a:pPr algn="r" defTabSz="1424834">
                <a:defRPr/>
              </a:pPr>
              <a:t>9</a:t>
            </a:fld>
            <a:endParaRPr lang="en-US" sz="1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180415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07A4A-2F7F-3041-BF55-3DA172D47D77}"/>
              </a:ext>
            </a:extLst>
          </p:cNvPr>
          <p:cNvPicPr>
            <a:picLocks noChangeAspect="1"/>
          </p:cNvPicPr>
          <p:nvPr userDrawn="1"/>
        </p:nvPicPr>
        <p:blipFill>
          <a:blip r:embed="rId2">
            <a:alphaModFix amt="5000"/>
          </a:blip>
          <a:stretch>
            <a:fillRect/>
          </a:stretch>
        </p:blipFill>
        <p:spPr>
          <a:xfrm>
            <a:off x="6248400" y="2266950"/>
            <a:ext cx="3429000" cy="3351848"/>
          </a:xfrm>
          <a:prstGeom prst="rect">
            <a:avLst/>
          </a:prstGeom>
          <a:effectLst/>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22">
            <a:extLst>
              <a:ext uri="{FF2B5EF4-FFF2-40B4-BE49-F238E27FC236}">
                <a16:creationId xmlns:a16="http://schemas.microsoft.com/office/drawing/2014/main" id="{18173B0D-FB1C-5948-AA9B-D3601BF57A5D}"/>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4029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ontent block">
    <p:spTree>
      <p:nvGrpSpPr>
        <p:cNvPr id="1" name="Shape 21"/>
        <p:cNvGrpSpPr/>
        <p:nvPr/>
      </p:nvGrpSpPr>
      <p:grpSpPr>
        <a:xfrm>
          <a:off x="0" y="0"/>
          <a:ext cx="0" cy="0"/>
          <a:chOff x="0" y="0"/>
          <a:chExt cx="0" cy="0"/>
        </a:xfrm>
      </p:grpSpPr>
      <p:pic>
        <p:nvPicPr>
          <p:cNvPr id="6" name="Picture 5" descr="HEADER BAR wSEAL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6873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90654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Bloc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3" name="Shape 22">
            <a:extLst>
              <a:ext uri="{FF2B5EF4-FFF2-40B4-BE49-F238E27FC236}">
                <a16:creationId xmlns:a16="http://schemas.microsoft.com/office/drawing/2014/main" id="{4E91722C-7E88-A444-8027-EAEEC6F7A509}"/>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 name="Shape 24">
            <a:extLst>
              <a:ext uri="{FF2B5EF4-FFF2-40B4-BE49-F238E27FC236}">
                <a16:creationId xmlns:a16="http://schemas.microsoft.com/office/drawing/2014/main" id="{065432C9-3974-974F-BCE1-F459ACA9C628}"/>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73202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ullet 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A9651A24-D784-7549-AD2D-F1E5782159CA}"/>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4572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 name="Shape 24">
            <a:extLst>
              <a:ext uri="{FF2B5EF4-FFF2-40B4-BE49-F238E27FC236}">
                <a16:creationId xmlns:a16="http://schemas.microsoft.com/office/drawing/2014/main" id="{7D83548A-2D8E-184A-8681-F64729DE6225}"/>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31220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00397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0AE5E994-80E9-8A45-84F8-F5801550239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203200" marR="0" lvl="0" indent="0" algn="l" rtl="0">
              <a:spcBef>
                <a:spcPts val="640"/>
              </a:spcBef>
              <a:buClr>
                <a:schemeClr val="tx1"/>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24">
            <a:extLst>
              <a:ext uri="{FF2B5EF4-FFF2-40B4-BE49-F238E27FC236}">
                <a16:creationId xmlns:a16="http://schemas.microsoft.com/office/drawing/2014/main" id="{F69B6AB5-25CD-2E45-9CB8-DAE4136D4B36}"/>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78409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 Poi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564367-53C5-7048-81AB-77228DC96A6A}"/>
              </a:ext>
            </a:extLst>
          </p:cNvPr>
          <p:cNvSpPr/>
          <p:nvPr userDrawn="1"/>
        </p:nvSpPr>
        <p:spPr>
          <a:xfrm>
            <a:off x="304800" y="285750"/>
            <a:ext cx="8534400" cy="4572000"/>
          </a:xfrm>
          <a:prstGeom prst="rect">
            <a:avLst/>
          </a:prstGeom>
          <a:noFill/>
          <a:ln w="127000">
            <a:solidFill>
              <a:srgbClr val="00397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0AE5E994-80E9-8A45-84F8-F5801550239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24">
            <a:extLst>
              <a:ext uri="{FF2B5EF4-FFF2-40B4-BE49-F238E27FC236}">
                <a16:creationId xmlns:a16="http://schemas.microsoft.com/office/drawing/2014/main" id="{F69B6AB5-25CD-2E45-9CB8-DAE4136D4B36}"/>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358920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Block">
    <p:spTree>
      <p:nvGrpSpPr>
        <p:cNvPr id="1" name=""/>
        <p:cNvGrpSpPr/>
        <p:nvPr/>
      </p:nvGrpSpPr>
      <p:grpSpPr>
        <a:xfrm>
          <a:off x="0" y="0"/>
          <a:ext cx="0" cy="0"/>
          <a:chOff x="0" y="0"/>
          <a:chExt cx="0" cy="0"/>
        </a:xfrm>
      </p:grpSpPr>
      <p:sp>
        <p:nvSpPr>
          <p:cNvPr id="6" name="Shape 22">
            <a:extLst>
              <a:ext uri="{FF2B5EF4-FFF2-40B4-BE49-F238E27FC236}">
                <a16:creationId xmlns:a16="http://schemas.microsoft.com/office/drawing/2014/main" id="{65C64505-7302-8A42-B0E7-B6B2C5D9764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 name="Shape 24">
            <a:extLst>
              <a:ext uri="{FF2B5EF4-FFF2-40B4-BE49-F238E27FC236}">
                <a16:creationId xmlns:a16="http://schemas.microsoft.com/office/drawing/2014/main" id="{1424238D-58CD-9D4E-9A08-8382E62B7734}"/>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8" name="Picture 7">
            <a:extLst>
              <a:ext uri="{FF2B5EF4-FFF2-40B4-BE49-F238E27FC236}">
                <a16:creationId xmlns:a16="http://schemas.microsoft.com/office/drawing/2014/main" id="{B816E71C-3CC7-9849-9910-1D3B2E659B5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7183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ullet Poi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1C2C2-0788-A841-9E5E-AFADB332B31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Shape 22">
            <a:extLst>
              <a:ext uri="{FF2B5EF4-FFF2-40B4-BE49-F238E27FC236}">
                <a16:creationId xmlns:a16="http://schemas.microsoft.com/office/drawing/2014/main" id="{27310137-8EF9-FE45-B869-5294080E256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Shape 24">
            <a:extLst>
              <a:ext uri="{FF2B5EF4-FFF2-40B4-BE49-F238E27FC236}">
                <a16:creationId xmlns:a16="http://schemas.microsoft.com/office/drawing/2014/main" id="{F2C81E3D-234F-2F4A-9459-B7D906A30889}"/>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244698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99B888-3A93-7648-A8F4-C20E505E64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81000" y="4435674"/>
            <a:ext cx="8839200" cy="574477"/>
          </a:xfrm>
          <a:prstGeom prst="rect">
            <a:avLst/>
          </a:prstGeom>
        </p:spPr>
      </p:pic>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4" name="Shape 24">
            <a:extLst>
              <a:ext uri="{FF2B5EF4-FFF2-40B4-BE49-F238E27FC236}">
                <a16:creationId xmlns:a16="http://schemas.microsoft.com/office/drawing/2014/main" id="{FA481A2C-321C-5742-925D-FFE05BEB3067}"/>
              </a:ext>
            </a:extLst>
          </p:cNvPr>
          <p:cNvSpPr txBox="1">
            <a:spLocks noGrp="1"/>
          </p:cNvSpPr>
          <p:nvPr>
            <p:ph type="title"/>
          </p:nvPr>
        </p:nvSpPr>
        <p:spPr>
          <a:xfrm>
            <a:off x="685800" y="1559665"/>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22">
            <a:extLst>
              <a:ext uri="{FF2B5EF4-FFF2-40B4-BE49-F238E27FC236}">
                <a16:creationId xmlns:a16="http://schemas.microsoft.com/office/drawing/2014/main" id="{73FF6B26-53AC-254F-AA56-1DB62A1DF673}"/>
              </a:ext>
            </a:extLst>
          </p:cNvPr>
          <p:cNvSpPr txBox="1">
            <a:spLocks noGrp="1"/>
          </p:cNvSpPr>
          <p:nvPr>
            <p:ph type="body" idx="1"/>
          </p:nvPr>
        </p:nvSpPr>
        <p:spPr>
          <a:xfrm>
            <a:off x="685800" y="2266950"/>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rgbClr val="B4975A"/>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423802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Content Bloc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A81648-22EC-E04D-8DC2-BB32AE5D85C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6200000">
            <a:off x="-1773761" y="2021411"/>
            <a:ext cx="4461922" cy="381000"/>
          </a:xfrm>
          <a:prstGeom prst="rect">
            <a:avLst/>
          </a:prstGeom>
        </p:spPr>
      </p:pic>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6D2BEAE4-1FBF-864B-A3D5-4CEAA2C3EFFD}"/>
              </a:ext>
            </a:extLst>
          </p:cNvPr>
          <p:cNvSpPr txBox="1">
            <a:spLocks noGrp="1"/>
          </p:cNvSpPr>
          <p:nvPr>
            <p:ph type="body" idx="1"/>
          </p:nvPr>
        </p:nvSpPr>
        <p:spPr>
          <a:xfrm>
            <a:off x="1066799" y="1314452"/>
            <a:ext cx="7696200" cy="3467099"/>
          </a:xfrm>
          <a:prstGeom prst="rect">
            <a:avLst/>
          </a:prstGeom>
          <a:noFill/>
          <a:ln>
            <a:noFill/>
          </a:ln>
        </p:spPr>
        <p:txBody>
          <a:bodyPr lIns="91425" tIns="91425" rIns="91425" bIns="91425" anchor="t" anchorCtr="0"/>
          <a:lstStyle>
            <a:lvl1pPr marL="203195"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31" marR="0" lvl="1" indent="-152396"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2972" marR="0" lvl="2" indent="-76198"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160" marR="0" lvl="3" indent="-133347"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24" marR="0" lvl="4" indent="-104773"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537" marR="0" lvl="5"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726" marR="0" lvl="6"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915" marR="0" lvl="7"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103" marR="0" lvl="8" indent="-101597"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a:p>
        </p:txBody>
      </p:sp>
      <p:sp>
        <p:nvSpPr>
          <p:cNvPr id="8" name="Shape 24">
            <a:extLst>
              <a:ext uri="{FF2B5EF4-FFF2-40B4-BE49-F238E27FC236}">
                <a16:creationId xmlns:a16="http://schemas.microsoft.com/office/drawing/2014/main" id="{A76E177F-C7B8-1F4C-B9E0-CCBEF6B4312E}"/>
              </a:ext>
            </a:extLst>
          </p:cNvPr>
          <p:cNvSpPr txBox="1">
            <a:spLocks noGrp="1"/>
          </p:cNvSpPr>
          <p:nvPr>
            <p:ph type="title"/>
          </p:nvPr>
        </p:nvSpPr>
        <p:spPr>
          <a:xfrm>
            <a:off x="1066800" y="336948"/>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40008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76" r:id="rId2"/>
    <p:sldLayoutId id="2147483690" r:id="rId3"/>
    <p:sldLayoutId id="2147483702" r:id="rId4"/>
    <p:sldLayoutId id="2147483703" r:id="rId5"/>
    <p:sldLayoutId id="2147483705" r:id="rId6"/>
    <p:sldLayoutId id="2147483706" r:id="rId7"/>
    <p:sldLayoutId id="2147483707" r:id="rId8"/>
    <p:sldLayoutId id="2147483708" r:id="rId9"/>
    <p:sldLayoutId id="214748370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dirty="0">
          <a:solidFill>
            <a:schemeClr val="tx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afro-ip.blogspot.com/2012/07/10-reasons-to-follow-european-approach.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www.praesidiumacademy.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www.flickr.com/photos/lockergnome/16198904690"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8.jpeg"/><Relationship Id="rId17" Type="http://schemas.openxmlformats.org/officeDocument/2006/relationships/hyperlink" Target="http://commons.wikimedia.org/wiki/file:facebook_shiny_icon.svg" TargetMode="External"/><Relationship Id="rId2" Type="http://schemas.openxmlformats.org/officeDocument/2006/relationships/notesSlide" Target="../notesSlides/notesSlide18.xml"/><Relationship Id="rId16"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hyperlink" Target="https://commons.wikimedia.org/wiki/File:Instagram_icon.png" TargetMode="External"/><Relationship Id="rId5" Type="http://schemas.openxmlformats.org/officeDocument/2006/relationships/diagramQuickStyle" Target="../diagrams/quickStyle2.xml"/><Relationship Id="rId15" Type="http://schemas.openxmlformats.org/officeDocument/2006/relationships/hyperlink" Target="http://clamorworld.com/category/uncategorized/" TargetMode="External"/><Relationship Id="rId10" Type="http://schemas.openxmlformats.org/officeDocument/2006/relationships/image" Target="../media/image37.png"/><Relationship Id="rId4" Type="http://schemas.openxmlformats.org/officeDocument/2006/relationships/diagramLayout" Target="../diagrams/layout2.xml"/><Relationship Id="rId9" Type="http://schemas.openxmlformats.org/officeDocument/2006/relationships/hyperlink" Target="https://fr.wikipedia.org/wiki/Twitter" TargetMode="External"/><Relationship Id="rId14" Type="http://schemas.openxmlformats.org/officeDocument/2006/relationships/image" Target="../media/image3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commons.wikimedia.org/wiki/File:P_Pharmaceutics.svg" TargetMode="External"/><Relationship Id="rId5" Type="http://schemas.openxmlformats.org/officeDocument/2006/relationships/image" Target="../media/image42.png"/><Relationship Id="rId4" Type="http://schemas.openxmlformats.org/officeDocument/2006/relationships/hyperlink" Target="http://ipkitten.blogspot.com/2010/11/alk-abello-ltd-v-meridian-medical.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ultureofCare@Kiwanis.org" TargetMode="External"/><Relationship Id="rId2" Type="http://schemas.openxmlformats.org/officeDocument/2006/relationships/hyperlink" Target="mailto:YouthProtection@Kiwanis.org" TargetMode="External"/><Relationship Id="rId1" Type="http://schemas.openxmlformats.org/officeDocument/2006/relationships/slideLayout" Target="../slideLayouts/slideLayout5.xml"/><Relationship Id="rId5" Type="http://schemas.openxmlformats.org/officeDocument/2006/relationships/hyperlink" Target="mailto:RAParton25@comcast.net" TargetMode="External"/><Relationship Id="rId4" Type="http://schemas.openxmlformats.org/officeDocument/2006/relationships/hyperlink" Target="mailto:donnaparton@comcast.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unsuckdcmetro.blogspot.com/2011/12/if-someone-acts-this-way-on-metro.html" TargetMode="Externa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3076DA-656E-9EAC-D2BA-104277911B4B}"/>
              </a:ext>
            </a:extLst>
          </p:cNvPr>
          <p:cNvSpPr>
            <a:spLocks noGrp="1"/>
          </p:cNvSpPr>
          <p:nvPr>
            <p:ph type="title"/>
          </p:nvPr>
        </p:nvSpPr>
        <p:spPr>
          <a:xfrm>
            <a:off x="685800" y="803788"/>
            <a:ext cx="7772400" cy="1390480"/>
          </a:xfrm>
        </p:spPr>
        <p:txBody>
          <a:bodyPr/>
          <a:lstStyle/>
          <a:p>
            <a:r>
              <a:rPr lang="en-US" sz="4800" dirty="0">
                <a:solidFill>
                  <a:schemeClr val="tx1"/>
                </a:solidFill>
              </a:rPr>
              <a:t>Kiwanis International Youth Protection</a:t>
            </a:r>
          </a:p>
        </p:txBody>
      </p:sp>
      <p:sp>
        <p:nvSpPr>
          <p:cNvPr id="9" name="Text Placeholder 8">
            <a:extLst>
              <a:ext uri="{FF2B5EF4-FFF2-40B4-BE49-F238E27FC236}">
                <a16:creationId xmlns:a16="http://schemas.microsoft.com/office/drawing/2014/main" id="{C800F1BF-48E7-8F03-B714-51D8A0584B4C}"/>
              </a:ext>
            </a:extLst>
          </p:cNvPr>
          <p:cNvSpPr>
            <a:spLocks noGrp="1"/>
          </p:cNvSpPr>
          <p:nvPr>
            <p:ph type="body" idx="1"/>
          </p:nvPr>
        </p:nvSpPr>
        <p:spPr>
          <a:xfrm>
            <a:off x="624349" y="3156769"/>
            <a:ext cx="7772400" cy="682285"/>
          </a:xfrm>
        </p:spPr>
        <p:txBody>
          <a:bodyPr/>
          <a:lstStyle/>
          <a:p>
            <a:pPr algn="ctr"/>
            <a:r>
              <a:rPr lang="en-US" sz="2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Times New Roman"/>
              </a:rPr>
              <a:t>Florida District of Kiwanis</a:t>
            </a:r>
          </a:p>
          <a:p>
            <a:r>
              <a:rPr lang="en-US" sz="2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Times New Roman"/>
              </a:rPr>
              <a:t>Donna &amp; Bob Parton</a:t>
            </a:r>
          </a:p>
          <a:p>
            <a:pPr algn="ctr"/>
            <a:r>
              <a:rPr lang="en-US" sz="20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Times New Roman"/>
              </a:rPr>
              <a:t>Kiwanis Youth Protection Managers</a:t>
            </a:r>
          </a:p>
          <a:p>
            <a:pPr algn="ctr"/>
            <a:endParaRPr lang="en-US" sz="800" b="1" dirty="0">
              <a:solidFill>
                <a:srgbClr val="003974"/>
              </a:solidFill>
              <a:sym typeface="Times New Roman"/>
            </a:endParaRPr>
          </a:p>
        </p:txBody>
      </p:sp>
    </p:spTree>
    <p:extLst>
      <p:ext uri="{BB962C8B-B14F-4D97-AF65-F5344CB8AC3E}">
        <p14:creationId xmlns:p14="http://schemas.microsoft.com/office/powerpoint/2010/main" val="2402413244"/>
      </p:ext>
    </p:extLst>
  </p:cSld>
  <p:clrMapOvr>
    <a:masterClrMapping/>
  </p:clrMapOvr>
  <mc:AlternateContent xmlns:mc="http://schemas.openxmlformats.org/markup-compatibility/2006" xmlns:p14="http://schemas.microsoft.com/office/powerpoint/2010/main">
    <mc:Choice Requires="p14">
      <p:transition spd="slow" p14:dur="2000" advTm="7166"/>
    </mc:Choice>
    <mc:Fallback xmlns="">
      <p:transition spd="slow" advTm="71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A020-2E61-4085-AA02-32834777CC5E}"/>
              </a:ext>
            </a:extLst>
          </p:cNvPr>
          <p:cNvSpPr>
            <a:spLocks noGrp="1"/>
          </p:cNvSpPr>
          <p:nvPr>
            <p:ph type="title"/>
          </p:nvPr>
        </p:nvSpPr>
        <p:spPr>
          <a:xfrm>
            <a:off x="533400" y="565547"/>
            <a:ext cx="8153400" cy="634603"/>
          </a:xfrm>
        </p:spPr>
        <p:txBody>
          <a:bodyPr lIns="91425" tIns="91425" rIns="91425" bIns="91425" anchor="ctr" anchorCtr="0">
            <a:noAutofit/>
          </a:bodyPr>
          <a:lstStyle/>
          <a:p>
            <a:r>
              <a:rPr lang="en-US" sz="3600">
                <a:latin typeface="Arial"/>
                <a:cs typeface="Arial"/>
              </a:rPr>
              <a:t>SLP District Admins, Advisors and Chaperone Policies</a:t>
            </a:r>
            <a:endParaRPr lang="en-US" sz="3600"/>
          </a:p>
        </p:txBody>
      </p:sp>
      <p:sp>
        <p:nvSpPr>
          <p:cNvPr id="16" name="TextBox 15">
            <a:extLst>
              <a:ext uri="{FF2B5EF4-FFF2-40B4-BE49-F238E27FC236}">
                <a16:creationId xmlns:a16="http://schemas.microsoft.com/office/drawing/2014/main" id="{C0452A40-E638-4293-8A88-3F7A350FBBFC}"/>
              </a:ext>
            </a:extLst>
          </p:cNvPr>
          <p:cNvSpPr txBox="1"/>
          <p:nvPr/>
        </p:nvSpPr>
        <p:spPr>
          <a:xfrm>
            <a:off x="282893" y="2929729"/>
            <a:ext cx="2209826" cy="1788951"/>
          </a:xfrm>
          <a:prstGeom prst="rect">
            <a:avLst/>
          </a:prstGeom>
          <a:noFill/>
        </p:spPr>
        <p:txBody>
          <a:bodyPr wrap="square" lIns="91440" tIns="45720" rIns="91440" bIns="45720" rtlCol="0" anchor="t">
            <a:spAutoFit/>
          </a:bodyPr>
          <a:lstStyle/>
          <a:p>
            <a:pPr algn="ctr" defTabSz="914378">
              <a:defRPr/>
            </a:pPr>
            <a:r>
              <a:rPr lang="en-US" sz="1200">
                <a:solidFill>
                  <a:srgbClr val="FF0000"/>
                </a:solidFill>
              </a:rPr>
              <a:t>DAs/Advisors </a:t>
            </a:r>
            <a:r>
              <a:rPr lang="en-US" sz="1200"/>
              <a:t>must have a cleared, current Kiwanis background check.</a:t>
            </a:r>
          </a:p>
          <a:p>
            <a:pPr algn="ctr" defTabSz="914378">
              <a:defRPr/>
            </a:pPr>
            <a:endParaRPr lang="en-US" sz="1200"/>
          </a:p>
          <a:p>
            <a:pPr algn="ctr" defTabSz="914378">
              <a:defRPr/>
            </a:pPr>
            <a:r>
              <a:rPr lang="en-US" sz="1200">
                <a:solidFill>
                  <a:srgbClr val="FF0000"/>
                </a:solidFill>
              </a:rPr>
              <a:t>Chaperones </a:t>
            </a:r>
            <a:r>
              <a:rPr lang="en-US" sz="1200"/>
              <a:t>must have a Kiwanis background check if they are staying overnight or volunteer off-school grounds. </a:t>
            </a:r>
          </a:p>
          <a:p>
            <a:pPr algn="ctr" defTabSz="914378">
              <a:defRPr/>
            </a:pPr>
            <a:endParaRPr lang="en-US" sz="1425"/>
          </a:p>
        </p:txBody>
      </p:sp>
      <p:grpSp>
        <p:nvGrpSpPr>
          <p:cNvPr id="3" name="Group 2">
            <a:extLst>
              <a:ext uri="{FF2B5EF4-FFF2-40B4-BE49-F238E27FC236}">
                <a16:creationId xmlns:a16="http://schemas.microsoft.com/office/drawing/2014/main" id="{35734E21-C30F-6791-2FD7-93443AFC4E43}"/>
              </a:ext>
            </a:extLst>
          </p:cNvPr>
          <p:cNvGrpSpPr/>
          <p:nvPr/>
        </p:nvGrpSpPr>
        <p:grpSpPr>
          <a:xfrm>
            <a:off x="4601203" y="1611934"/>
            <a:ext cx="1867331" cy="1204094"/>
            <a:chOff x="3458497" y="2743335"/>
            <a:chExt cx="2212256" cy="1219200"/>
          </a:xfrm>
        </p:grpSpPr>
        <p:pic>
          <p:nvPicPr>
            <p:cNvPr id="9" name="Graphic 8" descr="Programmer female with solid fill">
              <a:extLst>
                <a:ext uri="{FF2B5EF4-FFF2-40B4-BE49-F238E27FC236}">
                  <a16:creationId xmlns:a16="http://schemas.microsoft.com/office/drawing/2014/main" id="{FDA1E542-B549-4183-9818-FBE1DF7357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58497" y="2743335"/>
              <a:ext cx="1219200" cy="1219200"/>
            </a:xfrm>
            <a:prstGeom prst="rect">
              <a:avLst/>
            </a:prstGeom>
          </p:spPr>
        </p:pic>
        <p:pic>
          <p:nvPicPr>
            <p:cNvPr id="11" name="Graphic 10" descr="Programmer male with solid fill">
              <a:extLst>
                <a:ext uri="{FF2B5EF4-FFF2-40B4-BE49-F238E27FC236}">
                  <a16:creationId xmlns:a16="http://schemas.microsoft.com/office/drawing/2014/main" id="{DCEF2BC8-2504-4769-A6E2-4F6648686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51553" y="2743335"/>
              <a:ext cx="1219200" cy="1219200"/>
            </a:xfrm>
            <a:prstGeom prst="rect">
              <a:avLst/>
            </a:prstGeom>
          </p:spPr>
        </p:pic>
      </p:grpSp>
      <p:sp>
        <p:nvSpPr>
          <p:cNvPr id="17" name="TextBox 16">
            <a:extLst>
              <a:ext uri="{FF2B5EF4-FFF2-40B4-BE49-F238E27FC236}">
                <a16:creationId xmlns:a16="http://schemas.microsoft.com/office/drawing/2014/main" id="{64BF45E2-C0F6-455D-BBC3-E1334A0303CF}"/>
              </a:ext>
            </a:extLst>
          </p:cNvPr>
          <p:cNvSpPr txBox="1"/>
          <p:nvPr/>
        </p:nvSpPr>
        <p:spPr>
          <a:xfrm>
            <a:off x="4287244" y="2992346"/>
            <a:ext cx="2536466" cy="1027204"/>
          </a:xfrm>
          <a:prstGeom prst="rect">
            <a:avLst/>
          </a:prstGeom>
          <a:noFill/>
        </p:spPr>
        <p:txBody>
          <a:bodyPr wrap="square" lIns="68580" tIns="34290" rIns="68580" bIns="34290" rtlCol="0" anchor="t">
            <a:spAutoFit/>
          </a:bodyPr>
          <a:lstStyle/>
          <a:p>
            <a:pPr algn="ctr" defTabSz="914378">
              <a:defRPr/>
            </a:pPr>
            <a:r>
              <a:rPr lang="en-US" sz="1200">
                <a:solidFill>
                  <a:srgbClr val="FF0000"/>
                </a:solidFill>
              </a:rPr>
              <a:t>DA/Advisors </a:t>
            </a:r>
            <a:r>
              <a:rPr lang="en-US" sz="1200"/>
              <a:t>complete 6 and </a:t>
            </a:r>
            <a:r>
              <a:rPr lang="en-US" sz="1200">
                <a:solidFill>
                  <a:srgbClr val="FF0000"/>
                </a:solidFill>
              </a:rPr>
              <a:t>Chaperones</a:t>
            </a:r>
            <a:r>
              <a:rPr lang="en-US" sz="1200"/>
              <a:t> complete 3 online youth protection Praesidium</a:t>
            </a:r>
          </a:p>
          <a:p>
            <a:pPr algn="ctr" defTabSz="914378">
              <a:defRPr/>
            </a:pPr>
            <a:r>
              <a:rPr lang="en-US" sz="1200"/>
              <a:t>courses.</a:t>
            </a:r>
          </a:p>
          <a:p>
            <a:pPr marL="342900" indent="-342900" algn="ctr" defTabSz="914378">
              <a:buAutoNum type="arabicPeriod"/>
              <a:defRPr/>
            </a:pPr>
            <a:endParaRPr lang="en-US" sz="1425"/>
          </a:p>
        </p:txBody>
      </p:sp>
      <p:sp>
        <p:nvSpPr>
          <p:cNvPr id="20" name="TextBox 19">
            <a:extLst>
              <a:ext uri="{FF2B5EF4-FFF2-40B4-BE49-F238E27FC236}">
                <a16:creationId xmlns:a16="http://schemas.microsoft.com/office/drawing/2014/main" id="{2636D3CC-231B-43CD-B900-37DE48316B0D}"/>
              </a:ext>
            </a:extLst>
          </p:cNvPr>
          <p:cNvSpPr txBox="1"/>
          <p:nvPr/>
        </p:nvSpPr>
        <p:spPr>
          <a:xfrm>
            <a:off x="6823710" y="2929729"/>
            <a:ext cx="1988820" cy="1015663"/>
          </a:xfrm>
          <a:prstGeom prst="rect">
            <a:avLst/>
          </a:prstGeom>
          <a:noFill/>
        </p:spPr>
        <p:txBody>
          <a:bodyPr wrap="square" lIns="91440" tIns="45720" rIns="91440" bIns="45720" rtlCol="0" anchor="t">
            <a:spAutoFit/>
          </a:bodyPr>
          <a:lstStyle/>
          <a:p>
            <a:pPr algn="ctr" defTabSz="914378">
              <a:defRPr/>
            </a:pPr>
            <a:r>
              <a:rPr lang="en-US" sz="1200"/>
              <a:t>Report emergencies, policy violations or red-flag incidents to SLP event coordinators or </a:t>
            </a:r>
            <a:r>
              <a:rPr lang="en-US" sz="1200" b="1"/>
              <a:t>Youth Protection Helpline.</a:t>
            </a:r>
            <a:endParaRPr lang="en-US" sz="1200"/>
          </a:p>
        </p:txBody>
      </p:sp>
      <p:pic>
        <p:nvPicPr>
          <p:cNvPr id="24" name="Graphic 23" descr="Boardroom with solid fill">
            <a:extLst>
              <a:ext uri="{FF2B5EF4-FFF2-40B4-BE49-F238E27FC236}">
                <a16:creationId xmlns:a16="http://schemas.microsoft.com/office/drawing/2014/main" id="{DF4394ED-0689-ED57-E5A6-5D0153AB9E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75241" y="1476634"/>
            <a:ext cx="1529555" cy="1529555"/>
          </a:xfrm>
          <a:prstGeom prst="rect">
            <a:avLst/>
          </a:prstGeom>
        </p:spPr>
      </p:pic>
      <p:pic>
        <p:nvPicPr>
          <p:cNvPr id="27" name="Graphic 26" descr="Clipboard Checked with solid fill">
            <a:extLst>
              <a:ext uri="{FF2B5EF4-FFF2-40B4-BE49-F238E27FC236}">
                <a16:creationId xmlns:a16="http://schemas.microsoft.com/office/drawing/2014/main" id="{D4FF2C2E-7CE1-AB1B-B074-9FDBAB9A5C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44250" y="1352550"/>
            <a:ext cx="1584414" cy="1584414"/>
          </a:xfrm>
          <a:prstGeom prst="rect">
            <a:avLst/>
          </a:prstGeom>
        </p:spPr>
      </p:pic>
      <p:pic>
        <p:nvPicPr>
          <p:cNvPr id="30" name="Graphic 29" descr="Shield Tick with solid fill">
            <a:extLst>
              <a:ext uri="{FF2B5EF4-FFF2-40B4-BE49-F238E27FC236}">
                <a16:creationId xmlns:a16="http://schemas.microsoft.com/office/drawing/2014/main" id="{07BC59DD-3988-94D7-2F8D-D6C12FEA1A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2916" y="1399417"/>
            <a:ext cx="1484933" cy="1484933"/>
          </a:xfrm>
          <a:prstGeom prst="rect">
            <a:avLst/>
          </a:prstGeom>
        </p:spPr>
      </p:pic>
      <p:sp>
        <p:nvSpPr>
          <p:cNvPr id="31" name="TextBox 30">
            <a:extLst>
              <a:ext uri="{FF2B5EF4-FFF2-40B4-BE49-F238E27FC236}">
                <a16:creationId xmlns:a16="http://schemas.microsoft.com/office/drawing/2014/main" id="{9E30ED0C-95E1-8D2D-6884-19A7D9DE515C}"/>
              </a:ext>
            </a:extLst>
          </p:cNvPr>
          <p:cNvSpPr txBox="1"/>
          <p:nvPr/>
        </p:nvSpPr>
        <p:spPr>
          <a:xfrm>
            <a:off x="2687044" y="2952750"/>
            <a:ext cx="1600200" cy="1415772"/>
          </a:xfrm>
          <a:prstGeom prst="rect">
            <a:avLst/>
          </a:prstGeom>
          <a:noFill/>
        </p:spPr>
        <p:txBody>
          <a:bodyPr wrap="square" lIns="91440" tIns="45720" rIns="91440" bIns="45720" rtlCol="0" anchor="t">
            <a:spAutoFit/>
          </a:bodyPr>
          <a:lstStyle/>
          <a:p>
            <a:pPr algn="ctr" defTabSz="914378">
              <a:defRPr/>
            </a:pPr>
            <a:r>
              <a:rPr lang="en-US" sz="1200"/>
              <a:t>Review &amp; follow all Kiwanis youth protection policies &amp; procedures.</a:t>
            </a:r>
          </a:p>
          <a:p>
            <a:pPr algn="ctr" defTabSz="914378">
              <a:defRPr/>
            </a:pPr>
            <a:endParaRPr lang="en-US"/>
          </a:p>
          <a:p>
            <a:pPr algn="ctr" defTabSz="914378">
              <a:defRPr/>
            </a:pPr>
            <a:r>
              <a:rPr lang="en-US" sz="1200"/>
              <a:t>Chaperones must be 21 or older.</a:t>
            </a:r>
            <a:endParaRPr lang="en-US"/>
          </a:p>
        </p:txBody>
      </p:sp>
    </p:spTree>
    <p:extLst>
      <p:ext uri="{BB962C8B-B14F-4D97-AF65-F5344CB8AC3E}">
        <p14:creationId xmlns:p14="http://schemas.microsoft.com/office/powerpoint/2010/main" val="424456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182123-A925-4BF8-81F0-5C2E12E90A17}"/>
              </a:ext>
            </a:extLst>
          </p:cNvPr>
          <p:cNvSpPr>
            <a:spLocks noGrp="1"/>
          </p:cNvSpPr>
          <p:nvPr>
            <p:ph type="body" idx="1"/>
          </p:nvPr>
        </p:nvSpPr>
        <p:spPr>
          <a:xfrm>
            <a:off x="1905000" y="1144149"/>
            <a:ext cx="6629400" cy="3433314"/>
          </a:xfrm>
        </p:spPr>
        <p:txBody>
          <a:bodyPr>
            <a:noAutofit/>
          </a:bodyPr>
          <a:lstStyle/>
          <a:p>
            <a:pPr marL="513080" indent="-151130">
              <a:spcBef>
                <a:spcPts val="600"/>
              </a:spcBef>
              <a:spcAft>
                <a:spcPts val="450"/>
              </a:spcAft>
            </a:pPr>
            <a:r>
              <a:rPr lang="en-US" sz="2000" dirty="0">
                <a:latin typeface="+mn-lt"/>
              </a:rPr>
              <a:t>Good for 2 years</a:t>
            </a:r>
            <a:endParaRPr lang="en-US" dirty="0"/>
          </a:p>
          <a:p>
            <a:pPr marL="513080" indent="-151130">
              <a:spcBef>
                <a:spcPts val="600"/>
              </a:spcBef>
              <a:spcAft>
                <a:spcPts val="450"/>
              </a:spcAft>
            </a:pPr>
            <a:r>
              <a:rPr lang="en-US" sz="2000" dirty="0">
                <a:latin typeface="+mn-lt"/>
              </a:rPr>
              <a:t>May take 2+ weeks; submit names in advance</a:t>
            </a:r>
          </a:p>
          <a:p>
            <a:pPr marL="513080" indent="-151130">
              <a:spcBef>
                <a:spcPts val="600"/>
              </a:spcBef>
              <a:spcAft>
                <a:spcPts val="450"/>
              </a:spcAft>
            </a:pPr>
            <a:r>
              <a:rPr lang="en-US" sz="2000" dirty="0">
                <a:latin typeface="+mn-lt"/>
              </a:rPr>
              <a:t>Kiwanis contracts with Safe Hiring Solution’s “Safe Visitor” online application portal</a:t>
            </a:r>
          </a:p>
          <a:p>
            <a:pPr marL="1141730" lvl="2" indent="-151130">
              <a:spcBef>
                <a:spcPts val="600"/>
              </a:spcBef>
              <a:spcAft>
                <a:spcPts val="450"/>
              </a:spcAft>
            </a:pPr>
            <a:r>
              <a:rPr lang="en-US" sz="1400" dirty="0">
                <a:latin typeface="+mn-lt"/>
              </a:rPr>
              <a:t>Individual email link is sent to email on file</a:t>
            </a:r>
            <a:r>
              <a:rPr lang="en-US" sz="1400" i="1" dirty="0">
                <a:solidFill>
                  <a:srgbClr val="FF0000"/>
                </a:solidFill>
                <a:latin typeface="+mn-lt"/>
              </a:rPr>
              <a:t>*Check spam folder*</a:t>
            </a:r>
          </a:p>
          <a:p>
            <a:pPr marL="1141730" lvl="2" indent="-151130">
              <a:spcBef>
                <a:spcPts val="600"/>
              </a:spcBef>
              <a:spcAft>
                <a:spcPts val="450"/>
              </a:spcAft>
            </a:pPr>
            <a:r>
              <a:rPr lang="en-US" sz="1400" dirty="0">
                <a:latin typeface="+mn-lt"/>
              </a:rPr>
              <a:t>US $35 processing fee for SLP advisors</a:t>
            </a:r>
          </a:p>
          <a:p>
            <a:pPr marL="1141730" lvl="2" indent="-151130">
              <a:spcBef>
                <a:spcPts val="600"/>
              </a:spcBef>
              <a:spcAft>
                <a:spcPts val="450"/>
              </a:spcAft>
            </a:pPr>
            <a:r>
              <a:rPr lang="en-US" sz="1400" dirty="0">
                <a:latin typeface="+mn-lt"/>
              </a:rPr>
              <a:t>Depending on your country/state court document costs, members and non-member chaperones may pay an additional fee</a:t>
            </a:r>
          </a:p>
          <a:p>
            <a:pPr marL="1141730" lvl="2" indent="-151130">
              <a:spcBef>
                <a:spcPts val="600"/>
              </a:spcBef>
              <a:spcAft>
                <a:spcPts val="450"/>
              </a:spcAft>
            </a:pPr>
            <a:r>
              <a:rPr lang="en-US" sz="1400" dirty="0">
                <a:latin typeface="+mn-lt"/>
              </a:rPr>
              <a:t>Searches county, state/province, national criminal records</a:t>
            </a:r>
          </a:p>
          <a:p>
            <a:pPr marL="1141730" lvl="2" indent="-151130">
              <a:spcBef>
                <a:spcPts val="600"/>
              </a:spcBef>
              <a:spcAft>
                <a:spcPts val="450"/>
              </a:spcAft>
            </a:pPr>
            <a:endParaRPr lang="en-US" sz="1400" dirty="0">
              <a:latin typeface="+mn-lt"/>
            </a:endParaRPr>
          </a:p>
        </p:txBody>
      </p:sp>
      <p:sp>
        <p:nvSpPr>
          <p:cNvPr id="2" name="Title 1">
            <a:extLst>
              <a:ext uri="{FF2B5EF4-FFF2-40B4-BE49-F238E27FC236}">
                <a16:creationId xmlns:a16="http://schemas.microsoft.com/office/drawing/2014/main" id="{E265AEFF-8A00-4127-83B9-1ABCAC59F439}"/>
              </a:ext>
            </a:extLst>
          </p:cNvPr>
          <p:cNvSpPr>
            <a:spLocks noGrp="1"/>
          </p:cNvSpPr>
          <p:nvPr>
            <p:ph type="title"/>
          </p:nvPr>
        </p:nvSpPr>
        <p:spPr>
          <a:xfrm>
            <a:off x="609600" y="438150"/>
            <a:ext cx="7924800" cy="634603"/>
          </a:xfrm>
        </p:spPr>
        <p:txBody>
          <a:bodyPr>
            <a:noAutofit/>
          </a:bodyPr>
          <a:lstStyle/>
          <a:p>
            <a:r>
              <a:rPr lang="en-US" sz="4040" u="sng"/>
              <a:t>B</a:t>
            </a:r>
            <a:r>
              <a:rPr lang="en-US" sz="4040"/>
              <a:t>ackground Checks</a:t>
            </a:r>
          </a:p>
        </p:txBody>
      </p:sp>
      <p:pic>
        <p:nvPicPr>
          <p:cNvPr id="4" name="Picture 3" descr="A picture containing drawing&#10;&#10;Description automatically generated">
            <a:extLst>
              <a:ext uri="{FF2B5EF4-FFF2-40B4-BE49-F238E27FC236}">
                <a16:creationId xmlns:a16="http://schemas.microsoft.com/office/drawing/2014/main" id="{B58B4845-3084-58BC-7C15-5090AE24FA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flipV="1">
            <a:off x="447366" y="1226595"/>
            <a:ext cx="1589327" cy="3433313"/>
          </a:xfrm>
          <a:prstGeom prst="rect">
            <a:avLst/>
          </a:prstGeom>
        </p:spPr>
      </p:pic>
    </p:spTree>
    <p:extLst>
      <p:ext uri="{BB962C8B-B14F-4D97-AF65-F5344CB8AC3E}">
        <p14:creationId xmlns:p14="http://schemas.microsoft.com/office/powerpoint/2010/main" val="170388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A1C7C-0F5C-1A56-25C3-314074CEA2EB}"/>
              </a:ext>
            </a:extLst>
          </p:cNvPr>
          <p:cNvSpPr/>
          <p:nvPr/>
        </p:nvSpPr>
        <p:spPr>
          <a:xfrm>
            <a:off x="8001000" y="4171950"/>
            <a:ext cx="106680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8AFC499D-2AB1-AD0A-6399-D518719068A6}"/>
              </a:ext>
            </a:extLst>
          </p:cNvPr>
          <p:cNvSpPr>
            <a:spLocks noGrp="1"/>
          </p:cNvSpPr>
          <p:nvPr>
            <p:ph type="title"/>
          </p:nvPr>
        </p:nvSpPr>
        <p:spPr>
          <a:xfrm>
            <a:off x="0" y="209550"/>
            <a:ext cx="9144000" cy="634603"/>
          </a:xfrm>
        </p:spPr>
        <p:txBody>
          <a:bodyPr>
            <a:noAutofit/>
          </a:bodyPr>
          <a:lstStyle/>
          <a:p>
            <a:r>
              <a:rPr lang="en-US" sz="2800" u="sng" dirty="0"/>
              <a:t>A</a:t>
            </a:r>
            <a:r>
              <a:rPr lang="en-US" sz="2800" dirty="0"/>
              <a:t>ccessible On-line Youth Protection Training </a:t>
            </a:r>
            <a:br>
              <a:rPr lang="en-US" sz="2800" dirty="0"/>
            </a:br>
            <a:r>
              <a:rPr lang="en-US" sz="2800" dirty="0"/>
              <a:t>www.PraesidiumAcademy.com</a:t>
            </a:r>
          </a:p>
        </p:txBody>
      </p:sp>
      <p:pic>
        <p:nvPicPr>
          <p:cNvPr id="4" name="Graphic 3" descr="Checkmark with solid fill">
            <a:extLst>
              <a:ext uri="{FF2B5EF4-FFF2-40B4-BE49-F238E27FC236}">
                <a16:creationId xmlns:a16="http://schemas.microsoft.com/office/drawing/2014/main" id="{BEAD91EF-32FC-3BD6-D0A8-0318D886B2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9639" y="967789"/>
            <a:ext cx="402830" cy="402830"/>
          </a:xfrm>
          <a:prstGeom prst="rect">
            <a:avLst/>
          </a:prstGeom>
        </p:spPr>
      </p:pic>
      <p:sp>
        <p:nvSpPr>
          <p:cNvPr id="5" name="TextBox 4">
            <a:extLst>
              <a:ext uri="{FF2B5EF4-FFF2-40B4-BE49-F238E27FC236}">
                <a16:creationId xmlns:a16="http://schemas.microsoft.com/office/drawing/2014/main" id="{059A6DDE-4B42-0E4F-298E-B239A3382D3F}"/>
              </a:ext>
            </a:extLst>
          </p:cNvPr>
          <p:cNvSpPr txBox="1"/>
          <p:nvPr/>
        </p:nvSpPr>
        <p:spPr>
          <a:xfrm>
            <a:off x="2086894" y="1093559"/>
            <a:ext cx="1795662" cy="276999"/>
          </a:xfrm>
          <a:prstGeom prst="rect">
            <a:avLst/>
          </a:prstGeom>
          <a:noFill/>
        </p:spPr>
        <p:txBody>
          <a:bodyPr wrap="square" rtlCol="0">
            <a:spAutoFit/>
          </a:bodyPr>
          <a:lstStyle/>
          <a:p>
            <a:r>
              <a:rPr lang="en-US" sz="1200" dirty="0"/>
              <a:t>Refresh every 2 years</a:t>
            </a:r>
          </a:p>
        </p:txBody>
      </p:sp>
      <p:pic>
        <p:nvPicPr>
          <p:cNvPr id="7" name="Graphic 6" descr="Checkmark with solid fill">
            <a:extLst>
              <a:ext uri="{FF2B5EF4-FFF2-40B4-BE49-F238E27FC236}">
                <a16:creationId xmlns:a16="http://schemas.microsoft.com/office/drawing/2014/main" id="{47D376C1-3C0E-CCB7-BF12-1BA6691499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1802" y="989596"/>
            <a:ext cx="402830" cy="402830"/>
          </a:xfrm>
          <a:prstGeom prst="rect">
            <a:avLst/>
          </a:prstGeom>
        </p:spPr>
      </p:pic>
      <p:sp>
        <p:nvSpPr>
          <p:cNvPr id="9" name="TextBox 8">
            <a:extLst>
              <a:ext uri="{FF2B5EF4-FFF2-40B4-BE49-F238E27FC236}">
                <a16:creationId xmlns:a16="http://schemas.microsoft.com/office/drawing/2014/main" id="{F21CB52C-4967-AF42-6EEE-DFA93519A1E6}"/>
              </a:ext>
            </a:extLst>
          </p:cNvPr>
          <p:cNvSpPr txBox="1"/>
          <p:nvPr/>
        </p:nvSpPr>
        <p:spPr>
          <a:xfrm>
            <a:off x="5384632" y="960179"/>
            <a:ext cx="2082968" cy="461665"/>
          </a:xfrm>
          <a:prstGeom prst="rect">
            <a:avLst/>
          </a:prstGeom>
          <a:noFill/>
        </p:spPr>
        <p:txBody>
          <a:bodyPr wrap="square" rtlCol="0">
            <a:spAutoFit/>
          </a:bodyPr>
          <a:lstStyle/>
          <a:p>
            <a:r>
              <a:rPr lang="en-US" sz="1200" dirty="0"/>
              <a:t>Some courses available in French and Spanish</a:t>
            </a:r>
          </a:p>
        </p:txBody>
      </p:sp>
      <p:graphicFrame>
        <p:nvGraphicFramePr>
          <p:cNvPr id="10" name="Table 9">
            <a:extLst>
              <a:ext uri="{FF2B5EF4-FFF2-40B4-BE49-F238E27FC236}">
                <a16:creationId xmlns:a16="http://schemas.microsoft.com/office/drawing/2014/main" id="{2F9C8D98-F99E-EE87-9554-AB4FED300069}"/>
              </a:ext>
            </a:extLst>
          </p:cNvPr>
          <p:cNvGraphicFramePr/>
          <p:nvPr>
            <p:extLst>
              <p:ext uri="{D42A27DB-BD31-4B8C-83A1-F6EECF244321}">
                <p14:modId xmlns:p14="http://schemas.microsoft.com/office/powerpoint/2010/main" val="495562610"/>
              </p:ext>
            </p:extLst>
          </p:nvPr>
        </p:nvGraphicFramePr>
        <p:xfrm>
          <a:off x="266198" y="1567287"/>
          <a:ext cx="8611603" cy="3131069"/>
        </p:xfrm>
        <a:graphic>
          <a:graphicData uri="http://schemas.openxmlformats.org/drawingml/2006/table">
            <a:tbl>
              <a:tblPr>
                <a:tableStyleId>{B301B821-A1FF-4177-AEE7-76D212191A09}</a:tableStyleId>
              </a:tblPr>
              <a:tblGrid>
                <a:gridCol w="3117308">
                  <a:extLst>
                    <a:ext uri="{9D8B030D-6E8A-4147-A177-3AD203B41FA5}">
                      <a16:colId xmlns:a16="http://schemas.microsoft.com/office/drawing/2014/main" val="1352542862"/>
                    </a:ext>
                  </a:extLst>
                </a:gridCol>
                <a:gridCol w="1040018">
                  <a:extLst>
                    <a:ext uri="{9D8B030D-6E8A-4147-A177-3AD203B41FA5}">
                      <a16:colId xmlns:a16="http://schemas.microsoft.com/office/drawing/2014/main" val="3721409962"/>
                    </a:ext>
                  </a:extLst>
                </a:gridCol>
                <a:gridCol w="1187807">
                  <a:extLst>
                    <a:ext uri="{9D8B030D-6E8A-4147-A177-3AD203B41FA5}">
                      <a16:colId xmlns:a16="http://schemas.microsoft.com/office/drawing/2014/main" val="1745108721"/>
                    </a:ext>
                  </a:extLst>
                </a:gridCol>
                <a:gridCol w="1113569">
                  <a:extLst>
                    <a:ext uri="{9D8B030D-6E8A-4147-A177-3AD203B41FA5}">
                      <a16:colId xmlns:a16="http://schemas.microsoft.com/office/drawing/2014/main" val="210025583"/>
                    </a:ext>
                  </a:extLst>
                </a:gridCol>
                <a:gridCol w="2152901">
                  <a:extLst>
                    <a:ext uri="{9D8B030D-6E8A-4147-A177-3AD203B41FA5}">
                      <a16:colId xmlns:a16="http://schemas.microsoft.com/office/drawing/2014/main" val="3996059256"/>
                    </a:ext>
                  </a:extLst>
                </a:gridCol>
              </a:tblGrid>
              <a:tr h="868649">
                <a:tc>
                  <a:txBody>
                    <a:bodyPr/>
                    <a:lstStyle/>
                    <a:p>
                      <a:pPr algn="ctr" fontAlgn="t">
                        <a:spcBef>
                          <a:spcPts val="0"/>
                        </a:spcBef>
                        <a:spcAft>
                          <a:spcPts val="0"/>
                        </a:spcAft>
                      </a:pPr>
                      <a:r>
                        <a:rPr lang="en-US" sz="1100" b="1" i="0" u="none" strike="noStrike">
                          <a:effectLst/>
                          <a:latin typeface="+mj-lt"/>
                        </a:rPr>
                        <a:t>Course</a:t>
                      </a:r>
                    </a:p>
                  </a:txBody>
                  <a:tcPr marL="4820" marR="4820" marT="4820" marB="23135"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spcBef>
                          <a:spcPts val="0"/>
                        </a:spcBef>
                        <a:spcAft>
                          <a:spcPts val="0"/>
                        </a:spcAft>
                      </a:pPr>
                      <a:r>
                        <a:rPr lang="en-US" sz="1100" b="1" u="none" strike="noStrike">
                          <a:effectLst/>
                          <a:latin typeface="+mj-lt"/>
                        </a:rPr>
                        <a:t>SLP Youth Protection &amp; Risk Managers</a:t>
                      </a:r>
                      <a:endParaRPr lang="en-US" sz="1100" b="1"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spcBef>
                          <a:spcPts val="0"/>
                        </a:spcBef>
                        <a:spcAft>
                          <a:spcPts val="0"/>
                        </a:spcAft>
                      </a:pPr>
                      <a:r>
                        <a:rPr lang="en-US" sz="1100" b="1" u="none" strike="noStrike" dirty="0">
                          <a:effectLst/>
                          <a:latin typeface="+mj-lt"/>
                        </a:rPr>
                        <a:t>SLP DAs &amp; Advisors</a:t>
                      </a:r>
                      <a:br>
                        <a:rPr lang="en-US" sz="1100" b="1" u="none" strike="noStrike" dirty="0">
                          <a:effectLst/>
                          <a:latin typeface="+mj-lt"/>
                        </a:rPr>
                      </a:br>
                      <a:r>
                        <a:rPr lang="en-US" sz="1100" b="1" u="none" strike="noStrike" dirty="0">
                          <a:effectLst/>
                          <a:latin typeface="+mj-lt"/>
                        </a:rPr>
                        <a:t>(CKI, Builders and </a:t>
                      </a:r>
                      <a:r>
                        <a:rPr lang="en-US" sz="1100" b="1" u="none" strike="noStrike" dirty="0">
                          <a:effectLst/>
                          <a:highlight>
                            <a:srgbClr val="FFFF00"/>
                          </a:highlight>
                          <a:latin typeface="+mj-lt"/>
                        </a:rPr>
                        <a:t>Key Clubs</a:t>
                      </a:r>
                      <a:r>
                        <a:rPr lang="en-US" sz="1100" b="1" u="none" strike="noStrike" dirty="0">
                          <a:effectLst/>
                          <a:latin typeface="+mj-lt"/>
                        </a:rPr>
                        <a:t>)</a:t>
                      </a:r>
                      <a:endParaRPr lang="en-US" sz="1100" b="1" i="0" u="none" strike="noStrike" dirty="0">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spcBef>
                          <a:spcPts val="0"/>
                        </a:spcBef>
                        <a:spcAft>
                          <a:spcPts val="0"/>
                        </a:spcAft>
                      </a:pPr>
                      <a:r>
                        <a:rPr lang="en-US" sz="1100" b="1" u="none" strike="noStrike">
                          <a:effectLst/>
                          <a:latin typeface="+mj-lt"/>
                        </a:rPr>
                        <a:t>SLP DAs &amp; Advisors </a:t>
                      </a:r>
                    </a:p>
                    <a:p>
                      <a:pPr algn="ctr" rtl="0" fontAlgn="ctr">
                        <a:spcBef>
                          <a:spcPts val="0"/>
                        </a:spcBef>
                        <a:spcAft>
                          <a:spcPts val="0"/>
                        </a:spcAft>
                      </a:pPr>
                      <a:r>
                        <a:rPr lang="en-US" sz="1100" b="1" u="none" strike="noStrike">
                          <a:effectLst/>
                          <a:latin typeface="+mj-lt"/>
                        </a:rPr>
                        <a:t>(K-Kids and Aktion Clubs)</a:t>
                      </a:r>
                      <a:endParaRPr lang="en-US" sz="1100" b="1"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ctr">
                        <a:spcBef>
                          <a:spcPts val="0"/>
                        </a:spcBef>
                        <a:spcAft>
                          <a:spcPts val="0"/>
                        </a:spcAft>
                      </a:pPr>
                      <a:r>
                        <a:rPr lang="en-US" sz="1100" b="1" u="none" strike="noStrike" dirty="0">
                          <a:effectLst/>
                          <a:latin typeface="+mj-lt"/>
                        </a:rPr>
                        <a:t>Non-advisor Members </a:t>
                      </a:r>
                    </a:p>
                    <a:p>
                      <a:pPr algn="ctr" rtl="0" fontAlgn="ctr">
                        <a:spcBef>
                          <a:spcPts val="0"/>
                        </a:spcBef>
                        <a:spcAft>
                          <a:spcPts val="0"/>
                        </a:spcAft>
                      </a:pPr>
                      <a:r>
                        <a:rPr lang="en-US" sz="1100" b="0" u="none" strike="noStrike" dirty="0">
                          <a:effectLst/>
                          <a:latin typeface="+mj-lt"/>
                        </a:rPr>
                        <a:t>(Gov, LTG, Club Officers) </a:t>
                      </a:r>
                    </a:p>
                    <a:p>
                      <a:pPr algn="ctr" rtl="0" fontAlgn="ctr">
                        <a:spcBef>
                          <a:spcPts val="0"/>
                        </a:spcBef>
                        <a:spcAft>
                          <a:spcPts val="0"/>
                        </a:spcAft>
                      </a:pPr>
                      <a:r>
                        <a:rPr lang="en-US" sz="1100" b="1" u="none" strike="noStrike" dirty="0">
                          <a:effectLst/>
                          <a:latin typeface="+mj-lt"/>
                        </a:rPr>
                        <a:t>&amp; Non-member Chaperones </a:t>
                      </a:r>
                      <a:r>
                        <a:rPr lang="en-US" sz="1100" b="0" u="none" strike="noStrike" dirty="0">
                          <a:effectLst/>
                          <a:latin typeface="+mj-lt"/>
                        </a:rPr>
                        <a:t>(Faculty, Parent, Spouse)</a:t>
                      </a:r>
                      <a:endParaRPr lang="en-US" sz="1100" b="0" i="0" u="none" strike="noStrike" dirty="0">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30579618"/>
                  </a:ext>
                </a:extLst>
              </a:tr>
              <a:tr h="364804">
                <a:tc>
                  <a:txBody>
                    <a:bodyPr/>
                    <a:lstStyle/>
                    <a:p>
                      <a:pPr algn="ctr" rtl="0" fontAlgn="ctr">
                        <a:spcBef>
                          <a:spcPts val="0"/>
                        </a:spcBef>
                        <a:spcAft>
                          <a:spcPts val="0"/>
                        </a:spcAft>
                      </a:pPr>
                      <a:r>
                        <a:rPr lang="en-US" sz="1100" b="1" u="none" strike="noStrike">
                          <a:effectLst/>
                          <a:latin typeface="+mj-lt"/>
                        </a:rPr>
                        <a:t>Abuse Risk Management for Volunteers</a:t>
                      </a:r>
                      <a:endParaRPr lang="en-US" sz="1100" b="1" i="0" u="none" strike="noStrike">
                        <a:effectLst/>
                        <a:latin typeface="+mj-lt"/>
                      </a:endParaRPr>
                    </a:p>
                  </a:txBody>
                  <a:tcPr marL="4820" marR="4820" marT="4820" marB="2313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US" sz="1600" u="none" strike="noStrike" dirty="0">
                          <a:effectLst/>
                          <a:highlight>
                            <a:srgbClr val="FFFF00"/>
                          </a:highlight>
                          <a:latin typeface="+mj-lt"/>
                        </a:rPr>
                        <a:t>X</a:t>
                      </a:r>
                      <a:endParaRPr lang="en-US" sz="1600" b="0" i="0" u="none" strike="noStrike" dirty="0">
                        <a:effectLst/>
                        <a:highlight>
                          <a:srgbClr val="FFFF00"/>
                        </a:highligh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US" sz="1600" u="none" strike="noStrike" dirty="0">
                          <a:effectLst/>
                          <a:highlight>
                            <a:srgbClr val="FFFF00"/>
                          </a:highlight>
                          <a:latin typeface="+mj-lt"/>
                        </a:rPr>
                        <a:t>X</a:t>
                      </a:r>
                      <a:endParaRPr lang="en-US" sz="1600" b="0" i="0" u="none" strike="noStrike" dirty="0">
                        <a:effectLst/>
                        <a:highlight>
                          <a:srgbClr val="FFFF00"/>
                        </a:highligh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083282"/>
                  </a:ext>
                </a:extLst>
              </a:tr>
              <a:tr h="294049">
                <a:tc>
                  <a:txBody>
                    <a:bodyPr/>
                    <a:lstStyle/>
                    <a:p>
                      <a:pPr algn="ctr" rtl="0" fontAlgn="ctr">
                        <a:spcBef>
                          <a:spcPts val="0"/>
                        </a:spcBef>
                        <a:spcAft>
                          <a:spcPts val="0"/>
                        </a:spcAft>
                      </a:pPr>
                      <a:r>
                        <a:rPr lang="en-US" sz="1100" b="1" u="none" strike="noStrike">
                          <a:effectLst/>
                          <a:latin typeface="+mj-lt"/>
                        </a:rPr>
                        <a:t>Social Media Safety</a:t>
                      </a:r>
                      <a:endParaRPr lang="en-US" sz="1100" b="1" i="0" u="none" strike="noStrike">
                        <a:effectLst/>
                        <a:latin typeface="+mj-lt"/>
                      </a:endParaRPr>
                    </a:p>
                  </a:txBody>
                  <a:tcPr marL="4820" marR="4820" marT="4820" marB="2313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spcBef>
                          <a:spcPts val="0"/>
                        </a:spcBef>
                        <a:spcAft>
                          <a:spcPts val="0"/>
                        </a:spcAft>
                      </a:pPr>
                      <a:r>
                        <a:rPr lang="en-US" sz="1600" u="none" strike="noStrike" dirty="0">
                          <a:effectLst/>
                          <a:highlight>
                            <a:srgbClr val="FFFF00"/>
                          </a:highlight>
                          <a:latin typeface="+mj-lt"/>
                        </a:rPr>
                        <a:t>X</a:t>
                      </a:r>
                      <a:endParaRPr lang="en-US" sz="1600" b="0" i="0" u="none" strike="noStrike" dirty="0">
                        <a:effectLst/>
                        <a:highlight>
                          <a:srgbClr val="FFFF00"/>
                        </a:highligh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spcBef>
                          <a:spcPts val="0"/>
                        </a:spcBef>
                        <a:spcAft>
                          <a:spcPts val="0"/>
                        </a:spcAft>
                      </a:pPr>
                      <a:r>
                        <a:rPr lang="en-US" sz="1600" u="none" strike="noStrike" dirty="0">
                          <a:effectLst/>
                          <a:highlight>
                            <a:srgbClr val="FFFF00"/>
                          </a:highlight>
                          <a:latin typeface="+mj-lt"/>
                        </a:rPr>
                        <a:t>X</a:t>
                      </a:r>
                      <a:endParaRPr lang="en-US" sz="1600" b="0" i="0" u="none" strike="noStrike" dirty="0">
                        <a:effectLst/>
                        <a:highlight>
                          <a:srgbClr val="FFFF00"/>
                        </a:highligh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01047398"/>
                  </a:ext>
                </a:extLst>
              </a:tr>
              <a:tr h="427371">
                <a:tc>
                  <a:txBody>
                    <a:bodyPr/>
                    <a:lstStyle/>
                    <a:p>
                      <a:pPr algn="ctr" rtl="0" fontAlgn="ctr">
                        <a:spcBef>
                          <a:spcPts val="0"/>
                        </a:spcBef>
                        <a:spcAft>
                          <a:spcPts val="0"/>
                        </a:spcAft>
                      </a:pPr>
                      <a:r>
                        <a:rPr lang="en-US" sz="1100" b="1" u="none" strike="noStrike">
                          <a:effectLst/>
                          <a:latin typeface="+mj-lt"/>
                        </a:rPr>
                        <a:t>Preventing Sexual Activity Among Adolescents</a:t>
                      </a:r>
                      <a:endParaRPr lang="en-US" sz="1100" b="1" i="0" u="none" strike="noStrike">
                        <a:effectLst/>
                        <a:latin typeface="+mj-lt"/>
                      </a:endParaRPr>
                    </a:p>
                  </a:txBody>
                  <a:tcPr marL="4820" marR="4820" marT="4820" marB="2313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US" sz="1600" u="none" strike="noStrike" dirty="0">
                          <a:effectLst/>
                          <a:highlight>
                            <a:srgbClr val="FFFF00"/>
                          </a:highlight>
                          <a:latin typeface="+mj-lt"/>
                        </a:rPr>
                        <a:t>X</a:t>
                      </a:r>
                      <a:endParaRPr lang="en-US" sz="1600" b="0" i="0" u="none" strike="noStrike" dirty="0">
                        <a:effectLst/>
                        <a:highlight>
                          <a:srgbClr val="FFFF00"/>
                        </a:highligh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US" sz="1600" u="none" strike="noStrike" dirty="0">
                          <a:effectLst/>
                          <a:highlight>
                            <a:srgbClr val="FFFF00"/>
                          </a:highlight>
                          <a:latin typeface="+mj-lt"/>
                        </a:rPr>
                        <a:t>X</a:t>
                      </a:r>
                      <a:endParaRPr lang="en-US" sz="1600" b="0" i="0" u="none" strike="noStrike" dirty="0">
                        <a:effectLst/>
                        <a:highlight>
                          <a:srgbClr val="FFFF00"/>
                        </a:highligh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2227660"/>
                  </a:ext>
                </a:extLst>
              </a:tr>
              <a:tr h="294049">
                <a:tc>
                  <a:txBody>
                    <a:bodyPr/>
                    <a:lstStyle/>
                    <a:p>
                      <a:pPr algn="ctr" rtl="0" fontAlgn="ctr">
                        <a:spcBef>
                          <a:spcPts val="0"/>
                        </a:spcBef>
                        <a:spcAft>
                          <a:spcPts val="0"/>
                        </a:spcAft>
                      </a:pPr>
                      <a:r>
                        <a:rPr lang="en-US" sz="1100" b="1" u="none" strike="noStrike">
                          <a:effectLst/>
                          <a:latin typeface="+mj-lt"/>
                        </a:rPr>
                        <a:t>Duty to Report</a:t>
                      </a:r>
                      <a:endParaRPr lang="en-US" sz="1100" b="1" i="0" u="none" strike="noStrike">
                        <a:effectLst/>
                        <a:latin typeface="+mj-lt"/>
                      </a:endParaRPr>
                    </a:p>
                  </a:txBody>
                  <a:tcPr marL="4820" marR="4820" marT="4820" marB="2313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spcBef>
                          <a:spcPts val="0"/>
                        </a:spcBef>
                        <a:spcAft>
                          <a:spcPts val="0"/>
                        </a:spcAft>
                      </a:pPr>
                      <a:r>
                        <a:rPr lang="en-US" sz="1600" u="none" strike="noStrike" dirty="0">
                          <a:effectLst/>
                          <a:highlight>
                            <a:srgbClr val="FFFF00"/>
                          </a:highlight>
                          <a:latin typeface="+mj-lt"/>
                        </a:rPr>
                        <a:t>X</a:t>
                      </a:r>
                      <a:endParaRPr lang="en-US" sz="1600" b="0" i="0" u="none" strike="noStrike" dirty="0">
                        <a:effectLst/>
                        <a:highlight>
                          <a:srgbClr val="FFFF00"/>
                        </a:highligh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spcBef>
                          <a:spcPts val="0"/>
                        </a:spcBef>
                        <a:spcAft>
                          <a:spcPts val="0"/>
                        </a:spcAft>
                      </a:pPr>
                      <a:endParaRPr lang="en-US" sz="900" b="0" i="0" u="none" strike="noStrike" dirty="0">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72816524"/>
                  </a:ext>
                </a:extLst>
              </a:tr>
              <a:tr h="294049">
                <a:tc>
                  <a:txBody>
                    <a:bodyPr/>
                    <a:lstStyle/>
                    <a:p>
                      <a:pPr algn="ctr" rtl="0" fontAlgn="ctr">
                        <a:spcBef>
                          <a:spcPts val="0"/>
                        </a:spcBef>
                        <a:spcAft>
                          <a:spcPts val="0"/>
                        </a:spcAft>
                      </a:pPr>
                      <a:r>
                        <a:rPr lang="en-US" sz="1100" b="1" u="none" strike="noStrike">
                          <a:effectLst/>
                          <a:latin typeface="+mj-lt"/>
                        </a:rPr>
                        <a:t>Meet Sam</a:t>
                      </a:r>
                      <a:endParaRPr lang="en-US" sz="1100" b="1" i="0" u="none" strike="noStrike">
                        <a:effectLst/>
                        <a:latin typeface="+mj-lt"/>
                      </a:endParaRPr>
                    </a:p>
                  </a:txBody>
                  <a:tcPr marL="4820" marR="4820" marT="4820" marB="2313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US" sz="1600" u="none" strike="noStrike" dirty="0">
                          <a:effectLst/>
                          <a:highlight>
                            <a:srgbClr val="FFFF00"/>
                          </a:highlight>
                          <a:latin typeface="+mj-lt"/>
                        </a:rPr>
                        <a:t>X</a:t>
                      </a:r>
                      <a:endParaRPr lang="en-US" sz="1600" b="0" i="0" u="none" strike="noStrike" dirty="0">
                        <a:effectLst/>
                        <a:highlight>
                          <a:srgbClr val="FFFF00"/>
                        </a:highligh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endParaRPr lang="en-US" sz="900" b="0" i="0" u="none" strike="noStrike" dirty="0">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1730311"/>
                  </a:ext>
                </a:extLst>
              </a:tr>
              <a:tr h="294049">
                <a:tc>
                  <a:txBody>
                    <a:bodyPr/>
                    <a:lstStyle/>
                    <a:p>
                      <a:pPr algn="ctr" rtl="0" fontAlgn="ctr">
                        <a:spcBef>
                          <a:spcPts val="0"/>
                        </a:spcBef>
                        <a:spcAft>
                          <a:spcPts val="0"/>
                        </a:spcAft>
                      </a:pPr>
                      <a:r>
                        <a:rPr lang="en-US" sz="1100" b="1" u="none" strike="noStrike">
                          <a:effectLst/>
                          <a:latin typeface="+mj-lt"/>
                        </a:rPr>
                        <a:t>It Happened to Me</a:t>
                      </a:r>
                      <a:endParaRPr lang="en-US" sz="1100" b="1" i="0" u="none" strike="noStrike">
                        <a:effectLst/>
                        <a:latin typeface="+mj-lt"/>
                      </a:endParaRPr>
                    </a:p>
                  </a:txBody>
                  <a:tcPr marL="4820" marR="4820" marT="4820" marB="2313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spcBef>
                          <a:spcPts val="0"/>
                        </a:spcBef>
                        <a:spcAft>
                          <a:spcPts val="0"/>
                        </a:spcAft>
                      </a:pPr>
                      <a:r>
                        <a:rPr lang="en-US" sz="1600" u="none" strike="noStrike" dirty="0">
                          <a:effectLst/>
                          <a:highlight>
                            <a:srgbClr val="FFFF00"/>
                          </a:highlight>
                          <a:latin typeface="+mj-lt"/>
                        </a:rPr>
                        <a:t>X</a:t>
                      </a:r>
                      <a:endParaRPr lang="en-US" sz="1600" b="0" i="0" u="none" strike="noStrike" dirty="0">
                        <a:effectLst/>
                        <a:highlight>
                          <a:srgbClr val="FFFF00"/>
                        </a:highligh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spcBef>
                          <a:spcPts val="0"/>
                        </a:spcBef>
                        <a:spcAft>
                          <a:spcPts val="0"/>
                        </a:spcAft>
                      </a:pPr>
                      <a:endParaRPr lang="en-US" sz="900" b="0" i="0" u="none" strike="noStrike" dirty="0">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24893526"/>
                  </a:ext>
                </a:extLst>
              </a:tr>
              <a:tr h="294049">
                <a:tc>
                  <a:txBody>
                    <a:bodyPr/>
                    <a:lstStyle/>
                    <a:p>
                      <a:pPr algn="ctr" rtl="0" fontAlgn="ctr">
                        <a:spcBef>
                          <a:spcPts val="0"/>
                        </a:spcBef>
                        <a:spcAft>
                          <a:spcPts val="0"/>
                        </a:spcAft>
                      </a:pPr>
                      <a:r>
                        <a:rPr lang="en-US" sz="1100" b="1" u="none" strike="noStrike">
                          <a:effectLst/>
                          <a:latin typeface="+mj-lt"/>
                        </a:rPr>
                        <a:t>Safety Equation: Monitoring &amp; Supervision</a:t>
                      </a:r>
                      <a:endParaRPr lang="en-US" sz="1100" b="1" i="0" u="none" strike="noStrike">
                        <a:effectLst/>
                        <a:latin typeface="+mj-lt"/>
                      </a:endParaRPr>
                    </a:p>
                  </a:txBody>
                  <a:tcPr marL="4820" marR="4820" marT="4820" marB="2313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r>
                        <a:rPr lang="en-US" sz="900" u="none" strike="noStrike">
                          <a:effectLst/>
                          <a:latin typeface="+mj-lt"/>
                        </a:rPr>
                        <a:t>X</a:t>
                      </a:r>
                      <a:endParaRPr lang="en-US" sz="900" b="0" i="0" u="none" strike="noStrike">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spcBef>
                          <a:spcPts val="0"/>
                        </a:spcBef>
                        <a:spcAft>
                          <a:spcPts val="0"/>
                        </a:spcAft>
                      </a:pPr>
                      <a:endParaRPr lang="en-US" sz="900" b="0" i="0" u="none" strike="noStrike" dirty="0">
                        <a:effectLst/>
                        <a:latin typeface="+mj-lt"/>
                      </a:endParaRPr>
                    </a:p>
                  </a:txBody>
                  <a:tcPr marL="4820" marR="4820" marT="4820" marB="23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8709527"/>
                  </a:ext>
                </a:extLst>
              </a:tr>
            </a:tbl>
          </a:graphicData>
        </a:graphic>
      </p:graphicFrame>
    </p:spTree>
    <p:extLst>
      <p:ext uri="{BB962C8B-B14F-4D97-AF65-F5344CB8AC3E}">
        <p14:creationId xmlns:p14="http://schemas.microsoft.com/office/powerpoint/2010/main" val="194321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AEFF-8A00-4127-83B9-1ABCAC59F439}"/>
              </a:ext>
            </a:extLst>
          </p:cNvPr>
          <p:cNvSpPr>
            <a:spLocks noGrp="1"/>
          </p:cNvSpPr>
          <p:nvPr>
            <p:ph type="title"/>
          </p:nvPr>
        </p:nvSpPr>
        <p:spPr/>
        <p:txBody>
          <a:bodyPr>
            <a:noAutofit/>
          </a:bodyPr>
          <a:lstStyle/>
          <a:p>
            <a:r>
              <a:rPr lang="en-US" sz="4040"/>
              <a:t>How to Log In to Praesidium Academy</a:t>
            </a:r>
          </a:p>
        </p:txBody>
      </p:sp>
      <p:sp>
        <p:nvSpPr>
          <p:cNvPr id="7" name="TextBox 6">
            <a:extLst>
              <a:ext uri="{FF2B5EF4-FFF2-40B4-BE49-F238E27FC236}">
                <a16:creationId xmlns:a16="http://schemas.microsoft.com/office/drawing/2014/main" id="{6D1894A9-455A-8E4A-A1E7-9B7F8297FAC2}"/>
              </a:ext>
            </a:extLst>
          </p:cNvPr>
          <p:cNvSpPr txBox="1"/>
          <p:nvPr/>
        </p:nvSpPr>
        <p:spPr>
          <a:xfrm>
            <a:off x="609600" y="1504950"/>
            <a:ext cx="7924800" cy="738664"/>
          </a:xfrm>
          <a:prstGeom prst="rect">
            <a:avLst/>
          </a:prstGeom>
          <a:noFill/>
        </p:spPr>
        <p:txBody>
          <a:bodyPr wrap="square" rtlCol="0">
            <a:spAutoFit/>
          </a:bodyPr>
          <a:lstStyle/>
          <a:p>
            <a:r>
              <a:rPr lang="en-US" sz="2800">
                <a:solidFill>
                  <a:srgbClr val="000000"/>
                </a:solidFill>
                <a:latin typeface="Arial" panose="020B0604020202020204" pitchFamily="34" charset="0"/>
                <a:cs typeface="Arial" panose="020B0604020202020204" pitchFamily="34" charset="0"/>
                <a:sym typeface="Arial"/>
              </a:rPr>
              <a:t>Kiwanis members self-initiate a learner account: </a:t>
            </a:r>
          </a:p>
          <a:p>
            <a:endParaRPr lang="en-US">
              <a:latin typeface="Arial" panose="020B0604020202020204" pitchFamily="34" charset="0"/>
              <a:cs typeface="Arial" panose="020B0604020202020204" pitchFamily="34" charset="0"/>
            </a:endParaRPr>
          </a:p>
        </p:txBody>
      </p:sp>
      <p:sp>
        <p:nvSpPr>
          <p:cNvPr id="8" name="Text Placeholder 1">
            <a:extLst>
              <a:ext uri="{FF2B5EF4-FFF2-40B4-BE49-F238E27FC236}">
                <a16:creationId xmlns:a16="http://schemas.microsoft.com/office/drawing/2014/main" id="{853B157F-DB62-0EDE-79C1-AEC1F82FAEF7}"/>
              </a:ext>
            </a:extLst>
          </p:cNvPr>
          <p:cNvSpPr txBox="1">
            <a:spLocks/>
          </p:cNvSpPr>
          <p:nvPr/>
        </p:nvSpPr>
        <p:spPr>
          <a:xfrm>
            <a:off x="152400" y="1962150"/>
            <a:ext cx="4267200" cy="12954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660400" marR="0" lvl="0" indent="-457200" algn="l" rtl="0">
              <a:lnSpc>
                <a:spcPct val="100000"/>
              </a:lnSpc>
              <a:spcBef>
                <a:spcPts val="640"/>
              </a:spcBef>
              <a:spcAft>
                <a:spcPts val="0"/>
              </a:spcAft>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lnSpc>
                <a:spcPct val="100000"/>
              </a:lnSpc>
              <a:spcBef>
                <a:spcPts val="560"/>
              </a:spcBef>
              <a:spcAft>
                <a:spcPts val="0"/>
              </a:spcAft>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lnSpc>
                <a:spcPct val="100000"/>
              </a:lnSpc>
              <a:spcBef>
                <a:spcPts val="480"/>
              </a:spcBef>
              <a:spcAft>
                <a:spcPts val="0"/>
              </a:spcAft>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lnSpc>
                <a:spcPct val="100000"/>
              </a:lnSpc>
              <a:spcBef>
                <a:spcPts val="400"/>
              </a:spcBef>
              <a:spcAft>
                <a:spcPts val="0"/>
              </a:spcAft>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lnSpc>
                <a:spcPct val="100000"/>
              </a:lnSpc>
              <a:spcBef>
                <a:spcPts val="400"/>
              </a:spcBef>
              <a:spcAft>
                <a:spcPts val="0"/>
              </a:spcAft>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457188" lvl="1" indent="0" defTabSz="914377">
              <a:spcBef>
                <a:spcPts val="600"/>
              </a:spcBef>
              <a:spcAft>
                <a:spcPts val="600"/>
              </a:spcAft>
              <a:buNone/>
            </a:pPr>
            <a:r>
              <a:rPr lang="en-US" sz="2000">
                <a:solidFill>
                  <a:srgbClr val="000000"/>
                </a:solidFill>
                <a:latin typeface="Arial" panose="020B0604020202020204" pitchFamily="34" charset="0"/>
                <a:cs typeface="Arial" panose="020B0604020202020204" pitchFamily="34" charset="0"/>
                <a:sym typeface="Arial"/>
              </a:rPr>
              <a:t>1. In Kiwanis Member portal, click “Create Praesidium account”</a:t>
            </a:r>
          </a:p>
        </p:txBody>
      </p:sp>
      <p:sp>
        <p:nvSpPr>
          <p:cNvPr id="9" name="Content Placeholder 7">
            <a:extLst>
              <a:ext uri="{FF2B5EF4-FFF2-40B4-BE49-F238E27FC236}">
                <a16:creationId xmlns:a16="http://schemas.microsoft.com/office/drawing/2014/main" id="{70193190-7150-53B9-AB94-9A245189C507}"/>
              </a:ext>
            </a:extLst>
          </p:cNvPr>
          <p:cNvSpPr txBox="1">
            <a:spLocks/>
          </p:cNvSpPr>
          <p:nvPr/>
        </p:nvSpPr>
        <p:spPr>
          <a:xfrm>
            <a:off x="4267200" y="1987291"/>
            <a:ext cx="4267200" cy="157505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a:latin typeface="Arial" panose="020B0604020202020204" pitchFamily="34" charset="0"/>
                <a:cs typeface="Arial" panose="020B0604020202020204" pitchFamily="34" charset="0"/>
              </a:rPr>
              <a:t>2.Check your email for invitation to access account</a:t>
            </a:r>
          </a:p>
          <a:p>
            <a:r>
              <a:rPr lang="en-US" sz="2000">
                <a:latin typeface="Arial" panose="020B0604020202020204" pitchFamily="34" charset="0"/>
                <a:cs typeface="Arial" panose="020B0604020202020204" pitchFamily="34" charset="0"/>
              </a:rPr>
              <a:t>3. Click on forgot password to create a new password</a:t>
            </a:r>
          </a:p>
        </p:txBody>
      </p:sp>
      <p:pic>
        <p:nvPicPr>
          <p:cNvPr id="10" name="Picture 9" descr="A screenshot of a cell phone&#10;&#10;Description automatically generated">
            <a:extLst>
              <a:ext uri="{FF2B5EF4-FFF2-40B4-BE49-F238E27FC236}">
                <a16:creationId xmlns:a16="http://schemas.microsoft.com/office/drawing/2014/main" id="{F5CD4DDF-59D6-18BB-2180-3301648627BC}"/>
              </a:ext>
            </a:extLst>
          </p:cNvPr>
          <p:cNvPicPr>
            <a:picLocks noChangeAspect="1"/>
          </p:cNvPicPr>
          <p:nvPr/>
        </p:nvPicPr>
        <p:blipFill rotWithShape="1">
          <a:blip r:embed="rId3"/>
          <a:srcRect r="19424"/>
          <a:stretch/>
        </p:blipFill>
        <p:spPr>
          <a:xfrm>
            <a:off x="605725" y="3160839"/>
            <a:ext cx="3305014" cy="1788758"/>
          </a:xfrm>
          <a:prstGeom prst="rect">
            <a:avLst/>
          </a:prstGeom>
        </p:spPr>
      </p:pic>
      <p:sp>
        <p:nvSpPr>
          <p:cNvPr id="3" name="TextBox 2">
            <a:extLst>
              <a:ext uri="{FF2B5EF4-FFF2-40B4-BE49-F238E27FC236}">
                <a16:creationId xmlns:a16="http://schemas.microsoft.com/office/drawing/2014/main" id="{AC182A9E-EEC4-36C3-5F08-0E1888D3A869}"/>
              </a:ext>
            </a:extLst>
          </p:cNvPr>
          <p:cNvSpPr txBox="1"/>
          <p:nvPr/>
        </p:nvSpPr>
        <p:spPr>
          <a:xfrm>
            <a:off x="4513912" y="3644581"/>
            <a:ext cx="35087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0000FF"/>
                </a:solidFill>
                <a:latin typeface="Calibri"/>
                <a:cs typeface="Calibri"/>
                <a:hlinkClick r:id="rId4"/>
              </a:rPr>
              <a:t>www.praesidiumacademy.com</a:t>
            </a:r>
            <a:endParaRPr lang="en-US" sz="2000" dirty="0"/>
          </a:p>
        </p:txBody>
      </p:sp>
    </p:spTree>
    <p:extLst>
      <p:ext uri="{BB962C8B-B14F-4D97-AF65-F5344CB8AC3E}">
        <p14:creationId xmlns:p14="http://schemas.microsoft.com/office/powerpoint/2010/main" val="281885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5FAD-DCFB-4B83-BF9D-D55EB8EF8791}"/>
              </a:ext>
            </a:extLst>
          </p:cNvPr>
          <p:cNvSpPr>
            <a:spLocks noGrp="1"/>
          </p:cNvSpPr>
          <p:nvPr>
            <p:ph type="title"/>
          </p:nvPr>
        </p:nvSpPr>
        <p:spPr>
          <a:xfrm>
            <a:off x="609600" y="438150"/>
            <a:ext cx="7924800" cy="634603"/>
          </a:xfrm>
        </p:spPr>
        <p:txBody>
          <a:bodyPr>
            <a:noAutofit/>
          </a:bodyPr>
          <a:lstStyle/>
          <a:p>
            <a:r>
              <a:rPr lang="en-US" sz="4040" u="sng"/>
              <a:t>A</a:t>
            </a:r>
            <a:r>
              <a:rPr lang="en-US" sz="4040"/>
              <a:t>ccessible Resources</a:t>
            </a:r>
          </a:p>
        </p:txBody>
      </p:sp>
      <p:grpSp>
        <p:nvGrpSpPr>
          <p:cNvPr id="3" name="Group 2">
            <a:extLst>
              <a:ext uri="{FF2B5EF4-FFF2-40B4-BE49-F238E27FC236}">
                <a16:creationId xmlns:a16="http://schemas.microsoft.com/office/drawing/2014/main" id="{BE10F4F7-A6C9-60C7-2CEC-5F204AC098DF}"/>
              </a:ext>
            </a:extLst>
          </p:cNvPr>
          <p:cNvGrpSpPr/>
          <p:nvPr/>
        </p:nvGrpSpPr>
        <p:grpSpPr>
          <a:xfrm>
            <a:off x="4328160" y="1072753"/>
            <a:ext cx="4380763" cy="3174782"/>
            <a:chOff x="6400800" y="1672683"/>
            <a:chExt cx="5464099" cy="5040351"/>
          </a:xfrm>
        </p:grpSpPr>
        <p:sp>
          <p:nvSpPr>
            <p:cNvPr id="4" name="Oval 3">
              <a:extLst>
                <a:ext uri="{FF2B5EF4-FFF2-40B4-BE49-F238E27FC236}">
                  <a16:creationId xmlns:a16="http://schemas.microsoft.com/office/drawing/2014/main" id="{47F568F4-5226-6426-A899-4CCE9027968C}"/>
                </a:ext>
              </a:extLst>
            </p:cNvPr>
            <p:cNvSpPr/>
            <p:nvPr/>
          </p:nvSpPr>
          <p:spPr>
            <a:xfrm>
              <a:off x="6400800" y="1672683"/>
              <a:ext cx="5464099" cy="5040351"/>
            </a:xfrm>
            <a:prstGeom prst="ellipse">
              <a:avLst/>
            </a:prstGeom>
            <a:solidFill>
              <a:srgbClr val="D0D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D39F62-96DE-F8E4-D394-091C1E0BFC5C}"/>
                </a:ext>
              </a:extLst>
            </p:cNvPr>
            <p:cNvPicPr>
              <a:picLocks noChangeAspect="1"/>
            </p:cNvPicPr>
            <p:nvPr/>
          </p:nvPicPr>
          <p:blipFill>
            <a:blip r:embed="rId3"/>
            <a:stretch>
              <a:fillRect/>
            </a:stretch>
          </p:blipFill>
          <p:spPr>
            <a:xfrm>
              <a:off x="6811760" y="2655064"/>
              <a:ext cx="4642178" cy="2889959"/>
            </a:xfrm>
            <a:prstGeom prst="rect">
              <a:avLst/>
            </a:prstGeom>
          </p:spPr>
        </p:pic>
        <p:sp>
          <p:nvSpPr>
            <p:cNvPr id="6" name="TextBox 5">
              <a:extLst>
                <a:ext uri="{FF2B5EF4-FFF2-40B4-BE49-F238E27FC236}">
                  <a16:creationId xmlns:a16="http://schemas.microsoft.com/office/drawing/2014/main" id="{32CFDE5D-3275-D8E9-5111-82E833B556FC}"/>
                </a:ext>
              </a:extLst>
            </p:cNvPr>
            <p:cNvSpPr txBox="1"/>
            <p:nvPr/>
          </p:nvSpPr>
          <p:spPr>
            <a:xfrm>
              <a:off x="7353301" y="5621235"/>
              <a:ext cx="365255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www.Kiwanis.org/youthprotection</a:t>
              </a:r>
            </a:p>
          </p:txBody>
        </p:sp>
      </p:grpSp>
      <p:sp>
        <p:nvSpPr>
          <p:cNvPr id="7" name="Oval 6">
            <a:extLst>
              <a:ext uri="{FF2B5EF4-FFF2-40B4-BE49-F238E27FC236}">
                <a16:creationId xmlns:a16="http://schemas.microsoft.com/office/drawing/2014/main" id="{F2500FCE-882A-944D-87A5-5D13AB4C580A}"/>
              </a:ext>
            </a:extLst>
          </p:cNvPr>
          <p:cNvSpPr/>
          <p:nvPr/>
        </p:nvSpPr>
        <p:spPr>
          <a:xfrm>
            <a:off x="580762" y="1381950"/>
            <a:ext cx="1578375" cy="157837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7">
            <a:extLst>
              <a:ext uri="{FF2B5EF4-FFF2-40B4-BE49-F238E27FC236}">
                <a16:creationId xmlns:a16="http://schemas.microsoft.com/office/drawing/2014/main" id="{B53F47C7-2AA1-7073-4DC8-F6CF35F79335}"/>
              </a:ext>
            </a:extLst>
          </p:cNvPr>
          <p:cNvSpPr/>
          <p:nvPr/>
        </p:nvSpPr>
        <p:spPr>
          <a:xfrm>
            <a:off x="917137" y="1718325"/>
            <a:ext cx="905625" cy="905625"/>
          </a:xfrm>
          <a:prstGeom prst="rect">
            <a:avLst/>
          </a:prstGeom>
          <a:blipFill>
            <a:blip r:embed="rId4">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9" name="Group 8">
            <a:extLst>
              <a:ext uri="{FF2B5EF4-FFF2-40B4-BE49-F238E27FC236}">
                <a16:creationId xmlns:a16="http://schemas.microsoft.com/office/drawing/2014/main" id="{724D7EB6-C356-7C52-6FE2-E4572BF24B4E}"/>
              </a:ext>
            </a:extLst>
          </p:cNvPr>
          <p:cNvGrpSpPr/>
          <p:nvPr/>
        </p:nvGrpSpPr>
        <p:grpSpPr>
          <a:xfrm>
            <a:off x="76200" y="3451950"/>
            <a:ext cx="2587500" cy="720000"/>
            <a:chOff x="32117" y="2971557"/>
            <a:chExt cx="2587500" cy="720000"/>
          </a:xfrm>
        </p:grpSpPr>
        <p:sp>
          <p:nvSpPr>
            <p:cNvPr id="27" name="Rectangle 26">
              <a:extLst>
                <a:ext uri="{FF2B5EF4-FFF2-40B4-BE49-F238E27FC236}">
                  <a16:creationId xmlns:a16="http://schemas.microsoft.com/office/drawing/2014/main" id="{57EFF2F4-9870-0E4B-33BE-8E07AD9BFD43}"/>
                </a:ext>
              </a:extLst>
            </p:cNvPr>
            <p:cNvSpPr/>
            <p:nvPr/>
          </p:nvSpPr>
          <p:spPr>
            <a:xfrm>
              <a:off x="32117" y="2971557"/>
              <a:ext cx="25875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8" name="TextBox 27">
              <a:extLst>
                <a:ext uri="{FF2B5EF4-FFF2-40B4-BE49-F238E27FC236}">
                  <a16:creationId xmlns:a16="http://schemas.microsoft.com/office/drawing/2014/main" id="{CF4096C5-3A5A-713E-FDD7-D54621C1FBF1}"/>
                </a:ext>
              </a:extLst>
            </p:cNvPr>
            <p:cNvSpPr txBox="1"/>
            <p:nvPr/>
          </p:nvSpPr>
          <p:spPr>
            <a:xfrm>
              <a:off x="32117" y="2971557"/>
              <a:ext cx="25875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000" kern="1200">
                  <a:latin typeface="Arial" panose="020B0604020202020204" pitchFamily="34" charset="0"/>
                  <a:cs typeface="Arial" panose="020B0604020202020204" pitchFamily="34" charset="0"/>
                </a:rPr>
                <a:t>Recorded webinars</a:t>
              </a:r>
            </a:p>
          </p:txBody>
        </p:sp>
      </p:grpSp>
      <p:sp>
        <p:nvSpPr>
          <p:cNvPr id="22" name="Oval 21">
            <a:extLst>
              <a:ext uri="{FF2B5EF4-FFF2-40B4-BE49-F238E27FC236}">
                <a16:creationId xmlns:a16="http://schemas.microsoft.com/office/drawing/2014/main" id="{52F2CBF1-4024-60A7-CDDF-03ED49841016}"/>
              </a:ext>
            </a:extLst>
          </p:cNvPr>
          <p:cNvSpPr/>
          <p:nvPr/>
        </p:nvSpPr>
        <p:spPr>
          <a:xfrm>
            <a:off x="2495512" y="1448441"/>
            <a:ext cx="1578375" cy="157837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Rectangle 22">
            <a:extLst>
              <a:ext uri="{FF2B5EF4-FFF2-40B4-BE49-F238E27FC236}">
                <a16:creationId xmlns:a16="http://schemas.microsoft.com/office/drawing/2014/main" id="{E73AA2E2-246B-DE3E-C369-3F4D16B22D4D}"/>
              </a:ext>
            </a:extLst>
          </p:cNvPr>
          <p:cNvSpPr/>
          <p:nvPr/>
        </p:nvSpPr>
        <p:spPr>
          <a:xfrm>
            <a:off x="2883097" y="1696057"/>
            <a:ext cx="905625" cy="905625"/>
          </a:xfrm>
          <a:prstGeom prst="rect">
            <a:avLst/>
          </a:prstGeom>
          <a:blipFill>
            <a:blip r:embed="rId5">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24" name="Group 23">
            <a:extLst>
              <a:ext uri="{FF2B5EF4-FFF2-40B4-BE49-F238E27FC236}">
                <a16:creationId xmlns:a16="http://schemas.microsoft.com/office/drawing/2014/main" id="{08414ECE-C705-9BB6-2647-9030B6B237AB}"/>
              </a:ext>
            </a:extLst>
          </p:cNvPr>
          <p:cNvGrpSpPr/>
          <p:nvPr/>
        </p:nvGrpSpPr>
        <p:grpSpPr>
          <a:xfrm>
            <a:off x="2362200" y="3451950"/>
            <a:ext cx="2295441" cy="618797"/>
            <a:chOff x="3072429" y="2971557"/>
            <a:chExt cx="2587500" cy="720000"/>
          </a:xfrm>
        </p:grpSpPr>
        <p:sp>
          <p:nvSpPr>
            <p:cNvPr id="25" name="Rectangle 24">
              <a:extLst>
                <a:ext uri="{FF2B5EF4-FFF2-40B4-BE49-F238E27FC236}">
                  <a16:creationId xmlns:a16="http://schemas.microsoft.com/office/drawing/2014/main" id="{D3ECA1BE-1CC9-A2C1-7577-9AA5FC516173}"/>
                </a:ext>
              </a:extLst>
            </p:cNvPr>
            <p:cNvSpPr/>
            <p:nvPr/>
          </p:nvSpPr>
          <p:spPr>
            <a:xfrm>
              <a:off x="3072429" y="2971557"/>
              <a:ext cx="25875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TextBox 25">
              <a:extLst>
                <a:ext uri="{FF2B5EF4-FFF2-40B4-BE49-F238E27FC236}">
                  <a16:creationId xmlns:a16="http://schemas.microsoft.com/office/drawing/2014/main" id="{85ECD845-5DCA-0A41-AA6F-ED3A6E6A5234}"/>
                </a:ext>
              </a:extLst>
            </p:cNvPr>
            <p:cNvSpPr txBox="1"/>
            <p:nvPr/>
          </p:nvSpPr>
          <p:spPr>
            <a:xfrm>
              <a:off x="3072429" y="2971557"/>
              <a:ext cx="25875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000" kern="1200" dirty="0">
                  <a:latin typeface="Arial" panose="020B0604020202020204" pitchFamily="34" charset="0"/>
                  <a:cs typeface="Arial" panose="020B0604020202020204" pitchFamily="34" charset="0"/>
                </a:rPr>
                <a:t>Power point slide deck </a:t>
              </a:r>
            </a:p>
          </p:txBody>
        </p:sp>
      </p:grpSp>
    </p:spTree>
    <p:extLst>
      <p:ext uri="{BB962C8B-B14F-4D97-AF65-F5344CB8AC3E}">
        <p14:creationId xmlns:p14="http://schemas.microsoft.com/office/powerpoint/2010/main" val="133471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F6F779-1538-44D3-B87E-51FFDE832774}"/>
              </a:ext>
            </a:extLst>
          </p:cNvPr>
          <p:cNvSpPr>
            <a:spLocks noGrp="1"/>
          </p:cNvSpPr>
          <p:nvPr>
            <p:ph type="body" idx="1"/>
          </p:nvPr>
        </p:nvSpPr>
        <p:spPr>
          <a:xfrm>
            <a:off x="801953" y="1304027"/>
            <a:ext cx="7538260" cy="3238476"/>
          </a:xfrm>
        </p:spPr>
        <p:txBody>
          <a:bodyPr vert="horz" lIns="68580" tIns="34290" rIns="68580" bIns="34290" rtlCol="0" anchor="t" anchorCtr="0">
            <a:normAutofit/>
          </a:bodyPr>
          <a:lstStyle/>
          <a:p>
            <a:pPr marL="203200" indent="0" defTabSz="685800" fontAlgn="base">
              <a:buSzPct val="125000"/>
              <a:buNone/>
            </a:pPr>
            <a:r>
              <a:rPr lang="en-US" sz="2200" dirty="0">
                <a:solidFill>
                  <a:srgbClr val="000000"/>
                </a:solidFill>
              </a:rPr>
              <a:t>Single-day SLP event = 1 BCA </a:t>
            </a:r>
            <a:r>
              <a:rPr lang="en-US" sz="1800" dirty="0">
                <a:solidFill>
                  <a:srgbClr val="000000"/>
                </a:solidFill>
              </a:rPr>
              <a:t>(minimum) </a:t>
            </a:r>
            <a:r>
              <a:rPr lang="en-US" sz="2400" dirty="0">
                <a:solidFill>
                  <a:srgbClr val="000000"/>
                </a:solidFill>
              </a:rPr>
              <a:t>per 50 youth</a:t>
            </a:r>
            <a:endParaRPr lang="en-US" sz="1800" dirty="0">
              <a:solidFill>
                <a:srgbClr val="000000"/>
              </a:solidFill>
            </a:endParaRPr>
          </a:p>
          <a:p>
            <a:pPr marL="203200" indent="0" defTabSz="685800" fontAlgn="base">
              <a:buSzPct val="125000"/>
              <a:buNone/>
            </a:pPr>
            <a:r>
              <a:rPr lang="en-US" sz="2200" dirty="0">
                <a:solidFill>
                  <a:srgbClr val="000000"/>
                </a:solidFill>
              </a:rPr>
              <a:t>Overnight SLP event =  1 BCA </a:t>
            </a:r>
            <a:r>
              <a:rPr lang="en-US" sz="1800" dirty="0">
                <a:solidFill>
                  <a:srgbClr val="000000"/>
                </a:solidFill>
              </a:rPr>
              <a:t>(minimum)  </a:t>
            </a:r>
            <a:r>
              <a:rPr lang="en-US" sz="2200" dirty="0">
                <a:solidFill>
                  <a:srgbClr val="000000"/>
                </a:solidFill>
              </a:rPr>
              <a:t>per 10 youth</a:t>
            </a:r>
          </a:p>
          <a:p>
            <a:pPr marL="203200" indent="0" defTabSz="685800" fontAlgn="base">
              <a:buSzPct val="125000"/>
              <a:buNone/>
            </a:pPr>
            <a:endParaRPr lang="en-US" sz="900" dirty="0">
              <a:solidFill>
                <a:srgbClr val="000000"/>
              </a:solidFill>
            </a:endParaRPr>
          </a:p>
          <a:p>
            <a:pPr marL="1117600" lvl="3" indent="-457200" fontAlgn="base">
              <a:spcBef>
                <a:spcPts val="640"/>
              </a:spcBef>
              <a:buClr>
                <a:schemeClr val="tx1"/>
              </a:buClr>
              <a:buSzPct val="125000"/>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1 adult male to supervise no more than 10 youth males </a:t>
            </a:r>
          </a:p>
          <a:p>
            <a:pPr marL="1117600" lvl="3" indent="-457200" fontAlgn="base">
              <a:spcBef>
                <a:spcPts val="640"/>
              </a:spcBef>
              <a:buClr>
                <a:schemeClr val="tx1"/>
              </a:buClr>
              <a:buSzPct val="125000"/>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1 adult female to supervise no more than 10 youth females</a:t>
            </a:r>
          </a:p>
          <a:p>
            <a:pPr marL="1117600" lvl="3" indent="-457200" fontAlgn="base">
              <a:spcBef>
                <a:spcPts val="640"/>
              </a:spcBef>
              <a:buClr>
                <a:schemeClr val="tx1"/>
              </a:buClr>
              <a:buSzPct val="125000"/>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Adults MUST NOT share sleeping quarters with youth unless it is their child</a:t>
            </a:r>
          </a:p>
          <a:p>
            <a:pPr marL="660400" lvl="3" indent="0" fontAlgn="base">
              <a:spcBef>
                <a:spcPts val="640"/>
              </a:spcBef>
              <a:buClr>
                <a:schemeClr val="tx1"/>
              </a:buClr>
              <a:buSzPct val="125000"/>
              <a:buNone/>
            </a:pPr>
            <a:r>
              <a:rPr lang="en-US" sz="2300" dirty="0">
                <a:solidFill>
                  <a:srgbClr val="FF0000"/>
                </a:solidFill>
                <a:latin typeface="Arial"/>
                <a:cs typeface="Arial"/>
                <a:sym typeface="Arial"/>
              </a:rPr>
              <a:t>		         * </a:t>
            </a:r>
            <a:r>
              <a:rPr lang="en-US" sz="1900" dirty="0">
                <a:solidFill>
                  <a:srgbClr val="FF0000"/>
                </a:solidFill>
                <a:latin typeface="Arial"/>
                <a:cs typeface="Arial"/>
                <a:sym typeface="Arial"/>
              </a:rPr>
              <a:t>Must be 21 years or older</a:t>
            </a:r>
          </a:p>
        </p:txBody>
      </p:sp>
      <p:sp>
        <p:nvSpPr>
          <p:cNvPr id="2" name="Title 1">
            <a:extLst>
              <a:ext uri="{FF2B5EF4-FFF2-40B4-BE49-F238E27FC236}">
                <a16:creationId xmlns:a16="http://schemas.microsoft.com/office/drawing/2014/main" id="{73BE9BFF-AD64-4FF1-B62E-018DF2368074}"/>
              </a:ext>
            </a:extLst>
          </p:cNvPr>
          <p:cNvSpPr>
            <a:spLocks noGrp="1"/>
          </p:cNvSpPr>
          <p:nvPr>
            <p:ph type="title"/>
          </p:nvPr>
        </p:nvSpPr>
        <p:spPr>
          <a:xfrm>
            <a:off x="542315" y="499818"/>
            <a:ext cx="8057535" cy="634603"/>
          </a:xfrm>
        </p:spPr>
        <p:txBody>
          <a:bodyPr vert="horz" lIns="68580" tIns="34290" rIns="68580" bIns="34290" rtlCol="0" anchor="ctr" anchorCtr="0">
            <a:noAutofit/>
          </a:bodyPr>
          <a:lstStyle/>
          <a:p>
            <a:pPr defTabSz="685800">
              <a:spcBef>
                <a:spcPct val="0"/>
              </a:spcBef>
            </a:pPr>
            <a:r>
              <a:rPr lang="en-US" sz="3200" kern="1200" dirty="0">
                <a:latin typeface="+mj-lt"/>
                <a:ea typeface="+mj-ea"/>
                <a:cs typeface="+mj-cs"/>
              </a:rPr>
              <a:t>Chaperone-to-Youth Ratio Requirements</a:t>
            </a:r>
          </a:p>
        </p:txBody>
      </p:sp>
    </p:spTree>
    <p:extLst>
      <p:ext uri="{BB962C8B-B14F-4D97-AF65-F5344CB8AC3E}">
        <p14:creationId xmlns:p14="http://schemas.microsoft.com/office/powerpoint/2010/main" val="63415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9BFF-AD64-4FF1-B62E-018DF2368074}"/>
              </a:ext>
            </a:extLst>
          </p:cNvPr>
          <p:cNvSpPr>
            <a:spLocks noGrp="1"/>
          </p:cNvSpPr>
          <p:nvPr>
            <p:ph type="title"/>
          </p:nvPr>
        </p:nvSpPr>
        <p:spPr>
          <a:xfrm>
            <a:off x="1020097" y="629879"/>
            <a:ext cx="6248400" cy="634603"/>
          </a:xfrm>
        </p:spPr>
        <p:txBody>
          <a:bodyPr vert="horz" lIns="68580" tIns="34290" rIns="68580" bIns="34290" rtlCol="0" anchor="ctr" anchorCtr="0">
            <a:noAutofit/>
          </a:bodyPr>
          <a:lstStyle/>
          <a:p>
            <a:pPr algn="ctr" defTabSz="685800">
              <a:spcBef>
                <a:spcPct val="0"/>
              </a:spcBef>
            </a:pPr>
            <a:r>
              <a:rPr lang="en-US" sz="3600" kern="1200" dirty="0">
                <a:latin typeface="+mj-lt"/>
                <a:ea typeface="+mj-ea"/>
                <a:cs typeface="+mj-cs"/>
              </a:rPr>
              <a:t>Chaperone-to-Youth Ratio 	Best Practices</a:t>
            </a:r>
          </a:p>
        </p:txBody>
      </p:sp>
      <p:sp>
        <p:nvSpPr>
          <p:cNvPr id="7" name="Text Placeholder 2">
            <a:extLst>
              <a:ext uri="{FF2B5EF4-FFF2-40B4-BE49-F238E27FC236}">
                <a16:creationId xmlns:a16="http://schemas.microsoft.com/office/drawing/2014/main" id="{B6850E30-C02B-C453-BC35-117FB7B8679D}"/>
              </a:ext>
            </a:extLst>
          </p:cNvPr>
          <p:cNvSpPr txBox="1">
            <a:spLocks/>
          </p:cNvSpPr>
          <p:nvPr/>
        </p:nvSpPr>
        <p:spPr>
          <a:xfrm>
            <a:off x="471949" y="1679473"/>
            <a:ext cx="7883012" cy="3105150"/>
          </a:xfrm>
          <a:prstGeom prst="rect">
            <a:avLst/>
          </a:prstGeom>
          <a:noFill/>
          <a:ln>
            <a:noFill/>
          </a:ln>
        </p:spPr>
        <p:txBody>
          <a:bodyPr vert="horz" lIns="91440" tIns="45720" rIns="91440" bIns="45720" rtlCol="0" anchor="t" anchorCtr="0">
            <a:noAutofit/>
          </a:bodyPr>
          <a:lstStyle>
            <a:defPPr marR="0" lvl="0" algn="l" rtl="0">
              <a:lnSpc>
                <a:spcPct val="100000"/>
              </a:lnSpc>
              <a:spcBef>
                <a:spcPts val="0"/>
              </a:spcBef>
              <a:spcAft>
                <a:spcPts val="0"/>
              </a:spcAft>
            </a:defPPr>
            <a:lvl1pPr marL="660400" marR="0" lvl="0" indent="-457200" algn="l" rtl="0">
              <a:lnSpc>
                <a:spcPct val="100000"/>
              </a:lnSpc>
              <a:spcBef>
                <a:spcPts val="640"/>
              </a:spcBef>
              <a:spcAft>
                <a:spcPts val="0"/>
              </a:spcAft>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lnSpc>
                <a:spcPct val="100000"/>
              </a:lnSpc>
              <a:spcBef>
                <a:spcPts val="560"/>
              </a:spcBef>
              <a:spcAft>
                <a:spcPts val="0"/>
              </a:spcAft>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lnSpc>
                <a:spcPct val="100000"/>
              </a:lnSpc>
              <a:spcBef>
                <a:spcPts val="480"/>
              </a:spcBef>
              <a:spcAft>
                <a:spcPts val="0"/>
              </a:spcAft>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lnSpc>
                <a:spcPct val="100000"/>
              </a:lnSpc>
              <a:spcBef>
                <a:spcPts val="400"/>
              </a:spcBef>
              <a:spcAft>
                <a:spcPts val="0"/>
              </a:spcAft>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lnSpc>
                <a:spcPct val="100000"/>
              </a:lnSpc>
              <a:spcBef>
                <a:spcPts val="400"/>
              </a:spcBef>
              <a:spcAft>
                <a:spcPts val="0"/>
              </a:spcAft>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413385" lvl="1" indent="-285750">
              <a:lnSpc>
                <a:spcPct val="80000"/>
              </a:lnSpc>
              <a:buFont typeface="Wingdings" panose="05000000000000000000" pitchFamily="2" charset="2"/>
              <a:buChar char="Ø"/>
            </a:pPr>
            <a:r>
              <a:rPr lang="en-US" sz="1800" dirty="0">
                <a:solidFill>
                  <a:srgbClr val="000000"/>
                </a:solidFill>
              </a:rPr>
              <a:t>2, 3, or more background-checked adults per activity	Consider your ability to:</a:t>
            </a:r>
          </a:p>
          <a:p>
            <a:pPr marL="993775" lvl="1" indent="-228600">
              <a:lnSpc>
                <a:spcPct val="80000"/>
              </a:lnSpc>
              <a:spcBef>
                <a:spcPts val="640"/>
              </a:spcBef>
              <a:buClr>
                <a:schemeClr val="tx1"/>
              </a:buClr>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Supervise &amp; monitor</a:t>
            </a:r>
          </a:p>
          <a:p>
            <a:pPr marL="993775" lvl="1" indent="-228600">
              <a:lnSpc>
                <a:spcPct val="80000"/>
              </a:lnSpc>
              <a:spcBef>
                <a:spcPts val="640"/>
              </a:spcBef>
              <a:buClr>
                <a:schemeClr val="tx1"/>
              </a:buClr>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Check in with members regularly</a:t>
            </a:r>
          </a:p>
          <a:p>
            <a:pPr marL="993775" lvl="1" indent="-228600">
              <a:lnSpc>
                <a:spcPct val="80000"/>
              </a:lnSpc>
              <a:spcBef>
                <a:spcPts val="640"/>
              </a:spcBef>
              <a:buClr>
                <a:schemeClr val="tx1"/>
              </a:buClr>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Allow one adult to tend to an urgent situation while others lead the group</a:t>
            </a:r>
          </a:p>
          <a:p>
            <a:pPr marL="0" indent="0">
              <a:lnSpc>
                <a:spcPct val="80000"/>
              </a:lnSpc>
              <a:buFont typeface="Arial" panose="020B0604020202020204" pitchFamily="34" charset="0"/>
              <a:buNone/>
            </a:pPr>
            <a:r>
              <a:rPr lang="en-US" sz="1800" dirty="0">
                <a:solidFill>
                  <a:srgbClr val="000000"/>
                </a:solidFill>
              </a:rPr>
              <a:t>	</a:t>
            </a:r>
          </a:p>
          <a:p>
            <a:pPr marL="0" indent="0">
              <a:lnSpc>
                <a:spcPct val="80000"/>
              </a:lnSpc>
              <a:buFont typeface="Arial" panose="020B0604020202020204" pitchFamily="34" charset="0"/>
              <a:buNone/>
            </a:pPr>
            <a:r>
              <a:rPr lang="en-US" sz="1800" dirty="0">
                <a:solidFill>
                  <a:srgbClr val="000000"/>
                </a:solidFill>
              </a:rPr>
              <a:t>This will change depending on activity setting, agenda, and other factors.</a:t>
            </a:r>
          </a:p>
          <a:p>
            <a:pPr marL="0" indent="0">
              <a:lnSpc>
                <a:spcPct val="80000"/>
              </a:lnSpc>
              <a:buNone/>
            </a:pPr>
            <a:endParaRPr lang="en-US" sz="1600" dirty="0">
              <a:solidFill>
                <a:srgbClr val="000000"/>
              </a:solidFill>
            </a:endParaRPr>
          </a:p>
        </p:txBody>
      </p:sp>
    </p:spTree>
    <p:extLst>
      <p:ext uri="{BB962C8B-B14F-4D97-AF65-F5344CB8AC3E}">
        <p14:creationId xmlns:p14="http://schemas.microsoft.com/office/powerpoint/2010/main" val="135786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9BFF-AD64-4FF1-B62E-018DF2368074}"/>
              </a:ext>
            </a:extLst>
          </p:cNvPr>
          <p:cNvSpPr>
            <a:spLocks noGrp="1"/>
          </p:cNvSpPr>
          <p:nvPr>
            <p:ph type="title"/>
          </p:nvPr>
        </p:nvSpPr>
        <p:spPr>
          <a:xfrm>
            <a:off x="533400" y="438150"/>
            <a:ext cx="7924800" cy="634603"/>
          </a:xfrm>
        </p:spPr>
        <p:txBody>
          <a:bodyPr vert="horz" lIns="68580" tIns="34290" rIns="68580" bIns="34290" rtlCol="0" anchor="ctr" anchorCtr="0">
            <a:noAutofit/>
          </a:bodyPr>
          <a:lstStyle/>
          <a:p>
            <a:pPr defTabSz="685800">
              <a:spcBef>
                <a:spcPct val="0"/>
              </a:spcBef>
            </a:pPr>
            <a:r>
              <a:rPr lang="en-US" sz="4040" kern="1200" dirty="0">
                <a:latin typeface="+mj-lt"/>
                <a:ea typeface="+mj-ea"/>
                <a:cs typeface="+mj-cs"/>
              </a:rPr>
              <a:t>  Safe Virtual SLP Club Events </a:t>
            </a:r>
          </a:p>
        </p:txBody>
      </p:sp>
      <p:sp>
        <p:nvSpPr>
          <p:cNvPr id="5" name="TextBox 4">
            <a:extLst>
              <a:ext uri="{FF2B5EF4-FFF2-40B4-BE49-F238E27FC236}">
                <a16:creationId xmlns:a16="http://schemas.microsoft.com/office/drawing/2014/main" id="{2B94E6BB-79BA-D08E-3EB6-0D0CDCE249C4}"/>
              </a:ext>
            </a:extLst>
          </p:cNvPr>
          <p:cNvSpPr txBox="1"/>
          <p:nvPr/>
        </p:nvSpPr>
        <p:spPr>
          <a:xfrm>
            <a:off x="1022555" y="1261758"/>
            <a:ext cx="6553200" cy="1015663"/>
          </a:xfrm>
          <a:prstGeom prst="rect">
            <a:avLst/>
          </a:prstGeom>
          <a:noFill/>
        </p:spPr>
        <p:txBody>
          <a:bodyPr wrap="square" rtlCol="0">
            <a:spAutoFit/>
          </a:bodyPr>
          <a:lstStyle/>
          <a:p>
            <a:pPr marL="270510">
              <a:spcBef>
                <a:spcPts val="600"/>
              </a:spcBef>
              <a:spcAft>
                <a:spcPts val="600"/>
              </a:spcAft>
            </a:pPr>
            <a:r>
              <a:rPr lang="en-US" sz="2000" dirty="0">
                <a:solidFill>
                  <a:schemeClr val="tx1"/>
                </a:solidFill>
                <a:latin typeface="+mn-lt"/>
                <a:ea typeface="+mn-ea"/>
                <a:cs typeface="+mn-cs"/>
              </a:rPr>
              <a:t>Like with in-person activities, whether you have three members or 80, we advise at least 2-3 background-checked adults in virtual programs.</a:t>
            </a:r>
            <a:endParaRPr lang="en-US" sz="2000" dirty="0">
              <a:solidFill>
                <a:schemeClr val="tx1"/>
              </a:solidFill>
              <a:ea typeface="+mn-ea"/>
              <a:cs typeface="+mn-cs"/>
            </a:endParaRPr>
          </a:p>
        </p:txBody>
      </p:sp>
      <p:pic>
        <p:nvPicPr>
          <p:cNvPr id="6" name="Picture 5" descr="Businessman using digital tablet in meeting">
            <a:extLst>
              <a:ext uri="{FF2B5EF4-FFF2-40B4-BE49-F238E27FC236}">
                <a16:creationId xmlns:a16="http://schemas.microsoft.com/office/drawing/2014/main" id="{B2AB86DE-CAA6-223A-BA2F-4FAB6B135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953" y="2652229"/>
            <a:ext cx="1988575" cy="13253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58043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9BFF-AD64-4FF1-B62E-018DF2368074}"/>
              </a:ext>
            </a:extLst>
          </p:cNvPr>
          <p:cNvSpPr>
            <a:spLocks noGrp="1"/>
          </p:cNvSpPr>
          <p:nvPr>
            <p:ph type="title"/>
          </p:nvPr>
        </p:nvSpPr>
        <p:spPr>
          <a:xfrm>
            <a:off x="533400" y="438150"/>
            <a:ext cx="7924800" cy="634603"/>
          </a:xfrm>
        </p:spPr>
        <p:txBody>
          <a:bodyPr vert="horz" lIns="68580" tIns="34290" rIns="68580" bIns="34290" rtlCol="0" anchor="ctr" anchorCtr="0">
            <a:noAutofit/>
          </a:bodyPr>
          <a:lstStyle/>
          <a:p>
            <a:pPr defTabSz="685800">
              <a:spcBef>
                <a:spcPct val="0"/>
              </a:spcBef>
            </a:pPr>
            <a:r>
              <a:rPr lang="en-US" sz="3700" kern="1200">
                <a:latin typeface="+mj-lt"/>
                <a:ea typeface="+mj-ea"/>
                <a:cs typeface="+mj-cs"/>
              </a:rPr>
              <a:t>Social Media and Communications</a:t>
            </a:r>
          </a:p>
        </p:txBody>
      </p:sp>
      <p:graphicFrame>
        <p:nvGraphicFramePr>
          <p:cNvPr id="3" name="Content Placeholder 1">
            <a:extLst>
              <a:ext uri="{FF2B5EF4-FFF2-40B4-BE49-F238E27FC236}">
                <a16:creationId xmlns:a16="http://schemas.microsoft.com/office/drawing/2014/main" id="{AAB6B139-7745-3BC5-D226-61AA09EA8941}"/>
              </a:ext>
            </a:extLst>
          </p:cNvPr>
          <p:cNvGraphicFramePr/>
          <p:nvPr>
            <p:extLst>
              <p:ext uri="{D42A27DB-BD31-4B8C-83A1-F6EECF244321}">
                <p14:modId xmlns:p14="http://schemas.microsoft.com/office/powerpoint/2010/main" val="2574458252"/>
              </p:ext>
            </p:extLst>
          </p:nvPr>
        </p:nvGraphicFramePr>
        <p:xfrm>
          <a:off x="533401" y="1123950"/>
          <a:ext cx="7467599" cy="3559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86DC909E-BDC1-AA10-7279-05F68C58E531}"/>
              </a:ext>
            </a:extLst>
          </p:cNvPr>
          <p:cNvGrpSpPr/>
          <p:nvPr/>
        </p:nvGrpSpPr>
        <p:grpSpPr>
          <a:xfrm>
            <a:off x="8229600" y="971550"/>
            <a:ext cx="838200" cy="4038600"/>
            <a:chOff x="1391553" y="68805"/>
            <a:chExt cx="1000255" cy="5431177"/>
          </a:xfrm>
        </p:grpSpPr>
        <p:sp>
          <p:nvSpPr>
            <p:cNvPr id="7" name="Flowchart: Connector 6">
              <a:extLst>
                <a:ext uri="{FF2B5EF4-FFF2-40B4-BE49-F238E27FC236}">
                  <a16:creationId xmlns:a16="http://schemas.microsoft.com/office/drawing/2014/main" id="{40513C35-1C12-CB7B-3DBE-78A6C9E65BE5}"/>
                </a:ext>
              </a:extLst>
            </p:cNvPr>
            <p:cNvSpPr/>
            <p:nvPr/>
          </p:nvSpPr>
          <p:spPr>
            <a:xfrm>
              <a:off x="1391553" y="68805"/>
              <a:ext cx="975610" cy="10524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Flowchart: Connector 7">
              <a:extLst>
                <a:ext uri="{FF2B5EF4-FFF2-40B4-BE49-F238E27FC236}">
                  <a16:creationId xmlns:a16="http://schemas.microsoft.com/office/drawing/2014/main" id="{D759C254-50A1-44F2-1F9A-927F20EABC54}"/>
                </a:ext>
              </a:extLst>
            </p:cNvPr>
            <p:cNvSpPr/>
            <p:nvPr/>
          </p:nvSpPr>
          <p:spPr>
            <a:xfrm>
              <a:off x="1401599" y="3332814"/>
              <a:ext cx="975610" cy="105240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Flowchart: Connector 8">
              <a:extLst>
                <a:ext uri="{FF2B5EF4-FFF2-40B4-BE49-F238E27FC236}">
                  <a16:creationId xmlns:a16="http://schemas.microsoft.com/office/drawing/2014/main" id="{3D1F1058-BF99-F366-18D3-5374C7350C3A}"/>
                </a:ext>
              </a:extLst>
            </p:cNvPr>
            <p:cNvSpPr/>
            <p:nvPr/>
          </p:nvSpPr>
          <p:spPr>
            <a:xfrm>
              <a:off x="1391613" y="1158286"/>
              <a:ext cx="975610" cy="105241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Flowchart: Connector 9">
              <a:extLst>
                <a:ext uri="{FF2B5EF4-FFF2-40B4-BE49-F238E27FC236}">
                  <a16:creationId xmlns:a16="http://schemas.microsoft.com/office/drawing/2014/main" id="{318ADDD0-000E-7235-7364-38948B23DB26}"/>
                </a:ext>
              </a:extLst>
            </p:cNvPr>
            <p:cNvSpPr/>
            <p:nvPr/>
          </p:nvSpPr>
          <p:spPr>
            <a:xfrm>
              <a:off x="1416201" y="4447570"/>
              <a:ext cx="975607" cy="10524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Flowchart: Connector 10">
              <a:extLst>
                <a:ext uri="{FF2B5EF4-FFF2-40B4-BE49-F238E27FC236}">
                  <a16:creationId xmlns:a16="http://schemas.microsoft.com/office/drawing/2014/main" id="{037D0695-F881-D2FE-45C3-7C42C612E454}"/>
                </a:ext>
              </a:extLst>
            </p:cNvPr>
            <p:cNvSpPr/>
            <p:nvPr/>
          </p:nvSpPr>
          <p:spPr>
            <a:xfrm>
              <a:off x="1412949" y="2238098"/>
              <a:ext cx="975610" cy="105241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2" name="Picture 11" descr="A picture containing ax, tool&#10;&#10;Description automatically generated">
              <a:extLst>
                <a:ext uri="{FF2B5EF4-FFF2-40B4-BE49-F238E27FC236}">
                  <a16:creationId xmlns:a16="http://schemas.microsoft.com/office/drawing/2014/main" id="{F4CBC336-D9D4-CB5C-D37E-4719DF37292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438971" y="1346632"/>
              <a:ext cx="820053" cy="666977"/>
            </a:xfrm>
            <a:prstGeom prst="rect">
              <a:avLst/>
            </a:prstGeom>
          </p:spPr>
        </p:pic>
        <p:pic>
          <p:nvPicPr>
            <p:cNvPr id="13" name="Picture 12" descr="A picture containing food, drawing&#10;&#10;Description automatically generated">
              <a:extLst>
                <a:ext uri="{FF2B5EF4-FFF2-40B4-BE49-F238E27FC236}">
                  <a16:creationId xmlns:a16="http://schemas.microsoft.com/office/drawing/2014/main" id="{C7CF3926-E927-7455-9A8A-21DA925D9F9C}"/>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38244" y="4558846"/>
              <a:ext cx="731520" cy="731521"/>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A4E2E238-FDBB-E768-C98E-FA39CA247118}"/>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523644" y="3515278"/>
              <a:ext cx="731521" cy="731520"/>
            </a:xfrm>
            <a:prstGeom prst="rect">
              <a:avLst/>
            </a:prstGeom>
          </p:spPr>
        </p:pic>
        <p:pic>
          <p:nvPicPr>
            <p:cNvPr id="15" name="Picture 14" descr="A close up of a sign&#10;&#10;Description automatically generated">
              <a:extLst>
                <a:ext uri="{FF2B5EF4-FFF2-40B4-BE49-F238E27FC236}">
                  <a16:creationId xmlns:a16="http://schemas.microsoft.com/office/drawing/2014/main" id="{FAAD069A-F7FD-A092-F99B-DB8DAF1E1F1E}"/>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486807" y="351759"/>
              <a:ext cx="812798" cy="457877"/>
            </a:xfrm>
            <a:prstGeom prst="rect">
              <a:avLst/>
            </a:prstGeom>
          </p:spPr>
        </p:pic>
        <p:pic>
          <p:nvPicPr>
            <p:cNvPr id="16" name="Picture 15" descr="A picture containing monitor, drawing&#10;&#10;Description automatically generated">
              <a:extLst>
                <a:ext uri="{FF2B5EF4-FFF2-40B4-BE49-F238E27FC236}">
                  <a16:creationId xmlns:a16="http://schemas.microsoft.com/office/drawing/2014/main" id="{4EB6407A-7BB6-5F39-A76E-45E6A48D3034}"/>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548067" y="2411616"/>
              <a:ext cx="705374" cy="705374"/>
            </a:xfrm>
            <a:prstGeom prst="rect">
              <a:avLst/>
            </a:prstGeom>
          </p:spPr>
        </p:pic>
      </p:grpSp>
    </p:spTree>
    <p:extLst>
      <p:ext uri="{BB962C8B-B14F-4D97-AF65-F5344CB8AC3E}">
        <p14:creationId xmlns:p14="http://schemas.microsoft.com/office/powerpoint/2010/main" val="369716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9BFF-AD64-4FF1-B62E-018DF2368074}"/>
              </a:ext>
            </a:extLst>
          </p:cNvPr>
          <p:cNvSpPr>
            <a:spLocks noGrp="1"/>
          </p:cNvSpPr>
          <p:nvPr>
            <p:ph type="title"/>
          </p:nvPr>
        </p:nvSpPr>
        <p:spPr>
          <a:xfrm>
            <a:off x="2197508" y="423401"/>
            <a:ext cx="3952568" cy="634603"/>
          </a:xfrm>
        </p:spPr>
        <p:txBody>
          <a:bodyPr vert="horz" lIns="68580" tIns="34290" rIns="68580" bIns="34290" rtlCol="0" anchor="ctr" anchorCtr="0">
            <a:noAutofit/>
          </a:bodyPr>
          <a:lstStyle/>
          <a:p>
            <a:pPr defTabSz="685800">
              <a:spcBef>
                <a:spcPct val="0"/>
              </a:spcBef>
            </a:pPr>
            <a:r>
              <a:rPr lang="en-US" sz="4040" kern="1200" dirty="0">
                <a:latin typeface="+mj-lt"/>
                <a:ea typeface="+mj-ea"/>
                <a:cs typeface="+mj-cs"/>
              </a:rPr>
              <a:t>Transportation</a:t>
            </a:r>
          </a:p>
        </p:txBody>
      </p:sp>
      <p:sp>
        <p:nvSpPr>
          <p:cNvPr id="5" name="TextBox 4">
            <a:extLst>
              <a:ext uri="{FF2B5EF4-FFF2-40B4-BE49-F238E27FC236}">
                <a16:creationId xmlns:a16="http://schemas.microsoft.com/office/drawing/2014/main" id="{2B94E6BB-79BA-D08E-3EB6-0D0CDCE249C4}"/>
              </a:ext>
            </a:extLst>
          </p:cNvPr>
          <p:cNvSpPr txBox="1"/>
          <p:nvPr/>
        </p:nvSpPr>
        <p:spPr>
          <a:xfrm>
            <a:off x="1152832" y="1111098"/>
            <a:ext cx="6838335" cy="2939266"/>
          </a:xfrm>
          <a:prstGeom prst="rect">
            <a:avLst/>
          </a:prstGeom>
          <a:noFill/>
        </p:spPr>
        <p:txBody>
          <a:bodyPr wrap="square" rtlCol="0">
            <a:spAutoFit/>
          </a:bodyPr>
          <a:lstStyle/>
          <a:p>
            <a:pPr marL="41910" indent="0">
              <a:buNone/>
            </a:pPr>
            <a:r>
              <a:rPr lang="en-US" sz="1800" b="1" dirty="0">
                <a:solidFill>
                  <a:schemeClr val="tx1"/>
                </a:solidFill>
                <a:latin typeface="Arial"/>
                <a:ea typeface="+mn-ea"/>
                <a:cs typeface="Arial"/>
              </a:rPr>
              <a:t>		 </a:t>
            </a:r>
            <a:r>
              <a:rPr lang="en-US" sz="2400" b="1" dirty="0">
                <a:solidFill>
                  <a:schemeClr val="accent1">
                    <a:lumMod val="50000"/>
                  </a:schemeClr>
                </a:solidFill>
                <a:latin typeface="Arial"/>
                <a:ea typeface="+mn-ea"/>
                <a:cs typeface="Arial"/>
              </a:rPr>
              <a:t>Best Practices</a:t>
            </a:r>
          </a:p>
          <a:p>
            <a:pPr marL="41910" indent="0">
              <a:buNone/>
            </a:pPr>
            <a:endParaRPr lang="en-US" sz="1800" b="1" u="sng" dirty="0">
              <a:solidFill>
                <a:schemeClr val="tx1"/>
              </a:solidFill>
              <a:latin typeface="Arial" panose="020B0604020202020204" pitchFamily="34" charset="0"/>
              <a:ea typeface="+mn-ea"/>
              <a:cs typeface="Arial" panose="020B0604020202020204" pitchFamily="34" charset="0"/>
            </a:endParaRPr>
          </a:p>
          <a:p>
            <a:pPr marL="684530" lvl="4" indent="-228600">
              <a:lnSpc>
                <a:spcPct val="120000"/>
              </a:lnSpc>
              <a:buFont typeface="Arial" panose="020B0604020202020204" pitchFamily="34" charset="0"/>
              <a:buChar char="•"/>
            </a:pPr>
            <a:r>
              <a:rPr lang="en-US" sz="2000" dirty="0">
                <a:solidFill>
                  <a:schemeClr val="tx1"/>
                </a:solidFill>
                <a:latin typeface="Arial"/>
                <a:ea typeface="+mn-ea"/>
                <a:cs typeface="Arial"/>
              </a:rPr>
              <a:t>At least three people in a car</a:t>
            </a:r>
          </a:p>
          <a:p>
            <a:pPr marL="684530" indent="-228600">
              <a:lnSpc>
                <a:spcPct val="120000"/>
              </a:lnSpc>
              <a:buFont typeface="Arial" panose="020B0604020202020204" pitchFamily="34" charset="0"/>
              <a:buChar char="•"/>
            </a:pPr>
            <a:r>
              <a:rPr lang="en-US" sz="2000" dirty="0">
                <a:solidFill>
                  <a:schemeClr val="tx1"/>
                </a:solidFill>
                <a:latin typeface="Arial"/>
                <a:ea typeface="+mn-ea"/>
                <a:cs typeface="Arial"/>
              </a:rPr>
              <a:t>Youth ride in the back seat/rows</a:t>
            </a:r>
          </a:p>
          <a:p>
            <a:pPr marL="684530" indent="-228600">
              <a:lnSpc>
                <a:spcPct val="120000"/>
              </a:lnSpc>
              <a:buFont typeface="Arial" panose="020B0604020202020204" pitchFamily="34" charset="0"/>
              <a:buChar char="•"/>
            </a:pPr>
            <a:r>
              <a:rPr lang="en-US" sz="2000" dirty="0">
                <a:solidFill>
                  <a:schemeClr val="tx1"/>
                </a:solidFill>
                <a:latin typeface="Arial"/>
                <a:ea typeface="+mn-ea"/>
                <a:cs typeface="Arial"/>
              </a:rPr>
              <a:t>Get parent/guardian approval prior to transporting</a:t>
            </a:r>
          </a:p>
          <a:p>
            <a:pPr marL="684530" indent="-228600">
              <a:lnSpc>
                <a:spcPct val="120000"/>
              </a:lnSpc>
              <a:buFont typeface="Arial" panose="020B0604020202020204" pitchFamily="34" charset="0"/>
              <a:buChar char="•"/>
            </a:pPr>
            <a:r>
              <a:rPr lang="en-US" sz="2000" dirty="0">
                <a:solidFill>
                  <a:schemeClr val="tx1"/>
                </a:solidFill>
                <a:latin typeface="Arial"/>
                <a:ea typeface="+mn-ea"/>
                <a:cs typeface="Arial"/>
              </a:rPr>
              <a:t>Follow local school and traffic safety laws</a:t>
            </a:r>
          </a:p>
          <a:p>
            <a:pPr marL="684530" indent="-228600">
              <a:lnSpc>
                <a:spcPct val="120000"/>
              </a:lnSpc>
              <a:buFont typeface="Arial" panose="020B0604020202020204" pitchFamily="34" charset="0"/>
              <a:buChar char="•"/>
            </a:pPr>
            <a:r>
              <a:rPr lang="en-US" sz="2000" dirty="0">
                <a:solidFill>
                  <a:schemeClr val="tx1"/>
                </a:solidFill>
                <a:latin typeface="Arial"/>
                <a:ea typeface="+mn-ea"/>
                <a:cs typeface="Arial"/>
              </a:rPr>
              <a:t>No texting or using a phone while driving</a:t>
            </a:r>
          </a:p>
          <a:p>
            <a:pPr marL="270510">
              <a:spcBef>
                <a:spcPts val="600"/>
              </a:spcBef>
              <a:spcAft>
                <a:spcPts val="600"/>
              </a:spcAft>
            </a:pPr>
            <a:endParaRPr lang="en-US" sz="1800" dirty="0">
              <a:solidFill>
                <a:schemeClr val="tx1"/>
              </a:solidFill>
              <a:ea typeface="+mn-ea"/>
              <a:cs typeface="+mn-cs"/>
            </a:endParaRPr>
          </a:p>
        </p:txBody>
      </p:sp>
    </p:spTree>
    <p:extLst>
      <p:ext uri="{BB962C8B-B14F-4D97-AF65-F5344CB8AC3E}">
        <p14:creationId xmlns:p14="http://schemas.microsoft.com/office/powerpoint/2010/main" val="351621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158E6-CD19-E085-C182-F912CBBB2739}"/>
              </a:ext>
            </a:extLst>
          </p:cNvPr>
          <p:cNvSpPr>
            <a:spLocks noGrp="1"/>
          </p:cNvSpPr>
          <p:nvPr>
            <p:ph type="body" idx="1"/>
          </p:nvPr>
        </p:nvSpPr>
        <p:spPr>
          <a:xfrm>
            <a:off x="1101500" y="1198114"/>
            <a:ext cx="6940999" cy="3276600"/>
          </a:xfrm>
        </p:spPr>
        <p:txBody>
          <a:bodyPr/>
          <a:lstStyle/>
          <a:p>
            <a:pPr indent="-365760">
              <a:spcBef>
                <a:spcPts val="600"/>
              </a:spcBef>
              <a:buSzPct val="150000"/>
            </a:pPr>
            <a:r>
              <a:rPr lang="en-US" sz="2400" dirty="0"/>
              <a:t>We serve over 300,000 youth program members each year.</a:t>
            </a:r>
          </a:p>
          <a:p>
            <a:pPr indent="-365760">
              <a:spcBef>
                <a:spcPts val="600"/>
              </a:spcBef>
              <a:buSzPct val="150000"/>
            </a:pPr>
            <a:r>
              <a:rPr lang="en-US" sz="2400" dirty="0"/>
              <a:t>Youth and families count on us. </a:t>
            </a:r>
          </a:p>
          <a:p>
            <a:pPr indent="-365760">
              <a:spcBef>
                <a:spcPts val="600"/>
              </a:spcBef>
              <a:buSzPct val="150000"/>
            </a:pPr>
            <a:r>
              <a:rPr lang="en-US" sz="2400" dirty="0"/>
              <a:t>To learn and grow, </a:t>
            </a:r>
          </a:p>
          <a:p>
            <a:pPr marL="294640" indent="0">
              <a:spcBef>
                <a:spcPts val="600"/>
              </a:spcBef>
              <a:buSzPct val="150000"/>
              <a:buNone/>
            </a:pPr>
            <a:r>
              <a:rPr lang="en-US" sz="2400" dirty="0"/>
              <a:t>		first, you need to be safe!</a:t>
            </a:r>
          </a:p>
        </p:txBody>
      </p:sp>
      <p:sp>
        <p:nvSpPr>
          <p:cNvPr id="3" name="Title 2">
            <a:extLst>
              <a:ext uri="{FF2B5EF4-FFF2-40B4-BE49-F238E27FC236}">
                <a16:creationId xmlns:a16="http://schemas.microsoft.com/office/drawing/2014/main" id="{468320A3-3FD9-1583-D36A-7C28A5FB23A5}"/>
              </a:ext>
            </a:extLst>
          </p:cNvPr>
          <p:cNvSpPr>
            <a:spLocks noGrp="1"/>
          </p:cNvSpPr>
          <p:nvPr>
            <p:ph type="title"/>
          </p:nvPr>
        </p:nvSpPr>
        <p:spPr>
          <a:xfrm>
            <a:off x="609600" y="438150"/>
            <a:ext cx="7924800" cy="634603"/>
          </a:xfrm>
        </p:spPr>
        <p:txBody>
          <a:bodyPr/>
          <a:lstStyle/>
          <a:p>
            <a:r>
              <a:rPr lang="en-US" sz="4040" dirty="0"/>
              <a:t>Why Youth Protection Matters</a:t>
            </a:r>
          </a:p>
        </p:txBody>
      </p:sp>
      <p:pic>
        <p:nvPicPr>
          <p:cNvPr id="2052" name="Picture 4">
            <a:extLst>
              <a:ext uri="{FF2B5EF4-FFF2-40B4-BE49-F238E27FC236}">
                <a16:creationId xmlns:a16="http://schemas.microsoft.com/office/drawing/2014/main" id="{8F1A2F19-261C-B97A-9823-577598EE7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35619"/>
            <a:ext cx="819111" cy="97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73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9BFF-AD64-4FF1-B62E-018DF2368074}"/>
              </a:ext>
            </a:extLst>
          </p:cNvPr>
          <p:cNvSpPr>
            <a:spLocks noGrp="1"/>
          </p:cNvSpPr>
          <p:nvPr>
            <p:ph type="title"/>
          </p:nvPr>
        </p:nvSpPr>
        <p:spPr>
          <a:xfrm>
            <a:off x="2738284" y="500803"/>
            <a:ext cx="3079955" cy="634603"/>
          </a:xfrm>
        </p:spPr>
        <p:txBody>
          <a:bodyPr vert="horz" lIns="68580" tIns="34290" rIns="68580" bIns="34290" rtlCol="0" anchor="ctr" anchorCtr="0">
            <a:noAutofit/>
          </a:bodyPr>
          <a:lstStyle/>
          <a:p>
            <a:pPr defTabSz="685800">
              <a:spcBef>
                <a:spcPct val="0"/>
              </a:spcBef>
            </a:pPr>
            <a:r>
              <a:rPr lang="en-US" sz="4040" kern="1200" dirty="0">
                <a:latin typeface="+mj-lt"/>
                <a:ea typeface="+mj-ea"/>
                <a:cs typeface="+mj-cs"/>
              </a:rPr>
              <a:t>Medication</a:t>
            </a:r>
          </a:p>
        </p:txBody>
      </p:sp>
      <p:sp>
        <p:nvSpPr>
          <p:cNvPr id="5" name="TextBox 4">
            <a:extLst>
              <a:ext uri="{FF2B5EF4-FFF2-40B4-BE49-F238E27FC236}">
                <a16:creationId xmlns:a16="http://schemas.microsoft.com/office/drawing/2014/main" id="{2B94E6BB-79BA-D08E-3EB6-0D0CDCE249C4}"/>
              </a:ext>
            </a:extLst>
          </p:cNvPr>
          <p:cNvSpPr txBox="1"/>
          <p:nvPr/>
        </p:nvSpPr>
        <p:spPr>
          <a:xfrm>
            <a:off x="501111" y="1203432"/>
            <a:ext cx="6755870" cy="2262158"/>
          </a:xfrm>
          <a:prstGeom prst="rect">
            <a:avLst/>
          </a:prstGeom>
          <a:noFill/>
        </p:spPr>
        <p:txBody>
          <a:bodyPr wrap="square" rtlCol="0">
            <a:spAutoFit/>
          </a:bodyPr>
          <a:lstStyle/>
          <a:p>
            <a:pPr marL="41910" indent="0">
              <a:buNone/>
            </a:pPr>
            <a:endParaRPr lang="en-US" sz="1400" b="1" u="sng" dirty="0">
              <a:solidFill>
                <a:schemeClr val="tx1"/>
              </a:solidFill>
              <a:latin typeface="Arial" panose="020B0604020202020204" pitchFamily="34" charset="0"/>
              <a:ea typeface="+mn-ea"/>
              <a:cs typeface="Arial" panose="020B0604020202020204" pitchFamily="34" charset="0"/>
            </a:endParaRPr>
          </a:p>
          <a:p>
            <a:pPr marL="684530" indent="-228600">
              <a:lnSpc>
                <a:spcPct val="120000"/>
              </a:lnSpc>
              <a:buFont typeface="Arial" panose="020B0604020202020204" pitchFamily="34" charset="0"/>
              <a:buChar char="•"/>
            </a:pPr>
            <a:r>
              <a:rPr lang="en-US" sz="1800" dirty="0">
                <a:solidFill>
                  <a:schemeClr val="tx1"/>
                </a:solidFill>
                <a:ea typeface="+mn-ea"/>
              </a:rPr>
              <a:t>Possession of prescription and non-prescription medications is allowed with written permission from a parent or guardian.</a:t>
            </a:r>
          </a:p>
          <a:p>
            <a:pPr marL="684530" indent="-228600">
              <a:lnSpc>
                <a:spcPct val="120000"/>
              </a:lnSpc>
              <a:buFont typeface="Arial" panose="020B0604020202020204" pitchFamily="34" charset="0"/>
              <a:buChar char="•"/>
            </a:pPr>
            <a:r>
              <a:rPr lang="en-US" sz="1800" dirty="0">
                <a:solidFill>
                  <a:schemeClr val="tx1"/>
                </a:solidFill>
                <a:ea typeface="+mn-ea"/>
              </a:rPr>
              <a:t>During overnight stays, keep parent or guardian signed medical forms safe and accessible for an emergency.</a:t>
            </a:r>
          </a:p>
          <a:p>
            <a:pPr marL="270510">
              <a:spcBef>
                <a:spcPts val="600"/>
              </a:spcBef>
              <a:spcAft>
                <a:spcPts val="600"/>
              </a:spcAft>
            </a:pPr>
            <a:endParaRPr lang="en-US" dirty="0">
              <a:solidFill>
                <a:schemeClr val="tx1"/>
              </a:solidFill>
              <a:ea typeface="+mn-ea"/>
              <a:cs typeface="+mn-cs"/>
            </a:endParaRPr>
          </a:p>
        </p:txBody>
      </p:sp>
      <p:pic>
        <p:nvPicPr>
          <p:cNvPr id="6" name="Picture 5" descr="A close up of a device&#10;&#10;Description automatically generated">
            <a:extLst>
              <a:ext uri="{FF2B5EF4-FFF2-40B4-BE49-F238E27FC236}">
                <a16:creationId xmlns:a16="http://schemas.microsoft.com/office/drawing/2014/main" id="{1E4FEBD5-696B-F8D3-6872-07A673F9FC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79444" y="2124360"/>
            <a:ext cx="1263445" cy="894780"/>
          </a:xfrm>
          <a:prstGeom prst="rect">
            <a:avLst/>
          </a:prstGeom>
          <a:effectLst>
            <a:softEdge rad="31750"/>
          </a:effectLst>
        </p:spPr>
      </p:pic>
      <p:pic>
        <p:nvPicPr>
          <p:cNvPr id="8" name="Picture 7" descr="A close up of a sign&#10;&#10;Description automatically generated">
            <a:extLst>
              <a:ext uri="{FF2B5EF4-FFF2-40B4-BE49-F238E27FC236}">
                <a16:creationId xmlns:a16="http://schemas.microsoft.com/office/drawing/2014/main" id="{B00FFB88-EC34-BEED-4A92-2A0F9925A16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256335" y="422121"/>
            <a:ext cx="1000646" cy="900934"/>
          </a:xfrm>
          <a:prstGeom prst="rect">
            <a:avLst/>
          </a:prstGeom>
          <a:effectLst>
            <a:softEdge rad="31750"/>
          </a:effectLst>
        </p:spPr>
      </p:pic>
      <p:pic>
        <p:nvPicPr>
          <p:cNvPr id="9" name="Picture 8" descr="Capsules and pills inside a glass bowl">
            <a:extLst>
              <a:ext uri="{FF2B5EF4-FFF2-40B4-BE49-F238E27FC236}">
                <a16:creationId xmlns:a16="http://schemas.microsoft.com/office/drawing/2014/main" id="{297DDBBD-0799-3B21-9B4C-D0A1F6EAECF5}"/>
              </a:ext>
            </a:extLst>
          </p:cNvPr>
          <p:cNvPicPr>
            <a:picLocks noChangeAspect="1"/>
          </p:cNvPicPr>
          <p:nvPr/>
        </p:nvPicPr>
        <p:blipFill rotWithShape="1">
          <a:blip r:embed="rId7">
            <a:extLst>
              <a:ext uri="{28A0092B-C50C-407E-A947-70E740481C1C}">
                <a14:useLocalDpi xmlns:a14="http://schemas.microsoft.com/office/drawing/2010/main" val="0"/>
              </a:ext>
            </a:extLst>
          </a:blip>
          <a:srcRect t="19187" r="46911" b="1301"/>
          <a:stretch/>
        </p:blipFill>
        <p:spPr>
          <a:xfrm>
            <a:off x="980205" y="3533616"/>
            <a:ext cx="1032949" cy="1160288"/>
          </a:xfrm>
          <a:prstGeom prst="rect">
            <a:avLst/>
          </a:prstGeom>
          <a:effectLst>
            <a:softEdge rad="31750"/>
          </a:effectLst>
        </p:spPr>
      </p:pic>
    </p:spTree>
    <p:extLst>
      <p:ext uri="{BB962C8B-B14F-4D97-AF65-F5344CB8AC3E}">
        <p14:creationId xmlns:p14="http://schemas.microsoft.com/office/powerpoint/2010/main" val="1821662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9BFF-AD64-4FF1-B62E-018DF2368074}"/>
              </a:ext>
            </a:extLst>
          </p:cNvPr>
          <p:cNvSpPr>
            <a:spLocks noGrp="1"/>
          </p:cNvSpPr>
          <p:nvPr>
            <p:ph type="title"/>
          </p:nvPr>
        </p:nvSpPr>
        <p:spPr>
          <a:xfrm>
            <a:off x="1263445" y="494529"/>
            <a:ext cx="8001000" cy="889976"/>
          </a:xfrm>
        </p:spPr>
        <p:txBody>
          <a:bodyPr vert="horz" lIns="68580" tIns="34290" rIns="68580" bIns="34290" rtlCol="0" anchor="ctr" anchorCtr="0">
            <a:noAutofit/>
          </a:bodyPr>
          <a:lstStyle/>
          <a:p>
            <a:pPr defTabSz="685800">
              <a:spcBef>
                <a:spcPct val="0"/>
              </a:spcBef>
            </a:pPr>
            <a:r>
              <a:rPr lang="en-US" sz="4040" kern="1200" dirty="0">
                <a:latin typeface="+mj-lt"/>
                <a:ea typeface="+mj-ea"/>
                <a:cs typeface="+mj-cs"/>
              </a:rPr>
              <a:t>	</a:t>
            </a:r>
            <a:r>
              <a:rPr lang="en-US" sz="2800" kern="1200" dirty="0">
                <a:latin typeface="+mj-lt"/>
                <a:ea typeface="+mj-ea"/>
                <a:cs typeface="+mj-cs"/>
              </a:rPr>
              <a:t>	Youth Protection </a:t>
            </a:r>
            <a:br>
              <a:rPr lang="en-US" sz="2800" kern="1200" dirty="0">
                <a:latin typeface="+mj-lt"/>
                <a:ea typeface="+mj-ea"/>
                <a:cs typeface="+mj-cs"/>
              </a:rPr>
            </a:br>
            <a:r>
              <a:rPr lang="en-US" sz="2800" kern="1200" dirty="0">
                <a:latin typeface="+mj-lt"/>
                <a:ea typeface="+mj-ea"/>
                <a:cs typeface="+mj-cs"/>
              </a:rPr>
              <a:t>	Abuse Reporting Helpline</a:t>
            </a:r>
          </a:p>
        </p:txBody>
      </p:sp>
      <p:sp>
        <p:nvSpPr>
          <p:cNvPr id="5" name="TextBox 4">
            <a:extLst>
              <a:ext uri="{FF2B5EF4-FFF2-40B4-BE49-F238E27FC236}">
                <a16:creationId xmlns:a16="http://schemas.microsoft.com/office/drawing/2014/main" id="{2B94E6BB-79BA-D08E-3EB6-0D0CDCE249C4}"/>
              </a:ext>
            </a:extLst>
          </p:cNvPr>
          <p:cNvSpPr txBox="1"/>
          <p:nvPr/>
        </p:nvSpPr>
        <p:spPr>
          <a:xfrm>
            <a:off x="685799" y="2474666"/>
            <a:ext cx="8133735" cy="1938992"/>
          </a:xfrm>
          <a:prstGeom prst="rect">
            <a:avLst/>
          </a:prstGeom>
          <a:noFill/>
        </p:spPr>
        <p:txBody>
          <a:bodyPr wrap="square" rtlCol="0">
            <a:spAutoFit/>
          </a:bodyPr>
          <a:lstStyle/>
          <a:p>
            <a:pPr marL="3429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Staffed 24 hours/7 days a week by trained professionals</a:t>
            </a:r>
          </a:p>
          <a:p>
            <a:pPr marL="3429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Kiwanis SLP and adult members can report inappropriate behavior, abuse, or policy violations</a:t>
            </a:r>
          </a:p>
          <a:p>
            <a:pPr marL="3429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Calls routed to the Youth Protection team</a:t>
            </a:r>
          </a:p>
          <a:p>
            <a:pPr marL="3429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Callers may remain anonymous</a:t>
            </a:r>
          </a:p>
        </p:txBody>
      </p:sp>
      <p:sp>
        <p:nvSpPr>
          <p:cNvPr id="6" name="TextBox 5">
            <a:extLst>
              <a:ext uri="{FF2B5EF4-FFF2-40B4-BE49-F238E27FC236}">
                <a16:creationId xmlns:a16="http://schemas.microsoft.com/office/drawing/2014/main" id="{648AA4D3-5A3B-828F-A44B-8F74D6646964}"/>
              </a:ext>
            </a:extLst>
          </p:cNvPr>
          <p:cNvSpPr txBox="1"/>
          <p:nvPr/>
        </p:nvSpPr>
        <p:spPr>
          <a:xfrm>
            <a:off x="2776384" y="1452532"/>
            <a:ext cx="3591232" cy="954107"/>
          </a:xfrm>
          <a:prstGeom prst="rect">
            <a:avLst/>
          </a:prstGeom>
          <a:noFill/>
        </p:spPr>
        <p:txBody>
          <a:bodyPr wrap="square" rtlCol="0">
            <a:spAutoFit/>
          </a:bodyPr>
          <a:lstStyle/>
          <a:p>
            <a:r>
              <a:rPr lang="en-US" sz="2800" spc="300" dirty="0">
                <a:solidFill>
                  <a:srgbClr val="FF0000"/>
                </a:solidFill>
              </a:rPr>
              <a:t>866-607-SAFE</a:t>
            </a:r>
          </a:p>
          <a:p>
            <a:r>
              <a:rPr lang="en-US" sz="2800" spc="300" dirty="0">
                <a:solidFill>
                  <a:srgbClr val="FF0000"/>
                </a:solidFill>
              </a:rPr>
              <a:t>	     (7233)</a:t>
            </a:r>
          </a:p>
        </p:txBody>
      </p:sp>
    </p:spTree>
    <p:extLst>
      <p:ext uri="{BB962C8B-B14F-4D97-AF65-F5344CB8AC3E}">
        <p14:creationId xmlns:p14="http://schemas.microsoft.com/office/powerpoint/2010/main" val="31540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23959D-9E0B-28C7-65A4-44EA64A125D4}"/>
              </a:ext>
            </a:extLst>
          </p:cNvPr>
          <p:cNvSpPr/>
          <p:nvPr/>
        </p:nvSpPr>
        <p:spPr>
          <a:xfrm>
            <a:off x="8621790" y="4818697"/>
            <a:ext cx="503985" cy="253916"/>
          </a:xfrm>
          <a:prstGeom prst="rect">
            <a:avLst/>
          </a:prstGeom>
        </p:spPr>
        <p:txBody>
          <a:bodyPr wrap="none">
            <a:spAutoFit/>
          </a:bodyPr>
          <a:lstStyle/>
          <a:p>
            <a:pPr marL="166688" algn="ctr"/>
            <a:fld id="{D56FE9DC-2C9C-4324-A232-CF339BDBC64A}" type="slidenum">
              <a:rPr lang="en-US" sz="1050">
                <a:solidFill>
                  <a:schemeClr val="accent3">
                    <a:lumMod val="75000"/>
                  </a:schemeClr>
                </a:solidFill>
              </a:rPr>
              <a:pPr marL="166688" algn="ctr"/>
              <a:t>22</a:t>
            </a:fld>
            <a:endParaRPr lang="en-US" sz="1050" dirty="0">
              <a:solidFill>
                <a:schemeClr val="accent3">
                  <a:lumMod val="75000"/>
                </a:schemeClr>
              </a:solidFill>
            </a:endParaRPr>
          </a:p>
        </p:txBody>
      </p:sp>
      <p:grpSp>
        <p:nvGrpSpPr>
          <p:cNvPr id="9" name="Group 8">
            <a:extLst>
              <a:ext uri="{FF2B5EF4-FFF2-40B4-BE49-F238E27FC236}">
                <a16:creationId xmlns:a16="http://schemas.microsoft.com/office/drawing/2014/main" id="{D1437CED-18F2-194E-6AF1-BD7BC02DB88F}"/>
              </a:ext>
            </a:extLst>
          </p:cNvPr>
          <p:cNvGrpSpPr/>
          <p:nvPr/>
        </p:nvGrpSpPr>
        <p:grpSpPr>
          <a:xfrm>
            <a:off x="2951203" y="1478709"/>
            <a:ext cx="3027933" cy="3087563"/>
            <a:chOff x="3861235" y="2529801"/>
            <a:chExt cx="4037244" cy="4116751"/>
          </a:xfrm>
        </p:grpSpPr>
        <p:sp>
          <p:nvSpPr>
            <p:cNvPr id="30" name="Rectangle: Rounded Corners 29">
              <a:extLst>
                <a:ext uri="{FF2B5EF4-FFF2-40B4-BE49-F238E27FC236}">
                  <a16:creationId xmlns:a16="http://schemas.microsoft.com/office/drawing/2014/main" id="{9D7024CB-259B-124F-4DEE-D286BCD6C3AB}"/>
                </a:ext>
              </a:extLst>
            </p:cNvPr>
            <p:cNvSpPr/>
            <p:nvPr/>
          </p:nvSpPr>
          <p:spPr>
            <a:xfrm>
              <a:off x="3861235" y="2529801"/>
              <a:ext cx="3962887" cy="4116751"/>
            </a:xfrm>
            <a:prstGeom prst="round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Box 6">
              <a:extLst>
                <a:ext uri="{FF2B5EF4-FFF2-40B4-BE49-F238E27FC236}">
                  <a16:creationId xmlns:a16="http://schemas.microsoft.com/office/drawing/2014/main" id="{78C4B650-73ED-D22B-0839-7730A336359A}"/>
                </a:ext>
              </a:extLst>
            </p:cNvPr>
            <p:cNvSpPr txBox="1"/>
            <p:nvPr/>
          </p:nvSpPr>
          <p:spPr>
            <a:xfrm>
              <a:off x="3953230" y="2627900"/>
              <a:ext cx="3683001" cy="523220"/>
            </a:xfrm>
            <a:prstGeom prst="rect">
              <a:avLst/>
            </a:prstGeom>
          </p:spPr>
          <p:txBody>
            <a:bodyPr vert="horz" wrap="square" lIns="68580" tIns="34290" rIns="68580" bIns="34290" rtlCol="0">
              <a:spAutoFit/>
            </a:bodyPr>
            <a:lstStyle/>
            <a:p>
              <a:pPr algn="ctr"/>
              <a:r>
                <a:rPr lang="en-US" sz="2100" b="1" i="1" dirty="0">
                  <a:latin typeface="+mn-lt"/>
                </a:rPr>
                <a:t>Erika’s Lighthouse</a:t>
              </a:r>
            </a:p>
          </p:txBody>
        </p:sp>
        <p:sp>
          <p:nvSpPr>
            <p:cNvPr id="17" name="TextBox 16">
              <a:extLst>
                <a:ext uri="{FF2B5EF4-FFF2-40B4-BE49-F238E27FC236}">
                  <a16:creationId xmlns:a16="http://schemas.microsoft.com/office/drawing/2014/main" id="{9DED192C-319C-4954-0F3C-68814689B66F}"/>
                </a:ext>
              </a:extLst>
            </p:cNvPr>
            <p:cNvSpPr txBox="1"/>
            <p:nvPr/>
          </p:nvSpPr>
          <p:spPr>
            <a:xfrm>
              <a:off x="4371622" y="3111464"/>
              <a:ext cx="2576691" cy="523220"/>
            </a:xfrm>
            <a:prstGeom prst="rect">
              <a:avLst/>
            </a:prstGeom>
          </p:spPr>
          <p:txBody>
            <a:bodyPr vert="horz" wrap="square" lIns="68580" tIns="34290" rIns="68580" bIns="34290" rtlCol="0">
              <a:spAutoFit/>
            </a:bodyPr>
            <a:lstStyle/>
            <a:p>
              <a:pPr algn="ctr"/>
              <a:r>
                <a:rPr lang="en-US" sz="2100" i="1" dirty="0">
                  <a:latin typeface="+mn-lt"/>
                </a:rPr>
                <a:t>(For Key Club)</a:t>
              </a:r>
            </a:p>
          </p:txBody>
        </p:sp>
        <p:pic>
          <p:nvPicPr>
            <p:cNvPr id="24" name="Picture 23">
              <a:extLst>
                <a:ext uri="{FF2B5EF4-FFF2-40B4-BE49-F238E27FC236}">
                  <a16:creationId xmlns:a16="http://schemas.microsoft.com/office/drawing/2014/main" id="{7245822F-CD47-2BD7-E235-71C141EFB0D7}"/>
                </a:ext>
              </a:extLst>
            </p:cNvPr>
            <p:cNvPicPr>
              <a:picLocks noChangeAspect="1"/>
            </p:cNvPicPr>
            <p:nvPr/>
          </p:nvPicPr>
          <p:blipFill>
            <a:blip r:embed="rId4"/>
            <a:stretch>
              <a:fillRect/>
            </a:stretch>
          </p:blipFill>
          <p:spPr>
            <a:xfrm>
              <a:off x="4595430" y="5463027"/>
              <a:ext cx="2314575" cy="819150"/>
            </a:xfrm>
            <a:prstGeom prst="rect">
              <a:avLst/>
            </a:prstGeom>
          </p:spPr>
        </p:pic>
        <p:sp>
          <p:nvSpPr>
            <p:cNvPr id="26" name="TextBox 25">
              <a:extLst>
                <a:ext uri="{FF2B5EF4-FFF2-40B4-BE49-F238E27FC236}">
                  <a16:creationId xmlns:a16="http://schemas.microsoft.com/office/drawing/2014/main" id="{68E81692-136D-660C-5698-E0B959D33CDB}"/>
                </a:ext>
              </a:extLst>
            </p:cNvPr>
            <p:cNvSpPr txBox="1"/>
            <p:nvPr/>
          </p:nvSpPr>
          <p:spPr>
            <a:xfrm>
              <a:off x="3953230" y="3732782"/>
              <a:ext cx="3945249" cy="1617537"/>
            </a:xfrm>
            <a:prstGeom prst="rect">
              <a:avLst/>
            </a:prstGeom>
          </p:spPr>
          <p:txBody>
            <a:bodyPr vert="horz" wrap="square" lIns="68580" tIns="34290" rIns="68580" bIns="34290" rtlCol="0">
              <a:spAutoFit/>
            </a:bodyPr>
            <a:lstStyle/>
            <a:p>
              <a:pPr marL="257175" indent="-257175">
                <a:spcAft>
                  <a:spcPts val="450"/>
                </a:spcAft>
                <a:buFont typeface="Wingdings" panose="05000000000000000000" pitchFamily="2" charset="2"/>
                <a:buChar char="§"/>
              </a:pPr>
              <a:r>
                <a:rPr lang="en-US" sz="1650" dirty="0">
                  <a:latin typeface="+mn-lt"/>
                </a:rPr>
                <a:t>Depression education</a:t>
              </a:r>
            </a:p>
            <a:p>
              <a:pPr marL="257175" indent="-257175">
                <a:spcAft>
                  <a:spcPts val="450"/>
                </a:spcAft>
                <a:buFont typeface="Wingdings" panose="05000000000000000000" pitchFamily="2" charset="2"/>
                <a:buChar char="§"/>
              </a:pPr>
              <a:r>
                <a:rPr lang="en-US" sz="1650" dirty="0">
                  <a:latin typeface="+mn-lt"/>
                </a:rPr>
                <a:t>Teen empowerment videos</a:t>
              </a:r>
            </a:p>
            <a:p>
              <a:pPr marL="257175" indent="-257175">
                <a:spcAft>
                  <a:spcPts val="450"/>
                </a:spcAft>
                <a:buFont typeface="Wingdings" panose="05000000000000000000" pitchFamily="2" charset="2"/>
                <a:buChar char="§"/>
              </a:pPr>
              <a:r>
                <a:rPr lang="en-US" sz="1650" dirty="0">
                  <a:latin typeface="+mn-lt"/>
                </a:rPr>
                <a:t>Teen mental health awareness</a:t>
              </a:r>
            </a:p>
          </p:txBody>
        </p:sp>
      </p:grpSp>
      <p:grpSp>
        <p:nvGrpSpPr>
          <p:cNvPr id="10" name="Group 9">
            <a:extLst>
              <a:ext uri="{FF2B5EF4-FFF2-40B4-BE49-F238E27FC236}">
                <a16:creationId xmlns:a16="http://schemas.microsoft.com/office/drawing/2014/main" id="{A017B166-66DB-DB9C-B7DD-D797F51ABF6C}"/>
              </a:ext>
            </a:extLst>
          </p:cNvPr>
          <p:cNvGrpSpPr/>
          <p:nvPr/>
        </p:nvGrpSpPr>
        <p:grpSpPr>
          <a:xfrm>
            <a:off x="6042095" y="1481313"/>
            <a:ext cx="2958937" cy="3087563"/>
            <a:chOff x="7843554" y="2529801"/>
            <a:chExt cx="3945249" cy="4116751"/>
          </a:xfrm>
        </p:grpSpPr>
        <p:sp>
          <p:nvSpPr>
            <p:cNvPr id="19" name="TextBox 18">
              <a:extLst>
                <a:ext uri="{FF2B5EF4-FFF2-40B4-BE49-F238E27FC236}">
                  <a16:creationId xmlns:a16="http://schemas.microsoft.com/office/drawing/2014/main" id="{1D5CC006-C8A9-6E29-B8BB-00742FFC1CE2}"/>
                </a:ext>
              </a:extLst>
            </p:cNvPr>
            <p:cNvSpPr txBox="1"/>
            <p:nvPr/>
          </p:nvSpPr>
          <p:spPr>
            <a:xfrm>
              <a:off x="7843554" y="3111464"/>
              <a:ext cx="3945249" cy="523220"/>
            </a:xfrm>
            <a:prstGeom prst="rect">
              <a:avLst/>
            </a:prstGeom>
          </p:spPr>
          <p:txBody>
            <a:bodyPr vert="horz" wrap="square" lIns="68580" tIns="34290" rIns="68580" bIns="34290" rtlCol="0">
              <a:spAutoFit/>
            </a:bodyPr>
            <a:lstStyle/>
            <a:p>
              <a:pPr algn="ctr"/>
              <a:r>
                <a:rPr lang="en-US" sz="2100" i="1" dirty="0">
                  <a:latin typeface="+mn-lt"/>
                </a:rPr>
                <a:t>(For Builders/K-kids)</a:t>
              </a:r>
            </a:p>
          </p:txBody>
        </p:sp>
        <p:sp>
          <p:nvSpPr>
            <p:cNvPr id="31" name="Rectangle: Rounded Corners 30">
              <a:extLst>
                <a:ext uri="{FF2B5EF4-FFF2-40B4-BE49-F238E27FC236}">
                  <a16:creationId xmlns:a16="http://schemas.microsoft.com/office/drawing/2014/main" id="{49FCABCB-AB4C-1730-AE49-2CDF267F7170}"/>
                </a:ext>
              </a:extLst>
            </p:cNvPr>
            <p:cNvSpPr/>
            <p:nvPr/>
          </p:nvSpPr>
          <p:spPr>
            <a:xfrm>
              <a:off x="7972835" y="2529801"/>
              <a:ext cx="3732823" cy="4116751"/>
            </a:xfrm>
            <a:prstGeom prst="roundRect">
              <a:avLst/>
            </a:prstGeom>
            <a:noFill/>
            <a:ln w="285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a:extLst>
                <a:ext uri="{FF2B5EF4-FFF2-40B4-BE49-F238E27FC236}">
                  <a16:creationId xmlns:a16="http://schemas.microsoft.com/office/drawing/2014/main" id="{C2687668-459B-23A1-ACFE-62332BF48F04}"/>
                </a:ext>
              </a:extLst>
            </p:cNvPr>
            <p:cNvSpPr txBox="1"/>
            <p:nvPr/>
          </p:nvSpPr>
          <p:spPr>
            <a:xfrm>
              <a:off x="7948301" y="2627900"/>
              <a:ext cx="3683001" cy="523220"/>
            </a:xfrm>
            <a:prstGeom prst="rect">
              <a:avLst/>
            </a:prstGeom>
          </p:spPr>
          <p:txBody>
            <a:bodyPr vert="horz" wrap="square" lIns="68580" tIns="34290" rIns="68580" bIns="34290" rtlCol="0">
              <a:spAutoFit/>
            </a:bodyPr>
            <a:lstStyle/>
            <a:p>
              <a:pPr algn="ctr"/>
              <a:r>
                <a:rPr lang="en-US" sz="2100" b="1" i="1" dirty="0">
                  <a:latin typeface="+mn-lt"/>
                </a:rPr>
                <a:t>Project Happiness</a:t>
              </a:r>
            </a:p>
          </p:txBody>
        </p:sp>
        <p:pic>
          <p:nvPicPr>
            <p:cNvPr id="2050" name="Picture 2" descr="PROJECT HAPPINESS | social-inclusion">
              <a:extLst>
                <a:ext uri="{FF2B5EF4-FFF2-40B4-BE49-F238E27FC236}">
                  <a16:creationId xmlns:a16="http://schemas.microsoft.com/office/drawing/2014/main" id="{37FF73AB-507B-6523-BDAD-74AF8E4E7C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4638" y="4993712"/>
              <a:ext cx="1628562" cy="162856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27FCC9C-30BF-C000-4A46-84F4BA875725}"/>
                </a:ext>
              </a:extLst>
            </p:cNvPr>
            <p:cNvSpPr txBox="1"/>
            <p:nvPr/>
          </p:nvSpPr>
          <p:spPr>
            <a:xfrm>
              <a:off x="8073619" y="3731828"/>
              <a:ext cx="3530601" cy="1278983"/>
            </a:xfrm>
            <a:prstGeom prst="rect">
              <a:avLst/>
            </a:prstGeom>
          </p:spPr>
          <p:txBody>
            <a:bodyPr vert="horz" wrap="square" lIns="68580" tIns="34290" rIns="68580" bIns="34290" rtlCol="0">
              <a:spAutoFit/>
            </a:bodyPr>
            <a:lstStyle/>
            <a:p>
              <a:pPr marL="257175" indent="-257175">
                <a:spcAft>
                  <a:spcPts val="450"/>
                </a:spcAft>
                <a:buFont typeface="Wingdings" panose="05000000000000000000" pitchFamily="2" charset="2"/>
                <a:buChar char="§"/>
              </a:pPr>
              <a:r>
                <a:rPr lang="en-US" sz="1650" dirty="0">
                  <a:latin typeface="+mn-lt"/>
                </a:rPr>
                <a:t>Student handbooks</a:t>
              </a:r>
            </a:p>
            <a:p>
              <a:pPr marL="257175" indent="-257175">
                <a:spcAft>
                  <a:spcPts val="450"/>
                </a:spcAft>
                <a:buFont typeface="Wingdings" panose="05000000000000000000" pitchFamily="2" charset="2"/>
                <a:buChar char="§"/>
              </a:pPr>
              <a:r>
                <a:rPr lang="en-US" sz="1650" dirty="0">
                  <a:latin typeface="+mn-lt"/>
                </a:rPr>
                <a:t>Videos</a:t>
              </a:r>
            </a:p>
            <a:p>
              <a:pPr marL="257175" indent="-257175">
                <a:spcAft>
                  <a:spcPts val="450"/>
                </a:spcAft>
                <a:buFont typeface="Wingdings" panose="05000000000000000000" pitchFamily="2" charset="2"/>
                <a:buChar char="§"/>
              </a:pPr>
              <a:r>
                <a:rPr lang="en-US" sz="1650" dirty="0">
                  <a:latin typeface="+mn-lt"/>
                </a:rPr>
                <a:t>Pay it Forward activity</a:t>
              </a:r>
            </a:p>
          </p:txBody>
        </p:sp>
      </p:grpSp>
      <p:grpSp>
        <p:nvGrpSpPr>
          <p:cNvPr id="8" name="Group 7">
            <a:extLst>
              <a:ext uri="{FF2B5EF4-FFF2-40B4-BE49-F238E27FC236}">
                <a16:creationId xmlns:a16="http://schemas.microsoft.com/office/drawing/2014/main" id="{FE9E010B-BB46-60F8-44D0-BEB329BF5A6D}"/>
              </a:ext>
            </a:extLst>
          </p:cNvPr>
          <p:cNvGrpSpPr/>
          <p:nvPr/>
        </p:nvGrpSpPr>
        <p:grpSpPr>
          <a:xfrm>
            <a:off x="251563" y="1478710"/>
            <a:ext cx="2438036" cy="3087563"/>
            <a:chOff x="440267" y="2529802"/>
            <a:chExt cx="3250715" cy="4116750"/>
          </a:xfrm>
        </p:grpSpPr>
        <p:sp>
          <p:nvSpPr>
            <p:cNvPr id="29" name="Rectangle: Rounded Corners 28">
              <a:extLst>
                <a:ext uri="{FF2B5EF4-FFF2-40B4-BE49-F238E27FC236}">
                  <a16:creationId xmlns:a16="http://schemas.microsoft.com/office/drawing/2014/main" id="{0B385CE6-E7A4-5E75-D940-787C221DDB14}"/>
                </a:ext>
              </a:extLst>
            </p:cNvPr>
            <p:cNvSpPr/>
            <p:nvPr/>
          </p:nvSpPr>
          <p:spPr>
            <a:xfrm>
              <a:off x="440267" y="2529802"/>
              <a:ext cx="3250715" cy="4116750"/>
            </a:xfrm>
            <a:prstGeom prst="roundRect">
              <a:avLst/>
            </a:prstGeom>
            <a:no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a:extLst>
                <a:ext uri="{FF2B5EF4-FFF2-40B4-BE49-F238E27FC236}">
                  <a16:creationId xmlns:a16="http://schemas.microsoft.com/office/drawing/2014/main" id="{B60EBA19-7DDE-5D3F-7BFD-5F446F68F158}"/>
                </a:ext>
              </a:extLst>
            </p:cNvPr>
            <p:cNvSpPr txBox="1"/>
            <p:nvPr/>
          </p:nvSpPr>
          <p:spPr>
            <a:xfrm>
              <a:off x="685798" y="2621841"/>
              <a:ext cx="2576691" cy="523220"/>
            </a:xfrm>
            <a:prstGeom prst="rect">
              <a:avLst/>
            </a:prstGeom>
          </p:spPr>
          <p:txBody>
            <a:bodyPr vert="horz" wrap="square" lIns="68580" tIns="34290" rIns="68580" bIns="34290" rtlCol="0">
              <a:spAutoFit/>
            </a:bodyPr>
            <a:lstStyle/>
            <a:p>
              <a:pPr algn="ctr"/>
              <a:r>
                <a:rPr lang="en-US" sz="2100" b="1" i="1" dirty="0">
                  <a:latin typeface="+mn-lt"/>
                </a:rPr>
                <a:t>Active Minds</a:t>
              </a:r>
            </a:p>
          </p:txBody>
        </p:sp>
        <p:sp>
          <p:nvSpPr>
            <p:cNvPr id="11" name="TextBox 10">
              <a:extLst>
                <a:ext uri="{FF2B5EF4-FFF2-40B4-BE49-F238E27FC236}">
                  <a16:creationId xmlns:a16="http://schemas.microsoft.com/office/drawing/2014/main" id="{66482FCB-0023-B4EC-5B73-6C716B823B13}"/>
                </a:ext>
              </a:extLst>
            </p:cNvPr>
            <p:cNvSpPr txBox="1"/>
            <p:nvPr/>
          </p:nvSpPr>
          <p:spPr>
            <a:xfrm>
              <a:off x="674024" y="3111465"/>
              <a:ext cx="2576691" cy="523220"/>
            </a:xfrm>
            <a:prstGeom prst="rect">
              <a:avLst/>
            </a:prstGeom>
          </p:spPr>
          <p:txBody>
            <a:bodyPr vert="horz" wrap="square" lIns="68580" tIns="34290" rIns="68580" bIns="34290" rtlCol="0">
              <a:spAutoFit/>
            </a:bodyPr>
            <a:lstStyle/>
            <a:p>
              <a:pPr algn="ctr"/>
              <a:r>
                <a:rPr lang="en-US" sz="2100" i="1" dirty="0">
                  <a:latin typeface="+mn-lt"/>
                </a:rPr>
                <a:t>(For CKI)</a:t>
              </a:r>
            </a:p>
          </p:txBody>
        </p:sp>
        <p:pic>
          <p:nvPicPr>
            <p:cNvPr id="22" name="Picture 21">
              <a:extLst>
                <a:ext uri="{FF2B5EF4-FFF2-40B4-BE49-F238E27FC236}">
                  <a16:creationId xmlns:a16="http://schemas.microsoft.com/office/drawing/2014/main" id="{1A1DC5E4-A1D3-AA13-999A-C9EEDB6FE90A}"/>
                </a:ext>
              </a:extLst>
            </p:cNvPr>
            <p:cNvPicPr>
              <a:picLocks noChangeAspect="1"/>
            </p:cNvPicPr>
            <p:nvPr/>
          </p:nvPicPr>
          <p:blipFill>
            <a:blip r:embed="rId6"/>
            <a:stretch>
              <a:fillRect/>
            </a:stretch>
          </p:blipFill>
          <p:spPr>
            <a:xfrm>
              <a:off x="1069268" y="5310627"/>
              <a:ext cx="1809750" cy="1123950"/>
            </a:xfrm>
            <a:prstGeom prst="rect">
              <a:avLst/>
            </a:prstGeom>
          </p:spPr>
        </p:pic>
        <p:sp>
          <p:nvSpPr>
            <p:cNvPr id="28" name="TextBox 27">
              <a:extLst>
                <a:ext uri="{FF2B5EF4-FFF2-40B4-BE49-F238E27FC236}">
                  <a16:creationId xmlns:a16="http://schemas.microsoft.com/office/drawing/2014/main" id="{40550312-1392-6BC4-858E-63C0AEA272C8}"/>
                </a:ext>
              </a:extLst>
            </p:cNvPr>
            <p:cNvSpPr txBox="1"/>
            <p:nvPr/>
          </p:nvSpPr>
          <p:spPr>
            <a:xfrm>
              <a:off x="610520" y="3684804"/>
              <a:ext cx="2999354" cy="1532044"/>
            </a:xfrm>
            <a:prstGeom prst="rect">
              <a:avLst/>
            </a:prstGeom>
          </p:spPr>
          <p:txBody>
            <a:bodyPr vert="horz" wrap="square" lIns="68580" tIns="34290" rIns="68580" bIns="34290" rtlCol="0">
              <a:spAutoFit/>
            </a:bodyPr>
            <a:lstStyle/>
            <a:p>
              <a:pPr marL="257175" indent="-257175">
                <a:spcAft>
                  <a:spcPts val="450"/>
                </a:spcAft>
                <a:buFont typeface="Wingdings" panose="05000000000000000000" pitchFamily="2" charset="2"/>
                <a:buChar char="§"/>
              </a:pPr>
              <a:r>
                <a:rPr lang="en-US" sz="1650" dirty="0">
                  <a:latin typeface="+mn-lt"/>
                </a:rPr>
                <a:t>Changing the conversation about mental health</a:t>
              </a:r>
            </a:p>
            <a:p>
              <a:pPr marL="257175" indent="-257175">
                <a:spcAft>
                  <a:spcPts val="450"/>
                </a:spcAft>
                <a:buFont typeface="Wingdings" panose="05000000000000000000" pitchFamily="2" charset="2"/>
                <a:buChar char="§"/>
              </a:pPr>
              <a:r>
                <a:rPr lang="en-US" sz="1650" dirty="0">
                  <a:latin typeface="+mn-lt"/>
                </a:rPr>
                <a:t>Self-care resources</a:t>
              </a:r>
            </a:p>
          </p:txBody>
        </p:sp>
      </p:grpSp>
      <p:sp>
        <p:nvSpPr>
          <p:cNvPr id="14" name="Title 13">
            <a:extLst>
              <a:ext uri="{FF2B5EF4-FFF2-40B4-BE49-F238E27FC236}">
                <a16:creationId xmlns:a16="http://schemas.microsoft.com/office/drawing/2014/main" id="{7B1F6198-E727-3F71-B495-20CFEFD85605}"/>
              </a:ext>
            </a:extLst>
          </p:cNvPr>
          <p:cNvSpPr>
            <a:spLocks noGrp="1"/>
          </p:cNvSpPr>
          <p:nvPr>
            <p:ph type="title"/>
          </p:nvPr>
        </p:nvSpPr>
        <p:spPr/>
        <p:txBody>
          <a:bodyPr/>
          <a:lstStyle/>
          <a:p>
            <a:r>
              <a:rPr lang="en-US" sz="3200" dirty="0">
                <a:solidFill>
                  <a:srgbClr val="EBEBEB"/>
                </a:solidFill>
              </a:rPr>
              <a:t>      </a:t>
            </a:r>
            <a:r>
              <a:rPr lang="en-US" sz="3200" spc="300" dirty="0">
                <a:solidFill>
                  <a:srgbClr val="EBEBEB"/>
                </a:solidFill>
              </a:rPr>
              <a:t>Mental Health Partners </a:t>
            </a:r>
          </a:p>
        </p:txBody>
      </p:sp>
    </p:spTree>
    <p:custDataLst>
      <p:tags r:id="rId1"/>
    </p:custDataLst>
    <p:extLst>
      <p:ext uri="{BB962C8B-B14F-4D97-AF65-F5344CB8AC3E}">
        <p14:creationId xmlns:p14="http://schemas.microsoft.com/office/powerpoint/2010/main" val="31879903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B65C5-C565-3A97-42E3-9F1F3EE8466E}"/>
              </a:ext>
            </a:extLst>
          </p:cNvPr>
          <p:cNvSpPr>
            <a:spLocks noGrp="1"/>
          </p:cNvSpPr>
          <p:nvPr>
            <p:ph type="title"/>
          </p:nvPr>
        </p:nvSpPr>
        <p:spPr/>
        <p:txBody>
          <a:bodyPr/>
          <a:lstStyle/>
          <a:p>
            <a:r>
              <a:rPr lang="en-US" dirty="0"/>
              <a:t>Resources</a:t>
            </a:r>
          </a:p>
        </p:txBody>
      </p:sp>
      <p:grpSp>
        <p:nvGrpSpPr>
          <p:cNvPr id="4" name="Group 3">
            <a:extLst>
              <a:ext uri="{FF2B5EF4-FFF2-40B4-BE49-F238E27FC236}">
                <a16:creationId xmlns:a16="http://schemas.microsoft.com/office/drawing/2014/main" id="{40CAAD6A-B2B5-9BA9-BFCB-451CAEA63BAD}"/>
              </a:ext>
            </a:extLst>
          </p:cNvPr>
          <p:cNvGrpSpPr/>
          <p:nvPr/>
        </p:nvGrpSpPr>
        <p:grpSpPr>
          <a:xfrm>
            <a:off x="825910" y="971550"/>
            <a:ext cx="6821129" cy="3895418"/>
            <a:chOff x="5377243" y="1672683"/>
            <a:chExt cx="7118721" cy="5365091"/>
          </a:xfrm>
        </p:grpSpPr>
        <p:sp>
          <p:nvSpPr>
            <p:cNvPr id="5" name="Oval 4">
              <a:extLst>
                <a:ext uri="{FF2B5EF4-FFF2-40B4-BE49-F238E27FC236}">
                  <a16:creationId xmlns:a16="http://schemas.microsoft.com/office/drawing/2014/main" id="{8E9E312A-4407-80B5-608F-CD4476B209E2}"/>
                </a:ext>
              </a:extLst>
            </p:cNvPr>
            <p:cNvSpPr/>
            <p:nvPr/>
          </p:nvSpPr>
          <p:spPr>
            <a:xfrm>
              <a:off x="5377243" y="1672683"/>
              <a:ext cx="7118721" cy="5365091"/>
            </a:xfrm>
            <a:prstGeom prst="ellipse">
              <a:avLst/>
            </a:prstGeom>
            <a:solidFill>
              <a:srgbClr val="D0D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935DBF-3520-E8ED-F829-CBD9AB385FD3}"/>
                </a:ext>
              </a:extLst>
            </p:cNvPr>
            <p:cNvPicPr>
              <a:picLocks noChangeAspect="1"/>
            </p:cNvPicPr>
            <p:nvPr/>
          </p:nvPicPr>
          <p:blipFill>
            <a:blip r:embed="rId2"/>
            <a:stretch>
              <a:fillRect/>
            </a:stretch>
          </p:blipFill>
          <p:spPr>
            <a:xfrm>
              <a:off x="6811760" y="2655064"/>
              <a:ext cx="4642178" cy="2889959"/>
            </a:xfrm>
            <a:prstGeom prst="rect">
              <a:avLst/>
            </a:prstGeom>
          </p:spPr>
        </p:pic>
        <p:sp>
          <p:nvSpPr>
            <p:cNvPr id="7" name="TextBox 6">
              <a:extLst>
                <a:ext uri="{FF2B5EF4-FFF2-40B4-BE49-F238E27FC236}">
                  <a16:creationId xmlns:a16="http://schemas.microsoft.com/office/drawing/2014/main" id="{C13EE97C-D720-706B-B277-CB2476E2F37D}"/>
                </a:ext>
              </a:extLst>
            </p:cNvPr>
            <p:cNvSpPr txBox="1"/>
            <p:nvPr/>
          </p:nvSpPr>
          <p:spPr>
            <a:xfrm>
              <a:off x="7538002" y="5711206"/>
              <a:ext cx="365255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www.Kiwanis.org/youthprotection</a:t>
              </a:r>
            </a:p>
          </p:txBody>
        </p:sp>
      </p:grpSp>
    </p:spTree>
    <p:extLst>
      <p:ext uri="{BB962C8B-B14F-4D97-AF65-F5344CB8AC3E}">
        <p14:creationId xmlns:p14="http://schemas.microsoft.com/office/powerpoint/2010/main" val="2968425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10D866-FCEA-8ABF-22EE-148E69E5F92C}"/>
              </a:ext>
            </a:extLst>
          </p:cNvPr>
          <p:cNvSpPr>
            <a:spLocks noGrp="1"/>
          </p:cNvSpPr>
          <p:nvPr>
            <p:ph type="body" idx="1"/>
          </p:nvPr>
        </p:nvSpPr>
        <p:spPr/>
        <p:txBody>
          <a:bodyPr/>
          <a:lstStyle/>
          <a:p>
            <a:pPr marL="203195" indent="0">
              <a:buNone/>
            </a:pPr>
            <a:r>
              <a:rPr lang="en-US" sz="2800" dirty="0"/>
              <a:t>Backgroundchecks@Kiwanis.org</a:t>
            </a:r>
          </a:p>
          <a:p>
            <a:pPr marL="203195" indent="0">
              <a:buNone/>
            </a:pPr>
            <a:r>
              <a:rPr lang="en-US" sz="2800" dirty="0">
                <a:hlinkClick r:id="rId2"/>
              </a:rPr>
              <a:t>YouthProtection@Kiwanis.org</a:t>
            </a:r>
            <a:endParaRPr lang="en-US" sz="2800" dirty="0"/>
          </a:p>
          <a:p>
            <a:pPr marL="203195" indent="0">
              <a:buNone/>
            </a:pPr>
            <a:r>
              <a:rPr lang="en-US" sz="2800" dirty="0">
                <a:hlinkClick r:id="rId3"/>
              </a:rPr>
              <a:t>CultureofCare@Kiwanis.org</a:t>
            </a:r>
            <a:endParaRPr lang="en-US" sz="2800" dirty="0"/>
          </a:p>
          <a:p>
            <a:pPr marL="203195" indent="0">
              <a:buNone/>
            </a:pPr>
            <a:r>
              <a:rPr lang="en-US" sz="2800" dirty="0">
                <a:hlinkClick r:id="rId4"/>
              </a:rPr>
              <a:t>donnaparton@comcast.net</a:t>
            </a:r>
            <a:endParaRPr lang="en-US" sz="2800" dirty="0"/>
          </a:p>
          <a:p>
            <a:pPr marL="203195" indent="0">
              <a:buNone/>
            </a:pPr>
            <a:r>
              <a:rPr lang="en-US" dirty="0">
                <a:hlinkClick r:id="rId5"/>
              </a:rPr>
              <a:t>RAParton25@comcast.net</a:t>
            </a:r>
            <a:endParaRPr lang="en-US" dirty="0"/>
          </a:p>
          <a:p>
            <a:pPr marL="203195" indent="0">
              <a:buNone/>
            </a:pPr>
            <a:endParaRPr lang="en-US" sz="2800" dirty="0"/>
          </a:p>
          <a:p>
            <a:endParaRPr lang="en-US" dirty="0"/>
          </a:p>
        </p:txBody>
      </p:sp>
      <p:sp>
        <p:nvSpPr>
          <p:cNvPr id="3" name="Title 2">
            <a:extLst>
              <a:ext uri="{FF2B5EF4-FFF2-40B4-BE49-F238E27FC236}">
                <a16:creationId xmlns:a16="http://schemas.microsoft.com/office/drawing/2014/main" id="{73F81AF5-2DC0-430D-7AA2-5AD2D4F0CA56}"/>
              </a:ext>
            </a:extLst>
          </p:cNvPr>
          <p:cNvSpPr>
            <a:spLocks noGrp="1"/>
          </p:cNvSpPr>
          <p:nvPr>
            <p:ph type="title"/>
          </p:nvPr>
        </p:nvSpPr>
        <p:spPr/>
        <p:txBody>
          <a:bodyPr/>
          <a:lstStyle/>
          <a:p>
            <a:r>
              <a:rPr lang="en-US" dirty="0"/>
              <a:t>     </a:t>
            </a:r>
            <a:r>
              <a:rPr lang="en-US" b="0" dirty="0"/>
              <a:t>Contact information</a:t>
            </a:r>
          </a:p>
        </p:txBody>
      </p:sp>
    </p:spTree>
    <p:extLst>
      <p:ext uri="{BB962C8B-B14F-4D97-AF65-F5344CB8AC3E}">
        <p14:creationId xmlns:p14="http://schemas.microsoft.com/office/powerpoint/2010/main" val="61165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91E191-2C04-4607-8A5D-6FE8FD2446C6}"/>
              </a:ext>
            </a:extLst>
          </p:cNvPr>
          <p:cNvSpPr>
            <a:spLocks noGrp="1"/>
          </p:cNvSpPr>
          <p:nvPr>
            <p:ph type="body" idx="1"/>
          </p:nvPr>
        </p:nvSpPr>
        <p:spPr>
          <a:xfrm>
            <a:off x="1472379" y="1068874"/>
            <a:ext cx="6558117" cy="3480197"/>
          </a:xfrm>
        </p:spPr>
        <p:txBody>
          <a:bodyPr>
            <a:noAutofit/>
          </a:bodyPr>
          <a:lstStyle/>
          <a:p>
            <a:pPr marL="0" indent="0" algn="ctr">
              <a:lnSpc>
                <a:spcPct val="107000"/>
              </a:lnSpc>
              <a:spcBef>
                <a:spcPts val="0"/>
              </a:spcBef>
              <a:buNone/>
            </a:pPr>
            <a:r>
              <a:rPr lang="en-US" sz="2400" dirty="0"/>
              <a:t>Prevent </a:t>
            </a:r>
            <a:r>
              <a:rPr lang="en-US" sz="2400" dirty="0">
                <a:solidFill>
                  <a:srgbClr val="FF0000"/>
                </a:solidFill>
              </a:rPr>
              <a:t>adult-to-youth abuse </a:t>
            </a:r>
            <a:r>
              <a:rPr lang="en-US" sz="2400" dirty="0"/>
              <a:t>and </a:t>
            </a:r>
          </a:p>
          <a:p>
            <a:pPr marL="0" indent="0" algn="ctr">
              <a:lnSpc>
                <a:spcPct val="107000"/>
              </a:lnSpc>
              <a:spcBef>
                <a:spcPts val="0"/>
              </a:spcBef>
              <a:buNone/>
            </a:pPr>
            <a:r>
              <a:rPr lang="en-US" sz="2400" dirty="0">
                <a:solidFill>
                  <a:srgbClr val="FF0000"/>
                </a:solidFill>
              </a:rPr>
              <a:t>peer-to-peer abuse</a:t>
            </a:r>
          </a:p>
          <a:p>
            <a:pPr indent="-365760">
              <a:spcBef>
                <a:spcPts val="600"/>
              </a:spcBef>
              <a:buSzPct val="150000"/>
            </a:pPr>
            <a:r>
              <a:rPr lang="en-US" sz="2400" dirty="0"/>
              <a:t>Identify concerning behaviors.</a:t>
            </a:r>
          </a:p>
          <a:p>
            <a:pPr indent="-365760">
              <a:spcBef>
                <a:spcPts val="600"/>
              </a:spcBef>
              <a:buSzPct val="150000"/>
            </a:pPr>
            <a:r>
              <a:rPr lang="en-US" sz="2400">
                <a:latin typeface="Arial"/>
                <a:cs typeface="Arial"/>
              </a:rPr>
              <a:t>Monitor and supervision se youth.</a:t>
            </a:r>
          </a:p>
          <a:p>
            <a:pPr indent="-365760">
              <a:spcBef>
                <a:spcPts val="600"/>
              </a:spcBef>
              <a:buSzPct val="150000"/>
            </a:pPr>
            <a:r>
              <a:rPr lang="en-US" sz="2400" dirty="0"/>
              <a:t>Report emergencies or red-flag incidents.</a:t>
            </a:r>
          </a:p>
          <a:p>
            <a:pPr indent="-365760">
              <a:spcBef>
                <a:spcPts val="600"/>
              </a:spcBef>
              <a:buSzPct val="150000"/>
            </a:pPr>
            <a:r>
              <a:rPr lang="en-US" sz="2400" dirty="0"/>
              <a:t>Model safe appropriate behaviors.</a:t>
            </a:r>
          </a:p>
          <a:p>
            <a:pPr marL="257175" indent="-257175">
              <a:lnSpc>
                <a:spcPct val="107000"/>
              </a:lnSpc>
              <a:spcBef>
                <a:spcPts val="0"/>
              </a:spcBef>
              <a:buFont typeface="Calibri" panose="020F0502020204030204" pitchFamily="34" charset="0"/>
              <a:buChar char="-"/>
            </a:pPr>
            <a:endParaRPr lang="en-US" sz="2400" dirty="0">
              <a:ea typeface="Calibri" panose="020F0502020204030204" pitchFamily="34" charset="0"/>
            </a:endParaRPr>
          </a:p>
        </p:txBody>
      </p:sp>
      <p:sp>
        <p:nvSpPr>
          <p:cNvPr id="2" name="Title 1">
            <a:extLst>
              <a:ext uri="{FF2B5EF4-FFF2-40B4-BE49-F238E27FC236}">
                <a16:creationId xmlns:a16="http://schemas.microsoft.com/office/drawing/2014/main" id="{BABD4895-05A5-454F-80D8-BA827497838C}"/>
              </a:ext>
            </a:extLst>
          </p:cNvPr>
          <p:cNvSpPr>
            <a:spLocks noGrp="1"/>
          </p:cNvSpPr>
          <p:nvPr>
            <p:ph type="title"/>
          </p:nvPr>
        </p:nvSpPr>
        <p:spPr>
          <a:xfrm>
            <a:off x="609600" y="438150"/>
            <a:ext cx="7924800" cy="634603"/>
          </a:xfrm>
        </p:spPr>
        <p:txBody>
          <a:bodyPr>
            <a:noAutofit/>
          </a:bodyPr>
          <a:lstStyle/>
          <a:p>
            <a:pPr algn="ctr"/>
            <a:r>
              <a:rPr lang="en-US" sz="4040" dirty="0"/>
              <a:t>Our Obligations</a:t>
            </a:r>
          </a:p>
        </p:txBody>
      </p:sp>
    </p:spTree>
    <p:extLst>
      <p:ext uri="{BB962C8B-B14F-4D97-AF65-F5344CB8AC3E}">
        <p14:creationId xmlns:p14="http://schemas.microsoft.com/office/powerpoint/2010/main" val="390939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182123-A925-4BF8-81F0-5C2E12E90A17}"/>
              </a:ext>
            </a:extLst>
          </p:cNvPr>
          <p:cNvSpPr>
            <a:spLocks noGrp="1"/>
          </p:cNvSpPr>
          <p:nvPr>
            <p:ph type="body" idx="1"/>
          </p:nvPr>
        </p:nvSpPr>
        <p:spPr>
          <a:xfrm>
            <a:off x="742336" y="1152524"/>
            <a:ext cx="7792063" cy="2838451"/>
          </a:xfrm>
        </p:spPr>
        <p:txBody>
          <a:bodyPr>
            <a:normAutofit fontScale="92500"/>
          </a:bodyPr>
          <a:lstStyle/>
          <a:p>
            <a:pPr marL="361956" indent="0">
              <a:buNone/>
            </a:pPr>
            <a:r>
              <a:rPr lang="en-US" sz="2850" dirty="0"/>
              <a:t>             </a:t>
            </a:r>
            <a:r>
              <a:rPr lang="en-US" sz="2850" dirty="0">
                <a:highlight>
                  <a:srgbClr val="FFFF00"/>
                </a:highlight>
              </a:rPr>
              <a:t>Protect, educate, and engage </a:t>
            </a:r>
          </a:p>
          <a:p>
            <a:pPr marL="361956" indent="0">
              <a:buNone/>
            </a:pPr>
            <a:r>
              <a:rPr lang="en-US" sz="2200" dirty="0">
                <a:highlight>
                  <a:srgbClr val="FFFF00"/>
                </a:highlight>
              </a:rPr>
              <a:t>all Kiwanis Family members and adults working with our youth</a:t>
            </a:r>
          </a:p>
          <a:p>
            <a:pPr marL="590074" lvl="1" indent="0">
              <a:buNone/>
            </a:pPr>
            <a:endParaRPr lang="en-US" sz="750" dirty="0">
              <a:latin typeface="Arial" panose="020B0604020202020204" pitchFamily="34" charset="0"/>
              <a:cs typeface="Arial" panose="020B0604020202020204" pitchFamily="34" charset="0"/>
            </a:endParaRPr>
          </a:p>
          <a:p>
            <a:pPr marL="790099" indent="-428625">
              <a:spcAft>
                <a:spcPts val="450"/>
              </a:spcAft>
            </a:pPr>
            <a:r>
              <a:rPr lang="en-US" sz="2850" dirty="0"/>
              <a:t>Protect youth from predators.</a:t>
            </a:r>
          </a:p>
          <a:p>
            <a:pPr marL="790099" indent="-428625">
              <a:spcAft>
                <a:spcPts val="450"/>
              </a:spcAft>
            </a:pPr>
            <a:r>
              <a:rPr lang="en-US" sz="2850" dirty="0"/>
              <a:t>Empower and educate adult members with best practices when working with youth.</a:t>
            </a:r>
          </a:p>
        </p:txBody>
      </p:sp>
      <p:sp>
        <p:nvSpPr>
          <p:cNvPr id="2" name="Title 1">
            <a:extLst>
              <a:ext uri="{FF2B5EF4-FFF2-40B4-BE49-F238E27FC236}">
                <a16:creationId xmlns:a16="http://schemas.microsoft.com/office/drawing/2014/main" id="{E265AEFF-8A00-4127-83B9-1ABCAC59F439}"/>
              </a:ext>
            </a:extLst>
          </p:cNvPr>
          <p:cNvSpPr>
            <a:spLocks noGrp="1"/>
          </p:cNvSpPr>
          <p:nvPr>
            <p:ph type="title"/>
          </p:nvPr>
        </p:nvSpPr>
        <p:spPr>
          <a:xfrm>
            <a:off x="609600" y="438150"/>
            <a:ext cx="7924800" cy="634603"/>
          </a:xfrm>
        </p:spPr>
        <p:txBody>
          <a:bodyPr>
            <a:noAutofit/>
          </a:bodyPr>
          <a:lstStyle/>
          <a:p>
            <a:r>
              <a:rPr lang="en-US" sz="3900"/>
              <a:t>Kiwanis Youth Protection Goals</a:t>
            </a:r>
          </a:p>
        </p:txBody>
      </p:sp>
    </p:spTree>
    <p:extLst>
      <p:ext uri="{BB962C8B-B14F-4D97-AF65-F5344CB8AC3E}">
        <p14:creationId xmlns:p14="http://schemas.microsoft.com/office/powerpoint/2010/main" val="160951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182123-A925-4BF8-81F0-5C2E12E90A17}"/>
              </a:ext>
            </a:extLst>
          </p:cNvPr>
          <p:cNvSpPr>
            <a:spLocks noGrp="1"/>
          </p:cNvSpPr>
          <p:nvPr>
            <p:ph type="body" idx="1"/>
          </p:nvPr>
        </p:nvSpPr>
        <p:spPr>
          <a:xfrm>
            <a:off x="447368" y="1570703"/>
            <a:ext cx="7792063" cy="2398149"/>
          </a:xfrm>
        </p:spPr>
        <p:txBody>
          <a:bodyPr>
            <a:normAutofit/>
          </a:bodyPr>
          <a:lstStyle/>
          <a:p>
            <a:pPr marL="361956" indent="0" algn="ctr">
              <a:buNone/>
            </a:pPr>
            <a:r>
              <a:rPr lang="en-US" sz="2850" dirty="0"/>
              <a:t>Provide youth with skills and tools designed to </a:t>
            </a:r>
            <a:r>
              <a:rPr lang="en-US" sz="2850" b="1" dirty="0"/>
              <a:t>inspire </a:t>
            </a:r>
            <a:r>
              <a:rPr lang="en-US" sz="2850" dirty="0"/>
              <a:t>and </a:t>
            </a:r>
            <a:r>
              <a:rPr lang="en-US" sz="2850" b="1" dirty="0"/>
              <a:t>engage</a:t>
            </a:r>
            <a:r>
              <a:rPr lang="en-US" sz="2850" dirty="0"/>
              <a:t> </a:t>
            </a:r>
            <a:r>
              <a:rPr lang="en-US" sz="2850" b="1" dirty="0"/>
              <a:t>future leaders </a:t>
            </a:r>
          </a:p>
          <a:p>
            <a:pPr marL="361956" indent="0" algn="ctr">
              <a:buNone/>
            </a:pPr>
            <a:r>
              <a:rPr lang="en-US" sz="2850" dirty="0"/>
              <a:t>to be their best!</a:t>
            </a:r>
          </a:p>
          <a:p>
            <a:pPr marL="361956" indent="0" algn="ctr">
              <a:buNone/>
            </a:pPr>
            <a:endParaRPr lang="en-US" sz="2850" dirty="0"/>
          </a:p>
        </p:txBody>
      </p:sp>
      <p:sp>
        <p:nvSpPr>
          <p:cNvPr id="2" name="Title 1">
            <a:extLst>
              <a:ext uri="{FF2B5EF4-FFF2-40B4-BE49-F238E27FC236}">
                <a16:creationId xmlns:a16="http://schemas.microsoft.com/office/drawing/2014/main" id="{E265AEFF-8A00-4127-83B9-1ABCAC59F439}"/>
              </a:ext>
            </a:extLst>
          </p:cNvPr>
          <p:cNvSpPr>
            <a:spLocks noGrp="1"/>
          </p:cNvSpPr>
          <p:nvPr>
            <p:ph type="title"/>
          </p:nvPr>
        </p:nvSpPr>
        <p:spPr>
          <a:xfrm>
            <a:off x="609600" y="438150"/>
            <a:ext cx="7924800" cy="634603"/>
          </a:xfrm>
        </p:spPr>
        <p:txBody>
          <a:bodyPr>
            <a:noAutofit/>
          </a:bodyPr>
          <a:lstStyle/>
          <a:p>
            <a:r>
              <a:rPr lang="en-US" sz="3900"/>
              <a:t>Kiwanis Youth Protection Goals</a:t>
            </a:r>
          </a:p>
        </p:txBody>
      </p:sp>
    </p:spTree>
    <p:extLst>
      <p:ext uri="{BB962C8B-B14F-4D97-AF65-F5344CB8AC3E}">
        <p14:creationId xmlns:p14="http://schemas.microsoft.com/office/powerpoint/2010/main" val="118364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4895-05A5-454F-80D8-BA827497838C}"/>
              </a:ext>
            </a:extLst>
          </p:cNvPr>
          <p:cNvSpPr>
            <a:spLocks noGrp="1"/>
          </p:cNvSpPr>
          <p:nvPr>
            <p:ph type="title"/>
          </p:nvPr>
        </p:nvSpPr>
        <p:spPr>
          <a:xfrm>
            <a:off x="609600" y="438150"/>
            <a:ext cx="7924800" cy="634603"/>
          </a:xfrm>
        </p:spPr>
        <p:txBody>
          <a:bodyPr>
            <a:noAutofit/>
          </a:bodyPr>
          <a:lstStyle/>
          <a:p>
            <a:r>
              <a:rPr lang="en-US" sz="4040"/>
              <a:t>Why Youth Protection Matters</a:t>
            </a:r>
          </a:p>
        </p:txBody>
      </p:sp>
      <p:sp>
        <p:nvSpPr>
          <p:cNvPr id="7" name="Text Placeholder 1">
            <a:extLst>
              <a:ext uri="{FF2B5EF4-FFF2-40B4-BE49-F238E27FC236}">
                <a16:creationId xmlns:a16="http://schemas.microsoft.com/office/drawing/2014/main" id="{9202AF99-CD0F-ED8A-1FFB-EE91A08A329F}"/>
              </a:ext>
            </a:extLst>
          </p:cNvPr>
          <p:cNvSpPr>
            <a:spLocks noGrp="1"/>
          </p:cNvSpPr>
          <p:nvPr>
            <p:ph type="body" idx="1"/>
          </p:nvPr>
        </p:nvSpPr>
        <p:spPr>
          <a:xfrm>
            <a:off x="899746" y="1072753"/>
            <a:ext cx="7248738" cy="2875817"/>
          </a:xfrm>
        </p:spPr>
        <p:txBody>
          <a:bodyPr>
            <a:noAutofit/>
          </a:bodyPr>
          <a:lstStyle/>
          <a:p>
            <a:pPr marL="270510" indent="0">
              <a:buNone/>
            </a:pPr>
            <a:r>
              <a:rPr lang="en-US" sz="2400" b="1" kern="1200" dirty="0">
                <a:latin typeface="+mn-lt"/>
              </a:rPr>
              <a:t>Abuse can have far-reaching effects. </a:t>
            </a:r>
          </a:p>
          <a:p>
            <a:pPr marL="270510" indent="0">
              <a:buNone/>
            </a:pPr>
            <a:endParaRPr lang="en-US" sz="1200" b="1" kern="1200" dirty="0">
              <a:latin typeface="+mn-lt"/>
              <a:cs typeface="Arial" panose="020B0604020202020204" pitchFamily="34" charset="0"/>
            </a:endParaRPr>
          </a:p>
          <a:p>
            <a:pPr marL="980440" lvl="2" indent="-285750">
              <a:spcBef>
                <a:spcPts val="600"/>
              </a:spcBef>
              <a:buClr>
                <a:schemeClr val="tx1"/>
              </a:buClr>
              <a:buSzPct val="150000"/>
              <a:buFont typeface="Arial" panose="020B0604020202020204" pitchFamily="34" charset="0"/>
              <a:buChar char="•"/>
            </a:pPr>
            <a:r>
              <a:rPr lang="en-US" sz="2000" dirty="0">
                <a:latin typeface="Arial" panose="020B0604020202020204" pitchFamily="34" charset="0"/>
                <a:cs typeface="Arial" panose="020B0604020202020204" pitchFamily="34" charset="0"/>
              </a:rPr>
              <a:t>post-traumatic stress disorder (PTSD)</a:t>
            </a:r>
          </a:p>
          <a:p>
            <a:pPr marL="1037590" lvl="2" indent="-342900">
              <a:spcBef>
                <a:spcPts val="600"/>
              </a:spcBef>
              <a:buClr>
                <a:schemeClr val="tx1"/>
              </a:buClr>
              <a:buSzPct val="150000"/>
              <a:buFont typeface="Arial" panose="020B0604020202020204" pitchFamily="34" charset="0"/>
              <a:buChar char="•"/>
            </a:pPr>
            <a:r>
              <a:rPr lang="en-US" sz="2000" dirty="0">
                <a:latin typeface="Arial" panose="020B0604020202020204" pitchFamily="34" charset="0"/>
                <a:cs typeface="Arial" panose="020B0604020202020204" pitchFamily="34" charset="0"/>
              </a:rPr>
              <a:t>substance abuse</a:t>
            </a:r>
          </a:p>
          <a:p>
            <a:pPr marL="1037590" lvl="2" indent="-342900">
              <a:spcBef>
                <a:spcPts val="600"/>
              </a:spcBef>
              <a:buClr>
                <a:schemeClr val="tx1"/>
              </a:buClr>
              <a:buSzPct val="150000"/>
            </a:pPr>
            <a:r>
              <a:rPr lang="en-US" sz="2000" dirty="0">
                <a:latin typeface="Arial" panose="020B0604020202020204" pitchFamily="34" charset="0"/>
                <a:cs typeface="Arial" panose="020B0604020202020204" pitchFamily="34" charset="0"/>
              </a:rPr>
              <a:t>increased risk for suicide or suicide attempts</a:t>
            </a:r>
          </a:p>
          <a:p>
            <a:pPr marL="1037590" lvl="2" indent="-342900">
              <a:spcBef>
                <a:spcPts val="600"/>
              </a:spcBef>
              <a:buClr>
                <a:schemeClr val="tx1"/>
              </a:buClr>
              <a:buSzPct val="150000"/>
            </a:pPr>
            <a:r>
              <a:rPr lang="en-US" sz="2000" dirty="0">
                <a:latin typeface="Arial" panose="020B0604020202020204" pitchFamily="34" charset="0"/>
                <a:cs typeface="Arial" panose="020B0604020202020204" pitchFamily="34" charset="0"/>
              </a:rPr>
              <a:t>increased risk of re-victimization</a:t>
            </a:r>
          </a:p>
          <a:p>
            <a:pPr marL="1037590" lvl="2" indent="-342900">
              <a:spcBef>
                <a:spcPts val="600"/>
              </a:spcBef>
              <a:buClr>
                <a:schemeClr val="tx1"/>
              </a:buClr>
              <a:buSzPct val="150000"/>
            </a:pPr>
            <a:r>
              <a:rPr lang="en-US" sz="2000" dirty="0">
                <a:latin typeface="Arial" panose="020B0604020202020204" pitchFamily="34" charset="0"/>
                <a:cs typeface="Arial" panose="020B0604020202020204" pitchFamily="34" charset="0"/>
              </a:rPr>
              <a:t>twice the risk of intimate partner violence later in life</a:t>
            </a:r>
          </a:p>
        </p:txBody>
      </p:sp>
    </p:spTree>
    <p:extLst>
      <p:ext uri="{BB962C8B-B14F-4D97-AF65-F5344CB8AC3E}">
        <p14:creationId xmlns:p14="http://schemas.microsoft.com/office/powerpoint/2010/main" val="94981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3D82EB5-398D-22B7-A8BF-972FD7753FBA}"/>
              </a:ext>
            </a:extLst>
          </p:cNvPr>
          <p:cNvSpPr>
            <a:spLocks noGrp="1"/>
          </p:cNvSpPr>
          <p:nvPr>
            <p:ph type="body" idx="1"/>
          </p:nvPr>
        </p:nvSpPr>
        <p:spPr>
          <a:xfrm>
            <a:off x="591340" y="1187153"/>
            <a:ext cx="7983793" cy="2838451"/>
          </a:xfrm>
        </p:spPr>
        <p:txBody>
          <a:bodyPr>
            <a:normAutofit fontScale="92500" lnSpcReduction="20000"/>
          </a:bodyPr>
          <a:lstStyle/>
          <a:p>
            <a:pPr marL="202565" indent="0">
              <a:buNone/>
            </a:pPr>
            <a:r>
              <a:rPr lang="en-US" sz="2400" dirty="0">
                <a:latin typeface="Arial"/>
                <a:cs typeface="Arial"/>
              </a:rPr>
              <a:t>During childhood, across all ages and socioeconomic levels, ethnicities, genders, and big or small communities:</a:t>
            </a:r>
            <a:endParaRPr lang="en-US" dirty="0"/>
          </a:p>
          <a:p>
            <a:pPr marL="202565" indent="0">
              <a:buNone/>
            </a:pPr>
            <a:endParaRPr lang="en-US" sz="2400" dirty="0"/>
          </a:p>
          <a:p>
            <a:pPr marL="1246505" lvl="3" indent="-428625">
              <a:spcBef>
                <a:spcPts val="640"/>
              </a:spcBef>
              <a:spcAft>
                <a:spcPts val="450"/>
              </a:spcAft>
              <a:buFont typeface="Wingdings" panose="05000000000000000000" pitchFamily="2" charset="2"/>
              <a:buChar char="Ø"/>
            </a:pPr>
            <a:r>
              <a:rPr lang="en-US" sz="2400" dirty="0">
                <a:latin typeface="Arial"/>
                <a:cs typeface="Arial"/>
              </a:rPr>
              <a:t>1 in 4 girls</a:t>
            </a:r>
            <a:endParaRPr lang="en-US" sz="2400" dirty="0">
              <a:latin typeface="Arial" panose="020B0604020202020204" pitchFamily="34" charset="0"/>
              <a:cs typeface="Arial" panose="020B0604020202020204" pitchFamily="34" charset="0"/>
            </a:endParaRPr>
          </a:p>
          <a:p>
            <a:pPr marL="1246505" lvl="3" indent="-428625">
              <a:spcBef>
                <a:spcPts val="640"/>
              </a:spcBef>
              <a:spcAft>
                <a:spcPts val="450"/>
              </a:spcAft>
              <a:buFont typeface="Wingdings" panose="05000000000000000000" pitchFamily="2" charset="2"/>
              <a:buChar char="Ø"/>
            </a:pPr>
            <a:r>
              <a:rPr lang="en-US" sz="2400" dirty="0">
                <a:latin typeface="Arial"/>
                <a:cs typeface="Arial"/>
              </a:rPr>
              <a:t>1 in 13 boys</a:t>
            </a:r>
            <a:endParaRPr lang="en-US" sz="2400" dirty="0">
              <a:latin typeface="Arial" panose="020B0604020202020204" pitchFamily="34" charset="0"/>
              <a:cs typeface="Arial" panose="020B0604020202020204" pitchFamily="34" charset="0"/>
            </a:endParaRPr>
          </a:p>
          <a:p>
            <a:pPr marL="817880" lvl="3" indent="0">
              <a:spcBef>
                <a:spcPts val="640"/>
              </a:spcBef>
              <a:spcAft>
                <a:spcPts val="450"/>
              </a:spcAft>
              <a:buNone/>
            </a:pPr>
            <a:endParaRPr lang="en-US" sz="2400" dirty="0">
              <a:latin typeface="Arial" panose="020B0604020202020204" pitchFamily="34" charset="0"/>
              <a:cs typeface="Arial" panose="020B0604020202020204" pitchFamily="34" charset="0"/>
            </a:endParaRPr>
          </a:p>
          <a:p>
            <a:pPr marL="817880" lvl="3" indent="0">
              <a:spcBef>
                <a:spcPts val="640"/>
              </a:spcBef>
              <a:spcAft>
                <a:spcPts val="450"/>
              </a:spcAft>
              <a:buNone/>
            </a:pPr>
            <a:r>
              <a:rPr lang="en-US" sz="2400" dirty="0">
                <a:latin typeface="Arial"/>
                <a:cs typeface="Arial"/>
              </a:rPr>
              <a:t>		   experience child sexual abuse.</a:t>
            </a:r>
            <a:endParaRPr lang="en-US" dirty="0">
              <a:latin typeface="Arial"/>
              <a:cs typeface="Arial"/>
            </a:endParaRPr>
          </a:p>
          <a:p>
            <a:pPr marL="817880" lvl="3" indent="0">
              <a:spcBef>
                <a:spcPts val="640"/>
              </a:spcBef>
              <a:spcAft>
                <a:spcPts val="450"/>
              </a:spcAft>
              <a:buNone/>
            </a:pPr>
            <a:endParaRPr lang="en-US"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ABD4895-05A5-454F-80D8-BA827497838C}"/>
              </a:ext>
            </a:extLst>
          </p:cNvPr>
          <p:cNvSpPr>
            <a:spLocks noGrp="1"/>
          </p:cNvSpPr>
          <p:nvPr>
            <p:ph type="title"/>
          </p:nvPr>
        </p:nvSpPr>
        <p:spPr>
          <a:xfrm>
            <a:off x="609600" y="438150"/>
            <a:ext cx="7924800" cy="634603"/>
          </a:xfrm>
        </p:spPr>
        <p:txBody>
          <a:bodyPr>
            <a:noAutofit/>
          </a:bodyPr>
          <a:lstStyle/>
          <a:p>
            <a:r>
              <a:rPr lang="en-US" sz="4040" dirty="0"/>
              <a:t>     Who Experiences Abuse</a:t>
            </a:r>
          </a:p>
        </p:txBody>
      </p:sp>
      <p:grpSp>
        <p:nvGrpSpPr>
          <p:cNvPr id="6" name="Group 5">
            <a:extLst>
              <a:ext uri="{FF2B5EF4-FFF2-40B4-BE49-F238E27FC236}">
                <a16:creationId xmlns:a16="http://schemas.microsoft.com/office/drawing/2014/main" id="{EC59AD9E-16CE-1684-0F8D-22C4BF24FC34}"/>
              </a:ext>
            </a:extLst>
          </p:cNvPr>
          <p:cNvGrpSpPr/>
          <p:nvPr/>
        </p:nvGrpSpPr>
        <p:grpSpPr>
          <a:xfrm>
            <a:off x="3525114" y="1872048"/>
            <a:ext cx="2051918" cy="685802"/>
            <a:chOff x="4361474" y="1611703"/>
            <a:chExt cx="2873472" cy="961879"/>
          </a:xfrm>
        </p:grpSpPr>
        <p:pic>
          <p:nvPicPr>
            <p:cNvPr id="7" name="Graphic 6" descr="School girl outline">
              <a:extLst>
                <a:ext uri="{FF2B5EF4-FFF2-40B4-BE49-F238E27FC236}">
                  <a16:creationId xmlns:a16="http://schemas.microsoft.com/office/drawing/2014/main" id="{24C3413F-CCCE-F0AD-7503-88482D398A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1474" y="1637583"/>
              <a:ext cx="914400" cy="914400"/>
            </a:xfrm>
            <a:prstGeom prst="rect">
              <a:avLst/>
            </a:prstGeom>
          </p:spPr>
        </p:pic>
        <p:pic>
          <p:nvPicPr>
            <p:cNvPr id="8" name="Graphic 7" descr="School girl outline">
              <a:extLst>
                <a:ext uri="{FF2B5EF4-FFF2-40B4-BE49-F238E27FC236}">
                  <a16:creationId xmlns:a16="http://schemas.microsoft.com/office/drawing/2014/main" id="{427B7731-8C8C-EBEE-D30D-A8B0EF2FEA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80287" y="1611703"/>
              <a:ext cx="914400" cy="914400"/>
            </a:xfrm>
            <a:prstGeom prst="rect">
              <a:avLst/>
            </a:prstGeom>
          </p:spPr>
        </p:pic>
        <p:pic>
          <p:nvPicPr>
            <p:cNvPr id="9" name="Graphic 8" descr="School girl outline">
              <a:extLst>
                <a:ext uri="{FF2B5EF4-FFF2-40B4-BE49-F238E27FC236}">
                  <a16:creationId xmlns:a16="http://schemas.microsoft.com/office/drawing/2014/main" id="{D25B8F68-55B4-5802-21DF-4A9D467ECE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84600" y="1628255"/>
              <a:ext cx="914400" cy="914400"/>
            </a:xfrm>
            <a:prstGeom prst="rect">
              <a:avLst/>
            </a:prstGeom>
          </p:spPr>
        </p:pic>
        <p:pic>
          <p:nvPicPr>
            <p:cNvPr id="10" name="Graphic 9" descr="School girl outline">
              <a:extLst>
                <a:ext uri="{FF2B5EF4-FFF2-40B4-BE49-F238E27FC236}">
                  <a16:creationId xmlns:a16="http://schemas.microsoft.com/office/drawing/2014/main" id="{E3D011B6-025D-7F9A-BF4D-91E5E06912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20546" y="1659182"/>
              <a:ext cx="914400" cy="914400"/>
            </a:xfrm>
            <a:prstGeom prst="rect">
              <a:avLst/>
            </a:prstGeom>
          </p:spPr>
        </p:pic>
      </p:grpSp>
      <p:grpSp>
        <p:nvGrpSpPr>
          <p:cNvPr id="11" name="Group 10">
            <a:extLst>
              <a:ext uri="{FF2B5EF4-FFF2-40B4-BE49-F238E27FC236}">
                <a16:creationId xmlns:a16="http://schemas.microsoft.com/office/drawing/2014/main" id="{DB1F4B11-D3D8-0B27-94E7-25F5FD8D1273}"/>
              </a:ext>
            </a:extLst>
          </p:cNvPr>
          <p:cNvGrpSpPr/>
          <p:nvPr/>
        </p:nvGrpSpPr>
        <p:grpSpPr>
          <a:xfrm>
            <a:off x="3525114" y="2528350"/>
            <a:ext cx="5203926" cy="711200"/>
            <a:chOff x="4188073" y="4079601"/>
            <a:chExt cx="7083153" cy="1023578"/>
          </a:xfrm>
        </p:grpSpPr>
        <p:pic>
          <p:nvPicPr>
            <p:cNvPr id="12" name="Graphic 11" descr="School boy outline">
              <a:extLst>
                <a:ext uri="{FF2B5EF4-FFF2-40B4-BE49-F238E27FC236}">
                  <a16:creationId xmlns:a16="http://schemas.microsoft.com/office/drawing/2014/main" id="{7CA92A5B-1DDC-B268-2338-3841E66D4B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56910" y="4134086"/>
              <a:ext cx="914400" cy="914400"/>
            </a:xfrm>
            <a:prstGeom prst="rect">
              <a:avLst/>
            </a:prstGeom>
          </p:spPr>
        </p:pic>
        <p:pic>
          <p:nvPicPr>
            <p:cNvPr id="13" name="Graphic 12" descr="School boy outline">
              <a:extLst>
                <a:ext uri="{FF2B5EF4-FFF2-40B4-BE49-F238E27FC236}">
                  <a16:creationId xmlns:a16="http://schemas.microsoft.com/office/drawing/2014/main" id="{0664F93D-D098-23CF-E2B9-D6DC0A8B03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04170" y="4116157"/>
              <a:ext cx="914400" cy="914400"/>
            </a:xfrm>
            <a:prstGeom prst="rect">
              <a:avLst/>
            </a:prstGeom>
          </p:spPr>
        </p:pic>
        <p:pic>
          <p:nvPicPr>
            <p:cNvPr id="14" name="Graphic 13" descr="School boy outline">
              <a:extLst>
                <a:ext uri="{FF2B5EF4-FFF2-40B4-BE49-F238E27FC236}">
                  <a16:creationId xmlns:a16="http://schemas.microsoft.com/office/drawing/2014/main" id="{549ACCD2-0C83-30CE-2767-4562DDB6B0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85897" y="4098088"/>
              <a:ext cx="914400" cy="914400"/>
            </a:xfrm>
            <a:prstGeom prst="rect">
              <a:avLst/>
            </a:prstGeom>
          </p:spPr>
        </p:pic>
        <p:grpSp>
          <p:nvGrpSpPr>
            <p:cNvPr id="15" name="Group 14">
              <a:extLst>
                <a:ext uri="{FF2B5EF4-FFF2-40B4-BE49-F238E27FC236}">
                  <a16:creationId xmlns:a16="http://schemas.microsoft.com/office/drawing/2014/main" id="{FA37B4F0-5035-1D67-83BD-C4A60FF15945}"/>
                </a:ext>
              </a:extLst>
            </p:cNvPr>
            <p:cNvGrpSpPr/>
            <p:nvPr/>
          </p:nvGrpSpPr>
          <p:grpSpPr>
            <a:xfrm>
              <a:off x="4188073" y="4079601"/>
              <a:ext cx="7083153" cy="1023578"/>
              <a:chOff x="4417925" y="2254460"/>
              <a:chExt cx="7083153" cy="1023578"/>
            </a:xfrm>
          </p:grpSpPr>
          <p:pic>
            <p:nvPicPr>
              <p:cNvPr id="16" name="Graphic 15" descr="School boy outline">
                <a:extLst>
                  <a:ext uri="{FF2B5EF4-FFF2-40B4-BE49-F238E27FC236}">
                    <a16:creationId xmlns:a16="http://schemas.microsoft.com/office/drawing/2014/main" id="{906F539F-784F-E919-5DC6-4EA844F092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77666" y="2363638"/>
                <a:ext cx="914400" cy="914400"/>
              </a:xfrm>
              <a:prstGeom prst="rect">
                <a:avLst/>
              </a:prstGeom>
            </p:spPr>
          </p:pic>
          <p:grpSp>
            <p:nvGrpSpPr>
              <p:cNvPr id="17" name="Group 16">
                <a:extLst>
                  <a:ext uri="{FF2B5EF4-FFF2-40B4-BE49-F238E27FC236}">
                    <a16:creationId xmlns:a16="http://schemas.microsoft.com/office/drawing/2014/main" id="{D86238CF-3DD2-9ADD-3819-CF05EF8A2F7E}"/>
                  </a:ext>
                </a:extLst>
              </p:cNvPr>
              <p:cNvGrpSpPr/>
              <p:nvPr/>
            </p:nvGrpSpPr>
            <p:grpSpPr>
              <a:xfrm>
                <a:off x="4417925" y="2254460"/>
                <a:ext cx="7083153" cy="979097"/>
                <a:chOff x="4417925" y="2254460"/>
                <a:chExt cx="7083153" cy="979097"/>
              </a:xfrm>
            </p:grpSpPr>
            <p:pic>
              <p:nvPicPr>
                <p:cNvPr id="18" name="Graphic 17" descr="School boy outline">
                  <a:extLst>
                    <a:ext uri="{FF2B5EF4-FFF2-40B4-BE49-F238E27FC236}">
                      <a16:creationId xmlns:a16="http://schemas.microsoft.com/office/drawing/2014/main" id="{62512208-EEBB-6F74-2B77-85E895B255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17925" y="2319157"/>
                  <a:ext cx="914400" cy="914400"/>
                </a:xfrm>
                <a:prstGeom prst="rect">
                  <a:avLst/>
                </a:prstGeom>
              </p:spPr>
            </p:pic>
            <p:pic>
              <p:nvPicPr>
                <p:cNvPr id="19" name="Graphic 18" descr="School boy outline">
                  <a:extLst>
                    <a:ext uri="{FF2B5EF4-FFF2-40B4-BE49-F238E27FC236}">
                      <a16:creationId xmlns:a16="http://schemas.microsoft.com/office/drawing/2014/main" id="{2B3DE508-3A76-DEBE-7415-BA06B0145D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27353" y="2319157"/>
                  <a:ext cx="914400" cy="914400"/>
                </a:xfrm>
                <a:prstGeom prst="rect">
                  <a:avLst/>
                </a:prstGeom>
              </p:spPr>
            </p:pic>
            <p:pic>
              <p:nvPicPr>
                <p:cNvPr id="20" name="Graphic 19" descr="School boy outline">
                  <a:extLst>
                    <a:ext uri="{FF2B5EF4-FFF2-40B4-BE49-F238E27FC236}">
                      <a16:creationId xmlns:a16="http://schemas.microsoft.com/office/drawing/2014/main" id="{81F027A6-9ED2-AEC1-04C0-DAFB65CB87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2132" y="2319157"/>
                  <a:ext cx="914400" cy="914400"/>
                </a:xfrm>
                <a:prstGeom prst="rect">
                  <a:avLst/>
                </a:prstGeom>
              </p:spPr>
            </p:pic>
            <p:pic>
              <p:nvPicPr>
                <p:cNvPr id="21" name="Graphic 20" descr="School boy outline">
                  <a:extLst>
                    <a:ext uri="{FF2B5EF4-FFF2-40B4-BE49-F238E27FC236}">
                      <a16:creationId xmlns:a16="http://schemas.microsoft.com/office/drawing/2014/main" id="{1481DED6-4A2C-CB87-BF53-14F40D7A88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66885" y="2319157"/>
                  <a:ext cx="914400" cy="914400"/>
                </a:xfrm>
                <a:prstGeom prst="rect">
                  <a:avLst/>
                </a:prstGeom>
              </p:spPr>
            </p:pic>
            <p:pic>
              <p:nvPicPr>
                <p:cNvPr id="22" name="Graphic 21" descr="School boy outline">
                  <a:extLst>
                    <a:ext uri="{FF2B5EF4-FFF2-40B4-BE49-F238E27FC236}">
                      <a16:creationId xmlns:a16="http://schemas.microsoft.com/office/drawing/2014/main" id="{E95BB333-E881-7559-80A6-850ED671B4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46127" y="2319157"/>
                  <a:ext cx="914400" cy="914400"/>
                </a:xfrm>
                <a:prstGeom prst="rect">
                  <a:avLst/>
                </a:prstGeom>
              </p:spPr>
            </p:pic>
            <p:pic>
              <p:nvPicPr>
                <p:cNvPr id="23" name="Graphic 22" descr="School boy outline">
                  <a:extLst>
                    <a:ext uri="{FF2B5EF4-FFF2-40B4-BE49-F238E27FC236}">
                      <a16:creationId xmlns:a16="http://schemas.microsoft.com/office/drawing/2014/main" id="{27983F44-4C0C-B2AC-3C47-E5E55B2575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90161" y="2306217"/>
                  <a:ext cx="914400" cy="914400"/>
                </a:xfrm>
                <a:prstGeom prst="rect">
                  <a:avLst/>
                </a:prstGeom>
              </p:spPr>
            </p:pic>
            <p:pic>
              <p:nvPicPr>
                <p:cNvPr id="24" name="Graphic 23" descr="School boy outline">
                  <a:extLst>
                    <a:ext uri="{FF2B5EF4-FFF2-40B4-BE49-F238E27FC236}">
                      <a16:creationId xmlns:a16="http://schemas.microsoft.com/office/drawing/2014/main" id="{B9072AD1-66AE-3680-8270-EB9784F5FB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7956" y="2299029"/>
                  <a:ext cx="914400" cy="914400"/>
                </a:xfrm>
                <a:prstGeom prst="rect">
                  <a:avLst/>
                </a:prstGeom>
              </p:spPr>
            </p:pic>
            <p:pic>
              <p:nvPicPr>
                <p:cNvPr id="25" name="Graphic 24" descr="School boy outline">
                  <a:extLst>
                    <a:ext uri="{FF2B5EF4-FFF2-40B4-BE49-F238E27FC236}">
                      <a16:creationId xmlns:a16="http://schemas.microsoft.com/office/drawing/2014/main" id="{C9D683CA-361F-8565-F378-9356A00E2C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12317" y="2254460"/>
                  <a:ext cx="914400" cy="914400"/>
                </a:xfrm>
                <a:prstGeom prst="rect">
                  <a:avLst/>
                </a:prstGeom>
              </p:spPr>
            </p:pic>
            <p:pic>
              <p:nvPicPr>
                <p:cNvPr id="26" name="Graphic 25" descr="School boy outline">
                  <a:extLst>
                    <a:ext uri="{FF2B5EF4-FFF2-40B4-BE49-F238E27FC236}">
                      <a16:creationId xmlns:a16="http://schemas.microsoft.com/office/drawing/2014/main" id="{76086051-F805-FCC4-AFE3-E6AC17F278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86678" y="2270219"/>
                  <a:ext cx="914400" cy="914400"/>
                </a:xfrm>
                <a:prstGeom prst="rect">
                  <a:avLst/>
                </a:prstGeom>
              </p:spPr>
            </p:pic>
          </p:grpSp>
        </p:grpSp>
      </p:grpSp>
    </p:spTree>
    <p:extLst>
      <p:ext uri="{BB962C8B-B14F-4D97-AF65-F5344CB8AC3E}">
        <p14:creationId xmlns:p14="http://schemas.microsoft.com/office/powerpoint/2010/main" val="4155409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4895-05A5-454F-80D8-BA827497838C}"/>
              </a:ext>
            </a:extLst>
          </p:cNvPr>
          <p:cNvSpPr>
            <a:spLocks noGrp="1"/>
          </p:cNvSpPr>
          <p:nvPr>
            <p:ph type="title"/>
          </p:nvPr>
        </p:nvSpPr>
        <p:spPr>
          <a:xfrm>
            <a:off x="609600" y="438150"/>
            <a:ext cx="7924800" cy="634603"/>
          </a:xfrm>
        </p:spPr>
        <p:txBody>
          <a:bodyPr>
            <a:noAutofit/>
          </a:bodyPr>
          <a:lstStyle/>
          <a:p>
            <a:r>
              <a:rPr lang="en-US" sz="4040" dirty="0"/>
              <a:t>Who Abuses</a:t>
            </a:r>
          </a:p>
        </p:txBody>
      </p:sp>
      <p:pic>
        <p:nvPicPr>
          <p:cNvPr id="29" name="Picture 28">
            <a:extLst>
              <a:ext uri="{FF2B5EF4-FFF2-40B4-BE49-F238E27FC236}">
                <a16:creationId xmlns:a16="http://schemas.microsoft.com/office/drawing/2014/main" id="{352433CA-9788-489B-323B-6B8820E093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0081" y="2038350"/>
            <a:ext cx="2347919" cy="1760939"/>
          </a:xfrm>
          <a:prstGeom prst="rect">
            <a:avLst/>
          </a:prstGeom>
          <a:ln>
            <a:noFill/>
          </a:ln>
          <a:effectLst>
            <a:softEdge rad="112500"/>
          </a:effectLst>
        </p:spPr>
      </p:pic>
      <p:graphicFrame>
        <p:nvGraphicFramePr>
          <p:cNvPr id="30" name="Text Placeholder 2">
            <a:extLst>
              <a:ext uri="{FF2B5EF4-FFF2-40B4-BE49-F238E27FC236}">
                <a16:creationId xmlns:a16="http://schemas.microsoft.com/office/drawing/2014/main" id="{0980FDA8-10FA-8942-DAE8-8BF95E35A42B}"/>
              </a:ext>
            </a:extLst>
          </p:cNvPr>
          <p:cNvGraphicFramePr/>
          <p:nvPr>
            <p:extLst>
              <p:ext uri="{D42A27DB-BD31-4B8C-83A1-F6EECF244321}">
                <p14:modId xmlns:p14="http://schemas.microsoft.com/office/powerpoint/2010/main" val="1681040821"/>
              </p:ext>
            </p:extLst>
          </p:nvPr>
        </p:nvGraphicFramePr>
        <p:xfrm>
          <a:off x="3190601" y="755451"/>
          <a:ext cx="5253318" cy="3505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0404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4895-05A5-454F-80D8-BA827497838C}"/>
              </a:ext>
            </a:extLst>
          </p:cNvPr>
          <p:cNvSpPr>
            <a:spLocks noGrp="1"/>
          </p:cNvSpPr>
          <p:nvPr>
            <p:ph type="title"/>
          </p:nvPr>
        </p:nvSpPr>
        <p:spPr>
          <a:xfrm>
            <a:off x="609600" y="438150"/>
            <a:ext cx="7924800" cy="634603"/>
          </a:xfrm>
        </p:spPr>
        <p:txBody>
          <a:bodyPr>
            <a:noAutofit/>
          </a:bodyPr>
          <a:lstStyle/>
          <a:p>
            <a:r>
              <a:rPr lang="en-US" sz="4040" dirty="0"/>
              <a:t>       Where Abuse Happens</a:t>
            </a:r>
          </a:p>
        </p:txBody>
      </p:sp>
      <p:sp>
        <p:nvSpPr>
          <p:cNvPr id="3" name="Content Placeholder 3">
            <a:extLst>
              <a:ext uri="{FF2B5EF4-FFF2-40B4-BE49-F238E27FC236}">
                <a16:creationId xmlns:a16="http://schemas.microsoft.com/office/drawing/2014/main" id="{B3A3C0A9-D619-A816-57AF-2814C30E54C2}"/>
              </a:ext>
            </a:extLst>
          </p:cNvPr>
          <p:cNvSpPr>
            <a:spLocks noGrp="1"/>
          </p:cNvSpPr>
          <p:nvPr>
            <p:ph type="body" idx="1"/>
          </p:nvPr>
        </p:nvSpPr>
        <p:spPr>
          <a:xfrm>
            <a:off x="1194619" y="1072753"/>
            <a:ext cx="7086600" cy="2667000"/>
          </a:xfrm>
        </p:spPr>
        <p:txBody>
          <a:bodyPr>
            <a:normAutofit fontScale="92500"/>
          </a:bodyPr>
          <a:lstStyle/>
          <a:p>
            <a:r>
              <a:rPr lang="en-US" sz="3200" dirty="0">
                <a:latin typeface="Arial" panose="020B0604020202020204" pitchFamily="34" charset="0"/>
                <a:cs typeface="Arial" panose="020B0604020202020204" pitchFamily="34" charset="0"/>
              </a:rPr>
              <a:t>Anytime, any access</a:t>
            </a:r>
          </a:p>
          <a:p>
            <a:r>
              <a:rPr lang="en-US" sz="3200" dirty="0">
                <a:latin typeface="Arial" panose="020B0604020202020204" pitchFamily="34" charset="0"/>
                <a:cs typeface="Arial" panose="020B0604020202020204" pitchFamily="34" charset="0"/>
              </a:rPr>
              <a:t>Private spaces: 1-on-1 interactions, bathrooms, cars/buses, hotels, etc.</a:t>
            </a:r>
          </a:p>
          <a:p>
            <a:r>
              <a:rPr lang="en-US" sz="3200" dirty="0">
                <a:latin typeface="Arial" panose="020B0604020202020204" pitchFamily="34" charset="0"/>
                <a:cs typeface="Arial" panose="020B0604020202020204" pitchFamily="34" charset="0"/>
              </a:rPr>
              <a:t>Online: texting, social media, gaming, etc.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603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Kiwanis 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de548b-e066-4a27-8fa1-98c1fcc7d010">
      <Terms xmlns="http://schemas.microsoft.com/office/infopath/2007/PartnerControls"/>
    </lcf76f155ced4ddcb4097134ff3c332f>
    <TaxCatchAll xmlns="9a441896-49b2-4e3b-9585-ad256bf5e304"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25B008DCAFDD499AE1D17D06317D99" ma:contentTypeVersion="19" ma:contentTypeDescription="Create a new document." ma:contentTypeScope="" ma:versionID="8c6cd43d2bc0c899d0eaae986bc271e9">
  <xsd:schema xmlns:xsd="http://www.w3.org/2001/XMLSchema" xmlns:xs="http://www.w3.org/2001/XMLSchema" xmlns:p="http://schemas.microsoft.com/office/2006/metadata/properties" xmlns:ns1="http://schemas.microsoft.com/sharepoint/v3" xmlns:ns2="4ade548b-e066-4a27-8fa1-98c1fcc7d010" xmlns:ns3="9a441896-49b2-4e3b-9585-ad256bf5e304" targetNamespace="http://schemas.microsoft.com/office/2006/metadata/properties" ma:root="true" ma:fieldsID="02b7903eda2e3113cbad8dfd7fa99c67" ns1:_="" ns2:_="" ns3:_="">
    <xsd:import namespace="http://schemas.microsoft.com/sharepoint/v3"/>
    <xsd:import namespace="4ade548b-e066-4a27-8fa1-98c1fcc7d010"/>
    <xsd:import namespace="9a441896-49b2-4e3b-9585-ad256bf5e30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1:_ip_UnifiedCompliancePolicyProperties" minOccurs="0"/>
                <xsd:element ref="ns1:_ip_UnifiedCompliancePolicyUIAc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de548b-e066-4a27-8fa1-98c1fcc7d0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a5082c5-51f8-46a4-bf5e-5f5c80b7f45f"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441896-49b2-4e3b-9585-ad256bf5e304"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411cde81-8b8e-4834-87b4-84a778269278}" ma:internalName="TaxCatchAll" ma:showField="CatchAllData" ma:web="9a441896-49b2-4e3b-9585-ad256bf5e3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C8C4AE-476C-4BC1-A52A-77B9FBFE50EE}">
  <ds:schemaRefs>
    <ds:schemaRef ds:uri="http://schemas.microsoft.com/sharepoint/v3/contenttype/forms"/>
  </ds:schemaRefs>
</ds:datastoreItem>
</file>

<file path=customXml/itemProps2.xml><?xml version="1.0" encoding="utf-8"?>
<ds:datastoreItem xmlns:ds="http://schemas.openxmlformats.org/officeDocument/2006/customXml" ds:itemID="{3D3D014E-2CB9-4B58-8F32-6F6BA12B07F3}">
  <ds:schemaRefs>
    <ds:schemaRef ds:uri="http://schemas.microsoft.com/office/2006/documentManagement/types"/>
    <ds:schemaRef ds:uri="http://www.w3.org/XML/1998/namespace"/>
    <ds:schemaRef ds:uri="http://schemas.microsoft.com/office/infopath/2007/PartnerControls"/>
    <ds:schemaRef ds:uri="http://schemas.microsoft.com/sharepoint/v3"/>
    <ds:schemaRef ds:uri="http://purl.org/dc/elements/1.1/"/>
    <ds:schemaRef ds:uri="http://purl.org/dc/dcmitype/"/>
    <ds:schemaRef ds:uri="http://schemas.microsoft.com/office/2006/metadata/properties"/>
    <ds:schemaRef ds:uri="4ade548b-e066-4a27-8fa1-98c1fcc7d010"/>
    <ds:schemaRef ds:uri="http://schemas.openxmlformats.org/package/2006/metadata/core-properties"/>
    <ds:schemaRef ds:uri="9a441896-49b2-4e3b-9585-ad256bf5e304"/>
    <ds:schemaRef ds:uri="http://purl.org/dc/terms/"/>
  </ds:schemaRefs>
</ds:datastoreItem>
</file>

<file path=customXml/itemProps3.xml><?xml version="1.0" encoding="utf-8"?>
<ds:datastoreItem xmlns:ds="http://schemas.openxmlformats.org/officeDocument/2006/customXml" ds:itemID="{EB5B2C49-B815-4DE7-AD3D-F49A0A26C2CC}">
  <ds:schemaRefs>
    <ds:schemaRef ds:uri="4ade548b-e066-4a27-8fa1-98c1fcc7d010"/>
    <ds:schemaRef ds:uri="9a441896-49b2-4e3b-9585-ad256bf5e3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758</TotalTime>
  <Words>3239</Words>
  <Application>Microsoft Office PowerPoint</Application>
  <PresentationFormat>On-screen Show (16:9)</PresentationFormat>
  <Paragraphs>344</Paragraphs>
  <Slides>24</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ＭＳ Ｐゴシック</vt:lpstr>
      <vt:lpstr>Arial</vt:lpstr>
      <vt:lpstr>Arial,Sans-Serif</vt:lpstr>
      <vt:lpstr>Calibri</vt:lpstr>
      <vt:lpstr>Calibri Light</vt:lpstr>
      <vt:lpstr>Courier New</vt:lpstr>
      <vt:lpstr>Garamond</vt:lpstr>
      <vt:lpstr>Noto Sans Symbols</vt:lpstr>
      <vt:lpstr>Segoe UI</vt:lpstr>
      <vt:lpstr>Times New Roman</vt:lpstr>
      <vt:lpstr>Verdana</vt:lpstr>
      <vt:lpstr>Wingdings</vt:lpstr>
      <vt:lpstr>Kiwanis PPT Template</vt:lpstr>
      <vt:lpstr>Kiwanis International Youth Protection</vt:lpstr>
      <vt:lpstr>Why Youth Protection Matters</vt:lpstr>
      <vt:lpstr>Our Obligations</vt:lpstr>
      <vt:lpstr>Kiwanis Youth Protection Goals</vt:lpstr>
      <vt:lpstr>Kiwanis Youth Protection Goals</vt:lpstr>
      <vt:lpstr>Why Youth Protection Matters</vt:lpstr>
      <vt:lpstr>     Who Experiences Abuse</vt:lpstr>
      <vt:lpstr>Who Abuses</vt:lpstr>
      <vt:lpstr>       Where Abuse Happens</vt:lpstr>
      <vt:lpstr>SLP District Admins, Advisors and Chaperone Policies</vt:lpstr>
      <vt:lpstr>Background Checks</vt:lpstr>
      <vt:lpstr>Accessible On-line Youth Protection Training  www.PraesidiumAcademy.com</vt:lpstr>
      <vt:lpstr>How to Log In to Praesidium Academy</vt:lpstr>
      <vt:lpstr>Accessible Resources</vt:lpstr>
      <vt:lpstr>Chaperone-to-Youth Ratio Requirements</vt:lpstr>
      <vt:lpstr>Chaperone-to-Youth Ratio  Best Practices</vt:lpstr>
      <vt:lpstr>  Safe Virtual SLP Club Events </vt:lpstr>
      <vt:lpstr>Social Media and Communications</vt:lpstr>
      <vt:lpstr>Transportation</vt:lpstr>
      <vt:lpstr>Medication</vt:lpstr>
      <vt:lpstr>  Youth Protection   Abuse Reporting Helpline</vt:lpstr>
      <vt:lpstr>      Mental Health Partners </vt:lpstr>
      <vt:lpstr>Resources</vt:lpstr>
      <vt:lpst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Kiwanis PowerPoint Template</dc:title>
  <dc:creator>Steven Hadt</dc:creator>
  <cp:lastModifiedBy>Victoria Waller</cp:lastModifiedBy>
  <cp:revision>18</cp:revision>
  <cp:lastPrinted>2024-10-16T15:04:33Z</cp:lastPrinted>
  <dcterms:modified xsi:type="dcterms:W3CDTF">2025-07-30T23:57:11Z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0x0101004A25B008DCAFDD499AE1D17D06317D99</vt:lpwstr>
  </property>
  <property fmtid="{D5CDD505-2E9C-101B-9397-08002B2CF9AE}" pid="3" name="MediaServiceImageTags">
    <vt:lpwstr/>
  </property>
</Properties>
</file>