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4"/>
  </p:sldMasterIdLst>
  <p:notesMasterIdLst>
    <p:notesMasterId r:id="rId47"/>
  </p:notesMasterIdLst>
  <p:sldIdLst>
    <p:sldId id="256" r:id="rId5"/>
    <p:sldId id="286" r:id="rId6"/>
    <p:sldId id="301" r:id="rId7"/>
    <p:sldId id="302" r:id="rId8"/>
    <p:sldId id="304" r:id="rId9"/>
    <p:sldId id="339" r:id="rId10"/>
    <p:sldId id="307" r:id="rId11"/>
    <p:sldId id="308" r:id="rId12"/>
    <p:sldId id="309" r:id="rId13"/>
    <p:sldId id="310" r:id="rId14"/>
    <p:sldId id="311" r:id="rId15"/>
    <p:sldId id="312" r:id="rId16"/>
    <p:sldId id="313" r:id="rId17"/>
    <p:sldId id="314" r:id="rId18"/>
    <p:sldId id="316" r:id="rId19"/>
    <p:sldId id="317" r:id="rId20"/>
    <p:sldId id="315" r:id="rId21"/>
    <p:sldId id="318" r:id="rId22"/>
    <p:sldId id="337" r:id="rId23"/>
    <p:sldId id="323" r:id="rId24"/>
    <p:sldId id="322" r:id="rId25"/>
    <p:sldId id="321" r:id="rId26"/>
    <p:sldId id="320" r:id="rId27"/>
    <p:sldId id="326" r:id="rId28"/>
    <p:sldId id="324" r:id="rId29"/>
    <p:sldId id="325" r:id="rId30"/>
    <p:sldId id="327" r:id="rId31"/>
    <p:sldId id="338" r:id="rId32"/>
    <p:sldId id="328" r:id="rId33"/>
    <p:sldId id="306" r:id="rId34"/>
    <p:sldId id="331" r:id="rId35"/>
    <p:sldId id="342" r:id="rId36"/>
    <p:sldId id="340" r:id="rId37"/>
    <p:sldId id="341" r:id="rId38"/>
    <p:sldId id="343" r:id="rId39"/>
    <p:sldId id="345" r:id="rId40"/>
    <p:sldId id="346" r:id="rId41"/>
    <p:sldId id="347" r:id="rId42"/>
    <p:sldId id="344" r:id="rId43"/>
    <p:sldId id="336" r:id="rId44"/>
    <p:sldId id="348" r:id="rId45"/>
    <p:sldId id="28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9759"/>
    <a:srgbClr val="003974"/>
    <a:srgbClr val="ECDAB6"/>
    <a:srgbClr val="000000"/>
    <a:srgbClr val="99CAEA"/>
    <a:srgbClr val="F3FAFE"/>
    <a:srgbClr val="FB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032" autoAdjust="0"/>
  </p:normalViewPr>
  <p:slideViewPr>
    <p:cSldViewPr snapToGrid="0">
      <p:cViewPr varScale="1">
        <p:scale>
          <a:sx n="78" d="100"/>
          <a:sy n="78" d="100"/>
        </p:scale>
        <p:origin x="606" y="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D5D26-47C2-4609-B4F8-C706285062F1}" type="datetimeFigureOut">
              <a:rPr lang="en-US" smtClean="0"/>
              <a:t>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D9D832-8E0A-4B7E-81E6-500EF3BE9FC7}" type="slidenum">
              <a:rPr lang="en-US" smtClean="0"/>
              <a:t>‹#›</a:t>
            </a:fld>
            <a:endParaRPr lang="en-US"/>
          </a:p>
        </p:txBody>
      </p:sp>
    </p:spTree>
    <p:extLst>
      <p:ext uri="{BB962C8B-B14F-4D97-AF65-F5344CB8AC3E}">
        <p14:creationId xmlns:p14="http://schemas.microsoft.com/office/powerpoint/2010/main" val="1590615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000000"/>
                </a:solidFill>
                <a:effectLst/>
              </a:rPr>
              <a:t>Welcome to Club Membership Chair training. We will spend this time together reviewing the role and responsibilities of a club membership chair and the resources that are available to you.</a:t>
            </a:r>
            <a:endParaRPr lang="en-US" dirty="0"/>
          </a:p>
        </p:txBody>
      </p:sp>
      <p:sp>
        <p:nvSpPr>
          <p:cNvPr id="4" name="Slide Number Placeholder 3"/>
          <p:cNvSpPr>
            <a:spLocks noGrp="1"/>
          </p:cNvSpPr>
          <p:nvPr>
            <p:ph type="sldNum" sz="quarter" idx="5"/>
          </p:nvPr>
        </p:nvSpPr>
        <p:spPr/>
        <p:txBody>
          <a:bodyPr/>
          <a:lstStyle/>
          <a:p>
            <a:fld id="{94342E77-79A4-4AA3-BA81-C87AF2863DB4}" type="slidenum">
              <a:rPr lang="en-US" smtClean="0"/>
              <a:t>1</a:t>
            </a:fld>
            <a:endParaRPr lang="en-US"/>
          </a:p>
        </p:txBody>
      </p:sp>
    </p:spTree>
    <p:extLst>
      <p:ext uri="{BB962C8B-B14F-4D97-AF65-F5344CB8AC3E}">
        <p14:creationId xmlns:p14="http://schemas.microsoft.com/office/powerpoint/2010/main" val="2365678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FACILITATION GUIDE</a:t>
            </a:r>
          </a:p>
          <a:p>
            <a:r>
              <a:rPr lang="en-US" b="0" i="1" dirty="0">
                <a:solidFill>
                  <a:srgbClr val="000000"/>
                </a:solidFill>
                <a:effectLst/>
                <a:latin typeface="YAFdJt8dAY0 1"/>
              </a:rPr>
              <a:t>Review Page 3 of club membership plan document.</a:t>
            </a:r>
          </a:p>
          <a:p>
            <a:endParaRPr lang="en-US" dirty="0">
              <a:solidFill>
                <a:srgbClr val="000000"/>
              </a:solidFill>
              <a:effectLst/>
              <a:latin typeface="YAFdJt8dAY0 1"/>
            </a:endParaRPr>
          </a:p>
          <a:p>
            <a:r>
              <a:rPr lang="en-US" b="0" i="0" dirty="0">
                <a:solidFill>
                  <a:srgbClr val="000000"/>
                </a:solidFill>
                <a:effectLst/>
                <a:latin typeface="YAFdJt8dAY0 1"/>
              </a:rPr>
              <a:t>Improving the club experience is essential for staying relevant with the changing needs of your community – plus, it’s vital for increased membership recruitment and retention. The Achieving Club Excellence, or ACE Tools help your club create opportunities in fundraising, service and fellowship — based on what your members love most. You can access the ACE Tools at kiwanis.org/</a:t>
            </a:r>
            <a:r>
              <a:rPr lang="en-US" b="0" i="0" dirty="0" err="1">
                <a:solidFill>
                  <a:srgbClr val="000000"/>
                </a:solidFill>
                <a:effectLst/>
                <a:latin typeface="YAFdJt8dAY0 1"/>
              </a:rPr>
              <a:t>acetools</a:t>
            </a:r>
            <a:r>
              <a:rPr lang="en-US" b="0" i="0" dirty="0">
                <a:solidFill>
                  <a:srgbClr val="000000"/>
                </a:solidFill>
                <a:effectLst/>
                <a:latin typeface="YAFdJt8dAY0 1"/>
              </a:rPr>
              <a:t>. </a:t>
            </a:r>
          </a:p>
          <a:p>
            <a:endParaRPr lang="en-US" dirty="0">
              <a:solidFill>
                <a:srgbClr val="000000"/>
              </a:solidFill>
              <a:effectLst/>
              <a:latin typeface="YAFdJt8dAY0 1"/>
            </a:endParaRPr>
          </a:p>
          <a:p>
            <a:r>
              <a:rPr lang="en-US" b="1" i="0" dirty="0">
                <a:solidFill>
                  <a:srgbClr val="000000"/>
                </a:solidFill>
                <a:effectLst/>
                <a:latin typeface="YAFdJt8dAY0 1"/>
              </a:rPr>
              <a:t>Has your club been using any of the ACE Tools to help your club improve and grow? If so, which ones have you found helpful and why?</a:t>
            </a:r>
            <a:endParaRPr lang="en-US" dirty="0">
              <a:solidFill>
                <a:srgbClr val="000000"/>
              </a:solidFill>
              <a:effectLst/>
              <a:latin typeface="YAFdJt8dAY0 1"/>
            </a:endParaRPr>
          </a:p>
        </p:txBody>
      </p:sp>
      <p:sp>
        <p:nvSpPr>
          <p:cNvPr id="4" name="Slide Number Placeholder 3"/>
          <p:cNvSpPr>
            <a:spLocks noGrp="1"/>
          </p:cNvSpPr>
          <p:nvPr>
            <p:ph type="sldNum" sz="quarter" idx="5"/>
          </p:nvPr>
        </p:nvSpPr>
        <p:spPr/>
        <p:txBody>
          <a:bodyPr/>
          <a:lstStyle/>
          <a:p>
            <a:fld id="{EBD9D832-8E0A-4B7E-81E6-500EF3BE9FC7}" type="slidenum">
              <a:rPr lang="en-US" smtClean="0"/>
              <a:t>10</a:t>
            </a:fld>
            <a:endParaRPr lang="en-US"/>
          </a:p>
        </p:txBody>
      </p:sp>
    </p:spTree>
    <p:extLst>
      <p:ext uri="{BB962C8B-B14F-4D97-AF65-F5344CB8AC3E}">
        <p14:creationId xmlns:p14="http://schemas.microsoft.com/office/powerpoint/2010/main" val="909740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WORKBOOK INFORMATION/QUESTIONS</a:t>
            </a:r>
          </a:p>
          <a:p>
            <a:r>
              <a:rPr lang="en-US" dirty="0"/>
              <a:t>What is your goal for acquiring new members?</a:t>
            </a:r>
          </a:p>
          <a:p>
            <a:pPr marL="163718" indent="-163718">
              <a:buFont typeface="Arial" panose="020B0604020202020204" pitchFamily="34" charset="0"/>
              <a:buChar char="•"/>
            </a:pPr>
            <a:r>
              <a:rPr lang="en-US" dirty="0"/>
              <a:t>Reaching charter strength (15 or more members).</a:t>
            </a:r>
          </a:p>
          <a:p>
            <a:pPr marL="163718" indent="-163718">
              <a:buFont typeface="Arial" panose="020B0604020202020204" pitchFamily="34" charset="0"/>
              <a:buChar char="•"/>
            </a:pPr>
            <a:r>
              <a:rPr lang="en-US" dirty="0"/>
              <a:t>Reaching a goal connected to an anniversary.</a:t>
            </a:r>
          </a:p>
          <a:p>
            <a:pPr marL="163718" indent="-163718">
              <a:buFont typeface="Arial" panose="020B0604020202020204" pitchFamily="34" charset="0"/>
              <a:buChar char="•"/>
            </a:pPr>
            <a:r>
              <a:rPr lang="en-US" dirty="0"/>
              <a:t>Increasing membership by a particular number (e.g., 5, 10, 20, etc.).</a:t>
            </a:r>
          </a:p>
          <a:p>
            <a:pPr marL="163718" indent="-163718">
              <a:buFont typeface="Arial" panose="020B0604020202020204" pitchFamily="34" charset="0"/>
              <a:buChar char="•"/>
            </a:pPr>
            <a:r>
              <a:rPr lang="en-US" dirty="0"/>
              <a:t>Doubling the club’s membership.</a:t>
            </a:r>
          </a:p>
          <a:p>
            <a:pPr marL="163718" indent="-163718">
              <a:buFont typeface="Arial" panose="020B0604020202020204" pitchFamily="34" charset="0"/>
              <a:buChar char="•"/>
            </a:pPr>
            <a:r>
              <a:rPr lang="en-US" dirty="0"/>
              <a:t>Other.</a:t>
            </a:r>
          </a:p>
          <a:p>
            <a:endParaRPr lang="en-US" dirty="0"/>
          </a:p>
          <a:p>
            <a:r>
              <a:rPr lang="en-US" dirty="0"/>
              <a:t>What best describes your club’s desire for adding new members?</a:t>
            </a:r>
          </a:p>
          <a:p>
            <a:pPr marL="163718" indent="-163718">
              <a:buFont typeface="Arial" panose="020B0604020202020204" pitchFamily="34" charset="0"/>
              <a:buChar char="•"/>
            </a:pPr>
            <a:r>
              <a:rPr lang="en-US" dirty="0"/>
              <a:t>More members: similar to or same as current demographics.</a:t>
            </a:r>
          </a:p>
          <a:p>
            <a:pPr marL="163718" indent="-163718">
              <a:buFont typeface="Arial" panose="020B0604020202020204" pitchFamily="34" charset="0"/>
              <a:buChar char="•"/>
            </a:pPr>
            <a:r>
              <a:rPr lang="en-US" dirty="0"/>
              <a:t>More members: no particular demographic focus.</a:t>
            </a:r>
          </a:p>
          <a:p>
            <a:pPr marL="163718" indent="-163718">
              <a:buFont typeface="Arial" panose="020B0604020202020204" pitchFamily="34" charset="0"/>
              <a:buChar char="•"/>
            </a:pPr>
            <a:r>
              <a:rPr lang="en-US" dirty="0"/>
              <a:t>Younger members: reduce the average age of club members by 10 years.</a:t>
            </a:r>
          </a:p>
          <a:p>
            <a:pPr marL="163718" indent="-163718">
              <a:buFont typeface="Arial" panose="020B0604020202020204" pitchFamily="34" charset="0"/>
              <a:buChar char="•"/>
            </a:pPr>
            <a:r>
              <a:rPr lang="en-US" dirty="0"/>
              <a:t>Diversifying membership: mirroring club and community demographics.</a:t>
            </a:r>
          </a:p>
          <a:p>
            <a:pPr marL="163718" indent="-163718">
              <a:buFont typeface="Arial" panose="020B0604020202020204" pitchFamily="34" charset="0"/>
              <a:buChar char="•"/>
            </a:pPr>
            <a:endParaRPr lang="en-US" dirty="0"/>
          </a:p>
          <a:p>
            <a:r>
              <a:rPr lang="en-US" dirty="0"/>
              <a:t>What are your membership plan’s intents and desired outcomes? (Beyond “more members.”)</a:t>
            </a:r>
          </a:p>
        </p:txBody>
      </p:sp>
      <p:sp>
        <p:nvSpPr>
          <p:cNvPr id="4" name="Slide Number Placeholder 3"/>
          <p:cNvSpPr>
            <a:spLocks noGrp="1"/>
          </p:cNvSpPr>
          <p:nvPr>
            <p:ph type="sldNum" sz="quarter" idx="5"/>
          </p:nvPr>
        </p:nvSpPr>
        <p:spPr/>
        <p:txBody>
          <a:bodyPr/>
          <a:lstStyle/>
          <a:p>
            <a:fld id="{EBD9D832-8E0A-4B7E-81E6-500EF3BE9FC7}" type="slidenum">
              <a:rPr lang="en-US" smtClean="0"/>
              <a:t>11</a:t>
            </a:fld>
            <a:endParaRPr lang="en-US"/>
          </a:p>
        </p:txBody>
      </p:sp>
    </p:spTree>
    <p:extLst>
      <p:ext uri="{BB962C8B-B14F-4D97-AF65-F5344CB8AC3E}">
        <p14:creationId xmlns:p14="http://schemas.microsoft.com/office/powerpoint/2010/main" val="1147409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WORKBOOK INFORMATION/QUESTIONS</a:t>
            </a:r>
          </a:p>
          <a:p>
            <a:r>
              <a:rPr lang="en-US" dirty="0"/>
              <a:t>What best describes your club’s style for recruiting new members?</a:t>
            </a:r>
          </a:p>
          <a:p>
            <a:pPr marL="163718" indent="-163718">
              <a:buFont typeface="Arial" panose="020B0604020202020204" pitchFamily="34" charset="0"/>
              <a:buChar char="•"/>
            </a:pPr>
            <a:r>
              <a:rPr lang="en-US" dirty="0"/>
              <a:t>Steady: a new member or two each month.</a:t>
            </a:r>
          </a:p>
          <a:p>
            <a:pPr marL="163718" indent="-163718">
              <a:buFont typeface="Arial" panose="020B0604020202020204" pitchFamily="34" charset="0"/>
              <a:buChar char="•"/>
            </a:pPr>
            <a:r>
              <a:rPr lang="en-US" dirty="0"/>
              <a:t>Get it done: one event that brings in many new members.</a:t>
            </a:r>
          </a:p>
          <a:p>
            <a:pPr marL="163718" indent="-163718">
              <a:buFont typeface="Arial" panose="020B0604020202020204" pitchFamily="34" charset="0"/>
              <a:buChar char="•"/>
            </a:pPr>
            <a:r>
              <a:rPr lang="en-US" dirty="0"/>
              <a:t>Sporadic: a new member occasionally throughout the year</a:t>
            </a:r>
          </a:p>
          <a:p>
            <a:endParaRPr lang="en-US" dirty="0"/>
          </a:p>
          <a:p>
            <a:r>
              <a:rPr lang="en-US" dirty="0"/>
              <a:t>What is the best recruitment tactic for your club?</a:t>
            </a:r>
          </a:p>
          <a:p>
            <a:pPr marL="163718" indent="-163718">
              <a:buFont typeface="Arial" panose="020B0604020202020204" pitchFamily="34" charset="0"/>
              <a:buChar char="•"/>
            </a:pPr>
            <a:r>
              <a:rPr lang="en-US" dirty="0"/>
              <a:t>Two For Two with a goal of at least 12 new members.</a:t>
            </a:r>
          </a:p>
          <a:p>
            <a:pPr marL="163718" indent="-163718">
              <a:buFont typeface="Arial" panose="020B0604020202020204" pitchFamily="34" charset="0"/>
              <a:buChar char="•"/>
            </a:pPr>
            <a:r>
              <a:rPr lang="en-US" dirty="0"/>
              <a:t>Club boost event with a goal of at least 15 new members.</a:t>
            </a:r>
          </a:p>
          <a:p>
            <a:pPr marL="163718" indent="-163718">
              <a:buFont typeface="Arial" panose="020B0604020202020204" pitchFamily="34" charset="0"/>
              <a:buChar char="•"/>
            </a:pPr>
            <a:r>
              <a:rPr lang="en-US" dirty="0"/>
              <a:t>Open house with a goal of at least 10 new members.</a:t>
            </a:r>
          </a:p>
          <a:p>
            <a:pPr marL="163718" indent="-163718">
              <a:buFont typeface="Arial" panose="020B0604020202020204" pitchFamily="34" charset="0"/>
              <a:buChar char="•"/>
            </a:pPr>
            <a:r>
              <a:rPr lang="en-US" dirty="0"/>
              <a:t>Guest days throughout the year with a goal of at least 5 new members at each event.</a:t>
            </a:r>
          </a:p>
          <a:p>
            <a:pPr marL="163718" indent="-163718">
              <a:buFont typeface="Arial" panose="020B0604020202020204" pitchFamily="34" charset="0"/>
              <a:buChar char="•"/>
            </a:pPr>
            <a:r>
              <a:rPr lang="en-US" dirty="0"/>
              <a:t>An existing recruitment event with a goal of ___ new members.</a:t>
            </a:r>
          </a:p>
          <a:p>
            <a:endParaRPr lang="en-US" dirty="0"/>
          </a:p>
          <a:p>
            <a:r>
              <a:rPr lang="en-US" dirty="0"/>
              <a:t>Looking at your current membership recruiting efforts, what improvements are necessary to make it more appealing and effective?</a:t>
            </a:r>
          </a:p>
          <a:p>
            <a:endParaRPr lang="en-US" dirty="0"/>
          </a:p>
          <a:p>
            <a:r>
              <a:rPr lang="en-US" dirty="0"/>
              <a:t>How will you hold members accountable for recruiting efforts and reaching growth goals set by the club?</a:t>
            </a:r>
          </a:p>
          <a:p>
            <a:endParaRPr lang="en-US" dirty="0"/>
          </a:p>
          <a:p>
            <a:r>
              <a:rPr lang="en-US" dirty="0"/>
              <a:t>What operational steps will the club take to accomplish the goal?</a:t>
            </a:r>
          </a:p>
          <a:p>
            <a:endParaRPr lang="en-US" dirty="0"/>
          </a:p>
          <a:p>
            <a:r>
              <a:rPr lang="en-US" dirty="0"/>
              <a:t>How will you measure your progress? Milestones/check-ins?</a:t>
            </a:r>
          </a:p>
          <a:p>
            <a:endParaRPr lang="en-US" dirty="0"/>
          </a:p>
          <a:p>
            <a:r>
              <a:rPr lang="en-US" b="1" dirty="0"/>
              <a:t>ADDITIONAL INFORMATION</a:t>
            </a:r>
          </a:p>
          <a:p>
            <a:r>
              <a:rPr lang="en-US" i="1" dirty="0"/>
              <a:t>This information is added for assistance answering questions about recruitment tactics. You do not need to go in-depth about each during this presentation. </a:t>
            </a:r>
          </a:p>
          <a:p>
            <a:endParaRPr lang="en-US" dirty="0"/>
          </a:p>
          <a:p>
            <a:r>
              <a:rPr lang="en-US" b="1" dirty="0"/>
              <a:t>Two for Two – Goal of adding at least 12 members annually</a:t>
            </a:r>
          </a:p>
          <a:p>
            <a:r>
              <a:rPr lang="en-US" dirty="0"/>
              <a:t>The club begins the year by identifying 24 people in its community to recruit. The club is divided into teams of two for each month. These teams visit two of these prospective members during the month and ask them to join the club. The goal is that the club convert at least one prospective member each month to new member – at least a 50% success rate. </a:t>
            </a:r>
          </a:p>
          <a:p>
            <a:endParaRPr lang="en-US" dirty="0"/>
          </a:p>
          <a:p>
            <a:r>
              <a:rPr lang="en-US" b="1" dirty="0"/>
              <a:t>Club boost – Goal of at least 15 members per club boost</a:t>
            </a:r>
          </a:p>
          <a:p>
            <a:r>
              <a:rPr lang="en-US" dirty="0"/>
              <a:t>A boost can be done with district or division help or with assistance from Kiwanis International in a Facebook marketing campaign. A club prepares for a week of intense recruiting by making sure the club is preparing for new members, creating a list of potential members, setting appointments, and being trained. The weeks leading up to the boost will preferably have a Facebook campaign advertising the informational meeting following the recruitment week. During the recruitment week, members of the club – along with experienced members from outside the club – canvas the area by recruiting prospective members at appointments, following up on referrals, and conducting pop-in visits. </a:t>
            </a:r>
          </a:p>
          <a:p>
            <a:endParaRPr lang="en-US" dirty="0"/>
          </a:p>
          <a:p>
            <a:r>
              <a:rPr lang="en-US" b="1" dirty="0"/>
              <a:t>Open House – Goal of adding at least 10 members per open house</a:t>
            </a:r>
          </a:p>
          <a:p>
            <a:r>
              <a:rPr lang="en-US" dirty="0"/>
              <a:t>A large event is planned to invite potential members with the objective of recruiting them at the event. This event is traditionally a special club function; however, a service project or fundraiser can create a stronger reason for the individual to join. This event is well planned, advertised and prepared for maximum impact. </a:t>
            </a:r>
          </a:p>
          <a:p>
            <a:endParaRPr lang="en-US" dirty="0"/>
          </a:p>
          <a:p>
            <a:r>
              <a:rPr lang="en-US" b="1" dirty="0"/>
              <a:t>Guest days – Goal of adding at least 5-10 members per guest day</a:t>
            </a:r>
          </a:p>
          <a:p>
            <a:r>
              <a:rPr lang="en-US" dirty="0"/>
              <a:t>Guest days are like the Open House, with the same type of preparations; however, it consists of smaller events, each targeted to a specific audience. These audiences could be educators, ministers, non-profits, partners, etc. Clubs that typically host guest days schedule them on a regular basis such as quarterly or semi-annually. </a:t>
            </a:r>
          </a:p>
          <a:p>
            <a:endParaRPr lang="en-US" dirty="0"/>
          </a:p>
          <a:p>
            <a:r>
              <a:rPr lang="en-US" b="1" dirty="0"/>
              <a:t>Improving existing recruitment efforts – Goal increasing last year’s results by at least 20%</a:t>
            </a:r>
          </a:p>
          <a:p>
            <a:r>
              <a:rPr lang="en-US" dirty="0"/>
              <a:t>Many clubs already host amazing recruitment events that are not listed above, generally are specific to the local club and culture and net several new members each year. The club is asked to continue hosting these events and challenge itself to increase its effectiveness by at least 20% more than the previous year. </a:t>
            </a:r>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12</a:t>
            </a:fld>
            <a:endParaRPr lang="en-US"/>
          </a:p>
        </p:txBody>
      </p:sp>
    </p:spTree>
    <p:extLst>
      <p:ext uri="{BB962C8B-B14F-4D97-AF65-F5344CB8AC3E}">
        <p14:creationId xmlns:p14="http://schemas.microsoft.com/office/powerpoint/2010/main" val="3115855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WORKBOOK INFORMATION/QUESTIONS</a:t>
            </a:r>
          </a:p>
          <a:p>
            <a:r>
              <a:rPr lang="en-US" dirty="0"/>
              <a:t>What community involvement opportunities exist to promote membership?</a:t>
            </a:r>
          </a:p>
          <a:p>
            <a:endParaRPr lang="en-US" dirty="0"/>
          </a:p>
          <a:p>
            <a:r>
              <a:rPr lang="en-US" dirty="0"/>
              <a:t>List your events for the upcoming year. How can each become a membership event?</a:t>
            </a:r>
          </a:p>
          <a:p>
            <a:r>
              <a:rPr lang="en-US" dirty="0"/>
              <a:t>Service projects</a:t>
            </a:r>
          </a:p>
          <a:p>
            <a:r>
              <a:rPr lang="en-US" dirty="0"/>
              <a:t>Fundraising projects</a:t>
            </a:r>
          </a:p>
          <a:p>
            <a:endParaRPr lang="en-US" dirty="0"/>
          </a:p>
          <a:p>
            <a:r>
              <a:rPr lang="en-US" dirty="0"/>
              <a:t>Do you set up a membership inquiry table</a:t>
            </a:r>
          </a:p>
          <a:p>
            <a:r>
              <a:rPr lang="en-US" dirty="0"/>
              <a:t>at events?</a:t>
            </a:r>
          </a:p>
          <a:p>
            <a:endParaRPr lang="en-US" dirty="0"/>
          </a:p>
          <a:p>
            <a:r>
              <a:rPr lang="en-US" dirty="0"/>
              <a:t>Have you used Two For Two?</a:t>
            </a:r>
          </a:p>
          <a:p>
            <a:endParaRPr lang="en-US" dirty="0"/>
          </a:p>
          <a:p>
            <a:r>
              <a:rPr lang="en-US" dirty="0"/>
              <a:t>Watch your membership grow with Two For Two. Review the example below and then calculate your own club’s Two For Two goals. </a:t>
            </a:r>
          </a:p>
          <a:p>
            <a:r>
              <a:rPr lang="en-US" dirty="0"/>
              <a:t>These calculations illustrate gross membership growth — not net growth.</a:t>
            </a:r>
          </a:p>
          <a:p>
            <a:r>
              <a:rPr lang="en-US" i="1" dirty="0"/>
              <a:t>See chart on page 6 for explanation. </a:t>
            </a:r>
          </a:p>
          <a:p>
            <a:endParaRPr lang="en-US" dirty="0"/>
          </a:p>
          <a:p>
            <a:r>
              <a:rPr lang="en-US" dirty="0"/>
              <a:t>How many former members still live in your community?</a:t>
            </a:r>
          </a:p>
          <a:p>
            <a:r>
              <a:rPr lang="en-US" dirty="0"/>
              <a:t>Your club secretary can pull a list of former members from the secretary dashboard. Approach them about renewing their membership. Life changes for people who left Kiwanis — perhaps their life situations now allow more time for a service organization.</a:t>
            </a:r>
          </a:p>
          <a:p>
            <a:endParaRPr lang="en-US" dirty="0"/>
          </a:p>
          <a:p>
            <a:r>
              <a:rPr lang="en-US" dirty="0"/>
              <a:t>Are you familiar with Kiwanis International’s corporate membership classification?</a:t>
            </a:r>
          </a:p>
          <a:p>
            <a:r>
              <a:rPr lang="en-US" dirty="0"/>
              <a:t>If so, has your club recruited any corporate members in the past year?</a:t>
            </a:r>
          </a:p>
          <a:p>
            <a:pPr defTabSz="873161"/>
            <a:r>
              <a:rPr lang="en-US" i="1" dirty="0"/>
              <a:t>kiwanis.org/</a:t>
            </a:r>
            <a:r>
              <a:rPr lang="en-US" i="1" dirty="0" err="1"/>
              <a:t>corporatemember</a:t>
            </a:r>
            <a:endParaRPr lang="en-US" i="1" dirty="0"/>
          </a:p>
          <a:p>
            <a:pPr defTabSz="873161"/>
            <a:endParaRPr lang="en-US" dirty="0"/>
          </a:p>
          <a:p>
            <a:pPr defTabSz="873161"/>
            <a:r>
              <a:rPr lang="en-US" dirty="0"/>
              <a:t>Does your club or would your club welcome satellite members?</a:t>
            </a:r>
          </a:p>
          <a:p>
            <a:pPr defTabSz="873161"/>
            <a:r>
              <a:rPr lang="en-US" dirty="0"/>
              <a:t>If so, has your club recruited any satellite members in the past year?</a:t>
            </a:r>
          </a:p>
          <a:p>
            <a:pPr defTabSz="873161"/>
            <a:r>
              <a:rPr lang="en-US" i="1" dirty="0"/>
              <a:t>kiwanis.org/</a:t>
            </a:r>
            <a:r>
              <a:rPr lang="en-US" i="1" dirty="0" err="1"/>
              <a:t>satellitemember</a:t>
            </a:r>
            <a:endParaRPr lang="en-US" i="1" dirty="0"/>
          </a:p>
          <a:p>
            <a:endParaRPr lang="en-US" dirty="0"/>
          </a:p>
          <a:p>
            <a:r>
              <a:rPr lang="en-US" b="1" dirty="0"/>
              <a:t>ADDITIONAL INFORMATION</a:t>
            </a:r>
          </a:p>
          <a:p>
            <a:r>
              <a:rPr lang="en-US" i="1" dirty="0"/>
              <a:t>This information is added for assistance answering questions. You do not need to go in-depth about each during this presentation. </a:t>
            </a:r>
          </a:p>
          <a:p>
            <a:endParaRPr lang="en-US" dirty="0"/>
          </a:p>
          <a:p>
            <a:r>
              <a:rPr lang="en-US" b="1" dirty="0" err="1"/>
              <a:t>reMember</a:t>
            </a:r>
            <a:r>
              <a:rPr lang="en-US" b="1" dirty="0"/>
              <a:t> – Goal of adding at least 25% of former members still residing in the area</a:t>
            </a:r>
          </a:p>
          <a:p>
            <a:r>
              <a:rPr lang="en-US" dirty="0"/>
              <a:t>This is a series of tactics used to re-connect former members of the club. Options can consist of starting a satellite group for those whose scheduling do not allow for regular meeting attendance, having a special guest day targeted to past members, creating an online component to the club for members whose lifestyle is more conducive a club they can join virtually from anywhere, promoting corporate memberships, etc. </a:t>
            </a:r>
          </a:p>
          <a:p>
            <a:endParaRPr lang="en-US" dirty="0"/>
          </a:p>
          <a:p>
            <a:r>
              <a:rPr lang="en-US" b="1" dirty="0"/>
              <a:t>Satellite members – Goal of hosting at least 7-10 members or increase existing satellite membership </a:t>
            </a:r>
          </a:p>
          <a:p>
            <a:r>
              <a:rPr lang="en-US" dirty="0"/>
              <a:t>Satellite member is type of membership for someone who cannot make the regular meetings. Often satellite members become a group that meets separately from the main club. These groups can act either as a committee of the main club or more independently, depending upon how it is set-up. For more information view the satellite member tools on the website.</a:t>
            </a:r>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13</a:t>
            </a:fld>
            <a:endParaRPr lang="en-US"/>
          </a:p>
        </p:txBody>
      </p:sp>
    </p:spTree>
    <p:extLst>
      <p:ext uri="{BB962C8B-B14F-4D97-AF65-F5344CB8AC3E}">
        <p14:creationId xmlns:p14="http://schemas.microsoft.com/office/powerpoint/2010/main" val="514488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WORKBOOK INFORMATION/QUESTIONS</a:t>
            </a:r>
          </a:p>
          <a:p>
            <a:r>
              <a:rPr lang="en-US" dirty="0"/>
              <a:t>Do you recognize your members with the Ruby K award for sponsoring new members?</a:t>
            </a:r>
          </a:p>
          <a:p>
            <a:r>
              <a:rPr lang="en-US" dirty="0"/>
              <a:t>If so, how many members have been recognized with this honor? Which members are recruiting the most members?</a:t>
            </a:r>
          </a:p>
          <a:p>
            <a:r>
              <a:rPr lang="en-US" i="1" dirty="0"/>
              <a:t>kiwanis.org/</a:t>
            </a:r>
            <a:r>
              <a:rPr lang="en-US" i="1" dirty="0" err="1"/>
              <a:t>rubykaward</a:t>
            </a:r>
            <a:endParaRPr lang="en-US" i="1" dirty="0"/>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14</a:t>
            </a:fld>
            <a:endParaRPr lang="en-US"/>
          </a:p>
        </p:txBody>
      </p:sp>
    </p:spTree>
    <p:extLst>
      <p:ext uri="{BB962C8B-B14F-4D97-AF65-F5344CB8AC3E}">
        <p14:creationId xmlns:p14="http://schemas.microsoft.com/office/powerpoint/2010/main" val="3253498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WORKBOOK INFORMATION/QUESTIONS</a:t>
            </a:r>
          </a:p>
          <a:p>
            <a:r>
              <a:rPr lang="en-US" dirty="0"/>
              <a:t>Do you have a membership chair?</a:t>
            </a:r>
          </a:p>
          <a:p>
            <a:r>
              <a:rPr lang="en-US" dirty="0"/>
              <a:t>Has your membership chair attended training?</a:t>
            </a:r>
          </a:p>
          <a:p>
            <a:r>
              <a:rPr lang="en-US" dirty="0"/>
              <a:t>Do you have a membership committee?</a:t>
            </a:r>
          </a:p>
          <a:p>
            <a:r>
              <a:rPr lang="en-US" dirty="0"/>
              <a:t>Have your membership committee members attended training?</a:t>
            </a:r>
          </a:p>
          <a:p>
            <a:r>
              <a:rPr lang="en-US" dirty="0"/>
              <a:t>Does your club board meet monthly to discuss membership growth strategies?</a:t>
            </a:r>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15</a:t>
            </a:fld>
            <a:endParaRPr lang="en-US"/>
          </a:p>
        </p:txBody>
      </p:sp>
    </p:spTree>
    <p:extLst>
      <p:ext uri="{BB962C8B-B14F-4D97-AF65-F5344CB8AC3E}">
        <p14:creationId xmlns:p14="http://schemas.microsoft.com/office/powerpoint/2010/main" val="1641983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WORKBOOK INFORMATION/QUESTIONS</a:t>
            </a:r>
          </a:p>
          <a:p>
            <a:r>
              <a:rPr lang="en-US" dirty="0"/>
              <a:t>What are some talking points to remember when you speak to your club about growing your membership — including those that address and alleviate members’ potential objections?</a:t>
            </a:r>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16</a:t>
            </a:fld>
            <a:endParaRPr lang="en-US"/>
          </a:p>
        </p:txBody>
      </p:sp>
    </p:spTree>
    <p:extLst>
      <p:ext uri="{BB962C8B-B14F-4D97-AF65-F5344CB8AC3E}">
        <p14:creationId xmlns:p14="http://schemas.microsoft.com/office/powerpoint/2010/main" val="4113070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dirty="0">
                <a:solidFill>
                  <a:srgbClr val="000000"/>
                </a:solidFill>
                <a:effectLst/>
              </a:rPr>
              <a:t> order to complete your membership plan, you need to be familiar with a variety of membership growth and retention strategies that are proven to work for Kiwanis clubs.</a:t>
            </a:r>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17</a:t>
            </a:fld>
            <a:endParaRPr lang="en-US"/>
          </a:p>
        </p:txBody>
      </p:sp>
    </p:spTree>
    <p:extLst>
      <p:ext uri="{BB962C8B-B14F-4D97-AF65-F5344CB8AC3E}">
        <p14:creationId xmlns:p14="http://schemas.microsoft.com/office/powerpoint/2010/main" val="4052088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rPr>
              <a:t>FACILITATION NOTES</a:t>
            </a:r>
          </a:p>
          <a:p>
            <a:r>
              <a:rPr lang="en-US" b="0" i="0" dirty="0">
                <a:solidFill>
                  <a:srgbClr val="000000"/>
                </a:solidFill>
                <a:effectLst/>
                <a:latin typeface="YAFdJt8dAY0 1"/>
              </a:rPr>
              <a:t>There are three pillars in the membership initiative and a leadership role accountable for each.</a:t>
            </a:r>
          </a:p>
          <a:p>
            <a:endParaRPr lang="en-US" dirty="0">
              <a:solidFill>
                <a:srgbClr val="000000"/>
              </a:solidFill>
              <a:effectLst/>
              <a:latin typeface="YAFdJt8dAY0 1"/>
            </a:endParaRPr>
          </a:p>
          <a:p>
            <a:pPr>
              <a:buFont typeface="Arial" panose="020B0604020202020204" pitchFamily="34" charset="0"/>
              <a:buChar char="•"/>
            </a:pPr>
            <a:r>
              <a:rPr lang="en-US" b="0" i="0" dirty="0">
                <a:solidFill>
                  <a:srgbClr val="000000"/>
                </a:solidFill>
                <a:effectLst/>
              </a:rPr>
              <a:t>Build. District governors are expected to build new clubs.</a:t>
            </a:r>
            <a:endParaRPr lang="en-US" dirty="0"/>
          </a:p>
          <a:p>
            <a:pPr>
              <a:buFont typeface="Arial" panose="020B0604020202020204" pitchFamily="34" charset="0"/>
              <a:buChar char="•"/>
            </a:pPr>
            <a:r>
              <a:rPr lang="en-US" b="0" i="0" dirty="0">
                <a:solidFill>
                  <a:srgbClr val="000000"/>
                </a:solidFill>
                <a:effectLst/>
              </a:rPr>
              <a:t>Nurture. Lieutenant governors are expected to nurture new and existing clubs to ensure they are receiving the attention they need to be strong clubs.</a:t>
            </a:r>
            <a:endParaRPr lang="en-US" dirty="0"/>
          </a:p>
          <a:p>
            <a:pPr>
              <a:buFont typeface="Arial" panose="020B0604020202020204" pitchFamily="34" charset="0"/>
              <a:buChar char="•"/>
            </a:pPr>
            <a:r>
              <a:rPr lang="en-US" b="0" i="0" dirty="0">
                <a:solidFill>
                  <a:srgbClr val="000000"/>
                </a:solidFill>
                <a:effectLst/>
              </a:rPr>
              <a:t>Retain. Club presidents and other club leaders are responsible for providing a club experience that keeps members coming back for more.</a:t>
            </a:r>
            <a:endParaRPr lang="en-US" dirty="0"/>
          </a:p>
          <a:p>
            <a:endParaRPr lang="en-US" b="0" i="0" dirty="0">
              <a:solidFill>
                <a:srgbClr val="000000"/>
              </a:solidFill>
              <a:effectLst/>
              <a:latin typeface="YAFdJt8dAY0 1"/>
            </a:endParaRPr>
          </a:p>
          <a:p>
            <a:r>
              <a:rPr lang="en-US" b="0" i="0" dirty="0">
                <a:solidFill>
                  <a:srgbClr val="000000"/>
                </a:solidFill>
                <a:effectLst/>
                <a:latin typeface="YAFdJt8dAY0 1"/>
              </a:rPr>
              <a:t>The goal of this initiative is to grow our organization’s community impact capacity through membership growth, by investing in and institutionalizing proven club opening tools, methods, and retention efforts.</a:t>
            </a:r>
            <a:endParaRPr lang="en-US" dirty="0">
              <a:solidFill>
                <a:srgbClr val="000000"/>
              </a:solidFill>
              <a:effectLst/>
              <a:latin typeface="YAFdJt8dAY0 1"/>
            </a:endParaRPr>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18</a:t>
            </a:fld>
            <a:endParaRPr lang="en-US"/>
          </a:p>
        </p:txBody>
      </p:sp>
    </p:spTree>
    <p:extLst>
      <p:ext uri="{BB962C8B-B14F-4D97-AF65-F5344CB8AC3E}">
        <p14:creationId xmlns:p14="http://schemas.microsoft.com/office/powerpoint/2010/main" val="2444872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cs typeface="Calibri"/>
              </a:rPr>
              <a:t>FULL SLIDE INFORMATION</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The club begins the year by identifying 24 people in its community to recruit. </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lang="en-US" sz="1200" dirty="0">
                <a:latin typeface="+mn-lt"/>
              </a:rPr>
              <a:t>Identify two members to reach out to two prospects for each month. </a:t>
            </a:r>
            <a:endParaRPr lang="en-US" dirty="0">
              <a:solidFill>
                <a:srgbClr val="000000"/>
              </a:solidFill>
            </a:endParaRP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The club is divided into teams of two for each month. These teams visit two of these prospective members during the month and ask them to join the club. The goal is that the club convert at least one prospective member each month to new member – at least a 50% success rate. </a:t>
            </a:r>
          </a:p>
          <a:p>
            <a:endParaRPr lang="en-US" dirty="0"/>
          </a:p>
          <a:p>
            <a:pPr defTabSz="931774">
              <a:defRPr/>
            </a:pPr>
            <a:r>
              <a:rPr lang="en-US" b="1" dirty="0">
                <a:cs typeface="Calibri"/>
              </a:rPr>
              <a:t>FACILITATE</a:t>
            </a:r>
          </a:p>
          <a:p>
            <a:r>
              <a:rPr lang="en-US" b="1" dirty="0"/>
              <a:t>Two for Two – Goal of adding at least 12 members annually</a:t>
            </a:r>
          </a:p>
          <a:p>
            <a:r>
              <a:rPr lang="en-US" dirty="0"/>
              <a:t>The club begins the year by identifying 24 people in its community to recruit. The club is divided into teams of two for each month. These teams visit two of these prospective members during the month and ask them to join the club. The goal is that the club convert at least one prospective member each month to new member – at least a 50% success rate. </a:t>
            </a:r>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19</a:t>
            </a:fld>
            <a:endParaRPr lang="en-US"/>
          </a:p>
        </p:txBody>
      </p:sp>
    </p:spTree>
    <p:extLst>
      <p:ext uri="{BB962C8B-B14F-4D97-AF65-F5344CB8AC3E}">
        <p14:creationId xmlns:p14="http://schemas.microsoft.com/office/powerpoint/2010/main" val="770546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1" i="0" dirty="0">
                <a:solidFill>
                  <a:srgbClr val="000000"/>
                </a:solidFill>
                <a:effectLst/>
                <a:latin typeface="Myriad Pro"/>
              </a:rPr>
              <a:t>FACILITIATE</a:t>
            </a:r>
            <a:r>
              <a:rPr lang="en-US" sz="1200" b="0" i="0" dirty="0">
                <a:solidFill>
                  <a:srgbClr val="000000"/>
                </a:solidFill>
                <a:effectLst/>
                <a:latin typeface="WordVisiCarriageReturn_MSFontService"/>
              </a:rPr>
              <a:t> </a:t>
            </a:r>
            <a:br>
              <a:rPr lang="en-US" sz="1200" b="0" i="0" dirty="0">
                <a:solidFill>
                  <a:srgbClr val="000000"/>
                </a:solidFill>
                <a:effectLst/>
                <a:latin typeface="WordVisiCarriageReturn_MSFontService"/>
              </a:rPr>
            </a:br>
            <a:r>
              <a:rPr lang="en-US" sz="1200" b="0" i="0" dirty="0">
                <a:solidFill>
                  <a:srgbClr val="000000"/>
                </a:solidFill>
                <a:effectLst/>
                <a:latin typeface="Myriad Pro"/>
              </a:rPr>
              <a:t>Today we’ll discuss the following topics:  </a:t>
            </a:r>
          </a:p>
          <a:p>
            <a:pPr marL="171450" indent="-171450" algn="l">
              <a:buFont typeface="Arial" panose="020B0604020202020204" pitchFamily="34" charset="0"/>
              <a:buChar char="•"/>
            </a:pPr>
            <a:r>
              <a:rPr lang="en-US" sz="1200" dirty="0">
                <a:solidFill>
                  <a:schemeClr val="tx1"/>
                </a:solidFill>
                <a:latin typeface="Avenir Next LT Pro" panose="020B0504020202020204" pitchFamily="34" charset="0"/>
                <a:cs typeface="Aldhabi" panose="020B0604020202020204" pitchFamily="2" charset="-78"/>
              </a:rPr>
              <a:t>Roles and Expectations</a:t>
            </a:r>
          </a:p>
          <a:p>
            <a:pPr marL="171450" indent="-171450" algn="l">
              <a:buFont typeface="Arial" panose="020B0604020202020204" pitchFamily="34" charset="0"/>
              <a:buChar char="•"/>
            </a:pPr>
            <a:r>
              <a:rPr lang="en-US" sz="1200" dirty="0">
                <a:solidFill>
                  <a:schemeClr val="tx1"/>
                </a:solidFill>
                <a:latin typeface="Avenir Next LT Pro" panose="020B0504020202020204" pitchFamily="34" charset="0"/>
                <a:cs typeface="Aldhabi" panose="020B0604020202020204" pitchFamily="2" charset="-78"/>
              </a:rPr>
              <a:t>Membership planning</a:t>
            </a:r>
          </a:p>
          <a:p>
            <a:pPr marL="171450" indent="-171450" algn="l">
              <a:buFont typeface="Arial" panose="020B0604020202020204" pitchFamily="34" charset="0"/>
              <a:buChar char="•"/>
            </a:pPr>
            <a:r>
              <a:rPr lang="en-US" sz="1200" dirty="0">
                <a:solidFill>
                  <a:schemeClr val="tx1"/>
                </a:solidFill>
                <a:latin typeface="Avenir Next LT Pro" panose="020B0504020202020204" pitchFamily="34" charset="0"/>
                <a:cs typeface="Aldhabi" panose="020B0604020202020204" pitchFamily="2" charset="-78"/>
              </a:rPr>
              <a:t>Strategies for Membership</a:t>
            </a:r>
          </a:p>
          <a:p>
            <a:pPr marL="628650" lvl="1" indent="-171450" algn="l">
              <a:buFont typeface="Arial" panose="020B0604020202020204" pitchFamily="34" charset="0"/>
              <a:buChar char="•"/>
            </a:pPr>
            <a:r>
              <a:rPr lang="en-US" sz="1200" dirty="0">
                <a:solidFill>
                  <a:schemeClr val="tx1"/>
                </a:solidFill>
                <a:latin typeface="Avenir Next LT Pro" panose="020B0504020202020204" pitchFamily="34" charset="0"/>
                <a:cs typeface="Aldhabi" panose="020B0604020202020204" pitchFamily="2" charset="-78"/>
              </a:rPr>
              <a:t>Recruitment</a:t>
            </a:r>
          </a:p>
          <a:p>
            <a:pPr marL="628650" lvl="1" indent="-171450" algn="l">
              <a:buFont typeface="Arial" panose="020B0604020202020204" pitchFamily="34" charset="0"/>
              <a:buChar char="•"/>
            </a:pPr>
            <a:r>
              <a:rPr lang="en-US" sz="1200" dirty="0">
                <a:solidFill>
                  <a:schemeClr val="tx1"/>
                </a:solidFill>
                <a:latin typeface="Avenir Next LT Pro" panose="020B0504020202020204" pitchFamily="34" charset="0"/>
                <a:cs typeface="Aldhabi" panose="020B0604020202020204" pitchFamily="2" charset="-78"/>
              </a:rPr>
              <a:t>Retention</a:t>
            </a:r>
          </a:p>
          <a:p>
            <a:pPr marL="171450" indent="-171450" algn="l">
              <a:buFont typeface="Arial" panose="020B0604020202020204" pitchFamily="34" charset="0"/>
              <a:buChar char="•"/>
            </a:pPr>
            <a:r>
              <a:rPr lang="en-US" sz="1200" dirty="0">
                <a:solidFill>
                  <a:schemeClr val="tx1"/>
                </a:solidFill>
                <a:latin typeface="Avenir Next LT Pro" panose="020B0504020202020204" pitchFamily="34" charset="0"/>
                <a:cs typeface="Aldhabi" panose="020B0604020202020204" pitchFamily="2" charset="-78"/>
              </a:rPr>
              <a:t>Marketing Your Club</a:t>
            </a:r>
          </a:p>
          <a:p>
            <a:pPr marL="171450" indent="-171450" algn="l">
              <a:buFont typeface="Arial" panose="020B0604020202020204" pitchFamily="34" charset="0"/>
              <a:buChar char="•"/>
            </a:pPr>
            <a:r>
              <a:rPr lang="en-US" sz="1200" dirty="0">
                <a:solidFill>
                  <a:schemeClr val="tx1"/>
                </a:solidFill>
                <a:latin typeface="Avenir Next LT Pro" panose="020B0504020202020204" pitchFamily="34" charset="0"/>
                <a:cs typeface="Aldhabi" panose="020B0604020202020204" pitchFamily="2" charset="-78"/>
              </a:rPr>
              <a:t>Tools and Resources</a:t>
            </a:r>
          </a:p>
          <a:p>
            <a:pPr algn="l" rtl="0" fontAlgn="base"/>
            <a:r>
              <a:rPr lang="en-US" sz="1200" b="0" i="0" dirty="0">
                <a:solidFill>
                  <a:srgbClr val="000000"/>
                </a:solidFill>
                <a:effectLst/>
                <a:latin typeface="Myriad Pro"/>
              </a:rPr>
              <a:t> </a:t>
            </a:r>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2</a:t>
            </a:fld>
            <a:endParaRPr lang="en-US"/>
          </a:p>
        </p:txBody>
      </p:sp>
    </p:spTree>
    <p:extLst>
      <p:ext uri="{BB962C8B-B14F-4D97-AF65-F5344CB8AC3E}">
        <p14:creationId xmlns:p14="http://schemas.microsoft.com/office/powerpoint/2010/main" val="4050514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cs typeface="Calibri"/>
              </a:rPr>
              <a:t>FULL SLIDE INFORMATION</a:t>
            </a:r>
          </a:p>
          <a:p>
            <a:pPr marL="0" indent="0">
              <a:buFont typeface="Wingdings" panose="05000000000000000000" pitchFamily="2" charset="2"/>
              <a:buNone/>
              <a:defRPr/>
            </a:pPr>
            <a:r>
              <a:rPr lang="en-US" b="0" i="0" dirty="0">
                <a:solidFill>
                  <a:srgbClr val="000000"/>
                </a:solidFill>
                <a:effectLst/>
              </a:rPr>
              <a:t>A boost can be done with district or division help or with assistance from Kiwanis International in a Facebook marketing campaign. A club prepares for a week of intense recruiting by creating a list of potential members, setting appointments and being trained. The weeks leading up to the boost will preferably have a Facebook campaign advertising the informational meeting following the recruitment week. During the recruitment week, members of the club – along with experienced members from outside the club – canvas the area by recruiting prospective members at appointments, following up on referrals, and conducting pop-in visits. </a:t>
            </a: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endParaRPr>
          </a:p>
        </p:txBody>
      </p:sp>
      <p:sp>
        <p:nvSpPr>
          <p:cNvPr id="4" name="Slide Number Placeholder 3"/>
          <p:cNvSpPr>
            <a:spLocks noGrp="1"/>
          </p:cNvSpPr>
          <p:nvPr>
            <p:ph type="sldNum" sz="quarter" idx="5"/>
          </p:nvPr>
        </p:nvSpPr>
        <p:spPr/>
        <p:txBody>
          <a:bodyPr/>
          <a:lstStyle/>
          <a:p>
            <a:fld id="{EBD9D832-8E0A-4B7E-81E6-500EF3BE9FC7}" type="slidenum">
              <a:rPr lang="en-US" smtClean="0"/>
              <a:t>20</a:t>
            </a:fld>
            <a:endParaRPr lang="en-US"/>
          </a:p>
        </p:txBody>
      </p:sp>
    </p:spTree>
    <p:extLst>
      <p:ext uri="{BB962C8B-B14F-4D97-AF65-F5344CB8AC3E}">
        <p14:creationId xmlns:p14="http://schemas.microsoft.com/office/powerpoint/2010/main" val="3968345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cs typeface="Calibri"/>
              </a:rPr>
              <a:t>FACILITATE</a:t>
            </a:r>
          </a:p>
          <a:p>
            <a:r>
              <a:rPr lang="en-US" b="1" dirty="0"/>
              <a:t>Open House – Goal of adding at least 10 members per open house</a:t>
            </a:r>
          </a:p>
          <a:p>
            <a:r>
              <a:rPr lang="en-US" dirty="0"/>
              <a:t>A large event is planned to invite potential members with the objective of recruiting them at the event. This event is traditionally a special club function; however, a service project or fundraiser can create a stronger reason for the individual to join. This event is well planned, advertised and prepared for maximum impact. </a:t>
            </a:r>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21</a:t>
            </a:fld>
            <a:endParaRPr lang="en-US"/>
          </a:p>
        </p:txBody>
      </p:sp>
    </p:spTree>
    <p:extLst>
      <p:ext uri="{BB962C8B-B14F-4D97-AF65-F5344CB8AC3E}">
        <p14:creationId xmlns:p14="http://schemas.microsoft.com/office/powerpoint/2010/main" val="1607117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cs typeface="Calibri"/>
              </a:rPr>
              <a:t>FACILITATE</a:t>
            </a:r>
          </a:p>
          <a:p>
            <a:r>
              <a:rPr lang="en-US" b="1" dirty="0"/>
              <a:t>Guest days – Goal of adding at least 5-10 members per guest day</a:t>
            </a:r>
          </a:p>
          <a:p>
            <a:r>
              <a:rPr lang="en-US" dirty="0"/>
              <a:t>Guest days are like the Open House, with the same type of preparations; however, it consists of smaller events, each targeted to a specific audience. These audiences could be educators, ministers, non-profits, partners, etc. Clubs that typically host guest days schedule them on a regular basis such as quarterly or semi-annually. </a:t>
            </a:r>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22</a:t>
            </a:fld>
            <a:endParaRPr lang="en-US"/>
          </a:p>
        </p:txBody>
      </p:sp>
    </p:spTree>
    <p:extLst>
      <p:ext uri="{BB962C8B-B14F-4D97-AF65-F5344CB8AC3E}">
        <p14:creationId xmlns:p14="http://schemas.microsoft.com/office/powerpoint/2010/main" val="1242772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cs typeface="Calibri"/>
              </a:rPr>
              <a:t>FACILITATE</a:t>
            </a:r>
          </a:p>
          <a:p>
            <a:r>
              <a:rPr lang="en-US" b="1" dirty="0"/>
              <a:t>Improving existing recruitment efforts – Goal increasing last year’s results by at least 20%</a:t>
            </a:r>
          </a:p>
          <a:p>
            <a:r>
              <a:rPr lang="en-US" dirty="0"/>
              <a:t>Many clubs already host amazing recruitment events that are not listed above, generally are specific to the local club and culture and net several new members each year. The club is asked to continue hosting these events and challenge itself to increase its effectiveness by at least 20% more than the previous year. </a:t>
            </a:r>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23</a:t>
            </a:fld>
            <a:endParaRPr lang="en-US"/>
          </a:p>
        </p:txBody>
      </p:sp>
    </p:spTree>
    <p:extLst>
      <p:ext uri="{BB962C8B-B14F-4D97-AF65-F5344CB8AC3E}">
        <p14:creationId xmlns:p14="http://schemas.microsoft.com/office/powerpoint/2010/main" val="1543593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cs typeface="Calibri"/>
              </a:rPr>
              <a:t>FACILITATE</a:t>
            </a:r>
          </a:p>
          <a:p>
            <a:r>
              <a:rPr lang="en-US" b="1" dirty="0" err="1"/>
              <a:t>reMember</a:t>
            </a:r>
            <a:r>
              <a:rPr lang="en-US" b="1" dirty="0"/>
              <a:t> – Goal of adding at least 25% of former members still residing in the area</a:t>
            </a:r>
          </a:p>
          <a:p>
            <a:r>
              <a:rPr lang="en-US" b="0" i="0" dirty="0">
                <a:solidFill>
                  <a:srgbClr val="000000"/>
                </a:solidFill>
                <a:effectLst/>
              </a:rPr>
              <a:t>This is a series of tactics used to re-connect former members of the club. Options can consist of starting a satellite group for those whose scheduling do not allow for regular meeting attendance, having a special guest day targeted to past members, creating an online component to the club for members whose lifestyle is more conducive to a club they can join virtually, promoting corporate memberships, etc. </a:t>
            </a:r>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24</a:t>
            </a:fld>
            <a:endParaRPr lang="en-US"/>
          </a:p>
        </p:txBody>
      </p:sp>
    </p:spTree>
    <p:extLst>
      <p:ext uri="{BB962C8B-B14F-4D97-AF65-F5344CB8AC3E}">
        <p14:creationId xmlns:p14="http://schemas.microsoft.com/office/powerpoint/2010/main" val="1361151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FACILITATE</a:t>
            </a:r>
            <a:br>
              <a:rPr lang="en-US" dirty="0"/>
            </a:br>
            <a:r>
              <a:rPr lang="en-US" b="0" i="0" dirty="0">
                <a:solidFill>
                  <a:srgbClr val="000000"/>
                </a:solidFill>
                <a:effectLst/>
                <a:latin typeface="YAFdJt8dAY0 1"/>
              </a:rPr>
              <a:t>When you attract new members, it's important to keep them and that takes special care and attention.</a:t>
            </a:r>
          </a:p>
          <a:p>
            <a:endParaRPr lang="en-US" dirty="0">
              <a:solidFill>
                <a:srgbClr val="000000"/>
              </a:solidFill>
              <a:effectLst/>
              <a:latin typeface="YAFdJt8dAY0 1"/>
            </a:endParaRPr>
          </a:p>
          <a:p>
            <a:pPr>
              <a:buFont typeface="Arial" panose="020B0604020202020204" pitchFamily="34" charset="0"/>
              <a:buChar char="•"/>
            </a:pPr>
            <a:r>
              <a:rPr lang="en-US" b="0" i="0" dirty="0">
                <a:solidFill>
                  <a:srgbClr val="000000"/>
                </a:solidFill>
                <a:effectLst/>
              </a:rPr>
              <a:t>Orientation: Providing new-member orientation is an important part of helping new members understand what a great organization and club they’re joining. A fillable new member orientation presentation available for download at kiwanis.org/orientation. If you have an education committee in your club, work with that committee to make sure each new member is able to go through an orientation process in a timely manner.</a:t>
            </a:r>
            <a:endParaRPr lang="en-US" dirty="0"/>
          </a:p>
          <a:p>
            <a:pPr>
              <a:buFont typeface="Arial" panose="020B0604020202020204" pitchFamily="34" charset="0"/>
              <a:buChar char="•"/>
            </a:pPr>
            <a:r>
              <a:rPr lang="en-US" b="0" i="0" dirty="0">
                <a:solidFill>
                  <a:srgbClr val="000000"/>
                </a:solidFill>
                <a:effectLst/>
              </a:rPr>
              <a:t>Mentoring: Find a member — maybe it’s the sponsoring member — who will take a special interest in helping them stay connected, especially in those initial months.</a:t>
            </a:r>
            <a:endParaRPr lang="en-US" dirty="0"/>
          </a:p>
          <a:p>
            <a:pPr>
              <a:buFont typeface="Arial" panose="020B0604020202020204" pitchFamily="34" charset="0"/>
              <a:buChar char="•"/>
            </a:pPr>
            <a:r>
              <a:rPr lang="en-US" b="0" i="0" dirty="0">
                <a:solidFill>
                  <a:srgbClr val="000000"/>
                </a:solidFill>
                <a:effectLst/>
              </a:rPr>
              <a:t>Induction ceremony: Make induction into membership a special event. It’s a once-in-a lifetime experience; so, treat it that way. Publicly let the new members tell their reasons for joining the club. Invite the new members’ family and friends. Recognize the sponsoring members. </a:t>
            </a:r>
            <a:endParaRPr lang="en-US" dirty="0"/>
          </a:p>
          <a:p>
            <a:pPr>
              <a:buFont typeface="Arial" panose="020B0604020202020204" pitchFamily="34" charset="0"/>
              <a:buChar char="•"/>
            </a:pPr>
            <a:r>
              <a:rPr lang="en-US" b="0" i="0" dirty="0">
                <a:solidFill>
                  <a:srgbClr val="000000"/>
                </a:solidFill>
                <a:effectLst/>
              </a:rPr>
              <a:t>Involvement: Getting new members involved in an area that’s meaningful for them is key to getting them emotionally connected to the club and the work your club does for the community. Find the right committee, discover each member’s talents and figure out where you need those talents. Show the member they are valued and be sure to ask for their feedback. Expand their horizons by taking them to a nearby club's meeting or to a division or district event. </a:t>
            </a:r>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26</a:t>
            </a:fld>
            <a:endParaRPr lang="en-US"/>
          </a:p>
        </p:txBody>
      </p:sp>
    </p:spTree>
    <p:extLst>
      <p:ext uri="{BB962C8B-B14F-4D97-AF65-F5344CB8AC3E}">
        <p14:creationId xmlns:p14="http://schemas.microsoft.com/office/powerpoint/2010/main" val="1716743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cs typeface="Calibri"/>
              </a:rPr>
              <a:t>FACILITATE</a:t>
            </a:r>
          </a:p>
          <a:p>
            <a:r>
              <a:rPr lang="en-US" b="0" i="0" dirty="0">
                <a:solidFill>
                  <a:srgbClr val="000000"/>
                </a:solidFill>
                <a:effectLst/>
                <a:latin typeface="YAFdJt8dAY0 1"/>
              </a:rPr>
              <a:t>Strong membership requires a two-pronged approach. Attention has to be given to inviting new members, but there’s the other aspect – keeping the members you have. </a:t>
            </a:r>
          </a:p>
          <a:p>
            <a:endParaRPr lang="en-US" dirty="0">
              <a:solidFill>
                <a:srgbClr val="000000"/>
              </a:solidFill>
              <a:effectLst/>
              <a:latin typeface="YAFdJt8dAY0 1"/>
            </a:endParaRPr>
          </a:p>
          <a:p>
            <a:r>
              <a:rPr lang="en-US" b="0" i="0" dirty="0">
                <a:solidFill>
                  <a:srgbClr val="000000"/>
                </a:solidFill>
                <a:effectLst/>
                <a:latin typeface="YAFdJt8dAY0 1"/>
              </a:rPr>
              <a:t>Every year, your members make a decision to continue their club membership. So how can we influence their decision to stay?</a:t>
            </a:r>
          </a:p>
          <a:p>
            <a:endParaRPr lang="en-US" dirty="0">
              <a:solidFill>
                <a:srgbClr val="000000"/>
              </a:solidFill>
              <a:effectLst/>
              <a:latin typeface="YAFdJt8dAY0 1"/>
            </a:endParaRPr>
          </a:p>
          <a:p>
            <a:r>
              <a:rPr lang="en-US" b="0" i="0" dirty="0">
                <a:solidFill>
                  <a:srgbClr val="000000"/>
                </a:solidFill>
                <a:effectLst/>
                <a:latin typeface="YAFdJt8dAY0 1"/>
              </a:rPr>
              <a:t>Work to re-engage those who have become inactive. Assign someone to reach out to find out how they are and find out what's going on with them and let them know what's going on with the club. Invite them to an event! Make sure they know what's going on with the club's projects and events.</a:t>
            </a:r>
          </a:p>
          <a:p>
            <a:endParaRPr lang="en-US" dirty="0">
              <a:solidFill>
                <a:srgbClr val="000000"/>
              </a:solidFill>
              <a:effectLst/>
              <a:latin typeface="YAFdJt8dAY0 1"/>
            </a:endParaRPr>
          </a:p>
          <a:p>
            <a:r>
              <a:rPr lang="en-US" b="0" i="0" dirty="0">
                <a:solidFill>
                  <a:srgbClr val="000000"/>
                </a:solidFill>
                <a:effectLst/>
                <a:latin typeface="YAFdJt8dAY0 1"/>
              </a:rPr>
              <a:t>Make sure your club remains relevant, both within your community and to your members. Use some of the ACE Tools to help with that process.</a:t>
            </a:r>
          </a:p>
          <a:p>
            <a:endParaRPr lang="en-US" dirty="0">
              <a:solidFill>
                <a:srgbClr val="000000"/>
              </a:solidFill>
              <a:effectLst/>
              <a:latin typeface="YAFdJt8dAY0 1"/>
            </a:endParaRPr>
          </a:p>
          <a:p>
            <a:r>
              <a:rPr lang="en-US" b="0" i="0" dirty="0">
                <a:solidFill>
                  <a:srgbClr val="000000"/>
                </a:solidFill>
                <a:effectLst/>
                <a:latin typeface="YAFdJt8dAY0 1"/>
              </a:rPr>
              <a:t>Keep existing members engaged by celebrating accomplishments and making sure members are excited and interested in what your club is doing. </a:t>
            </a:r>
            <a:endParaRPr lang="en-US" dirty="0">
              <a:solidFill>
                <a:srgbClr val="000000"/>
              </a:solidFill>
              <a:effectLst/>
              <a:latin typeface="YAFdJt8dAY0 1"/>
            </a:endParaRPr>
          </a:p>
        </p:txBody>
      </p:sp>
      <p:sp>
        <p:nvSpPr>
          <p:cNvPr id="4" name="Slide Number Placeholder 3"/>
          <p:cNvSpPr>
            <a:spLocks noGrp="1"/>
          </p:cNvSpPr>
          <p:nvPr>
            <p:ph type="sldNum" sz="quarter" idx="5"/>
          </p:nvPr>
        </p:nvSpPr>
        <p:spPr/>
        <p:txBody>
          <a:bodyPr/>
          <a:lstStyle/>
          <a:p>
            <a:fld id="{EBD9D832-8E0A-4B7E-81E6-500EF3BE9FC7}" type="slidenum">
              <a:rPr lang="en-US" smtClean="0"/>
              <a:t>27</a:t>
            </a:fld>
            <a:endParaRPr lang="en-US"/>
          </a:p>
        </p:txBody>
      </p:sp>
    </p:spTree>
    <p:extLst>
      <p:ext uri="{BB962C8B-B14F-4D97-AF65-F5344CB8AC3E}">
        <p14:creationId xmlns:p14="http://schemas.microsoft.com/office/powerpoint/2010/main" val="2177226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FACILITATE</a:t>
            </a:r>
          </a:p>
          <a:p>
            <a:r>
              <a:rPr lang="en-US" b="1" dirty="0"/>
              <a:t>Corporate members </a:t>
            </a:r>
          </a:p>
          <a:p>
            <a:pPr defTabSz="931774">
              <a:defRPr/>
            </a:pPr>
            <a:r>
              <a:rPr lang="en-US" dirty="0"/>
              <a:t>Corporate membership is an opportunity for a company to hold a position in a Kiwanis club. </a:t>
            </a:r>
            <a:endParaRPr lang="en-US" spc="-10" dirty="0">
              <a:cs typeface="Calibri"/>
            </a:endParaRPr>
          </a:p>
          <a:p>
            <a:r>
              <a:rPr lang="en-US" spc="-10" dirty="0"/>
              <a:t>The organization joins the club as a member, following the usual process. The company is represented at meetings and events by a designated employee. If the designated employee changes jobs, a new employee can be designated to take his or her place without being charged a new member fee. </a:t>
            </a:r>
            <a:endParaRPr lang="en-US" dirty="0">
              <a:cs typeface="Calibri" panose="020F0502020204030204"/>
            </a:endParaRPr>
          </a:p>
          <a:p>
            <a:endParaRPr lang="en-US" spc="-10" dirty="0">
              <a:cs typeface="Calibri"/>
            </a:endParaRPr>
          </a:p>
          <a:p>
            <a:endParaRPr lang="en-US" dirty="0"/>
          </a:p>
          <a:p>
            <a:r>
              <a:rPr lang="en-US" dirty="0"/>
              <a:t>Remember to use your best judgment when offering this option. You don’t want to lose multiple individual memberships by immediately offering the corporate option. </a:t>
            </a:r>
            <a:endParaRPr lang="en-US" dirty="0">
              <a:cs typeface="Calibri"/>
            </a:endParaRPr>
          </a:p>
          <a:p>
            <a:endParaRPr lang="en-US" dirty="0">
              <a:cs typeface="Calibri"/>
            </a:endParaRPr>
          </a:p>
          <a:p>
            <a:r>
              <a:rPr lang="en-US" sz="1200" kern="1200" dirty="0">
                <a:solidFill>
                  <a:schemeClr val="tx1"/>
                </a:solidFill>
                <a:effectLst/>
                <a:latin typeface="+mn-lt"/>
                <a:ea typeface="+mn-ea"/>
                <a:cs typeface="+mn-cs"/>
              </a:rPr>
              <a:t>FAQs:</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Can an employer have a corporate membership and send different employees to the meetings each week?</a:t>
            </a:r>
            <a:r>
              <a:rPr lang="en-US" dirty="0"/>
              <a:t> </a:t>
            </a:r>
            <a:endParaRPr lang="en-US" dirty="0">
              <a:cs typeface="Calibri"/>
            </a:endParaRPr>
          </a:p>
          <a:p>
            <a:r>
              <a:rPr lang="en-US" sz="1200" kern="1200" dirty="0">
                <a:solidFill>
                  <a:schemeClr val="tx1"/>
                </a:solidFill>
                <a:effectLst/>
                <a:latin typeface="+mn-lt"/>
                <a:ea typeface="+mn-ea"/>
                <a:cs typeface="+mn-cs"/>
              </a:rPr>
              <a:t>Yes, but only as guests. Different employees from the same employer can be invited to meetings as guests of either the corporate member or the club.</a:t>
            </a:r>
            <a:r>
              <a:rPr lang="en-US" dirty="0"/>
              <a:t> </a:t>
            </a:r>
            <a:endParaRPr lang="en-US" sz="1200" kern="1200" dirty="0">
              <a:solidFill>
                <a:schemeClr val="tx1"/>
              </a:solidFill>
              <a:effectLst/>
              <a:latin typeface="+mn-lt"/>
              <a:cs typeface="Calibri"/>
            </a:endParaRPr>
          </a:p>
          <a:p>
            <a:endParaRPr lang="en-US" dirty="0"/>
          </a:p>
          <a:p>
            <a:r>
              <a:rPr lang="en-US" sz="1200" kern="1200" dirty="0">
                <a:solidFill>
                  <a:schemeClr val="tx1"/>
                </a:solidFill>
                <a:effectLst/>
                <a:latin typeface="+mn-lt"/>
                <a:ea typeface="+mn-ea"/>
                <a:cs typeface="+mn-cs"/>
              </a:rPr>
              <a:t>Can one employer have multiple corporate memberships?</a:t>
            </a:r>
            <a:r>
              <a:rPr lang="en-US" dirty="0"/>
              <a:t> </a:t>
            </a:r>
            <a:endParaRPr lang="en-US" dirty="0">
              <a:cs typeface="Calibri"/>
            </a:endParaRPr>
          </a:p>
          <a:p>
            <a:r>
              <a:rPr lang="en-US" sz="1200" kern="1200" dirty="0">
                <a:solidFill>
                  <a:schemeClr val="tx1"/>
                </a:solidFill>
                <a:effectLst/>
                <a:latin typeface="+mn-lt"/>
                <a:ea typeface="+mn-ea"/>
                <a:cs typeface="+mn-cs"/>
              </a:rPr>
              <a:t>Yes. Each membership would have a specific person named to the membership. There is no limit to the number of member- ships in a club.</a:t>
            </a:r>
            <a:r>
              <a:rPr lang="en-US" dirty="0"/>
              <a:t> </a:t>
            </a:r>
          </a:p>
          <a:p>
            <a:endParaRPr lang="en-US" b="1" dirty="0"/>
          </a:p>
          <a:p>
            <a:r>
              <a:rPr lang="en-US" b="1" dirty="0"/>
              <a:t>Satellite members </a:t>
            </a:r>
          </a:p>
          <a:p>
            <a:r>
              <a:rPr lang="en-US" dirty="0"/>
              <a:t>Satellite member is type of membership for someone who cannot make the regular meetings. Often satellite members become a group that meets separately from the main club. These groups can act either as a committee of the main club or more independently, depending upon how it is set-up. For more information view the satellite member tools on the website.</a:t>
            </a:r>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28</a:t>
            </a:fld>
            <a:endParaRPr lang="en-US"/>
          </a:p>
        </p:txBody>
      </p:sp>
    </p:spTree>
    <p:extLst>
      <p:ext uri="{BB962C8B-B14F-4D97-AF65-F5344CB8AC3E}">
        <p14:creationId xmlns:p14="http://schemas.microsoft.com/office/powerpoint/2010/main" val="3452728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FACILITATE</a:t>
            </a:r>
          </a:p>
          <a:p>
            <a:r>
              <a:rPr lang="en-US" dirty="0"/>
              <a:t>Everyone wants to feel good about themselves. One way we can help everyone feel good is to provide recognition whenever it’s appropriate. It’s important to prioritize recognition in your clubs. </a:t>
            </a:r>
          </a:p>
          <a:p>
            <a:endParaRPr lang="en-US" dirty="0"/>
          </a:p>
          <a:p>
            <a:r>
              <a:rPr lang="en-US" dirty="0"/>
              <a:t>Some clubs</a:t>
            </a:r>
            <a:r>
              <a:rPr lang="en-US" baseline="0" dirty="0"/>
              <a:t> </a:t>
            </a:r>
            <a:r>
              <a:rPr lang="en-US" dirty="0"/>
              <a:t>invest their</a:t>
            </a:r>
            <a:r>
              <a:rPr lang="en-US" baseline="0" dirty="0"/>
              <a:t> </a:t>
            </a:r>
            <a:r>
              <a:rPr lang="en-US" dirty="0"/>
              <a:t>effort in awards, such as the distinguished club recognition. Whatever motivates the members in your club, use this to encourage positive behaviors for both membership and club involvement. Make it personal.</a:t>
            </a:r>
            <a:r>
              <a:rPr lang="en-US" baseline="0" dirty="0"/>
              <a:t> Make it timely. Don’t wait until end-of-year ceremonies. Develop ways to recognize your members at every get-together.</a:t>
            </a:r>
            <a:endParaRPr lang="en-US" dirty="0">
              <a:cs typeface="Calibri"/>
            </a:endParaRPr>
          </a:p>
          <a:p>
            <a:endParaRPr lang="en-US" dirty="0"/>
          </a:p>
          <a:p>
            <a:r>
              <a:rPr lang="en-US" dirty="0"/>
              <a:t>Encourage members to sponsor new members by making</a:t>
            </a:r>
            <a:r>
              <a:rPr lang="en-US" baseline="0" dirty="0"/>
              <a:t> special mention of them during the induction ceremony. Remember the Ruby K program as a way to honor those people who sponsor numerous members. </a:t>
            </a:r>
          </a:p>
          <a:p>
            <a:endParaRPr lang="en-US" dirty="0"/>
          </a:p>
          <a:p>
            <a:r>
              <a:rPr lang="en-US" b="0" i="0" kern="1200" dirty="0">
                <a:effectLst/>
                <a:latin typeface="+mn-lt"/>
                <a:ea typeface="+mn-ea"/>
                <a:cs typeface="+mn-cs"/>
              </a:rPr>
              <a:t>By recruiting five or more new members during a member’s Kiwanis career, a Kiwanian is eligible for the Ruby K </a:t>
            </a:r>
            <a:r>
              <a:rPr lang="en-US" dirty="0"/>
              <a:t>award</a:t>
            </a:r>
            <a:r>
              <a:rPr lang="en-US" b="0" i="0" kern="1200" dirty="0">
                <a:effectLst/>
                <a:latin typeface="+mn-lt"/>
                <a:ea typeface="+mn-ea"/>
                <a:cs typeface="+mn-cs"/>
              </a:rPr>
              <a:t>. Ruby K pins are available for recruiting 5, 10, 15, 20, 30, 40, etc., up to 100 and in multiples of 25 over 100. The award is cumulative, so previous recipients are eligible for a new Ruby K when they recruit additional members.</a:t>
            </a:r>
          </a:p>
          <a:p>
            <a:endParaRPr lang="en-US" b="0" i="0" kern="1200" dirty="0">
              <a:effectLst/>
              <a:latin typeface="+mn-lt"/>
              <a:ea typeface="+mn-ea"/>
              <a:cs typeface="+mn-cs"/>
            </a:endParaRPr>
          </a:p>
          <a:p>
            <a:r>
              <a:rPr lang="en-US" b="0" i="0" dirty="0">
                <a:solidFill>
                  <a:srgbClr val="000000"/>
                </a:solidFill>
                <a:effectLst/>
              </a:rPr>
              <a:t>Learn more about Kiwanis International’s awards and recognition programs at https://www.kiwanis.org/members/awards-recognition/.</a:t>
            </a:r>
            <a:br>
              <a:rPr lang="en-US" dirty="0"/>
            </a:br>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29</a:t>
            </a:fld>
            <a:endParaRPr lang="en-US"/>
          </a:p>
        </p:txBody>
      </p:sp>
    </p:spTree>
    <p:extLst>
      <p:ext uri="{BB962C8B-B14F-4D97-AF65-F5344CB8AC3E}">
        <p14:creationId xmlns:p14="http://schemas.microsoft.com/office/powerpoint/2010/main" val="16988994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dirty="0">
                <a:solidFill>
                  <a:srgbClr val="000000"/>
                </a:solidFill>
                <a:effectLst/>
              </a:rPr>
              <a:t> order for you to be successful at growing your club, you must be able to market your club and Kiwanis effectively. Let’s explore how you can spread the word about Kiwanis in your community.</a:t>
            </a:r>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30</a:t>
            </a:fld>
            <a:endParaRPr lang="en-US"/>
          </a:p>
        </p:txBody>
      </p:sp>
    </p:spTree>
    <p:extLst>
      <p:ext uri="{BB962C8B-B14F-4D97-AF65-F5344CB8AC3E}">
        <p14:creationId xmlns:p14="http://schemas.microsoft.com/office/powerpoint/2010/main" val="3156118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dirty="0">
                <a:solidFill>
                  <a:srgbClr val="000000"/>
                </a:solidFill>
                <a:effectLst/>
                <a:latin typeface="Myriad Pro"/>
              </a:rPr>
              <a:t>FACILITATE</a:t>
            </a:r>
            <a:r>
              <a:rPr lang="en-US" sz="1200" b="0" i="0" dirty="0">
                <a:solidFill>
                  <a:srgbClr val="000000"/>
                </a:solidFill>
                <a:effectLst/>
                <a:latin typeface="WordVisiCarriageReturn_MSFontService"/>
              </a:rPr>
              <a:t> </a:t>
            </a:r>
            <a:br>
              <a:rPr lang="en-US" sz="1200" b="0" i="0" dirty="0">
                <a:solidFill>
                  <a:srgbClr val="000000"/>
                </a:solidFill>
                <a:effectLst/>
                <a:latin typeface="WordVisiCarriageReturn_MSFontService"/>
              </a:rPr>
            </a:br>
            <a:r>
              <a:rPr lang="en-US" sz="1200" dirty="0"/>
              <a:t>As the membership chair, you are the face and voice for membership activities in your club. </a:t>
            </a:r>
          </a:p>
          <a:p>
            <a:endParaRPr lang="en-US" sz="1200" dirty="0"/>
          </a:p>
          <a:p>
            <a:r>
              <a:rPr lang="en-US" sz="1200" dirty="0"/>
              <a:t>Your role is to create a strong and vibrant membership experience that’s rewarding for current members and inviting to others.  To be successful, you need to set realistic membership goals, create a membership action plan and have it approved by your board, and plan member drives and events. </a:t>
            </a:r>
            <a:endParaRPr lang="en-US" sz="1200" dirty="0">
              <a:cs typeface="Calibri"/>
            </a:endParaRPr>
          </a:p>
          <a:p>
            <a:endParaRPr lang="en-US" dirty="0"/>
          </a:p>
          <a:p>
            <a:r>
              <a:rPr lang="en-US" b="0" i="0" dirty="0">
                <a:solidFill>
                  <a:srgbClr val="000000"/>
                </a:solidFill>
                <a:effectLst/>
              </a:rPr>
              <a:t>The first resource that we want to bring to your attention in the Leadership Guide. The most updated version of this document (updated in January 2024) is available online at kiwanis.org/</a:t>
            </a:r>
            <a:r>
              <a:rPr lang="en-US" b="0" i="0" dirty="0" err="1">
                <a:solidFill>
                  <a:srgbClr val="000000"/>
                </a:solidFill>
                <a:effectLst/>
              </a:rPr>
              <a:t>leadershipguide</a:t>
            </a:r>
            <a:r>
              <a:rPr lang="en-US" b="0" i="0" dirty="0">
                <a:solidFill>
                  <a:srgbClr val="000000"/>
                </a:solidFill>
                <a:effectLst/>
              </a:rPr>
              <a:t>. The club membership chair section begins on page 51.</a:t>
            </a:r>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3</a:t>
            </a:fld>
            <a:endParaRPr lang="en-US"/>
          </a:p>
        </p:txBody>
      </p:sp>
    </p:spTree>
    <p:extLst>
      <p:ext uri="{BB962C8B-B14F-4D97-AF65-F5344CB8AC3E}">
        <p14:creationId xmlns:p14="http://schemas.microsoft.com/office/powerpoint/2010/main" val="27091073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WHAT’S AVAILBLE ONLINE</a:t>
            </a:r>
          </a:p>
          <a:p>
            <a:pPr marL="342900" indent="-342900">
              <a:buFont typeface="Arial" panose="020B0604020202020204" pitchFamily="34" charset="0"/>
              <a:buChar char="•"/>
            </a:pPr>
            <a:r>
              <a:rPr lang="en-US" sz="1200" dirty="0"/>
              <a:t>Standard and custom logos</a:t>
            </a:r>
          </a:p>
          <a:p>
            <a:pPr marL="342900" indent="-342900">
              <a:buFont typeface="Arial" panose="020B0604020202020204" pitchFamily="34" charset="0"/>
              <a:buChar char="•"/>
            </a:pPr>
            <a:r>
              <a:rPr lang="en-US" sz="1200" dirty="0"/>
              <a:t>Photography</a:t>
            </a:r>
          </a:p>
          <a:p>
            <a:pPr marL="342900" indent="-342900">
              <a:buFont typeface="Arial" panose="020B0604020202020204" pitchFamily="34" charset="0"/>
              <a:buChar char="•"/>
            </a:pPr>
            <a:r>
              <a:rPr lang="en-US" sz="1200" dirty="0"/>
              <a:t>Social media assets</a:t>
            </a:r>
          </a:p>
          <a:p>
            <a:pPr marL="342900" indent="-342900">
              <a:buFont typeface="Arial" panose="020B0604020202020204" pitchFamily="34" charset="0"/>
              <a:buChar char="•"/>
            </a:pPr>
            <a:r>
              <a:rPr lang="en-US" sz="1200" dirty="0"/>
              <a:t>Brand book</a:t>
            </a:r>
          </a:p>
          <a:p>
            <a:pPr marL="342900" indent="-342900">
              <a:buFont typeface="Arial" panose="020B0604020202020204" pitchFamily="34" charset="0"/>
              <a:buChar char="•"/>
            </a:pPr>
            <a:r>
              <a:rPr lang="en-US" sz="1200" dirty="0"/>
              <a:t>Public relations tips and tools</a:t>
            </a:r>
          </a:p>
          <a:p>
            <a:pPr marL="342900" indent="-342900">
              <a:buFont typeface="Arial" panose="020B0604020202020204" pitchFamily="34" charset="0"/>
              <a:buChar char="•"/>
            </a:pPr>
            <a:r>
              <a:rPr lang="en-US" sz="1200" dirty="0"/>
              <a:t>Custom club brochure</a:t>
            </a:r>
          </a:p>
          <a:p>
            <a:pPr marL="342900" indent="-342900">
              <a:buFont typeface="Arial" panose="020B0604020202020204" pitchFamily="34" charset="0"/>
              <a:buChar char="•"/>
            </a:pPr>
            <a:r>
              <a:rPr lang="en-US" sz="1200" dirty="0"/>
              <a:t>Celebrating club anniversaries</a:t>
            </a:r>
          </a:p>
          <a:p>
            <a:pPr marL="342900" indent="-342900">
              <a:buFont typeface="Arial" panose="020B0604020202020204" pitchFamily="34" charset="0"/>
              <a:buChar char="•"/>
            </a:pPr>
            <a:r>
              <a:rPr lang="en-US" sz="1200" dirty="0"/>
              <a:t>Licensing and trademarks</a:t>
            </a:r>
          </a:p>
          <a:p>
            <a:endParaRPr lang="en-US" b="1" dirty="0"/>
          </a:p>
          <a:p>
            <a:r>
              <a:rPr lang="en-US" b="1" dirty="0"/>
              <a:t>FACILITATION</a:t>
            </a:r>
          </a:p>
          <a:p>
            <a:r>
              <a:rPr lang="en-US" b="0" i="0" dirty="0">
                <a:solidFill>
                  <a:srgbClr val="000000"/>
                </a:solidFill>
                <a:effectLst/>
                <a:latin typeface="YAFdJt8dAY0 1"/>
              </a:rPr>
              <a:t>Visit kiwanis.org/brand to see all of the tools and resources that Kiwanis International already has made for your club to use! On the website you will find:</a:t>
            </a:r>
          </a:p>
          <a:p>
            <a:endParaRPr lang="en-US" dirty="0">
              <a:solidFill>
                <a:srgbClr val="000000"/>
              </a:solidFill>
              <a:effectLst/>
              <a:latin typeface="YAFdJt8dAY0 1"/>
            </a:endParaRPr>
          </a:p>
          <a:p>
            <a:pPr>
              <a:buFont typeface="Arial" panose="020B0604020202020204" pitchFamily="34" charset="0"/>
              <a:buChar char="•"/>
            </a:pPr>
            <a:r>
              <a:rPr lang="en-US" b="0" i="0" dirty="0">
                <a:solidFill>
                  <a:srgbClr val="000000"/>
                </a:solidFill>
                <a:effectLst/>
              </a:rPr>
              <a:t>Standard and custom logos.</a:t>
            </a:r>
            <a:endParaRPr lang="en-US" dirty="0"/>
          </a:p>
          <a:p>
            <a:pPr>
              <a:buFont typeface="Arial" panose="020B0604020202020204" pitchFamily="34" charset="0"/>
              <a:buChar char="•"/>
            </a:pPr>
            <a:r>
              <a:rPr lang="en-US" b="0" i="0" dirty="0">
                <a:solidFill>
                  <a:srgbClr val="000000"/>
                </a:solidFill>
                <a:effectLst/>
              </a:rPr>
              <a:t>Stock Kiwanis photos.</a:t>
            </a:r>
            <a:endParaRPr lang="en-US" dirty="0"/>
          </a:p>
          <a:p>
            <a:pPr>
              <a:buFont typeface="Arial" panose="020B0604020202020204" pitchFamily="34" charset="0"/>
              <a:buChar char="•"/>
            </a:pPr>
            <a:r>
              <a:rPr lang="en-US" b="0" i="0" dirty="0">
                <a:solidFill>
                  <a:srgbClr val="000000"/>
                </a:solidFill>
                <a:effectLst/>
              </a:rPr>
              <a:t>Pre-made social media posts, graphics, videos and more.</a:t>
            </a:r>
            <a:endParaRPr lang="en-US" dirty="0"/>
          </a:p>
          <a:p>
            <a:pPr>
              <a:buFont typeface="Arial" panose="020B0604020202020204" pitchFamily="34" charset="0"/>
              <a:buChar char="•"/>
            </a:pPr>
            <a:r>
              <a:rPr lang="en-US" b="0" i="0" dirty="0">
                <a:solidFill>
                  <a:srgbClr val="000000"/>
                </a:solidFill>
                <a:effectLst/>
              </a:rPr>
              <a:t>A brand guide.</a:t>
            </a:r>
            <a:endParaRPr lang="en-US" dirty="0"/>
          </a:p>
          <a:p>
            <a:pPr>
              <a:buFont typeface="Arial" panose="020B0604020202020204" pitchFamily="34" charset="0"/>
              <a:buChar char="•"/>
            </a:pPr>
            <a:r>
              <a:rPr lang="en-US" b="0" i="0" dirty="0">
                <a:solidFill>
                  <a:srgbClr val="000000"/>
                </a:solidFill>
                <a:effectLst/>
              </a:rPr>
              <a:t>Public relations tips and tools.</a:t>
            </a:r>
            <a:endParaRPr lang="en-US" dirty="0"/>
          </a:p>
          <a:p>
            <a:pPr>
              <a:buFont typeface="Arial" panose="020B0604020202020204" pitchFamily="34" charset="0"/>
              <a:buChar char="•"/>
            </a:pPr>
            <a:r>
              <a:rPr lang="en-US" b="0" i="0" dirty="0">
                <a:solidFill>
                  <a:srgbClr val="000000"/>
                </a:solidFill>
                <a:effectLst/>
              </a:rPr>
              <a:t>Custom club brochure template.</a:t>
            </a:r>
            <a:endParaRPr lang="en-US" dirty="0"/>
          </a:p>
          <a:p>
            <a:pPr>
              <a:buFont typeface="Arial" panose="020B0604020202020204" pitchFamily="34" charset="0"/>
              <a:buChar char="•"/>
            </a:pPr>
            <a:r>
              <a:rPr lang="en-US" b="0" i="0" dirty="0">
                <a:solidFill>
                  <a:srgbClr val="000000"/>
                </a:solidFill>
                <a:effectLst/>
              </a:rPr>
              <a:t>Branding for celebrating club anniversaries.</a:t>
            </a:r>
            <a:endParaRPr lang="en-US" dirty="0"/>
          </a:p>
          <a:p>
            <a:pPr>
              <a:buFont typeface="Arial" panose="020B0604020202020204" pitchFamily="34" charset="0"/>
              <a:buChar char="•"/>
            </a:pPr>
            <a:r>
              <a:rPr lang="en-US" b="0" i="0" dirty="0">
                <a:solidFill>
                  <a:srgbClr val="000000"/>
                </a:solidFill>
                <a:effectLst/>
              </a:rPr>
              <a:t>Licensing and trademark information.</a:t>
            </a:r>
            <a:endParaRPr lang="en-US" dirty="0">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31</a:t>
            </a:fld>
            <a:endParaRPr lang="en-US"/>
          </a:p>
        </p:txBody>
      </p:sp>
    </p:spTree>
    <p:extLst>
      <p:ext uri="{BB962C8B-B14F-4D97-AF65-F5344CB8AC3E}">
        <p14:creationId xmlns:p14="http://schemas.microsoft.com/office/powerpoint/2010/main" val="1937599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solidFill>
                  <a:srgbClr val="FFFFFF"/>
                </a:solidFill>
                <a:latin typeface="MyriadPro-Regular"/>
              </a:rPr>
              <a:t>FACILITATE</a:t>
            </a:r>
            <a:br>
              <a:rPr lang="en-US" sz="1200" dirty="0">
                <a:solidFill>
                  <a:srgbClr val="FFFFFF"/>
                </a:solidFill>
                <a:latin typeface="MyriadPro-Regular"/>
              </a:rPr>
            </a:br>
            <a:r>
              <a:rPr lang="en-US" sz="1200" dirty="0">
                <a:solidFill>
                  <a:srgbClr val="FFFFFF"/>
                </a:solidFill>
                <a:latin typeface="MyriadPro-Regular"/>
              </a:rPr>
              <a:t>Potential members need to know what you do, how you do it, why the community needs them and where they can immediately fit in the process.</a:t>
            </a:r>
          </a:p>
          <a:p>
            <a:pPr algn="l"/>
            <a:endParaRPr lang="en-US" sz="1200" dirty="0">
              <a:solidFill>
                <a:srgbClr val="FFFFFF"/>
              </a:solidFill>
              <a:latin typeface="MyriadPro-Regular"/>
            </a:endParaRPr>
          </a:p>
          <a:p>
            <a:pPr algn="l"/>
            <a:r>
              <a:rPr lang="en-US" sz="1400" dirty="0">
                <a:solidFill>
                  <a:srgbClr val="B4975A"/>
                </a:solidFill>
              </a:rPr>
              <a:t>Make it personal</a:t>
            </a:r>
          </a:p>
          <a:p>
            <a:pPr algn="l"/>
            <a:endParaRPr lang="en-US" sz="1400" dirty="0">
              <a:solidFill>
                <a:srgbClr val="B4975A"/>
              </a:solidFill>
            </a:endParaRPr>
          </a:p>
          <a:p>
            <a:pPr algn="l"/>
            <a:r>
              <a:rPr lang="en-US" sz="1200" b="0" i="1" dirty="0">
                <a:solidFill>
                  <a:srgbClr val="B4975A"/>
                </a:solidFill>
              </a:rPr>
              <a:t>Choose the service project that makes you proudest to be a member.</a:t>
            </a:r>
          </a:p>
          <a:p>
            <a:pPr algn="l"/>
            <a:endParaRPr lang="en-US" sz="1200" b="0" i="1" dirty="0">
              <a:solidFill>
                <a:srgbClr val="B4975A"/>
              </a:solidFill>
            </a:endParaRPr>
          </a:p>
          <a:p>
            <a:pPr algn="l"/>
            <a:r>
              <a:rPr lang="en-US" sz="1200" b="0" i="1" dirty="0">
                <a:solidFill>
                  <a:srgbClr val="B4975A"/>
                </a:solidFill>
              </a:rPr>
              <a:t>Remember your Kiwanis “aha moment.” </a:t>
            </a:r>
          </a:p>
          <a:p>
            <a:pPr algn="l"/>
            <a:endParaRPr lang="en-US" sz="1200" b="0" i="1" dirty="0">
              <a:solidFill>
                <a:srgbClr val="B4975A"/>
              </a:solidFill>
            </a:endParaRPr>
          </a:p>
          <a:p>
            <a:pPr algn="l"/>
            <a:r>
              <a:rPr lang="en-US" sz="1200" b="0" i="1" dirty="0">
                <a:solidFill>
                  <a:srgbClr val="B4975A"/>
                </a:solidFill>
              </a:rPr>
              <a:t>Think of a child your service impacted.</a:t>
            </a:r>
          </a:p>
          <a:p>
            <a:pPr algn="l"/>
            <a:endParaRPr lang="en-US" sz="1200" b="0" i="1" dirty="0">
              <a:solidFill>
                <a:srgbClr val="B4975A"/>
              </a:solidFill>
            </a:endParaRPr>
          </a:p>
          <a:p>
            <a:pPr algn="l"/>
            <a:endParaRPr lang="en-US" sz="1200" b="0" i="1" dirty="0">
              <a:solidFill>
                <a:srgbClr val="B4975A"/>
              </a:solidFill>
            </a:endParaRPr>
          </a:p>
          <a:p>
            <a:r>
              <a:rPr lang="en-US" b="1" dirty="0">
                <a:cs typeface="Calibri"/>
              </a:rPr>
              <a:t>IF TIME, USE THIS ACTIVITY TO HELP OTHERS UNDERSTAND HOW TO INVITE NEW MEMBERS TO THEIR CLUB.</a:t>
            </a:r>
          </a:p>
          <a:p>
            <a:endParaRPr lang="en-US" dirty="0">
              <a:cs typeface="Calibri"/>
            </a:endParaRPr>
          </a:p>
          <a:p>
            <a:r>
              <a:rPr lang="en-US" dirty="0">
                <a:cs typeface="Calibri"/>
              </a:rPr>
              <a:t>Using the elevator speech or one-minute speech, practice sharing why you love your club and why someone else would want to join. </a:t>
            </a:r>
            <a:endParaRPr lang="en-US" dirty="0"/>
          </a:p>
          <a:p>
            <a:r>
              <a:rPr lang="en-US" dirty="0"/>
              <a:t>Address these three questions in one minute or less:</a:t>
            </a:r>
          </a:p>
          <a:p>
            <a:endParaRPr lang="en-US" dirty="0">
              <a:cs typeface="Calibri"/>
            </a:endParaRPr>
          </a:p>
          <a:p>
            <a:r>
              <a:rPr lang="en-US" b="1" dirty="0"/>
              <a:t>1.</a:t>
            </a:r>
            <a:r>
              <a:rPr lang="en-US" b="1" baseline="0" dirty="0"/>
              <a:t> </a:t>
            </a:r>
            <a:r>
              <a:rPr lang="en-US" b="1" dirty="0"/>
              <a:t>Why my club?</a:t>
            </a:r>
            <a:endParaRPr lang="en-US" b="1" dirty="0">
              <a:cs typeface="Calibri"/>
            </a:endParaRPr>
          </a:p>
          <a:p>
            <a:r>
              <a:rPr lang="en-US" dirty="0"/>
              <a:t>Think about what you love most about your club — and your community. Consider how the two matter to each other.</a:t>
            </a:r>
            <a:endParaRPr lang="en-US" dirty="0">
              <a:cs typeface="Calibri"/>
            </a:endParaRPr>
          </a:p>
          <a:p>
            <a:endParaRPr lang="en-US" b="1" dirty="0"/>
          </a:p>
          <a:p>
            <a:r>
              <a:rPr lang="en-US" b="1" dirty="0"/>
              <a:t>2. What’s our community impact?</a:t>
            </a:r>
            <a:endParaRPr lang="en-US" b="1" dirty="0">
              <a:cs typeface="Calibri"/>
            </a:endParaRPr>
          </a:p>
          <a:p>
            <a:r>
              <a:rPr lang="en-US" dirty="0"/>
              <a:t>Pick the service project that makes you proudest of your club. Think of a young person — or group — your club has mentored.</a:t>
            </a:r>
            <a:endParaRPr lang="en-US" dirty="0">
              <a:cs typeface="Calibri"/>
            </a:endParaRPr>
          </a:p>
          <a:p>
            <a:endParaRPr lang="en-US" b="1" dirty="0"/>
          </a:p>
          <a:p>
            <a:r>
              <a:rPr lang="en-US" b="1" dirty="0"/>
              <a:t>3. How do we make an impact?</a:t>
            </a:r>
            <a:endParaRPr lang="en-US" b="1" dirty="0">
              <a:cs typeface="Calibri"/>
            </a:endParaRPr>
          </a:p>
          <a:p>
            <a:r>
              <a:rPr lang="en-US" dirty="0"/>
              <a:t>By working together with people in our community who care. More hearts and more hands mean more opportunities for service and partnership.</a:t>
            </a:r>
            <a:endParaRPr lang="en-US" dirty="0">
              <a:cs typeface="Calibri"/>
            </a:endParaRPr>
          </a:p>
          <a:p>
            <a:endParaRPr lang="en-US" dirty="0"/>
          </a:p>
          <a:p>
            <a:r>
              <a:rPr lang="en-US" i="1" dirty="0"/>
              <a:t>Instructor: This activity will take probably 5 minutes to complete. Give participants a minute or two to gather their thoughts. The goal is to be intentional about what they share and to share it in the time allotted.  </a:t>
            </a:r>
            <a:endParaRPr lang="en-US" i="1" dirty="0">
              <a:cs typeface="Calibri"/>
            </a:endParaRPr>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32</a:t>
            </a:fld>
            <a:endParaRPr lang="en-US"/>
          </a:p>
        </p:txBody>
      </p:sp>
    </p:spTree>
    <p:extLst>
      <p:ext uri="{BB962C8B-B14F-4D97-AF65-F5344CB8AC3E}">
        <p14:creationId xmlns:p14="http://schemas.microsoft.com/office/powerpoint/2010/main" val="13972850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1" dirty="0">
                <a:latin typeface="Calibri" panose="020F0502020204030204" pitchFamily="34" charset="0"/>
                <a:ea typeface="Calibri" panose="020F0502020204030204" pitchFamily="34" charset="0"/>
                <a:cs typeface="Arial" panose="020B0604020202020204" pitchFamily="34" charset="0"/>
              </a:rPr>
              <a:t>FACILITATE </a:t>
            </a:r>
          </a:p>
          <a:p>
            <a:pPr>
              <a:lnSpc>
                <a:spcPct val="107000"/>
              </a:lnSpc>
            </a:pPr>
            <a:r>
              <a:rPr lang="en-US" dirty="0">
                <a:latin typeface="Calibri" panose="020F0502020204030204" pitchFamily="34" charset="0"/>
                <a:ea typeface="Calibri" panose="020F0502020204030204" pitchFamily="34" charset="0"/>
                <a:cs typeface="Arial" panose="020B0604020202020204" pitchFamily="34" charset="0"/>
              </a:rPr>
              <a:t>Newsletters</a:t>
            </a:r>
          </a:p>
          <a:p>
            <a:pPr>
              <a:lnSpc>
                <a:spcPct val="107000"/>
              </a:lnSpc>
            </a:pPr>
            <a:r>
              <a:rPr lang="en-US" dirty="0">
                <a:latin typeface="Calibri" panose="020F0502020204030204" pitchFamily="34" charset="0"/>
                <a:ea typeface="Calibri" panose="020F0502020204030204" pitchFamily="34" charset="0"/>
                <a:cs typeface="Arial" panose="020B0604020202020204" pitchFamily="34" charset="0"/>
              </a:rPr>
              <a:t> </a:t>
            </a:r>
          </a:p>
          <a:p>
            <a:pPr>
              <a:lnSpc>
                <a:spcPct val="107000"/>
              </a:lnSpc>
            </a:pPr>
            <a:r>
              <a:rPr lang="en-US" dirty="0">
                <a:latin typeface="Calibri" panose="020F0502020204030204" pitchFamily="34" charset="0"/>
                <a:ea typeface="Calibri" panose="020F0502020204030204" pitchFamily="34" charset="0"/>
                <a:cs typeface="Arial" panose="020B0604020202020204" pitchFamily="34" charset="0"/>
              </a:rPr>
              <a:t>How many clubs have newsletters, either weekly or monthly?</a:t>
            </a:r>
          </a:p>
          <a:p>
            <a:pPr>
              <a:lnSpc>
                <a:spcPct val="107000"/>
              </a:lnSpc>
            </a:pPr>
            <a:endParaRPr lang="en-US" dirty="0">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en-US" dirty="0">
                <a:latin typeface="Calibri" panose="020F0502020204030204" pitchFamily="34" charset="0"/>
                <a:ea typeface="Calibri" panose="020F0502020204030204" pitchFamily="34" charset="0"/>
                <a:cs typeface="Arial" panose="020B0604020202020204" pitchFamily="34" charset="0"/>
              </a:rPr>
              <a:t>How many members receive Kiwanis International email newsletters? Do you re-use our content – you can, and should. Share the stories and information with your club members who may not receive our emails and with your broader audience – it might make them want to join us. </a:t>
            </a:r>
          </a:p>
          <a:p>
            <a:pPr>
              <a:lnSpc>
                <a:spcPct val="107000"/>
              </a:lnSpc>
            </a:pPr>
            <a:r>
              <a:rPr lang="en-US" dirty="0">
                <a:latin typeface="Calibri" panose="020F0502020204030204" pitchFamily="34" charset="0"/>
                <a:ea typeface="Calibri" panose="020F0502020204030204" pitchFamily="34" charset="0"/>
                <a:cs typeface="Arial" panose="020B0604020202020204" pitchFamily="34" charset="0"/>
              </a:rPr>
              <a:t> </a:t>
            </a:r>
          </a:p>
          <a:p>
            <a:pPr>
              <a:lnSpc>
                <a:spcPct val="107000"/>
              </a:lnSpc>
            </a:pPr>
            <a:r>
              <a:rPr lang="en-US" dirty="0">
                <a:latin typeface="Calibri" panose="020F0502020204030204" pitchFamily="34" charset="0"/>
                <a:ea typeface="Calibri" panose="020F0502020204030204" pitchFamily="34" charset="0"/>
                <a:cs typeface="Arial" panose="020B0604020202020204" pitchFamily="34" charset="0"/>
              </a:rPr>
              <a:t>Do you send your email to your partners, to the parents of SLP members, to city and county government officials? To people who attend your events, support your fundraisers? Make it a practice to collect email addresses at every event or sign up. </a:t>
            </a:r>
          </a:p>
          <a:p>
            <a:pPr>
              <a:lnSpc>
                <a:spcPct val="107000"/>
              </a:lnSpc>
            </a:pPr>
            <a:r>
              <a:rPr lang="en-US" dirty="0">
                <a:latin typeface="Calibri" panose="020F0502020204030204" pitchFamily="34" charset="0"/>
                <a:ea typeface="Calibri" panose="020F0502020204030204" pitchFamily="34" charset="0"/>
                <a:cs typeface="Arial" panose="020B0604020202020204" pitchFamily="34" charset="0"/>
              </a:rPr>
              <a:t> </a:t>
            </a:r>
          </a:p>
          <a:p>
            <a:pPr>
              <a:lnSpc>
                <a:spcPct val="107000"/>
              </a:lnSpc>
            </a:pPr>
            <a:r>
              <a:rPr lang="en-US" dirty="0">
                <a:latin typeface="Calibri" panose="020F0502020204030204" pitchFamily="34" charset="0"/>
                <a:ea typeface="Calibri" panose="020F0502020204030204" pitchFamily="34" charset="0"/>
                <a:cs typeface="Arial" panose="020B0604020202020204" pitchFamily="34" charset="0"/>
              </a:rPr>
              <a:t>Emails should be short and sweet – three or four content blocks. Longer stories should be on the website and you can link to them, or to a Facebook event page or regular page. Use a photo or one of our social media squares to get attention when the recipient opens the email. </a:t>
            </a:r>
          </a:p>
          <a:p>
            <a:pPr>
              <a:lnSpc>
                <a:spcPct val="107000"/>
              </a:lnSpc>
            </a:pPr>
            <a:r>
              <a:rPr lang="en-US" dirty="0">
                <a:latin typeface="Calibri" panose="020F0502020204030204" pitchFamily="34" charset="0"/>
                <a:ea typeface="Calibri" panose="020F0502020204030204" pitchFamily="34" charset="0"/>
                <a:cs typeface="Arial" panose="020B0604020202020204" pitchFamily="34" charset="0"/>
              </a:rPr>
              <a:t> </a:t>
            </a:r>
          </a:p>
          <a:p>
            <a:pPr>
              <a:lnSpc>
                <a:spcPct val="107000"/>
              </a:lnSpc>
            </a:pPr>
            <a:r>
              <a:rPr lang="en-US" dirty="0">
                <a:latin typeface="Calibri" panose="020F0502020204030204" pitchFamily="34" charset="0"/>
                <a:ea typeface="Calibri" panose="020F0502020204030204" pitchFamily="34" charset="0"/>
                <a:cs typeface="Arial" panose="020B0604020202020204" pitchFamily="34" charset="0"/>
              </a:rPr>
              <a:t>Always have a call to action – what do you want them to do? Support an event? Volunteer for a project? Attend a meeting? Give them something to react to.</a:t>
            </a:r>
          </a:p>
          <a:p>
            <a:pPr>
              <a:lnSpc>
                <a:spcPct val="107000"/>
              </a:lnSpc>
            </a:pPr>
            <a:r>
              <a:rPr lang="en-US" dirty="0">
                <a:latin typeface="Calibri" panose="020F0502020204030204" pitchFamily="34" charset="0"/>
                <a:ea typeface="Calibri" panose="020F0502020204030204" pitchFamily="34" charset="0"/>
                <a:cs typeface="Arial" panose="020B0604020202020204" pitchFamily="34" charset="0"/>
              </a:rPr>
              <a:t> </a:t>
            </a:r>
          </a:p>
          <a:p>
            <a:pPr>
              <a:lnSpc>
                <a:spcPct val="107000"/>
              </a:lnSpc>
            </a:pPr>
            <a:r>
              <a:rPr lang="en-US" dirty="0">
                <a:latin typeface="Calibri" panose="020F0502020204030204" pitchFamily="34" charset="0"/>
                <a:ea typeface="Calibri" panose="020F0502020204030204" pitchFamily="34" charset="0"/>
                <a:cs typeface="Arial" panose="020B0604020202020204" pitchFamily="34" charset="0"/>
              </a:rPr>
              <a:t>If you have an email address for questions, who is answering those emails? Are they answering quickly? </a:t>
            </a:r>
          </a:p>
          <a:p>
            <a:endParaRPr lang="en-US" dirty="0"/>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33</a:t>
            </a:fld>
            <a:endParaRPr lang="en-US"/>
          </a:p>
        </p:txBody>
      </p:sp>
    </p:spTree>
    <p:extLst>
      <p:ext uri="{BB962C8B-B14F-4D97-AF65-F5344CB8AC3E}">
        <p14:creationId xmlns:p14="http://schemas.microsoft.com/office/powerpoint/2010/main" val="954819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FACILITATE</a:t>
            </a:r>
          </a:p>
          <a:p>
            <a:r>
              <a:rPr lang="en-US" b="0" i="0" dirty="0">
                <a:solidFill>
                  <a:srgbClr val="000000"/>
                </a:solidFill>
                <a:effectLst/>
                <a:latin typeface="YAFdJt8dAY0 1"/>
              </a:rPr>
              <a:t>However you choose to market your club, keep it fresh and exciting.</a:t>
            </a:r>
          </a:p>
          <a:p>
            <a:endParaRPr lang="en-US" dirty="0">
              <a:solidFill>
                <a:srgbClr val="000000"/>
              </a:solidFill>
              <a:effectLst/>
              <a:latin typeface="YAFdJt8dAY0 1"/>
            </a:endParaRPr>
          </a:p>
          <a:p>
            <a:r>
              <a:rPr lang="en-US" b="0" i="0" dirty="0">
                <a:solidFill>
                  <a:srgbClr val="000000"/>
                </a:solidFill>
                <a:effectLst/>
                <a:latin typeface="YAFdJt8dAY0 1"/>
              </a:rPr>
              <a:t>One way to generate excitement is to have that digital presence on social media. Keep your accounts updated with helpful information. Try to post two to three times a week. If you club does not have lots of content, post ours. If you don’t have a club member who can do this, ask an SLP member of a club you sponsor for some help! Make it their service project. </a:t>
            </a:r>
            <a:endParaRPr lang="en-US" dirty="0">
              <a:solidFill>
                <a:srgbClr val="000000"/>
              </a:solidFill>
              <a:effectLst/>
              <a:latin typeface="YAFdJt8dAY0 1"/>
            </a:endParaRPr>
          </a:p>
          <a:p>
            <a:endParaRPr lang="en-US" b="0" i="0" dirty="0">
              <a:solidFill>
                <a:srgbClr val="000000"/>
              </a:solidFill>
              <a:effectLst/>
              <a:latin typeface="YAFdJt8dAY0 1"/>
            </a:endParaRPr>
          </a:p>
          <a:p>
            <a:r>
              <a:rPr lang="en-US" b="0" i="0" dirty="0">
                <a:solidFill>
                  <a:srgbClr val="000000"/>
                </a:solidFill>
                <a:effectLst/>
                <a:latin typeface="YAFdJt8dAY0 1"/>
              </a:rPr>
              <a:t>The most important thing to remember is to respond to requests ASAP. If you get an email from the email address on your Facebook page, or get a message via Messenger, respond right away.</a:t>
            </a:r>
            <a:endParaRPr lang="en-US" dirty="0">
              <a:solidFill>
                <a:srgbClr val="000000"/>
              </a:solidFill>
              <a:effectLst/>
              <a:latin typeface="YAFdJt8dAY0 1"/>
            </a:endParaRPr>
          </a:p>
          <a:p>
            <a:pPr>
              <a:lnSpc>
                <a:spcPct val="107000"/>
              </a:lnSpc>
            </a:pPr>
            <a:endParaRPr lang="en-US" dirty="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BD9D832-8E0A-4B7E-81E6-500EF3BE9FC7}" type="slidenum">
              <a:rPr lang="en-US" smtClean="0"/>
              <a:t>34</a:t>
            </a:fld>
            <a:endParaRPr lang="en-US"/>
          </a:p>
        </p:txBody>
      </p:sp>
    </p:spTree>
    <p:extLst>
      <p:ext uri="{BB962C8B-B14F-4D97-AF65-F5344CB8AC3E}">
        <p14:creationId xmlns:p14="http://schemas.microsoft.com/office/powerpoint/2010/main" val="29508814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FACILITATE</a:t>
            </a:r>
          </a:p>
          <a:p>
            <a:r>
              <a:rPr lang="en-US" b="0" i="0" dirty="0">
                <a:solidFill>
                  <a:srgbClr val="000000"/>
                </a:solidFill>
                <a:effectLst/>
                <a:latin typeface="YAFdJt8dAY0 1"/>
              </a:rPr>
              <a:t>The most important thing about social media is having fresh, fun content. Look for content that is engaging and visually appealing – what would you look at? A photo or a post of all words?</a:t>
            </a:r>
            <a:endParaRPr lang="en-US" dirty="0">
              <a:solidFill>
                <a:srgbClr val="000000"/>
              </a:solidFill>
              <a:effectLst/>
              <a:latin typeface="YAFdJt8dAY0 1"/>
            </a:endParaRPr>
          </a:p>
          <a:p>
            <a:r>
              <a:rPr lang="en-US" b="0" i="0" dirty="0">
                <a:solidFill>
                  <a:srgbClr val="000000"/>
                </a:solidFill>
                <a:effectLst/>
                <a:latin typeface="YAFdJt8dAY0 1"/>
              </a:rPr>
              <a:t>Create your own content – take photos, make short videos, anything that showcases the work and projects your club does. </a:t>
            </a:r>
            <a:endParaRPr lang="en-US" dirty="0">
              <a:solidFill>
                <a:srgbClr val="000000"/>
              </a:solidFill>
              <a:effectLst/>
              <a:latin typeface="YAFdJt8dAY0 1"/>
            </a:endParaRPr>
          </a:p>
          <a:p>
            <a:r>
              <a:rPr lang="en-US" b="0" i="0" dirty="0">
                <a:solidFill>
                  <a:srgbClr val="000000"/>
                </a:solidFill>
                <a:effectLst/>
                <a:latin typeface="YAFdJt8dAY0 1"/>
              </a:rPr>
              <a:t>Videos are gaining in popularity. Consider a short video every week with a club member – ask them about their Kiwanis moment, why they volunteer or why they feel they are making a difference.</a:t>
            </a:r>
            <a:endParaRPr lang="en-US" dirty="0">
              <a:solidFill>
                <a:srgbClr val="000000"/>
              </a:solidFill>
              <a:effectLst/>
              <a:latin typeface="YAFdJt8dAY0 1"/>
            </a:endParaRPr>
          </a:p>
          <a:p>
            <a:pPr>
              <a:lnSpc>
                <a:spcPct val="107000"/>
              </a:lnSpc>
            </a:pPr>
            <a:endParaRPr lang="en-US" dirty="0">
              <a:latin typeface="Calibri" panose="020F0502020204030204" pitchFamily="34" charset="0"/>
              <a:ea typeface="Calibri" panose="020F0502020204030204" pitchFamily="34" charset="0"/>
              <a:cs typeface="Arial" panose="020B0604020202020204" pitchFamily="34" charset="0"/>
            </a:endParaRPr>
          </a:p>
          <a:p>
            <a:r>
              <a:rPr lang="en-US" b="0" i="0" dirty="0">
                <a:solidFill>
                  <a:srgbClr val="000000"/>
                </a:solidFill>
                <a:effectLst/>
                <a:latin typeface="YAFdJt8dAY0 1"/>
              </a:rPr>
              <a:t>If you’re new to the Facebook game, we have info sheets that you can use, with very basic information – Facebook 100, Facebook 101, Facebook 102 and even maximizing digital leads - how to respond and how to make the most of this feature. </a:t>
            </a:r>
          </a:p>
          <a:p>
            <a:endParaRPr lang="en-US" dirty="0">
              <a:solidFill>
                <a:srgbClr val="000000"/>
              </a:solidFill>
              <a:effectLst/>
              <a:latin typeface="YAFdJt8dAY0 1"/>
            </a:endParaRPr>
          </a:p>
          <a:p>
            <a:r>
              <a:rPr lang="en-US" b="0" i="0" dirty="0">
                <a:solidFill>
                  <a:srgbClr val="000000"/>
                </a:solidFill>
                <a:effectLst/>
                <a:latin typeface="YAFdJt8dAY0 1"/>
              </a:rPr>
              <a:t>Kiwanis has seen great success with advertising on Facebook. We advertise by ZIP code over a period of two weeks. When someone asks for more information, we capture their information – they fill out a form, and we send it to the members we’re working with. We ask them to respond to that request and return a call, text or email within a few hours. </a:t>
            </a:r>
            <a:endParaRPr lang="en-US" dirty="0">
              <a:solidFill>
                <a:srgbClr val="000000"/>
              </a:solidFill>
              <a:effectLst/>
              <a:latin typeface="YAFdJt8dAY0 1"/>
            </a:endParaRPr>
          </a:p>
          <a:p>
            <a:r>
              <a:rPr lang="en-US" b="0" i="0" dirty="0">
                <a:solidFill>
                  <a:srgbClr val="000000"/>
                </a:solidFill>
                <a:effectLst/>
                <a:latin typeface="YAFdJt8dAY0 1"/>
              </a:rPr>
              <a:t>Kiwanis will do this for clubs for free as part of an organized club boost.</a:t>
            </a:r>
            <a:endParaRPr lang="en-US" dirty="0">
              <a:solidFill>
                <a:srgbClr val="000000"/>
              </a:solidFill>
              <a:effectLst/>
              <a:latin typeface="YAFdJt8dAY0 1"/>
            </a:endParaRPr>
          </a:p>
          <a:p>
            <a:pPr>
              <a:lnSpc>
                <a:spcPct val="107000"/>
              </a:lnSpc>
            </a:pPr>
            <a:endParaRPr lang="en-US" dirty="0">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35</a:t>
            </a:fld>
            <a:endParaRPr lang="en-US"/>
          </a:p>
        </p:txBody>
      </p:sp>
    </p:spTree>
    <p:extLst>
      <p:ext uri="{BB962C8B-B14F-4D97-AF65-F5344CB8AC3E}">
        <p14:creationId xmlns:p14="http://schemas.microsoft.com/office/powerpoint/2010/main" val="1269558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1" dirty="0">
                <a:latin typeface="Calibri" panose="020F0502020204030204" pitchFamily="34" charset="0"/>
                <a:ea typeface="Calibri" panose="020F0502020204030204" pitchFamily="34" charset="0"/>
                <a:cs typeface="Arial" panose="020B0604020202020204" pitchFamily="34" charset="0"/>
              </a:rPr>
              <a:t>FACILITATE</a:t>
            </a:r>
          </a:p>
          <a:p>
            <a:pPr>
              <a:lnSpc>
                <a:spcPct val="107000"/>
              </a:lnSpc>
            </a:pPr>
            <a:r>
              <a:rPr lang="en-US" b="0" i="0" dirty="0">
                <a:solidFill>
                  <a:srgbClr val="000000"/>
                </a:solidFill>
                <a:effectLst/>
              </a:rPr>
              <a:t>Facebook events are special Facebook pages that are established just to promote an event. Promote via Zip code to certain demographics you want to attend your event or participate in your club. If anyone likes or shares the post, you can see that information and connect with that person and gauge their interest. It’s important to act quickly. Invite them to an event, and if they don’t come right away, stay connected. Maybe something else will click later. </a:t>
            </a:r>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36</a:t>
            </a:fld>
            <a:endParaRPr lang="en-US"/>
          </a:p>
        </p:txBody>
      </p:sp>
    </p:spTree>
    <p:extLst>
      <p:ext uri="{BB962C8B-B14F-4D97-AF65-F5344CB8AC3E}">
        <p14:creationId xmlns:p14="http://schemas.microsoft.com/office/powerpoint/2010/main" val="31373621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FACILITATE</a:t>
            </a:r>
          </a:p>
          <a:p>
            <a:pPr>
              <a:lnSpc>
                <a:spcPct val="107000"/>
              </a:lnSpc>
            </a:pPr>
            <a:r>
              <a:rPr lang="en-US" b="0" i="0" dirty="0">
                <a:solidFill>
                  <a:srgbClr val="000000"/>
                </a:solidFill>
                <a:effectLst/>
              </a:rPr>
              <a:t>It does have a business focus and it offers opportunities to connect, like Facebook or X, you can like or share a post, or comment. However, it offers the opportunity to connect with a different and perhaps broader part of your community than other social media platforms.</a:t>
            </a:r>
            <a:endParaRPr lang="en-US" dirty="0">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37</a:t>
            </a:fld>
            <a:endParaRPr lang="en-US"/>
          </a:p>
        </p:txBody>
      </p:sp>
    </p:spTree>
    <p:extLst>
      <p:ext uri="{BB962C8B-B14F-4D97-AF65-F5344CB8AC3E}">
        <p14:creationId xmlns:p14="http://schemas.microsoft.com/office/powerpoint/2010/main" val="40623627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1" dirty="0">
                <a:latin typeface="Calibri" panose="020F0502020204030204" pitchFamily="34" charset="0"/>
                <a:ea typeface="Calibri" panose="020F0502020204030204" pitchFamily="34" charset="0"/>
                <a:cs typeface="Arial" panose="020B0604020202020204" pitchFamily="34" charset="0"/>
              </a:rPr>
              <a:t>FACILITATE</a:t>
            </a:r>
          </a:p>
          <a:p>
            <a:pPr>
              <a:lnSpc>
                <a:spcPct val="107000"/>
              </a:lnSpc>
            </a:pPr>
            <a:r>
              <a:rPr lang="en-US" b="0" i="0" dirty="0">
                <a:solidFill>
                  <a:srgbClr val="000000"/>
                </a:solidFill>
                <a:effectLst/>
              </a:rPr>
              <a:t>If you are aiming to recruit or connect with a younger audience, Instagram is your best option. This platform focuses on using exciting visuals - pictures or videos (reels) to draw attention to your post. Keep your posts simple and </a:t>
            </a:r>
            <a:r>
              <a:rPr lang="en-US" b="0" i="0" dirty="0" err="1">
                <a:solidFill>
                  <a:srgbClr val="000000"/>
                </a:solidFill>
                <a:effectLst/>
              </a:rPr>
              <a:t>and</a:t>
            </a:r>
            <a:r>
              <a:rPr lang="en-US" b="0" i="0" dirty="0">
                <a:solidFill>
                  <a:srgbClr val="000000"/>
                </a:solidFill>
                <a:effectLst/>
              </a:rPr>
              <a:t> explore hashtags that may draw more attention to your activities.</a:t>
            </a:r>
            <a:r>
              <a:rPr lang="en-US" dirty="0">
                <a:latin typeface="Calibri" panose="020F0502020204030204" pitchFamily="34" charset="0"/>
                <a:ea typeface="Calibri" panose="020F0502020204030204" pitchFamily="34" charset="0"/>
                <a:cs typeface="Arial" panose="020B0604020202020204" pitchFamily="34" charset="0"/>
              </a:rPr>
              <a:t> </a:t>
            </a:r>
          </a:p>
          <a:p>
            <a:pPr>
              <a:lnSpc>
                <a:spcPct val="107000"/>
              </a:lnSpc>
            </a:pPr>
            <a:endParaRPr lang="en-US" dirty="0">
              <a:latin typeface="Calibri" panose="020F0502020204030204" pitchFamily="34" charset="0"/>
              <a:cs typeface="Arial" panose="020B0604020202020204" pitchFamily="34" charset="0"/>
            </a:endParaRPr>
          </a:p>
          <a:p>
            <a:pPr>
              <a:lnSpc>
                <a:spcPct val="107000"/>
              </a:lnSpc>
            </a:pPr>
            <a:r>
              <a:rPr lang="en-US" b="0" i="0" dirty="0">
                <a:solidFill>
                  <a:srgbClr val="000000"/>
                </a:solidFill>
                <a:effectLst/>
              </a:rPr>
              <a:t>If you are new to Instagram, ask a Key Club or CKI member to show you how to use it.</a:t>
            </a:r>
            <a:endParaRPr lang="en-US" dirty="0"/>
          </a:p>
          <a:p>
            <a:pPr>
              <a:lnSpc>
                <a:spcPct val="107000"/>
              </a:lnSpc>
            </a:pPr>
            <a:endParaRPr lang="en-US" dirty="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BD9D832-8E0A-4B7E-81E6-500EF3BE9FC7}" type="slidenum">
              <a:rPr lang="en-US" smtClean="0"/>
              <a:t>38</a:t>
            </a:fld>
            <a:endParaRPr lang="en-US"/>
          </a:p>
        </p:txBody>
      </p:sp>
    </p:spTree>
    <p:extLst>
      <p:ext uri="{BB962C8B-B14F-4D97-AF65-F5344CB8AC3E}">
        <p14:creationId xmlns:p14="http://schemas.microsoft.com/office/powerpoint/2010/main" val="5017352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FACILITATE</a:t>
            </a:r>
            <a:endParaRPr lang="en-US" dirty="0"/>
          </a:p>
          <a:p>
            <a:r>
              <a:rPr lang="en-US" b="0" i="0" dirty="0">
                <a:solidFill>
                  <a:srgbClr val="000000"/>
                </a:solidFill>
                <a:effectLst/>
                <a:latin typeface="YAFdJt8dAY0 1"/>
              </a:rPr>
              <a:t>These are two important resources club membership:</a:t>
            </a:r>
            <a:endParaRPr lang="en-US" dirty="0">
              <a:solidFill>
                <a:srgbClr val="000000"/>
              </a:solidFill>
              <a:effectLst/>
              <a:latin typeface="YAFdJt8dAY0 1"/>
            </a:endParaRPr>
          </a:p>
          <a:p>
            <a:r>
              <a:rPr lang="en-US" b="0" i="0" dirty="0">
                <a:solidFill>
                  <a:srgbClr val="000000"/>
                </a:solidFill>
                <a:effectLst/>
                <a:latin typeface="YAFdJt8dAY0 1"/>
              </a:rPr>
              <a:t>Everything you need to know about club strengthening is in the club toolbox on Kiwanis.org.</a:t>
            </a:r>
            <a:endParaRPr lang="en-US" dirty="0">
              <a:solidFill>
                <a:srgbClr val="000000"/>
              </a:solidFill>
              <a:effectLst/>
              <a:latin typeface="YAFdJt8dAY0 1"/>
            </a:endParaRPr>
          </a:p>
          <a:p>
            <a:r>
              <a:rPr lang="en-US" b="0" i="0" dirty="0">
                <a:solidFill>
                  <a:srgbClr val="000000"/>
                </a:solidFill>
                <a:effectLst/>
                <a:latin typeface="YAFdJt8dAY0 1"/>
              </a:rPr>
              <a:t>Membership Leaders Facebook page</a:t>
            </a:r>
            <a:endParaRPr lang="en-US" dirty="0">
              <a:solidFill>
                <a:srgbClr val="000000"/>
              </a:solidFill>
              <a:effectLst/>
              <a:latin typeface="YAFdJt8dAY0 1"/>
            </a:endParaRPr>
          </a:p>
          <a:p>
            <a:r>
              <a:rPr lang="en-US" b="0" i="0" dirty="0">
                <a:solidFill>
                  <a:srgbClr val="000000"/>
                </a:solidFill>
                <a:effectLst/>
                <a:latin typeface="YAFdJt8dAY0 1"/>
              </a:rPr>
              <a:t>Please use this group to share updates with and ask questions to your peers as we work together to strengthen our organization. Staff monitor this group and will periodically ask you questions to spur discussion and excitement.</a:t>
            </a:r>
            <a:endParaRPr lang="en-US" dirty="0">
              <a:solidFill>
                <a:srgbClr val="000000"/>
              </a:solidFill>
              <a:effectLst/>
              <a:latin typeface="YAFdJt8dAY0 1"/>
            </a:endParaRPr>
          </a:p>
        </p:txBody>
      </p:sp>
      <p:sp>
        <p:nvSpPr>
          <p:cNvPr id="4" name="Slide Number Placeholder 3"/>
          <p:cNvSpPr>
            <a:spLocks noGrp="1"/>
          </p:cNvSpPr>
          <p:nvPr>
            <p:ph type="sldNum" sz="quarter" idx="5"/>
          </p:nvPr>
        </p:nvSpPr>
        <p:spPr/>
        <p:txBody>
          <a:bodyPr/>
          <a:lstStyle/>
          <a:p>
            <a:fld id="{EBD9D832-8E0A-4B7E-81E6-500EF3BE9FC7}" type="slidenum">
              <a:rPr lang="en-US" smtClean="0"/>
              <a:t>39</a:t>
            </a:fld>
            <a:endParaRPr lang="en-US"/>
          </a:p>
        </p:txBody>
      </p:sp>
    </p:spTree>
    <p:extLst>
      <p:ext uri="{BB962C8B-B14F-4D97-AF65-F5344CB8AC3E}">
        <p14:creationId xmlns:p14="http://schemas.microsoft.com/office/powerpoint/2010/main" val="15524671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YAFdJt8dAY0 1"/>
              </a:rPr>
              <a:t>Thank you for participating in the membership chair’s session of Club Leadership Education. We will provide you with these slides so that you have all the information shared today at your fingertips. As you continue to prepare for your term, please do not hesitate to reach out if you have any questions.</a:t>
            </a:r>
            <a:endParaRPr lang="en-US" dirty="0">
              <a:solidFill>
                <a:srgbClr val="000000"/>
              </a:solidFill>
              <a:effectLst/>
              <a:latin typeface="YAFdJt8dAY0 1"/>
            </a:endParaRPr>
          </a:p>
          <a:p>
            <a:endParaRPr lang="en-US" b="0" i="1">
              <a:solidFill>
                <a:srgbClr val="000000"/>
              </a:solidFill>
              <a:effectLst/>
              <a:latin typeface="YAFdJt8dAY0 1"/>
            </a:endParaRPr>
          </a:p>
          <a:p>
            <a:r>
              <a:rPr lang="en-US" b="0" i="1">
                <a:solidFill>
                  <a:srgbClr val="000000"/>
                </a:solidFill>
                <a:effectLst/>
                <a:latin typeface="YAFdJt8dAY0 1"/>
              </a:rPr>
              <a:t>Be sure to email your slides or provide them with handouts at the conclusion of the training.</a:t>
            </a:r>
            <a:endParaRPr lang="en-US">
              <a:solidFill>
                <a:srgbClr val="000000"/>
              </a:solidFill>
              <a:effectLst/>
              <a:latin typeface="YAFdJt8dAY0 1"/>
            </a:endParaRPr>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40</a:t>
            </a:fld>
            <a:endParaRPr lang="en-US"/>
          </a:p>
        </p:txBody>
      </p:sp>
    </p:spTree>
    <p:extLst>
      <p:ext uri="{BB962C8B-B14F-4D97-AF65-F5344CB8AC3E}">
        <p14:creationId xmlns:p14="http://schemas.microsoft.com/office/powerpoint/2010/main" val="2218094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YAFdJt8dAY0 1"/>
              </a:rPr>
              <a:t>Our goal today is to provide you with guidance to undertake these tasks as your club works to meet established membership goals. In your role you will:</a:t>
            </a:r>
          </a:p>
          <a:p>
            <a:endParaRPr lang="en-US" dirty="0">
              <a:solidFill>
                <a:srgbClr val="000000"/>
              </a:solidFill>
              <a:effectLst/>
              <a:latin typeface="YAFdJt8dAY0 1"/>
            </a:endParaRPr>
          </a:p>
          <a:p>
            <a:pPr>
              <a:buFont typeface="Arial" panose="020B0604020202020204" pitchFamily="34" charset="0"/>
              <a:buChar char="•"/>
            </a:pPr>
            <a:r>
              <a:rPr lang="en-US" b="0" i="0" dirty="0">
                <a:solidFill>
                  <a:srgbClr val="000000"/>
                </a:solidFill>
                <a:effectLst/>
              </a:rPr>
              <a:t>Set realistic and measurable goals.</a:t>
            </a:r>
            <a:endParaRPr lang="en-US" dirty="0"/>
          </a:p>
          <a:p>
            <a:pPr>
              <a:buFont typeface="Arial" panose="020B0604020202020204" pitchFamily="34" charset="0"/>
              <a:buChar char="•"/>
            </a:pPr>
            <a:r>
              <a:rPr lang="en-US" b="0" i="0" dirty="0">
                <a:solidFill>
                  <a:srgbClr val="000000"/>
                </a:solidFill>
                <a:effectLst/>
              </a:rPr>
              <a:t>Develop action plan for meeting goals.</a:t>
            </a:r>
            <a:endParaRPr lang="en-US" dirty="0"/>
          </a:p>
          <a:p>
            <a:pPr>
              <a:buFont typeface="Arial" panose="020B0604020202020204" pitchFamily="34" charset="0"/>
              <a:buChar char="•"/>
            </a:pPr>
            <a:r>
              <a:rPr lang="en-US" b="0" i="0" dirty="0">
                <a:solidFill>
                  <a:srgbClr val="000000"/>
                </a:solidFill>
                <a:effectLst/>
              </a:rPr>
              <a:t>Communicate importance of membership efforts to members.</a:t>
            </a:r>
            <a:endParaRPr lang="en-US" dirty="0"/>
          </a:p>
          <a:p>
            <a:pPr>
              <a:buFont typeface="Arial" panose="020B0604020202020204" pitchFamily="34" charset="0"/>
              <a:buChar char="•"/>
            </a:pPr>
            <a:r>
              <a:rPr lang="en-US" b="0" i="0" dirty="0">
                <a:solidFill>
                  <a:srgbClr val="000000"/>
                </a:solidFill>
                <a:effectLst/>
              </a:rPr>
              <a:t>Plan membership drives and special recruitment events.</a:t>
            </a:r>
            <a:endParaRPr lang="en-US" dirty="0"/>
          </a:p>
          <a:p>
            <a:pPr>
              <a:buFont typeface="Arial" panose="020B0604020202020204" pitchFamily="34" charset="0"/>
              <a:buChar char="•"/>
            </a:pPr>
            <a:r>
              <a:rPr lang="en-US" b="0" i="0" dirty="0">
                <a:solidFill>
                  <a:srgbClr val="000000"/>
                </a:solidFill>
                <a:effectLst/>
              </a:rPr>
              <a:t>Teach others how to invite community members to club events.</a:t>
            </a:r>
            <a:endParaRPr lang="en-US" dirty="0"/>
          </a:p>
          <a:p>
            <a:pPr>
              <a:buFont typeface="Arial" panose="020B0604020202020204" pitchFamily="34" charset="0"/>
              <a:buChar char="•"/>
            </a:pPr>
            <a:r>
              <a:rPr lang="en-US" b="0" i="0" dirty="0">
                <a:solidFill>
                  <a:srgbClr val="000000"/>
                </a:solidFill>
                <a:effectLst/>
              </a:rPr>
              <a:t>Plan and conduct new-member inductions.</a:t>
            </a:r>
          </a:p>
          <a:p>
            <a:pPr>
              <a:buFont typeface="Arial" panose="020B0604020202020204" pitchFamily="34" charset="0"/>
              <a:buNone/>
            </a:pPr>
            <a:endParaRPr lang="en-US" dirty="0"/>
          </a:p>
          <a:p>
            <a:r>
              <a:rPr lang="en-US" b="0" i="0" dirty="0">
                <a:solidFill>
                  <a:srgbClr val="000000"/>
                </a:solidFill>
                <a:effectLst/>
                <a:latin typeface="YAFdJt8dAY0 1"/>
              </a:rPr>
              <a:t>In your role as membership chair, you’ll also serve as a spokesperson on membership topics. When the club bylaws were updated in 2012, Kiwanis leadership defined a club membership committee’s role as one that: </a:t>
            </a:r>
          </a:p>
          <a:p>
            <a:endParaRPr lang="en-US" dirty="0">
              <a:solidFill>
                <a:srgbClr val="000000"/>
              </a:solidFill>
              <a:effectLst/>
              <a:latin typeface="YAFdJt8dAY0 1"/>
            </a:endParaRPr>
          </a:p>
          <a:p>
            <a:pPr>
              <a:buFont typeface="Arial" panose="020B0604020202020204" pitchFamily="34" charset="0"/>
              <a:buChar char="•"/>
            </a:pPr>
            <a:r>
              <a:rPr lang="en-US" b="0" i="0" dirty="0">
                <a:solidFill>
                  <a:srgbClr val="000000"/>
                </a:solidFill>
                <a:effectLst/>
              </a:rPr>
              <a:t>Recruits or invites new members.</a:t>
            </a:r>
            <a:endParaRPr lang="en-US" dirty="0"/>
          </a:p>
          <a:p>
            <a:pPr>
              <a:buFont typeface="Arial" panose="020B0604020202020204" pitchFamily="34" charset="0"/>
              <a:buChar char="•"/>
            </a:pPr>
            <a:r>
              <a:rPr lang="en-US" b="0" i="0" dirty="0">
                <a:solidFill>
                  <a:srgbClr val="000000"/>
                </a:solidFill>
                <a:effectLst/>
              </a:rPr>
              <a:t>Works to retain existing members.</a:t>
            </a:r>
            <a:endParaRPr lang="en-US" dirty="0"/>
          </a:p>
          <a:p>
            <a:pPr>
              <a:buFont typeface="Arial" panose="020B0604020202020204" pitchFamily="34" charset="0"/>
              <a:buChar char="•"/>
            </a:pPr>
            <a:r>
              <a:rPr lang="en-US" b="0" i="0" dirty="0">
                <a:solidFill>
                  <a:srgbClr val="000000"/>
                </a:solidFill>
                <a:effectLst/>
              </a:rPr>
              <a:t>Increases the visibility of the club in the community.</a:t>
            </a:r>
          </a:p>
          <a:p>
            <a:pPr>
              <a:buFont typeface="Arial" panose="020B0604020202020204" pitchFamily="34" charset="0"/>
              <a:buNone/>
            </a:pPr>
            <a:endParaRPr lang="en-US" dirty="0"/>
          </a:p>
          <a:p>
            <a:r>
              <a:rPr lang="en-US" b="0" i="0" dirty="0">
                <a:solidFill>
                  <a:srgbClr val="000000"/>
                </a:solidFill>
                <a:effectLst/>
                <a:latin typeface="YAFdJt8dAY0 1"/>
              </a:rPr>
              <a:t>It’s common for a club to have a separate public relations or marketing committee. If that’s the case in your club, be sure to incorporate the marketing/PR committee in your membership committee’s plans. Also, if your club has a separate social media manager, be sure that member is also involved as you will work together on visibility in the community. </a:t>
            </a:r>
          </a:p>
          <a:p>
            <a:endParaRPr lang="en-US" dirty="0">
              <a:solidFill>
                <a:srgbClr val="000000"/>
              </a:solidFill>
              <a:effectLst/>
              <a:latin typeface="YAFdJt8dAY0 1"/>
            </a:endParaRPr>
          </a:p>
          <a:p>
            <a:r>
              <a:rPr lang="en-US" b="0" i="0" dirty="0">
                <a:solidFill>
                  <a:srgbClr val="000000"/>
                </a:solidFill>
                <a:effectLst/>
                <a:latin typeface="YAFdJt8dAY0 1"/>
              </a:rPr>
              <a:t>Membership and PR/marketing are very connected, and working together will help both committees accomplish their goals.</a:t>
            </a:r>
            <a:endParaRPr lang="en-US" dirty="0">
              <a:solidFill>
                <a:srgbClr val="000000"/>
              </a:solidFill>
              <a:effectLst/>
              <a:latin typeface="YAFdJt8dAY0 1"/>
            </a:endParaRPr>
          </a:p>
          <a:p>
            <a:endParaRPr lang="en-US" sz="1200" dirty="0">
              <a:latin typeface="+mn-lt"/>
            </a:endParaRPr>
          </a:p>
          <a:p>
            <a:pPr marL="342900" indent="-342900">
              <a:buFont typeface="Arial" panose="020B0604020202020204" pitchFamily="34" charset="0"/>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4</a:t>
            </a:fld>
            <a:endParaRPr lang="en-US"/>
          </a:p>
        </p:txBody>
      </p:sp>
    </p:spTree>
    <p:extLst>
      <p:ext uri="{BB962C8B-B14F-4D97-AF65-F5344CB8AC3E}">
        <p14:creationId xmlns:p14="http://schemas.microsoft.com/office/powerpoint/2010/main" val="36271985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342E77-79A4-4AA3-BA81-C87AF2863DB4}" type="slidenum">
              <a:rPr lang="en-US" smtClean="0"/>
              <a:t>41</a:t>
            </a:fld>
            <a:endParaRPr lang="en-US"/>
          </a:p>
        </p:txBody>
      </p:sp>
    </p:spTree>
    <p:extLst>
      <p:ext uri="{BB962C8B-B14F-4D97-AF65-F5344CB8AC3E}">
        <p14:creationId xmlns:p14="http://schemas.microsoft.com/office/powerpoint/2010/main" val="8442044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342E77-79A4-4AA3-BA81-C87AF2863DB4}" type="slidenum">
              <a:rPr lang="en-US" smtClean="0"/>
              <a:t>42</a:t>
            </a:fld>
            <a:endParaRPr lang="en-US"/>
          </a:p>
        </p:txBody>
      </p:sp>
    </p:spTree>
    <p:extLst>
      <p:ext uri="{BB962C8B-B14F-4D97-AF65-F5344CB8AC3E}">
        <p14:creationId xmlns:p14="http://schemas.microsoft.com/office/powerpoint/2010/main" val="395231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0" i="0" dirty="0">
                <a:solidFill>
                  <a:srgbClr val="000000"/>
                </a:solidFill>
                <a:effectLst/>
              </a:rPr>
              <a:t>Club President’s Planning Conference– This traditionally occurs in July, August or September to plan for the year ahead. Make sure that membership is on your retreat agenda. Set membership goals.</a:t>
            </a:r>
          </a:p>
          <a:p>
            <a:pPr>
              <a:buFont typeface="Arial" panose="020B0604020202020204" pitchFamily="34" charset="0"/>
              <a:buNone/>
            </a:pPr>
            <a:endParaRPr lang="en-US" dirty="0"/>
          </a:p>
          <a:p>
            <a:pPr>
              <a:buFont typeface="Arial" panose="020B0604020202020204" pitchFamily="34" charset="0"/>
              <a:buChar char="•"/>
            </a:pPr>
            <a:r>
              <a:rPr lang="en-US" b="0" i="0" dirty="0">
                <a:solidFill>
                  <a:srgbClr val="000000"/>
                </a:solidFill>
                <a:effectLst/>
              </a:rPr>
              <a:t>Annual meeting – Your club bylaws state that one meeting each year between January 1 and May 15 will be designated as the annual meeting for club elections. It’s also a great time to discuss the future of your club’s membership.</a:t>
            </a:r>
          </a:p>
          <a:p>
            <a:pPr>
              <a:buFont typeface="Arial" panose="020B0604020202020204" pitchFamily="34" charset="0"/>
              <a:buNone/>
            </a:pPr>
            <a:endParaRPr lang="en-US" dirty="0"/>
          </a:p>
          <a:p>
            <a:pPr>
              <a:buFont typeface="Arial" panose="020B0604020202020204" pitchFamily="34" charset="0"/>
              <a:buChar char="•"/>
            </a:pPr>
            <a:r>
              <a:rPr lang="en-US" b="0" i="0" dirty="0">
                <a:solidFill>
                  <a:srgbClr val="000000"/>
                </a:solidFill>
                <a:effectLst/>
              </a:rPr>
              <a:t>April 1 - is the midpoint of the Kiwanis year and has been deemed “World Reporting Day”. Clubs from all over the world will be asked to call the Kiwanis International Headquarters on this day to report their membership successes. Please watch kiwanis.org/club-toolbox for more information as it becomes available.</a:t>
            </a:r>
          </a:p>
          <a:p>
            <a:pPr>
              <a:buFont typeface="Arial" panose="020B0604020202020204" pitchFamily="34" charset="0"/>
              <a:buNone/>
            </a:pPr>
            <a:endParaRPr lang="en-US" dirty="0"/>
          </a:p>
          <a:p>
            <a:pPr>
              <a:buFont typeface="Arial" panose="020B0604020202020204" pitchFamily="34" charset="0"/>
              <a:buChar char="•"/>
            </a:pPr>
            <a:r>
              <a:rPr lang="en-US" b="0" i="0" dirty="0">
                <a:solidFill>
                  <a:srgbClr val="000000"/>
                </a:solidFill>
                <a:effectLst/>
              </a:rPr>
              <a:t>May Membership Month – May has historically been known as Membership Month. Some clubs plan recruitment events in May. Other clubs use the month of May to strategically plan membership events or recruitment efforts for the rest of the year. No matter what, it’s a great month to evaluate and plan next steps for seeking new members in your club. </a:t>
            </a:r>
          </a:p>
          <a:p>
            <a:pPr>
              <a:buFont typeface="Arial" panose="020B0604020202020204" pitchFamily="34" charset="0"/>
              <a:buNone/>
            </a:pPr>
            <a:endParaRPr lang="en-US" dirty="0"/>
          </a:p>
          <a:p>
            <a:pPr>
              <a:buFont typeface="Arial" panose="020B0604020202020204" pitchFamily="34" charset="0"/>
              <a:buChar char="•"/>
            </a:pPr>
            <a:r>
              <a:rPr lang="en-US" b="0" i="0" dirty="0">
                <a:solidFill>
                  <a:srgbClr val="000000"/>
                </a:solidFill>
                <a:effectLst/>
              </a:rPr>
              <a:t>August and September – This is not a good statistic. 39% of our members who left Kiwanis last year were deleted from club rosters in September. Clubs need to be deleting members throughout the year to give a good indication where the club stands in its membership. Some members move or pass away, but some members do not feel engage. Use August and September to make sure everyone believes they have a vital role to play in the club and, more importantly, in the lives of children your club impacts in the community. This is especially important for newer members. Perhaps they have not seen the full scope of your work. Engage new members immediately in a project. Re-engage any member who may feel burned out or too busy – the best Kiwanis members are those who volunteer in many organizations. We appreciate everyone’s time and talent they give a Kiwanis club. Keep them coming back year after year. </a:t>
            </a:r>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5</a:t>
            </a:fld>
            <a:endParaRPr lang="en-US"/>
          </a:p>
        </p:txBody>
      </p:sp>
    </p:spTree>
    <p:extLst>
      <p:ext uri="{BB962C8B-B14F-4D97-AF65-F5344CB8AC3E}">
        <p14:creationId xmlns:p14="http://schemas.microsoft.com/office/powerpoint/2010/main" val="4012432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FACILITATE </a:t>
            </a:r>
            <a:br>
              <a:rPr lang="en-US" b="1" dirty="0"/>
            </a:br>
            <a:r>
              <a:rPr lang="en-US" b="0" i="0" dirty="0">
                <a:solidFill>
                  <a:srgbClr val="000000"/>
                </a:solidFill>
                <a:effectLst/>
                <a:latin typeface="YAFdJt8dAY0 1"/>
              </a:rPr>
              <a:t>One resource you will need is a checklist for you to use. </a:t>
            </a:r>
          </a:p>
          <a:p>
            <a:endParaRPr lang="en-US" dirty="0">
              <a:solidFill>
                <a:srgbClr val="000000"/>
              </a:solidFill>
              <a:effectLst/>
              <a:latin typeface="YAFdJt8dAY0 1"/>
            </a:endParaRPr>
          </a:p>
          <a:p>
            <a:r>
              <a:rPr lang="en-US" b="0" i="0" dirty="0">
                <a:solidFill>
                  <a:srgbClr val="000000"/>
                </a:solidFill>
                <a:effectLst/>
                <a:latin typeface="YAFdJt8dAY0 1"/>
              </a:rPr>
              <a:t>This list has specific things to do each quarter, as well as what to do prior to the year beginning and a few things that should be done throughout the year. </a:t>
            </a:r>
          </a:p>
          <a:p>
            <a:endParaRPr lang="en-US" dirty="0">
              <a:solidFill>
                <a:srgbClr val="000000"/>
              </a:solidFill>
              <a:effectLst/>
              <a:latin typeface="YAFdJt8dAY0 1"/>
            </a:endParaRPr>
          </a:p>
          <a:p>
            <a:r>
              <a:rPr lang="en-US" b="0" i="0" dirty="0">
                <a:solidFill>
                  <a:srgbClr val="000000"/>
                </a:solidFill>
                <a:effectLst/>
                <a:latin typeface="YAFdJt8dAY0 1"/>
              </a:rPr>
              <a:t>You can find this valuable resource on page 64 of the Leadership Guide. </a:t>
            </a:r>
            <a:endParaRPr lang="en-US" dirty="0">
              <a:solidFill>
                <a:srgbClr val="000000"/>
              </a:solidFill>
              <a:effectLst/>
              <a:latin typeface="YAFdJt8dAY0 1"/>
            </a:endParaRPr>
          </a:p>
          <a:p>
            <a:endParaRPr lang="en-US" dirty="0"/>
          </a:p>
          <a:p>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6</a:t>
            </a:fld>
            <a:endParaRPr lang="en-US"/>
          </a:p>
        </p:txBody>
      </p:sp>
    </p:spTree>
    <p:extLst>
      <p:ext uri="{BB962C8B-B14F-4D97-AF65-F5344CB8AC3E}">
        <p14:creationId xmlns:p14="http://schemas.microsoft.com/office/powerpoint/2010/main" val="752736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FACILITATION GUIDE</a:t>
            </a:r>
          </a:p>
          <a:p>
            <a:endParaRPr lang="en-US" b="1" dirty="0"/>
          </a:p>
          <a:p>
            <a:r>
              <a:rPr lang="en-US" b="0" i="0" dirty="0">
                <a:solidFill>
                  <a:srgbClr val="000000"/>
                </a:solidFill>
                <a:effectLst/>
                <a:latin typeface="YAFdJt8dAY0 1"/>
              </a:rPr>
              <a:t>Creating a membership plan is essential for club growth and overall club health.</a:t>
            </a:r>
          </a:p>
          <a:p>
            <a:endParaRPr lang="en-US" dirty="0">
              <a:solidFill>
                <a:srgbClr val="000000"/>
              </a:solidFill>
              <a:effectLst/>
              <a:latin typeface="YAFdJt8dAY0 1"/>
            </a:endParaRPr>
          </a:p>
          <a:p>
            <a:pPr>
              <a:buFont typeface="Arial" panose="020B0604020202020204" pitchFamily="34" charset="0"/>
              <a:buChar char="•"/>
            </a:pPr>
            <a:r>
              <a:rPr lang="en-US" b="0" i="0" dirty="0">
                <a:solidFill>
                  <a:srgbClr val="000000"/>
                </a:solidFill>
                <a:effectLst/>
              </a:rPr>
              <a:t>Clubs may begin the process of creating a membership plan with the officers and board of directors. </a:t>
            </a:r>
            <a:endParaRPr lang="en-US" dirty="0"/>
          </a:p>
          <a:p>
            <a:pPr>
              <a:buFont typeface="Arial" panose="020B0604020202020204" pitchFamily="34" charset="0"/>
              <a:buChar char="•"/>
            </a:pPr>
            <a:r>
              <a:rPr lang="en-US" b="0" i="0" dirty="0">
                <a:solidFill>
                  <a:srgbClr val="000000"/>
                </a:solidFill>
                <a:effectLst/>
              </a:rPr>
              <a:t>The club leadership may task the membership chair to examine overall member efforts. </a:t>
            </a:r>
            <a:endParaRPr lang="en-US" dirty="0"/>
          </a:p>
          <a:p>
            <a:pPr>
              <a:buFont typeface="Arial" panose="020B0604020202020204" pitchFamily="34" charset="0"/>
              <a:buChar char="•"/>
            </a:pPr>
            <a:r>
              <a:rPr lang="en-US" b="0" i="0" dirty="0">
                <a:solidFill>
                  <a:srgbClr val="000000"/>
                </a:solidFill>
                <a:effectLst/>
              </a:rPr>
              <a:t>A focus group may be formed to look at recent membership trends and envision future potential. </a:t>
            </a:r>
            <a:endParaRPr lang="en-US" dirty="0"/>
          </a:p>
          <a:p>
            <a:pPr>
              <a:buFont typeface="Arial" panose="020B0604020202020204" pitchFamily="34" charset="0"/>
              <a:buChar char="•"/>
            </a:pPr>
            <a:r>
              <a:rPr lang="en-US" b="0" i="0" dirty="0">
                <a:solidFill>
                  <a:srgbClr val="000000"/>
                </a:solidFill>
                <a:effectLst/>
              </a:rPr>
              <a:t>The entire club can take part in a membership retreat or series of planning sessions to grow the club.</a:t>
            </a:r>
            <a:endParaRPr lang="en-US" dirty="0"/>
          </a:p>
          <a:p>
            <a:endParaRPr lang="en-US" b="0" i="0" dirty="0">
              <a:solidFill>
                <a:srgbClr val="000000"/>
              </a:solidFill>
              <a:effectLst/>
              <a:latin typeface="YAFdJt8dAY0 1"/>
            </a:endParaRPr>
          </a:p>
          <a:p>
            <a:r>
              <a:rPr lang="en-US" b="0" i="0" dirty="0">
                <a:solidFill>
                  <a:srgbClr val="000000"/>
                </a:solidFill>
                <a:effectLst/>
                <a:latin typeface="YAFdJt8dAY0 1"/>
              </a:rPr>
              <a:t>No matter how you begin creating your membership plan, eventually all club members need to be working together—challenged to provide a club experience that keeps members coming back and motivates new members to join. </a:t>
            </a:r>
          </a:p>
          <a:p>
            <a:endParaRPr lang="en-US" dirty="0">
              <a:solidFill>
                <a:srgbClr val="000000"/>
              </a:solidFill>
              <a:effectLst/>
              <a:latin typeface="YAFdJt8dAY0 1"/>
            </a:endParaRPr>
          </a:p>
          <a:p>
            <a:r>
              <a:rPr lang="en-US" b="0" i="0" dirty="0">
                <a:solidFill>
                  <a:srgbClr val="000000"/>
                </a:solidFill>
                <a:effectLst/>
                <a:latin typeface="YAFdJt8dAY0 1"/>
              </a:rPr>
              <a:t>Once the initial membership plan is created, it is imperative to schedule regular updates on the progress.</a:t>
            </a:r>
          </a:p>
          <a:p>
            <a:endParaRPr lang="en-US" dirty="0">
              <a:solidFill>
                <a:srgbClr val="000000"/>
              </a:solidFill>
              <a:effectLst/>
              <a:latin typeface="YAFdJt8dAY0 1"/>
            </a:endParaRPr>
          </a:p>
          <a:p>
            <a:r>
              <a:rPr lang="en-US" b="0" i="0" dirty="0">
                <a:solidFill>
                  <a:srgbClr val="000000"/>
                </a:solidFill>
                <a:effectLst/>
                <a:latin typeface="YAFdJt8dAY0 1"/>
              </a:rPr>
              <a:t>Kiwanis International provides tools and some staff or volunteer support to assist clubs with recruitment and retention.</a:t>
            </a:r>
          </a:p>
          <a:p>
            <a:r>
              <a:rPr lang="en-US" b="0" i="0" dirty="0">
                <a:solidFill>
                  <a:srgbClr val="000000"/>
                </a:solidFill>
                <a:effectLst/>
                <a:latin typeface="YAFdJt8dAY0 1"/>
              </a:rPr>
              <a:t> </a:t>
            </a:r>
            <a:endParaRPr lang="en-US" dirty="0">
              <a:solidFill>
                <a:srgbClr val="000000"/>
              </a:solidFill>
              <a:effectLst/>
              <a:latin typeface="YAFdJt8dAY0 1"/>
            </a:endParaRPr>
          </a:p>
          <a:p>
            <a:r>
              <a:rPr lang="en-US" b="0" i="0" dirty="0">
                <a:solidFill>
                  <a:srgbClr val="000000"/>
                </a:solidFill>
                <a:effectLst/>
                <a:latin typeface="YAFdJt8dAY0 1"/>
              </a:rPr>
              <a:t>We are going to take a quick tour of the membership plan. You should have access to an electronic version or a printed copy in front of you. </a:t>
            </a:r>
            <a:endParaRPr lang="en-US" dirty="0">
              <a:solidFill>
                <a:srgbClr val="000000"/>
              </a:solidFill>
              <a:effectLst/>
              <a:latin typeface="YAFdJt8dAY0 1"/>
            </a:endParaRPr>
          </a:p>
          <a:p>
            <a:r>
              <a:rPr lang="en-US" b="0" i="1" dirty="0">
                <a:solidFill>
                  <a:srgbClr val="000000"/>
                </a:solidFill>
                <a:effectLst/>
                <a:latin typeface="YAFdJt8dAY0 1"/>
              </a:rPr>
              <a:t>https://www.kiwanis.org/wp-content/uploads/2024/03/Membership-Planning-Worksheet.pdf</a:t>
            </a:r>
          </a:p>
          <a:p>
            <a:endParaRPr lang="en-US" dirty="0">
              <a:solidFill>
                <a:srgbClr val="000000"/>
              </a:solidFill>
              <a:effectLst/>
              <a:latin typeface="YAFdJt8dAY0 1"/>
            </a:endParaRPr>
          </a:p>
          <a:p>
            <a:r>
              <a:rPr lang="en-US" b="0" i="0" dirty="0">
                <a:solidFill>
                  <a:srgbClr val="000000"/>
                </a:solidFill>
                <a:effectLst/>
                <a:latin typeface="YAFdJt8dAY0 1"/>
              </a:rPr>
              <a:t>Where does your club begin? </a:t>
            </a:r>
          </a:p>
          <a:p>
            <a:endParaRPr lang="en-US" dirty="0">
              <a:solidFill>
                <a:srgbClr val="000000"/>
              </a:solidFill>
              <a:effectLst/>
              <a:latin typeface="YAFdJt8dAY0 1"/>
            </a:endParaRPr>
          </a:p>
          <a:p>
            <a:r>
              <a:rPr lang="en-US" b="0" i="0" dirty="0">
                <a:solidFill>
                  <a:srgbClr val="000000"/>
                </a:solidFill>
                <a:effectLst/>
                <a:latin typeface="YAFdJt8dAY0 1"/>
              </a:rPr>
              <a:t>Creating your club’s membership plan is your starting point to:</a:t>
            </a:r>
          </a:p>
          <a:p>
            <a:endParaRPr lang="en-US" dirty="0">
              <a:solidFill>
                <a:srgbClr val="000000"/>
              </a:solidFill>
              <a:effectLst/>
              <a:latin typeface="YAFdJt8dAY0 1"/>
            </a:endParaRPr>
          </a:p>
          <a:p>
            <a:pPr>
              <a:buFont typeface="Arial" panose="020B0604020202020204" pitchFamily="34" charset="0"/>
              <a:buChar char="•"/>
            </a:pPr>
            <a:r>
              <a:rPr lang="en-US" b="0" i="0" dirty="0">
                <a:solidFill>
                  <a:srgbClr val="000000"/>
                </a:solidFill>
                <a:effectLst/>
              </a:rPr>
              <a:t>Examine where your club is today.</a:t>
            </a:r>
            <a:endParaRPr lang="en-US" dirty="0"/>
          </a:p>
          <a:p>
            <a:pPr>
              <a:buFont typeface="Arial" panose="020B0604020202020204" pitchFamily="34" charset="0"/>
              <a:buChar char="•"/>
            </a:pPr>
            <a:r>
              <a:rPr lang="en-US" b="0" i="0" dirty="0">
                <a:solidFill>
                  <a:srgbClr val="000000"/>
                </a:solidFill>
                <a:effectLst/>
              </a:rPr>
              <a:t>Strategize where you want your club to be in the future.</a:t>
            </a:r>
            <a:endParaRPr lang="en-US" dirty="0"/>
          </a:p>
          <a:p>
            <a:pPr>
              <a:buFont typeface="Arial" panose="020B0604020202020204" pitchFamily="34" charset="0"/>
              <a:buChar char="•"/>
            </a:pPr>
            <a:r>
              <a:rPr lang="en-US" b="0" i="0" dirty="0">
                <a:solidFill>
                  <a:srgbClr val="000000"/>
                </a:solidFill>
                <a:effectLst/>
              </a:rPr>
              <a:t>Analyze which membership strategies work best for your club.</a:t>
            </a:r>
            <a:endParaRPr lang="en-US" dirty="0"/>
          </a:p>
          <a:p>
            <a:pPr>
              <a:buFont typeface="Arial" panose="020B0604020202020204" pitchFamily="34" charset="0"/>
              <a:buChar char="•"/>
            </a:pPr>
            <a:r>
              <a:rPr lang="en-US" b="0" i="0" dirty="0">
                <a:solidFill>
                  <a:srgbClr val="000000"/>
                </a:solidFill>
                <a:effectLst/>
              </a:rPr>
              <a:t>Decide how you plan to meet your goals.</a:t>
            </a:r>
            <a:endParaRPr lang="en-US" dirty="0"/>
          </a:p>
          <a:p>
            <a:endParaRPr lang="en-US" b="1" dirty="0"/>
          </a:p>
        </p:txBody>
      </p:sp>
      <p:sp>
        <p:nvSpPr>
          <p:cNvPr id="4" name="Slide Number Placeholder 3"/>
          <p:cNvSpPr>
            <a:spLocks noGrp="1"/>
          </p:cNvSpPr>
          <p:nvPr>
            <p:ph type="sldNum" sz="quarter" idx="5"/>
          </p:nvPr>
        </p:nvSpPr>
        <p:spPr/>
        <p:txBody>
          <a:bodyPr/>
          <a:lstStyle/>
          <a:p>
            <a:fld id="{EBD9D832-8E0A-4B7E-81E6-500EF3BE9FC7}" type="slidenum">
              <a:rPr lang="en-US" smtClean="0"/>
              <a:t>7</a:t>
            </a:fld>
            <a:endParaRPr lang="en-US"/>
          </a:p>
        </p:txBody>
      </p:sp>
    </p:spTree>
    <p:extLst>
      <p:ext uri="{BB962C8B-B14F-4D97-AF65-F5344CB8AC3E}">
        <p14:creationId xmlns:p14="http://schemas.microsoft.com/office/powerpoint/2010/main" val="4126539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WORKBOOK INFORMATION/QUESTIONS</a:t>
            </a:r>
          </a:p>
          <a:p>
            <a:r>
              <a:rPr lang="en-US" b="0" i="0" dirty="0">
                <a:solidFill>
                  <a:srgbClr val="000000"/>
                </a:solidFill>
                <a:effectLst/>
                <a:latin typeface="YAFdJt8dAY0 1"/>
              </a:rPr>
              <a:t>Start with your best estimate for each of the following. As time permits and you begin researching and examining your club’s data with other club officers/members, input the actual number for each.</a:t>
            </a:r>
          </a:p>
          <a:p>
            <a:endParaRPr lang="en-US" dirty="0">
              <a:solidFill>
                <a:srgbClr val="000000"/>
              </a:solidFill>
              <a:effectLst/>
              <a:latin typeface="YAFdJt8dAY0 1"/>
            </a:endParaRPr>
          </a:p>
          <a:p>
            <a:pPr>
              <a:buFont typeface="Arial" panose="020B0604020202020204" pitchFamily="34" charset="0"/>
              <a:buChar char="•"/>
            </a:pPr>
            <a:r>
              <a:rPr lang="en-US" b="0" i="0" dirty="0">
                <a:solidFill>
                  <a:srgbClr val="000000"/>
                </a:solidFill>
                <a:effectLst/>
              </a:rPr>
              <a:t>Members: Number of members on the roster (whether to include honorary members is your club’s choice).</a:t>
            </a:r>
            <a:endParaRPr lang="en-US" dirty="0"/>
          </a:p>
          <a:p>
            <a:pPr>
              <a:buFont typeface="Arial" panose="020B0604020202020204" pitchFamily="34" charset="0"/>
              <a:buChar char="•"/>
            </a:pPr>
            <a:r>
              <a:rPr lang="en-US" b="0" i="0" dirty="0">
                <a:solidFill>
                  <a:srgbClr val="000000"/>
                </a:solidFill>
                <a:effectLst/>
              </a:rPr>
              <a:t>Added members: Tally of every new member the club has added to the roster in the past five years.</a:t>
            </a:r>
            <a:endParaRPr lang="en-US" dirty="0"/>
          </a:p>
          <a:p>
            <a:pPr>
              <a:buFont typeface="Arial" panose="020B0604020202020204" pitchFamily="34" charset="0"/>
              <a:buChar char="•"/>
            </a:pPr>
            <a:r>
              <a:rPr lang="en-US" b="0" i="0" dirty="0">
                <a:solidFill>
                  <a:srgbClr val="000000"/>
                </a:solidFill>
                <a:effectLst/>
              </a:rPr>
              <a:t>Deleted members: Tally of every member you deleted from the club roster in the past five years.</a:t>
            </a:r>
            <a:endParaRPr lang="en-US" dirty="0"/>
          </a:p>
          <a:p>
            <a:pPr>
              <a:buFont typeface="Arial" panose="020B0604020202020204" pitchFamily="34" charset="0"/>
              <a:buChar char="•"/>
            </a:pPr>
            <a:r>
              <a:rPr lang="en-US" b="0" i="0" dirty="0">
                <a:solidFill>
                  <a:srgbClr val="000000"/>
                </a:solidFill>
                <a:effectLst/>
              </a:rPr>
              <a:t>Retention rate: Percentage of members who start and complete the year with your club.</a:t>
            </a:r>
            <a:endParaRPr lang="en-US" dirty="0"/>
          </a:p>
          <a:p>
            <a:pPr>
              <a:buFont typeface="Arial" panose="020B0604020202020204" pitchFamily="34" charset="0"/>
              <a:buChar char="•"/>
            </a:pPr>
            <a:r>
              <a:rPr lang="en-US" b="0" i="0" dirty="0">
                <a:solidFill>
                  <a:srgbClr val="000000"/>
                </a:solidFill>
                <a:effectLst/>
              </a:rPr>
              <a:t>Diversity of members: Percentage of each gender, age ranges, professions, ethnicity, etc.</a:t>
            </a:r>
            <a:endParaRPr lang="en-US" dirty="0"/>
          </a:p>
          <a:p>
            <a:pPr>
              <a:buFont typeface="Arial" panose="020B0604020202020204" pitchFamily="34" charset="0"/>
              <a:buChar char="•"/>
            </a:pPr>
            <a:r>
              <a:rPr lang="en-US" b="0" i="0" dirty="0">
                <a:solidFill>
                  <a:srgbClr val="000000"/>
                </a:solidFill>
                <a:effectLst/>
              </a:rPr>
              <a:t>Prospective members: Number of guests who visit your club’s events to learn more about your club.</a:t>
            </a:r>
            <a:endParaRPr lang="en-US" dirty="0"/>
          </a:p>
          <a:p>
            <a:pPr>
              <a:buFont typeface="Arial" panose="020B0604020202020204" pitchFamily="34" charset="0"/>
              <a:buChar char="•"/>
            </a:pPr>
            <a:r>
              <a:rPr lang="en-US" b="0" i="0" dirty="0">
                <a:solidFill>
                  <a:srgbClr val="000000"/>
                </a:solidFill>
                <a:effectLst/>
              </a:rPr>
              <a:t>Event participation: Percentage of club members who attended club events (may include service projects and fundraisers).</a:t>
            </a:r>
            <a:endParaRPr lang="en-US" dirty="0"/>
          </a:p>
        </p:txBody>
      </p:sp>
      <p:sp>
        <p:nvSpPr>
          <p:cNvPr id="4" name="Slide Number Placeholder 3"/>
          <p:cNvSpPr>
            <a:spLocks noGrp="1"/>
          </p:cNvSpPr>
          <p:nvPr>
            <p:ph type="sldNum" sz="quarter" idx="5"/>
          </p:nvPr>
        </p:nvSpPr>
        <p:spPr/>
        <p:txBody>
          <a:bodyPr/>
          <a:lstStyle/>
          <a:p>
            <a:fld id="{EBD9D832-8E0A-4B7E-81E6-500EF3BE9FC7}" type="slidenum">
              <a:rPr lang="en-US" smtClean="0"/>
              <a:t>8</a:t>
            </a:fld>
            <a:endParaRPr lang="en-US"/>
          </a:p>
        </p:txBody>
      </p:sp>
    </p:spTree>
    <p:extLst>
      <p:ext uri="{BB962C8B-B14F-4D97-AF65-F5344CB8AC3E}">
        <p14:creationId xmlns:p14="http://schemas.microsoft.com/office/powerpoint/2010/main" val="3139315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WORKBOOK INFORMATION/QUESTIONS</a:t>
            </a:r>
          </a:p>
          <a:p>
            <a:r>
              <a:rPr lang="en-US" dirty="0"/>
              <a:t>What is your club’s membership number?</a:t>
            </a:r>
          </a:p>
          <a:p>
            <a:r>
              <a:rPr lang="en-US" dirty="0"/>
              <a:t>Today? 5 years ago? 10 years ago?</a:t>
            </a:r>
          </a:p>
          <a:p>
            <a:endParaRPr lang="en-US" dirty="0"/>
          </a:p>
          <a:p>
            <a:r>
              <a:rPr lang="en-US" dirty="0"/>
              <a:t>When was the last time your club had net-positive membership growth?</a:t>
            </a:r>
          </a:p>
          <a:p>
            <a:endParaRPr lang="en-US" dirty="0"/>
          </a:p>
          <a:p>
            <a:r>
              <a:rPr lang="en-US" dirty="0"/>
              <a:t>Which year(s) did you increase your membership?</a:t>
            </a:r>
          </a:p>
          <a:p>
            <a:r>
              <a:rPr lang="en-US" dirty="0"/>
              <a:t>What was the reason or recruiting effort for this increase?</a:t>
            </a:r>
          </a:p>
          <a:p>
            <a:endParaRPr lang="en-US" dirty="0"/>
          </a:p>
          <a:p>
            <a:r>
              <a:rPr lang="en-US" dirty="0"/>
              <a:t>What are your club’s demographics? Use actual numbers, percentages or analyze each category.</a:t>
            </a:r>
          </a:p>
          <a:p>
            <a:r>
              <a:rPr lang="en-US" dirty="0"/>
              <a:t>Male/female </a:t>
            </a:r>
          </a:p>
          <a:p>
            <a:pPr defTabSz="873161"/>
            <a:r>
              <a:rPr lang="en-US" dirty="0"/>
              <a:t>Average age </a:t>
            </a:r>
          </a:p>
          <a:p>
            <a:r>
              <a:rPr lang="en-US" dirty="0"/>
              <a:t>Religion</a:t>
            </a:r>
          </a:p>
          <a:p>
            <a:r>
              <a:rPr lang="en-US" dirty="0"/>
              <a:t>Education levels</a:t>
            </a:r>
          </a:p>
          <a:p>
            <a:r>
              <a:rPr lang="en-US" dirty="0"/>
              <a:t>Cultural background/ethnicity </a:t>
            </a:r>
          </a:p>
          <a:p>
            <a:r>
              <a:rPr lang="en-US" dirty="0"/>
              <a:t>Socioeconomic levels</a:t>
            </a:r>
          </a:p>
          <a:p>
            <a:endParaRPr lang="en-US" dirty="0"/>
          </a:p>
          <a:p>
            <a:r>
              <a:rPr lang="en-US" dirty="0"/>
              <a:t>Is your club working to make sure its membership base reflects the community’s demographics?</a:t>
            </a:r>
          </a:p>
          <a:p>
            <a:endParaRPr lang="en-US" dirty="0"/>
          </a:p>
          <a:p>
            <a:r>
              <a:rPr lang="en-US" dirty="0"/>
              <a:t>In a typical year, how many members do you lose for each of the following reasons?</a:t>
            </a:r>
          </a:p>
          <a:p>
            <a:r>
              <a:rPr lang="en-US" dirty="0"/>
              <a:t>UNRELATED TO CLUB 	CLUB INFLUENCE</a:t>
            </a:r>
          </a:p>
          <a:p>
            <a:r>
              <a:rPr lang="en-US" dirty="0"/>
              <a:t>Health issues. 		Member decision.</a:t>
            </a:r>
          </a:p>
          <a:p>
            <a:r>
              <a:rPr lang="en-US" dirty="0"/>
              <a:t>Deceased. 		Lack of activity.</a:t>
            </a:r>
          </a:p>
          <a:p>
            <a:r>
              <a:rPr lang="en-US" dirty="0"/>
              <a:t>Retirement. 		Non-payment of dues.</a:t>
            </a:r>
          </a:p>
          <a:p>
            <a:r>
              <a:rPr lang="en-US" dirty="0"/>
              <a:t>Other reasons. 	Other reasons.</a:t>
            </a:r>
          </a:p>
          <a:p>
            <a:endParaRPr lang="en-US" dirty="0"/>
          </a:p>
          <a:p>
            <a:r>
              <a:rPr lang="en-US" dirty="0"/>
              <a:t>How many members do you anticipate losing this year?</a:t>
            </a:r>
          </a:p>
          <a:p>
            <a:r>
              <a:rPr lang="en-US" dirty="0"/>
              <a:t>Why?</a:t>
            </a:r>
          </a:p>
        </p:txBody>
      </p:sp>
      <p:sp>
        <p:nvSpPr>
          <p:cNvPr id="4" name="Slide Number Placeholder 3"/>
          <p:cNvSpPr>
            <a:spLocks noGrp="1"/>
          </p:cNvSpPr>
          <p:nvPr>
            <p:ph type="sldNum" sz="quarter" idx="5"/>
          </p:nvPr>
        </p:nvSpPr>
        <p:spPr/>
        <p:txBody>
          <a:bodyPr/>
          <a:lstStyle/>
          <a:p>
            <a:fld id="{EBD9D832-8E0A-4B7E-81E6-500EF3BE9FC7}" type="slidenum">
              <a:rPr lang="en-US" smtClean="0"/>
              <a:t>9</a:t>
            </a:fld>
            <a:endParaRPr lang="en-US"/>
          </a:p>
        </p:txBody>
      </p:sp>
    </p:spTree>
    <p:extLst>
      <p:ext uri="{BB962C8B-B14F-4D97-AF65-F5344CB8AC3E}">
        <p14:creationId xmlns:p14="http://schemas.microsoft.com/office/powerpoint/2010/main" val="12295309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_Plain">
    <p:spTree>
      <p:nvGrpSpPr>
        <p:cNvPr id="1" name=""/>
        <p:cNvGrpSpPr/>
        <p:nvPr/>
      </p:nvGrpSpPr>
      <p:grpSpPr>
        <a:xfrm>
          <a:off x="0" y="0"/>
          <a:ext cx="0" cy="0"/>
          <a:chOff x="0" y="0"/>
          <a:chExt cx="0" cy="0"/>
        </a:xfrm>
      </p:grpSpPr>
      <p:sp>
        <p:nvSpPr>
          <p:cNvPr id="12" name="Shape 22">
            <a:extLst>
              <a:ext uri="{FF2B5EF4-FFF2-40B4-BE49-F238E27FC236}">
                <a16:creationId xmlns:a16="http://schemas.microsoft.com/office/drawing/2014/main" id="{E1C6B8C6-8A80-B447-9241-CA6BA8FD6D14}"/>
              </a:ext>
            </a:extLst>
          </p:cNvPr>
          <p:cNvSpPr txBox="1">
            <a:spLocks noGrp="1"/>
          </p:cNvSpPr>
          <p:nvPr>
            <p:ph type="body" idx="1"/>
          </p:nvPr>
        </p:nvSpPr>
        <p:spPr>
          <a:xfrm>
            <a:off x="612808" y="2939013"/>
            <a:ext cx="10966381" cy="596341"/>
          </a:xfrm>
          <a:prstGeom prst="rect">
            <a:avLst/>
          </a:prstGeom>
          <a:noFill/>
          <a:ln>
            <a:noFill/>
          </a:ln>
        </p:spPr>
        <p:txBody>
          <a:bodyPr lIns="91425" tIns="91425" rIns="91425" bIns="91425" anchor="t" anchorCtr="0"/>
          <a:lstStyle>
            <a:lvl1pPr marL="0" marR="0" lvl="0" indent="0" algn="ctr" rtl="0">
              <a:spcBef>
                <a:spcPts val="640"/>
              </a:spcBef>
              <a:buClr>
                <a:srgbClr val="003974"/>
              </a:buClr>
              <a:buSzPct val="100000"/>
              <a:buFont typeface="Arial"/>
              <a:buNone/>
              <a:defRPr sz="2800" b="0" i="0" u="none" strike="noStrike" cap="none" spc="0" baseline="0">
                <a:solidFill>
                  <a:schemeClr val="accent1"/>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 name="Text Placeholder 5">
            <a:extLst>
              <a:ext uri="{FF2B5EF4-FFF2-40B4-BE49-F238E27FC236}">
                <a16:creationId xmlns:a16="http://schemas.microsoft.com/office/drawing/2014/main" id="{1BC576E5-7517-7383-7607-8DD83832B412}"/>
              </a:ext>
            </a:extLst>
          </p:cNvPr>
          <p:cNvSpPr>
            <a:spLocks noGrp="1"/>
          </p:cNvSpPr>
          <p:nvPr>
            <p:ph type="body" sz="quarter" idx="10" hasCustomPrompt="1"/>
          </p:nvPr>
        </p:nvSpPr>
        <p:spPr>
          <a:xfrm>
            <a:off x="613191" y="1999914"/>
            <a:ext cx="10965618" cy="877887"/>
          </a:xfrm>
        </p:spPr>
        <p:txBody>
          <a:bodyPr>
            <a:normAutofit/>
          </a:bodyPr>
          <a:lstStyle>
            <a:lvl1pPr marL="0" indent="0" algn="ctr">
              <a:buNone/>
              <a:defRPr sz="5500">
                <a:solidFill>
                  <a:schemeClr val="tx1"/>
                </a:solidFill>
                <a:latin typeface="Impact" panose="020B080603090205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sp>
        <p:nvSpPr>
          <p:cNvPr id="4" name="Rectangle 3">
            <a:extLst>
              <a:ext uri="{FF2B5EF4-FFF2-40B4-BE49-F238E27FC236}">
                <a16:creationId xmlns:a16="http://schemas.microsoft.com/office/drawing/2014/main" id="{A2B81353-5D65-70E6-9F24-E46BA06AB217}"/>
              </a:ext>
            </a:extLst>
          </p:cNvPr>
          <p:cNvSpPr/>
          <p:nvPr/>
        </p:nvSpPr>
        <p:spPr>
          <a:xfrm>
            <a:off x="-83127" y="6206219"/>
            <a:ext cx="12341955" cy="727574"/>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descr="A white letter on a black background&#10;&#10;Description automatically generated">
            <a:extLst>
              <a:ext uri="{FF2B5EF4-FFF2-40B4-BE49-F238E27FC236}">
                <a16:creationId xmlns:a16="http://schemas.microsoft.com/office/drawing/2014/main" id="{BD92B1F6-7081-FFC3-A99B-F161DA878ABF}"/>
              </a:ext>
            </a:extLst>
          </p:cNvPr>
          <p:cNvPicPr>
            <a:picLocks noChangeAspect="1"/>
          </p:cNvPicPr>
          <p:nvPr/>
        </p:nvPicPr>
        <p:blipFill>
          <a:blip r:embed="rId2"/>
          <a:stretch>
            <a:fillRect/>
          </a:stretch>
        </p:blipFill>
        <p:spPr>
          <a:xfrm>
            <a:off x="10435989" y="6407100"/>
            <a:ext cx="1357082" cy="238958"/>
          </a:xfrm>
          <a:prstGeom prst="rect">
            <a:avLst/>
          </a:prstGeom>
        </p:spPr>
      </p:pic>
      <p:sp>
        <p:nvSpPr>
          <p:cNvPr id="2" name="Rectangle 1">
            <a:extLst>
              <a:ext uri="{FF2B5EF4-FFF2-40B4-BE49-F238E27FC236}">
                <a16:creationId xmlns:a16="http://schemas.microsoft.com/office/drawing/2014/main" id="{011BBAD7-22DC-988A-67F9-98934652C40F}"/>
              </a:ext>
            </a:extLst>
          </p:cNvPr>
          <p:cNvSpPr/>
          <p:nvPr/>
        </p:nvSpPr>
        <p:spPr>
          <a:xfrm>
            <a:off x="-83127" y="6206219"/>
            <a:ext cx="12341955" cy="727574"/>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 name="Picture 2" descr="A white letter on a black background&#10;&#10;Description automatically generated">
            <a:extLst>
              <a:ext uri="{FF2B5EF4-FFF2-40B4-BE49-F238E27FC236}">
                <a16:creationId xmlns:a16="http://schemas.microsoft.com/office/drawing/2014/main" id="{FE4CC562-C50F-65D0-4F5C-E1FE78D50450}"/>
              </a:ext>
            </a:extLst>
          </p:cNvPr>
          <p:cNvPicPr>
            <a:picLocks noChangeAspect="1"/>
          </p:cNvPicPr>
          <p:nvPr/>
        </p:nvPicPr>
        <p:blipFill>
          <a:blip r:embed="rId2"/>
          <a:stretch>
            <a:fillRect/>
          </a:stretch>
        </p:blipFill>
        <p:spPr>
          <a:xfrm>
            <a:off x="10435989" y="6407100"/>
            <a:ext cx="1357082" cy="238958"/>
          </a:xfrm>
          <a:prstGeom prst="rect">
            <a:avLst/>
          </a:prstGeom>
        </p:spPr>
      </p:pic>
      <p:sp>
        <p:nvSpPr>
          <p:cNvPr id="7" name="Rectangle 6">
            <a:extLst>
              <a:ext uri="{FF2B5EF4-FFF2-40B4-BE49-F238E27FC236}">
                <a16:creationId xmlns:a16="http://schemas.microsoft.com/office/drawing/2014/main" id="{D5F4593E-788A-5C45-9F3C-9DCB149DBAFE}"/>
              </a:ext>
            </a:extLst>
          </p:cNvPr>
          <p:cNvSpPr/>
          <p:nvPr userDrawn="1"/>
        </p:nvSpPr>
        <p:spPr>
          <a:xfrm>
            <a:off x="-83127" y="6206219"/>
            <a:ext cx="12341955" cy="727574"/>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8" name="Picture 7" descr="A white letter on a black background&#10;&#10;Description automatically generated">
            <a:extLst>
              <a:ext uri="{FF2B5EF4-FFF2-40B4-BE49-F238E27FC236}">
                <a16:creationId xmlns:a16="http://schemas.microsoft.com/office/drawing/2014/main" id="{005BACA0-D1CF-B2AF-FA9F-AB9B5EF8D148}"/>
              </a:ext>
            </a:extLst>
          </p:cNvPr>
          <p:cNvPicPr>
            <a:picLocks noChangeAspect="1"/>
          </p:cNvPicPr>
          <p:nvPr userDrawn="1"/>
        </p:nvPicPr>
        <p:blipFill>
          <a:blip r:embed="rId2"/>
          <a:stretch>
            <a:fillRect/>
          </a:stretch>
        </p:blipFill>
        <p:spPr>
          <a:xfrm>
            <a:off x="10435989" y="6407100"/>
            <a:ext cx="1357082" cy="238958"/>
          </a:xfrm>
          <a:prstGeom prst="rect">
            <a:avLst/>
          </a:prstGeom>
        </p:spPr>
      </p:pic>
    </p:spTree>
    <p:extLst>
      <p:ext uri="{BB962C8B-B14F-4D97-AF65-F5344CB8AC3E}">
        <p14:creationId xmlns:p14="http://schemas.microsoft.com/office/powerpoint/2010/main" val="1312391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Intro_Photo">
    <p:bg>
      <p:bgRef idx="1001">
        <a:schemeClr val="bg1"/>
      </p:bgRef>
    </p:bg>
    <p:spTree>
      <p:nvGrpSpPr>
        <p:cNvPr id="1" name=""/>
        <p:cNvGrpSpPr/>
        <p:nvPr/>
      </p:nvGrpSpPr>
      <p:grpSpPr>
        <a:xfrm>
          <a:off x="0" y="0"/>
          <a:ext cx="0" cy="0"/>
          <a:chOff x="0" y="0"/>
          <a:chExt cx="0" cy="0"/>
        </a:xfrm>
      </p:grpSpPr>
      <p:sp>
        <p:nvSpPr>
          <p:cNvPr id="2" name="Tijdelijke aanduiding voor afbeelding 15">
            <a:extLst>
              <a:ext uri="{FF2B5EF4-FFF2-40B4-BE49-F238E27FC236}">
                <a16:creationId xmlns:a16="http://schemas.microsoft.com/office/drawing/2014/main" id="{9F8346DE-BA55-DD48-598F-E107A28C714F}"/>
              </a:ext>
            </a:extLst>
          </p:cNvPr>
          <p:cNvSpPr>
            <a:spLocks noGrp="1"/>
          </p:cNvSpPr>
          <p:nvPr>
            <p:ph type="pic" sz="quarter" idx="10" hasCustomPrompt="1"/>
          </p:nvPr>
        </p:nvSpPr>
        <p:spPr>
          <a:xfrm>
            <a:off x="-63567" y="2420474"/>
            <a:ext cx="12317506" cy="4505766"/>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   Click to insert picture</a:t>
            </a:r>
          </a:p>
          <a:p>
            <a:endParaRPr lang="nl-BE"/>
          </a:p>
        </p:txBody>
      </p:sp>
      <p:sp>
        <p:nvSpPr>
          <p:cNvPr id="47" name="Text Placeholder 5">
            <a:extLst>
              <a:ext uri="{FF2B5EF4-FFF2-40B4-BE49-F238E27FC236}">
                <a16:creationId xmlns:a16="http://schemas.microsoft.com/office/drawing/2014/main" id="{3FF6E880-BD8C-57F2-5ED9-36BFFBA4752D}"/>
              </a:ext>
            </a:extLst>
          </p:cNvPr>
          <p:cNvSpPr>
            <a:spLocks noGrp="1"/>
          </p:cNvSpPr>
          <p:nvPr>
            <p:ph type="body" sz="quarter" idx="11" hasCustomPrompt="1"/>
          </p:nvPr>
        </p:nvSpPr>
        <p:spPr>
          <a:xfrm>
            <a:off x="613191" y="701731"/>
            <a:ext cx="11044187" cy="569572"/>
          </a:xfrm>
        </p:spPr>
        <p:txBody>
          <a:bodyPr>
            <a:noAutofit/>
          </a:bodyPr>
          <a:lstStyle>
            <a:lvl1pPr marL="0" indent="0" algn="ctr">
              <a:buNone/>
              <a:defRPr sz="4500" b="0" spc="-50" baseline="0">
                <a:solidFill>
                  <a:schemeClr val="tx1"/>
                </a:solidFill>
                <a:latin typeface="Impact" panose="020B080603090205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SECTION INTRO</a:t>
            </a:r>
          </a:p>
        </p:txBody>
      </p:sp>
      <p:cxnSp>
        <p:nvCxnSpPr>
          <p:cNvPr id="48" name="Straight Connector 47">
            <a:extLst>
              <a:ext uri="{FF2B5EF4-FFF2-40B4-BE49-F238E27FC236}">
                <a16:creationId xmlns:a16="http://schemas.microsoft.com/office/drawing/2014/main" id="{B8812F4B-39BD-A5DF-DEBD-590279392955}"/>
              </a:ext>
            </a:extLst>
          </p:cNvPr>
          <p:cNvCxnSpPr>
            <a:cxnSpLocks/>
          </p:cNvCxnSpPr>
          <p:nvPr/>
        </p:nvCxnSpPr>
        <p:spPr>
          <a:xfrm>
            <a:off x="5520489" y="1685860"/>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2F701E2-B0A6-6E6E-69ED-BADD8E227D43}"/>
              </a:ext>
            </a:extLst>
          </p:cNvPr>
          <p:cNvCxnSpPr>
            <a:cxnSpLocks/>
          </p:cNvCxnSpPr>
          <p:nvPr/>
        </p:nvCxnSpPr>
        <p:spPr>
          <a:xfrm>
            <a:off x="5520489" y="1685860"/>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E1CA3A9-1F69-0549-ED77-4BF025072706}"/>
              </a:ext>
            </a:extLst>
          </p:cNvPr>
          <p:cNvCxnSpPr>
            <a:cxnSpLocks/>
          </p:cNvCxnSpPr>
          <p:nvPr userDrawn="1"/>
        </p:nvCxnSpPr>
        <p:spPr>
          <a:xfrm>
            <a:off x="5520489" y="1685860"/>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91525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2" name="Shape 22">
            <a:extLst>
              <a:ext uri="{FF2B5EF4-FFF2-40B4-BE49-F238E27FC236}">
                <a16:creationId xmlns:a16="http://schemas.microsoft.com/office/drawing/2014/main" id="{E1C6B8C6-8A80-B447-9241-CA6BA8FD6D14}"/>
              </a:ext>
            </a:extLst>
          </p:cNvPr>
          <p:cNvSpPr txBox="1">
            <a:spLocks noGrp="1"/>
          </p:cNvSpPr>
          <p:nvPr>
            <p:ph type="body" idx="1" hasCustomPrompt="1"/>
          </p:nvPr>
        </p:nvSpPr>
        <p:spPr>
          <a:xfrm>
            <a:off x="452719" y="2034674"/>
            <a:ext cx="5151037" cy="569573"/>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1. Agenda point</a:t>
            </a:r>
            <a:endParaRPr/>
          </a:p>
        </p:txBody>
      </p:sp>
      <p:sp>
        <p:nvSpPr>
          <p:cNvPr id="5" name="Tijdelijke aanduiding voor afbeelding 15">
            <a:extLst>
              <a:ext uri="{FF2B5EF4-FFF2-40B4-BE49-F238E27FC236}">
                <a16:creationId xmlns:a16="http://schemas.microsoft.com/office/drawing/2014/main" id="{9B31F668-9236-AB4A-8366-9E02A651701B}"/>
              </a:ext>
            </a:extLst>
          </p:cNvPr>
          <p:cNvSpPr>
            <a:spLocks noGrp="1"/>
          </p:cNvSpPr>
          <p:nvPr>
            <p:ph type="pic" sz="quarter" idx="10" hasCustomPrompt="1"/>
          </p:nvPr>
        </p:nvSpPr>
        <p:spPr>
          <a:xfrm>
            <a:off x="6096000" y="-83127"/>
            <a:ext cx="6143268" cy="7012029"/>
          </a:xfrm>
          <a:solidFill>
            <a:schemeClr val="bg1">
              <a:lumMod val="95000"/>
            </a:schemeClr>
          </a:solidFill>
        </p:spPr>
        <p:txBody>
          <a:bodyPr anchor="ctr" anchorCtr="0">
            <a:normAutofit/>
          </a:bodyPr>
          <a:lstStyle>
            <a:lvl1pPr marL="0" indent="0" algn="ctr">
              <a:buNone/>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BE"/>
              <a:t>Click to insert picture</a:t>
            </a:r>
          </a:p>
        </p:txBody>
      </p:sp>
      <p:sp>
        <p:nvSpPr>
          <p:cNvPr id="3" name="Shape 22">
            <a:extLst>
              <a:ext uri="{FF2B5EF4-FFF2-40B4-BE49-F238E27FC236}">
                <a16:creationId xmlns:a16="http://schemas.microsoft.com/office/drawing/2014/main" id="{6DA3FE51-5290-B393-F3BA-DA2FC27D9574}"/>
              </a:ext>
            </a:extLst>
          </p:cNvPr>
          <p:cNvSpPr txBox="1">
            <a:spLocks noGrp="1"/>
          </p:cNvSpPr>
          <p:nvPr>
            <p:ph type="body" idx="12" hasCustomPrompt="1"/>
          </p:nvPr>
        </p:nvSpPr>
        <p:spPr>
          <a:xfrm>
            <a:off x="452719" y="2820206"/>
            <a:ext cx="5151037" cy="569573"/>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2. Agenda point</a:t>
            </a:r>
            <a:endParaRPr/>
          </a:p>
        </p:txBody>
      </p:sp>
      <p:sp>
        <p:nvSpPr>
          <p:cNvPr id="4" name="Shape 22">
            <a:extLst>
              <a:ext uri="{FF2B5EF4-FFF2-40B4-BE49-F238E27FC236}">
                <a16:creationId xmlns:a16="http://schemas.microsoft.com/office/drawing/2014/main" id="{AC506050-4477-2374-63F9-E7FDEFE31C91}"/>
              </a:ext>
            </a:extLst>
          </p:cNvPr>
          <p:cNvSpPr txBox="1">
            <a:spLocks noGrp="1"/>
          </p:cNvSpPr>
          <p:nvPr>
            <p:ph type="body" idx="13" hasCustomPrompt="1"/>
          </p:nvPr>
        </p:nvSpPr>
        <p:spPr>
          <a:xfrm>
            <a:off x="452719" y="3605738"/>
            <a:ext cx="5151037" cy="569573"/>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3. Agenda point</a:t>
            </a:r>
            <a:endParaRPr/>
          </a:p>
        </p:txBody>
      </p:sp>
      <p:sp>
        <p:nvSpPr>
          <p:cNvPr id="6" name="Shape 22">
            <a:extLst>
              <a:ext uri="{FF2B5EF4-FFF2-40B4-BE49-F238E27FC236}">
                <a16:creationId xmlns:a16="http://schemas.microsoft.com/office/drawing/2014/main" id="{F7D896AF-56AD-AA4C-C1B2-B6B9D5452843}"/>
              </a:ext>
            </a:extLst>
          </p:cNvPr>
          <p:cNvSpPr txBox="1">
            <a:spLocks noGrp="1"/>
          </p:cNvSpPr>
          <p:nvPr>
            <p:ph type="body" idx="14" hasCustomPrompt="1"/>
          </p:nvPr>
        </p:nvSpPr>
        <p:spPr>
          <a:xfrm>
            <a:off x="452719" y="4391270"/>
            <a:ext cx="5151037" cy="569573"/>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4. Agenda point</a:t>
            </a:r>
            <a:endParaRPr/>
          </a:p>
        </p:txBody>
      </p:sp>
      <p:sp>
        <p:nvSpPr>
          <p:cNvPr id="7" name="Shape 22">
            <a:extLst>
              <a:ext uri="{FF2B5EF4-FFF2-40B4-BE49-F238E27FC236}">
                <a16:creationId xmlns:a16="http://schemas.microsoft.com/office/drawing/2014/main" id="{EB042986-B0A5-C2EB-C4C9-42C34882C99A}"/>
              </a:ext>
            </a:extLst>
          </p:cNvPr>
          <p:cNvSpPr txBox="1">
            <a:spLocks noGrp="1"/>
          </p:cNvSpPr>
          <p:nvPr>
            <p:ph type="body" idx="15" hasCustomPrompt="1"/>
          </p:nvPr>
        </p:nvSpPr>
        <p:spPr>
          <a:xfrm>
            <a:off x="452719" y="5176803"/>
            <a:ext cx="5151037" cy="569573"/>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5. Agenda point</a:t>
            </a:r>
            <a:endParaRPr/>
          </a:p>
        </p:txBody>
      </p:sp>
      <p:sp>
        <p:nvSpPr>
          <p:cNvPr id="13" name="Text Placeholder 5">
            <a:extLst>
              <a:ext uri="{FF2B5EF4-FFF2-40B4-BE49-F238E27FC236}">
                <a16:creationId xmlns:a16="http://schemas.microsoft.com/office/drawing/2014/main" id="{156CE20A-35B5-D245-4390-B5533FD05326}"/>
              </a:ext>
            </a:extLst>
          </p:cNvPr>
          <p:cNvSpPr>
            <a:spLocks noGrp="1"/>
          </p:cNvSpPr>
          <p:nvPr>
            <p:ph type="body" sz="quarter" idx="16" hasCustomPrompt="1"/>
          </p:nvPr>
        </p:nvSpPr>
        <p:spPr>
          <a:xfrm>
            <a:off x="452719" y="471464"/>
            <a:ext cx="5151037"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5" name="Straight Connector 14">
            <a:extLst>
              <a:ext uri="{FF2B5EF4-FFF2-40B4-BE49-F238E27FC236}">
                <a16:creationId xmlns:a16="http://schemas.microsoft.com/office/drawing/2014/main" id="{D9FDE1FC-3FB5-7331-B0C2-F0A2BE685521}"/>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C63D532B-67C1-804B-62AD-5CA1829D7AA0}"/>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0D241B1-5417-AC54-D49B-C0091D2899BF}"/>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31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 Column">
    <p:spTree>
      <p:nvGrpSpPr>
        <p:cNvPr id="1" name=""/>
        <p:cNvGrpSpPr/>
        <p:nvPr/>
      </p:nvGrpSpPr>
      <p:grpSpPr>
        <a:xfrm>
          <a:off x="0" y="0"/>
          <a:ext cx="0" cy="0"/>
          <a:chOff x="0" y="0"/>
          <a:chExt cx="0" cy="0"/>
        </a:xfrm>
      </p:grpSpPr>
      <p:sp>
        <p:nvSpPr>
          <p:cNvPr id="12" name="Shape 22">
            <a:extLst>
              <a:ext uri="{FF2B5EF4-FFF2-40B4-BE49-F238E27FC236}">
                <a16:creationId xmlns:a16="http://schemas.microsoft.com/office/drawing/2014/main" id="{E1C6B8C6-8A80-B447-9241-CA6BA8FD6D14}"/>
              </a:ext>
            </a:extLst>
          </p:cNvPr>
          <p:cNvSpPr txBox="1">
            <a:spLocks noGrp="1"/>
          </p:cNvSpPr>
          <p:nvPr>
            <p:ph type="body" idx="1" hasCustomPrompt="1"/>
          </p:nvPr>
        </p:nvSpPr>
        <p:spPr>
          <a:xfrm>
            <a:off x="457609" y="1887479"/>
            <a:ext cx="11279160" cy="4499055"/>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Click to add text</a:t>
            </a:r>
            <a:endParaRPr/>
          </a:p>
        </p:txBody>
      </p:sp>
      <p:sp>
        <p:nvSpPr>
          <p:cNvPr id="4" name="Text Placeholder 5">
            <a:extLst>
              <a:ext uri="{FF2B5EF4-FFF2-40B4-BE49-F238E27FC236}">
                <a16:creationId xmlns:a16="http://schemas.microsoft.com/office/drawing/2014/main" id="{269C2DBD-DBD2-BB1B-4B9D-98D02B1CDEC0}"/>
              </a:ext>
            </a:extLst>
          </p:cNvPr>
          <p:cNvSpPr>
            <a:spLocks noGrp="1"/>
          </p:cNvSpPr>
          <p:nvPr>
            <p:ph type="body" sz="quarter" idx="11" hasCustomPrompt="1"/>
          </p:nvPr>
        </p:nvSpPr>
        <p:spPr>
          <a:xfrm>
            <a:off x="452719" y="471464"/>
            <a:ext cx="11279160"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pic>
        <p:nvPicPr>
          <p:cNvPr id="6" name="Picture 5">
            <a:extLst>
              <a:ext uri="{FF2B5EF4-FFF2-40B4-BE49-F238E27FC236}">
                <a16:creationId xmlns:a16="http://schemas.microsoft.com/office/drawing/2014/main" id="{2CC44787-2CB2-9531-AEDD-DA4084578D24}"/>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3" name="Straight Connector 2">
            <a:extLst>
              <a:ext uri="{FF2B5EF4-FFF2-40B4-BE49-F238E27FC236}">
                <a16:creationId xmlns:a16="http://schemas.microsoft.com/office/drawing/2014/main" id="{9AEA3BCB-5095-CD05-DC14-7276BC7345CE}"/>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F7AFFA9-597F-B2B1-9953-AF60E3891DFC}"/>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5" name="Straight Connector 4">
            <a:extLst>
              <a:ext uri="{FF2B5EF4-FFF2-40B4-BE49-F238E27FC236}">
                <a16:creationId xmlns:a16="http://schemas.microsoft.com/office/drawing/2014/main" id="{CC368CD7-80BB-28DA-E3DA-35BF8C97A011}"/>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E866464-F41C-513E-E3E6-A42FA6F827BF}"/>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cxnSp>
        <p:nvCxnSpPr>
          <p:cNvPr id="8" name="Straight Connector 7">
            <a:extLst>
              <a:ext uri="{FF2B5EF4-FFF2-40B4-BE49-F238E27FC236}">
                <a16:creationId xmlns:a16="http://schemas.microsoft.com/office/drawing/2014/main" id="{6B3055D8-4956-8198-B203-86D1615CBE4D}"/>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545799"/>
      </p:ext>
    </p:extLst>
  </p:cSld>
  <p:clrMapOvr>
    <a:masterClrMapping/>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 Column w Tan Sideba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11BFA3-4230-6669-F702-300D9206437F}"/>
              </a:ext>
            </a:extLst>
          </p:cNvPr>
          <p:cNvSpPr/>
          <p:nvPr/>
        </p:nvSpPr>
        <p:spPr>
          <a:xfrm>
            <a:off x="8023412" y="1887479"/>
            <a:ext cx="3713355" cy="4499055"/>
          </a:xfrm>
          <a:prstGeom prst="rect">
            <a:avLst/>
          </a:prstGeom>
          <a:solidFill>
            <a:schemeClr val="bg2"/>
          </a:solidFill>
          <a:ln w="19050">
            <a:solidFill>
              <a:srgbClr val="ECDA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BA882220-7032-9E62-8985-529F63941BEE}"/>
              </a:ext>
            </a:extLst>
          </p:cNvPr>
          <p:cNvCxnSpPr>
            <a:cxnSpLocks/>
          </p:cNvCxnSpPr>
          <p:nvPr/>
        </p:nvCxnSpPr>
        <p:spPr>
          <a:xfrm>
            <a:off x="4159625" y="1887479"/>
            <a:ext cx="0" cy="4499054"/>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sp>
        <p:nvSpPr>
          <p:cNvPr id="3" name="Text Placeholder 5">
            <a:extLst>
              <a:ext uri="{FF2B5EF4-FFF2-40B4-BE49-F238E27FC236}">
                <a16:creationId xmlns:a16="http://schemas.microsoft.com/office/drawing/2014/main" id="{9BA36139-B40C-5722-8B95-08864493E533}"/>
              </a:ext>
            </a:extLst>
          </p:cNvPr>
          <p:cNvSpPr>
            <a:spLocks noGrp="1"/>
          </p:cNvSpPr>
          <p:nvPr>
            <p:ph type="body" sz="quarter" idx="11" hasCustomPrompt="1"/>
          </p:nvPr>
        </p:nvSpPr>
        <p:spPr>
          <a:xfrm>
            <a:off x="452719" y="471464"/>
            <a:ext cx="11279160"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pic>
        <p:nvPicPr>
          <p:cNvPr id="5" name="Picture 4">
            <a:extLst>
              <a:ext uri="{FF2B5EF4-FFF2-40B4-BE49-F238E27FC236}">
                <a16:creationId xmlns:a16="http://schemas.microsoft.com/office/drawing/2014/main" id="{D438A6B9-DBA1-F213-7CD2-CB1BFAC8E2BC}"/>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6" name="Straight Connector 5">
            <a:extLst>
              <a:ext uri="{FF2B5EF4-FFF2-40B4-BE49-F238E27FC236}">
                <a16:creationId xmlns:a16="http://schemas.microsoft.com/office/drawing/2014/main" id="{35841085-3FA4-D860-F6CE-3D3EC1B36880}"/>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7">
            <a:extLst>
              <a:ext uri="{FF2B5EF4-FFF2-40B4-BE49-F238E27FC236}">
                <a16:creationId xmlns:a16="http://schemas.microsoft.com/office/drawing/2014/main" id="{302B1FDA-022C-C5D2-F935-3DE90DB23CE2}"/>
              </a:ext>
            </a:extLst>
          </p:cNvPr>
          <p:cNvSpPr>
            <a:spLocks noGrp="1"/>
          </p:cNvSpPr>
          <p:nvPr>
            <p:ph type="body" sz="quarter" idx="12" hasCustomPrompt="1"/>
          </p:nvPr>
        </p:nvSpPr>
        <p:spPr>
          <a:xfrm>
            <a:off x="8344583" y="2224220"/>
            <a:ext cx="3088940" cy="450307"/>
          </a:xfrm>
        </p:spPr>
        <p:txBody>
          <a:bodyPr>
            <a:normAutofit/>
          </a:bodyPr>
          <a:lstStyle>
            <a:lvl1pPr marL="0" indent="0">
              <a:buNone/>
              <a:defRPr sz="24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5" name="Text Placeholder 10">
            <a:extLst>
              <a:ext uri="{FF2B5EF4-FFF2-40B4-BE49-F238E27FC236}">
                <a16:creationId xmlns:a16="http://schemas.microsoft.com/office/drawing/2014/main" id="{6AC80ACE-F11B-409E-7BD4-90F0CD9A7927}"/>
              </a:ext>
            </a:extLst>
          </p:cNvPr>
          <p:cNvSpPr>
            <a:spLocks noGrp="1"/>
          </p:cNvSpPr>
          <p:nvPr>
            <p:ph type="body" sz="quarter" idx="13" hasCustomPrompt="1"/>
          </p:nvPr>
        </p:nvSpPr>
        <p:spPr>
          <a:xfrm>
            <a:off x="8344583" y="2777214"/>
            <a:ext cx="3088940" cy="3281388"/>
          </a:xfrm>
        </p:spPr>
        <p:txBody>
          <a:bodyPr>
            <a:normAutofit/>
          </a:bodyPr>
          <a:lstStyle>
            <a:lvl1pPr marL="0" indent="0">
              <a:buNone/>
              <a:defRPr sz="2000">
                <a:solidFill>
                  <a:schemeClr val="accent2"/>
                </a:solidFill>
              </a:defRPr>
            </a:lvl1pPr>
          </a:lstStyle>
          <a:p>
            <a:pPr lvl="0"/>
            <a:r>
              <a:rPr lang="en-US"/>
              <a:t>Click to add text</a:t>
            </a:r>
          </a:p>
        </p:txBody>
      </p:sp>
      <p:sp>
        <p:nvSpPr>
          <p:cNvPr id="2" name="Rectangle 1">
            <a:extLst>
              <a:ext uri="{FF2B5EF4-FFF2-40B4-BE49-F238E27FC236}">
                <a16:creationId xmlns:a16="http://schemas.microsoft.com/office/drawing/2014/main" id="{F995EA3B-783F-4322-F3A6-1C007DA9BE0D}"/>
              </a:ext>
            </a:extLst>
          </p:cNvPr>
          <p:cNvSpPr/>
          <p:nvPr/>
        </p:nvSpPr>
        <p:spPr>
          <a:xfrm>
            <a:off x="8023412" y="1887479"/>
            <a:ext cx="3713355" cy="4499055"/>
          </a:xfrm>
          <a:prstGeom prst="rect">
            <a:avLst/>
          </a:prstGeom>
          <a:solidFill>
            <a:schemeClr val="bg2"/>
          </a:solidFill>
          <a:ln w="19050">
            <a:solidFill>
              <a:srgbClr val="ECDA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BD8E17EA-6FE9-45D4-18DC-BB85EBE30CF9}"/>
              </a:ext>
            </a:extLst>
          </p:cNvPr>
          <p:cNvCxnSpPr>
            <a:cxnSpLocks/>
          </p:cNvCxnSpPr>
          <p:nvPr/>
        </p:nvCxnSpPr>
        <p:spPr>
          <a:xfrm>
            <a:off x="4159625" y="1887479"/>
            <a:ext cx="0" cy="4499054"/>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A650D68A-D8D7-937A-A236-A9C89DF26ED8}"/>
              </a:ext>
            </a:extLst>
          </p:cNvPr>
          <p:cNvSpPr>
            <a:spLocks noGrp="1"/>
          </p:cNvSpPr>
          <p:nvPr>
            <p:ph type="body" sz="quarter" idx="11" hasCustomPrompt="1"/>
          </p:nvPr>
        </p:nvSpPr>
        <p:spPr>
          <a:xfrm>
            <a:off x="452719" y="471464"/>
            <a:ext cx="11279160"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pic>
        <p:nvPicPr>
          <p:cNvPr id="11" name="Picture 10">
            <a:extLst>
              <a:ext uri="{FF2B5EF4-FFF2-40B4-BE49-F238E27FC236}">
                <a16:creationId xmlns:a16="http://schemas.microsoft.com/office/drawing/2014/main" id="{C448F883-8960-A0C8-B433-1F2755C592BF}"/>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12" name="Straight Connector 11">
            <a:extLst>
              <a:ext uri="{FF2B5EF4-FFF2-40B4-BE49-F238E27FC236}">
                <a16:creationId xmlns:a16="http://schemas.microsoft.com/office/drawing/2014/main" id="{3490177D-3EA5-12F6-CF98-9974E8826140}"/>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7">
            <a:extLst>
              <a:ext uri="{FF2B5EF4-FFF2-40B4-BE49-F238E27FC236}">
                <a16:creationId xmlns:a16="http://schemas.microsoft.com/office/drawing/2014/main" id="{AC80E0A2-F7E2-112D-4245-8FEDD175D300}"/>
              </a:ext>
            </a:extLst>
          </p:cNvPr>
          <p:cNvSpPr>
            <a:spLocks noGrp="1"/>
          </p:cNvSpPr>
          <p:nvPr>
            <p:ph type="body" sz="quarter" idx="12" hasCustomPrompt="1"/>
          </p:nvPr>
        </p:nvSpPr>
        <p:spPr>
          <a:xfrm>
            <a:off x="8344583" y="2224220"/>
            <a:ext cx="3088940" cy="450307"/>
          </a:xfrm>
        </p:spPr>
        <p:txBody>
          <a:bodyPr>
            <a:normAutofit/>
          </a:bodyPr>
          <a:lstStyle>
            <a:lvl1pPr marL="0" indent="0">
              <a:buNone/>
              <a:defRPr sz="24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7" name="Text Placeholder 10">
            <a:extLst>
              <a:ext uri="{FF2B5EF4-FFF2-40B4-BE49-F238E27FC236}">
                <a16:creationId xmlns:a16="http://schemas.microsoft.com/office/drawing/2014/main" id="{9609AC03-7A8E-2612-2A89-57C327125C28}"/>
              </a:ext>
            </a:extLst>
          </p:cNvPr>
          <p:cNvSpPr>
            <a:spLocks noGrp="1"/>
          </p:cNvSpPr>
          <p:nvPr>
            <p:ph type="body" sz="quarter" idx="13" hasCustomPrompt="1"/>
          </p:nvPr>
        </p:nvSpPr>
        <p:spPr>
          <a:xfrm>
            <a:off x="8344583" y="2777214"/>
            <a:ext cx="3088940" cy="3281388"/>
          </a:xfrm>
        </p:spPr>
        <p:txBody>
          <a:bodyPr>
            <a:normAutofit/>
          </a:bodyPr>
          <a:lstStyle>
            <a:lvl1pPr marL="0" indent="0">
              <a:buNone/>
              <a:defRPr sz="2000">
                <a:solidFill>
                  <a:schemeClr val="accent2"/>
                </a:solidFill>
              </a:defRPr>
            </a:lvl1pPr>
          </a:lstStyle>
          <a:p>
            <a:pPr lvl="0"/>
            <a:r>
              <a:rPr lang="en-US"/>
              <a:t>Click to add text</a:t>
            </a:r>
          </a:p>
        </p:txBody>
      </p:sp>
      <p:sp>
        <p:nvSpPr>
          <p:cNvPr id="20" name="Tijdelijke aanduiding voor tekst 6">
            <a:extLst>
              <a:ext uri="{FF2B5EF4-FFF2-40B4-BE49-F238E27FC236}">
                <a16:creationId xmlns:a16="http://schemas.microsoft.com/office/drawing/2014/main" id="{045EC0A2-A0AD-B2B1-E318-C9B6137BFDF0}"/>
              </a:ext>
            </a:extLst>
          </p:cNvPr>
          <p:cNvSpPr>
            <a:spLocks noGrp="1"/>
          </p:cNvSpPr>
          <p:nvPr>
            <p:ph type="body" sz="quarter" idx="27" hasCustomPrompt="1"/>
          </p:nvPr>
        </p:nvSpPr>
        <p:spPr>
          <a:xfrm>
            <a:off x="452719" y="1887480"/>
            <a:ext cx="3376806" cy="4499054"/>
          </a:xfrm>
        </p:spPr>
        <p:txBody>
          <a:bodyPr>
            <a:normAutofit/>
          </a:bodyPr>
          <a:lstStyle>
            <a:lvl1pPr marL="0" indent="0">
              <a:buNone/>
              <a:defRPr sz="2000">
                <a:solidFill>
                  <a:schemeClr val="accent2"/>
                </a:solidFill>
              </a:defRPr>
            </a:lvl1pPr>
          </a:lstStyle>
          <a:p>
            <a:pPr lvl="0"/>
            <a:r>
              <a:rPr lang="en-US"/>
              <a:t>Click to add text</a:t>
            </a:r>
          </a:p>
        </p:txBody>
      </p:sp>
      <p:sp>
        <p:nvSpPr>
          <p:cNvPr id="21" name="Tijdelijke aanduiding voor tekst 6">
            <a:extLst>
              <a:ext uri="{FF2B5EF4-FFF2-40B4-BE49-F238E27FC236}">
                <a16:creationId xmlns:a16="http://schemas.microsoft.com/office/drawing/2014/main" id="{0C47ABF5-912D-753E-B777-9893C19FC2B6}"/>
              </a:ext>
            </a:extLst>
          </p:cNvPr>
          <p:cNvSpPr>
            <a:spLocks noGrp="1"/>
          </p:cNvSpPr>
          <p:nvPr>
            <p:ph type="body" sz="quarter" idx="28" hasCustomPrompt="1"/>
          </p:nvPr>
        </p:nvSpPr>
        <p:spPr>
          <a:xfrm>
            <a:off x="4455460" y="1887480"/>
            <a:ext cx="3376806" cy="4499054"/>
          </a:xfrm>
        </p:spPr>
        <p:txBody>
          <a:bodyPr>
            <a:normAutofit/>
          </a:bodyPr>
          <a:lstStyle>
            <a:lvl1pPr marL="0" indent="0">
              <a:buNone/>
              <a:defRPr sz="2000">
                <a:solidFill>
                  <a:schemeClr val="accent2"/>
                </a:solidFill>
              </a:defRPr>
            </a:lvl1pPr>
          </a:lstStyle>
          <a:p>
            <a:pPr lvl="0"/>
            <a:r>
              <a:rPr lang="en-US"/>
              <a:t>Click to add text</a:t>
            </a:r>
          </a:p>
        </p:txBody>
      </p:sp>
      <p:sp>
        <p:nvSpPr>
          <p:cNvPr id="7" name="Rectangle 6">
            <a:extLst>
              <a:ext uri="{FF2B5EF4-FFF2-40B4-BE49-F238E27FC236}">
                <a16:creationId xmlns:a16="http://schemas.microsoft.com/office/drawing/2014/main" id="{73A35EDC-E4FB-863F-7465-1384ED0A9532}"/>
              </a:ext>
            </a:extLst>
          </p:cNvPr>
          <p:cNvSpPr/>
          <p:nvPr userDrawn="1"/>
        </p:nvSpPr>
        <p:spPr>
          <a:xfrm>
            <a:off x="8023412" y="1887479"/>
            <a:ext cx="3713355" cy="4499055"/>
          </a:xfrm>
          <a:prstGeom prst="rect">
            <a:avLst/>
          </a:prstGeom>
          <a:solidFill>
            <a:schemeClr val="bg2"/>
          </a:solidFill>
          <a:ln w="19050">
            <a:solidFill>
              <a:srgbClr val="ECDA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19980068-BB7B-3C77-B2AC-F3583229B605}"/>
              </a:ext>
            </a:extLst>
          </p:cNvPr>
          <p:cNvCxnSpPr>
            <a:cxnSpLocks/>
          </p:cNvCxnSpPr>
          <p:nvPr userDrawn="1"/>
        </p:nvCxnSpPr>
        <p:spPr>
          <a:xfrm>
            <a:off x="4159625" y="1887479"/>
            <a:ext cx="0" cy="4499054"/>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91053E8-92F3-7185-6A29-14C3BF49E576}"/>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cxnSp>
        <p:nvCxnSpPr>
          <p:cNvPr id="19" name="Straight Connector 18">
            <a:extLst>
              <a:ext uri="{FF2B5EF4-FFF2-40B4-BE49-F238E27FC236}">
                <a16:creationId xmlns:a16="http://schemas.microsoft.com/office/drawing/2014/main" id="{B995C677-1AC4-4D04-1B2C-5C459F8DA0E9}"/>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9116782"/>
      </p:ext>
    </p:extLst>
  </p:cSld>
  <p:clrMapOvr>
    <a:masterClrMapping/>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w Photo">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AFCF6B6E-8EDD-DB52-BBC6-E0E5ADEDE006}"/>
              </a:ext>
            </a:extLst>
          </p:cNvPr>
          <p:cNvSpPr>
            <a:spLocks noGrp="1"/>
          </p:cNvSpPr>
          <p:nvPr>
            <p:ph type="pic" sz="quarter" idx="14" hasCustomPrompt="1"/>
          </p:nvPr>
        </p:nvSpPr>
        <p:spPr>
          <a:xfrm>
            <a:off x="-77308" y="1887478"/>
            <a:ext cx="4532881" cy="4499055"/>
          </a:xfrm>
          <a:solidFill>
            <a:schemeClr val="bg1">
              <a:lumMod val="95000"/>
            </a:schemeClr>
          </a:solidFill>
          <a:ln w="19050">
            <a:noFill/>
          </a:ln>
        </p:spPr>
        <p:txBody>
          <a:bodyPr lIns="274320" tIns="274320" rIns="274320" bIns="274320" anchor="t">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9" name="Text Placeholder 5">
            <a:extLst>
              <a:ext uri="{FF2B5EF4-FFF2-40B4-BE49-F238E27FC236}">
                <a16:creationId xmlns:a16="http://schemas.microsoft.com/office/drawing/2014/main" id="{7713F793-DDD8-BCB3-BA6F-9C91BAB98FC2}"/>
              </a:ext>
            </a:extLst>
          </p:cNvPr>
          <p:cNvSpPr>
            <a:spLocks noGrp="1"/>
          </p:cNvSpPr>
          <p:nvPr>
            <p:ph type="body" sz="quarter" idx="11" hasCustomPrompt="1"/>
          </p:nvPr>
        </p:nvSpPr>
        <p:spPr>
          <a:xfrm>
            <a:off x="452719" y="471464"/>
            <a:ext cx="11288942"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0" name="Straight Connector 9">
            <a:extLst>
              <a:ext uri="{FF2B5EF4-FFF2-40B4-BE49-F238E27FC236}">
                <a16:creationId xmlns:a16="http://schemas.microsoft.com/office/drawing/2014/main" id="{50D7CE77-A604-182D-4965-4DC88FDF9807}"/>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8F578F1-3CF3-295C-8BF2-FD6DDD089CB5}"/>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sp>
        <p:nvSpPr>
          <p:cNvPr id="15" name="Shape 22">
            <a:extLst>
              <a:ext uri="{FF2B5EF4-FFF2-40B4-BE49-F238E27FC236}">
                <a16:creationId xmlns:a16="http://schemas.microsoft.com/office/drawing/2014/main" id="{339B13F3-A0BA-4869-AB28-FC25D1044D13}"/>
              </a:ext>
            </a:extLst>
          </p:cNvPr>
          <p:cNvSpPr txBox="1">
            <a:spLocks noGrp="1"/>
          </p:cNvSpPr>
          <p:nvPr>
            <p:ph type="body" idx="15" hasCustomPrompt="1"/>
          </p:nvPr>
        </p:nvSpPr>
        <p:spPr>
          <a:xfrm>
            <a:off x="4877502" y="1887477"/>
            <a:ext cx="6868092" cy="4499055"/>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Click to add text</a:t>
            </a:r>
            <a:endParaRPr/>
          </a:p>
        </p:txBody>
      </p:sp>
      <p:cxnSp>
        <p:nvCxnSpPr>
          <p:cNvPr id="2" name="Straight Connector 1">
            <a:extLst>
              <a:ext uri="{FF2B5EF4-FFF2-40B4-BE49-F238E27FC236}">
                <a16:creationId xmlns:a16="http://schemas.microsoft.com/office/drawing/2014/main" id="{FBA218D1-CF78-453B-9A38-7375B2EDCA73}"/>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5A2CAD7-5853-510F-2F4A-1A1B1599038B}"/>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4" name="Straight Connector 3">
            <a:extLst>
              <a:ext uri="{FF2B5EF4-FFF2-40B4-BE49-F238E27FC236}">
                <a16:creationId xmlns:a16="http://schemas.microsoft.com/office/drawing/2014/main" id="{16987C2A-430E-6F7C-18E6-1ABE95DD0DEE}"/>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BE2436A-8CF1-D275-C2B2-0E99024CCC75}"/>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spTree>
    <p:extLst>
      <p:ext uri="{BB962C8B-B14F-4D97-AF65-F5344CB8AC3E}">
        <p14:creationId xmlns:p14="http://schemas.microsoft.com/office/powerpoint/2010/main" val="645581140"/>
      </p:ext>
    </p:extLst>
  </p:cSld>
  <p:clrMapOvr>
    <a:masterClrMapping/>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 Column w Tan Sidebar">
    <p:spTree>
      <p:nvGrpSpPr>
        <p:cNvPr id="1" name=""/>
        <p:cNvGrpSpPr/>
        <p:nvPr/>
      </p:nvGrpSpPr>
      <p:grpSpPr>
        <a:xfrm>
          <a:off x="0" y="0"/>
          <a:ext cx="0" cy="0"/>
          <a:chOff x="0" y="0"/>
          <a:chExt cx="0" cy="0"/>
        </a:xfrm>
      </p:grpSpPr>
      <p:sp>
        <p:nvSpPr>
          <p:cNvPr id="6" name="Tijdelijke aanduiding voor tekst 6">
            <a:extLst>
              <a:ext uri="{FF2B5EF4-FFF2-40B4-BE49-F238E27FC236}">
                <a16:creationId xmlns:a16="http://schemas.microsoft.com/office/drawing/2014/main" id="{78DD381F-9F7C-4D97-2892-F660BB68C06C}"/>
              </a:ext>
            </a:extLst>
          </p:cNvPr>
          <p:cNvSpPr>
            <a:spLocks noGrp="1"/>
          </p:cNvSpPr>
          <p:nvPr>
            <p:ph type="body" sz="quarter" idx="27"/>
          </p:nvPr>
        </p:nvSpPr>
        <p:spPr>
          <a:xfrm>
            <a:off x="452719" y="1887481"/>
            <a:ext cx="2235917" cy="1992858"/>
          </a:xfrm>
        </p:spPr>
        <p:txBody>
          <a:bodyPr>
            <a:normAutofit/>
          </a:bodyPr>
          <a:lstStyle>
            <a:lvl1pPr marL="0" indent="0">
              <a:buNone/>
              <a:defRPr sz="1800">
                <a:solidFill>
                  <a:schemeClr val="accent2"/>
                </a:solidFill>
              </a:defRPr>
            </a:lvl1pPr>
          </a:lstStyle>
          <a:p>
            <a:pPr lvl="0"/>
            <a:r>
              <a:rPr lang="en-US"/>
              <a:t>Click to edit Master text styles</a:t>
            </a:r>
          </a:p>
        </p:txBody>
      </p:sp>
      <p:sp>
        <p:nvSpPr>
          <p:cNvPr id="8" name="Tijdelijke aanduiding voor tekst 6">
            <a:extLst>
              <a:ext uri="{FF2B5EF4-FFF2-40B4-BE49-F238E27FC236}">
                <a16:creationId xmlns:a16="http://schemas.microsoft.com/office/drawing/2014/main" id="{744581BB-3788-A3E6-F8BA-1B09D9BA7890}"/>
              </a:ext>
            </a:extLst>
          </p:cNvPr>
          <p:cNvSpPr>
            <a:spLocks noGrp="1"/>
          </p:cNvSpPr>
          <p:nvPr>
            <p:ph type="body" sz="quarter" idx="28"/>
          </p:nvPr>
        </p:nvSpPr>
        <p:spPr>
          <a:xfrm>
            <a:off x="3469601" y="1887480"/>
            <a:ext cx="2235917" cy="1992858"/>
          </a:xfrm>
        </p:spPr>
        <p:txBody>
          <a:bodyPr>
            <a:normAutofit/>
          </a:bodyPr>
          <a:lstStyle>
            <a:lvl1pPr marL="0" indent="0">
              <a:buNone/>
              <a:defRPr sz="1800">
                <a:solidFill>
                  <a:schemeClr val="accent2"/>
                </a:solidFill>
              </a:defRPr>
            </a:lvl1pPr>
          </a:lstStyle>
          <a:p>
            <a:pPr lvl="0"/>
            <a:r>
              <a:rPr lang="en-US"/>
              <a:t>Click to edit Master text styles</a:t>
            </a:r>
          </a:p>
        </p:txBody>
      </p:sp>
      <p:grpSp>
        <p:nvGrpSpPr>
          <p:cNvPr id="22" name="Group 21">
            <a:extLst>
              <a:ext uri="{FF2B5EF4-FFF2-40B4-BE49-F238E27FC236}">
                <a16:creationId xmlns:a16="http://schemas.microsoft.com/office/drawing/2014/main" id="{8641DEE7-2DC6-C406-04F1-E56FE7530C45}"/>
              </a:ext>
            </a:extLst>
          </p:cNvPr>
          <p:cNvGrpSpPr/>
          <p:nvPr/>
        </p:nvGrpSpPr>
        <p:grpSpPr>
          <a:xfrm>
            <a:off x="3085572" y="1887480"/>
            <a:ext cx="6013812" cy="1992858"/>
            <a:chOff x="3085572" y="2034674"/>
            <a:chExt cx="6013812" cy="4177896"/>
          </a:xfrm>
        </p:grpSpPr>
        <p:cxnSp>
          <p:nvCxnSpPr>
            <p:cNvPr id="5" name="Straight Connector 4">
              <a:extLst>
                <a:ext uri="{FF2B5EF4-FFF2-40B4-BE49-F238E27FC236}">
                  <a16:creationId xmlns:a16="http://schemas.microsoft.com/office/drawing/2014/main" id="{2F478672-9AC4-1E44-8662-B75746CBBD57}"/>
                </a:ext>
              </a:extLst>
            </p:cNvPr>
            <p:cNvCxnSpPr>
              <a:cxnSpLocks/>
            </p:cNvCxnSpPr>
            <p:nvPr/>
          </p:nvCxnSpPr>
          <p:spPr>
            <a:xfrm>
              <a:off x="3085572"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05EEA5B-9773-2C3A-AF9A-6283441138B8}"/>
                </a:ext>
              </a:extLst>
            </p:cNvPr>
            <p:cNvCxnSpPr>
              <a:cxnSpLocks/>
            </p:cNvCxnSpPr>
            <p:nvPr/>
          </p:nvCxnSpPr>
          <p:spPr>
            <a:xfrm>
              <a:off x="6096000"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8AB0BF-C50A-9F79-825B-C5B96A77EFC3}"/>
                </a:ext>
              </a:extLst>
            </p:cNvPr>
            <p:cNvCxnSpPr>
              <a:cxnSpLocks/>
            </p:cNvCxnSpPr>
            <p:nvPr/>
          </p:nvCxnSpPr>
          <p:spPr>
            <a:xfrm>
              <a:off x="9099384"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grpSp>
      <p:sp>
        <p:nvSpPr>
          <p:cNvPr id="10" name="Tijdelijke aanduiding voor tekst 6">
            <a:extLst>
              <a:ext uri="{FF2B5EF4-FFF2-40B4-BE49-F238E27FC236}">
                <a16:creationId xmlns:a16="http://schemas.microsoft.com/office/drawing/2014/main" id="{1CF6CCE2-A1A8-F17D-85F7-C811A8754822}"/>
              </a:ext>
            </a:extLst>
          </p:cNvPr>
          <p:cNvSpPr>
            <a:spLocks noGrp="1"/>
          </p:cNvSpPr>
          <p:nvPr>
            <p:ph type="body" sz="quarter" idx="29"/>
          </p:nvPr>
        </p:nvSpPr>
        <p:spPr>
          <a:xfrm>
            <a:off x="6486483" y="1887480"/>
            <a:ext cx="2235917" cy="1992858"/>
          </a:xfrm>
        </p:spPr>
        <p:txBody>
          <a:bodyPr>
            <a:normAutofit/>
          </a:bodyPr>
          <a:lstStyle>
            <a:lvl1pPr marL="0" indent="0">
              <a:buNone/>
              <a:defRPr sz="1800">
                <a:solidFill>
                  <a:schemeClr val="accent2"/>
                </a:solidFill>
              </a:defRPr>
            </a:lvl1pPr>
          </a:lstStyle>
          <a:p>
            <a:pPr lvl="0"/>
            <a:r>
              <a:rPr lang="en-US"/>
              <a:t>Click to edit Master text styles</a:t>
            </a:r>
          </a:p>
        </p:txBody>
      </p:sp>
      <p:sp>
        <p:nvSpPr>
          <p:cNvPr id="12" name="Tijdelijke aanduiding voor tekst 6">
            <a:extLst>
              <a:ext uri="{FF2B5EF4-FFF2-40B4-BE49-F238E27FC236}">
                <a16:creationId xmlns:a16="http://schemas.microsoft.com/office/drawing/2014/main" id="{F210B540-E511-4F8A-9885-DC6DF75EAF2D}"/>
              </a:ext>
            </a:extLst>
          </p:cNvPr>
          <p:cNvSpPr>
            <a:spLocks noGrp="1"/>
          </p:cNvSpPr>
          <p:nvPr>
            <p:ph type="body" sz="quarter" idx="30"/>
          </p:nvPr>
        </p:nvSpPr>
        <p:spPr>
          <a:xfrm>
            <a:off x="9503364" y="1887480"/>
            <a:ext cx="2235917" cy="1992858"/>
          </a:xfrm>
        </p:spPr>
        <p:txBody>
          <a:bodyPr>
            <a:normAutofit/>
          </a:bodyPr>
          <a:lstStyle>
            <a:lvl1pPr marL="0" indent="0">
              <a:buNone/>
              <a:defRPr sz="1800">
                <a:solidFill>
                  <a:schemeClr val="accent2"/>
                </a:solidFill>
              </a:defRPr>
            </a:lvl1pPr>
          </a:lstStyle>
          <a:p>
            <a:pPr lvl="0"/>
            <a:r>
              <a:rPr lang="en-US"/>
              <a:t>Click to edit Master text styles</a:t>
            </a:r>
          </a:p>
        </p:txBody>
      </p:sp>
      <p:cxnSp>
        <p:nvCxnSpPr>
          <p:cNvPr id="4" name="Straight Connector 3">
            <a:extLst>
              <a:ext uri="{FF2B5EF4-FFF2-40B4-BE49-F238E27FC236}">
                <a16:creationId xmlns:a16="http://schemas.microsoft.com/office/drawing/2014/main" id="{3D5F3929-538F-B782-CAE0-43F69960B916}"/>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CBED0D51-5240-F4FA-E2A6-2D4F6843F970}"/>
              </a:ext>
            </a:extLst>
          </p:cNvPr>
          <p:cNvSpPr>
            <a:spLocks noGrp="1"/>
          </p:cNvSpPr>
          <p:nvPr>
            <p:ph type="body" sz="quarter" idx="11" hasCustomPrompt="1"/>
          </p:nvPr>
        </p:nvSpPr>
        <p:spPr>
          <a:xfrm>
            <a:off x="452719" y="471464"/>
            <a:ext cx="11279160"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pic>
        <p:nvPicPr>
          <p:cNvPr id="24" name="Picture 23">
            <a:extLst>
              <a:ext uri="{FF2B5EF4-FFF2-40B4-BE49-F238E27FC236}">
                <a16:creationId xmlns:a16="http://schemas.microsoft.com/office/drawing/2014/main" id="{43356BD5-93BC-6AE0-C548-307099148491}"/>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sp>
        <p:nvSpPr>
          <p:cNvPr id="25" name="Rectangle 24">
            <a:extLst>
              <a:ext uri="{FF2B5EF4-FFF2-40B4-BE49-F238E27FC236}">
                <a16:creationId xmlns:a16="http://schemas.microsoft.com/office/drawing/2014/main" id="{208496EC-F44F-28DF-B3F3-F0DB63A2F91F}"/>
              </a:ext>
            </a:extLst>
          </p:cNvPr>
          <p:cNvSpPr/>
          <p:nvPr/>
        </p:nvSpPr>
        <p:spPr>
          <a:xfrm>
            <a:off x="452719" y="4273126"/>
            <a:ext cx="11286562" cy="2113407"/>
          </a:xfrm>
          <a:prstGeom prst="rect">
            <a:avLst/>
          </a:prstGeom>
          <a:solidFill>
            <a:schemeClr val="bg2"/>
          </a:solidFill>
          <a:ln w="19050">
            <a:solidFill>
              <a:srgbClr val="ECDA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6" name="Text Placeholder 7">
            <a:extLst>
              <a:ext uri="{FF2B5EF4-FFF2-40B4-BE49-F238E27FC236}">
                <a16:creationId xmlns:a16="http://schemas.microsoft.com/office/drawing/2014/main" id="{4B6BD66C-6D42-2ECA-F39D-BC52EF695A30}"/>
              </a:ext>
            </a:extLst>
          </p:cNvPr>
          <p:cNvSpPr>
            <a:spLocks noGrp="1"/>
          </p:cNvSpPr>
          <p:nvPr>
            <p:ph type="body" sz="quarter" idx="12" hasCustomPrompt="1"/>
          </p:nvPr>
        </p:nvSpPr>
        <p:spPr>
          <a:xfrm>
            <a:off x="773889" y="4609867"/>
            <a:ext cx="10656099" cy="375923"/>
          </a:xfrm>
        </p:spPr>
        <p:txBody>
          <a:bodyPr>
            <a:normAutofit/>
          </a:bodyPr>
          <a:lstStyle>
            <a:lvl1pPr marL="0" indent="0">
              <a:buNone/>
              <a:defRPr sz="24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 Placeholder 10">
            <a:extLst>
              <a:ext uri="{FF2B5EF4-FFF2-40B4-BE49-F238E27FC236}">
                <a16:creationId xmlns:a16="http://schemas.microsoft.com/office/drawing/2014/main" id="{29854D0D-0F81-2A4A-A9A0-F946551F28CD}"/>
              </a:ext>
            </a:extLst>
          </p:cNvPr>
          <p:cNvSpPr>
            <a:spLocks noGrp="1"/>
          </p:cNvSpPr>
          <p:nvPr>
            <p:ph type="body" sz="quarter" idx="13" hasCustomPrompt="1"/>
          </p:nvPr>
        </p:nvSpPr>
        <p:spPr>
          <a:xfrm>
            <a:off x="767956" y="5070231"/>
            <a:ext cx="10656087" cy="989446"/>
          </a:xfrm>
        </p:spPr>
        <p:txBody>
          <a:bodyPr>
            <a:normAutofit/>
          </a:bodyPr>
          <a:lstStyle>
            <a:lvl1pPr marL="0" indent="0">
              <a:buNone/>
              <a:defRPr sz="1800"/>
            </a:lvl1pPr>
          </a:lstStyle>
          <a:p>
            <a:pPr lvl="0"/>
            <a:r>
              <a:rPr lang="en-US"/>
              <a:t>Click to add text</a:t>
            </a:r>
          </a:p>
        </p:txBody>
      </p:sp>
      <p:grpSp>
        <p:nvGrpSpPr>
          <p:cNvPr id="3" name="Group 2">
            <a:extLst>
              <a:ext uri="{FF2B5EF4-FFF2-40B4-BE49-F238E27FC236}">
                <a16:creationId xmlns:a16="http://schemas.microsoft.com/office/drawing/2014/main" id="{47BD5782-5D56-A82A-3A01-C3AEEF349A89}"/>
              </a:ext>
            </a:extLst>
          </p:cNvPr>
          <p:cNvGrpSpPr/>
          <p:nvPr/>
        </p:nvGrpSpPr>
        <p:grpSpPr>
          <a:xfrm>
            <a:off x="3085572" y="1887480"/>
            <a:ext cx="6013812" cy="1992858"/>
            <a:chOff x="3085572" y="2034674"/>
            <a:chExt cx="6013812" cy="4177896"/>
          </a:xfrm>
        </p:grpSpPr>
        <p:cxnSp>
          <p:nvCxnSpPr>
            <p:cNvPr id="11" name="Straight Connector 10">
              <a:extLst>
                <a:ext uri="{FF2B5EF4-FFF2-40B4-BE49-F238E27FC236}">
                  <a16:creationId xmlns:a16="http://schemas.microsoft.com/office/drawing/2014/main" id="{13B00DCF-40B5-81EB-8334-C16F5AC5D737}"/>
                </a:ext>
              </a:extLst>
            </p:cNvPr>
            <p:cNvCxnSpPr>
              <a:cxnSpLocks/>
            </p:cNvCxnSpPr>
            <p:nvPr/>
          </p:nvCxnSpPr>
          <p:spPr>
            <a:xfrm>
              <a:off x="3085572"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1DEF84F-9F45-5BAD-8320-288A8E51AE55}"/>
                </a:ext>
              </a:extLst>
            </p:cNvPr>
            <p:cNvCxnSpPr>
              <a:cxnSpLocks/>
            </p:cNvCxnSpPr>
            <p:nvPr/>
          </p:nvCxnSpPr>
          <p:spPr>
            <a:xfrm>
              <a:off x="6096000"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E1FAE86-38E8-A671-FB91-D26606B6AD97}"/>
                </a:ext>
              </a:extLst>
            </p:cNvPr>
            <p:cNvCxnSpPr>
              <a:cxnSpLocks/>
            </p:cNvCxnSpPr>
            <p:nvPr/>
          </p:nvCxnSpPr>
          <p:spPr>
            <a:xfrm>
              <a:off x="9099384"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A98F2380-CC50-90A2-ACFD-8C69D2A6C9EF}"/>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AEABB9F-BF2F-2336-D983-38636603E96E}"/>
              </a:ext>
            </a:extLst>
          </p:cNvPr>
          <p:cNvSpPr/>
          <p:nvPr/>
        </p:nvSpPr>
        <p:spPr>
          <a:xfrm>
            <a:off x="452719" y="4273126"/>
            <a:ext cx="11286562" cy="2113407"/>
          </a:xfrm>
          <a:prstGeom prst="rect">
            <a:avLst/>
          </a:prstGeom>
          <a:solidFill>
            <a:schemeClr val="bg2"/>
          </a:solidFill>
          <a:ln w="19050">
            <a:solidFill>
              <a:srgbClr val="ECDA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16" name="Picture 15">
            <a:extLst>
              <a:ext uri="{FF2B5EF4-FFF2-40B4-BE49-F238E27FC236}">
                <a16:creationId xmlns:a16="http://schemas.microsoft.com/office/drawing/2014/main" id="{791A1CD7-F9EC-1E78-4750-957B1B57CB7D}"/>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sp>
        <p:nvSpPr>
          <p:cNvPr id="18" name="Text Placeholder 7">
            <a:extLst>
              <a:ext uri="{FF2B5EF4-FFF2-40B4-BE49-F238E27FC236}">
                <a16:creationId xmlns:a16="http://schemas.microsoft.com/office/drawing/2014/main" id="{FF4BBC73-7422-82EB-7877-7B956BEBE7F9}"/>
              </a:ext>
            </a:extLst>
          </p:cNvPr>
          <p:cNvSpPr>
            <a:spLocks noGrp="1"/>
          </p:cNvSpPr>
          <p:nvPr>
            <p:ph type="body" sz="quarter" idx="31" hasCustomPrompt="1"/>
          </p:nvPr>
        </p:nvSpPr>
        <p:spPr>
          <a:xfrm>
            <a:off x="791823" y="4627800"/>
            <a:ext cx="10656099" cy="375923"/>
          </a:xfrm>
        </p:spPr>
        <p:txBody>
          <a:bodyPr>
            <a:normAutofit/>
          </a:bodyPr>
          <a:lstStyle>
            <a:lvl1pPr marL="0" indent="0">
              <a:buNone/>
              <a:defRPr sz="2400" b="1">
                <a:solidFill>
                  <a:srgbClr val="B497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9" name="Text Placeholder 10">
            <a:extLst>
              <a:ext uri="{FF2B5EF4-FFF2-40B4-BE49-F238E27FC236}">
                <a16:creationId xmlns:a16="http://schemas.microsoft.com/office/drawing/2014/main" id="{DED4540C-743F-298F-6537-5E2C050CC8C0}"/>
              </a:ext>
            </a:extLst>
          </p:cNvPr>
          <p:cNvSpPr>
            <a:spLocks noGrp="1"/>
          </p:cNvSpPr>
          <p:nvPr>
            <p:ph type="body" sz="quarter" idx="32" hasCustomPrompt="1"/>
          </p:nvPr>
        </p:nvSpPr>
        <p:spPr>
          <a:xfrm>
            <a:off x="785890" y="5088164"/>
            <a:ext cx="10656087" cy="989446"/>
          </a:xfrm>
        </p:spPr>
        <p:txBody>
          <a:bodyPr>
            <a:normAutofit/>
          </a:bodyPr>
          <a:lstStyle>
            <a:lvl1pPr marL="0" indent="0">
              <a:buNone/>
              <a:defRPr sz="1800"/>
            </a:lvl1pPr>
          </a:lstStyle>
          <a:p>
            <a:pPr lvl="0"/>
            <a:r>
              <a:rPr lang="en-US"/>
              <a:t>Click to add text</a:t>
            </a:r>
          </a:p>
        </p:txBody>
      </p:sp>
      <p:grpSp>
        <p:nvGrpSpPr>
          <p:cNvPr id="20" name="Group 19">
            <a:extLst>
              <a:ext uri="{FF2B5EF4-FFF2-40B4-BE49-F238E27FC236}">
                <a16:creationId xmlns:a16="http://schemas.microsoft.com/office/drawing/2014/main" id="{4A022D43-D608-673B-2F3C-59E6B086B032}"/>
              </a:ext>
            </a:extLst>
          </p:cNvPr>
          <p:cNvGrpSpPr/>
          <p:nvPr userDrawn="1"/>
        </p:nvGrpSpPr>
        <p:grpSpPr>
          <a:xfrm>
            <a:off x="3085572" y="1887480"/>
            <a:ext cx="6013812" cy="1992858"/>
            <a:chOff x="3085572" y="2034674"/>
            <a:chExt cx="6013812" cy="4177896"/>
          </a:xfrm>
        </p:grpSpPr>
        <p:cxnSp>
          <p:nvCxnSpPr>
            <p:cNvPr id="21" name="Straight Connector 20">
              <a:extLst>
                <a:ext uri="{FF2B5EF4-FFF2-40B4-BE49-F238E27FC236}">
                  <a16:creationId xmlns:a16="http://schemas.microsoft.com/office/drawing/2014/main" id="{E5DA6BC4-EDED-197A-8FE3-A89515B5AA4A}"/>
                </a:ext>
              </a:extLst>
            </p:cNvPr>
            <p:cNvCxnSpPr>
              <a:cxnSpLocks/>
            </p:cNvCxnSpPr>
            <p:nvPr userDrawn="1"/>
          </p:nvCxnSpPr>
          <p:spPr>
            <a:xfrm>
              <a:off x="3085572"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77F6F45-7DB8-95E4-F7EA-707C1A2DC0A0}"/>
                </a:ext>
              </a:extLst>
            </p:cNvPr>
            <p:cNvCxnSpPr>
              <a:cxnSpLocks/>
            </p:cNvCxnSpPr>
            <p:nvPr userDrawn="1"/>
          </p:nvCxnSpPr>
          <p:spPr>
            <a:xfrm>
              <a:off x="6096000"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F6FADC-1793-6ABD-037F-EEFA13B59E1B}"/>
                </a:ext>
              </a:extLst>
            </p:cNvPr>
            <p:cNvCxnSpPr>
              <a:cxnSpLocks/>
            </p:cNvCxnSpPr>
            <p:nvPr userDrawn="1"/>
          </p:nvCxnSpPr>
          <p:spPr>
            <a:xfrm>
              <a:off x="9099384"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1F81A729-0A04-764D-BA92-F14C2504BDC9}"/>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20DC8357-F16F-F673-D2E0-53B306836036}"/>
              </a:ext>
            </a:extLst>
          </p:cNvPr>
          <p:cNvSpPr/>
          <p:nvPr userDrawn="1"/>
        </p:nvSpPr>
        <p:spPr>
          <a:xfrm>
            <a:off x="452719" y="4273126"/>
            <a:ext cx="11286562" cy="2113407"/>
          </a:xfrm>
          <a:prstGeom prst="rect">
            <a:avLst/>
          </a:prstGeom>
          <a:solidFill>
            <a:schemeClr val="bg2"/>
          </a:solidFill>
          <a:ln w="19050">
            <a:solidFill>
              <a:srgbClr val="ECDA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31" name="Picture 30">
            <a:extLst>
              <a:ext uri="{FF2B5EF4-FFF2-40B4-BE49-F238E27FC236}">
                <a16:creationId xmlns:a16="http://schemas.microsoft.com/office/drawing/2014/main" id="{BFED3BA4-D961-1426-B9C5-51C3F725A1D0}"/>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spTree>
    <p:extLst>
      <p:ext uri="{BB962C8B-B14F-4D97-AF65-F5344CB8AC3E}">
        <p14:creationId xmlns:p14="http://schemas.microsoft.com/office/powerpoint/2010/main" val="3361110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Photos">
    <p:spTree>
      <p:nvGrpSpPr>
        <p:cNvPr id="1" name=""/>
        <p:cNvGrpSpPr/>
        <p:nvPr/>
      </p:nvGrpSpPr>
      <p:grpSpPr>
        <a:xfrm>
          <a:off x="0" y="0"/>
          <a:ext cx="0" cy="0"/>
          <a:chOff x="0" y="0"/>
          <a:chExt cx="0" cy="0"/>
        </a:xfrm>
      </p:grpSpPr>
      <p:sp>
        <p:nvSpPr>
          <p:cNvPr id="10" name="Tijdelijke aanduiding voor afbeelding 15">
            <a:extLst>
              <a:ext uri="{FF2B5EF4-FFF2-40B4-BE49-F238E27FC236}">
                <a16:creationId xmlns:a16="http://schemas.microsoft.com/office/drawing/2014/main" id="{E65FE1A7-1110-A76D-BA9B-5E4DFD03716D}"/>
              </a:ext>
            </a:extLst>
          </p:cNvPr>
          <p:cNvSpPr>
            <a:spLocks noGrp="1"/>
          </p:cNvSpPr>
          <p:nvPr>
            <p:ph type="pic" sz="quarter" idx="30" hasCustomPrompt="1"/>
          </p:nvPr>
        </p:nvSpPr>
        <p:spPr>
          <a:xfrm>
            <a:off x="-104317" y="1965718"/>
            <a:ext cx="4104205" cy="4246854"/>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11" name="Tijdelijke aanduiding voor afbeelding 15">
            <a:extLst>
              <a:ext uri="{FF2B5EF4-FFF2-40B4-BE49-F238E27FC236}">
                <a16:creationId xmlns:a16="http://schemas.microsoft.com/office/drawing/2014/main" id="{B47FE1AD-3C7D-4048-2D7E-01B9D3A0E74E}"/>
              </a:ext>
            </a:extLst>
          </p:cNvPr>
          <p:cNvSpPr>
            <a:spLocks noGrp="1"/>
          </p:cNvSpPr>
          <p:nvPr>
            <p:ph type="pic" sz="quarter" idx="31" hasCustomPrompt="1"/>
          </p:nvPr>
        </p:nvSpPr>
        <p:spPr>
          <a:xfrm>
            <a:off x="4159623" y="1965718"/>
            <a:ext cx="3863789" cy="4246854"/>
          </a:xfrm>
          <a:solidFill>
            <a:schemeClr val="bg1">
              <a:lumMod val="95000"/>
            </a:schemeClr>
          </a:solidFill>
        </p:spPr>
        <p:txBody>
          <a:bodyPr anchor="ctr" anchorCtr="0">
            <a:normAutofit/>
          </a:bodyPr>
          <a:lstStyle>
            <a:lvl1pPr marL="0" indent="0" algn="ctr">
              <a:buNone/>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BE"/>
              <a:t>Click to insert picture</a:t>
            </a:r>
          </a:p>
        </p:txBody>
      </p:sp>
      <p:sp>
        <p:nvSpPr>
          <p:cNvPr id="12" name="Tijdelijke aanduiding voor afbeelding 15">
            <a:extLst>
              <a:ext uri="{FF2B5EF4-FFF2-40B4-BE49-F238E27FC236}">
                <a16:creationId xmlns:a16="http://schemas.microsoft.com/office/drawing/2014/main" id="{BDE89A8E-1091-1F88-F049-0DDD6B1C526C}"/>
              </a:ext>
            </a:extLst>
          </p:cNvPr>
          <p:cNvSpPr>
            <a:spLocks noGrp="1"/>
          </p:cNvSpPr>
          <p:nvPr>
            <p:ph type="pic" sz="quarter" idx="32" hasCustomPrompt="1"/>
          </p:nvPr>
        </p:nvSpPr>
        <p:spPr>
          <a:xfrm>
            <a:off x="8174181" y="1965718"/>
            <a:ext cx="4104205" cy="4246854"/>
          </a:xfrm>
          <a:solidFill>
            <a:schemeClr val="bg1">
              <a:lumMod val="95000"/>
            </a:schemeClr>
          </a:solidFill>
        </p:spPr>
        <p:txBody>
          <a:bodyPr anchor="ctr" anchorCtr="0">
            <a:normAutofit/>
          </a:bodyPr>
          <a:lstStyle>
            <a:lvl1pPr marL="0" indent="0" algn="ctr">
              <a:buNone/>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BE"/>
              <a:t>Click to insert picture</a:t>
            </a:r>
          </a:p>
        </p:txBody>
      </p:sp>
      <p:sp>
        <p:nvSpPr>
          <p:cNvPr id="3" name="Text Placeholder 5">
            <a:extLst>
              <a:ext uri="{FF2B5EF4-FFF2-40B4-BE49-F238E27FC236}">
                <a16:creationId xmlns:a16="http://schemas.microsoft.com/office/drawing/2014/main" id="{908023A3-BEBD-8AE7-6CF5-39FD0C1602A0}"/>
              </a:ext>
            </a:extLst>
          </p:cNvPr>
          <p:cNvSpPr>
            <a:spLocks noGrp="1"/>
          </p:cNvSpPr>
          <p:nvPr>
            <p:ph type="body" sz="quarter" idx="11" hasCustomPrompt="1"/>
          </p:nvPr>
        </p:nvSpPr>
        <p:spPr>
          <a:xfrm>
            <a:off x="452719" y="471464"/>
            <a:ext cx="11288942"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5" name="Straight Connector 4">
            <a:extLst>
              <a:ext uri="{FF2B5EF4-FFF2-40B4-BE49-F238E27FC236}">
                <a16:creationId xmlns:a16="http://schemas.microsoft.com/office/drawing/2014/main" id="{A83D4270-FC4B-76A0-096B-6557BC96D423}"/>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294F1A2-0CA7-246A-8BCB-52789E2BD790}"/>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2" name="Straight Connector 1">
            <a:extLst>
              <a:ext uri="{FF2B5EF4-FFF2-40B4-BE49-F238E27FC236}">
                <a16:creationId xmlns:a16="http://schemas.microsoft.com/office/drawing/2014/main" id="{86993095-5359-3683-A1D3-828A99DFB253}"/>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1C3CAAF-692F-A7F6-AF9E-3FAAA40A492F}"/>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7" name="Straight Connector 6">
            <a:extLst>
              <a:ext uri="{FF2B5EF4-FFF2-40B4-BE49-F238E27FC236}">
                <a16:creationId xmlns:a16="http://schemas.microsoft.com/office/drawing/2014/main" id="{88C2686A-19D9-044C-84DA-E1551324667C}"/>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D73708F-E54E-8883-3E51-F1E591EF450B}"/>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spTree>
    <p:extLst>
      <p:ext uri="{BB962C8B-B14F-4D97-AF65-F5344CB8AC3E}">
        <p14:creationId xmlns:p14="http://schemas.microsoft.com/office/powerpoint/2010/main" val="419954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Thumbnails w Captions">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61C5229-48D4-DF68-AC34-351B32BC7021}"/>
              </a:ext>
            </a:extLst>
          </p:cNvPr>
          <p:cNvGrpSpPr/>
          <p:nvPr/>
        </p:nvGrpSpPr>
        <p:grpSpPr>
          <a:xfrm>
            <a:off x="4159625" y="2034674"/>
            <a:ext cx="3863788" cy="4102465"/>
            <a:chOff x="4159625" y="2034674"/>
            <a:chExt cx="3863788" cy="4177896"/>
          </a:xfrm>
        </p:grpSpPr>
        <p:cxnSp>
          <p:nvCxnSpPr>
            <p:cNvPr id="8" name="Straight Connector 7">
              <a:extLst>
                <a:ext uri="{FF2B5EF4-FFF2-40B4-BE49-F238E27FC236}">
                  <a16:creationId xmlns:a16="http://schemas.microsoft.com/office/drawing/2014/main" id="{BA882220-7032-9E62-8985-529F63941BEE}"/>
                </a:ext>
              </a:extLst>
            </p:cNvPr>
            <p:cNvCxnSpPr>
              <a:cxnSpLocks/>
            </p:cNvCxnSpPr>
            <p:nvPr/>
          </p:nvCxnSpPr>
          <p:spPr>
            <a:xfrm>
              <a:off x="4159625"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0696AFA-3B5A-6496-3C3C-08605DEA1489}"/>
                </a:ext>
              </a:extLst>
            </p:cNvPr>
            <p:cNvCxnSpPr>
              <a:cxnSpLocks/>
            </p:cNvCxnSpPr>
            <p:nvPr/>
          </p:nvCxnSpPr>
          <p:spPr>
            <a:xfrm>
              <a:off x="8023413"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grpSp>
      <p:sp>
        <p:nvSpPr>
          <p:cNvPr id="18" name="Tijdelijke aanduiding voor tekst 6">
            <a:extLst>
              <a:ext uri="{FF2B5EF4-FFF2-40B4-BE49-F238E27FC236}">
                <a16:creationId xmlns:a16="http://schemas.microsoft.com/office/drawing/2014/main" id="{045EC0A2-A0AD-B2B1-E318-C9B6137BFDF0}"/>
              </a:ext>
            </a:extLst>
          </p:cNvPr>
          <p:cNvSpPr>
            <a:spLocks noGrp="1"/>
          </p:cNvSpPr>
          <p:nvPr>
            <p:ph type="body" sz="quarter" idx="27" hasCustomPrompt="1"/>
          </p:nvPr>
        </p:nvSpPr>
        <p:spPr>
          <a:xfrm>
            <a:off x="595299" y="4629864"/>
            <a:ext cx="3234226" cy="445790"/>
          </a:xfrm>
        </p:spPr>
        <p:txBody>
          <a:bodyPr>
            <a:normAutofit/>
          </a:bodyPr>
          <a:lstStyle>
            <a:lvl1pPr marL="0" indent="0" algn="ctr">
              <a:buNone/>
              <a:defRPr sz="2400" b="1">
                <a:solidFill>
                  <a:schemeClr val="accent1"/>
                </a:solidFill>
              </a:defRPr>
            </a:lvl1pPr>
          </a:lstStyle>
          <a:p>
            <a:r>
              <a:rPr lang="nl-BE"/>
              <a:t>Item 1</a:t>
            </a:r>
          </a:p>
        </p:txBody>
      </p:sp>
      <p:sp>
        <p:nvSpPr>
          <p:cNvPr id="7" name="Tijdelijke aanduiding voor tekst 6">
            <a:extLst>
              <a:ext uri="{FF2B5EF4-FFF2-40B4-BE49-F238E27FC236}">
                <a16:creationId xmlns:a16="http://schemas.microsoft.com/office/drawing/2014/main" id="{D63C1CDF-BAB4-AFB9-9EE1-32717B93AC93}"/>
              </a:ext>
            </a:extLst>
          </p:cNvPr>
          <p:cNvSpPr>
            <a:spLocks noGrp="1"/>
          </p:cNvSpPr>
          <p:nvPr>
            <p:ph type="body" sz="quarter" idx="32" hasCustomPrompt="1"/>
          </p:nvPr>
        </p:nvSpPr>
        <p:spPr>
          <a:xfrm>
            <a:off x="4477017" y="4629864"/>
            <a:ext cx="3234226" cy="445790"/>
          </a:xfrm>
        </p:spPr>
        <p:txBody>
          <a:bodyPr>
            <a:normAutofit/>
          </a:bodyPr>
          <a:lstStyle>
            <a:lvl1pPr marL="0" indent="0" algn="ctr">
              <a:buNone/>
              <a:defRPr sz="2400" b="1">
                <a:solidFill>
                  <a:schemeClr val="accent1"/>
                </a:solidFill>
              </a:defRPr>
            </a:lvl1pPr>
          </a:lstStyle>
          <a:p>
            <a:r>
              <a:rPr lang="nl-BE"/>
              <a:t>Item 2</a:t>
            </a:r>
          </a:p>
        </p:txBody>
      </p:sp>
      <p:sp>
        <p:nvSpPr>
          <p:cNvPr id="11" name="Tijdelijke aanduiding voor tekst 6">
            <a:extLst>
              <a:ext uri="{FF2B5EF4-FFF2-40B4-BE49-F238E27FC236}">
                <a16:creationId xmlns:a16="http://schemas.microsoft.com/office/drawing/2014/main" id="{DA35603A-C40E-090A-806E-5742BA02925E}"/>
              </a:ext>
            </a:extLst>
          </p:cNvPr>
          <p:cNvSpPr>
            <a:spLocks noGrp="1"/>
          </p:cNvSpPr>
          <p:nvPr>
            <p:ph type="body" sz="quarter" idx="34" hasCustomPrompt="1"/>
          </p:nvPr>
        </p:nvSpPr>
        <p:spPr>
          <a:xfrm>
            <a:off x="8367699" y="4629864"/>
            <a:ext cx="3234226" cy="445790"/>
          </a:xfrm>
        </p:spPr>
        <p:txBody>
          <a:bodyPr>
            <a:normAutofit/>
          </a:bodyPr>
          <a:lstStyle>
            <a:lvl1pPr marL="0" indent="0" algn="ctr">
              <a:buNone/>
              <a:defRPr sz="2400" b="1">
                <a:solidFill>
                  <a:schemeClr val="accent1"/>
                </a:solidFill>
              </a:defRPr>
            </a:lvl1pPr>
          </a:lstStyle>
          <a:p>
            <a:r>
              <a:rPr lang="nl-BE"/>
              <a:t>Item 3</a:t>
            </a:r>
          </a:p>
        </p:txBody>
      </p:sp>
      <p:sp>
        <p:nvSpPr>
          <p:cNvPr id="3" name="Text Placeholder 5">
            <a:extLst>
              <a:ext uri="{FF2B5EF4-FFF2-40B4-BE49-F238E27FC236}">
                <a16:creationId xmlns:a16="http://schemas.microsoft.com/office/drawing/2014/main" id="{F9371C19-4380-0850-8256-B10EAFE1916A}"/>
              </a:ext>
            </a:extLst>
          </p:cNvPr>
          <p:cNvSpPr>
            <a:spLocks noGrp="1"/>
          </p:cNvSpPr>
          <p:nvPr>
            <p:ph type="body" sz="quarter" idx="11" hasCustomPrompt="1"/>
          </p:nvPr>
        </p:nvSpPr>
        <p:spPr>
          <a:xfrm>
            <a:off x="452719" y="471464"/>
            <a:ext cx="11279160"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pic>
        <p:nvPicPr>
          <p:cNvPr id="12" name="Picture 11">
            <a:extLst>
              <a:ext uri="{FF2B5EF4-FFF2-40B4-BE49-F238E27FC236}">
                <a16:creationId xmlns:a16="http://schemas.microsoft.com/office/drawing/2014/main" id="{5901C9A4-DD90-4FDF-976E-3C151B9A0CDF}"/>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13" name="Straight Connector 12">
            <a:extLst>
              <a:ext uri="{FF2B5EF4-FFF2-40B4-BE49-F238E27FC236}">
                <a16:creationId xmlns:a16="http://schemas.microsoft.com/office/drawing/2014/main" id="{72E743CE-C835-64C2-A4ED-139B940FD666}"/>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4E27E924-D56B-CDC4-2B24-2C4F08230BB4}"/>
              </a:ext>
            </a:extLst>
          </p:cNvPr>
          <p:cNvSpPr>
            <a:spLocks noGrp="1"/>
          </p:cNvSpPr>
          <p:nvPr>
            <p:ph type="pic" sz="quarter" idx="22" hasCustomPrompt="1"/>
          </p:nvPr>
        </p:nvSpPr>
        <p:spPr>
          <a:xfrm>
            <a:off x="1283547" y="2494569"/>
            <a:ext cx="1868861" cy="1868861"/>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6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21" name="Picture Placeholder 20">
            <a:extLst>
              <a:ext uri="{FF2B5EF4-FFF2-40B4-BE49-F238E27FC236}">
                <a16:creationId xmlns:a16="http://schemas.microsoft.com/office/drawing/2014/main" id="{779E4864-F8D9-7D57-FBB0-E95D781C8EB6}"/>
              </a:ext>
            </a:extLst>
          </p:cNvPr>
          <p:cNvSpPr>
            <a:spLocks noGrp="1"/>
          </p:cNvSpPr>
          <p:nvPr>
            <p:ph type="pic" sz="quarter" idx="37" hasCustomPrompt="1"/>
          </p:nvPr>
        </p:nvSpPr>
        <p:spPr>
          <a:xfrm>
            <a:off x="5216639" y="2494569"/>
            <a:ext cx="1868861" cy="1868861"/>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6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22" name="Picture Placeholder 21">
            <a:extLst>
              <a:ext uri="{FF2B5EF4-FFF2-40B4-BE49-F238E27FC236}">
                <a16:creationId xmlns:a16="http://schemas.microsoft.com/office/drawing/2014/main" id="{FDC0CA06-6138-260F-C0C8-52F76A1CD98E}"/>
              </a:ext>
            </a:extLst>
          </p:cNvPr>
          <p:cNvSpPr>
            <a:spLocks noGrp="1"/>
          </p:cNvSpPr>
          <p:nvPr>
            <p:ph type="pic" sz="quarter" idx="38" hasCustomPrompt="1"/>
          </p:nvPr>
        </p:nvSpPr>
        <p:spPr>
          <a:xfrm>
            <a:off x="9067670" y="2494569"/>
            <a:ext cx="1868861" cy="1868861"/>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6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grpSp>
        <p:nvGrpSpPr>
          <p:cNvPr id="2" name="Group 1">
            <a:extLst>
              <a:ext uri="{FF2B5EF4-FFF2-40B4-BE49-F238E27FC236}">
                <a16:creationId xmlns:a16="http://schemas.microsoft.com/office/drawing/2014/main" id="{C64DF829-4FC9-4966-8523-F22ADB229EEB}"/>
              </a:ext>
            </a:extLst>
          </p:cNvPr>
          <p:cNvGrpSpPr/>
          <p:nvPr/>
        </p:nvGrpSpPr>
        <p:grpSpPr>
          <a:xfrm>
            <a:off x="4159625" y="2034674"/>
            <a:ext cx="3863788" cy="4102465"/>
            <a:chOff x="4159625" y="2034674"/>
            <a:chExt cx="3863788" cy="4177896"/>
          </a:xfrm>
        </p:grpSpPr>
        <p:cxnSp>
          <p:nvCxnSpPr>
            <p:cNvPr id="4" name="Straight Connector 3">
              <a:extLst>
                <a:ext uri="{FF2B5EF4-FFF2-40B4-BE49-F238E27FC236}">
                  <a16:creationId xmlns:a16="http://schemas.microsoft.com/office/drawing/2014/main" id="{95603550-827A-73C8-42CF-2A2E2C869002}"/>
                </a:ext>
              </a:extLst>
            </p:cNvPr>
            <p:cNvCxnSpPr>
              <a:cxnSpLocks/>
            </p:cNvCxnSpPr>
            <p:nvPr/>
          </p:nvCxnSpPr>
          <p:spPr>
            <a:xfrm>
              <a:off x="4159625"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4189E06-825A-3A7A-103E-00451125784D}"/>
                </a:ext>
              </a:extLst>
            </p:cNvPr>
            <p:cNvCxnSpPr>
              <a:cxnSpLocks/>
            </p:cNvCxnSpPr>
            <p:nvPr/>
          </p:nvCxnSpPr>
          <p:spPr>
            <a:xfrm>
              <a:off x="8023413"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A429E0FF-9C70-2FF2-18D3-A655BFD4E4B8}"/>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9" name="Straight Connector 8">
            <a:extLst>
              <a:ext uri="{FF2B5EF4-FFF2-40B4-BE49-F238E27FC236}">
                <a16:creationId xmlns:a16="http://schemas.microsoft.com/office/drawing/2014/main" id="{41F0E114-97A7-5F7F-5BF8-EB2CE69FBB77}"/>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51AF5C0A-348A-246C-5A5B-A0A8C714408C}"/>
              </a:ext>
            </a:extLst>
          </p:cNvPr>
          <p:cNvGrpSpPr/>
          <p:nvPr userDrawn="1"/>
        </p:nvGrpSpPr>
        <p:grpSpPr>
          <a:xfrm>
            <a:off x="4159625" y="2034674"/>
            <a:ext cx="3863788" cy="4102465"/>
            <a:chOff x="4159625" y="2034674"/>
            <a:chExt cx="3863788" cy="4177896"/>
          </a:xfrm>
        </p:grpSpPr>
        <p:cxnSp>
          <p:nvCxnSpPr>
            <p:cNvPr id="16" name="Straight Connector 15">
              <a:extLst>
                <a:ext uri="{FF2B5EF4-FFF2-40B4-BE49-F238E27FC236}">
                  <a16:creationId xmlns:a16="http://schemas.microsoft.com/office/drawing/2014/main" id="{F29D5BF0-7BF5-41AE-A355-553D62A99AA9}"/>
                </a:ext>
              </a:extLst>
            </p:cNvPr>
            <p:cNvCxnSpPr>
              <a:cxnSpLocks/>
            </p:cNvCxnSpPr>
            <p:nvPr userDrawn="1"/>
          </p:nvCxnSpPr>
          <p:spPr>
            <a:xfrm>
              <a:off x="4159625"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C8B4A13-0EDD-2000-75CD-25C4A2A87D1D}"/>
                </a:ext>
              </a:extLst>
            </p:cNvPr>
            <p:cNvCxnSpPr>
              <a:cxnSpLocks/>
            </p:cNvCxnSpPr>
            <p:nvPr userDrawn="1"/>
          </p:nvCxnSpPr>
          <p:spPr>
            <a:xfrm>
              <a:off x="8023413"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E6ED532D-1D14-262F-3334-6F88BDE6BD3F}"/>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cxnSp>
        <p:nvCxnSpPr>
          <p:cNvPr id="23" name="Straight Connector 22">
            <a:extLst>
              <a:ext uri="{FF2B5EF4-FFF2-40B4-BE49-F238E27FC236}">
                <a16:creationId xmlns:a16="http://schemas.microsoft.com/office/drawing/2014/main" id="{420F56D8-D511-5996-EF68-EE7ED162D1F7}"/>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9447219"/>
      </p:ext>
    </p:extLst>
  </p:cSld>
  <p:clrMapOvr>
    <a:masterClrMapping/>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 Blue Side Ba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B6D20B-AEF9-DFF6-3283-A6A84ABB1C97}"/>
              </a:ext>
            </a:extLst>
          </p:cNvPr>
          <p:cNvSpPr/>
          <p:nvPr/>
        </p:nvSpPr>
        <p:spPr>
          <a:xfrm>
            <a:off x="7403123" y="1887479"/>
            <a:ext cx="4338537" cy="4499055"/>
          </a:xfrm>
          <a:prstGeom prst="rect">
            <a:avLst/>
          </a:prstGeom>
          <a:solidFill>
            <a:srgbClr val="003974">
              <a:alpha val="8000"/>
            </a:srgbClr>
          </a:solidFill>
          <a:ln w="19050">
            <a:solidFill>
              <a:srgbClr val="003974">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hape 22">
            <a:extLst>
              <a:ext uri="{FF2B5EF4-FFF2-40B4-BE49-F238E27FC236}">
                <a16:creationId xmlns:a16="http://schemas.microsoft.com/office/drawing/2014/main" id="{00BF09A3-56C8-4CD7-12F1-6A8008311F85}"/>
              </a:ext>
            </a:extLst>
          </p:cNvPr>
          <p:cNvSpPr txBox="1">
            <a:spLocks noGrp="1"/>
          </p:cNvSpPr>
          <p:nvPr>
            <p:ph type="body" idx="1" hasCustomPrompt="1"/>
          </p:nvPr>
        </p:nvSpPr>
        <p:spPr>
          <a:xfrm>
            <a:off x="452718" y="1887479"/>
            <a:ext cx="6534236" cy="4499055"/>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Click to add text</a:t>
            </a:r>
            <a:endParaRPr/>
          </a:p>
        </p:txBody>
      </p:sp>
      <p:sp>
        <p:nvSpPr>
          <p:cNvPr id="14" name="Text Placeholder 5">
            <a:extLst>
              <a:ext uri="{FF2B5EF4-FFF2-40B4-BE49-F238E27FC236}">
                <a16:creationId xmlns:a16="http://schemas.microsoft.com/office/drawing/2014/main" id="{12D173EC-3DDD-FD5F-50E3-213B9F864956}"/>
              </a:ext>
            </a:extLst>
          </p:cNvPr>
          <p:cNvSpPr>
            <a:spLocks noGrp="1"/>
          </p:cNvSpPr>
          <p:nvPr>
            <p:ph type="body" sz="quarter" idx="11" hasCustomPrompt="1"/>
          </p:nvPr>
        </p:nvSpPr>
        <p:spPr>
          <a:xfrm>
            <a:off x="452719" y="471464"/>
            <a:ext cx="11288942"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8" name="Text Placeholder 7">
            <a:extLst>
              <a:ext uri="{FF2B5EF4-FFF2-40B4-BE49-F238E27FC236}">
                <a16:creationId xmlns:a16="http://schemas.microsoft.com/office/drawing/2014/main" id="{7E4A768A-AF40-1486-E66E-38DAF88D7325}"/>
              </a:ext>
            </a:extLst>
          </p:cNvPr>
          <p:cNvSpPr>
            <a:spLocks noGrp="1"/>
          </p:cNvSpPr>
          <p:nvPr>
            <p:ph type="body" sz="quarter" idx="12" hasCustomPrompt="1"/>
          </p:nvPr>
        </p:nvSpPr>
        <p:spPr>
          <a:xfrm>
            <a:off x="7737232" y="2224220"/>
            <a:ext cx="3701184" cy="450307"/>
          </a:xfrm>
        </p:spPr>
        <p:txBody>
          <a:bodyPr>
            <a:normAutofit/>
          </a:bodyPr>
          <a:lstStyle>
            <a:lvl1pPr marL="0" indent="0">
              <a:buNone/>
              <a:defRPr sz="24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1" name="Text Placeholder 10">
            <a:extLst>
              <a:ext uri="{FF2B5EF4-FFF2-40B4-BE49-F238E27FC236}">
                <a16:creationId xmlns:a16="http://schemas.microsoft.com/office/drawing/2014/main" id="{228B29BB-77F8-36A8-F297-A2572E4B9E6D}"/>
              </a:ext>
            </a:extLst>
          </p:cNvPr>
          <p:cNvSpPr>
            <a:spLocks noGrp="1"/>
          </p:cNvSpPr>
          <p:nvPr>
            <p:ph type="body" sz="quarter" idx="13" hasCustomPrompt="1"/>
          </p:nvPr>
        </p:nvSpPr>
        <p:spPr>
          <a:xfrm>
            <a:off x="7737232" y="2777214"/>
            <a:ext cx="3701184" cy="3281388"/>
          </a:xfrm>
        </p:spPr>
        <p:txBody>
          <a:bodyPr>
            <a:normAutofit/>
          </a:bodyPr>
          <a:lstStyle>
            <a:lvl1pPr marL="0" indent="0">
              <a:buNone/>
              <a:defRPr sz="2000"/>
            </a:lvl1pPr>
          </a:lstStyle>
          <a:p>
            <a:pPr lvl="0"/>
            <a:r>
              <a:rPr lang="en-US"/>
              <a:t>Click to add text</a:t>
            </a:r>
          </a:p>
        </p:txBody>
      </p:sp>
      <p:cxnSp>
        <p:nvCxnSpPr>
          <p:cNvPr id="20" name="Straight Connector 19">
            <a:extLst>
              <a:ext uri="{FF2B5EF4-FFF2-40B4-BE49-F238E27FC236}">
                <a16:creationId xmlns:a16="http://schemas.microsoft.com/office/drawing/2014/main" id="{D134F4A0-AFDC-A8A4-B504-F26F2E22B0EB}"/>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50081A29-2119-B6BD-454A-3DD3F5A8EF4D}"/>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sp>
        <p:nvSpPr>
          <p:cNvPr id="2" name="Rectangle 1">
            <a:extLst>
              <a:ext uri="{FF2B5EF4-FFF2-40B4-BE49-F238E27FC236}">
                <a16:creationId xmlns:a16="http://schemas.microsoft.com/office/drawing/2014/main" id="{A28651EA-4525-0924-6A99-DF1E3E934A4D}"/>
              </a:ext>
            </a:extLst>
          </p:cNvPr>
          <p:cNvSpPr/>
          <p:nvPr/>
        </p:nvSpPr>
        <p:spPr>
          <a:xfrm>
            <a:off x="7403123" y="1887479"/>
            <a:ext cx="4338537" cy="4499055"/>
          </a:xfrm>
          <a:prstGeom prst="rect">
            <a:avLst/>
          </a:prstGeom>
          <a:solidFill>
            <a:srgbClr val="003974">
              <a:alpha val="8000"/>
            </a:srgbClr>
          </a:solidFill>
          <a:ln w="19050">
            <a:solidFill>
              <a:srgbClr val="003974">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E8915AE3-AAFD-2404-6ADA-2EC41881F65C}"/>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3C23E8B-6BA4-E868-670C-B7F0C1455D01}"/>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sp>
        <p:nvSpPr>
          <p:cNvPr id="5" name="Rectangle 4">
            <a:extLst>
              <a:ext uri="{FF2B5EF4-FFF2-40B4-BE49-F238E27FC236}">
                <a16:creationId xmlns:a16="http://schemas.microsoft.com/office/drawing/2014/main" id="{58FF3E1A-9BD6-F039-182D-E95DB20C665E}"/>
              </a:ext>
            </a:extLst>
          </p:cNvPr>
          <p:cNvSpPr/>
          <p:nvPr userDrawn="1"/>
        </p:nvSpPr>
        <p:spPr>
          <a:xfrm>
            <a:off x="7403123" y="1887479"/>
            <a:ext cx="4338537" cy="4499055"/>
          </a:xfrm>
          <a:prstGeom prst="rect">
            <a:avLst/>
          </a:prstGeom>
          <a:solidFill>
            <a:srgbClr val="003974">
              <a:alpha val="8000"/>
            </a:srgbClr>
          </a:solidFill>
          <a:ln w="19050">
            <a:solidFill>
              <a:srgbClr val="003974">
                <a:alpha val="2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8F3ECA40-0E1D-60A4-8C57-8F7BDE5CEEBC}"/>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B01A915-CBA5-5D87-4B75-0A7B0340437C}"/>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spTree>
    <p:extLst>
      <p:ext uri="{BB962C8B-B14F-4D97-AF65-F5344CB8AC3E}">
        <p14:creationId xmlns:p14="http://schemas.microsoft.com/office/powerpoint/2010/main" val="2334412541"/>
      </p:ext>
    </p:extLst>
  </p:cSld>
  <p:clrMapOvr>
    <a:masterClrMapping/>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plit_Content w Photo">
    <p:spTree>
      <p:nvGrpSpPr>
        <p:cNvPr id="1" name=""/>
        <p:cNvGrpSpPr/>
        <p:nvPr/>
      </p:nvGrpSpPr>
      <p:grpSpPr>
        <a:xfrm>
          <a:off x="0" y="0"/>
          <a:ext cx="0" cy="0"/>
          <a:chOff x="0" y="0"/>
          <a:chExt cx="0" cy="0"/>
        </a:xfrm>
      </p:grpSpPr>
      <p:sp>
        <p:nvSpPr>
          <p:cNvPr id="5" name="Tijdelijke aanduiding voor afbeelding 15">
            <a:extLst>
              <a:ext uri="{FF2B5EF4-FFF2-40B4-BE49-F238E27FC236}">
                <a16:creationId xmlns:a16="http://schemas.microsoft.com/office/drawing/2014/main" id="{9B31F668-9236-AB4A-8366-9E02A651701B}"/>
              </a:ext>
            </a:extLst>
          </p:cNvPr>
          <p:cNvSpPr>
            <a:spLocks noGrp="1"/>
          </p:cNvSpPr>
          <p:nvPr>
            <p:ph type="pic" sz="quarter" idx="10" hasCustomPrompt="1"/>
          </p:nvPr>
        </p:nvSpPr>
        <p:spPr>
          <a:xfrm>
            <a:off x="6096000" y="-83127"/>
            <a:ext cx="6143268" cy="7012029"/>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3" name="Shape 22">
            <a:extLst>
              <a:ext uri="{FF2B5EF4-FFF2-40B4-BE49-F238E27FC236}">
                <a16:creationId xmlns:a16="http://schemas.microsoft.com/office/drawing/2014/main" id="{1AA3A117-8C52-A184-451A-1D0146213EF4}"/>
              </a:ext>
            </a:extLst>
          </p:cNvPr>
          <p:cNvSpPr txBox="1">
            <a:spLocks noGrp="1"/>
          </p:cNvSpPr>
          <p:nvPr>
            <p:ph type="body" idx="1" hasCustomPrompt="1"/>
          </p:nvPr>
        </p:nvSpPr>
        <p:spPr>
          <a:xfrm>
            <a:off x="457609" y="1887479"/>
            <a:ext cx="5197085" cy="4499055"/>
          </a:xfrm>
          <a:prstGeom prst="rect">
            <a:avLst/>
          </a:prstGeom>
          <a:noFill/>
          <a:ln>
            <a:noFill/>
          </a:ln>
        </p:spPr>
        <p:txBody>
          <a:bodyPr lIns="91425" tIns="91425" rIns="91425" bIns="91425" anchor="t"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Click to add text</a:t>
            </a:r>
            <a:endParaRPr/>
          </a:p>
        </p:txBody>
      </p:sp>
      <p:sp>
        <p:nvSpPr>
          <p:cNvPr id="4" name="Text Placeholder 5">
            <a:extLst>
              <a:ext uri="{FF2B5EF4-FFF2-40B4-BE49-F238E27FC236}">
                <a16:creationId xmlns:a16="http://schemas.microsoft.com/office/drawing/2014/main" id="{98DC4446-2B19-9A46-A5ED-EFF5312F854A}"/>
              </a:ext>
            </a:extLst>
          </p:cNvPr>
          <p:cNvSpPr>
            <a:spLocks noGrp="1"/>
          </p:cNvSpPr>
          <p:nvPr>
            <p:ph type="body" sz="quarter" idx="11" hasCustomPrompt="1"/>
          </p:nvPr>
        </p:nvSpPr>
        <p:spPr>
          <a:xfrm>
            <a:off x="452719" y="471464"/>
            <a:ext cx="5201975"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6" name="Straight Connector 5">
            <a:extLst>
              <a:ext uri="{FF2B5EF4-FFF2-40B4-BE49-F238E27FC236}">
                <a16:creationId xmlns:a16="http://schemas.microsoft.com/office/drawing/2014/main" id="{125BE076-6DF5-7FA0-616C-CC51198CAFF2}"/>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C1C94503-A97D-1609-8255-A4A8C431E8C3}"/>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4E70CD7-E539-5660-27F4-0E1D79B6F8F6}"/>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94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_Split">
    <p:spTree>
      <p:nvGrpSpPr>
        <p:cNvPr id="1" name=""/>
        <p:cNvGrpSpPr/>
        <p:nvPr/>
      </p:nvGrpSpPr>
      <p:grpSpPr>
        <a:xfrm>
          <a:off x="0" y="0"/>
          <a:ext cx="0" cy="0"/>
          <a:chOff x="0" y="0"/>
          <a:chExt cx="0" cy="0"/>
        </a:xfrm>
      </p:grpSpPr>
      <p:sp>
        <p:nvSpPr>
          <p:cNvPr id="12" name="Shape 22">
            <a:extLst>
              <a:ext uri="{FF2B5EF4-FFF2-40B4-BE49-F238E27FC236}">
                <a16:creationId xmlns:a16="http://schemas.microsoft.com/office/drawing/2014/main" id="{E1C6B8C6-8A80-B447-9241-CA6BA8FD6D14}"/>
              </a:ext>
            </a:extLst>
          </p:cNvPr>
          <p:cNvSpPr txBox="1">
            <a:spLocks noGrp="1"/>
          </p:cNvSpPr>
          <p:nvPr>
            <p:ph type="body" idx="1"/>
          </p:nvPr>
        </p:nvSpPr>
        <p:spPr>
          <a:xfrm>
            <a:off x="613191" y="3505167"/>
            <a:ext cx="4937757" cy="943069"/>
          </a:xfrm>
          <a:prstGeom prst="rect">
            <a:avLst/>
          </a:prstGeom>
          <a:noFill/>
          <a:ln>
            <a:noFill/>
          </a:ln>
        </p:spPr>
        <p:txBody>
          <a:bodyPr lIns="91425" tIns="91425" rIns="91425" bIns="91425" anchor="t" anchorCtr="0"/>
          <a:lstStyle>
            <a:lvl1pPr marL="0" marR="0" lvl="0" indent="0" algn="ctr" rtl="0">
              <a:spcBef>
                <a:spcPts val="640"/>
              </a:spcBef>
              <a:buClr>
                <a:srgbClr val="003974"/>
              </a:buClr>
              <a:buSzPct val="100000"/>
              <a:buFont typeface="Arial"/>
              <a:buNone/>
              <a:defRPr sz="2800" b="0" i="0" u="none" strike="noStrike" cap="none" spc="0" baseline="0">
                <a:solidFill>
                  <a:schemeClr val="accent1"/>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5" name="Tijdelijke aanduiding voor afbeelding 15">
            <a:extLst>
              <a:ext uri="{FF2B5EF4-FFF2-40B4-BE49-F238E27FC236}">
                <a16:creationId xmlns:a16="http://schemas.microsoft.com/office/drawing/2014/main" id="{9B31F668-9236-AB4A-8366-9E02A651701B}"/>
              </a:ext>
            </a:extLst>
          </p:cNvPr>
          <p:cNvSpPr>
            <a:spLocks noGrp="1"/>
          </p:cNvSpPr>
          <p:nvPr>
            <p:ph type="pic" sz="quarter" idx="10" hasCustomPrompt="1"/>
          </p:nvPr>
        </p:nvSpPr>
        <p:spPr>
          <a:xfrm>
            <a:off x="6161198" y="-83127"/>
            <a:ext cx="6097630" cy="7012029"/>
          </a:xfrm>
          <a:solidFill>
            <a:schemeClr val="bg1">
              <a:lumMod val="95000"/>
            </a:schemeClr>
          </a:solidFill>
        </p:spPr>
        <p:txBody>
          <a:bodyPr anchor="ctr" anchorCtr="0">
            <a:normAutofit/>
          </a:bodyPr>
          <a:lstStyle>
            <a:lvl1pPr marL="0" indent="0" algn="ctr">
              <a:buNone/>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BE"/>
              <a:t>Click to insert picture</a:t>
            </a:r>
          </a:p>
        </p:txBody>
      </p:sp>
      <p:sp>
        <p:nvSpPr>
          <p:cNvPr id="2" name="Text Placeholder 5">
            <a:extLst>
              <a:ext uri="{FF2B5EF4-FFF2-40B4-BE49-F238E27FC236}">
                <a16:creationId xmlns:a16="http://schemas.microsoft.com/office/drawing/2014/main" id="{B04E7F5C-CC14-E692-F934-FDD47E0B9D93}"/>
              </a:ext>
            </a:extLst>
          </p:cNvPr>
          <p:cNvSpPr>
            <a:spLocks noGrp="1"/>
          </p:cNvSpPr>
          <p:nvPr>
            <p:ph type="body" sz="quarter" idx="11" hasCustomPrompt="1"/>
          </p:nvPr>
        </p:nvSpPr>
        <p:spPr>
          <a:xfrm>
            <a:off x="613191" y="1868506"/>
            <a:ext cx="4937757" cy="1605287"/>
          </a:xfrm>
        </p:spPr>
        <p:txBody>
          <a:bodyPr>
            <a:normAutofit/>
          </a:bodyPr>
          <a:lstStyle>
            <a:lvl1pPr marL="0" indent="0" algn="ctr">
              <a:buNone/>
              <a:defRPr sz="5500">
                <a:solidFill>
                  <a:schemeClr val="tx1"/>
                </a:solidFill>
                <a:latin typeface="Impact" panose="020B080603090205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sp>
        <p:nvSpPr>
          <p:cNvPr id="8" name="Rectangle 7">
            <a:extLst>
              <a:ext uri="{FF2B5EF4-FFF2-40B4-BE49-F238E27FC236}">
                <a16:creationId xmlns:a16="http://schemas.microsoft.com/office/drawing/2014/main" id="{163080E7-D5DE-D38D-2CF3-BB7E67BBD1CE}"/>
              </a:ext>
            </a:extLst>
          </p:cNvPr>
          <p:cNvSpPr/>
          <p:nvPr/>
        </p:nvSpPr>
        <p:spPr>
          <a:xfrm>
            <a:off x="-83127" y="6206219"/>
            <a:ext cx="12341955" cy="727574"/>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9" name="Picture 8" descr="A white letter on a black background&#10;&#10;Description automatically generated">
            <a:extLst>
              <a:ext uri="{FF2B5EF4-FFF2-40B4-BE49-F238E27FC236}">
                <a16:creationId xmlns:a16="http://schemas.microsoft.com/office/drawing/2014/main" id="{6AC96BD9-E6C2-E48B-1D7E-DF7456CFF5F9}"/>
              </a:ext>
            </a:extLst>
          </p:cNvPr>
          <p:cNvPicPr>
            <a:picLocks noChangeAspect="1"/>
          </p:cNvPicPr>
          <p:nvPr/>
        </p:nvPicPr>
        <p:blipFill>
          <a:blip r:embed="rId2"/>
          <a:stretch>
            <a:fillRect/>
          </a:stretch>
        </p:blipFill>
        <p:spPr>
          <a:xfrm>
            <a:off x="10435989" y="6407100"/>
            <a:ext cx="1357082" cy="238958"/>
          </a:xfrm>
          <a:prstGeom prst="rect">
            <a:avLst/>
          </a:prstGeom>
        </p:spPr>
      </p:pic>
      <p:sp>
        <p:nvSpPr>
          <p:cNvPr id="3" name="Rectangle 2">
            <a:extLst>
              <a:ext uri="{FF2B5EF4-FFF2-40B4-BE49-F238E27FC236}">
                <a16:creationId xmlns:a16="http://schemas.microsoft.com/office/drawing/2014/main" id="{F51AEA2C-52B3-7A2A-7DAE-38AE19B30B9B}"/>
              </a:ext>
            </a:extLst>
          </p:cNvPr>
          <p:cNvSpPr/>
          <p:nvPr/>
        </p:nvSpPr>
        <p:spPr>
          <a:xfrm>
            <a:off x="-83127" y="6206219"/>
            <a:ext cx="12341955" cy="727574"/>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Picture 3" descr="A white letter on a black background&#10;&#10;Description automatically generated">
            <a:extLst>
              <a:ext uri="{FF2B5EF4-FFF2-40B4-BE49-F238E27FC236}">
                <a16:creationId xmlns:a16="http://schemas.microsoft.com/office/drawing/2014/main" id="{70D5087E-9C88-58B1-54FF-2A1B4FA55928}"/>
              </a:ext>
            </a:extLst>
          </p:cNvPr>
          <p:cNvPicPr>
            <a:picLocks noChangeAspect="1"/>
          </p:cNvPicPr>
          <p:nvPr/>
        </p:nvPicPr>
        <p:blipFill>
          <a:blip r:embed="rId2"/>
          <a:stretch>
            <a:fillRect/>
          </a:stretch>
        </p:blipFill>
        <p:spPr>
          <a:xfrm>
            <a:off x="10435989" y="6407100"/>
            <a:ext cx="1357082" cy="238958"/>
          </a:xfrm>
          <a:prstGeom prst="rect">
            <a:avLst/>
          </a:prstGeom>
        </p:spPr>
      </p:pic>
      <p:sp>
        <p:nvSpPr>
          <p:cNvPr id="6" name="Rectangle 5">
            <a:extLst>
              <a:ext uri="{FF2B5EF4-FFF2-40B4-BE49-F238E27FC236}">
                <a16:creationId xmlns:a16="http://schemas.microsoft.com/office/drawing/2014/main" id="{467F2102-7CD5-D0DF-E3CC-146471420F55}"/>
              </a:ext>
            </a:extLst>
          </p:cNvPr>
          <p:cNvSpPr/>
          <p:nvPr userDrawn="1"/>
        </p:nvSpPr>
        <p:spPr>
          <a:xfrm>
            <a:off x="-83127" y="6206219"/>
            <a:ext cx="12341955" cy="727574"/>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descr="A white letter on a black background&#10;&#10;Description automatically generated">
            <a:extLst>
              <a:ext uri="{FF2B5EF4-FFF2-40B4-BE49-F238E27FC236}">
                <a16:creationId xmlns:a16="http://schemas.microsoft.com/office/drawing/2014/main" id="{80E0BED7-8CA3-5B22-AB07-73E07B172DC1}"/>
              </a:ext>
            </a:extLst>
          </p:cNvPr>
          <p:cNvPicPr>
            <a:picLocks noChangeAspect="1"/>
          </p:cNvPicPr>
          <p:nvPr userDrawn="1"/>
        </p:nvPicPr>
        <p:blipFill>
          <a:blip r:embed="rId2"/>
          <a:stretch>
            <a:fillRect/>
          </a:stretch>
        </p:blipFill>
        <p:spPr>
          <a:xfrm>
            <a:off x="10435989" y="6407100"/>
            <a:ext cx="1357082" cy="238958"/>
          </a:xfrm>
          <a:prstGeom prst="rect">
            <a:avLst/>
          </a:prstGeom>
        </p:spPr>
      </p:pic>
    </p:spTree>
    <p:extLst>
      <p:ext uri="{BB962C8B-B14F-4D97-AF65-F5344CB8AC3E}">
        <p14:creationId xmlns:p14="http://schemas.microsoft.com/office/powerpoint/2010/main" val="116903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 Thumbnails with Captions">
    <p:bg>
      <p:bgRef idx="1001">
        <a:schemeClr val="bg2"/>
      </p:bgRef>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AED7B3D-BAFD-144D-B303-5A3A86A43F89}"/>
              </a:ext>
            </a:extLst>
          </p:cNvPr>
          <p:cNvSpPr/>
          <p:nvPr userDrawn="1"/>
        </p:nvSpPr>
        <p:spPr>
          <a:xfrm flipV="1">
            <a:off x="-63568" y="-25873"/>
            <a:ext cx="12317506" cy="34778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51F5A97-99BC-56EF-36E4-9EDAB806365F}"/>
              </a:ext>
            </a:extLst>
          </p:cNvPr>
          <p:cNvSpPr/>
          <p:nvPr/>
        </p:nvSpPr>
        <p:spPr>
          <a:xfrm flipV="1">
            <a:off x="-63568" y="-48897"/>
            <a:ext cx="12317506" cy="34778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883FB73-88FB-617A-1AB3-FBC07DDC1901}"/>
              </a:ext>
            </a:extLst>
          </p:cNvPr>
          <p:cNvSpPr/>
          <p:nvPr/>
        </p:nvSpPr>
        <p:spPr>
          <a:xfrm flipV="1">
            <a:off x="-63568" y="-48897"/>
            <a:ext cx="12317506" cy="34778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jdelijke aanduiding voor tekst 6">
            <a:extLst>
              <a:ext uri="{FF2B5EF4-FFF2-40B4-BE49-F238E27FC236}">
                <a16:creationId xmlns:a16="http://schemas.microsoft.com/office/drawing/2014/main" id="{045EC0A2-A0AD-B2B1-E318-C9B6137BFDF0}"/>
              </a:ext>
            </a:extLst>
          </p:cNvPr>
          <p:cNvSpPr>
            <a:spLocks noGrp="1"/>
          </p:cNvSpPr>
          <p:nvPr>
            <p:ph type="body" sz="quarter" idx="27" hasCustomPrompt="1"/>
          </p:nvPr>
        </p:nvSpPr>
        <p:spPr>
          <a:xfrm>
            <a:off x="595299" y="4527176"/>
            <a:ext cx="2228142" cy="721659"/>
          </a:xfrm>
        </p:spPr>
        <p:txBody>
          <a:bodyPr>
            <a:normAutofit/>
          </a:bodyPr>
          <a:lstStyle>
            <a:lvl1pPr marL="0" indent="0" algn="ctr">
              <a:buNone/>
              <a:defRPr sz="2400" b="1">
                <a:solidFill>
                  <a:srgbClr val="B49759"/>
                </a:solidFill>
              </a:defRPr>
            </a:lvl1pPr>
          </a:lstStyle>
          <a:p>
            <a:r>
              <a:rPr lang="nl-BE"/>
              <a:t>Item 1</a:t>
            </a:r>
          </a:p>
        </p:txBody>
      </p:sp>
      <p:sp>
        <p:nvSpPr>
          <p:cNvPr id="5" name="Picture Placeholder 4">
            <a:extLst>
              <a:ext uri="{FF2B5EF4-FFF2-40B4-BE49-F238E27FC236}">
                <a16:creationId xmlns:a16="http://schemas.microsoft.com/office/drawing/2014/main" id="{918559C3-98B3-AA7A-1977-46203733C27F}"/>
              </a:ext>
            </a:extLst>
          </p:cNvPr>
          <p:cNvSpPr>
            <a:spLocks noGrp="1"/>
          </p:cNvSpPr>
          <p:nvPr>
            <p:ph type="pic" sz="quarter" idx="30" hasCustomPrompt="1"/>
          </p:nvPr>
        </p:nvSpPr>
        <p:spPr>
          <a:xfrm>
            <a:off x="1052946" y="2745676"/>
            <a:ext cx="1258888" cy="1258888"/>
          </a:xfrm>
          <a:solidFill>
            <a:schemeClr val="bg1">
              <a:lumMod val="95000"/>
            </a:schemeClr>
          </a:solidFill>
        </p:spPr>
        <p:txBody>
          <a:bodyPr anchor="ctr">
            <a:normAutofit/>
          </a:bodyPr>
          <a:lstStyle>
            <a:lvl1pPr marL="0" indent="0" algn="ctr">
              <a:buNone/>
              <a:defRPr sz="1800">
                <a:solidFill>
                  <a:schemeClr val="bg1">
                    <a:lumMod val="65000"/>
                  </a:schemeClr>
                </a:solidFill>
              </a:defRPr>
            </a:lvl1pPr>
          </a:lstStyle>
          <a:p>
            <a:r>
              <a:rPr lang="nl-BE"/>
              <a:t>Click to insert picture</a:t>
            </a:r>
          </a:p>
        </p:txBody>
      </p:sp>
      <p:sp>
        <p:nvSpPr>
          <p:cNvPr id="7" name="Tijdelijke aanduiding voor tekst 6">
            <a:extLst>
              <a:ext uri="{FF2B5EF4-FFF2-40B4-BE49-F238E27FC236}">
                <a16:creationId xmlns:a16="http://schemas.microsoft.com/office/drawing/2014/main" id="{D63C1CDF-BAB4-AFB9-9EE1-32717B93AC93}"/>
              </a:ext>
            </a:extLst>
          </p:cNvPr>
          <p:cNvSpPr>
            <a:spLocks noGrp="1"/>
          </p:cNvSpPr>
          <p:nvPr>
            <p:ph type="body" sz="quarter" idx="32" hasCustomPrompt="1"/>
          </p:nvPr>
        </p:nvSpPr>
        <p:spPr>
          <a:xfrm>
            <a:off x="3506760" y="4527176"/>
            <a:ext cx="2251467" cy="721659"/>
          </a:xfrm>
        </p:spPr>
        <p:txBody>
          <a:bodyPr>
            <a:normAutofit/>
          </a:bodyPr>
          <a:lstStyle>
            <a:lvl1pPr marL="0" indent="0" algn="ctr">
              <a:buNone/>
              <a:defRPr sz="2400" b="1">
                <a:solidFill>
                  <a:srgbClr val="B49759"/>
                </a:solidFill>
              </a:defRPr>
            </a:lvl1pPr>
          </a:lstStyle>
          <a:p>
            <a:r>
              <a:rPr lang="nl-BE"/>
              <a:t>Item 2</a:t>
            </a:r>
          </a:p>
        </p:txBody>
      </p:sp>
      <p:sp>
        <p:nvSpPr>
          <p:cNvPr id="11" name="Tijdelijke aanduiding voor tekst 6">
            <a:extLst>
              <a:ext uri="{FF2B5EF4-FFF2-40B4-BE49-F238E27FC236}">
                <a16:creationId xmlns:a16="http://schemas.microsoft.com/office/drawing/2014/main" id="{DA35603A-C40E-090A-806E-5742BA02925E}"/>
              </a:ext>
            </a:extLst>
          </p:cNvPr>
          <p:cNvSpPr>
            <a:spLocks noGrp="1"/>
          </p:cNvSpPr>
          <p:nvPr>
            <p:ph type="body" sz="quarter" idx="34" hasCustomPrompt="1"/>
          </p:nvPr>
        </p:nvSpPr>
        <p:spPr>
          <a:xfrm>
            <a:off x="6433773" y="4527176"/>
            <a:ext cx="2235917" cy="721659"/>
          </a:xfrm>
        </p:spPr>
        <p:txBody>
          <a:bodyPr>
            <a:normAutofit/>
          </a:bodyPr>
          <a:lstStyle>
            <a:lvl1pPr marL="0" indent="0" algn="ctr">
              <a:buNone/>
              <a:defRPr sz="2400" b="1">
                <a:solidFill>
                  <a:srgbClr val="B49759"/>
                </a:solidFill>
              </a:defRPr>
            </a:lvl1pPr>
          </a:lstStyle>
          <a:p>
            <a:r>
              <a:rPr lang="nl-BE"/>
              <a:t>Item 3</a:t>
            </a:r>
          </a:p>
        </p:txBody>
      </p:sp>
      <p:grpSp>
        <p:nvGrpSpPr>
          <p:cNvPr id="12" name="Group 11">
            <a:extLst>
              <a:ext uri="{FF2B5EF4-FFF2-40B4-BE49-F238E27FC236}">
                <a16:creationId xmlns:a16="http://schemas.microsoft.com/office/drawing/2014/main" id="{0C244181-4692-06DD-6DF2-34E1DE0B3E2D}"/>
              </a:ext>
            </a:extLst>
          </p:cNvPr>
          <p:cNvGrpSpPr/>
          <p:nvPr/>
        </p:nvGrpSpPr>
        <p:grpSpPr>
          <a:xfrm>
            <a:off x="3181655" y="2034674"/>
            <a:ext cx="5828689" cy="3939780"/>
            <a:chOff x="3186548" y="2034674"/>
            <a:chExt cx="5828689" cy="4177896"/>
          </a:xfrm>
        </p:grpSpPr>
        <p:cxnSp>
          <p:nvCxnSpPr>
            <p:cNvPr id="3" name="Straight Connector 2">
              <a:extLst>
                <a:ext uri="{FF2B5EF4-FFF2-40B4-BE49-F238E27FC236}">
                  <a16:creationId xmlns:a16="http://schemas.microsoft.com/office/drawing/2014/main" id="{DE3B90B2-FC04-6872-CEF8-83DFA6654CB3}"/>
                </a:ext>
              </a:extLst>
            </p:cNvPr>
            <p:cNvCxnSpPr>
              <a:cxnSpLocks/>
            </p:cNvCxnSpPr>
            <p:nvPr/>
          </p:nvCxnSpPr>
          <p:spPr>
            <a:xfrm>
              <a:off x="3186548"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1077CF1-5331-DDFB-E9DE-244E4D3076DC}"/>
                </a:ext>
              </a:extLst>
            </p:cNvPr>
            <p:cNvCxnSpPr>
              <a:cxnSpLocks/>
            </p:cNvCxnSpPr>
            <p:nvPr/>
          </p:nvCxnSpPr>
          <p:spPr>
            <a:xfrm>
              <a:off x="6096000"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519BD2-FD95-E9A5-D201-810CA311766C}"/>
                </a:ext>
              </a:extLst>
            </p:cNvPr>
            <p:cNvCxnSpPr>
              <a:cxnSpLocks/>
            </p:cNvCxnSpPr>
            <p:nvPr/>
          </p:nvCxnSpPr>
          <p:spPr>
            <a:xfrm>
              <a:off x="9015237"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grpSp>
      <p:sp>
        <p:nvSpPr>
          <p:cNvPr id="20" name="Tijdelijke aanduiding voor tekst 6">
            <a:extLst>
              <a:ext uri="{FF2B5EF4-FFF2-40B4-BE49-F238E27FC236}">
                <a16:creationId xmlns:a16="http://schemas.microsoft.com/office/drawing/2014/main" id="{8B5E87C0-DC7A-1A75-FA06-39D57E78989F}"/>
              </a:ext>
            </a:extLst>
          </p:cNvPr>
          <p:cNvSpPr>
            <a:spLocks noGrp="1"/>
          </p:cNvSpPr>
          <p:nvPr>
            <p:ph type="body" sz="quarter" idx="37" hasCustomPrompt="1"/>
          </p:nvPr>
        </p:nvSpPr>
        <p:spPr>
          <a:xfrm>
            <a:off x="9357897" y="4527176"/>
            <a:ext cx="2235917" cy="721659"/>
          </a:xfrm>
        </p:spPr>
        <p:txBody>
          <a:bodyPr>
            <a:normAutofit/>
          </a:bodyPr>
          <a:lstStyle>
            <a:lvl1pPr marL="0" indent="0" algn="ctr">
              <a:buNone/>
              <a:defRPr sz="2400" b="1">
                <a:solidFill>
                  <a:srgbClr val="B49759"/>
                </a:solidFill>
              </a:defRPr>
            </a:lvl1pPr>
          </a:lstStyle>
          <a:p>
            <a:r>
              <a:rPr lang="nl-BE"/>
              <a:t>Item 4</a:t>
            </a:r>
          </a:p>
        </p:txBody>
      </p:sp>
      <p:sp>
        <p:nvSpPr>
          <p:cNvPr id="22" name="Picture Placeholder 4">
            <a:extLst>
              <a:ext uri="{FF2B5EF4-FFF2-40B4-BE49-F238E27FC236}">
                <a16:creationId xmlns:a16="http://schemas.microsoft.com/office/drawing/2014/main" id="{0CAD371A-73FD-FD90-D577-93B6F7510B2A}"/>
              </a:ext>
            </a:extLst>
          </p:cNvPr>
          <p:cNvSpPr>
            <a:spLocks noGrp="1"/>
          </p:cNvSpPr>
          <p:nvPr>
            <p:ph type="pic" sz="quarter" idx="38" hasCustomPrompt="1"/>
          </p:nvPr>
        </p:nvSpPr>
        <p:spPr>
          <a:xfrm>
            <a:off x="4051477" y="2689599"/>
            <a:ext cx="1258888" cy="1258888"/>
          </a:xfrm>
          <a:solidFill>
            <a:schemeClr val="bg1">
              <a:lumMod val="9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6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23" name="Picture Placeholder 4">
            <a:extLst>
              <a:ext uri="{FF2B5EF4-FFF2-40B4-BE49-F238E27FC236}">
                <a16:creationId xmlns:a16="http://schemas.microsoft.com/office/drawing/2014/main" id="{BEE9A1F7-F50A-D0CC-3FFC-1DC1DD0F0AF3}"/>
              </a:ext>
            </a:extLst>
          </p:cNvPr>
          <p:cNvSpPr>
            <a:spLocks noGrp="1"/>
          </p:cNvSpPr>
          <p:nvPr>
            <p:ph type="pic" sz="quarter" idx="39" hasCustomPrompt="1"/>
          </p:nvPr>
        </p:nvSpPr>
        <p:spPr>
          <a:xfrm>
            <a:off x="6951152" y="2689599"/>
            <a:ext cx="1258888" cy="1258888"/>
          </a:xfrm>
          <a:solidFill>
            <a:schemeClr val="bg1">
              <a:lumMod val="95000"/>
            </a:schemeClr>
          </a:solidFill>
        </p:spPr>
        <p:txBody>
          <a:bodyPr anchor="ctr">
            <a:normAutofit/>
          </a:bodyPr>
          <a:lstStyle>
            <a:lvl1pPr marL="0" indent="0" algn="ctr">
              <a:buNone/>
              <a:defRPr sz="1800">
                <a:solidFill>
                  <a:schemeClr val="bg1">
                    <a:lumMod val="65000"/>
                  </a:schemeClr>
                </a:solidFill>
              </a:defRPr>
            </a:lvl1pPr>
          </a:lstStyle>
          <a:p>
            <a:r>
              <a:rPr lang="nl-BE"/>
              <a:t>Click to insert picture</a:t>
            </a:r>
          </a:p>
        </p:txBody>
      </p:sp>
      <p:sp>
        <p:nvSpPr>
          <p:cNvPr id="24" name="Picture Placeholder 4">
            <a:extLst>
              <a:ext uri="{FF2B5EF4-FFF2-40B4-BE49-F238E27FC236}">
                <a16:creationId xmlns:a16="http://schemas.microsoft.com/office/drawing/2014/main" id="{B73F1E82-1540-15FD-95C5-110E04125F68}"/>
              </a:ext>
            </a:extLst>
          </p:cNvPr>
          <p:cNvSpPr>
            <a:spLocks noGrp="1"/>
          </p:cNvSpPr>
          <p:nvPr>
            <p:ph type="pic" sz="quarter" idx="40" hasCustomPrompt="1"/>
          </p:nvPr>
        </p:nvSpPr>
        <p:spPr>
          <a:xfrm>
            <a:off x="9938844" y="2689599"/>
            <a:ext cx="1258888" cy="1258888"/>
          </a:xfrm>
          <a:solidFill>
            <a:schemeClr val="bg1">
              <a:lumMod val="95000"/>
            </a:schemeClr>
          </a:solidFill>
        </p:spPr>
        <p:txBody>
          <a:bodyPr anchor="ctr">
            <a:normAutofit/>
          </a:bodyPr>
          <a:lstStyle>
            <a:lvl1pPr marL="0" indent="0" algn="ctr">
              <a:buNone/>
              <a:defRPr sz="1800">
                <a:solidFill>
                  <a:schemeClr val="bg1">
                    <a:lumMod val="65000"/>
                  </a:schemeClr>
                </a:solidFill>
              </a:defRPr>
            </a:lvl1pPr>
          </a:lstStyle>
          <a:p>
            <a:r>
              <a:rPr lang="nl-BE"/>
              <a:t>Click to insert picturea</a:t>
            </a:r>
          </a:p>
        </p:txBody>
      </p:sp>
      <p:pic>
        <p:nvPicPr>
          <p:cNvPr id="10" name="Picture 9">
            <a:extLst>
              <a:ext uri="{FF2B5EF4-FFF2-40B4-BE49-F238E27FC236}">
                <a16:creationId xmlns:a16="http://schemas.microsoft.com/office/drawing/2014/main" id="{5E1FBF47-B243-C03A-C9FC-3DB2EC2B5417}"/>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2" name="Straight Connector 1">
            <a:extLst>
              <a:ext uri="{FF2B5EF4-FFF2-40B4-BE49-F238E27FC236}">
                <a16:creationId xmlns:a16="http://schemas.microsoft.com/office/drawing/2014/main" id="{E2F74ECC-0CE2-C562-C910-EEFADA65B281}"/>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AC9B11CF-1F40-40C3-EF4A-A5FB64A69DD5}"/>
              </a:ext>
            </a:extLst>
          </p:cNvPr>
          <p:cNvSpPr>
            <a:spLocks noGrp="1"/>
          </p:cNvSpPr>
          <p:nvPr>
            <p:ph type="body" sz="quarter" idx="11" hasCustomPrompt="1"/>
          </p:nvPr>
        </p:nvSpPr>
        <p:spPr>
          <a:xfrm>
            <a:off x="452719" y="471464"/>
            <a:ext cx="11279160"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grpSp>
        <p:nvGrpSpPr>
          <p:cNvPr id="8" name="Group 7">
            <a:extLst>
              <a:ext uri="{FF2B5EF4-FFF2-40B4-BE49-F238E27FC236}">
                <a16:creationId xmlns:a16="http://schemas.microsoft.com/office/drawing/2014/main" id="{3C5B8B44-B069-89A6-C456-8D0F4991D7E6}"/>
              </a:ext>
            </a:extLst>
          </p:cNvPr>
          <p:cNvGrpSpPr/>
          <p:nvPr/>
        </p:nvGrpSpPr>
        <p:grpSpPr>
          <a:xfrm>
            <a:off x="3181655" y="2034674"/>
            <a:ext cx="5828689" cy="3939780"/>
            <a:chOff x="3186548" y="2034674"/>
            <a:chExt cx="5828689" cy="4177896"/>
          </a:xfrm>
        </p:grpSpPr>
        <p:cxnSp>
          <p:nvCxnSpPr>
            <p:cNvPr id="9" name="Straight Connector 8">
              <a:extLst>
                <a:ext uri="{FF2B5EF4-FFF2-40B4-BE49-F238E27FC236}">
                  <a16:creationId xmlns:a16="http://schemas.microsoft.com/office/drawing/2014/main" id="{260FEE7D-60A3-9AD4-BA28-52B3C3975FEC}"/>
                </a:ext>
              </a:extLst>
            </p:cNvPr>
            <p:cNvCxnSpPr>
              <a:cxnSpLocks/>
            </p:cNvCxnSpPr>
            <p:nvPr/>
          </p:nvCxnSpPr>
          <p:spPr>
            <a:xfrm>
              <a:off x="3186548"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C890B12-83D8-42FC-22BE-B8BC644E0D9F}"/>
                </a:ext>
              </a:extLst>
            </p:cNvPr>
            <p:cNvCxnSpPr>
              <a:cxnSpLocks/>
            </p:cNvCxnSpPr>
            <p:nvPr/>
          </p:nvCxnSpPr>
          <p:spPr>
            <a:xfrm>
              <a:off x="6096000"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E41425-D913-D236-028D-954A70D3EA98}"/>
                </a:ext>
              </a:extLst>
            </p:cNvPr>
            <p:cNvCxnSpPr>
              <a:cxnSpLocks/>
            </p:cNvCxnSpPr>
            <p:nvPr/>
          </p:nvCxnSpPr>
          <p:spPr>
            <a:xfrm>
              <a:off x="9015237"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AA616825-09FB-AC8C-0EB9-E343F0A9E34E}"/>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21" name="Straight Connector 20">
            <a:extLst>
              <a:ext uri="{FF2B5EF4-FFF2-40B4-BE49-F238E27FC236}">
                <a16:creationId xmlns:a16="http://schemas.microsoft.com/office/drawing/2014/main" id="{EE9BA990-0757-CBC5-520F-93430BBD492F}"/>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42DF52F1-A687-3227-2D1B-260114CAD661}"/>
              </a:ext>
            </a:extLst>
          </p:cNvPr>
          <p:cNvGrpSpPr/>
          <p:nvPr userDrawn="1"/>
        </p:nvGrpSpPr>
        <p:grpSpPr>
          <a:xfrm>
            <a:off x="3181655" y="2034674"/>
            <a:ext cx="5828689" cy="3939780"/>
            <a:chOff x="3186548" y="2034674"/>
            <a:chExt cx="5828689" cy="4177896"/>
          </a:xfrm>
        </p:grpSpPr>
        <p:cxnSp>
          <p:nvCxnSpPr>
            <p:cNvPr id="27" name="Straight Connector 26">
              <a:extLst>
                <a:ext uri="{FF2B5EF4-FFF2-40B4-BE49-F238E27FC236}">
                  <a16:creationId xmlns:a16="http://schemas.microsoft.com/office/drawing/2014/main" id="{D5A12055-23CE-8B02-2D23-B93136B64F3D}"/>
                </a:ext>
              </a:extLst>
            </p:cNvPr>
            <p:cNvCxnSpPr>
              <a:cxnSpLocks/>
            </p:cNvCxnSpPr>
            <p:nvPr userDrawn="1"/>
          </p:nvCxnSpPr>
          <p:spPr>
            <a:xfrm>
              <a:off x="3186548"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26DCC03-FD0C-79BB-C305-E23CC9940EE1}"/>
                </a:ext>
              </a:extLst>
            </p:cNvPr>
            <p:cNvCxnSpPr>
              <a:cxnSpLocks/>
            </p:cNvCxnSpPr>
            <p:nvPr userDrawn="1"/>
          </p:nvCxnSpPr>
          <p:spPr>
            <a:xfrm>
              <a:off x="6096000"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078749F-486D-5A00-4617-C2E5043B2327}"/>
                </a:ext>
              </a:extLst>
            </p:cNvPr>
            <p:cNvCxnSpPr>
              <a:cxnSpLocks/>
            </p:cNvCxnSpPr>
            <p:nvPr userDrawn="1"/>
          </p:nvCxnSpPr>
          <p:spPr>
            <a:xfrm>
              <a:off x="9015237" y="2034674"/>
              <a:ext cx="0" cy="4177896"/>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1B5DD4FD-00A6-0136-E1C4-C2EF522B0C94}"/>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cxnSp>
        <p:nvCxnSpPr>
          <p:cNvPr id="31" name="Straight Connector 30">
            <a:extLst>
              <a:ext uri="{FF2B5EF4-FFF2-40B4-BE49-F238E27FC236}">
                <a16:creationId xmlns:a16="http://schemas.microsoft.com/office/drawing/2014/main" id="{52D651FB-AD66-540E-2079-95045B78F62F}"/>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58325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17A60A-39D0-F447-96EC-2C2F249CB5CC}"/>
              </a:ext>
            </a:extLst>
          </p:cNvPr>
          <p:cNvSpPr>
            <a:spLocks noGrp="1"/>
          </p:cNvSpPr>
          <p:nvPr>
            <p:ph sz="half" idx="1"/>
          </p:nvPr>
        </p:nvSpPr>
        <p:spPr>
          <a:xfrm>
            <a:off x="447350" y="2473569"/>
            <a:ext cx="5207344" cy="3912965"/>
          </a:xfrm>
          <a:prstGeom prst="rect">
            <a:avLst/>
          </a:prstGeo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DE5EE959-F782-D75A-5A21-33233E77CA07}"/>
              </a:ext>
            </a:extLst>
          </p:cNvPr>
          <p:cNvSpPr>
            <a:spLocks noGrp="1"/>
          </p:cNvSpPr>
          <p:nvPr>
            <p:ph type="body" idx="12"/>
          </p:nvPr>
        </p:nvSpPr>
        <p:spPr>
          <a:xfrm>
            <a:off x="447349" y="1877662"/>
            <a:ext cx="5207345" cy="528948"/>
          </a:xfrm>
          <a:prstGeom prst="rect">
            <a:avLst/>
          </a:prstGeom>
        </p:spPr>
        <p:txBody>
          <a:bodyPr anchor="t"/>
          <a:lstStyle>
            <a:lvl1pPr marL="0" indent="0">
              <a:buNone/>
              <a:defRPr sz="2400" b="1" spc="-5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ext Placeholder 5">
            <a:extLst>
              <a:ext uri="{FF2B5EF4-FFF2-40B4-BE49-F238E27FC236}">
                <a16:creationId xmlns:a16="http://schemas.microsoft.com/office/drawing/2014/main" id="{C05F4E91-27C8-1F25-2DF4-4E7B80784BA8}"/>
              </a:ext>
            </a:extLst>
          </p:cNvPr>
          <p:cNvSpPr>
            <a:spLocks noGrp="1"/>
          </p:cNvSpPr>
          <p:nvPr>
            <p:ph type="body" sz="quarter" idx="11" hasCustomPrompt="1"/>
          </p:nvPr>
        </p:nvSpPr>
        <p:spPr>
          <a:xfrm>
            <a:off x="452719" y="471464"/>
            <a:ext cx="11288942"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5" name="Straight Connector 4">
            <a:extLst>
              <a:ext uri="{FF2B5EF4-FFF2-40B4-BE49-F238E27FC236}">
                <a16:creationId xmlns:a16="http://schemas.microsoft.com/office/drawing/2014/main" id="{71C67E0C-1751-C864-82AA-7DDFEAC7ABF2}"/>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C9CCC68-69D9-F4F3-9AC9-1D49B22D2001}"/>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sp>
        <p:nvSpPr>
          <p:cNvPr id="17" name="Content Placeholder 2">
            <a:extLst>
              <a:ext uri="{FF2B5EF4-FFF2-40B4-BE49-F238E27FC236}">
                <a16:creationId xmlns:a16="http://schemas.microsoft.com/office/drawing/2014/main" id="{492FF6E8-57F1-5B28-6704-1E11C892FA84}"/>
              </a:ext>
            </a:extLst>
          </p:cNvPr>
          <p:cNvSpPr>
            <a:spLocks noGrp="1"/>
          </p:cNvSpPr>
          <p:nvPr>
            <p:ph sz="half" idx="13"/>
          </p:nvPr>
        </p:nvSpPr>
        <p:spPr>
          <a:xfrm>
            <a:off x="6539610" y="2473569"/>
            <a:ext cx="5207344" cy="3912965"/>
          </a:xfrm>
          <a:prstGeom prst="rect">
            <a:avLst/>
          </a:prstGeo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B331BBF5-58D9-28DF-B79B-4FB76D367856}"/>
              </a:ext>
            </a:extLst>
          </p:cNvPr>
          <p:cNvSpPr>
            <a:spLocks noGrp="1"/>
          </p:cNvSpPr>
          <p:nvPr>
            <p:ph type="body" idx="14"/>
          </p:nvPr>
        </p:nvSpPr>
        <p:spPr>
          <a:xfrm>
            <a:off x="6539609" y="1877662"/>
            <a:ext cx="5207345" cy="528948"/>
          </a:xfrm>
          <a:prstGeom prst="rect">
            <a:avLst/>
          </a:prstGeom>
        </p:spPr>
        <p:txBody>
          <a:bodyPr anchor="t"/>
          <a:lstStyle>
            <a:lvl1pPr marL="0" indent="0">
              <a:buNone/>
              <a:defRPr sz="2400" b="1" spc="-5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1" name="Straight Connector 20">
            <a:extLst>
              <a:ext uri="{FF2B5EF4-FFF2-40B4-BE49-F238E27FC236}">
                <a16:creationId xmlns:a16="http://schemas.microsoft.com/office/drawing/2014/main" id="{673713DB-316A-689D-CACF-1E068A916102}"/>
              </a:ext>
            </a:extLst>
          </p:cNvPr>
          <p:cNvCxnSpPr>
            <a:cxnSpLocks/>
          </p:cNvCxnSpPr>
          <p:nvPr/>
        </p:nvCxnSpPr>
        <p:spPr>
          <a:xfrm>
            <a:off x="6096000" y="1877662"/>
            <a:ext cx="0" cy="4508872"/>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2F90C27-BE73-DD5A-DD84-E3C5B1E6341F}"/>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7CD32F4-B236-18A1-6AAD-F224F11086E0}"/>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8" name="Straight Connector 7">
            <a:extLst>
              <a:ext uri="{FF2B5EF4-FFF2-40B4-BE49-F238E27FC236}">
                <a16:creationId xmlns:a16="http://schemas.microsoft.com/office/drawing/2014/main" id="{626FE7D3-0D09-7BDE-88B8-699F2CA494E1}"/>
              </a:ext>
            </a:extLst>
          </p:cNvPr>
          <p:cNvCxnSpPr>
            <a:cxnSpLocks/>
          </p:cNvCxnSpPr>
          <p:nvPr/>
        </p:nvCxnSpPr>
        <p:spPr>
          <a:xfrm>
            <a:off x="6096000" y="1877662"/>
            <a:ext cx="0" cy="4508872"/>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B771993-8620-51C3-290A-D538BAB3AB1D}"/>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C30AAD5-F80E-0CD0-7B8A-6213430BCD71}"/>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cxnSp>
        <p:nvCxnSpPr>
          <p:cNvPr id="11" name="Straight Connector 10">
            <a:extLst>
              <a:ext uri="{FF2B5EF4-FFF2-40B4-BE49-F238E27FC236}">
                <a16:creationId xmlns:a16="http://schemas.microsoft.com/office/drawing/2014/main" id="{299A4027-D321-9B85-7CDC-8F398AD23E31}"/>
              </a:ext>
            </a:extLst>
          </p:cNvPr>
          <p:cNvCxnSpPr>
            <a:cxnSpLocks/>
          </p:cNvCxnSpPr>
          <p:nvPr userDrawn="1"/>
        </p:nvCxnSpPr>
        <p:spPr>
          <a:xfrm>
            <a:off x="6096000" y="1877662"/>
            <a:ext cx="0" cy="4508872"/>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554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hart_White">
    <p:bg>
      <p:bgRef idx="1001">
        <a:schemeClr val="bg1"/>
      </p:bgRef>
    </p:bg>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3D39CE0D-4DDF-063C-0127-61F6D6A813C2}"/>
              </a:ext>
            </a:extLst>
          </p:cNvPr>
          <p:cNvSpPr>
            <a:spLocks noGrp="1"/>
          </p:cNvSpPr>
          <p:nvPr>
            <p:ph type="body" sz="quarter" idx="14" hasCustomPrompt="1"/>
          </p:nvPr>
        </p:nvSpPr>
        <p:spPr>
          <a:xfrm>
            <a:off x="757326" y="471464"/>
            <a:ext cx="10664260" cy="639016"/>
          </a:xfrm>
        </p:spPr>
        <p:txBody>
          <a:bodyPr>
            <a:noAutofit/>
          </a:bodyPr>
          <a:lstStyle>
            <a:lvl1pPr marL="0" indent="0" algn="ctr">
              <a:buNone/>
              <a:defRPr sz="4500" b="0" spc="-50" baseline="0">
                <a:solidFill>
                  <a:schemeClr val="tx1"/>
                </a:solidFill>
                <a:latin typeface="Impact" panose="020B080603090205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CHART TITLE</a:t>
            </a:r>
          </a:p>
        </p:txBody>
      </p:sp>
      <p:sp>
        <p:nvSpPr>
          <p:cNvPr id="3" name="Chart Placeholder 6">
            <a:extLst>
              <a:ext uri="{FF2B5EF4-FFF2-40B4-BE49-F238E27FC236}">
                <a16:creationId xmlns:a16="http://schemas.microsoft.com/office/drawing/2014/main" id="{70B376E1-FA4D-73C6-84BF-DC03CD796233}"/>
              </a:ext>
            </a:extLst>
          </p:cNvPr>
          <p:cNvSpPr>
            <a:spLocks noGrp="1"/>
          </p:cNvSpPr>
          <p:nvPr>
            <p:ph type="chart" sz="quarter" idx="13"/>
          </p:nvPr>
        </p:nvSpPr>
        <p:spPr>
          <a:xfrm>
            <a:off x="838200" y="1653988"/>
            <a:ext cx="10547350" cy="4630925"/>
          </a:xfrm>
        </p:spPr>
        <p:txBody>
          <a:bodyPr>
            <a:normAutofit/>
          </a:bodyPr>
          <a:lstStyle>
            <a:lvl1pPr>
              <a:defRPr sz="2000"/>
            </a:lvl1pPr>
          </a:lstStyle>
          <a:p>
            <a:r>
              <a:rPr lang="en-US"/>
              <a:t>Click icon to add chart</a:t>
            </a:r>
          </a:p>
        </p:txBody>
      </p:sp>
    </p:spTree>
    <p:extLst>
      <p:ext uri="{BB962C8B-B14F-4D97-AF65-F5344CB8AC3E}">
        <p14:creationId xmlns:p14="http://schemas.microsoft.com/office/powerpoint/2010/main" val="57609605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plit_List w Photo">
    <p:spTree>
      <p:nvGrpSpPr>
        <p:cNvPr id="1" name=""/>
        <p:cNvGrpSpPr/>
        <p:nvPr/>
      </p:nvGrpSpPr>
      <p:grpSpPr>
        <a:xfrm>
          <a:off x="0" y="0"/>
          <a:ext cx="0" cy="0"/>
          <a:chOff x="0" y="0"/>
          <a:chExt cx="0" cy="0"/>
        </a:xfrm>
      </p:grpSpPr>
      <p:sp>
        <p:nvSpPr>
          <p:cNvPr id="12" name="Shape 22">
            <a:extLst>
              <a:ext uri="{FF2B5EF4-FFF2-40B4-BE49-F238E27FC236}">
                <a16:creationId xmlns:a16="http://schemas.microsoft.com/office/drawing/2014/main" id="{E1C6B8C6-8A80-B447-9241-CA6BA8FD6D14}"/>
              </a:ext>
            </a:extLst>
          </p:cNvPr>
          <p:cNvSpPr txBox="1">
            <a:spLocks noGrp="1"/>
          </p:cNvSpPr>
          <p:nvPr>
            <p:ph type="body" idx="1" hasCustomPrompt="1"/>
          </p:nvPr>
        </p:nvSpPr>
        <p:spPr>
          <a:xfrm>
            <a:off x="1801906" y="2034674"/>
            <a:ext cx="3680903" cy="972985"/>
          </a:xfrm>
          <a:prstGeom prst="rect">
            <a:avLst/>
          </a:prstGeom>
          <a:noFill/>
          <a:ln>
            <a:noFill/>
          </a:ln>
        </p:spPr>
        <p:txBody>
          <a:bodyPr lIns="91425" tIns="91425" rIns="91425" bIns="91425" anchor="ctr"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Click to add text</a:t>
            </a:r>
            <a:endParaRPr/>
          </a:p>
        </p:txBody>
      </p:sp>
      <p:sp>
        <p:nvSpPr>
          <p:cNvPr id="5" name="Tijdelijke aanduiding voor afbeelding 15">
            <a:extLst>
              <a:ext uri="{FF2B5EF4-FFF2-40B4-BE49-F238E27FC236}">
                <a16:creationId xmlns:a16="http://schemas.microsoft.com/office/drawing/2014/main" id="{9B31F668-9236-AB4A-8366-9E02A651701B}"/>
              </a:ext>
            </a:extLst>
          </p:cNvPr>
          <p:cNvSpPr>
            <a:spLocks noGrp="1"/>
          </p:cNvSpPr>
          <p:nvPr>
            <p:ph type="pic" sz="quarter" idx="10" hasCustomPrompt="1"/>
          </p:nvPr>
        </p:nvSpPr>
        <p:spPr>
          <a:xfrm>
            <a:off x="6096000" y="-83127"/>
            <a:ext cx="6143268" cy="7012029"/>
          </a:xfrm>
          <a:solidFill>
            <a:schemeClr val="bg1">
              <a:lumMod val="95000"/>
            </a:schemeClr>
          </a:solidFill>
        </p:spPr>
        <p:txBody>
          <a:bodyPr anchor="ctr" anchorCtr="0">
            <a:normAutofit/>
          </a:bodyPr>
          <a:lstStyle>
            <a:lvl1pPr marL="0" indent="0" algn="ctr">
              <a:buNone/>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BE"/>
              <a:t>Click to insert picture</a:t>
            </a:r>
          </a:p>
        </p:txBody>
      </p:sp>
      <p:sp>
        <p:nvSpPr>
          <p:cNvPr id="7" name="Shape 22">
            <a:extLst>
              <a:ext uri="{FF2B5EF4-FFF2-40B4-BE49-F238E27FC236}">
                <a16:creationId xmlns:a16="http://schemas.microsoft.com/office/drawing/2014/main" id="{04399104-6409-F814-70A4-FC51921CD74E}"/>
              </a:ext>
            </a:extLst>
          </p:cNvPr>
          <p:cNvSpPr txBox="1">
            <a:spLocks noGrp="1"/>
          </p:cNvSpPr>
          <p:nvPr>
            <p:ph type="body" idx="13" hasCustomPrompt="1"/>
          </p:nvPr>
        </p:nvSpPr>
        <p:spPr>
          <a:xfrm>
            <a:off x="1801906" y="3603059"/>
            <a:ext cx="3680903" cy="972985"/>
          </a:xfrm>
          <a:prstGeom prst="rect">
            <a:avLst/>
          </a:prstGeom>
          <a:noFill/>
          <a:ln>
            <a:noFill/>
          </a:ln>
        </p:spPr>
        <p:txBody>
          <a:bodyPr lIns="91425" tIns="91425" rIns="91425" bIns="91425" anchor="ctr"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Click to add text</a:t>
            </a:r>
            <a:endParaRPr/>
          </a:p>
        </p:txBody>
      </p:sp>
      <p:sp>
        <p:nvSpPr>
          <p:cNvPr id="10" name="Shape 22">
            <a:extLst>
              <a:ext uri="{FF2B5EF4-FFF2-40B4-BE49-F238E27FC236}">
                <a16:creationId xmlns:a16="http://schemas.microsoft.com/office/drawing/2014/main" id="{08BFE0EC-02DC-5483-B550-1B2ED2276BB5}"/>
              </a:ext>
            </a:extLst>
          </p:cNvPr>
          <p:cNvSpPr txBox="1">
            <a:spLocks noGrp="1"/>
          </p:cNvSpPr>
          <p:nvPr>
            <p:ph type="body" idx="15" hasCustomPrompt="1"/>
          </p:nvPr>
        </p:nvSpPr>
        <p:spPr>
          <a:xfrm>
            <a:off x="1801906" y="5212691"/>
            <a:ext cx="3680903" cy="972984"/>
          </a:xfrm>
          <a:prstGeom prst="rect">
            <a:avLst/>
          </a:prstGeom>
          <a:noFill/>
          <a:ln>
            <a:noFill/>
          </a:ln>
        </p:spPr>
        <p:txBody>
          <a:bodyPr lIns="91425" tIns="91425" rIns="91425" bIns="91425" anchor="ctr" anchorCtr="0">
            <a:normAutofit/>
          </a:bodyPr>
          <a:lstStyle>
            <a:lvl1pPr marL="0" marR="0" lvl="0" indent="0" algn="l" rtl="0">
              <a:spcBef>
                <a:spcPts val="640"/>
              </a:spcBef>
              <a:buClr>
                <a:srgbClr val="003974"/>
              </a:buClr>
              <a:buSzPct val="100000"/>
              <a:buFont typeface="Arial" panose="020B0604020202020204" pitchFamily="34" charset="0"/>
              <a:buNone/>
              <a:defRPr sz="2000" b="0" i="0" u="none" strike="noStrike"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a:t>Click to add text</a:t>
            </a:r>
            <a:endParaRPr/>
          </a:p>
        </p:txBody>
      </p:sp>
      <p:cxnSp>
        <p:nvCxnSpPr>
          <p:cNvPr id="17" name="Straight Connector 16">
            <a:extLst>
              <a:ext uri="{FF2B5EF4-FFF2-40B4-BE49-F238E27FC236}">
                <a16:creationId xmlns:a16="http://schemas.microsoft.com/office/drawing/2014/main" id="{72CF22A7-20CF-3B74-3BB3-8A16042B97E6}"/>
              </a:ext>
            </a:extLst>
          </p:cNvPr>
          <p:cNvCxnSpPr/>
          <p:nvPr/>
        </p:nvCxnSpPr>
        <p:spPr>
          <a:xfrm>
            <a:off x="612775" y="3307537"/>
            <a:ext cx="4913966" cy="0"/>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B0D5FC-CA56-B73C-6E50-B6C960923DE6}"/>
              </a:ext>
            </a:extLst>
          </p:cNvPr>
          <p:cNvCxnSpPr/>
          <p:nvPr/>
        </p:nvCxnSpPr>
        <p:spPr>
          <a:xfrm>
            <a:off x="612775" y="4885011"/>
            <a:ext cx="4913966" cy="0"/>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B9B0C050-AD78-6DDA-6BCF-725F25428C1C}"/>
              </a:ext>
            </a:extLst>
          </p:cNvPr>
          <p:cNvSpPr>
            <a:spLocks noGrp="1"/>
          </p:cNvSpPr>
          <p:nvPr>
            <p:ph type="pic" sz="quarter" idx="22" hasCustomPrompt="1"/>
          </p:nvPr>
        </p:nvSpPr>
        <p:spPr>
          <a:xfrm>
            <a:off x="612775" y="2034673"/>
            <a:ext cx="972985" cy="972985"/>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chemeClr val="bg1">
              <a:lumMod val="95000"/>
            </a:schemeClr>
          </a:solidFill>
        </p:spPr>
        <p:txBody>
          <a:bodyPr wrap="square" anchor="ctr">
            <a:noAutofit/>
          </a:bodyPr>
          <a:lstStyle>
            <a:lvl1pPr marL="0" indent="0" algn="ctr">
              <a:buNone/>
              <a:defRPr sz="1400">
                <a:solidFill>
                  <a:schemeClr val="bg1">
                    <a:lumMod val="65000"/>
                  </a:schemeClr>
                </a:solidFill>
              </a:defRPr>
            </a:lvl1pPr>
          </a:lstStyle>
          <a:p>
            <a:r>
              <a:rPr lang="nl-BE"/>
              <a:t>Click to insert picture</a:t>
            </a:r>
          </a:p>
        </p:txBody>
      </p:sp>
      <p:sp>
        <p:nvSpPr>
          <p:cNvPr id="6" name="Picture Placeholder 5">
            <a:extLst>
              <a:ext uri="{FF2B5EF4-FFF2-40B4-BE49-F238E27FC236}">
                <a16:creationId xmlns:a16="http://schemas.microsoft.com/office/drawing/2014/main" id="{DB5805FE-5F6E-F164-4E52-B71764CDAD3A}"/>
              </a:ext>
            </a:extLst>
          </p:cNvPr>
          <p:cNvSpPr>
            <a:spLocks noGrp="1"/>
          </p:cNvSpPr>
          <p:nvPr>
            <p:ph type="pic" sz="quarter" idx="23" hasCustomPrompt="1"/>
          </p:nvPr>
        </p:nvSpPr>
        <p:spPr>
          <a:xfrm>
            <a:off x="612775" y="3599014"/>
            <a:ext cx="972985" cy="972985"/>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chemeClr val="bg1">
              <a:lumMod val="95000"/>
            </a:schemeClr>
          </a:solidFill>
        </p:spPr>
        <p:txBody>
          <a:bodyPr wrap="square" anchor="ctr">
            <a:noAutofit/>
          </a:bodyPr>
          <a:lstStyle>
            <a:lvl1pPr marL="0" indent="0" algn="ctr">
              <a:buNone/>
              <a:defRPr sz="1400">
                <a:solidFill>
                  <a:schemeClr val="bg1">
                    <a:lumMod val="65000"/>
                  </a:schemeClr>
                </a:solidFill>
              </a:defRPr>
            </a:lvl1pPr>
          </a:lstStyle>
          <a:p>
            <a:r>
              <a:rPr lang="nl-BE"/>
              <a:t>Click to insert picture</a:t>
            </a:r>
          </a:p>
        </p:txBody>
      </p:sp>
      <p:sp>
        <p:nvSpPr>
          <p:cNvPr id="14" name="Picture Placeholder 13">
            <a:extLst>
              <a:ext uri="{FF2B5EF4-FFF2-40B4-BE49-F238E27FC236}">
                <a16:creationId xmlns:a16="http://schemas.microsoft.com/office/drawing/2014/main" id="{EA9FE27E-4035-037B-6782-1492F912D4F6}"/>
              </a:ext>
            </a:extLst>
          </p:cNvPr>
          <p:cNvSpPr>
            <a:spLocks noGrp="1"/>
          </p:cNvSpPr>
          <p:nvPr>
            <p:ph type="pic" sz="quarter" idx="25" hasCustomPrompt="1"/>
          </p:nvPr>
        </p:nvSpPr>
        <p:spPr>
          <a:xfrm>
            <a:off x="612775" y="5212660"/>
            <a:ext cx="972985" cy="972985"/>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chemeClr val="bg1">
              <a:lumMod val="95000"/>
            </a:schemeClr>
          </a:solidFill>
        </p:spPr>
        <p:txBody>
          <a:bodyPr wrap="square" anchor="ctr">
            <a:noAutofit/>
          </a:bodyPr>
          <a:lstStyle>
            <a:lvl1pPr marL="0" indent="0" algn="ctr">
              <a:buNone/>
              <a:defRPr sz="1400">
                <a:solidFill>
                  <a:schemeClr val="bg1">
                    <a:lumMod val="65000"/>
                  </a:schemeClr>
                </a:solidFill>
              </a:defRPr>
            </a:lvl1pPr>
          </a:lstStyle>
          <a:p>
            <a:r>
              <a:rPr lang="nl-BE"/>
              <a:t>Click to insert picture</a:t>
            </a:r>
          </a:p>
        </p:txBody>
      </p:sp>
      <p:sp>
        <p:nvSpPr>
          <p:cNvPr id="15" name="Text Placeholder 5">
            <a:extLst>
              <a:ext uri="{FF2B5EF4-FFF2-40B4-BE49-F238E27FC236}">
                <a16:creationId xmlns:a16="http://schemas.microsoft.com/office/drawing/2014/main" id="{D57622AB-4371-41F7-4FE8-2C39392E55F0}"/>
              </a:ext>
            </a:extLst>
          </p:cNvPr>
          <p:cNvSpPr>
            <a:spLocks noGrp="1"/>
          </p:cNvSpPr>
          <p:nvPr>
            <p:ph type="body" sz="quarter" idx="16" hasCustomPrompt="1"/>
          </p:nvPr>
        </p:nvSpPr>
        <p:spPr>
          <a:xfrm>
            <a:off x="452719" y="471464"/>
            <a:ext cx="5151037" cy="528948"/>
          </a:xfrm>
        </p:spPr>
        <p:txBody>
          <a:bodyPr>
            <a:noAutofit/>
          </a:bodyPr>
          <a:lstStyle>
            <a:lvl1pPr marL="0" indent="0" algn="l">
              <a:buNone/>
              <a:defRPr sz="3200" b="1" spc="-50" baseline="0">
                <a:solidFill>
                  <a:srgbClr val="003974"/>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6" name="Straight Connector 15">
            <a:extLst>
              <a:ext uri="{FF2B5EF4-FFF2-40B4-BE49-F238E27FC236}">
                <a16:creationId xmlns:a16="http://schemas.microsoft.com/office/drawing/2014/main" id="{A9129FF5-32AE-9FEA-1C6C-C32026A8DD43}"/>
              </a:ext>
            </a:extLst>
          </p:cNvPr>
          <p:cNvCxnSpPr>
            <a:cxnSpLocks/>
          </p:cNvCxnSpPr>
          <p:nvPr/>
        </p:nvCxnSpPr>
        <p:spPr>
          <a:xfrm>
            <a:off x="547437" y="1157668"/>
            <a:ext cx="838244" cy="0"/>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2A4ACC1D-9BB4-48FA-6E58-13CA1CBE29EA}"/>
              </a:ext>
            </a:extLst>
          </p:cNvPr>
          <p:cNvCxnSpPr/>
          <p:nvPr/>
        </p:nvCxnSpPr>
        <p:spPr>
          <a:xfrm>
            <a:off x="612775" y="3307537"/>
            <a:ext cx="4913966" cy="0"/>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9240F58-AA12-C7FB-AE4B-BD77C860DFCF}"/>
              </a:ext>
            </a:extLst>
          </p:cNvPr>
          <p:cNvCxnSpPr/>
          <p:nvPr/>
        </p:nvCxnSpPr>
        <p:spPr>
          <a:xfrm>
            <a:off x="612775" y="4885011"/>
            <a:ext cx="4913966" cy="0"/>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624973A-E558-E9BE-31D3-2C1613F5DF6D}"/>
              </a:ext>
            </a:extLst>
          </p:cNvPr>
          <p:cNvCxnSpPr>
            <a:cxnSpLocks/>
          </p:cNvCxnSpPr>
          <p:nvPr/>
        </p:nvCxnSpPr>
        <p:spPr>
          <a:xfrm>
            <a:off x="547437" y="1157668"/>
            <a:ext cx="838244" cy="0"/>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B78CF4-7796-2AE7-0241-19E45A61FE87}"/>
              </a:ext>
            </a:extLst>
          </p:cNvPr>
          <p:cNvCxnSpPr/>
          <p:nvPr userDrawn="1"/>
        </p:nvCxnSpPr>
        <p:spPr>
          <a:xfrm>
            <a:off x="612775" y="3307537"/>
            <a:ext cx="4913966" cy="0"/>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FD7B03-05A7-B0C5-2ED4-DD59C6529302}"/>
              </a:ext>
            </a:extLst>
          </p:cNvPr>
          <p:cNvCxnSpPr/>
          <p:nvPr userDrawn="1"/>
        </p:nvCxnSpPr>
        <p:spPr>
          <a:xfrm>
            <a:off x="612775" y="4885011"/>
            <a:ext cx="4913966" cy="0"/>
          </a:xfrm>
          <a:prstGeom prst="line">
            <a:avLst/>
          </a:prstGeom>
          <a:ln w="15875">
            <a:solidFill>
              <a:srgbClr val="ECDAB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2907111-F137-9A2B-3C50-E8530444E2B4}"/>
              </a:ext>
            </a:extLst>
          </p:cNvPr>
          <p:cNvCxnSpPr>
            <a:cxnSpLocks/>
          </p:cNvCxnSpPr>
          <p:nvPr userDrawn="1"/>
        </p:nvCxnSpPr>
        <p:spPr>
          <a:xfrm>
            <a:off x="547437" y="1157668"/>
            <a:ext cx="838244" cy="0"/>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77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hoto w Bor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4BC98F-5B1B-E3A3-9782-5172742D6979}"/>
              </a:ext>
            </a:extLst>
          </p:cNvPr>
          <p:cNvSpPr/>
          <p:nvPr/>
        </p:nvSpPr>
        <p:spPr>
          <a:xfrm>
            <a:off x="336177" y="333935"/>
            <a:ext cx="11519647" cy="61901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D77084-790B-2ACC-D402-32EE2EA9510B}"/>
              </a:ext>
            </a:extLst>
          </p:cNvPr>
          <p:cNvSpPr/>
          <p:nvPr/>
        </p:nvSpPr>
        <p:spPr>
          <a:xfrm>
            <a:off x="336177" y="333935"/>
            <a:ext cx="11519647" cy="61901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CC63F15-FFF7-2152-5048-FF4C85F88588}"/>
              </a:ext>
            </a:extLst>
          </p:cNvPr>
          <p:cNvSpPr/>
          <p:nvPr userDrawn="1"/>
        </p:nvSpPr>
        <p:spPr>
          <a:xfrm>
            <a:off x="336177" y="333935"/>
            <a:ext cx="11519647" cy="61901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649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 Photos">
    <p:spTree>
      <p:nvGrpSpPr>
        <p:cNvPr id="1" name=""/>
        <p:cNvGrpSpPr/>
        <p:nvPr/>
      </p:nvGrpSpPr>
      <p:grpSpPr>
        <a:xfrm>
          <a:off x="0" y="0"/>
          <a:ext cx="0" cy="0"/>
          <a:chOff x="0" y="0"/>
          <a:chExt cx="0" cy="0"/>
        </a:xfrm>
      </p:grpSpPr>
      <p:sp>
        <p:nvSpPr>
          <p:cNvPr id="6" name="Tijdelijke aanduiding voor afbeelding 15">
            <a:extLst>
              <a:ext uri="{FF2B5EF4-FFF2-40B4-BE49-F238E27FC236}">
                <a16:creationId xmlns:a16="http://schemas.microsoft.com/office/drawing/2014/main" id="{7EEFD750-96A8-B988-56B3-5747A25927AA}"/>
              </a:ext>
            </a:extLst>
          </p:cNvPr>
          <p:cNvSpPr>
            <a:spLocks noGrp="1"/>
          </p:cNvSpPr>
          <p:nvPr>
            <p:ph type="pic" sz="quarter" idx="10" hasCustomPrompt="1"/>
          </p:nvPr>
        </p:nvSpPr>
        <p:spPr>
          <a:xfrm>
            <a:off x="6171385" y="1965718"/>
            <a:ext cx="6148381" cy="4246854"/>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7" name="Tijdelijke aanduiding voor afbeelding 15">
            <a:extLst>
              <a:ext uri="{FF2B5EF4-FFF2-40B4-BE49-F238E27FC236}">
                <a16:creationId xmlns:a16="http://schemas.microsoft.com/office/drawing/2014/main" id="{7C4DB2CB-471B-DDC3-1761-E897EEE132D6}"/>
              </a:ext>
            </a:extLst>
          </p:cNvPr>
          <p:cNvSpPr>
            <a:spLocks noGrp="1"/>
          </p:cNvSpPr>
          <p:nvPr>
            <p:ph type="pic" sz="quarter" idx="11" hasCustomPrompt="1"/>
          </p:nvPr>
        </p:nvSpPr>
        <p:spPr>
          <a:xfrm>
            <a:off x="-127764" y="1965718"/>
            <a:ext cx="6148380" cy="4246854"/>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2" name="Text Placeholder 5">
            <a:extLst>
              <a:ext uri="{FF2B5EF4-FFF2-40B4-BE49-F238E27FC236}">
                <a16:creationId xmlns:a16="http://schemas.microsoft.com/office/drawing/2014/main" id="{97E8077C-8DAC-97B9-91CE-CC22997414D6}"/>
              </a:ext>
            </a:extLst>
          </p:cNvPr>
          <p:cNvSpPr>
            <a:spLocks noGrp="1"/>
          </p:cNvSpPr>
          <p:nvPr>
            <p:ph type="body" sz="quarter" idx="12" hasCustomPrompt="1"/>
          </p:nvPr>
        </p:nvSpPr>
        <p:spPr>
          <a:xfrm>
            <a:off x="452719" y="471464"/>
            <a:ext cx="11288942" cy="528948"/>
          </a:xfrm>
        </p:spPr>
        <p:txBody>
          <a:bodyPr>
            <a:noAutofit/>
          </a:bodyPr>
          <a:lstStyle>
            <a:lvl1pPr marL="0" indent="0" algn="l">
              <a:buNone/>
              <a:defRPr sz="3200" b="1" spc="-50" baseline="0">
                <a:solidFill>
                  <a:schemeClr val="tx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3" name="Straight Connector 2">
            <a:extLst>
              <a:ext uri="{FF2B5EF4-FFF2-40B4-BE49-F238E27FC236}">
                <a16:creationId xmlns:a16="http://schemas.microsoft.com/office/drawing/2014/main" id="{298B613E-AA5F-B3FB-38AA-A265F4F228B6}"/>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4FA795D-467B-C5E3-5333-50E04DEB9601}"/>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5" name="Straight Connector 4">
            <a:extLst>
              <a:ext uri="{FF2B5EF4-FFF2-40B4-BE49-F238E27FC236}">
                <a16:creationId xmlns:a16="http://schemas.microsoft.com/office/drawing/2014/main" id="{88538060-9C28-050B-189C-ADC21CB85C1D}"/>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3E601B0-3DAE-D99A-D010-D95458ECE626}"/>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cxnSp>
        <p:nvCxnSpPr>
          <p:cNvPr id="9" name="Straight Connector 8">
            <a:extLst>
              <a:ext uri="{FF2B5EF4-FFF2-40B4-BE49-F238E27FC236}">
                <a16:creationId xmlns:a16="http://schemas.microsoft.com/office/drawing/2014/main" id="{46D61C6C-CB60-DD88-B1AF-CBCF41257A7B}"/>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17251F1-1270-2A11-3821-B5C61C18DF24}"/>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spTree>
    <p:extLst>
      <p:ext uri="{BB962C8B-B14F-4D97-AF65-F5344CB8AC3E}">
        <p14:creationId xmlns:p14="http://schemas.microsoft.com/office/powerpoint/2010/main" val="69700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meline">
    <p:bg>
      <p:bgRef idx="1001">
        <a:schemeClr val="bg2"/>
      </p:bgRef>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C7853E7E-BD01-CED1-B1E5-A540115C772A}"/>
              </a:ext>
            </a:extLst>
          </p:cNvPr>
          <p:cNvSpPr/>
          <p:nvPr userDrawn="1"/>
        </p:nvSpPr>
        <p:spPr>
          <a:xfrm flipV="1">
            <a:off x="-63568" y="-31376"/>
            <a:ext cx="12317506" cy="456676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1F90354-9133-223C-B58F-BF21931CFA30}"/>
              </a:ext>
            </a:extLst>
          </p:cNvPr>
          <p:cNvSpPr/>
          <p:nvPr/>
        </p:nvSpPr>
        <p:spPr>
          <a:xfrm flipV="1">
            <a:off x="-63568" y="-31376"/>
            <a:ext cx="12317506" cy="456676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8B680A03-6A8D-6529-81A9-DA00CBC6C22B}"/>
              </a:ext>
            </a:extLst>
          </p:cNvPr>
          <p:cNvSpPr/>
          <p:nvPr/>
        </p:nvSpPr>
        <p:spPr>
          <a:xfrm flipV="1">
            <a:off x="-63568" y="-31376"/>
            <a:ext cx="12317506" cy="456676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Rechte verbindingslijn 51">
            <a:extLst>
              <a:ext uri="{FF2B5EF4-FFF2-40B4-BE49-F238E27FC236}">
                <a16:creationId xmlns:a16="http://schemas.microsoft.com/office/drawing/2014/main" id="{05779E3F-9EA7-E424-39B8-202ABE90682E}"/>
              </a:ext>
            </a:extLst>
          </p:cNvPr>
          <p:cNvCxnSpPr>
            <a:cxnSpLocks/>
          </p:cNvCxnSpPr>
          <p:nvPr/>
        </p:nvCxnSpPr>
        <p:spPr>
          <a:xfrm>
            <a:off x="7527434" y="4534783"/>
            <a:ext cx="2872409" cy="605"/>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DDEDB679-5804-A72A-08D4-ABC4181661E6}"/>
              </a:ext>
            </a:extLst>
          </p:cNvPr>
          <p:cNvGrpSpPr/>
          <p:nvPr/>
        </p:nvGrpSpPr>
        <p:grpSpPr>
          <a:xfrm>
            <a:off x="-63568" y="4425531"/>
            <a:ext cx="12469091" cy="218504"/>
            <a:chOff x="-63568" y="4425531"/>
            <a:chExt cx="12469091" cy="218504"/>
          </a:xfrm>
        </p:grpSpPr>
        <p:sp>
          <p:nvSpPr>
            <p:cNvPr id="2" name="Ovaal 19">
              <a:extLst>
                <a:ext uri="{FF2B5EF4-FFF2-40B4-BE49-F238E27FC236}">
                  <a16:creationId xmlns:a16="http://schemas.microsoft.com/office/drawing/2014/main" id="{09D089D1-3266-D460-CDF7-15071013FABA}"/>
                </a:ext>
              </a:extLst>
            </p:cNvPr>
            <p:cNvSpPr/>
            <p:nvPr/>
          </p:nvSpPr>
          <p:spPr>
            <a:xfrm>
              <a:off x="1485036"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3" name="Rechte verbindingslijn 20">
              <a:extLst>
                <a:ext uri="{FF2B5EF4-FFF2-40B4-BE49-F238E27FC236}">
                  <a16:creationId xmlns:a16="http://schemas.microsoft.com/office/drawing/2014/main" id="{E03AF997-06BE-D1F2-BF29-7B2FDB534072}"/>
                </a:ext>
              </a:extLst>
            </p:cNvPr>
            <p:cNvCxnSpPr>
              <a:cxnSpLocks/>
            </p:cNvCxnSpPr>
            <p:nvPr/>
          </p:nvCxnSpPr>
          <p:spPr>
            <a:xfrm>
              <a:off x="-63568" y="4535388"/>
              <a:ext cx="1598942" cy="0"/>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
          <p:nvSpPr>
            <p:cNvPr id="4" name="Ovaal 25">
              <a:extLst>
                <a:ext uri="{FF2B5EF4-FFF2-40B4-BE49-F238E27FC236}">
                  <a16:creationId xmlns:a16="http://schemas.microsoft.com/office/drawing/2014/main" id="{3E4E7BCA-D8DE-A3E0-09F3-AFDAA956E0E0}"/>
                </a:ext>
              </a:extLst>
            </p:cNvPr>
            <p:cNvSpPr/>
            <p:nvPr/>
          </p:nvSpPr>
          <p:spPr>
            <a:xfrm>
              <a:off x="4509882"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5" name="Rechte verbindingslijn 26">
              <a:extLst>
                <a:ext uri="{FF2B5EF4-FFF2-40B4-BE49-F238E27FC236}">
                  <a16:creationId xmlns:a16="http://schemas.microsoft.com/office/drawing/2014/main" id="{AF7E18BC-018C-CFB2-77FD-6EA800E286C9}"/>
                </a:ext>
              </a:extLst>
            </p:cNvPr>
            <p:cNvCxnSpPr>
              <a:cxnSpLocks/>
            </p:cNvCxnSpPr>
            <p:nvPr/>
          </p:nvCxnSpPr>
          <p:spPr>
            <a:xfrm>
              <a:off x="1685434" y="4534783"/>
              <a:ext cx="2872409" cy="605"/>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
          <p:nvSpPr>
            <p:cNvPr id="6" name="Ovaal 48">
              <a:extLst>
                <a:ext uri="{FF2B5EF4-FFF2-40B4-BE49-F238E27FC236}">
                  <a16:creationId xmlns:a16="http://schemas.microsoft.com/office/drawing/2014/main" id="{85782DA8-2816-D796-FD93-5D6F380FD07C}"/>
                </a:ext>
              </a:extLst>
            </p:cNvPr>
            <p:cNvSpPr/>
            <p:nvPr/>
          </p:nvSpPr>
          <p:spPr>
            <a:xfrm>
              <a:off x="7443582"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7" name="Rechte verbindingslijn 49">
              <a:extLst>
                <a:ext uri="{FF2B5EF4-FFF2-40B4-BE49-F238E27FC236}">
                  <a16:creationId xmlns:a16="http://schemas.microsoft.com/office/drawing/2014/main" id="{71ED14B2-439A-CA7A-BD8C-358F90A6B363}"/>
                </a:ext>
              </a:extLst>
            </p:cNvPr>
            <p:cNvCxnSpPr>
              <a:cxnSpLocks/>
            </p:cNvCxnSpPr>
            <p:nvPr/>
          </p:nvCxnSpPr>
          <p:spPr>
            <a:xfrm>
              <a:off x="4619134" y="4534783"/>
              <a:ext cx="2872409" cy="605"/>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
          <p:nvSpPr>
            <p:cNvPr id="8" name="Ovaal 50">
              <a:extLst>
                <a:ext uri="{FF2B5EF4-FFF2-40B4-BE49-F238E27FC236}">
                  <a16:creationId xmlns:a16="http://schemas.microsoft.com/office/drawing/2014/main" id="{8C37CA0F-6CF6-7B97-421E-5652D4B9D8D8}"/>
                </a:ext>
              </a:extLst>
            </p:cNvPr>
            <p:cNvSpPr/>
            <p:nvPr/>
          </p:nvSpPr>
          <p:spPr>
            <a:xfrm>
              <a:off x="10351882"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1" name="Rechte verbindingslijn 20">
              <a:extLst>
                <a:ext uri="{FF2B5EF4-FFF2-40B4-BE49-F238E27FC236}">
                  <a16:creationId xmlns:a16="http://schemas.microsoft.com/office/drawing/2014/main" id="{82D42528-1EF5-A294-854D-8140EA3EECCE}"/>
                </a:ext>
              </a:extLst>
            </p:cNvPr>
            <p:cNvCxnSpPr>
              <a:cxnSpLocks/>
            </p:cNvCxnSpPr>
            <p:nvPr/>
          </p:nvCxnSpPr>
          <p:spPr>
            <a:xfrm>
              <a:off x="10467147" y="4535388"/>
              <a:ext cx="1938376" cy="0"/>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grpSp>
      <p:sp>
        <p:nvSpPr>
          <p:cNvPr id="12" name="Tijdelijke aanduiding voor tekst 31">
            <a:extLst>
              <a:ext uri="{FF2B5EF4-FFF2-40B4-BE49-F238E27FC236}">
                <a16:creationId xmlns:a16="http://schemas.microsoft.com/office/drawing/2014/main" id="{9A6F80C1-DEED-007B-AB9D-69F4B1F384BC}"/>
              </a:ext>
            </a:extLst>
          </p:cNvPr>
          <p:cNvSpPr>
            <a:spLocks noGrp="1"/>
          </p:cNvSpPr>
          <p:nvPr>
            <p:ph type="body" sz="quarter" idx="17" hasCustomPrompt="1"/>
          </p:nvPr>
        </p:nvSpPr>
        <p:spPr>
          <a:xfrm>
            <a:off x="447886" y="4865918"/>
            <a:ext cx="2395311" cy="447675"/>
          </a:xfrm>
        </p:spPr>
        <p:txBody>
          <a:bodyPr>
            <a:noAutofit/>
          </a:bodyPr>
          <a:lstStyle>
            <a:lvl1pPr marL="0" indent="0" algn="ctr">
              <a:buNone/>
              <a:defRPr sz="2400" b="1" spc="-50" baseline="0">
                <a:solidFill>
                  <a:schemeClr val="bg1"/>
                </a:solidFill>
              </a:defRPr>
            </a:lvl1pPr>
          </a:lstStyle>
          <a:p>
            <a:pPr lvl="0"/>
            <a:r>
              <a:rPr lang="nl-NL"/>
              <a:t>Item 1</a:t>
            </a:r>
            <a:endParaRPr lang="nl-BE"/>
          </a:p>
        </p:txBody>
      </p:sp>
      <p:sp>
        <p:nvSpPr>
          <p:cNvPr id="16" name="Tijdelijke aanduiding voor afbeelding 3">
            <a:extLst>
              <a:ext uri="{FF2B5EF4-FFF2-40B4-BE49-F238E27FC236}">
                <a16:creationId xmlns:a16="http://schemas.microsoft.com/office/drawing/2014/main" id="{D4B97BB2-ABDE-FA15-202B-4AEACDA9591D}"/>
              </a:ext>
            </a:extLst>
          </p:cNvPr>
          <p:cNvSpPr>
            <a:spLocks noGrp="1"/>
          </p:cNvSpPr>
          <p:nvPr>
            <p:ph type="pic" sz="quarter" idx="22" hasCustomPrompt="1"/>
          </p:nvPr>
        </p:nvSpPr>
        <p:spPr>
          <a:xfrm>
            <a:off x="612082" y="2107568"/>
            <a:ext cx="2124000" cy="2124000"/>
          </a:xfrm>
          <a:solidFill>
            <a:schemeClr val="tx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17" name="Tijdelijke aanduiding voor afbeelding 3">
            <a:extLst>
              <a:ext uri="{FF2B5EF4-FFF2-40B4-BE49-F238E27FC236}">
                <a16:creationId xmlns:a16="http://schemas.microsoft.com/office/drawing/2014/main" id="{14E407F1-B09B-E65C-FD5D-972324F86107}"/>
              </a:ext>
            </a:extLst>
          </p:cNvPr>
          <p:cNvSpPr>
            <a:spLocks noGrp="1"/>
          </p:cNvSpPr>
          <p:nvPr>
            <p:ph type="pic" sz="quarter" idx="23" hasCustomPrompt="1"/>
          </p:nvPr>
        </p:nvSpPr>
        <p:spPr>
          <a:xfrm>
            <a:off x="3557149" y="2107568"/>
            <a:ext cx="2124000" cy="2124000"/>
          </a:xfrm>
          <a:solidFill>
            <a:schemeClr val="tx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18" name="Tijdelijke aanduiding voor afbeelding 3">
            <a:extLst>
              <a:ext uri="{FF2B5EF4-FFF2-40B4-BE49-F238E27FC236}">
                <a16:creationId xmlns:a16="http://schemas.microsoft.com/office/drawing/2014/main" id="{0F362003-1A70-BBAF-6756-912B6B55F3A9}"/>
              </a:ext>
            </a:extLst>
          </p:cNvPr>
          <p:cNvSpPr>
            <a:spLocks noGrp="1"/>
          </p:cNvSpPr>
          <p:nvPr>
            <p:ph type="pic" sz="quarter" idx="24" hasCustomPrompt="1"/>
          </p:nvPr>
        </p:nvSpPr>
        <p:spPr>
          <a:xfrm>
            <a:off x="6500765" y="2107568"/>
            <a:ext cx="2124000" cy="2124000"/>
          </a:xfrm>
          <a:solidFill>
            <a:schemeClr val="tx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a:p>
            <a:endParaRPr lang="nl-BE"/>
          </a:p>
        </p:txBody>
      </p:sp>
      <p:sp>
        <p:nvSpPr>
          <p:cNvPr id="19" name="Tijdelijke aanduiding voor afbeelding 3">
            <a:extLst>
              <a:ext uri="{FF2B5EF4-FFF2-40B4-BE49-F238E27FC236}">
                <a16:creationId xmlns:a16="http://schemas.microsoft.com/office/drawing/2014/main" id="{ADD8217C-1718-FC8B-7EF5-D54B4D63D5EF}"/>
              </a:ext>
            </a:extLst>
          </p:cNvPr>
          <p:cNvSpPr>
            <a:spLocks noGrp="1"/>
          </p:cNvSpPr>
          <p:nvPr>
            <p:ph type="pic" sz="quarter" idx="25" hasCustomPrompt="1"/>
          </p:nvPr>
        </p:nvSpPr>
        <p:spPr>
          <a:xfrm>
            <a:off x="9406803" y="2107568"/>
            <a:ext cx="2124000" cy="2124000"/>
          </a:xfrm>
          <a:solidFill>
            <a:schemeClr val="tx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a:p>
            <a:endParaRPr lang="nl-BE"/>
          </a:p>
        </p:txBody>
      </p:sp>
      <p:sp>
        <p:nvSpPr>
          <p:cNvPr id="20" name="Tijdelijke aanduiding voor tekst 31">
            <a:extLst>
              <a:ext uri="{FF2B5EF4-FFF2-40B4-BE49-F238E27FC236}">
                <a16:creationId xmlns:a16="http://schemas.microsoft.com/office/drawing/2014/main" id="{D4822F2C-244C-7DEF-18DC-E476599AC346}"/>
              </a:ext>
            </a:extLst>
          </p:cNvPr>
          <p:cNvSpPr>
            <a:spLocks noGrp="1"/>
          </p:cNvSpPr>
          <p:nvPr>
            <p:ph type="body" sz="quarter" idx="26" hasCustomPrompt="1"/>
          </p:nvPr>
        </p:nvSpPr>
        <p:spPr>
          <a:xfrm>
            <a:off x="452720" y="5452271"/>
            <a:ext cx="2395311" cy="765973"/>
          </a:xfrm>
        </p:spPr>
        <p:txBody>
          <a:bodyPr>
            <a:noAutofit/>
          </a:bodyPr>
          <a:lstStyle>
            <a:lvl1pPr marL="0" indent="0" algn="ctr">
              <a:buNone/>
              <a:defRPr sz="1800" b="0">
                <a:solidFill>
                  <a:schemeClr val="accent2"/>
                </a:solidFill>
              </a:defRPr>
            </a:lvl1pPr>
          </a:lstStyle>
          <a:p>
            <a:pPr lvl="0"/>
            <a:r>
              <a:rPr lang="nl-NL"/>
              <a:t>info</a:t>
            </a:r>
            <a:endParaRPr lang="nl-BE"/>
          </a:p>
        </p:txBody>
      </p:sp>
      <p:sp>
        <p:nvSpPr>
          <p:cNvPr id="37" name="Text Placeholder 5">
            <a:extLst>
              <a:ext uri="{FF2B5EF4-FFF2-40B4-BE49-F238E27FC236}">
                <a16:creationId xmlns:a16="http://schemas.microsoft.com/office/drawing/2014/main" id="{758B34A3-A04A-3300-66BA-AE351BBE37F5}"/>
              </a:ext>
            </a:extLst>
          </p:cNvPr>
          <p:cNvSpPr>
            <a:spLocks noGrp="1"/>
          </p:cNvSpPr>
          <p:nvPr>
            <p:ph type="body" sz="quarter" idx="11" hasCustomPrompt="1"/>
          </p:nvPr>
        </p:nvSpPr>
        <p:spPr>
          <a:xfrm>
            <a:off x="452719" y="471464"/>
            <a:ext cx="11288942" cy="528948"/>
          </a:xfrm>
        </p:spPr>
        <p:txBody>
          <a:bodyPr>
            <a:noAutofit/>
          </a:bodyPr>
          <a:lstStyle>
            <a:lvl1pPr marL="0" indent="0" algn="l">
              <a:buNone/>
              <a:defRPr sz="3200" b="1" spc="-50" baseline="0">
                <a:solidFill>
                  <a:schemeClr val="bg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38" name="Straight Connector 37">
            <a:extLst>
              <a:ext uri="{FF2B5EF4-FFF2-40B4-BE49-F238E27FC236}">
                <a16:creationId xmlns:a16="http://schemas.microsoft.com/office/drawing/2014/main" id="{42C90F60-4147-9DEE-0E5F-F81DAA3C5121}"/>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5575E4D1-7573-B404-086E-3DF53F69890B}"/>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sp>
        <p:nvSpPr>
          <p:cNvPr id="43" name="Tijdelijke aanduiding voor tekst 31">
            <a:extLst>
              <a:ext uri="{FF2B5EF4-FFF2-40B4-BE49-F238E27FC236}">
                <a16:creationId xmlns:a16="http://schemas.microsoft.com/office/drawing/2014/main" id="{27615DA7-B681-BD95-CA63-E875F4A73719}"/>
              </a:ext>
            </a:extLst>
          </p:cNvPr>
          <p:cNvSpPr>
            <a:spLocks noGrp="1"/>
          </p:cNvSpPr>
          <p:nvPr>
            <p:ph type="body" sz="quarter" idx="27" hasCustomPrompt="1"/>
          </p:nvPr>
        </p:nvSpPr>
        <p:spPr>
          <a:xfrm>
            <a:off x="3413824" y="4865918"/>
            <a:ext cx="2395311" cy="447675"/>
          </a:xfrm>
        </p:spPr>
        <p:txBody>
          <a:bodyPr>
            <a:noAutofit/>
          </a:bodyPr>
          <a:lstStyle>
            <a:lvl1pPr marL="0" indent="0" algn="ctr">
              <a:buNone/>
              <a:defRPr sz="2400" b="1" spc="-50" baseline="0">
                <a:solidFill>
                  <a:schemeClr val="bg1"/>
                </a:solidFill>
              </a:defRPr>
            </a:lvl1pPr>
          </a:lstStyle>
          <a:p>
            <a:pPr lvl="0"/>
            <a:r>
              <a:rPr lang="nl-NL"/>
              <a:t>Item 2</a:t>
            </a:r>
            <a:endParaRPr lang="nl-BE"/>
          </a:p>
        </p:txBody>
      </p:sp>
      <p:sp>
        <p:nvSpPr>
          <p:cNvPr id="44" name="Tijdelijke aanduiding voor tekst 31">
            <a:extLst>
              <a:ext uri="{FF2B5EF4-FFF2-40B4-BE49-F238E27FC236}">
                <a16:creationId xmlns:a16="http://schemas.microsoft.com/office/drawing/2014/main" id="{E8219BFB-B1C7-9F61-5DC5-5C09905E8A44}"/>
              </a:ext>
            </a:extLst>
          </p:cNvPr>
          <p:cNvSpPr>
            <a:spLocks noGrp="1"/>
          </p:cNvSpPr>
          <p:nvPr>
            <p:ph type="body" sz="quarter" idx="28" hasCustomPrompt="1"/>
          </p:nvPr>
        </p:nvSpPr>
        <p:spPr>
          <a:xfrm>
            <a:off x="3418658" y="5452271"/>
            <a:ext cx="2395311" cy="765973"/>
          </a:xfrm>
        </p:spPr>
        <p:txBody>
          <a:bodyPr>
            <a:noAutofit/>
          </a:bodyPr>
          <a:lstStyle>
            <a:lvl1pPr marL="0" indent="0" algn="ctr">
              <a:buNone/>
              <a:defRPr sz="1800" b="0">
                <a:solidFill>
                  <a:schemeClr val="accent2"/>
                </a:solidFill>
              </a:defRPr>
            </a:lvl1pPr>
          </a:lstStyle>
          <a:p>
            <a:pPr lvl="0"/>
            <a:r>
              <a:rPr lang="nl-NL"/>
              <a:t>info</a:t>
            </a:r>
            <a:endParaRPr lang="nl-BE"/>
          </a:p>
        </p:txBody>
      </p:sp>
      <p:sp>
        <p:nvSpPr>
          <p:cNvPr id="45" name="Tijdelijke aanduiding voor tekst 31">
            <a:extLst>
              <a:ext uri="{FF2B5EF4-FFF2-40B4-BE49-F238E27FC236}">
                <a16:creationId xmlns:a16="http://schemas.microsoft.com/office/drawing/2014/main" id="{5E400277-6001-F56B-033B-5E1FAF3AA362}"/>
              </a:ext>
            </a:extLst>
          </p:cNvPr>
          <p:cNvSpPr>
            <a:spLocks noGrp="1"/>
          </p:cNvSpPr>
          <p:nvPr>
            <p:ph type="body" sz="quarter" idx="29" hasCustomPrompt="1"/>
          </p:nvPr>
        </p:nvSpPr>
        <p:spPr>
          <a:xfrm>
            <a:off x="6355281" y="4865918"/>
            <a:ext cx="2395311" cy="447675"/>
          </a:xfrm>
        </p:spPr>
        <p:txBody>
          <a:bodyPr>
            <a:noAutofit/>
          </a:bodyPr>
          <a:lstStyle>
            <a:lvl1pPr marL="0" indent="0" algn="ctr">
              <a:buNone/>
              <a:defRPr sz="2400" b="1" spc="-50" baseline="0">
                <a:solidFill>
                  <a:schemeClr val="bg1"/>
                </a:solidFill>
              </a:defRPr>
            </a:lvl1pPr>
          </a:lstStyle>
          <a:p>
            <a:pPr lvl="0"/>
            <a:r>
              <a:rPr lang="nl-NL"/>
              <a:t>Item 3</a:t>
            </a:r>
            <a:endParaRPr lang="nl-BE"/>
          </a:p>
        </p:txBody>
      </p:sp>
      <p:sp>
        <p:nvSpPr>
          <p:cNvPr id="46" name="Tijdelijke aanduiding voor tekst 31">
            <a:extLst>
              <a:ext uri="{FF2B5EF4-FFF2-40B4-BE49-F238E27FC236}">
                <a16:creationId xmlns:a16="http://schemas.microsoft.com/office/drawing/2014/main" id="{4ADD1D92-E5B3-2872-9357-696CDE9CE7F4}"/>
              </a:ext>
            </a:extLst>
          </p:cNvPr>
          <p:cNvSpPr>
            <a:spLocks noGrp="1"/>
          </p:cNvSpPr>
          <p:nvPr>
            <p:ph type="body" sz="quarter" idx="30" hasCustomPrompt="1"/>
          </p:nvPr>
        </p:nvSpPr>
        <p:spPr>
          <a:xfrm>
            <a:off x="6355281" y="5452271"/>
            <a:ext cx="2395311" cy="765973"/>
          </a:xfrm>
        </p:spPr>
        <p:txBody>
          <a:bodyPr>
            <a:noAutofit/>
          </a:bodyPr>
          <a:lstStyle>
            <a:lvl1pPr marL="0" indent="0" algn="ctr">
              <a:buNone/>
              <a:defRPr sz="1800" b="0">
                <a:solidFill>
                  <a:schemeClr val="accent2"/>
                </a:solidFill>
              </a:defRPr>
            </a:lvl1pPr>
          </a:lstStyle>
          <a:p>
            <a:pPr lvl="0"/>
            <a:r>
              <a:rPr lang="nl-NL"/>
              <a:t>info</a:t>
            </a:r>
            <a:endParaRPr lang="nl-BE"/>
          </a:p>
        </p:txBody>
      </p:sp>
      <p:sp>
        <p:nvSpPr>
          <p:cNvPr id="47" name="Tijdelijke aanduiding voor tekst 31">
            <a:extLst>
              <a:ext uri="{FF2B5EF4-FFF2-40B4-BE49-F238E27FC236}">
                <a16:creationId xmlns:a16="http://schemas.microsoft.com/office/drawing/2014/main" id="{9A1E9689-0A48-5B0F-E35A-2B4D7FD96C7C}"/>
              </a:ext>
            </a:extLst>
          </p:cNvPr>
          <p:cNvSpPr>
            <a:spLocks noGrp="1"/>
          </p:cNvSpPr>
          <p:nvPr>
            <p:ph type="body" sz="quarter" idx="31" hasCustomPrompt="1"/>
          </p:nvPr>
        </p:nvSpPr>
        <p:spPr>
          <a:xfrm>
            <a:off x="9269491" y="4865918"/>
            <a:ext cx="2395311" cy="447675"/>
          </a:xfrm>
        </p:spPr>
        <p:txBody>
          <a:bodyPr>
            <a:noAutofit/>
          </a:bodyPr>
          <a:lstStyle>
            <a:lvl1pPr marL="0" indent="0" algn="ctr">
              <a:buNone/>
              <a:defRPr sz="2400" b="1" spc="-50" baseline="0">
                <a:solidFill>
                  <a:schemeClr val="bg1"/>
                </a:solidFill>
              </a:defRPr>
            </a:lvl1pPr>
          </a:lstStyle>
          <a:p>
            <a:pPr lvl="0"/>
            <a:r>
              <a:rPr lang="nl-NL"/>
              <a:t>Item 4</a:t>
            </a:r>
            <a:endParaRPr lang="nl-BE"/>
          </a:p>
        </p:txBody>
      </p:sp>
      <p:sp>
        <p:nvSpPr>
          <p:cNvPr id="48" name="Tijdelijke aanduiding voor tekst 31">
            <a:extLst>
              <a:ext uri="{FF2B5EF4-FFF2-40B4-BE49-F238E27FC236}">
                <a16:creationId xmlns:a16="http://schemas.microsoft.com/office/drawing/2014/main" id="{3146F80F-5760-42FB-E608-26E70A372F85}"/>
              </a:ext>
            </a:extLst>
          </p:cNvPr>
          <p:cNvSpPr>
            <a:spLocks noGrp="1"/>
          </p:cNvSpPr>
          <p:nvPr>
            <p:ph type="body" sz="quarter" idx="32" hasCustomPrompt="1"/>
          </p:nvPr>
        </p:nvSpPr>
        <p:spPr>
          <a:xfrm>
            <a:off x="9274325" y="5452271"/>
            <a:ext cx="2395311" cy="765973"/>
          </a:xfrm>
        </p:spPr>
        <p:txBody>
          <a:bodyPr>
            <a:noAutofit/>
          </a:bodyPr>
          <a:lstStyle>
            <a:lvl1pPr marL="0" indent="0" algn="ctr">
              <a:buNone/>
              <a:defRPr sz="1800" b="0">
                <a:solidFill>
                  <a:schemeClr val="accent2"/>
                </a:solidFill>
              </a:defRPr>
            </a:lvl1pPr>
          </a:lstStyle>
          <a:p>
            <a:pPr lvl="0"/>
            <a:r>
              <a:rPr lang="nl-NL"/>
              <a:t>info</a:t>
            </a:r>
            <a:endParaRPr lang="nl-BE"/>
          </a:p>
        </p:txBody>
      </p:sp>
      <p:cxnSp>
        <p:nvCxnSpPr>
          <p:cNvPr id="14" name="Rechte verbindingslijn 51">
            <a:extLst>
              <a:ext uri="{FF2B5EF4-FFF2-40B4-BE49-F238E27FC236}">
                <a16:creationId xmlns:a16="http://schemas.microsoft.com/office/drawing/2014/main" id="{DF8511EE-B8CB-82C9-4EEE-24944AFB2320}"/>
              </a:ext>
            </a:extLst>
          </p:cNvPr>
          <p:cNvCxnSpPr>
            <a:cxnSpLocks/>
          </p:cNvCxnSpPr>
          <p:nvPr/>
        </p:nvCxnSpPr>
        <p:spPr>
          <a:xfrm>
            <a:off x="7527434" y="4534783"/>
            <a:ext cx="2872409" cy="605"/>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17016798-5DFB-6754-4F5E-C793C86AAF6A}"/>
              </a:ext>
            </a:extLst>
          </p:cNvPr>
          <p:cNvGrpSpPr/>
          <p:nvPr/>
        </p:nvGrpSpPr>
        <p:grpSpPr>
          <a:xfrm>
            <a:off x="-63568" y="4425531"/>
            <a:ext cx="12469091" cy="218504"/>
            <a:chOff x="-63568" y="4425531"/>
            <a:chExt cx="12469091" cy="218504"/>
          </a:xfrm>
        </p:grpSpPr>
        <p:sp>
          <p:nvSpPr>
            <p:cNvPr id="21" name="Ovaal 19">
              <a:extLst>
                <a:ext uri="{FF2B5EF4-FFF2-40B4-BE49-F238E27FC236}">
                  <a16:creationId xmlns:a16="http://schemas.microsoft.com/office/drawing/2014/main" id="{62115228-F17C-6BC7-DA64-088799F106D1}"/>
                </a:ext>
              </a:extLst>
            </p:cNvPr>
            <p:cNvSpPr/>
            <p:nvPr/>
          </p:nvSpPr>
          <p:spPr>
            <a:xfrm>
              <a:off x="1485036"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2" name="Rechte verbindingslijn 20">
              <a:extLst>
                <a:ext uri="{FF2B5EF4-FFF2-40B4-BE49-F238E27FC236}">
                  <a16:creationId xmlns:a16="http://schemas.microsoft.com/office/drawing/2014/main" id="{1E2BA5A9-AF11-F5C5-2FEA-4A7B379B90A7}"/>
                </a:ext>
              </a:extLst>
            </p:cNvPr>
            <p:cNvCxnSpPr>
              <a:cxnSpLocks/>
            </p:cNvCxnSpPr>
            <p:nvPr/>
          </p:nvCxnSpPr>
          <p:spPr>
            <a:xfrm>
              <a:off x="-63568" y="4535388"/>
              <a:ext cx="1598942" cy="0"/>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
          <p:nvSpPr>
            <p:cNvPr id="23" name="Ovaal 25">
              <a:extLst>
                <a:ext uri="{FF2B5EF4-FFF2-40B4-BE49-F238E27FC236}">
                  <a16:creationId xmlns:a16="http://schemas.microsoft.com/office/drawing/2014/main" id="{91D5EF78-6B54-877E-BCE2-732F937881E2}"/>
                </a:ext>
              </a:extLst>
            </p:cNvPr>
            <p:cNvSpPr/>
            <p:nvPr/>
          </p:nvSpPr>
          <p:spPr>
            <a:xfrm>
              <a:off x="4509882"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4" name="Rechte verbindingslijn 26">
              <a:extLst>
                <a:ext uri="{FF2B5EF4-FFF2-40B4-BE49-F238E27FC236}">
                  <a16:creationId xmlns:a16="http://schemas.microsoft.com/office/drawing/2014/main" id="{1B5BE996-CB37-64ED-EC52-45B02F2406C3}"/>
                </a:ext>
              </a:extLst>
            </p:cNvPr>
            <p:cNvCxnSpPr>
              <a:cxnSpLocks/>
            </p:cNvCxnSpPr>
            <p:nvPr/>
          </p:nvCxnSpPr>
          <p:spPr>
            <a:xfrm>
              <a:off x="1685434" y="4534783"/>
              <a:ext cx="2872409" cy="605"/>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
          <p:nvSpPr>
            <p:cNvPr id="25" name="Ovaal 48">
              <a:extLst>
                <a:ext uri="{FF2B5EF4-FFF2-40B4-BE49-F238E27FC236}">
                  <a16:creationId xmlns:a16="http://schemas.microsoft.com/office/drawing/2014/main" id="{812C50C2-F673-410D-D7E1-87FB84D71123}"/>
                </a:ext>
              </a:extLst>
            </p:cNvPr>
            <p:cNvSpPr/>
            <p:nvPr/>
          </p:nvSpPr>
          <p:spPr>
            <a:xfrm>
              <a:off x="7443582"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6" name="Rechte verbindingslijn 49">
              <a:extLst>
                <a:ext uri="{FF2B5EF4-FFF2-40B4-BE49-F238E27FC236}">
                  <a16:creationId xmlns:a16="http://schemas.microsoft.com/office/drawing/2014/main" id="{270F383F-CE36-DB29-4724-4E60F545666E}"/>
                </a:ext>
              </a:extLst>
            </p:cNvPr>
            <p:cNvCxnSpPr>
              <a:cxnSpLocks/>
            </p:cNvCxnSpPr>
            <p:nvPr/>
          </p:nvCxnSpPr>
          <p:spPr>
            <a:xfrm>
              <a:off x="4619134" y="4534783"/>
              <a:ext cx="2872409" cy="605"/>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
          <p:nvSpPr>
            <p:cNvPr id="27" name="Ovaal 50">
              <a:extLst>
                <a:ext uri="{FF2B5EF4-FFF2-40B4-BE49-F238E27FC236}">
                  <a16:creationId xmlns:a16="http://schemas.microsoft.com/office/drawing/2014/main" id="{B41C196E-28E4-6A73-FA9D-C00D2DD77D24}"/>
                </a:ext>
              </a:extLst>
            </p:cNvPr>
            <p:cNvSpPr/>
            <p:nvPr/>
          </p:nvSpPr>
          <p:spPr>
            <a:xfrm>
              <a:off x="10351882"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8" name="Rechte verbindingslijn 20">
              <a:extLst>
                <a:ext uri="{FF2B5EF4-FFF2-40B4-BE49-F238E27FC236}">
                  <a16:creationId xmlns:a16="http://schemas.microsoft.com/office/drawing/2014/main" id="{79869FAC-C524-C686-85CC-66A31E6B12E4}"/>
                </a:ext>
              </a:extLst>
            </p:cNvPr>
            <p:cNvCxnSpPr>
              <a:cxnSpLocks/>
            </p:cNvCxnSpPr>
            <p:nvPr/>
          </p:nvCxnSpPr>
          <p:spPr>
            <a:xfrm>
              <a:off x="10467147" y="4535388"/>
              <a:ext cx="1938376" cy="0"/>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grpSp>
      <p:sp>
        <p:nvSpPr>
          <p:cNvPr id="29" name="Tijdelijke aanduiding voor tekst 31">
            <a:extLst>
              <a:ext uri="{FF2B5EF4-FFF2-40B4-BE49-F238E27FC236}">
                <a16:creationId xmlns:a16="http://schemas.microsoft.com/office/drawing/2014/main" id="{9FE1F178-AAB8-DA47-DE97-12C9DE9B2EC5}"/>
              </a:ext>
            </a:extLst>
          </p:cNvPr>
          <p:cNvSpPr>
            <a:spLocks noGrp="1"/>
          </p:cNvSpPr>
          <p:nvPr>
            <p:ph type="body" sz="quarter" idx="17" hasCustomPrompt="1"/>
          </p:nvPr>
        </p:nvSpPr>
        <p:spPr>
          <a:xfrm>
            <a:off x="447886" y="4865918"/>
            <a:ext cx="2395311" cy="447675"/>
          </a:xfrm>
        </p:spPr>
        <p:txBody>
          <a:bodyPr>
            <a:noAutofit/>
          </a:bodyPr>
          <a:lstStyle>
            <a:lvl1pPr marL="0" indent="0" algn="ctr">
              <a:buNone/>
              <a:defRPr sz="2400" b="1" spc="-50" baseline="0">
                <a:solidFill>
                  <a:schemeClr val="bg1"/>
                </a:solidFill>
              </a:defRPr>
            </a:lvl1pPr>
          </a:lstStyle>
          <a:p>
            <a:pPr lvl="0"/>
            <a:r>
              <a:rPr lang="nl-NL"/>
              <a:t>Item 1</a:t>
            </a:r>
            <a:endParaRPr lang="nl-BE"/>
          </a:p>
        </p:txBody>
      </p:sp>
      <p:sp>
        <p:nvSpPr>
          <p:cNvPr id="30" name="Tijdelijke aanduiding voor afbeelding 3">
            <a:extLst>
              <a:ext uri="{FF2B5EF4-FFF2-40B4-BE49-F238E27FC236}">
                <a16:creationId xmlns:a16="http://schemas.microsoft.com/office/drawing/2014/main" id="{C198097B-3013-A985-9E48-EA67D4C06A23}"/>
              </a:ext>
            </a:extLst>
          </p:cNvPr>
          <p:cNvSpPr>
            <a:spLocks noGrp="1"/>
          </p:cNvSpPr>
          <p:nvPr>
            <p:ph type="pic" sz="quarter" idx="22" hasCustomPrompt="1"/>
          </p:nvPr>
        </p:nvSpPr>
        <p:spPr>
          <a:xfrm>
            <a:off x="612082" y="2107568"/>
            <a:ext cx="2124000" cy="2124000"/>
          </a:xfrm>
          <a:solidFill>
            <a:schemeClr val="tx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31" name="Tijdelijke aanduiding voor afbeelding 3">
            <a:extLst>
              <a:ext uri="{FF2B5EF4-FFF2-40B4-BE49-F238E27FC236}">
                <a16:creationId xmlns:a16="http://schemas.microsoft.com/office/drawing/2014/main" id="{044368E6-1C28-1EF0-3657-C50254CBF67A}"/>
              </a:ext>
            </a:extLst>
          </p:cNvPr>
          <p:cNvSpPr>
            <a:spLocks noGrp="1"/>
          </p:cNvSpPr>
          <p:nvPr>
            <p:ph type="pic" sz="quarter" idx="23" hasCustomPrompt="1"/>
          </p:nvPr>
        </p:nvSpPr>
        <p:spPr>
          <a:xfrm>
            <a:off x="3557149" y="2107568"/>
            <a:ext cx="2124000" cy="2124000"/>
          </a:xfrm>
          <a:solidFill>
            <a:schemeClr val="tx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sp>
        <p:nvSpPr>
          <p:cNvPr id="32" name="Tijdelijke aanduiding voor afbeelding 3">
            <a:extLst>
              <a:ext uri="{FF2B5EF4-FFF2-40B4-BE49-F238E27FC236}">
                <a16:creationId xmlns:a16="http://schemas.microsoft.com/office/drawing/2014/main" id="{DE3F2475-5CA5-0C0D-A965-A63A22887EFF}"/>
              </a:ext>
            </a:extLst>
          </p:cNvPr>
          <p:cNvSpPr>
            <a:spLocks noGrp="1"/>
          </p:cNvSpPr>
          <p:nvPr>
            <p:ph type="pic" sz="quarter" idx="24" hasCustomPrompt="1"/>
          </p:nvPr>
        </p:nvSpPr>
        <p:spPr>
          <a:xfrm>
            <a:off x="6500765" y="2107568"/>
            <a:ext cx="2124000" cy="2124000"/>
          </a:xfrm>
          <a:solidFill>
            <a:schemeClr val="tx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a:p>
            <a:endParaRPr lang="nl-BE"/>
          </a:p>
        </p:txBody>
      </p:sp>
      <p:sp>
        <p:nvSpPr>
          <p:cNvPr id="33" name="Tijdelijke aanduiding voor afbeelding 3">
            <a:extLst>
              <a:ext uri="{FF2B5EF4-FFF2-40B4-BE49-F238E27FC236}">
                <a16:creationId xmlns:a16="http://schemas.microsoft.com/office/drawing/2014/main" id="{F660C39A-E26C-1385-ACFF-AD20F4ACA2FB}"/>
              </a:ext>
            </a:extLst>
          </p:cNvPr>
          <p:cNvSpPr>
            <a:spLocks noGrp="1"/>
          </p:cNvSpPr>
          <p:nvPr>
            <p:ph type="pic" sz="quarter" idx="25" hasCustomPrompt="1"/>
          </p:nvPr>
        </p:nvSpPr>
        <p:spPr>
          <a:xfrm>
            <a:off x="9406803" y="2107568"/>
            <a:ext cx="2124000" cy="2124000"/>
          </a:xfrm>
          <a:solidFill>
            <a:schemeClr val="tx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lumMod val="6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a:p>
            <a:endParaRPr lang="nl-BE"/>
          </a:p>
        </p:txBody>
      </p:sp>
      <p:sp>
        <p:nvSpPr>
          <p:cNvPr id="34" name="Tijdelijke aanduiding voor tekst 31">
            <a:extLst>
              <a:ext uri="{FF2B5EF4-FFF2-40B4-BE49-F238E27FC236}">
                <a16:creationId xmlns:a16="http://schemas.microsoft.com/office/drawing/2014/main" id="{80292AC2-C344-CBDE-BFF1-0567D4C89732}"/>
              </a:ext>
            </a:extLst>
          </p:cNvPr>
          <p:cNvSpPr>
            <a:spLocks noGrp="1"/>
          </p:cNvSpPr>
          <p:nvPr>
            <p:ph type="body" sz="quarter" idx="26" hasCustomPrompt="1"/>
          </p:nvPr>
        </p:nvSpPr>
        <p:spPr>
          <a:xfrm>
            <a:off x="452720" y="5452271"/>
            <a:ext cx="2395311" cy="765973"/>
          </a:xfrm>
        </p:spPr>
        <p:txBody>
          <a:bodyPr>
            <a:noAutofit/>
          </a:bodyPr>
          <a:lstStyle>
            <a:lvl1pPr marL="0" indent="0" algn="ctr">
              <a:buNone/>
              <a:defRPr sz="1800" b="0">
                <a:solidFill>
                  <a:schemeClr val="accent2"/>
                </a:solidFill>
              </a:defRPr>
            </a:lvl1pPr>
          </a:lstStyle>
          <a:p>
            <a:pPr lvl="0"/>
            <a:r>
              <a:rPr lang="nl-NL"/>
              <a:t>info</a:t>
            </a:r>
            <a:endParaRPr lang="nl-BE"/>
          </a:p>
        </p:txBody>
      </p:sp>
      <p:sp>
        <p:nvSpPr>
          <p:cNvPr id="35" name="Text Placeholder 5">
            <a:extLst>
              <a:ext uri="{FF2B5EF4-FFF2-40B4-BE49-F238E27FC236}">
                <a16:creationId xmlns:a16="http://schemas.microsoft.com/office/drawing/2014/main" id="{58054CC3-17F6-2A82-BAEB-8252F1400E03}"/>
              </a:ext>
            </a:extLst>
          </p:cNvPr>
          <p:cNvSpPr>
            <a:spLocks noGrp="1"/>
          </p:cNvSpPr>
          <p:nvPr>
            <p:ph type="body" sz="quarter" idx="11" hasCustomPrompt="1"/>
          </p:nvPr>
        </p:nvSpPr>
        <p:spPr>
          <a:xfrm>
            <a:off x="452719" y="471464"/>
            <a:ext cx="11288942" cy="528948"/>
          </a:xfrm>
        </p:spPr>
        <p:txBody>
          <a:bodyPr>
            <a:noAutofit/>
          </a:bodyPr>
          <a:lstStyle>
            <a:lvl1pPr marL="0" indent="0" algn="l">
              <a:buNone/>
              <a:defRPr sz="3200" b="1" spc="-50" baseline="0">
                <a:solidFill>
                  <a:schemeClr val="bg1"/>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36" name="Straight Connector 35">
            <a:extLst>
              <a:ext uri="{FF2B5EF4-FFF2-40B4-BE49-F238E27FC236}">
                <a16:creationId xmlns:a16="http://schemas.microsoft.com/office/drawing/2014/main" id="{13D006AB-025B-C26D-7691-59921129535C}"/>
              </a:ext>
            </a:extLst>
          </p:cNvPr>
          <p:cNvCxnSpPr>
            <a:cxnSpLocks/>
          </p:cNvCxnSpPr>
          <p:nvPr/>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56F8128E-E374-EFA9-069A-993647716918}"/>
              </a:ext>
            </a:extLst>
          </p:cNvPr>
          <p:cNvPicPr>
            <a:picLocks noChangeAspect="1"/>
          </p:cNvPicPr>
          <p:nvPr/>
        </p:nvPicPr>
        <p:blipFill>
          <a:blip r:embed="rId2">
            <a:alphaModFix amt="5000"/>
          </a:blip>
          <a:stretch>
            <a:fillRect/>
          </a:stretch>
        </p:blipFill>
        <p:spPr>
          <a:xfrm>
            <a:off x="10177383" y="193557"/>
            <a:ext cx="1554495" cy="1519519"/>
          </a:xfrm>
          <a:prstGeom prst="rect">
            <a:avLst/>
          </a:prstGeom>
          <a:effectLst/>
        </p:spPr>
      </p:pic>
      <p:sp>
        <p:nvSpPr>
          <p:cNvPr id="41" name="Tijdelijke aanduiding voor tekst 31">
            <a:extLst>
              <a:ext uri="{FF2B5EF4-FFF2-40B4-BE49-F238E27FC236}">
                <a16:creationId xmlns:a16="http://schemas.microsoft.com/office/drawing/2014/main" id="{1E76FC3C-5B32-A1CF-27F7-AAD0CE77D7B8}"/>
              </a:ext>
            </a:extLst>
          </p:cNvPr>
          <p:cNvSpPr>
            <a:spLocks noGrp="1"/>
          </p:cNvSpPr>
          <p:nvPr>
            <p:ph type="body" sz="quarter" idx="27" hasCustomPrompt="1"/>
          </p:nvPr>
        </p:nvSpPr>
        <p:spPr>
          <a:xfrm>
            <a:off x="3413824" y="4865918"/>
            <a:ext cx="2395311" cy="447675"/>
          </a:xfrm>
        </p:spPr>
        <p:txBody>
          <a:bodyPr>
            <a:noAutofit/>
          </a:bodyPr>
          <a:lstStyle>
            <a:lvl1pPr marL="0" indent="0" algn="ctr">
              <a:buNone/>
              <a:defRPr sz="2400" b="1" spc="-50" baseline="0">
                <a:solidFill>
                  <a:schemeClr val="bg1"/>
                </a:solidFill>
              </a:defRPr>
            </a:lvl1pPr>
          </a:lstStyle>
          <a:p>
            <a:pPr lvl="0"/>
            <a:r>
              <a:rPr lang="nl-NL"/>
              <a:t>Item 2</a:t>
            </a:r>
            <a:endParaRPr lang="nl-BE"/>
          </a:p>
        </p:txBody>
      </p:sp>
      <p:sp>
        <p:nvSpPr>
          <p:cNvPr id="42" name="Tijdelijke aanduiding voor tekst 31">
            <a:extLst>
              <a:ext uri="{FF2B5EF4-FFF2-40B4-BE49-F238E27FC236}">
                <a16:creationId xmlns:a16="http://schemas.microsoft.com/office/drawing/2014/main" id="{258F72FD-2E55-4773-F8EB-803680F1A3D1}"/>
              </a:ext>
            </a:extLst>
          </p:cNvPr>
          <p:cNvSpPr>
            <a:spLocks noGrp="1"/>
          </p:cNvSpPr>
          <p:nvPr>
            <p:ph type="body" sz="quarter" idx="28" hasCustomPrompt="1"/>
          </p:nvPr>
        </p:nvSpPr>
        <p:spPr>
          <a:xfrm>
            <a:off x="3418658" y="5452271"/>
            <a:ext cx="2395311" cy="765973"/>
          </a:xfrm>
        </p:spPr>
        <p:txBody>
          <a:bodyPr>
            <a:noAutofit/>
          </a:bodyPr>
          <a:lstStyle>
            <a:lvl1pPr marL="0" indent="0" algn="ctr">
              <a:buNone/>
              <a:defRPr sz="1800" b="0">
                <a:solidFill>
                  <a:schemeClr val="accent2"/>
                </a:solidFill>
              </a:defRPr>
            </a:lvl1pPr>
          </a:lstStyle>
          <a:p>
            <a:pPr lvl="0"/>
            <a:r>
              <a:rPr lang="nl-NL"/>
              <a:t>info</a:t>
            </a:r>
            <a:endParaRPr lang="nl-BE"/>
          </a:p>
        </p:txBody>
      </p:sp>
      <p:sp>
        <p:nvSpPr>
          <p:cNvPr id="50" name="Tijdelijke aanduiding voor tekst 31">
            <a:extLst>
              <a:ext uri="{FF2B5EF4-FFF2-40B4-BE49-F238E27FC236}">
                <a16:creationId xmlns:a16="http://schemas.microsoft.com/office/drawing/2014/main" id="{5224CFD9-6FEB-1851-2950-93CACC125974}"/>
              </a:ext>
            </a:extLst>
          </p:cNvPr>
          <p:cNvSpPr>
            <a:spLocks noGrp="1"/>
          </p:cNvSpPr>
          <p:nvPr>
            <p:ph type="body" sz="quarter" idx="29" hasCustomPrompt="1"/>
          </p:nvPr>
        </p:nvSpPr>
        <p:spPr>
          <a:xfrm>
            <a:off x="6355281" y="4865918"/>
            <a:ext cx="2395311" cy="447675"/>
          </a:xfrm>
        </p:spPr>
        <p:txBody>
          <a:bodyPr>
            <a:noAutofit/>
          </a:bodyPr>
          <a:lstStyle>
            <a:lvl1pPr marL="0" indent="0" algn="ctr">
              <a:buNone/>
              <a:defRPr sz="2400" b="1" spc="-50" baseline="0">
                <a:solidFill>
                  <a:schemeClr val="bg1"/>
                </a:solidFill>
              </a:defRPr>
            </a:lvl1pPr>
          </a:lstStyle>
          <a:p>
            <a:pPr lvl="0"/>
            <a:r>
              <a:rPr lang="nl-NL"/>
              <a:t>Item 3</a:t>
            </a:r>
            <a:endParaRPr lang="nl-BE"/>
          </a:p>
        </p:txBody>
      </p:sp>
      <p:sp>
        <p:nvSpPr>
          <p:cNvPr id="51" name="Tijdelijke aanduiding voor tekst 31">
            <a:extLst>
              <a:ext uri="{FF2B5EF4-FFF2-40B4-BE49-F238E27FC236}">
                <a16:creationId xmlns:a16="http://schemas.microsoft.com/office/drawing/2014/main" id="{972B2BFA-B879-02DA-0E9A-99852E063F05}"/>
              </a:ext>
            </a:extLst>
          </p:cNvPr>
          <p:cNvSpPr>
            <a:spLocks noGrp="1"/>
          </p:cNvSpPr>
          <p:nvPr>
            <p:ph type="body" sz="quarter" idx="30" hasCustomPrompt="1"/>
          </p:nvPr>
        </p:nvSpPr>
        <p:spPr>
          <a:xfrm>
            <a:off x="6355281" y="5452271"/>
            <a:ext cx="2395311" cy="765973"/>
          </a:xfrm>
        </p:spPr>
        <p:txBody>
          <a:bodyPr>
            <a:noAutofit/>
          </a:bodyPr>
          <a:lstStyle>
            <a:lvl1pPr marL="0" indent="0" algn="ctr">
              <a:buNone/>
              <a:defRPr sz="1800" b="0">
                <a:solidFill>
                  <a:schemeClr val="accent2"/>
                </a:solidFill>
              </a:defRPr>
            </a:lvl1pPr>
          </a:lstStyle>
          <a:p>
            <a:pPr lvl="0"/>
            <a:r>
              <a:rPr lang="nl-NL"/>
              <a:t>info</a:t>
            </a:r>
            <a:endParaRPr lang="nl-BE"/>
          </a:p>
        </p:txBody>
      </p:sp>
      <p:sp>
        <p:nvSpPr>
          <p:cNvPr id="52" name="Tijdelijke aanduiding voor tekst 31">
            <a:extLst>
              <a:ext uri="{FF2B5EF4-FFF2-40B4-BE49-F238E27FC236}">
                <a16:creationId xmlns:a16="http://schemas.microsoft.com/office/drawing/2014/main" id="{52ED00D8-69C0-22D1-678C-3B56E27BFBC7}"/>
              </a:ext>
            </a:extLst>
          </p:cNvPr>
          <p:cNvSpPr>
            <a:spLocks noGrp="1"/>
          </p:cNvSpPr>
          <p:nvPr>
            <p:ph type="body" sz="quarter" idx="31" hasCustomPrompt="1"/>
          </p:nvPr>
        </p:nvSpPr>
        <p:spPr>
          <a:xfrm>
            <a:off x="9269491" y="4865918"/>
            <a:ext cx="2395311" cy="447675"/>
          </a:xfrm>
        </p:spPr>
        <p:txBody>
          <a:bodyPr>
            <a:noAutofit/>
          </a:bodyPr>
          <a:lstStyle>
            <a:lvl1pPr marL="0" indent="0" algn="ctr">
              <a:buNone/>
              <a:defRPr sz="2400" b="1" spc="-50" baseline="0">
                <a:solidFill>
                  <a:schemeClr val="bg1"/>
                </a:solidFill>
              </a:defRPr>
            </a:lvl1pPr>
          </a:lstStyle>
          <a:p>
            <a:pPr lvl="0"/>
            <a:r>
              <a:rPr lang="nl-NL"/>
              <a:t>Item 4</a:t>
            </a:r>
            <a:endParaRPr lang="nl-BE"/>
          </a:p>
        </p:txBody>
      </p:sp>
      <p:sp>
        <p:nvSpPr>
          <p:cNvPr id="53" name="Tijdelijke aanduiding voor tekst 31">
            <a:extLst>
              <a:ext uri="{FF2B5EF4-FFF2-40B4-BE49-F238E27FC236}">
                <a16:creationId xmlns:a16="http://schemas.microsoft.com/office/drawing/2014/main" id="{42BB5CD3-2C93-2B0A-B7E7-9670C47E7249}"/>
              </a:ext>
            </a:extLst>
          </p:cNvPr>
          <p:cNvSpPr>
            <a:spLocks noGrp="1"/>
          </p:cNvSpPr>
          <p:nvPr>
            <p:ph type="body" sz="quarter" idx="32" hasCustomPrompt="1"/>
          </p:nvPr>
        </p:nvSpPr>
        <p:spPr>
          <a:xfrm>
            <a:off x="9274325" y="5452271"/>
            <a:ext cx="2395311" cy="765973"/>
          </a:xfrm>
        </p:spPr>
        <p:txBody>
          <a:bodyPr>
            <a:noAutofit/>
          </a:bodyPr>
          <a:lstStyle>
            <a:lvl1pPr marL="0" indent="0" algn="ctr">
              <a:buNone/>
              <a:defRPr sz="1800" b="0">
                <a:solidFill>
                  <a:schemeClr val="accent2"/>
                </a:solidFill>
              </a:defRPr>
            </a:lvl1pPr>
          </a:lstStyle>
          <a:p>
            <a:pPr lvl="0"/>
            <a:r>
              <a:rPr lang="nl-NL"/>
              <a:t>info</a:t>
            </a:r>
            <a:endParaRPr lang="nl-BE"/>
          </a:p>
        </p:txBody>
      </p:sp>
      <p:cxnSp>
        <p:nvCxnSpPr>
          <p:cNvPr id="55" name="Rechte verbindingslijn 51">
            <a:extLst>
              <a:ext uri="{FF2B5EF4-FFF2-40B4-BE49-F238E27FC236}">
                <a16:creationId xmlns:a16="http://schemas.microsoft.com/office/drawing/2014/main" id="{1929482B-B73F-9A4C-3A59-78416CA9CACB}"/>
              </a:ext>
            </a:extLst>
          </p:cNvPr>
          <p:cNvCxnSpPr>
            <a:cxnSpLocks/>
          </p:cNvCxnSpPr>
          <p:nvPr userDrawn="1"/>
        </p:nvCxnSpPr>
        <p:spPr>
          <a:xfrm>
            <a:off x="7527434" y="4534783"/>
            <a:ext cx="2872409" cy="605"/>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BDB91544-D710-6278-7F8D-EB391AD8E4A0}"/>
              </a:ext>
            </a:extLst>
          </p:cNvPr>
          <p:cNvGrpSpPr/>
          <p:nvPr userDrawn="1"/>
        </p:nvGrpSpPr>
        <p:grpSpPr>
          <a:xfrm>
            <a:off x="-63568" y="4425531"/>
            <a:ext cx="12469091" cy="218504"/>
            <a:chOff x="-63568" y="4425531"/>
            <a:chExt cx="12469091" cy="218504"/>
          </a:xfrm>
        </p:grpSpPr>
        <p:sp>
          <p:nvSpPr>
            <p:cNvPr id="57" name="Ovaal 19">
              <a:extLst>
                <a:ext uri="{FF2B5EF4-FFF2-40B4-BE49-F238E27FC236}">
                  <a16:creationId xmlns:a16="http://schemas.microsoft.com/office/drawing/2014/main" id="{D83CBAEF-CA29-36E7-83FA-BF0F3690EFE4}"/>
                </a:ext>
              </a:extLst>
            </p:cNvPr>
            <p:cNvSpPr/>
            <p:nvPr userDrawn="1"/>
          </p:nvSpPr>
          <p:spPr>
            <a:xfrm>
              <a:off x="1485036"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58" name="Rechte verbindingslijn 20">
              <a:extLst>
                <a:ext uri="{FF2B5EF4-FFF2-40B4-BE49-F238E27FC236}">
                  <a16:creationId xmlns:a16="http://schemas.microsoft.com/office/drawing/2014/main" id="{E41627B7-B2B2-0EF0-D39F-85BC538A3D1D}"/>
                </a:ext>
              </a:extLst>
            </p:cNvPr>
            <p:cNvCxnSpPr>
              <a:cxnSpLocks/>
            </p:cNvCxnSpPr>
            <p:nvPr userDrawn="1"/>
          </p:nvCxnSpPr>
          <p:spPr>
            <a:xfrm>
              <a:off x="-63568" y="4535388"/>
              <a:ext cx="1598942" cy="0"/>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
          <p:nvSpPr>
            <p:cNvPr id="59" name="Ovaal 25">
              <a:extLst>
                <a:ext uri="{FF2B5EF4-FFF2-40B4-BE49-F238E27FC236}">
                  <a16:creationId xmlns:a16="http://schemas.microsoft.com/office/drawing/2014/main" id="{68839C3C-7836-2D63-C9AD-7F4B19866928}"/>
                </a:ext>
              </a:extLst>
            </p:cNvPr>
            <p:cNvSpPr/>
            <p:nvPr userDrawn="1"/>
          </p:nvSpPr>
          <p:spPr>
            <a:xfrm>
              <a:off x="4509882"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60" name="Rechte verbindingslijn 26">
              <a:extLst>
                <a:ext uri="{FF2B5EF4-FFF2-40B4-BE49-F238E27FC236}">
                  <a16:creationId xmlns:a16="http://schemas.microsoft.com/office/drawing/2014/main" id="{C3C36EDC-EB46-8B14-0B65-E2B0C882C3AB}"/>
                </a:ext>
              </a:extLst>
            </p:cNvPr>
            <p:cNvCxnSpPr>
              <a:cxnSpLocks/>
            </p:cNvCxnSpPr>
            <p:nvPr userDrawn="1"/>
          </p:nvCxnSpPr>
          <p:spPr>
            <a:xfrm>
              <a:off x="1685434" y="4534783"/>
              <a:ext cx="2872409" cy="605"/>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
          <p:nvSpPr>
            <p:cNvPr id="61" name="Ovaal 48">
              <a:extLst>
                <a:ext uri="{FF2B5EF4-FFF2-40B4-BE49-F238E27FC236}">
                  <a16:creationId xmlns:a16="http://schemas.microsoft.com/office/drawing/2014/main" id="{6B459CB6-7680-5F9A-E998-2565787B6EF8}"/>
                </a:ext>
              </a:extLst>
            </p:cNvPr>
            <p:cNvSpPr/>
            <p:nvPr userDrawn="1"/>
          </p:nvSpPr>
          <p:spPr>
            <a:xfrm>
              <a:off x="7443582"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62" name="Rechte verbindingslijn 49">
              <a:extLst>
                <a:ext uri="{FF2B5EF4-FFF2-40B4-BE49-F238E27FC236}">
                  <a16:creationId xmlns:a16="http://schemas.microsoft.com/office/drawing/2014/main" id="{861656D2-338C-F83F-093C-89FD14954649}"/>
                </a:ext>
              </a:extLst>
            </p:cNvPr>
            <p:cNvCxnSpPr>
              <a:cxnSpLocks/>
            </p:cNvCxnSpPr>
            <p:nvPr userDrawn="1"/>
          </p:nvCxnSpPr>
          <p:spPr>
            <a:xfrm>
              <a:off x="4619134" y="4534783"/>
              <a:ext cx="2872409" cy="605"/>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sp>
          <p:nvSpPr>
            <p:cNvPr id="63" name="Ovaal 50">
              <a:extLst>
                <a:ext uri="{FF2B5EF4-FFF2-40B4-BE49-F238E27FC236}">
                  <a16:creationId xmlns:a16="http://schemas.microsoft.com/office/drawing/2014/main" id="{BE2540A9-FBBC-3F27-5361-4DFDC7093FC2}"/>
                </a:ext>
              </a:extLst>
            </p:cNvPr>
            <p:cNvSpPr/>
            <p:nvPr userDrawn="1"/>
          </p:nvSpPr>
          <p:spPr>
            <a:xfrm>
              <a:off x="10351882" y="4425531"/>
              <a:ext cx="218504" cy="21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64" name="Rechte verbindingslijn 20">
              <a:extLst>
                <a:ext uri="{FF2B5EF4-FFF2-40B4-BE49-F238E27FC236}">
                  <a16:creationId xmlns:a16="http://schemas.microsoft.com/office/drawing/2014/main" id="{CCC7FC53-629A-E8BB-07A9-B4B2A366C20E}"/>
                </a:ext>
              </a:extLst>
            </p:cNvPr>
            <p:cNvCxnSpPr>
              <a:cxnSpLocks/>
            </p:cNvCxnSpPr>
            <p:nvPr userDrawn="1"/>
          </p:nvCxnSpPr>
          <p:spPr>
            <a:xfrm>
              <a:off x="10467147" y="4535388"/>
              <a:ext cx="1938376" cy="0"/>
            </a:xfrm>
            <a:prstGeom prst="line">
              <a:avLst/>
            </a:prstGeom>
            <a:ln w="57150">
              <a:solidFill>
                <a:srgbClr val="B49759"/>
              </a:solidFill>
            </a:ln>
          </p:spPr>
          <p:style>
            <a:lnRef idx="1">
              <a:schemeClr val="accent1"/>
            </a:lnRef>
            <a:fillRef idx="0">
              <a:schemeClr val="accent1"/>
            </a:fillRef>
            <a:effectRef idx="0">
              <a:schemeClr val="accent1"/>
            </a:effectRef>
            <a:fontRef idx="minor">
              <a:schemeClr val="tx1"/>
            </a:fontRef>
          </p:style>
        </p:cxnSp>
      </p:grpSp>
      <p:cxnSp>
        <p:nvCxnSpPr>
          <p:cNvPr id="65" name="Straight Connector 64">
            <a:extLst>
              <a:ext uri="{FF2B5EF4-FFF2-40B4-BE49-F238E27FC236}">
                <a16:creationId xmlns:a16="http://schemas.microsoft.com/office/drawing/2014/main" id="{A91328FD-B247-8029-3C72-D40C64DD43CB}"/>
              </a:ext>
            </a:extLst>
          </p:cNvPr>
          <p:cNvCxnSpPr>
            <a:cxnSpLocks/>
          </p:cNvCxnSpPr>
          <p:nvPr userDrawn="1"/>
        </p:nvCxnSpPr>
        <p:spPr>
          <a:xfrm>
            <a:off x="547437" y="1157668"/>
            <a:ext cx="838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6" name="Picture 65">
            <a:extLst>
              <a:ext uri="{FF2B5EF4-FFF2-40B4-BE49-F238E27FC236}">
                <a16:creationId xmlns:a16="http://schemas.microsoft.com/office/drawing/2014/main" id="{0FE122DA-2825-8870-827E-27FA27036419}"/>
              </a:ext>
            </a:extLst>
          </p:cNvPr>
          <p:cNvPicPr>
            <a:picLocks noChangeAspect="1"/>
          </p:cNvPicPr>
          <p:nvPr userDrawn="1"/>
        </p:nvPicPr>
        <p:blipFill>
          <a:blip r:embed="rId2">
            <a:alphaModFix amt="5000"/>
          </a:blip>
          <a:stretch>
            <a:fillRect/>
          </a:stretch>
        </p:blipFill>
        <p:spPr>
          <a:xfrm>
            <a:off x="10177383" y="193557"/>
            <a:ext cx="1554495" cy="1519519"/>
          </a:xfrm>
          <a:prstGeom prst="rect">
            <a:avLst/>
          </a:prstGeom>
          <a:effectLst/>
        </p:spPr>
      </p:pic>
    </p:spTree>
    <p:extLst>
      <p:ext uri="{BB962C8B-B14F-4D97-AF65-F5344CB8AC3E}">
        <p14:creationId xmlns:p14="http://schemas.microsoft.com/office/powerpoint/2010/main" val="28916043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iterate type="lt">
                                    <p:tmPct val="5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350"/>
                            </p:stCondLst>
                            <p:childTnLst>
                              <p:par>
                                <p:cTn id="12" presetID="22" presetClass="entr" presetSubtype="1" fill="hold" grpId="0" nodeType="afterEffect">
                                  <p:stCondLst>
                                    <p:cond delay="0"/>
                                  </p:stCondLst>
                                  <p:childTnLst>
                                    <p:set>
                                      <p:cBhvr>
                                        <p:cTn id="13" dur="1" fill="hold">
                                          <p:stCondLst>
                                            <p:cond delay="0"/>
                                          </p:stCondLst>
                                        </p:cTn>
                                        <p:tgtEl>
                                          <p:spTgt spid="20">
                                            <p:txEl>
                                              <p:pRg st="0" end="0"/>
                                            </p:txEl>
                                          </p:spTgt>
                                        </p:tgtEl>
                                        <p:attrNameLst>
                                          <p:attrName>style.visibility</p:attrName>
                                        </p:attrNameLst>
                                      </p:cBhvr>
                                      <p:to>
                                        <p:strVal val="visible"/>
                                      </p:to>
                                    </p:set>
                                    <p:animEffect transition="in" filter="wipe(up)">
                                      <p:cBhvr>
                                        <p:cTn id="14" dur="500"/>
                                        <p:tgtEl>
                                          <p:spTgt spid="20">
                                            <p:txEl>
                                              <p:pRg st="0" end="0"/>
                                            </p:txEl>
                                          </p:spTgt>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25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750"/>
                                  </p:stCondLst>
                                  <p:iterate type="lt">
                                    <p:tmPct val="5000"/>
                                  </p:iterate>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childTnLst>
                          </p:cTn>
                        </p:par>
                        <p:par>
                          <p:cTn id="27" fill="hold">
                            <p:stCondLst>
                              <p:cond delay="2700"/>
                            </p:stCondLst>
                            <p:childTnLst>
                              <p:par>
                                <p:cTn id="28" presetID="22" presetClass="entr" presetSubtype="1" fill="hold" grpId="0" nodeType="afterEffect">
                                  <p:stCondLst>
                                    <p:cond delay="0"/>
                                  </p:stCondLst>
                                  <p:childTnLst>
                                    <p:set>
                                      <p:cBhvr>
                                        <p:cTn id="29" dur="1" fill="hold">
                                          <p:stCondLst>
                                            <p:cond delay="0"/>
                                          </p:stCondLst>
                                        </p:cTn>
                                        <p:tgtEl>
                                          <p:spTgt spid="44">
                                            <p:txEl>
                                              <p:pRg st="0" end="0"/>
                                            </p:txEl>
                                          </p:spTgt>
                                        </p:tgtEl>
                                        <p:attrNameLst>
                                          <p:attrName>style.visibility</p:attrName>
                                        </p:attrNameLst>
                                      </p:cBhvr>
                                      <p:to>
                                        <p:strVal val="visible"/>
                                      </p:to>
                                    </p:set>
                                    <p:animEffect transition="in" filter="wipe(up)">
                                      <p:cBhvr>
                                        <p:cTn id="30" dur="500"/>
                                        <p:tgtEl>
                                          <p:spTgt spid="44">
                                            <p:txEl>
                                              <p:pRg st="0" end="0"/>
                                            </p:txEl>
                                          </p:spTgt>
                                        </p:tgtEl>
                                      </p:cBhvr>
                                    </p:animEffect>
                                  </p:childTnLst>
                                </p:cTn>
                              </p:par>
                              <p:par>
                                <p:cTn id="31" presetID="10" presetClass="entr" presetSubtype="0" fill="hold" grpId="0" nodeType="withEffect">
                                  <p:stCondLst>
                                    <p:cond delay="750"/>
                                  </p:stCondLst>
                                  <p:iterate type="lt">
                                    <p:tmPct val="5000"/>
                                  </p:iterate>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par>
                          <p:cTn id="34" fill="hold">
                            <p:stCondLst>
                              <p:cond delay="4050"/>
                            </p:stCondLst>
                            <p:childTnLst>
                              <p:par>
                                <p:cTn id="35" presetID="22" presetClass="entr" presetSubtype="1" fill="hold" grpId="0" nodeType="afterEffect">
                                  <p:stCondLst>
                                    <p:cond delay="0"/>
                                  </p:stCondLst>
                                  <p:childTnLst>
                                    <p:set>
                                      <p:cBhvr>
                                        <p:cTn id="36" dur="1" fill="hold">
                                          <p:stCondLst>
                                            <p:cond delay="0"/>
                                          </p:stCondLst>
                                        </p:cTn>
                                        <p:tgtEl>
                                          <p:spTgt spid="46">
                                            <p:txEl>
                                              <p:pRg st="0" end="0"/>
                                            </p:txEl>
                                          </p:spTgt>
                                        </p:tgtEl>
                                        <p:attrNameLst>
                                          <p:attrName>style.visibility</p:attrName>
                                        </p:attrNameLst>
                                      </p:cBhvr>
                                      <p:to>
                                        <p:strVal val="visible"/>
                                      </p:to>
                                    </p:set>
                                    <p:animEffect transition="in" filter="wipe(up)">
                                      <p:cBhvr>
                                        <p:cTn id="37" dur="500"/>
                                        <p:tgtEl>
                                          <p:spTgt spid="46">
                                            <p:txEl>
                                              <p:pRg st="0" end="0"/>
                                            </p:txEl>
                                          </p:spTgt>
                                        </p:tgtEl>
                                      </p:cBhvr>
                                    </p:animEffect>
                                  </p:childTnLst>
                                </p:cTn>
                              </p:par>
                              <p:par>
                                <p:cTn id="38" presetID="10" presetClass="entr" presetSubtype="0" fill="hold" grpId="0" nodeType="withEffect">
                                  <p:stCondLst>
                                    <p:cond delay="750"/>
                                  </p:stCondLst>
                                  <p:iterate type="lt">
                                    <p:tmPct val="5000"/>
                                  </p:iterate>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childTnLst>
                          </p:cTn>
                        </p:par>
                        <p:par>
                          <p:cTn id="41" fill="hold">
                            <p:stCondLst>
                              <p:cond delay="5400"/>
                            </p:stCondLst>
                            <p:childTnLst>
                              <p:par>
                                <p:cTn id="42" presetID="22" presetClass="entr" presetSubtype="1" fill="hold" grpId="0" nodeType="afterEffect">
                                  <p:stCondLst>
                                    <p:cond delay="0"/>
                                  </p:stCondLst>
                                  <p:childTnLst>
                                    <p:set>
                                      <p:cBhvr>
                                        <p:cTn id="43" dur="1" fill="hold">
                                          <p:stCondLst>
                                            <p:cond delay="0"/>
                                          </p:stCondLst>
                                        </p:cTn>
                                        <p:tgtEl>
                                          <p:spTgt spid="48">
                                            <p:txEl>
                                              <p:pRg st="0" end="0"/>
                                            </p:txEl>
                                          </p:spTgt>
                                        </p:tgtEl>
                                        <p:attrNameLst>
                                          <p:attrName>style.visibility</p:attrName>
                                        </p:attrNameLst>
                                      </p:cBhvr>
                                      <p:to>
                                        <p:strVal val="visible"/>
                                      </p:to>
                                    </p:set>
                                    <p:animEffect transition="in" filter="wipe(up)">
                                      <p:cBhvr>
                                        <p:cTn id="44" dur="500"/>
                                        <p:tgtEl>
                                          <p:spTgt spid="48">
                                            <p:txEl>
                                              <p:pRg st="0" end="0"/>
                                            </p:txEl>
                                          </p:spTgt>
                                        </p:tgtEl>
                                      </p:cBhvr>
                                    </p:animEffect>
                                  </p:childTnLst>
                                </p:cTn>
                              </p:par>
                              <p:par>
                                <p:cTn id="45" presetID="10" presetClass="entr" presetSubtype="0" fill="hold" grpId="0" nodeType="withEffect">
                                  <p:stCondLst>
                                    <p:cond delay="750"/>
                                  </p:stCondLst>
                                  <p:iterate type="lt">
                                    <p:tmPct val="5000"/>
                                  </p:iterate>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grpId="0" nodeType="withEffect">
                                  <p:stCondLst>
                                    <p:cond delay="75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par>
                          <p:cTn id="51" fill="hold">
                            <p:stCondLst>
                              <p:cond delay="6750"/>
                            </p:stCondLst>
                            <p:childTnLst>
                              <p:par>
                                <p:cTn id="52" presetID="22" presetClass="entr" presetSubtype="1" fill="hold" grpId="0" nodeType="afterEffect">
                                  <p:stCondLst>
                                    <p:cond delay="0"/>
                                  </p:stCondLst>
                                  <p:childTnLst>
                                    <p:set>
                                      <p:cBhvr>
                                        <p:cTn id="53" dur="1" fill="hold">
                                          <p:stCondLst>
                                            <p:cond delay="0"/>
                                          </p:stCondLst>
                                        </p:cTn>
                                        <p:tgtEl>
                                          <p:spTgt spid="34">
                                            <p:txEl>
                                              <p:pRg st="0" end="0"/>
                                            </p:txEl>
                                          </p:spTgt>
                                        </p:tgtEl>
                                        <p:attrNameLst>
                                          <p:attrName>style.visibility</p:attrName>
                                        </p:attrNameLst>
                                      </p:cBhvr>
                                      <p:to>
                                        <p:strVal val="visible"/>
                                      </p:to>
                                    </p:set>
                                    <p:animEffect transition="in" filter="wipe(up)">
                                      <p:cBhvr>
                                        <p:cTn id="54" dur="500"/>
                                        <p:tgtEl>
                                          <p:spTgt spid="34">
                                            <p:txEl>
                                              <p:pRg st="0" end="0"/>
                                            </p:txEl>
                                          </p:spTgt>
                                        </p:tgtEl>
                                      </p:cBhvr>
                                    </p:animEffect>
                                  </p:childTnLst>
                                </p:cTn>
                              </p:par>
                              <p:par>
                                <p:cTn id="55" presetID="10" presetClass="entr" presetSubtype="0" fill="hold" grpId="0" nodeType="withEffect">
                                  <p:stCondLst>
                                    <p:cond delay="25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par>
                                <p:cTn id="58" presetID="10" presetClass="entr" presetSubtype="0" fill="hold" grpId="0" nodeType="withEffect">
                                  <p:stCondLst>
                                    <p:cond delay="25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par>
                                <p:cTn id="61" presetID="10" presetClass="entr" presetSubtype="0" fill="hold" grpId="0" nodeType="withEffect">
                                  <p:stCondLst>
                                    <p:cond delay="25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par>
                                <p:cTn id="64" presetID="10" presetClass="entr" presetSubtype="0" fill="hold" grpId="0" nodeType="withEffect">
                                  <p:stCondLst>
                                    <p:cond delay="750"/>
                                  </p:stCondLst>
                                  <p:iterate type="lt">
                                    <p:tmPct val="5000"/>
                                  </p:iterate>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childTnLst>
                          </p:cTn>
                        </p:par>
                        <p:par>
                          <p:cTn id="67" fill="hold">
                            <p:stCondLst>
                              <p:cond delay="8100"/>
                            </p:stCondLst>
                            <p:childTnLst>
                              <p:par>
                                <p:cTn id="68" presetID="22" presetClass="entr" presetSubtype="1" fill="hold" grpId="0" nodeType="afterEffect">
                                  <p:stCondLst>
                                    <p:cond delay="0"/>
                                  </p:stCondLst>
                                  <p:childTnLst>
                                    <p:set>
                                      <p:cBhvr>
                                        <p:cTn id="69" dur="1" fill="hold">
                                          <p:stCondLst>
                                            <p:cond delay="0"/>
                                          </p:stCondLst>
                                        </p:cTn>
                                        <p:tgtEl>
                                          <p:spTgt spid="42">
                                            <p:txEl>
                                              <p:pRg st="0" end="0"/>
                                            </p:txEl>
                                          </p:spTgt>
                                        </p:tgtEl>
                                        <p:attrNameLst>
                                          <p:attrName>style.visibility</p:attrName>
                                        </p:attrNameLst>
                                      </p:cBhvr>
                                      <p:to>
                                        <p:strVal val="visible"/>
                                      </p:to>
                                    </p:set>
                                    <p:animEffect transition="in" filter="wipe(up)">
                                      <p:cBhvr>
                                        <p:cTn id="70" dur="500"/>
                                        <p:tgtEl>
                                          <p:spTgt spid="42">
                                            <p:txEl>
                                              <p:pRg st="0" end="0"/>
                                            </p:txEl>
                                          </p:spTgt>
                                        </p:tgtEl>
                                      </p:cBhvr>
                                    </p:animEffect>
                                  </p:childTnLst>
                                </p:cTn>
                              </p:par>
                              <p:par>
                                <p:cTn id="71" presetID="10" presetClass="entr" presetSubtype="0" fill="hold" grpId="0" nodeType="withEffect">
                                  <p:stCondLst>
                                    <p:cond delay="750"/>
                                  </p:stCondLst>
                                  <p:iterate type="lt">
                                    <p:tmPct val="5000"/>
                                  </p:iterate>
                                  <p:childTnLst>
                                    <p:set>
                                      <p:cBhvr>
                                        <p:cTn id="72" dur="1" fill="hold">
                                          <p:stCondLst>
                                            <p:cond delay="0"/>
                                          </p:stCondLst>
                                        </p:cTn>
                                        <p:tgtEl>
                                          <p:spTgt spid="50"/>
                                        </p:tgtEl>
                                        <p:attrNameLst>
                                          <p:attrName>style.visibility</p:attrName>
                                        </p:attrNameLst>
                                      </p:cBhvr>
                                      <p:to>
                                        <p:strVal val="visible"/>
                                      </p:to>
                                    </p:set>
                                    <p:animEffect transition="in" filter="fade">
                                      <p:cBhvr>
                                        <p:cTn id="73" dur="500"/>
                                        <p:tgtEl>
                                          <p:spTgt spid="50"/>
                                        </p:tgtEl>
                                      </p:cBhvr>
                                    </p:animEffect>
                                  </p:childTnLst>
                                </p:cTn>
                              </p:par>
                            </p:childTnLst>
                          </p:cTn>
                        </p:par>
                        <p:par>
                          <p:cTn id="74" fill="hold">
                            <p:stCondLst>
                              <p:cond delay="9450"/>
                            </p:stCondLst>
                            <p:childTnLst>
                              <p:par>
                                <p:cTn id="75" presetID="22" presetClass="entr" presetSubtype="1" fill="hold" grpId="0" nodeType="afterEffect">
                                  <p:stCondLst>
                                    <p:cond delay="0"/>
                                  </p:stCondLst>
                                  <p:childTnLst>
                                    <p:set>
                                      <p:cBhvr>
                                        <p:cTn id="76" dur="1" fill="hold">
                                          <p:stCondLst>
                                            <p:cond delay="0"/>
                                          </p:stCondLst>
                                        </p:cTn>
                                        <p:tgtEl>
                                          <p:spTgt spid="51">
                                            <p:txEl>
                                              <p:pRg st="0" end="0"/>
                                            </p:txEl>
                                          </p:spTgt>
                                        </p:tgtEl>
                                        <p:attrNameLst>
                                          <p:attrName>style.visibility</p:attrName>
                                        </p:attrNameLst>
                                      </p:cBhvr>
                                      <p:to>
                                        <p:strVal val="visible"/>
                                      </p:to>
                                    </p:set>
                                    <p:animEffect transition="in" filter="wipe(up)">
                                      <p:cBhvr>
                                        <p:cTn id="77" dur="500"/>
                                        <p:tgtEl>
                                          <p:spTgt spid="51">
                                            <p:txEl>
                                              <p:pRg st="0" end="0"/>
                                            </p:txEl>
                                          </p:spTgt>
                                        </p:tgtEl>
                                      </p:cBhvr>
                                    </p:animEffect>
                                  </p:childTnLst>
                                </p:cTn>
                              </p:par>
                              <p:par>
                                <p:cTn id="78" presetID="10" presetClass="entr" presetSubtype="0" fill="hold" grpId="0" nodeType="withEffect">
                                  <p:stCondLst>
                                    <p:cond delay="750"/>
                                  </p:stCondLst>
                                  <p:iterate type="lt">
                                    <p:tmPct val="5000"/>
                                  </p:iterate>
                                  <p:childTnLst>
                                    <p:set>
                                      <p:cBhvr>
                                        <p:cTn id="79" dur="1" fill="hold">
                                          <p:stCondLst>
                                            <p:cond delay="0"/>
                                          </p:stCondLst>
                                        </p:cTn>
                                        <p:tgtEl>
                                          <p:spTgt spid="52"/>
                                        </p:tgtEl>
                                        <p:attrNameLst>
                                          <p:attrName>style.visibility</p:attrName>
                                        </p:attrNameLst>
                                      </p:cBhvr>
                                      <p:to>
                                        <p:strVal val="visible"/>
                                      </p:to>
                                    </p:set>
                                    <p:animEffect transition="in" filter="fade">
                                      <p:cBhvr>
                                        <p:cTn id="80" dur="500"/>
                                        <p:tgtEl>
                                          <p:spTgt spid="52"/>
                                        </p:tgtEl>
                                      </p:cBhvr>
                                    </p:animEffect>
                                  </p:childTnLst>
                                </p:cTn>
                              </p:par>
                            </p:childTnLst>
                          </p:cTn>
                        </p:par>
                        <p:par>
                          <p:cTn id="81" fill="hold">
                            <p:stCondLst>
                              <p:cond delay="10800"/>
                            </p:stCondLst>
                            <p:childTnLst>
                              <p:par>
                                <p:cTn id="82" presetID="22" presetClass="entr" presetSubtype="1" fill="hold" grpId="0" nodeType="afterEffect">
                                  <p:stCondLst>
                                    <p:cond delay="0"/>
                                  </p:stCondLst>
                                  <p:childTnLst>
                                    <p:set>
                                      <p:cBhvr>
                                        <p:cTn id="83" dur="1" fill="hold">
                                          <p:stCondLst>
                                            <p:cond delay="0"/>
                                          </p:stCondLst>
                                        </p:cTn>
                                        <p:tgtEl>
                                          <p:spTgt spid="53">
                                            <p:txEl>
                                              <p:pRg st="0" end="0"/>
                                            </p:txEl>
                                          </p:spTgt>
                                        </p:tgtEl>
                                        <p:attrNameLst>
                                          <p:attrName>style.visibility</p:attrName>
                                        </p:attrNameLst>
                                      </p:cBhvr>
                                      <p:to>
                                        <p:strVal val="visible"/>
                                      </p:to>
                                    </p:set>
                                    <p:animEffect transition="in" filter="wipe(up)">
                                      <p:cBhvr>
                                        <p:cTn id="84"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tmplLst>
          <p:tmpl>
            <p:tnLst>
              <p:par>
                <p:cTn presetID="10" presetClass="entr" presetSubtype="0" fill="hold" nodeType="withEffect">
                  <p:stCondLst>
                    <p:cond delay="750"/>
                  </p:stCondLst>
                  <p:iterate type="lt">
                    <p:tmPct val="5000"/>
                  </p:iterate>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6" grpId="0" animBg="1"/>
      <p:bldP spid="17" grpId="0" animBg="1"/>
      <p:bldP spid="18" grpId="0" animBg="1"/>
      <p:bldP spid="19" grpId="0" animBg="1"/>
      <p:bldP spid="20" grpId="0" build="p">
        <p:tmplLst>
          <p:tmpl lvl="1">
            <p:tnLst>
              <p:par>
                <p:cTn presetID="22" presetClass="entr" presetSubtype="1"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up)">
                      <p:cBhvr>
                        <p:cTn dur="500"/>
                        <p:tgtEl>
                          <p:spTgt spid="20"/>
                        </p:tgtEl>
                      </p:cBhvr>
                    </p:animEffect>
                  </p:childTnLst>
                </p:cTn>
              </p:par>
            </p:tnLst>
          </p:tmpl>
        </p:tmplLst>
      </p:bldP>
      <p:bldP spid="43" grpId="0">
        <p:tmplLst>
          <p:tmpl>
            <p:tnLst>
              <p:par>
                <p:cTn presetID="10" presetClass="entr" presetSubtype="0" fill="hold" nodeType="withEffect">
                  <p:stCondLst>
                    <p:cond delay="750"/>
                  </p:stCondLst>
                  <p:iterate type="lt">
                    <p:tmPct val="5000"/>
                  </p:iterate>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p:tmplLst>
          <p:tmpl>
            <p:tnLst>
              <p:par>
                <p:cTn presetID="10" presetClass="entr" presetSubtype="0" fill="hold" nodeType="withEffect">
                  <p:stCondLst>
                    <p:cond delay="750"/>
                  </p:stCondLst>
                  <p:iterate type="lt">
                    <p:tmPct val="5000"/>
                  </p:iterate>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P spid="47" grpId="0">
        <p:tmplLst>
          <p:tmpl>
            <p:tnLst>
              <p:par>
                <p:cTn presetID="10" presetClass="entr" presetSubtype="0" fill="hold" nodeType="withEffect">
                  <p:stCondLst>
                    <p:cond delay="750"/>
                  </p:stCondLst>
                  <p:iterate type="lt">
                    <p:tmPct val="5000"/>
                  </p:iterate>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48" grpId="0" build="p">
        <p:tmplLst>
          <p:tmpl lvl="1">
            <p:tnLst>
              <p:par>
                <p:cTn presetID="22" presetClass="entr" presetSubtype="1" fill="hold" nodeType="after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wipe(up)">
                      <p:cBhvr>
                        <p:cTn dur="500"/>
                        <p:tgtEl>
                          <p:spTgt spid="48"/>
                        </p:tgtEl>
                      </p:cBhvr>
                    </p:animEffect>
                  </p:childTnLst>
                </p:cTn>
              </p:par>
            </p:tnLst>
          </p:tmpl>
        </p:tmplLst>
      </p:bldP>
      <p:bldP spid="29" grpId="0">
        <p:tmplLst>
          <p:tmpl>
            <p:tnLst>
              <p:par>
                <p:cTn presetID="10" presetClass="entr" presetSubtype="0" fill="hold" nodeType="withEffect">
                  <p:stCondLst>
                    <p:cond delay="750"/>
                  </p:stCondLst>
                  <p:iterate type="lt">
                    <p:tmPct val="5000"/>
                  </p:iterate>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animBg="1"/>
      <p:bldP spid="31" grpId="0" animBg="1"/>
      <p:bldP spid="32" grpId="0" animBg="1"/>
      <p:bldP spid="33" grpId="0" animBg="1"/>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1" grpId="0">
        <p:tmplLst>
          <p:tmpl>
            <p:tnLst>
              <p:par>
                <p:cTn presetID="10" presetClass="entr" presetSubtype="0" fill="hold" nodeType="withEffect">
                  <p:stCondLst>
                    <p:cond delay="750"/>
                  </p:stCondLst>
                  <p:iterate type="lt">
                    <p:tmPct val="5000"/>
                  </p:iterate>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22" presetClass="entr" presetSubtype="1"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wipe(up)">
                      <p:cBhvr>
                        <p:cTn dur="500"/>
                        <p:tgtEl>
                          <p:spTgt spid="42"/>
                        </p:tgtEl>
                      </p:cBhvr>
                    </p:animEffect>
                  </p:childTnLst>
                </p:cTn>
              </p:par>
            </p:tnLst>
          </p:tmpl>
        </p:tmplLst>
      </p:bldP>
      <p:bldP spid="50" grpId="0">
        <p:tmplLst>
          <p:tmpl>
            <p:tnLst>
              <p:par>
                <p:cTn presetID="10" presetClass="entr" presetSubtype="0" fill="hold" nodeType="withEffect">
                  <p:stCondLst>
                    <p:cond delay="750"/>
                  </p:stCondLst>
                  <p:iterate type="lt">
                    <p:tmPct val="5000"/>
                  </p:iterate>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1" grpId="0" build="p">
        <p:tmplLst>
          <p:tmpl lvl="1">
            <p:tnLst>
              <p:par>
                <p:cTn presetID="22" presetClass="entr" presetSubtype="1"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wipe(up)">
                      <p:cBhvr>
                        <p:cTn dur="500"/>
                        <p:tgtEl>
                          <p:spTgt spid="51"/>
                        </p:tgtEl>
                      </p:cBhvr>
                    </p:animEffect>
                  </p:childTnLst>
                </p:cTn>
              </p:par>
            </p:tnLst>
          </p:tmpl>
        </p:tmplLst>
      </p:bldP>
      <p:bldP spid="52" grpId="0">
        <p:tmplLst>
          <p:tmpl>
            <p:tnLst>
              <p:par>
                <p:cTn presetID="10" presetClass="entr" presetSubtype="0" fill="hold" nodeType="withEffect">
                  <p:stCondLst>
                    <p:cond delay="750"/>
                  </p:stCondLst>
                  <p:iterate type="lt">
                    <p:tmPct val="5000"/>
                  </p:iterate>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build="p">
        <p:tmplLst>
          <p:tmpl lvl="1">
            <p:tnLst>
              <p:par>
                <p:cTn presetID="22" presetClass="entr" presetSubtype="1"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wipe(up)">
                      <p:cBhvr>
                        <p:cTn dur="500"/>
                        <p:tgtEl>
                          <p:spTgt spid="53"/>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End_Thank You">
    <p:bg>
      <p:bgPr>
        <a:solidFill>
          <a:schemeClr val="bg1"/>
        </a:solidFill>
        <a:effectLst/>
      </p:bgPr>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697B786B-4268-EEDB-4327-8470CFDBC152}"/>
              </a:ext>
            </a:extLst>
          </p:cNvPr>
          <p:cNvSpPr>
            <a:spLocks noGrp="1"/>
          </p:cNvSpPr>
          <p:nvPr>
            <p:ph type="body" sz="quarter" idx="11" hasCustomPrompt="1"/>
          </p:nvPr>
        </p:nvSpPr>
        <p:spPr>
          <a:xfrm>
            <a:off x="613191" y="2569798"/>
            <a:ext cx="11044187" cy="616575"/>
          </a:xfrm>
        </p:spPr>
        <p:txBody>
          <a:bodyPr>
            <a:noAutofit/>
          </a:bodyPr>
          <a:lstStyle>
            <a:lvl1pPr marL="0" indent="0" algn="ctr">
              <a:buNone/>
              <a:defRPr sz="4500" b="0" spc="-50" baseline="0">
                <a:solidFill>
                  <a:schemeClr val="tx1"/>
                </a:solidFill>
                <a:latin typeface="Impact" panose="020B080603090205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THANK YOU</a:t>
            </a:r>
          </a:p>
        </p:txBody>
      </p:sp>
      <p:cxnSp>
        <p:nvCxnSpPr>
          <p:cNvPr id="8" name="Straight Connector 7">
            <a:extLst>
              <a:ext uri="{FF2B5EF4-FFF2-40B4-BE49-F238E27FC236}">
                <a16:creationId xmlns:a16="http://schemas.microsoft.com/office/drawing/2014/main" id="{C7397D68-E87C-23C0-CB80-0DFDBA2C0C69}"/>
              </a:ext>
            </a:extLst>
          </p:cNvPr>
          <p:cNvCxnSpPr>
            <a:cxnSpLocks/>
          </p:cNvCxnSpPr>
          <p:nvPr/>
        </p:nvCxnSpPr>
        <p:spPr>
          <a:xfrm>
            <a:off x="5520489" y="3553928"/>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8DE0723-DA74-E2FC-A6B9-CF0084D930B3}"/>
              </a:ext>
            </a:extLst>
          </p:cNvPr>
          <p:cNvPicPr>
            <a:picLocks noChangeAspect="1"/>
          </p:cNvPicPr>
          <p:nvPr/>
        </p:nvPicPr>
        <p:blipFill>
          <a:blip r:embed="rId2">
            <a:alphaModFix amt="5000"/>
          </a:blip>
          <a:stretch>
            <a:fillRect/>
          </a:stretch>
        </p:blipFill>
        <p:spPr>
          <a:xfrm>
            <a:off x="8100509" y="2863134"/>
            <a:ext cx="4739640" cy="4632998"/>
          </a:xfrm>
          <a:prstGeom prst="rect">
            <a:avLst/>
          </a:prstGeom>
          <a:effectLst/>
        </p:spPr>
      </p:pic>
      <p:cxnSp>
        <p:nvCxnSpPr>
          <p:cNvPr id="3" name="Straight Connector 2">
            <a:extLst>
              <a:ext uri="{FF2B5EF4-FFF2-40B4-BE49-F238E27FC236}">
                <a16:creationId xmlns:a16="http://schemas.microsoft.com/office/drawing/2014/main" id="{18D2A532-3E5E-90BD-3510-6111D21225DE}"/>
              </a:ext>
            </a:extLst>
          </p:cNvPr>
          <p:cNvCxnSpPr>
            <a:cxnSpLocks/>
          </p:cNvCxnSpPr>
          <p:nvPr/>
        </p:nvCxnSpPr>
        <p:spPr>
          <a:xfrm>
            <a:off x="5520489" y="3553928"/>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110E57D-7025-60B5-53B7-34CF99411018}"/>
              </a:ext>
            </a:extLst>
          </p:cNvPr>
          <p:cNvPicPr>
            <a:picLocks noChangeAspect="1"/>
          </p:cNvPicPr>
          <p:nvPr/>
        </p:nvPicPr>
        <p:blipFill>
          <a:blip r:embed="rId2">
            <a:alphaModFix amt="5000"/>
          </a:blip>
          <a:stretch>
            <a:fillRect/>
          </a:stretch>
        </p:blipFill>
        <p:spPr>
          <a:xfrm>
            <a:off x="8100509" y="2863134"/>
            <a:ext cx="4739640" cy="4632998"/>
          </a:xfrm>
          <a:prstGeom prst="rect">
            <a:avLst/>
          </a:prstGeom>
          <a:effectLst/>
        </p:spPr>
      </p:pic>
      <p:cxnSp>
        <p:nvCxnSpPr>
          <p:cNvPr id="5" name="Straight Connector 4">
            <a:extLst>
              <a:ext uri="{FF2B5EF4-FFF2-40B4-BE49-F238E27FC236}">
                <a16:creationId xmlns:a16="http://schemas.microsoft.com/office/drawing/2014/main" id="{93E7327A-AD81-FDFF-7E02-40779F5008BE}"/>
              </a:ext>
            </a:extLst>
          </p:cNvPr>
          <p:cNvCxnSpPr>
            <a:cxnSpLocks/>
          </p:cNvCxnSpPr>
          <p:nvPr userDrawn="1"/>
        </p:nvCxnSpPr>
        <p:spPr>
          <a:xfrm>
            <a:off x="5520489" y="3553928"/>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F056ABA-B1BB-E204-D9D6-43C528CF4CF9}"/>
              </a:ext>
            </a:extLst>
          </p:cNvPr>
          <p:cNvPicPr>
            <a:picLocks noChangeAspect="1"/>
          </p:cNvPicPr>
          <p:nvPr userDrawn="1"/>
        </p:nvPicPr>
        <p:blipFill>
          <a:blip r:embed="rId2">
            <a:alphaModFix amt="5000"/>
          </a:blip>
          <a:stretch>
            <a:fillRect/>
          </a:stretch>
        </p:blipFill>
        <p:spPr>
          <a:xfrm>
            <a:off x="8100509" y="2863134"/>
            <a:ext cx="4739640" cy="4632998"/>
          </a:xfrm>
          <a:prstGeom prst="rect">
            <a:avLst/>
          </a:prstGeom>
          <a:effectLst/>
        </p:spPr>
      </p:pic>
    </p:spTree>
    <p:extLst>
      <p:ext uri="{BB962C8B-B14F-4D97-AF65-F5344CB8AC3E}">
        <p14:creationId xmlns:p14="http://schemas.microsoft.com/office/powerpoint/2010/main" val="414911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End_Contact">
    <p:bg>
      <p:bgPr>
        <a:solidFill>
          <a:schemeClr val="bg1">
            <a:alpha val="5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C51843-B835-7113-65C2-EFB984508214}"/>
              </a:ext>
            </a:extLst>
          </p:cNvPr>
          <p:cNvSpPr>
            <a:spLocks noGrp="1"/>
          </p:cNvSpPr>
          <p:nvPr>
            <p:ph type="body" sz="quarter" idx="12" hasCustomPrompt="1"/>
          </p:nvPr>
        </p:nvSpPr>
        <p:spPr>
          <a:xfrm>
            <a:off x="4870182" y="2589186"/>
            <a:ext cx="6042025" cy="569913"/>
          </a:xfrm>
        </p:spPr>
        <p:txBody>
          <a:bodyPr/>
          <a:lstStyle>
            <a:lvl1pPr marL="0" indent="0">
              <a:buNone/>
              <a:defRPr b="1" spc="-50" baseline="0">
                <a:solidFill>
                  <a:srgbClr val="003974"/>
                </a:solidFill>
              </a:defRPr>
            </a:lvl1pPr>
            <a:lvl5pPr>
              <a:defRPr/>
            </a:lvl5pPr>
          </a:lstStyle>
          <a:p>
            <a:pPr lvl="0"/>
            <a:r>
              <a:rPr lang="en-US"/>
              <a:t>Name goes here</a:t>
            </a:r>
          </a:p>
        </p:txBody>
      </p:sp>
      <p:sp>
        <p:nvSpPr>
          <p:cNvPr id="4" name="Text Placeholder 2">
            <a:extLst>
              <a:ext uri="{FF2B5EF4-FFF2-40B4-BE49-F238E27FC236}">
                <a16:creationId xmlns:a16="http://schemas.microsoft.com/office/drawing/2014/main" id="{5360A366-4D58-3E79-CBCA-207DB9EBC7EF}"/>
              </a:ext>
            </a:extLst>
          </p:cNvPr>
          <p:cNvSpPr>
            <a:spLocks noGrp="1"/>
          </p:cNvSpPr>
          <p:nvPr>
            <p:ph type="body" sz="quarter" idx="13" hasCustomPrompt="1"/>
          </p:nvPr>
        </p:nvSpPr>
        <p:spPr>
          <a:xfrm>
            <a:off x="5506396" y="3421689"/>
            <a:ext cx="5405811" cy="569913"/>
          </a:xfrm>
        </p:spPr>
        <p:txBody>
          <a:bodyPr anchor="ctr">
            <a:normAutofit/>
          </a:bodyPr>
          <a:lstStyle>
            <a:lvl1pPr marL="0" indent="0">
              <a:buNone/>
              <a:defRPr sz="2000">
                <a:solidFill>
                  <a:schemeClr val="accent2"/>
                </a:solidFill>
              </a:defRPr>
            </a:lvl1pPr>
            <a:lvl5pPr>
              <a:defRPr/>
            </a:lvl5pPr>
          </a:lstStyle>
          <a:p>
            <a:pPr lvl="0"/>
            <a:r>
              <a:rPr lang="en-US"/>
              <a:t>Phone</a:t>
            </a:r>
          </a:p>
        </p:txBody>
      </p:sp>
      <p:sp>
        <p:nvSpPr>
          <p:cNvPr id="5" name="Text Placeholder 2">
            <a:extLst>
              <a:ext uri="{FF2B5EF4-FFF2-40B4-BE49-F238E27FC236}">
                <a16:creationId xmlns:a16="http://schemas.microsoft.com/office/drawing/2014/main" id="{E4BDE2A3-C909-CE26-5CD4-AE88B1A8B1CA}"/>
              </a:ext>
            </a:extLst>
          </p:cNvPr>
          <p:cNvSpPr>
            <a:spLocks noGrp="1"/>
          </p:cNvSpPr>
          <p:nvPr>
            <p:ph type="body" sz="quarter" idx="14" hasCustomPrompt="1"/>
          </p:nvPr>
        </p:nvSpPr>
        <p:spPr>
          <a:xfrm>
            <a:off x="5506396" y="4076113"/>
            <a:ext cx="5405811" cy="569913"/>
          </a:xfrm>
        </p:spPr>
        <p:txBody>
          <a:bodyPr anchor="ctr">
            <a:normAutofit/>
          </a:bodyPr>
          <a:lstStyle>
            <a:lvl1pPr marL="0" indent="0">
              <a:buNone/>
              <a:defRPr sz="2000">
                <a:solidFill>
                  <a:schemeClr val="accent2"/>
                </a:solidFill>
              </a:defRPr>
            </a:lvl1pPr>
            <a:lvl5pPr>
              <a:defRPr/>
            </a:lvl5pPr>
          </a:lstStyle>
          <a:p>
            <a:pPr lvl="0"/>
            <a:r>
              <a:rPr lang="en-US"/>
              <a:t>Email</a:t>
            </a:r>
          </a:p>
        </p:txBody>
      </p:sp>
      <p:sp>
        <p:nvSpPr>
          <p:cNvPr id="6" name="Picture Placeholder 5">
            <a:extLst>
              <a:ext uri="{FF2B5EF4-FFF2-40B4-BE49-F238E27FC236}">
                <a16:creationId xmlns:a16="http://schemas.microsoft.com/office/drawing/2014/main" id="{DB305D5E-1A0B-7A56-DE4C-87745D2E826E}"/>
              </a:ext>
            </a:extLst>
          </p:cNvPr>
          <p:cNvSpPr>
            <a:spLocks noGrp="1"/>
          </p:cNvSpPr>
          <p:nvPr>
            <p:ph type="pic" sz="quarter" idx="22" hasCustomPrompt="1"/>
          </p:nvPr>
        </p:nvSpPr>
        <p:spPr>
          <a:xfrm>
            <a:off x="1464490" y="2109947"/>
            <a:ext cx="2623484" cy="2623484"/>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chemeClr val="bg1">
              <a:lumMod val="95000"/>
            </a:schemeClr>
          </a:solidFill>
        </p:spPr>
        <p:txBody>
          <a:bodyPr wrap="square" anchor="ctr">
            <a:noAutofit/>
          </a:bodyPr>
          <a:lstStyle>
            <a:lvl1pPr marL="0" indent="0" algn="ctr">
              <a:buNone/>
              <a:defRPr sz="1400">
                <a:solidFill>
                  <a:schemeClr val="bg1">
                    <a:lumMod val="65000"/>
                  </a:schemeClr>
                </a:solidFill>
              </a:defRPr>
            </a:lvl1pPr>
          </a:lstStyle>
          <a:p>
            <a:r>
              <a:rPr lang="nl-BE"/>
              <a:t>Click to insert picture</a:t>
            </a:r>
          </a:p>
        </p:txBody>
      </p:sp>
      <p:sp>
        <p:nvSpPr>
          <p:cNvPr id="11" name="Rectangle 10">
            <a:extLst>
              <a:ext uri="{FF2B5EF4-FFF2-40B4-BE49-F238E27FC236}">
                <a16:creationId xmlns:a16="http://schemas.microsoft.com/office/drawing/2014/main" id="{414BC98F-5B1B-E3A3-9782-5172742D6979}"/>
              </a:ext>
            </a:extLst>
          </p:cNvPr>
          <p:cNvSpPr/>
          <p:nvPr/>
        </p:nvSpPr>
        <p:spPr>
          <a:xfrm>
            <a:off x="336177" y="333935"/>
            <a:ext cx="11519647" cy="61901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D74462A2-8A1F-EE7D-363F-983874EAAA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15634" y="3537948"/>
            <a:ext cx="332440" cy="332440"/>
          </a:xfrm>
          <a:prstGeom prst="rect">
            <a:avLst/>
          </a:prstGeom>
        </p:spPr>
      </p:pic>
      <p:pic>
        <p:nvPicPr>
          <p:cNvPr id="7" name="Graphic 6">
            <a:extLst>
              <a:ext uri="{FF2B5EF4-FFF2-40B4-BE49-F238E27FC236}">
                <a16:creationId xmlns:a16="http://schemas.microsoft.com/office/drawing/2014/main" id="{3B4A4ADC-68FB-4AE0-6F19-A5047ACEF0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5634" y="4242019"/>
            <a:ext cx="332440" cy="238099"/>
          </a:xfrm>
          <a:prstGeom prst="rect">
            <a:avLst/>
          </a:prstGeom>
        </p:spPr>
      </p:pic>
      <p:sp>
        <p:nvSpPr>
          <p:cNvPr id="8" name="Rectangle 7">
            <a:extLst>
              <a:ext uri="{FF2B5EF4-FFF2-40B4-BE49-F238E27FC236}">
                <a16:creationId xmlns:a16="http://schemas.microsoft.com/office/drawing/2014/main" id="{C460D66C-F3CD-0D34-B0A1-C922588DF6A6}"/>
              </a:ext>
            </a:extLst>
          </p:cNvPr>
          <p:cNvSpPr/>
          <p:nvPr/>
        </p:nvSpPr>
        <p:spPr>
          <a:xfrm>
            <a:off x="336177" y="333935"/>
            <a:ext cx="11519647" cy="61901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F1059B3D-1093-BC27-C7ED-91A84C0DC5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15634" y="3537948"/>
            <a:ext cx="332440" cy="332440"/>
          </a:xfrm>
          <a:prstGeom prst="rect">
            <a:avLst/>
          </a:prstGeom>
        </p:spPr>
      </p:pic>
      <p:pic>
        <p:nvPicPr>
          <p:cNvPr id="10" name="Graphic 9">
            <a:extLst>
              <a:ext uri="{FF2B5EF4-FFF2-40B4-BE49-F238E27FC236}">
                <a16:creationId xmlns:a16="http://schemas.microsoft.com/office/drawing/2014/main" id="{463F06E0-FC7A-6C9F-C924-6197E656F4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5634" y="4242019"/>
            <a:ext cx="332440" cy="238099"/>
          </a:xfrm>
          <a:prstGeom prst="rect">
            <a:avLst/>
          </a:prstGeom>
        </p:spPr>
      </p:pic>
      <p:sp>
        <p:nvSpPr>
          <p:cNvPr id="12" name="Rectangle 11">
            <a:extLst>
              <a:ext uri="{FF2B5EF4-FFF2-40B4-BE49-F238E27FC236}">
                <a16:creationId xmlns:a16="http://schemas.microsoft.com/office/drawing/2014/main" id="{4BAA0DFB-C032-FB25-F1E4-FA73015C1535}"/>
              </a:ext>
            </a:extLst>
          </p:cNvPr>
          <p:cNvSpPr/>
          <p:nvPr userDrawn="1"/>
        </p:nvSpPr>
        <p:spPr>
          <a:xfrm>
            <a:off x="336177" y="333935"/>
            <a:ext cx="11519647" cy="61901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38E76783-5078-9350-DAA4-6DE1DB5316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15634" y="3537948"/>
            <a:ext cx="332440" cy="332440"/>
          </a:xfrm>
          <a:prstGeom prst="rect">
            <a:avLst/>
          </a:prstGeom>
        </p:spPr>
      </p:pic>
      <p:pic>
        <p:nvPicPr>
          <p:cNvPr id="14" name="Graphic 13">
            <a:extLst>
              <a:ext uri="{FF2B5EF4-FFF2-40B4-BE49-F238E27FC236}">
                <a16:creationId xmlns:a16="http://schemas.microsoft.com/office/drawing/2014/main" id="{03684417-607D-9517-27DA-274B148B27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015634" y="4242019"/>
            <a:ext cx="332440" cy="238099"/>
          </a:xfrm>
          <a:prstGeom prst="rect">
            <a:avLst/>
          </a:prstGeom>
        </p:spPr>
      </p:pic>
    </p:spTree>
    <p:extLst>
      <p:ext uri="{BB962C8B-B14F-4D97-AF65-F5344CB8AC3E}">
        <p14:creationId xmlns:p14="http://schemas.microsoft.com/office/powerpoint/2010/main" val="2569150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End_Thank You w Contact">
    <p:bg>
      <p:bgRef idx="1001">
        <a:schemeClr val="bg2"/>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1CC6C8-0553-5D89-887B-E7EE77FE3504}"/>
              </a:ext>
            </a:extLst>
          </p:cNvPr>
          <p:cNvSpPr/>
          <p:nvPr userDrawn="1"/>
        </p:nvSpPr>
        <p:spPr>
          <a:xfrm flipV="1">
            <a:off x="-63568" y="2552395"/>
            <a:ext cx="12317506" cy="43414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54025FC-3FA7-85EC-EB2E-51CD6185BECA}"/>
              </a:ext>
            </a:extLst>
          </p:cNvPr>
          <p:cNvSpPr/>
          <p:nvPr/>
        </p:nvSpPr>
        <p:spPr>
          <a:xfrm flipV="1">
            <a:off x="-63568" y="2552395"/>
            <a:ext cx="12317506" cy="43414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328453F-AE29-EF11-2201-78C69B3277D0}"/>
              </a:ext>
            </a:extLst>
          </p:cNvPr>
          <p:cNvSpPr/>
          <p:nvPr/>
        </p:nvSpPr>
        <p:spPr>
          <a:xfrm flipV="1">
            <a:off x="-63568" y="2552395"/>
            <a:ext cx="12317506" cy="43414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2C51843-B835-7113-65C2-EFB984508214}"/>
              </a:ext>
            </a:extLst>
          </p:cNvPr>
          <p:cNvSpPr>
            <a:spLocks noGrp="1"/>
          </p:cNvSpPr>
          <p:nvPr>
            <p:ph type="body" sz="quarter" idx="12" hasCustomPrompt="1"/>
          </p:nvPr>
        </p:nvSpPr>
        <p:spPr>
          <a:xfrm>
            <a:off x="4899492" y="3735692"/>
            <a:ext cx="6042025" cy="569913"/>
          </a:xfrm>
        </p:spPr>
        <p:txBody>
          <a:bodyPr/>
          <a:lstStyle>
            <a:lvl1pPr marL="0" indent="0">
              <a:buNone/>
              <a:defRPr b="1" spc="-50" baseline="0">
                <a:solidFill>
                  <a:schemeClr val="tx1"/>
                </a:solidFill>
              </a:defRPr>
            </a:lvl1pPr>
            <a:lvl5pPr>
              <a:defRPr/>
            </a:lvl5pPr>
          </a:lstStyle>
          <a:p>
            <a:pPr lvl="0"/>
            <a:r>
              <a:rPr lang="en-US"/>
              <a:t>Name goes here</a:t>
            </a:r>
          </a:p>
        </p:txBody>
      </p:sp>
      <p:sp>
        <p:nvSpPr>
          <p:cNvPr id="4" name="Text Placeholder 2">
            <a:extLst>
              <a:ext uri="{FF2B5EF4-FFF2-40B4-BE49-F238E27FC236}">
                <a16:creationId xmlns:a16="http://schemas.microsoft.com/office/drawing/2014/main" id="{5360A366-4D58-3E79-CBCA-207DB9EBC7EF}"/>
              </a:ext>
            </a:extLst>
          </p:cNvPr>
          <p:cNvSpPr>
            <a:spLocks noGrp="1"/>
          </p:cNvSpPr>
          <p:nvPr>
            <p:ph type="body" sz="quarter" idx="13" hasCustomPrompt="1"/>
          </p:nvPr>
        </p:nvSpPr>
        <p:spPr>
          <a:xfrm>
            <a:off x="5535706" y="4568195"/>
            <a:ext cx="5405811" cy="569913"/>
          </a:xfrm>
        </p:spPr>
        <p:txBody>
          <a:bodyPr anchor="ctr">
            <a:normAutofit/>
          </a:bodyPr>
          <a:lstStyle>
            <a:lvl1pPr marL="0" indent="0">
              <a:buNone/>
              <a:defRPr sz="2000">
                <a:solidFill>
                  <a:schemeClr val="accent2"/>
                </a:solidFill>
              </a:defRPr>
            </a:lvl1pPr>
            <a:lvl5pPr>
              <a:defRPr/>
            </a:lvl5pPr>
          </a:lstStyle>
          <a:p>
            <a:pPr lvl="0"/>
            <a:r>
              <a:rPr lang="en-US"/>
              <a:t>Phone</a:t>
            </a:r>
          </a:p>
        </p:txBody>
      </p:sp>
      <p:sp>
        <p:nvSpPr>
          <p:cNvPr id="5" name="Text Placeholder 2">
            <a:extLst>
              <a:ext uri="{FF2B5EF4-FFF2-40B4-BE49-F238E27FC236}">
                <a16:creationId xmlns:a16="http://schemas.microsoft.com/office/drawing/2014/main" id="{E4BDE2A3-C909-CE26-5CD4-AE88B1A8B1CA}"/>
              </a:ext>
            </a:extLst>
          </p:cNvPr>
          <p:cNvSpPr>
            <a:spLocks noGrp="1"/>
          </p:cNvSpPr>
          <p:nvPr>
            <p:ph type="body" sz="quarter" idx="14" hasCustomPrompt="1"/>
          </p:nvPr>
        </p:nvSpPr>
        <p:spPr>
          <a:xfrm>
            <a:off x="5535706" y="5222619"/>
            <a:ext cx="5405811" cy="569913"/>
          </a:xfrm>
        </p:spPr>
        <p:txBody>
          <a:bodyPr anchor="ctr">
            <a:normAutofit/>
          </a:bodyPr>
          <a:lstStyle>
            <a:lvl1pPr marL="0" indent="0">
              <a:buNone/>
              <a:defRPr sz="2000">
                <a:solidFill>
                  <a:schemeClr val="accent2"/>
                </a:solidFill>
              </a:defRPr>
            </a:lvl1pPr>
            <a:lvl5pPr>
              <a:defRPr/>
            </a:lvl5pPr>
          </a:lstStyle>
          <a:p>
            <a:pPr lvl="0"/>
            <a:r>
              <a:rPr lang="en-US"/>
              <a:t>Email</a:t>
            </a:r>
          </a:p>
        </p:txBody>
      </p:sp>
      <p:pic>
        <p:nvPicPr>
          <p:cNvPr id="41" name="Graphic 40">
            <a:extLst>
              <a:ext uri="{FF2B5EF4-FFF2-40B4-BE49-F238E27FC236}">
                <a16:creationId xmlns:a16="http://schemas.microsoft.com/office/drawing/2014/main" id="{146F00C3-A3B2-BAC4-3C34-B73934A7E1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4944" y="4686931"/>
            <a:ext cx="332440" cy="332440"/>
          </a:xfrm>
          <a:prstGeom prst="rect">
            <a:avLst/>
          </a:prstGeom>
        </p:spPr>
      </p:pic>
      <p:pic>
        <p:nvPicPr>
          <p:cNvPr id="46" name="Graphic 45">
            <a:extLst>
              <a:ext uri="{FF2B5EF4-FFF2-40B4-BE49-F238E27FC236}">
                <a16:creationId xmlns:a16="http://schemas.microsoft.com/office/drawing/2014/main" id="{923A9075-ED56-114B-BBC2-16029FEF4E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44944" y="5380843"/>
            <a:ext cx="332440" cy="238099"/>
          </a:xfrm>
          <a:prstGeom prst="rect">
            <a:avLst/>
          </a:prstGeom>
        </p:spPr>
      </p:pic>
      <p:sp>
        <p:nvSpPr>
          <p:cNvPr id="47" name="Text Placeholder 5">
            <a:extLst>
              <a:ext uri="{FF2B5EF4-FFF2-40B4-BE49-F238E27FC236}">
                <a16:creationId xmlns:a16="http://schemas.microsoft.com/office/drawing/2014/main" id="{3FF6E880-BD8C-57F2-5ED9-36BFFBA4752D}"/>
              </a:ext>
            </a:extLst>
          </p:cNvPr>
          <p:cNvSpPr>
            <a:spLocks noGrp="1"/>
          </p:cNvSpPr>
          <p:nvPr>
            <p:ph type="body" sz="quarter" idx="11" hasCustomPrompt="1"/>
          </p:nvPr>
        </p:nvSpPr>
        <p:spPr>
          <a:xfrm>
            <a:off x="613191" y="701731"/>
            <a:ext cx="11044187" cy="569572"/>
          </a:xfrm>
        </p:spPr>
        <p:txBody>
          <a:bodyPr>
            <a:noAutofit/>
          </a:bodyPr>
          <a:lstStyle>
            <a:lvl1pPr marL="0" indent="0" algn="ctr">
              <a:buNone/>
              <a:defRPr sz="4500" b="0" spc="-50" baseline="0">
                <a:solidFill>
                  <a:schemeClr val="tx1"/>
                </a:solidFill>
                <a:latin typeface="Impact" panose="020B080603090205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THANK YOU</a:t>
            </a:r>
          </a:p>
        </p:txBody>
      </p:sp>
      <p:cxnSp>
        <p:nvCxnSpPr>
          <p:cNvPr id="48" name="Straight Connector 47">
            <a:extLst>
              <a:ext uri="{FF2B5EF4-FFF2-40B4-BE49-F238E27FC236}">
                <a16:creationId xmlns:a16="http://schemas.microsoft.com/office/drawing/2014/main" id="{B8812F4B-39BD-A5DF-DEBD-590279392955}"/>
              </a:ext>
            </a:extLst>
          </p:cNvPr>
          <p:cNvCxnSpPr>
            <a:cxnSpLocks/>
          </p:cNvCxnSpPr>
          <p:nvPr/>
        </p:nvCxnSpPr>
        <p:spPr>
          <a:xfrm>
            <a:off x="5481205" y="1685860"/>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 name="Picture Placeholder 5">
            <a:extLst>
              <a:ext uri="{FF2B5EF4-FFF2-40B4-BE49-F238E27FC236}">
                <a16:creationId xmlns:a16="http://schemas.microsoft.com/office/drawing/2014/main" id="{D018FD9C-9BDF-8911-FFEB-7F8B4FEC064E}"/>
              </a:ext>
            </a:extLst>
          </p:cNvPr>
          <p:cNvSpPr>
            <a:spLocks noGrp="1"/>
          </p:cNvSpPr>
          <p:nvPr>
            <p:ph type="pic" sz="quarter" idx="23" hasCustomPrompt="1"/>
          </p:nvPr>
        </p:nvSpPr>
        <p:spPr>
          <a:xfrm>
            <a:off x="1394153" y="3350418"/>
            <a:ext cx="2623484" cy="2623484"/>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6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pic>
        <p:nvPicPr>
          <p:cNvPr id="6" name="Graphic 5">
            <a:extLst>
              <a:ext uri="{FF2B5EF4-FFF2-40B4-BE49-F238E27FC236}">
                <a16:creationId xmlns:a16="http://schemas.microsoft.com/office/drawing/2014/main" id="{611FE7B3-9D1B-3CBF-DCAD-61EFA3A1DD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4944" y="4686931"/>
            <a:ext cx="332440" cy="332440"/>
          </a:xfrm>
          <a:prstGeom prst="rect">
            <a:avLst/>
          </a:prstGeom>
        </p:spPr>
      </p:pic>
      <p:pic>
        <p:nvPicPr>
          <p:cNvPr id="7" name="Graphic 6">
            <a:extLst>
              <a:ext uri="{FF2B5EF4-FFF2-40B4-BE49-F238E27FC236}">
                <a16:creationId xmlns:a16="http://schemas.microsoft.com/office/drawing/2014/main" id="{E88EA5FA-BDFE-D8DC-FC4B-92F198BE59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44944" y="5380843"/>
            <a:ext cx="332440" cy="238099"/>
          </a:xfrm>
          <a:prstGeom prst="rect">
            <a:avLst/>
          </a:prstGeom>
        </p:spPr>
      </p:pic>
      <p:cxnSp>
        <p:nvCxnSpPr>
          <p:cNvPr id="8" name="Straight Connector 7">
            <a:extLst>
              <a:ext uri="{FF2B5EF4-FFF2-40B4-BE49-F238E27FC236}">
                <a16:creationId xmlns:a16="http://schemas.microsoft.com/office/drawing/2014/main" id="{4FD7C8F8-A6C5-C9CC-AF5F-DB6F6B555771}"/>
              </a:ext>
            </a:extLst>
          </p:cNvPr>
          <p:cNvCxnSpPr>
            <a:cxnSpLocks/>
          </p:cNvCxnSpPr>
          <p:nvPr/>
        </p:nvCxnSpPr>
        <p:spPr>
          <a:xfrm>
            <a:off x="5481205" y="1685860"/>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7AFC0315-5B32-C380-56D8-266981C1E9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44944" y="4686931"/>
            <a:ext cx="332440" cy="332440"/>
          </a:xfrm>
          <a:prstGeom prst="rect">
            <a:avLst/>
          </a:prstGeom>
        </p:spPr>
      </p:pic>
      <p:pic>
        <p:nvPicPr>
          <p:cNvPr id="11" name="Graphic 10">
            <a:extLst>
              <a:ext uri="{FF2B5EF4-FFF2-40B4-BE49-F238E27FC236}">
                <a16:creationId xmlns:a16="http://schemas.microsoft.com/office/drawing/2014/main" id="{7DF38ACF-703C-7441-7103-DE7F14AFFCF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044944" y="5380843"/>
            <a:ext cx="332440" cy="238099"/>
          </a:xfrm>
          <a:prstGeom prst="rect">
            <a:avLst/>
          </a:prstGeom>
        </p:spPr>
      </p:pic>
      <p:cxnSp>
        <p:nvCxnSpPr>
          <p:cNvPr id="12" name="Straight Connector 11">
            <a:extLst>
              <a:ext uri="{FF2B5EF4-FFF2-40B4-BE49-F238E27FC236}">
                <a16:creationId xmlns:a16="http://schemas.microsoft.com/office/drawing/2014/main" id="{F3CEE504-42FC-0FA5-000D-EA0A8AB2920D}"/>
              </a:ext>
            </a:extLst>
          </p:cNvPr>
          <p:cNvCxnSpPr>
            <a:cxnSpLocks/>
          </p:cNvCxnSpPr>
          <p:nvPr userDrawn="1"/>
        </p:nvCxnSpPr>
        <p:spPr>
          <a:xfrm>
            <a:off x="5481205" y="1685860"/>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83703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_Photo">
    <p:spTree>
      <p:nvGrpSpPr>
        <p:cNvPr id="1" name=""/>
        <p:cNvGrpSpPr/>
        <p:nvPr/>
      </p:nvGrpSpPr>
      <p:grpSpPr>
        <a:xfrm>
          <a:off x="0" y="0"/>
          <a:ext cx="0" cy="0"/>
          <a:chOff x="0" y="0"/>
          <a:chExt cx="0" cy="0"/>
        </a:xfrm>
      </p:grpSpPr>
      <p:sp>
        <p:nvSpPr>
          <p:cNvPr id="3" name="Tijdelijke aanduiding voor afbeelding 15">
            <a:extLst>
              <a:ext uri="{FF2B5EF4-FFF2-40B4-BE49-F238E27FC236}">
                <a16:creationId xmlns:a16="http://schemas.microsoft.com/office/drawing/2014/main" id="{79692346-996B-371D-B157-9EC38F37D2B0}"/>
              </a:ext>
            </a:extLst>
          </p:cNvPr>
          <p:cNvSpPr>
            <a:spLocks noGrp="1"/>
          </p:cNvSpPr>
          <p:nvPr>
            <p:ph type="pic" sz="quarter" idx="10" hasCustomPrompt="1"/>
          </p:nvPr>
        </p:nvSpPr>
        <p:spPr>
          <a:xfrm>
            <a:off x="-44009" y="2014614"/>
            <a:ext cx="12312616" cy="4254160"/>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   Click to insert picture</a:t>
            </a:r>
          </a:p>
          <a:p>
            <a:endParaRPr lang="nl-BE"/>
          </a:p>
        </p:txBody>
      </p:sp>
      <p:sp>
        <p:nvSpPr>
          <p:cNvPr id="2" name="Text Placeholder 5">
            <a:extLst>
              <a:ext uri="{FF2B5EF4-FFF2-40B4-BE49-F238E27FC236}">
                <a16:creationId xmlns:a16="http://schemas.microsoft.com/office/drawing/2014/main" id="{B04E7F5C-CC14-E692-F934-FDD47E0B9D93}"/>
              </a:ext>
            </a:extLst>
          </p:cNvPr>
          <p:cNvSpPr>
            <a:spLocks noGrp="1"/>
          </p:cNvSpPr>
          <p:nvPr>
            <p:ph type="body" sz="quarter" idx="11" hasCustomPrompt="1"/>
          </p:nvPr>
        </p:nvSpPr>
        <p:spPr>
          <a:xfrm>
            <a:off x="452719" y="363068"/>
            <a:ext cx="11286562" cy="711471"/>
          </a:xfrm>
        </p:spPr>
        <p:txBody>
          <a:bodyPr>
            <a:normAutofit/>
          </a:bodyPr>
          <a:lstStyle>
            <a:lvl1pPr marL="0" indent="0" algn="l">
              <a:buNone/>
              <a:defRPr sz="5500">
                <a:solidFill>
                  <a:schemeClr val="tx1"/>
                </a:solidFill>
                <a:latin typeface="Impact" panose="020B080603090205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sp>
        <p:nvSpPr>
          <p:cNvPr id="8" name="Shape 22">
            <a:extLst>
              <a:ext uri="{FF2B5EF4-FFF2-40B4-BE49-F238E27FC236}">
                <a16:creationId xmlns:a16="http://schemas.microsoft.com/office/drawing/2014/main" id="{D152AB33-7125-C557-41F1-500832DE2D1C}"/>
              </a:ext>
            </a:extLst>
          </p:cNvPr>
          <p:cNvSpPr txBox="1">
            <a:spLocks noGrp="1"/>
          </p:cNvSpPr>
          <p:nvPr>
            <p:ph type="body" idx="1"/>
          </p:nvPr>
        </p:nvSpPr>
        <p:spPr>
          <a:xfrm>
            <a:off x="452719" y="1114878"/>
            <a:ext cx="11286562" cy="534048"/>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2800" b="0" i="0" u="none" strike="noStrike" cap="none" spc="0" baseline="0">
                <a:solidFill>
                  <a:schemeClr val="accent1"/>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4" name="Rectangle 3">
            <a:extLst>
              <a:ext uri="{FF2B5EF4-FFF2-40B4-BE49-F238E27FC236}">
                <a16:creationId xmlns:a16="http://schemas.microsoft.com/office/drawing/2014/main" id="{266A665A-0E3D-8971-31EF-543EDE6C8268}"/>
              </a:ext>
            </a:extLst>
          </p:cNvPr>
          <p:cNvSpPr/>
          <p:nvPr/>
        </p:nvSpPr>
        <p:spPr>
          <a:xfrm>
            <a:off x="-83127" y="6206219"/>
            <a:ext cx="12341955" cy="7275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letter on a black background&#10;&#10;Description automatically generated">
            <a:extLst>
              <a:ext uri="{FF2B5EF4-FFF2-40B4-BE49-F238E27FC236}">
                <a16:creationId xmlns:a16="http://schemas.microsoft.com/office/drawing/2014/main" id="{3E822BD9-3C63-E612-9260-726E437870B0}"/>
              </a:ext>
            </a:extLst>
          </p:cNvPr>
          <p:cNvPicPr>
            <a:picLocks noChangeAspect="1"/>
          </p:cNvPicPr>
          <p:nvPr/>
        </p:nvPicPr>
        <p:blipFill>
          <a:blip r:embed="rId2"/>
          <a:stretch>
            <a:fillRect/>
          </a:stretch>
        </p:blipFill>
        <p:spPr>
          <a:xfrm>
            <a:off x="10435989" y="6407100"/>
            <a:ext cx="1357082" cy="238958"/>
          </a:xfrm>
          <a:prstGeom prst="rect">
            <a:avLst/>
          </a:prstGeom>
        </p:spPr>
      </p:pic>
      <p:sp>
        <p:nvSpPr>
          <p:cNvPr id="6" name="Rectangle 5">
            <a:extLst>
              <a:ext uri="{FF2B5EF4-FFF2-40B4-BE49-F238E27FC236}">
                <a16:creationId xmlns:a16="http://schemas.microsoft.com/office/drawing/2014/main" id="{3FEF3486-5BE9-7A31-A3C3-D89547FA43CB}"/>
              </a:ext>
            </a:extLst>
          </p:cNvPr>
          <p:cNvSpPr/>
          <p:nvPr/>
        </p:nvSpPr>
        <p:spPr>
          <a:xfrm>
            <a:off x="-83127" y="6206219"/>
            <a:ext cx="12341955" cy="7275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white letter on a black background&#10;&#10;Description automatically generated">
            <a:extLst>
              <a:ext uri="{FF2B5EF4-FFF2-40B4-BE49-F238E27FC236}">
                <a16:creationId xmlns:a16="http://schemas.microsoft.com/office/drawing/2014/main" id="{9D6E5827-68F6-8B99-B29A-4F56922C4BD1}"/>
              </a:ext>
            </a:extLst>
          </p:cNvPr>
          <p:cNvPicPr>
            <a:picLocks noChangeAspect="1"/>
          </p:cNvPicPr>
          <p:nvPr/>
        </p:nvPicPr>
        <p:blipFill>
          <a:blip r:embed="rId2"/>
          <a:stretch>
            <a:fillRect/>
          </a:stretch>
        </p:blipFill>
        <p:spPr>
          <a:xfrm>
            <a:off x="10435989" y="6407100"/>
            <a:ext cx="1357082" cy="238958"/>
          </a:xfrm>
          <a:prstGeom prst="rect">
            <a:avLst/>
          </a:prstGeom>
        </p:spPr>
      </p:pic>
      <p:sp>
        <p:nvSpPr>
          <p:cNvPr id="9" name="Rectangle 8">
            <a:extLst>
              <a:ext uri="{FF2B5EF4-FFF2-40B4-BE49-F238E27FC236}">
                <a16:creationId xmlns:a16="http://schemas.microsoft.com/office/drawing/2014/main" id="{6A05F528-84D6-09BE-29E5-D67F5E68D887}"/>
              </a:ext>
            </a:extLst>
          </p:cNvPr>
          <p:cNvSpPr/>
          <p:nvPr userDrawn="1"/>
        </p:nvSpPr>
        <p:spPr>
          <a:xfrm>
            <a:off x="-83127" y="6206219"/>
            <a:ext cx="12341955" cy="7275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white letter on a black background&#10;&#10;Description automatically generated">
            <a:extLst>
              <a:ext uri="{FF2B5EF4-FFF2-40B4-BE49-F238E27FC236}">
                <a16:creationId xmlns:a16="http://schemas.microsoft.com/office/drawing/2014/main" id="{403A3393-2CCF-A34A-E5CD-D6B85825266C}"/>
              </a:ext>
            </a:extLst>
          </p:cNvPr>
          <p:cNvPicPr>
            <a:picLocks noChangeAspect="1"/>
          </p:cNvPicPr>
          <p:nvPr userDrawn="1"/>
        </p:nvPicPr>
        <p:blipFill>
          <a:blip r:embed="rId2"/>
          <a:stretch>
            <a:fillRect/>
          </a:stretch>
        </p:blipFill>
        <p:spPr>
          <a:xfrm>
            <a:off x="10435989" y="6407100"/>
            <a:ext cx="1357082" cy="238958"/>
          </a:xfrm>
          <a:prstGeom prst="rect">
            <a:avLst/>
          </a:prstGeom>
        </p:spPr>
      </p:pic>
    </p:spTree>
    <p:extLst>
      <p:ext uri="{BB962C8B-B14F-4D97-AF65-F5344CB8AC3E}">
        <p14:creationId xmlns:p14="http://schemas.microsoft.com/office/powerpoint/2010/main" val="243191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257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_Tan">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671008"/>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_Blu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640017"/>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_Dark Blu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89210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_Sea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7E66EB-C2F9-62F9-B885-E44CA6DF032F}"/>
              </a:ext>
            </a:extLst>
          </p:cNvPr>
          <p:cNvPicPr>
            <a:picLocks noChangeAspect="1"/>
          </p:cNvPicPr>
          <p:nvPr/>
        </p:nvPicPr>
        <p:blipFill>
          <a:blip r:embed="rId2">
            <a:alphaModFix amt="5000"/>
          </a:blip>
          <a:stretch>
            <a:fillRect/>
          </a:stretch>
        </p:blipFill>
        <p:spPr>
          <a:xfrm>
            <a:off x="8100509" y="2863134"/>
            <a:ext cx="4739640" cy="4632998"/>
          </a:xfrm>
          <a:prstGeom prst="rect">
            <a:avLst/>
          </a:prstGeom>
          <a:effectLst/>
        </p:spPr>
      </p:pic>
      <p:sp>
        <p:nvSpPr>
          <p:cNvPr id="7" name="Text Placeholder 5">
            <a:extLst>
              <a:ext uri="{FF2B5EF4-FFF2-40B4-BE49-F238E27FC236}">
                <a16:creationId xmlns:a16="http://schemas.microsoft.com/office/drawing/2014/main" id="{6FA2AB23-C739-6C87-F7F3-1730078D0A46}"/>
              </a:ext>
            </a:extLst>
          </p:cNvPr>
          <p:cNvSpPr>
            <a:spLocks noGrp="1"/>
          </p:cNvSpPr>
          <p:nvPr>
            <p:ph type="body" sz="quarter" idx="10" hasCustomPrompt="1"/>
          </p:nvPr>
        </p:nvSpPr>
        <p:spPr>
          <a:xfrm>
            <a:off x="613191" y="2099748"/>
            <a:ext cx="10965618" cy="877887"/>
          </a:xfrm>
        </p:spPr>
        <p:txBody>
          <a:bodyPr>
            <a:normAutofit/>
          </a:bodyPr>
          <a:lstStyle>
            <a:lvl1pPr marL="0" indent="0" algn="ctr">
              <a:buNone/>
              <a:defRPr sz="5500">
                <a:solidFill>
                  <a:schemeClr val="tx1"/>
                </a:solidFill>
                <a:latin typeface="Impact" panose="020B080603090205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sp>
        <p:nvSpPr>
          <p:cNvPr id="4" name="Shape 22">
            <a:extLst>
              <a:ext uri="{FF2B5EF4-FFF2-40B4-BE49-F238E27FC236}">
                <a16:creationId xmlns:a16="http://schemas.microsoft.com/office/drawing/2014/main" id="{19238E74-F20C-D302-0806-654967376430}"/>
              </a:ext>
            </a:extLst>
          </p:cNvPr>
          <p:cNvSpPr txBox="1">
            <a:spLocks noGrp="1"/>
          </p:cNvSpPr>
          <p:nvPr>
            <p:ph type="body" idx="1"/>
          </p:nvPr>
        </p:nvSpPr>
        <p:spPr>
          <a:xfrm>
            <a:off x="612808" y="2939013"/>
            <a:ext cx="10966381" cy="596341"/>
          </a:xfrm>
          <a:prstGeom prst="rect">
            <a:avLst/>
          </a:prstGeom>
          <a:noFill/>
          <a:ln>
            <a:noFill/>
          </a:ln>
        </p:spPr>
        <p:txBody>
          <a:bodyPr lIns="91425" tIns="91425" rIns="91425" bIns="91425" anchor="t" anchorCtr="0"/>
          <a:lstStyle>
            <a:lvl1pPr marL="0" marR="0" lvl="0" indent="0" algn="ctr" rtl="0">
              <a:spcBef>
                <a:spcPts val="640"/>
              </a:spcBef>
              <a:buClr>
                <a:srgbClr val="003974"/>
              </a:buClr>
              <a:buSzPct val="100000"/>
              <a:buFont typeface="Arial"/>
              <a:buNone/>
              <a:defRPr sz="2800" b="0" i="0" u="none" strike="noStrike" cap="none" spc="0" baseline="0">
                <a:solidFill>
                  <a:schemeClr val="accent1"/>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3" name="Picture 2">
            <a:extLst>
              <a:ext uri="{FF2B5EF4-FFF2-40B4-BE49-F238E27FC236}">
                <a16:creationId xmlns:a16="http://schemas.microsoft.com/office/drawing/2014/main" id="{D98B586D-67EA-19B4-7FB9-D7FD42790F22}"/>
              </a:ext>
            </a:extLst>
          </p:cNvPr>
          <p:cNvPicPr>
            <a:picLocks noChangeAspect="1"/>
          </p:cNvPicPr>
          <p:nvPr/>
        </p:nvPicPr>
        <p:blipFill>
          <a:blip r:embed="rId2">
            <a:alphaModFix amt="5000"/>
          </a:blip>
          <a:stretch>
            <a:fillRect/>
          </a:stretch>
        </p:blipFill>
        <p:spPr>
          <a:xfrm>
            <a:off x="8100509" y="2863134"/>
            <a:ext cx="4739640" cy="4632998"/>
          </a:xfrm>
          <a:prstGeom prst="rect">
            <a:avLst/>
          </a:prstGeom>
          <a:effectLst/>
        </p:spPr>
      </p:pic>
      <p:pic>
        <p:nvPicPr>
          <p:cNvPr id="5" name="Picture 4">
            <a:extLst>
              <a:ext uri="{FF2B5EF4-FFF2-40B4-BE49-F238E27FC236}">
                <a16:creationId xmlns:a16="http://schemas.microsoft.com/office/drawing/2014/main" id="{F55E9D4B-3C76-C755-B9CD-314DED84F384}"/>
              </a:ext>
            </a:extLst>
          </p:cNvPr>
          <p:cNvPicPr>
            <a:picLocks noChangeAspect="1"/>
          </p:cNvPicPr>
          <p:nvPr userDrawn="1"/>
        </p:nvPicPr>
        <p:blipFill>
          <a:blip r:embed="rId2">
            <a:alphaModFix amt="5000"/>
          </a:blip>
          <a:stretch>
            <a:fillRect/>
          </a:stretch>
        </p:blipFill>
        <p:spPr>
          <a:xfrm>
            <a:off x="8100509" y="2863134"/>
            <a:ext cx="4739640" cy="4632998"/>
          </a:xfrm>
          <a:prstGeom prst="rect">
            <a:avLst/>
          </a:prstGeom>
          <a:effectLst/>
        </p:spPr>
      </p:pic>
    </p:spTree>
    <p:extLst>
      <p:ext uri="{BB962C8B-B14F-4D97-AF65-F5344CB8AC3E}">
        <p14:creationId xmlns:p14="http://schemas.microsoft.com/office/powerpoint/2010/main" val="4219036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_Seal Split">
    <p:spTree>
      <p:nvGrpSpPr>
        <p:cNvPr id="1" name=""/>
        <p:cNvGrpSpPr/>
        <p:nvPr/>
      </p:nvGrpSpPr>
      <p:grpSpPr>
        <a:xfrm>
          <a:off x="0" y="0"/>
          <a:ext cx="0" cy="0"/>
          <a:chOff x="0" y="0"/>
          <a:chExt cx="0" cy="0"/>
        </a:xfrm>
      </p:grpSpPr>
      <p:sp>
        <p:nvSpPr>
          <p:cNvPr id="5" name="Tijdelijke aanduiding voor afbeelding 15">
            <a:extLst>
              <a:ext uri="{FF2B5EF4-FFF2-40B4-BE49-F238E27FC236}">
                <a16:creationId xmlns:a16="http://schemas.microsoft.com/office/drawing/2014/main" id="{9B31F668-9236-AB4A-8366-9E02A651701B}"/>
              </a:ext>
            </a:extLst>
          </p:cNvPr>
          <p:cNvSpPr>
            <a:spLocks noGrp="1"/>
          </p:cNvSpPr>
          <p:nvPr>
            <p:ph type="pic" sz="quarter" idx="10" hasCustomPrompt="1"/>
          </p:nvPr>
        </p:nvSpPr>
        <p:spPr>
          <a:xfrm>
            <a:off x="6161198" y="-83127"/>
            <a:ext cx="6097630" cy="7012029"/>
          </a:xfrm>
          <a:solidFill>
            <a:schemeClr val="bg1">
              <a:lumMod val="95000"/>
            </a:schemeClr>
          </a:solidFill>
        </p:spPr>
        <p:txBody>
          <a:bodyPr anchor="ctr" anchorCtr="0">
            <a:normAutofit/>
          </a:bodyPr>
          <a:lstStyle>
            <a:lvl1pPr marL="0" indent="0" algn="ctr">
              <a:buNone/>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BE"/>
              <a:t>Click to insert picture</a:t>
            </a:r>
          </a:p>
        </p:txBody>
      </p:sp>
      <p:pic>
        <p:nvPicPr>
          <p:cNvPr id="3" name="Picture 2">
            <a:extLst>
              <a:ext uri="{FF2B5EF4-FFF2-40B4-BE49-F238E27FC236}">
                <a16:creationId xmlns:a16="http://schemas.microsoft.com/office/drawing/2014/main" id="{7DB5BD97-968A-4272-D601-2893DA5F980D}"/>
              </a:ext>
            </a:extLst>
          </p:cNvPr>
          <p:cNvPicPr>
            <a:picLocks noChangeAspect="1"/>
          </p:cNvPicPr>
          <p:nvPr/>
        </p:nvPicPr>
        <p:blipFill>
          <a:blip r:embed="rId2">
            <a:alphaModFix amt="5000"/>
          </a:blip>
          <a:stretch>
            <a:fillRect/>
          </a:stretch>
        </p:blipFill>
        <p:spPr>
          <a:xfrm>
            <a:off x="1840490" y="687810"/>
            <a:ext cx="2483159" cy="2427288"/>
          </a:xfrm>
          <a:prstGeom prst="rect">
            <a:avLst/>
          </a:prstGeom>
          <a:effectLst/>
        </p:spPr>
      </p:pic>
      <p:sp>
        <p:nvSpPr>
          <p:cNvPr id="4" name="Shape 22">
            <a:extLst>
              <a:ext uri="{FF2B5EF4-FFF2-40B4-BE49-F238E27FC236}">
                <a16:creationId xmlns:a16="http://schemas.microsoft.com/office/drawing/2014/main" id="{C055EFDF-467B-8FBA-5362-56655226F93C}"/>
              </a:ext>
            </a:extLst>
          </p:cNvPr>
          <p:cNvSpPr txBox="1">
            <a:spLocks noGrp="1"/>
          </p:cNvSpPr>
          <p:nvPr>
            <p:ph type="body" idx="1"/>
          </p:nvPr>
        </p:nvSpPr>
        <p:spPr>
          <a:xfrm>
            <a:off x="613191" y="5110454"/>
            <a:ext cx="4937757" cy="943069"/>
          </a:xfrm>
          <a:prstGeom prst="rect">
            <a:avLst/>
          </a:prstGeom>
          <a:noFill/>
          <a:ln>
            <a:noFill/>
          </a:ln>
        </p:spPr>
        <p:txBody>
          <a:bodyPr lIns="91425" tIns="91425" rIns="91425" bIns="91425" anchor="t" anchorCtr="0"/>
          <a:lstStyle>
            <a:lvl1pPr marL="0" marR="0" lvl="0" indent="0" algn="ctr" rtl="0">
              <a:spcBef>
                <a:spcPts val="640"/>
              </a:spcBef>
              <a:buClr>
                <a:srgbClr val="003974"/>
              </a:buClr>
              <a:buSzPct val="100000"/>
              <a:buFont typeface="Arial"/>
              <a:buNone/>
              <a:defRPr sz="2800" b="0" i="0" u="none" strike="noStrike" cap="none" spc="0" baseline="0">
                <a:solidFill>
                  <a:schemeClr val="accent1"/>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 name="Text Placeholder 5">
            <a:extLst>
              <a:ext uri="{FF2B5EF4-FFF2-40B4-BE49-F238E27FC236}">
                <a16:creationId xmlns:a16="http://schemas.microsoft.com/office/drawing/2014/main" id="{4D5AF838-4402-4A2C-F983-281CD93CEA96}"/>
              </a:ext>
            </a:extLst>
          </p:cNvPr>
          <p:cNvSpPr>
            <a:spLocks noGrp="1"/>
          </p:cNvSpPr>
          <p:nvPr>
            <p:ph type="body" sz="quarter" idx="11" hasCustomPrompt="1"/>
          </p:nvPr>
        </p:nvSpPr>
        <p:spPr>
          <a:xfrm>
            <a:off x="613191" y="3473793"/>
            <a:ext cx="4937757" cy="1605287"/>
          </a:xfrm>
        </p:spPr>
        <p:txBody>
          <a:bodyPr>
            <a:normAutofit/>
          </a:bodyPr>
          <a:lstStyle>
            <a:lvl1pPr marL="0" indent="0" algn="ctr">
              <a:buNone/>
              <a:defRPr sz="5500">
                <a:solidFill>
                  <a:schemeClr val="tx1"/>
                </a:solidFill>
                <a:latin typeface="Impact" panose="020B080603090205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pic>
        <p:nvPicPr>
          <p:cNvPr id="2" name="Picture 1">
            <a:extLst>
              <a:ext uri="{FF2B5EF4-FFF2-40B4-BE49-F238E27FC236}">
                <a16:creationId xmlns:a16="http://schemas.microsoft.com/office/drawing/2014/main" id="{8556AF65-08B3-861E-DC3E-522BD6020CB3}"/>
              </a:ext>
            </a:extLst>
          </p:cNvPr>
          <p:cNvPicPr>
            <a:picLocks noChangeAspect="1"/>
          </p:cNvPicPr>
          <p:nvPr/>
        </p:nvPicPr>
        <p:blipFill>
          <a:blip r:embed="rId2">
            <a:alphaModFix amt="5000"/>
          </a:blip>
          <a:stretch>
            <a:fillRect/>
          </a:stretch>
        </p:blipFill>
        <p:spPr>
          <a:xfrm>
            <a:off x="1840490" y="687810"/>
            <a:ext cx="2483159" cy="2427288"/>
          </a:xfrm>
          <a:prstGeom prst="rect">
            <a:avLst/>
          </a:prstGeom>
          <a:effectLst/>
        </p:spPr>
      </p:pic>
      <p:pic>
        <p:nvPicPr>
          <p:cNvPr id="7" name="Picture 6">
            <a:extLst>
              <a:ext uri="{FF2B5EF4-FFF2-40B4-BE49-F238E27FC236}">
                <a16:creationId xmlns:a16="http://schemas.microsoft.com/office/drawing/2014/main" id="{D6631CDF-F83D-54A3-C77A-587164718CB7}"/>
              </a:ext>
            </a:extLst>
          </p:cNvPr>
          <p:cNvPicPr>
            <a:picLocks noChangeAspect="1"/>
          </p:cNvPicPr>
          <p:nvPr userDrawn="1"/>
        </p:nvPicPr>
        <p:blipFill>
          <a:blip r:embed="rId2">
            <a:alphaModFix amt="5000"/>
          </a:blip>
          <a:stretch>
            <a:fillRect/>
          </a:stretch>
        </p:blipFill>
        <p:spPr>
          <a:xfrm>
            <a:off x="1840490" y="687810"/>
            <a:ext cx="2483159" cy="2427288"/>
          </a:xfrm>
          <a:prstGeom prst="rect">
            <a:avLst/>
          </a:prstGeom>
          <a:effectLst/>
        </p:spPr>
      </p:pic>
    </p:spTree>
    <p:extLst>
      <p:ext uri="{BB962C8B-B14F-4D97-AF65-F5344CB8AC3E}">
        <p14:creationId xmlns:p14="http://schemas.microsoft.com/office/powerpoint/2010/main" val="261785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_Seal Photo">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090F72-2871-AA45-B27C-8DC26ED6DC09}"/>
              </a:ext>
            </a:extLst>
          </p:cNvPr>
          <p:cNvPicPr>
            <a:picLocks noChangeAspect="1"/>
          </p:cNvPicPr>
          <p:nvPr/>
        </p:nvPicPr>
        <p:blipFill>
          <a:blip r:embed="rId2">
            <a:alphaModFix amt="5000"/>
          </a:blip>
          <a:stretch>
            <a:fillRect/>
          </a:stretch>
        </p:blipFill>
        <p:spPr>
          <a:xfrm>
            <a:off x="9917409" y="4549588"/>
            <a:ext cx="2613836" cy="2555024"/>
          </a:xfrm>
          <a:prstGeom prst="rect">
            <a:avLst/>
          </a:prstGeom>
          <a:effectLst/>
        </p:spPr>
      </p:pic>
      <p:sp>
        <p:nvSpPr>
          <p:cNvPr id="2" name="Text Placeholder 5">
            <a:extLst>
              <a:ext uri="{FF2B5EF4-FFF2-40B4-BE49-F238E27FC236}">
                <a16:creationId xmlns:a16="http://schemas.microsoft.com/office/drawing/2014/main" id="{B04E7F5C-CC14-E692-F934-FDD47E0B9D93}"/>
              </a:ext>
            </a:extLst>
          </p:cNvPr>
          <p:cNvSpPr>
            <a:spLocks noGrp="1"/>
          </p:cNvSpPr>
          <p:nvPr>
            <p:ph type="body" sz="quarter" idx="11" hasCustomPrompt="1"/>
          </p:nvPr>
        </p:nvSpPr>
        <p:spPr>
          <a:xfrm>
            <a:off x="613191" y="5227002"/>
            <a:ext cx="10939876" cy="711471"/>
          </a:xfrm>
        </p:spPr>
        <p:txBody>
          <a:bodyPr>
            <a:normAutofit/>
          </a:bodyPr>
          <a:lstStyle>
            <a:lvl1pPr marL="0" indent="0" algn="l">
              <a:buNone/>
              <a:defRPr sz="5500">
                <a:solidFill>
                  <a:schemeClr val="tx1"/>
                </a:solidFill>
                <a:latin typeface="Impact" panose="020B080603090205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sp>
        <p:nvSpPr>
          <p:cNvPr id="3" name="Tijdelijke aanduiding voor afbeelding 15">
            <a:extLst>
              <a:ext uri="{FF2B5EF4-FFF2-40B4-BE49-F238E27FC236}">
                <a16:creationId xmlns:a16="http://schemas.microsoft.com/office/drawing/2014/main" id="{79692346-996B-371D-B157-9EC38F37D2B0}"/>
              </a:ext>
            </a:extLst>
          </p:cNvPr>
          <p:cNvSpPr>
            <a:spLocks noGrp="1"/>
          </p:cNvSpPr>
          <p:nvPr>
            <p:ph type="pic" sz="quarter" idx="10" hasCustomPrompt="1"/>
          </p:nvPr>
        </p:nvSpPr>
        <p:spPr>
          <a:xfrm>
            <a:off x="-44009" y="-63568"/>
            <a:ext cx="12312616" cy="4897238"/>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a:p>
            <a:r>
              <a:rPr lang="nl-BE"/>
              <a:t>   </a:t>
            </a:r>
          </a:p>
        </p:txBody>
      </p:sp>
      <p:sp>
        <p:nvSpPr>
          <p:cNvPr id="8" name="Shape 22">
            <a:extLst>
              <a:ext uri="{FF2B5EF4-FFF2-40B4-BE49-F238E27FC236}">
                <a16:creationId xmlns:a16="http://schemas.microsoft.com/office/drawing/2014/main" id="{D152AB33-7125-C557-41F1-500832DE2D1C}"/>
              </a:ext>
            </a:extLst>
          </p:cNvPr>
          <p:cNvSpPr txBox="1">
            <a:spLocks noGrp="1"/>
          </p:cNvSpPr>
          <p:nvPr>
            <p:ph type="body" idx="1"/>
          </p:nvPr>
        </p:nvSpPr>
        <p:spPr>
          <a:xfrm>
            <a:off x="613191" y="5978812"/>
            <a:ext cx="10939876" cy="534048"/>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2800" b="0" i="0" u="none" strike="noStrike" cap="none" spc="0" baseline="0">
                <a:solidFill>
                  <a:schemeClr val="accent1"/>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4" name="Picture 3">
            <a:extLst>
              <a:ext uri="{FF2B5EF4-FFF2-40B4-BE49-F238E27FC236}">
                <a16:creationId xmlns:a16="http://schemas.microsoft.com/office/drawing/2014/main" id="{A9D7C545-ED8F-6B65-51D3-3A453368E251}"/>
              </a:ext>
            </a:extLst>
          </p:cNvPr>
          <p:cNvPicPr>
            <a:picLocks noChangeAspect="1"/>
          </p:cNvPicPr>
          <p:nvPr/>
        </p:nvPicPr>
        <p:blipFill>
          <a:blip r:embed="rId2">
            <a:alphaModFix amt="5000"/>
          </a:blip>
          <a:stretch>
            <a:fillRect/>
          </a:stretch>
        </p:blipFill>
        <p:spPr>
          <a:xfrm>
            <a:off x="9917409" y="4549588"/>
            <a:ext cx="2613836" cy="2555024"/>
          </a:xfrm>
          <a:prstGeom prst="rect">
            <a:avLst/>
          </a:prstGeom>
          <a:effectLst/>
        </p:spPr>
      </p:pic>
      <p:pic>
        <p:nvPicPr>
          <p:cNvPr id="5" name="Picture 4">
            <a:extLst>
              <a:ext uri="{FF2B5EF4-FFF2-40B4-BE49-F238E27FC236}">
                <a16:creationId xmlns:a16="http://schemas.microsoft.com/office/drawing/2014/main" id="{62EC8ECF-4549-68A0-A896-80B471B705D2}"/>
              </a:ext>
            </a:extLst>
          </p:cNvPr>
          <p:cNvPicPr>
            <a:picLocks noChangeAspect="1"/>
          </p:cNvPicPr>
          <p:nvPr userDrawn="1"/>
        </p:nvPicPr>
        <p:blipFill>
          <a:blip r:embed="rId2">
            <a:alphaModFix amt="5000"/>
          </a:blip>
          <a:stretch>
            <a:fillRect/>
          </a:stretch>
        </p:blipFill>
        <p:spPr>
          <a:xfrm>
            <a:off x="9917409" y="4549588"/>
            <a:ext cx="2613836" cy="2555024"/>
          </a:xfrm>
          <a:prstGeom prst="rect">
            <a:avLst/>
          </a:prstGeom>
          <a:effectLst/>
        </p:spPr>
      </p:pic>
    </p:spTree>
    <p:extLst>
      <p:ext uri="{BB962C8B-B14F-4D97-AF65-F5344CB8AC3E}">
        <p14:creationId xmlns:p14="http://schemas.microsoft.com/office/powerpoint/2010/main" val="428256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Intro_Tan">
    <p:bg>
      <p:bgRef idx="1001">
        <a:schemeClr val="bg2"/>
      </p:bgRef>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697B786B-4268-EEDB-4327-8470CFDBC152}"/>
              </a:ext>
            </a:extLst>
          </p:cNvPr>
          <p:cNvSpPr>
            <a:spLocks noGrp="1"/>
          </p:cNvSpPr>
          <p:nvPr>
            <p:ph type="body" sz="quarter" idx="11" hasCustomPrompt="1"/>
          </p:nvPr>
        </p:nvSpPr>
        <p:spPr>
          <a:xfrm>
            <a:off x="613191" y="2569798"/>
            <a:ext cx="11044187" cy="616575"/>
          </a:xfrm>
        </p:spPr>
        <p:txBody>
          <a:bodyPr>
            <a:noAutofit/>
          </a:bodyPr>
          <a:lstStyle>
            <a:lvl1pPr marL="0" indent="0" algn="ctr">
              <a:buNone/>
              <a:defRPr sz="4500" b="0" spc="-50" baseline="0">
                <a:solidFill>
                  <a:schemeClr val="tx1"/>
                </a:solidFill>
                <a:latin typeface="Impact" panose="020B080603090205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SECTION INTRO</a:t>
            </a:r>
          </a:p>
        </p:txBody>
      </p:sp>
      <p:cxnSp>
        <p:nvCxnSpPr>
          <p:cNvPr id="8" name="Straight Connector 7">
            <a:extLst>
              <a:ext uri="{FF2B5EF4-FFF2-40B4-BE49-F238E27FC236}">
                <a16:creationId xmlns:a16="http://schemas.microsoft.com/office/drawing/2014/main" id="{C7397D68-E87C-23C0-CB80-0DFDBA2C0C69}"/>
              </a:ext>
            </a:extLst>
          </p:cNvPr>
          <p:cNvCxnSpPr>
            <a:cxnSpLocks/>
          </p:cNvCxnSpPr>
          <p:nvPr/>
        </p:nvCxnSpPr>
        <p:spPr>
          <a:xfrm>
            <a:off x="5520489" y="3553928"/>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288D0022-51A7-09FA-8954-11476E00C7AB}"/>
              </a:ext>
            </a:extLst>
          </p:cNvPr>
          <p:cNvCxnSpPr>
            <a:cxnSpLocks/>
          </p:cNvCxnSpPr>
          <p:nvPr/>
        </p:nvCxnSpPr>
        <p:spPr>
          <a:xfrm>
            <a:off x="5520489" y="3553928"/>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219CD38-3CCB-7439-50F7-0BC85F04E388}"/>
              </a:ext>
            </a:extLst>
          </p:cNvPr>
          <p:cNvCxnSpPr>
            <a:cxnSpLocks/>
          </p:cNvCxnSpPr>
          <p:nvPr userDrawn="1"/>
        </p:nvCxnSpPr>
        <p:spPr>
          <a:xfrm>
            <a:off x="5520489" y="3553928"/>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31436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Intro_White">
    <p:bg>
      <p:bgRef idx="1001">
        <a:schemeClr val="bg1"/>
      </p:bgRef>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697B786B-4268-EEDB-4327-8470CFDBC152}"/>
              </a:ext>
            </a:extLst>
          </p:cNvPr>
          <p:cNvSpPr>
            <a:spLocks noGrp="1"/>
          </p:cNvSpPr>
          <p:nvPr>
            <p:ph type="body" sz="quarter" idx="11" hasCustomPrompt="1"/>
          </p:nvPr>
        </p:nvSpPr>
        <p:spPr>
          <a:xfrm>
            <a:off x="757326" y="2569799"/>
            <a:ext cx="10664260" cy="639016"/>
          </a:xfrm>
        </p:spPr>
        <p:txBody>
          <a:bodyPr>
            <a:noAutofit/>
          </a:bodyPr>
          <a:lstStyle>
            <a:lvl1pPr marL="0" indent="0" algn="ctr">
              <a:buNone/>
              <a:defRPr sz="4500" b="0" spc="-50" baseline="0">
                <a:solidFill>
                  <a:schemeClr val="tx1"/>
                </a:solidFill>
                <a:latin typeface="Impact" panose="020B080603090205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SECTION INTRO</a:t>
            </a:r>
          </a:p>
        </p:txBody>
      </p:sp>
      <p:sp>
        <p:nvSpPr>
          <p:cNvPr id="3" name="Rectangle 2">
            <a:extLst>
              <a:ext uri="{FF2B5EF4-FFF2-40B4-BE49-F238E27FC236}">
                <a16:creationId xmlns:a16="http://schemas.microsoft.com/office/drawing/2014/main" id="{5EA98809-81FC-60B2-3250-247898996299}"/>
              </a:ext>
            </a:extLst>
          </p:cNvPr>
          <p:cNvSpPr/>
          <p:nvPr/>
        </p:nvSpPr>
        <p:spPr>
          <a:xfrm>
            <a:off x="336177" y="333935"/>
            <a:ext cx="11519647" cy="61901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hape 22">
            <a:extLst>
              <a:ext uri="{FF2B5EF4-FFF2-40B4-BE49-F238E27FC236}">
                <a16:creationId xmlns:a16="http://schemas.microsoft.com/office/drawing/2014/main" id="{AE4B4232-EEE2-BCC8-99F3-0AE4FC7AAC1B}"/>
              </a:ext>
            </a:extLst>
          </p:cNvPr>
          <p:cNvSpPr txBox="1">
            <a:spLocks noGrp="1"/>
          </p:cNvSpPr>
          <p:nvPr>
            <p:ph type="body" idx="1"/>
          </p:nvPr>
        </p:nvSpPr>
        <p:spPr>
          <a:xfrm>
            <a:off x="757326" y="3315314"/>
            <a:ext cx="10664260" cy="684486"/>
          </a:xfrm>
          <a:prstGeom prst="rect">
            <a:avLst/>
          </a:prstGeom>
          <a:noFill/>
          <a:ln>
            <a:noFill/>
          </a:ln>
        </p:spPr>
        <p:txBody>
          <a:bodyPr lIns="91425" tIns="91425" rIns="91425" bIns="91425" anchor="t" anchorCtr="0">
            <a:normAutofit/>
          </a:bodyPr>
          <a:lstStyle>
            <a:lvl1pPr marL="0" marR="0" lvl="0" indent="0" algn="ctr" rtl="0">
              <a:spcBef>
                <a:spcPts val="640"/>
              </a:spcBef>
              <a:buClr>
                <a:srgbClr val="003974"/>
              </a:buClr>
              <a:buSzPct val="100000"/>
              <a:buFont typeface="Arial"/>
              <a:buNone/>
              <a:defRPr sz="2400" b="0" i="0" u="none" strike="noStrike" cap="none" spc="0" baseline="0">
                <a:solidFill>
                  <a:schemeClr val="accent1"/>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2" name="Rectangle 1">
            <a:extLst>
              <a:ext uri="{FF2B5EF4-FFF2-40B4-BE49-F238E27FC236}">
                <a16:creationId xmlns:a16="http://schemas.microsoft.com/office/drawing/2014/main" id="{CA2A1BC8-55FD-789D-A021-6D84BCDA3CBC}"/>
              </a:ext>
            </a:extLst>
          </p:cNvPr>
          <p:cNvSpPr/>
          <p:nvPr/>
        </p:nvSpPr>
        <p:spPr>
          <a:xfrm>
            <a:off x="336177" y="333935"/>
            <a:ext cx="11519647" cy="61901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36AA088-CBCA-1EA8-B5B2-CAEF020E0D7C}"/>
              </a:ext>
            </a:extLst>
          </p:cNvPr>
          <p:cNvSpPr/>
          <p:nvPr userDrawn="1"/>
        </p:nvSpPr>
        <p:spPr>
          <a:xfrm>
            <a:off x="336177" y="333935"/>
            <a:ext cx="11519647" cy="61901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057235"/>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Intro_Blue">
    <p:bg>
      <p:bgRef idx="1001">
        <a:schemeClr val="bg2"/>
      </p:bgRef>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697B786B-4268-EEDB-4327-8470CFDBC152}"/>
              </a:ext>
            </a:extLst>
          </p:cNvPr>
          <p:cNvSpPr>
            <a:spLocks noGrp="1"/>
          </p:cNvSpPr>
          <p:nvPr>
            <p:ph type="body" sz="quarter" idx="11" hasCustomPrompt="1"/>
          </p:nvPr>
        </p:nvSpPr>
        <p:spPr>
          <a:xfrm>
            <a:off x="573907" y="4195147"/>
            <a:ext cx="11044187" cy="616575"/>
          </a:xfrm>
        </p:spPr>
        <p:txBody>
          <a:bodyPr>
            <a:noAutofit/>
          </a:bodyPr>
          <a:lstStyle>
            <a:lvl1pPr marL="0" indent="0" algn="ctr">
              <a:buNone/>
              <a:defRPr sz="4500" b="0" spc="-50" baseline="0">
                <a:solidFill>
                  <a:schemeClr val="bg1"/>
                </a:solidFill>
                <a:latin typeface="Impact" panose="020B080603090205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SECTION INTRO</a:t>
            </a:r>
          </a:p>
        </p:txBody>
      </p:sp>
      <p:cxnSp>
        <p:nvCxnSpPr>
          <p:cNvPr id="8" name="Straight Connector 7">
            <a:extLst>
              <a:ext uri="{FF2B5EF4-FFF2-40B4-BE49-F238E27FC236}">
                <a16:creationId xmlns:a16="http://schemas.microsoft.com/office/drawing/2014/main" id="{C7397D68-E87C-23C0-CB80-0DFDBA2C0C69}"/>
              </a:ext>
            </a:extLst>
          </p:cNvPr>
          <p:cNvCxnSpPr>
            <a:cxnSpLocks/>
          </p:cNvCxnSpPr>
          <p:nvPr/>
        </p:nvCxnSpPr>
        <p:spPr>
          <a:xfrm>
            <a:off x="5481205" y="3848708"/>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Picture Placeholder 1">
            <a:extLst>
              <a:ext uri="{FF2B5EF4-FFF2-40B4-BE49-F238E27FC236}">
                <a16:creationId xmlns:a16="http://schemas.microsoft.com/office/drawing/2014/main" id="{D7E6FC54-8E79-4FDA-051F-1FDBCC60B972}"/>
              </a:ext>
            </a:extLst>
          </p:cNvPr>
          <p:cNvSpPr>
            <a:spLocks noGrp="1"/>
          </p:cNvSpPr>
          <p:nvPr>
            <p:ph type="pic" sz="quarter" idx="22" hasCustomPrompt="1"/>
          </p:nvPr>
        </p:nvSpPr>
        <p:spPr>
          <a:xfrm>
            <a:off x="5140576" y="1518152"/>
            <a:ext cx="1910848" cy="1910848"/>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chemeClr val="tx1">
              <a:lumMod val="95000"/>
            </a:schemeClr>
          </a:solidFill>
          <a:ln w="15875">
            <a:solidFill>
              <a:srgbClr val="003974">
                <a:alpha val="25000"/>
              </a:srgbClr>
            </a:solidFill>
          </a:ln>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lumMod val="6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a:t>Click to insert picture</a:t>
            </a:r>
          </a:p>
        </p:txBody>
      </p:sp>
      <p:cxnSp>
        <p:nvCxnSpPr>
          <p:cNvPr id="3" name="Straight Connector 2">
            <a:extLst>
              <a:ext uri="{FF2B5EF4-FFF2-40B4-BE49-F238E27FC236}">
                <a16:creationId xmlns:a16="http://schemas.microsoft.com/office/drawing/2014/main" id="{E8DF1F9E-9490-2D9F-9B0F-4D532D4D0285}"/>
              </a:ext>
            </a:extLst>
          </p:cNvPr>
          <p:cNvCxnSpPr>
            <a:cxnSpLocks/>
          </p:cNvCxnSpPr>
          <p:nvPr/>
        </p:nvCxnSpPr>
        <p:spPr>
          <a:xfrm>
            <a:off x="5481205" y="3848708"/>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580AEE8-035C-D3E3-F406-F33BABFE9537}"/>
              </a:ext>
            </a:extLst>
          </p:cNvPr>
          <p:cNvCxnSpPr>
            <a:cxnSpLocks/>
          </p:cNvCxnSpPr>
          <p:nvPr userDrawn="1"/>
        </p:nvCxnSpPr>
        <p:spPr>
          <a:xfrm>
            <a:off x="5481205" y="3848708"/>
            <a:ext cx="122959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04652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2E88F5-147F-0543-B73A-2DC293AEAB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55CC6E-40C4-2B4A-B839-91AC0CDBDE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74A5F6-AAEF-C34E-8B84-86E3380771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E508645B-3AF0-114E-84DC-1E8AC6C4CCDF}" type="datetimeFigureOut">
              <a:rPr lang="en-US" smtClean="0"/>
              <a:pPr/>
              <a:t>6/10/2024</a:t>
            </a:fld>
            <a:endParaRPr lang="en-US"/>
          </a:p>
        </p:txBody>
      </p:sp>
      <p:sp>
        <p:nvSpPr>
          <p:cNvPr id="5" name="Footer Placeholder 4">
            <a:extLst>
              <a:ext uri="{FF2B5EF4-FFF2-40B4-BE49-F238E27FC236}">
                <a16:creationId xmlns:a16="http://schemas.microsoft.com/office/drawing/2014/main" id="{560C4C6B-7C99-3644-8502-FDFA69BE51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B9E306E-9454-8E4B-9B57-D6F433D85E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E4B83A18-522B-CB49-B34C-45A4DC796CF4}" type="slidenum">
              <a:rPr lang="en-US" smtClean="0"/>
              <a:pPr/>
              <a:t>‹#›</a:t>
            </a:fld>
            <a:endParaRPr lang="en-US"/>
          </a:p>
        </p:txBody>
      </p:sp>
    </p:spTree>
    <p:extLst>
      <p:ext uri="{BB962C8B-B14F-4D97-AF65-F5344CB8AC3E}">
        <p14:creationId xmlns:p14="http://schemas.microsoft.com/office/powerpoint/2010/main" val="131234949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9" r:id="rId30"/>
    <p:sldLayoutId id="2147483758" r:id="rId31"/>
    <p:sldLayoutId id="2147483757" r:id="rId32"/>
    <p:sldLayoutId id="2147483756" r:id="rId33"/>
  </p:sldLayoutIdLst>
  <p:txStyles>
    <p:titleStyle>
      <a:lvl1pPr algn="l" defTabSz="914400" rtl="0" eaLnBrk="1" latinLnBrk="0" hangingPunct="1">
        <a:lnSpc>
          <a:spcPct val="90000"/>
        </a:lnSpc>
        <a:spcBef>
          <a:spcPct val="0"/>
        </a:spcBef>
        <a:buNone/>
        <a:defRPr sz="3200" b="1" kern="1200"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38.emf"/><Relationship Id="rId11" Type="http://schemas.openxmlformats.org/officeDocument/2006/relationships/image" Target="../media/image41.png"/><Relationship Id="rId5" Type="http://schemas.openxmlformats.org/officeDocument/2006/relationships/oleObject" Target="../embeddings/oleObject2.bin"/><Relationship Id="rId10" Type="http://schemas.openxmlformats.org/officeDocument/2006/relationships/image" Target="../media/image40.emf"/><Relationship Id="rId4" Type="http://schemas.openxmlformats.org/officeDocument/2006/relationships/image" Target="../media/image37.emf"/><Relationship Id="rId9" Type="http://schemas.openxmlformats.org/officeDocument/2006/relationships/oleObject" Target="../embeddings/oleObject4.bin"/></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30.xml"/><Relationship Id="rId4" Type="http://schemas.openxmlformats.org/officeDocument/2006/relationships/image" Target="../media/image47.sv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30.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9.sv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79827">
            <a:off x="8380262" y="3209314"/>
            <a:ext cx="4347666" cy="4241787"/>
          </a:xfrm>
          <a:custGeom>
            <a:avLst/>
            <a:gdLst/>
            <a:ahLst/>
            <a:cxnLst/>
            <a:rect l="l" t="t" r="r" b="b"/>
            <a:pathLst>
              <a:path w="6521499" h="6362680">
                <a:moveTo>
                  <a:pt x="0" y="0"/>
                </a:moveTo>
                <a:lnTo>
                  <a:pt x="6521499" y="0"/>
                </a:lnTo>
                <a:lnTo>
                  <a:pt x="6521499" y="6362681"/>
                </a:lnTo>
                <a:lnTo>
                  <a:pt x="0" y="6362681"/>
                </a:lnTo>
                <a:lnTo>
                  <a:pt x="0" y="0"/>
                </a:lnTo>
                <a:close/>
              </a:path>
            </a:pathLst>
          </a:custGeom>
          <a:blipFill>
            <a:blip r:embed="rId3">
              <a:alphaModFix amt="19999"/>
            </a:blip>
            <a:stretch>
              <a:fillRect/>
            </a:stretch>
          </a:blipFill>
        </p:spPr>
        <p:txBody>
          <a:bodyPr/>
          <a:lstStyle/>
          <a:p>
            <a:endParaRPr lang="en-US" sz="1200"/>
          </a:p>
        </p:txBody>
      </p:sp>
      <p:sp>
        <p:nvSpPr>
          <p:cNvPr id="3" name="TextBox 3"/>
          <p:cNvSpPr txBox="1"/>
          <p:nvPr/>
        </p:nvSpPr>
        <p:spPr>
          <a:xfrm>
            <a:off x="685800" y="1827244"/>
            <a:ext cx="10820400" cy="576633"/>
          </a:xfrm>
          <a:prstGeom prst="rect">
            <a:avLst/>
          </a:prstGeom>
        </p:spPr>
        <p:txBody>
          <a:bodyPr lIns="0" tIns="0" rIns="0" bIns="0" rtlCol="0" anchor="t">
            <a:spAutoFit/>
          </a:bodyPr>
          <a:lstStyle/>
          <a:p>
            <a:pPr algn="ctr">
              <a:lnSpc>
                <a:spcPts val="5040"/>
              </a:lnSpc>
            </a:pPr>
            <a:r>
              <a:rPr lang="en-US" sz="3600">
                <a:solidFill>
                  <a:srgbClr val="003874"/>
                </a:solidFill>
                <a:latin typeface="Verdana Pro Bold"/>
              </a:rPr>
              <a:t>2024 CLUB LEADERSHIP EDUCATION</a:t>
            </a:r>
          </a:p>
        </p:txBody>
      </p:sp>
      <p:sp>
        <p:nvSpPr>
          <p:cNvPr id="4" name="TextBox 4"/>
          <p:cNvSpPr txBox="1"/>
          <p:nvPr/>
        </p:nvSpPr>
        <p:spPr>
          <a:xfrm>
            <a:off x="685800" y="2407211"/>
            <a:ext cx="10820400" cy="299697"/>
          </a:xfrm>
          <a:prstGeom prst="rect">
            <a:avLst/>
          </a:prstGeom>
        </p:spPr>
        <p:txBody>
          <a:bodyPr lIns="0" tIns="0" rIns="0" bIns="0" rtlCol="0" anchor="t">
            <a:spAutoFit/>
          </a:bodyPr>
          <a:lstStyle/>
          <a:p>
            <a:pPr algn="ctr">
              <a:lnSpc>
                <a:spcPts val="2613"/>
              </a:lnSpc>
            </a:pPr>
            <a:r>
              <a:rPr lang="en-US" sz="1866" dirty="0">
                <a:solidFill>
                  <a:srgbClr val="B49759"/>
                </a:solidFill>
                <a:latin typeface="Verdana Pro"/>
              </a:rPr>
              <a:t>Club Membership Chair</a:t>
            </a:r>
          </a:p>
        </p:txBody>
      </p:sp>
      <p:sp>
        <p:nvSpPr>
          <p:cNvPr id="5" name="TextBox 5"/>
          <p:cNvSpPr txBox="1"/>
          <p:nvPr/>
        </p:nvSpPr>
        <p:spPr>
          <a:xfrm>
            <a:off x="685801" y="4211952"/>
            <a:ext cx="7228371" cy="536301"/>
          </a:xfrm>
          <a:prstGeom prst="rect">
            <a:avLst/>
          </a:prstGeom>
        </p:spPr>
        <p:txBody>
          <a:bodyPr lIns="0" tIns="0" rIns="0" bIns="0" rtlCol="0" anchor="t">
            <a:spAutoFit/>
          </a:bodyPr>
          <a:lstStyle/>
          <a:p>
            <a:pPr>
              <a:lnSpc>
                <a:spcPts val="2240"/>
              </a:lnSpc>
            </a:pPr>
            <a:r>
              <a:rPr lang="en-US" sz="1600" dirty="0">
                <a:solidFill>
                  <a:srgbClr val="000000"/>
                </a:solidFill>
                <a:latin typeface="Verdana Pro"/>
              </a:rPr>
              <a:t>Michigan District</a:t>
            </a:r>
          </a:p>
          <a:p>
            <a:pPr>
              <a:lnSpc>
                <a:spcPts val="2240"/>
              </a:lnSpc>
            </a:pPr>
            <a:r>
              <a:rPr lang="en-US" sz="1600" dirty="0">
                <a:solidFill>
                  <a:srgbClr val="000000"/>
                </a:solidFill>
                <a:latin typeface="Verdana Pro"/>
              </a:rPr>
              <a:t>June 10,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1634624"/>
            <a:ext cx="6852856" cy="4549006"/>
          </a:xfrm>
        </p:spPr>
        <p:txBody>
          <a:bodyPr>
            <a:normAutofit lnSpcReduction="10000"/>
          </a:bodyPr>
          <a:lstStyle/>
          <a:p>
            <a:r>
              <a:rPr lang="en-US" sz="1600" b="1" dirty="0">
                <a:solidFill>
                  <a:srgbClr val="B49759"/>
                </a:solidFill>
              </a:rPr>
              <a:t>IMPROVE THE CLUB EXPERIENCE</a:t>
            </a:r>
          </a:p>
          <a:p>
            <a:r>
              <a:rPr lang="en-US" sz="2400" b="1" dirty="0"/>
              <a:t>In-depth look at all your club does</a:t>
            </a:r>
          </a:p>
          <a:p>
            <a:endParaRPr lang="en-US" sz="2400" b="1" dirty="0"/>
          </a:p>
          <a:p>
            <a:pPr marL="342900" indent="-342900">
              <a:buFont typeface="Wingdings" panose="05000000000000000000" pitchFamily="2" charset="2"/>
              <a:buChar char="§"/>
            </a:pPr>
            <a:r>
              <a:rPr lang="en-US" sz="2400" dirty="0"/>
              <a:t>Operations</a:t>
            </a:r>
          </a:p>
          <a:p>
            <a:pPr marL="342900" indent="-342900">
              <a:buFont typeface="Wingdings" panose="05000000000000000000" pitchFamily="2" charset="2"/>
              <a:buChar char="§"/>
            </a:pPr>
            <a:r>
              <a:rPr lang="en-US" sz="2400" dirty="0"/>
              <a:t>Service and fundraising</a:t>
            </a:r>
          </a:p>
          <a:p>
            <a:pPr marL="342900" indent="-342900">
              <a:buFont typeface="Wingdings" panose="05000000000000000000" pitchFamily="2" charset="2"/>
              <a:buChar char="§"/>
            </a:pPr>
            <a:r>
              <a:rPr lang="en-US" sz="2400" dirty="0"/>
              <a:t>Community outreach</a:t>
            </a:r>
          </a:p>
          <a:p>
            <a:endParaRPr lang="en-US" dirty="0"/>
          </a:p>
          <a:p>
            <a:endParaRPr lang="en-US" dirty="0"/>
          </a:p>
          <a:p>
            <a:endParaRPr lang="en-US" dirty="0"/>
          </a:p>
          <a:p>
            <a:endParaRPr lang="en-US" dirty="0"/>
          </a:p>
          <a:p>
            <a:endParaRPr lang="en-US" dirty="0"/>
          </a:p>
          <a:p>
            <a:endParaRPr lang="en-US" dirty="0"/>
          </a:p>
          <a:p>
            <a:pPr marL="0" marR="0" lvl="0" indent="0" algn="l" defTabSz="914400" rtl="0" eaLnBrk="1" fontAlgn="auto" latinLnBrk="0" hangingPunct="1">
              <a:lnSpc>
                <a:spcPct val="90000"/>
              </a:lnSpc>
              <a:spcBef>
                <a:spcPts val="640"/>
              </a:spcBef>
              <a:spcAft>
                <a:spcPts val="0"/>
              </a:spcAft>
              <a:buClr>
                <a:srgbClr val="003974"/>
              </a:buClr>
              <a:buSzPct val="100000"/>
              <a:buFont typeface="Arial" panose="020B0604020202020204" pitchFamily="34" charset="0"/>
              <a:buNone/>
              <a:tabLst/>
              <a:defRPr/>
            </a:pPr>
            <a:r>
              <a:rPr lang="en-US" sz="1600" b="1" dirty="0">
                <a:solidFill>
                  <a:srgbClr val="B49759"/>
                </a:solidFill>
              </a:rPr>
              <a:t>k</a:t>
            </a:r>
            <a:r>
              <a:rPr kumimoji="0" lang="en-US" sz="16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iwanis.org/</a:t>
            </a:r>
            <a:r>
              <a:rPr kumimoji="0" lang="en-US" sz="1600" b="1" i="0" u="none" strike="noStrike" kern="1200" cap="none" spc="0" normalizeH="0" baseline="0" noProof="0" dirty="0" err="1">
                <a:ln>
                  <a:noFill/>
                </a:ln>
                <a:solidFill>
                  <a:srgbClr val="B49759"/>
                </a:solidFill>
                <a:effectLst/>
                <a:uLnTx/>
                <a:uFillTx/>
                <a:latin typeface="Verdana" panose="020B0604030504040204" pitchFamily="34" charset="0"/>
                <a:ea typeface="Verdana" panose="020B0604030504040204" pitchFamily="34" charset="0"/>
                <a:sym typeface="Verdana"/>
              </a:rPr>
              <a:t>ACEtools</a:t>
            </a:r>
            <a:endParaRPr kumimoji="0" lang="en-US" sz="16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endParaRPr>
          </a:p>
          <a:p>
            <a:endParaRPr lang="en-US"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852856" cy="528948"/>
          </a:xfrm>
        </p:spPr>
        <p:txBody>
          <a:bodyPr/>
          <a:lstStyle/>
          <a:p>
            <a:r>
              <a:rPr lang="en-US"/>
              <a:t>Create a membership plan</a:t>
            </a:r>
          </a:p>
        </p:txBody>
      </p:sp>
      <p:pic>
        <p:nvPicPr>
          <p:cNvPr id="3" name="Picture 2">
            <a:extLst>
              <a:ext uri="{FF2B5EF4-FFF2-40B4-BE49-F238E27FC236}">
                <a16:creationId xmlns:a16="http://schemas.microsoft.com/office/drawing/2014/main" id="{0A194B09-2D86-C24E-33FD-4614C4E22F0A}"/>
              </a:ext>
            </a:extLst>
          </p:cNvPr>
          <p:cNvPicPr>
            <a:picLocks noChangeAspect="1"/>
          </p:cNvPicPr>
          <p:nvPr/>
        </p:nvPicPr>
        <p:blipFill rotWithShape="1">
          <a:blip r:embed="rId3"/>
          <a:srcRect t="481" b="481"/>
          <a:stretch/>
        </p:blipFill>
        <p:spPr>
          <a:xfrm>
            <a:off x="7305576" y="1129830"/>
            <a:ext cx="4515052" cy="5311744"/>
          </a:xfrm>
          <a:prstGeom prst="rect">
            <a:avLst/>
          </a:prstGeom>
        </p:spPr>
      </p:pic>
    </p:spTree>
    <p:extLst>
      <p:ext uri="{BB962C8B-B14F-4D97-AF65-F5344CB8AC3E}">
        <p14:creationId xmlns:p14="http://schemas.microsoft.com/office/powerpoint/2010/main" val="1377411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852856" cy="3776466"/>
          </a:xfrm>
        </p:spPr>
        <p:txBody>
          <a:bodyPr/>
          <a:lstStyle/>
          <a:p>
            <a:r>
              <a:rPr lang="en-US" sz="1600" b="1" dirty="0">
                <a:solidFill>
                  <a:srgbClr val="B49759"/>
                </a:solidFill>
              </a:rPr>
              <a:t>SET GOALS</a:t>
            </a:r>
          </a:p>
          <a:p>
            <a:r>
              <a:rPr lang="en-US" sz="2400" b="1" dirty="0"/>
              <a:t>Your plan’s intent and outcomes</a:t>
            </a:r>
          </a:p>
          <a:p>
            <a:endParaRPr lang="en-US" sz="2400" b="1" dirty="0"/>
          </a:p>
          <a:p>
            <a:pPr marL="342900" indent="-342900">
              <a:buFont typeface="Wingdings" panose="05000000000000000000" pitchFamily="2" charset="2"/>
              <a:buChar char="§"/>
            </a:pPr>
            <a:r>
              <a:rPr lang="en-US" sz="2400" dirty="0"/>
              <a:t>Determine quantitative goal </a:t>
            </a:r>
          </a:p>
          <a:p>
            <a:pPr marL="342900" indent="-342900">
              <a:buFont typeface="Wingdings" panose="05000000000000000000" pitchFamily="2" charset="2"/>
              <a:buChar char="§"/>
            </a:pPr>
            <a:r>
              <a:rPr lang="en-US" sz="2400" dirty="0"/>
              <a:t>Examine your club’s qualitative objective</a:t>
            </a:r>
          </a:p>
          <a:p>
            <a:endParaRPr lang="en-US"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852856" cy="528948"/>
          </a:xfrm>
        </p:spPr>
        <p:txBody>
          <a:bodyPr/>
          <a:lstStyle/>
          <a:p>
            <a:r>
              <a:rPr lang="en-US"/>
              <a:t>Create a membership plan</a:t>
            </a:r>
          </a:p>
        </p:txBody>
      </p:sp>
      <p:pic>
        <p:nvPicPr>
          <p:cNvPr id="5" name="Picture 4">
            <a:extLst>
              <a:ext uri="{FF2B5EF4-FFF2-40B4-BE49-F238E27FC236}">
                <a16:creationId xmlns:a16="http://schemas.microsoft.com/office/drawing/2014/main" id="{DF835378-6658-A1E6-3D16-99662FB0E02D}"/>
              </a:ext>
            </a:extLst>
          </p:cNvPr>
          <p:cNvPicPr>
            <a:picLocks noChangeAspect="1"/>
          </p:cNvPicPr>
          <p:nvPr/>
        </p:nvPicPr>
        <p:blipFill rotWithShape="1">
          <a:blip r:embed="rId3"/>
          <a:srcRect t="481" b="481"/>
          <a:stretch/>
        </p:blipFill>
        <p:spPr>
          <a:xfrm>
            <a:off x="7155180" y="997502"/>
            <a:ext cx="4665447" cy="5488676"/>
          </a:xfrm>
          <a:prstGeom prst="rect">
            <a:avLst/>
          </a:prstGeom>
        </p:spPr>
      </p:pic>
    </p:spTree>
    <p:extLst>
      <p:ext uri="{BB962C8B-B14F-4D97-AF65-F5344CB8AC3E}">
        <p14:creationId xmlns:p14="http://schemas.microsoft.com/office/powerpoint/2010/main" val="815887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578449" y="1931804"/>
            <a:ext cx="6852856" cy="3776466"/>
          </a:xfrm>
        </p:spPr>
        <p:txBody>
          <a:bodyPr>
            <a:normAutofit lnSpcReduction="10000"/>
          </a:bodyPr>
          <a:lstStyle/>
          <a:p>
            <a:r>
              <a:rPr lang="en-US" sz="1600" b="1" dirty="0">
                <a:solidFill>
                  <a:srgbClr val="B49759"/>
                </a:solidFill>
              </a:rPr>
              <a:t>ACHIEVE GOALS</a:t>
            </a:r>
          </a:p>
          <a:p>
            <a:r>
              <a:rPr lang="en-US" sz="2400" b="1" dirty="0"/>
              <a:t>Create a plan</a:t>
            </a:r>
          </a:p>
          <a:p>
            <a:endParaRPr lang="en-US" sz="2400" b="1" dirty="0"/>
          </a:p>
          <a:p>
            <a:pPr marL="342900" indent="-342900">
              <a:buFont typeface="Wingdings" panose="05000000000000000000" pitchFamily="2" charset="2"/>
              <a:buChar char="§"/>
            </a:pPr>
            <a:r>
              <a:rPr lang="en-US" sz="2400" dirty="0"/>
              <a:t>Determine best recruiting style and tactic.</a:t>
            </a:r>
          </a:p>
          <a:p>
            <a:pPr marL="342900" indent="-342900">
              <a:buFont typeface="Wingdings" panose="05000000000000000000" pitchFamily="2" charset="2"/>
              <a:buChar char="§"/>
            </a:pPr>
            <a:r>
              <a:rPr lang="en-US" sz="2400" dirty="0"/>
              <a:t>Assess necessary club improvement.</a:t>
            </a:r>
          </a:p>
          <a:p>
            <a:pPr marL="342900" indent="-342900">
              <a:buFont typeface="Wingdings" panose="05000000000000000000" pitchFamily="2" charset="2"/>
              <a:buChar char="§"/>
            </a:pPr>
            <a:r>
              <a:rPr lang="en-US" sz="2400" dirty="0"/>
              <a:t>Create an accountability plan.</a:t>
            </a:r>
          </a:p>
          <a:p>
            <a:pPr marL="342900" indent="-342900">
              <a:buFont typeface="Wingdings" panose="05000000000000000000" pitchFamily="2" charset="2"/>
              <a:buChar char="§"/>
            </a:pPr>
            <a:r>
              <a:rPr lang="en-US" sz="2400" dirty="0"/>
              <a:t>Develop operational steps to achieve goal.</a:t>
            </a:r>
          </a:p>
          <a:p>
            <a:pPr marL="342900" indent="-342900">
              <a:buFont typeface="Wingdings" panose="05000000000000000000" pitchFamily="2" charset="2"/>
              <a:buChar char="§"/>
            </a:pPr>
            <a:r>
              <a:rPr lang="en-US" sz="2400" dirty="0"/>
              <a:t>Define how to measure progress.</a:t>
            </a:r>
          </a:p>
          <a:p>
            <a:endParaRPr lang="en-US"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852856" cy="528948"/>
          </a:xfrm>
        </p:spPr>
        <p:txBody>
          <a:bodyPr/>
          <a:lstStyle/>
          <a:p>
            <a:r>
              <a:rPr lang="en-US"/>
              <a:t>Create a membership plan</a:t>
            </a:r>
          </a:p>
        </p:txBody>
      </p:sp>
      <p:pic>
        <p:nvPicPr>
          <p:cNvPr id="3" name="Picture 2">
            <a:extLst>
              <a:ext uri="{FF2B5EF4-FFF2-40B4-BE49-F238E27FC236}">
                <a16:creationId xmlns:a16="http://schemas.microsoft.com/office/drawing/2014/main" id="{0A194B09-2D86-C24E-33FD-4614C4E22F0A}"/>
              </a:ext>
            </a:extLst>
          </p:cNvPr>
          <p:cNvPicPr>
            <a:picLocks noChangeAspect="1"/>
          </p:cNvPicPr>
          <p:nvPr/>
        </p:nvPicPr>
        <p:blipFill rotWithShape="1">
          <a:blip r:embed="rId3"/>
          <a:srcRect t="-7024" b="275"/>
          <a:stretch/>
        </p:blipFill>
        <p:spPr>
          <a:xfrm>
            <a:off x="7431305" y="774950"/>
            <a:ext cx="4400473" cy="5960388"/>
          </a:xfrm>
          <a:prstGeom prst="rect">
            <a:avLst/>
          </a:prstGeom>
        </p:spPr>
      </p:pic>
    </p:spTree>
    <p:extLst>
      <p:ext uri="{BB962C8B-B14F-4D97-AF65-F5344CB8AC3E}">
        <p14:creationId xmlns:p14="http://schemas.microsoft.com/office/powerpoint/2010/main" val="2360280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1748924"/>
            <a:ext cx="7054986" cy="4160386"/>
          </a:xfrm>
        </p:spPr>
        <p:txBody>
          <a:bodyPr/>
          <a:lstStyle/>
          <a:p>
            <a:r>
              <a:rPr lang="en-US" sz="1600" b="1" dirty="0">
                <a:solidFill>
                  <a:srgbClr val="B49759"/>
                </a:solidFill>
              </a:rPr>
              <a:t>MEMBERSHIP OPPORTUNITIES</a:t>
            </a:r>
          </a:p>
          <a:p>
            <a:r>
              <a:rPr lang="en-US" sz="2400" b="1" dirty="0"/>
              <a:t>Capitalize on occasions and flexibility</a:t>
            </a:r>
          </a:p>
          <a:p>
            <a:endParaRPr lang="en-US" sz="2400" b="1" dirty="0"/>
          </a:p>
          <a:p>
            <a:pPr marL="342900" indent="-342900">
              <a:buFont typeface="Wingdings" panose="05000000000000000000" pitchFamily="2" charset="2"/>
              <a:buChar char="§"/>
            </a:pPr>
            <a:r>
              <a:rPr lang="en-US" sz="2400" dirty="0"/>
              <a:t>Community opportunities </a:t>
            </a:r>
          </a:p>
          <a:p>
            <a:pPr marL="342900" indent="-342900">
              <a:buFont typeface="Wingdings" panose="05000000000000000000" pitchFamily="2" charset="2"/>
              <a:buChar char="§"/>
            </a:pPr>
            <a:r>
              <a:rPr lang="en-US" sz="2400" dirty="0"/>
              <a:t>Service projects and fundraisers</a:t>
            </a:r>
          </a:p>
          <a:p>
            <a:pPr marL="342900" indent="-342900">
              <a:buFont typeface="Wingdings" panose="05000000000000000000" pitchFamily="2" charset="2"/>
              <a:buChar char="§"/>
            </a:pPr>
            <a:r>
              <a:rPr lang="en-US" sz="2400" dirty="0"/>
              <a:t>Two For Two, club boosts or open house</a:t>
            </a:r>
          </a:p>
          <a:p>
            <a:pPr marL="342900" indent="-342900">
              <a:buFont typeface="Wingdings" panose="05000000000000000000" pitchFamily="2" charset="2"/>
              <a:buChar char="§"/>
            </a:pPr>
            <a:r>
              <a:rPr lang="en-US" sz="2400" dirty="0"/>
              <a:t>Reconnecting former members</a:t>
            </a:r>
          </a:p>
          <a:p>
            <a:pPr marL="342900" indent="-342900">
              <a:buFont typeface="Wingdings" panose="05000000000000000000" pitchFamily="2" charset="2"/>
              <a:buChar char="§"/>
            </a:pPr>
            <a:r>
              <a:rPr lang="en-US" sz="2400" dirty="0"/>
              <a:t>Corporate membership</a:t>
            </a:r>
          </a:p>
          <a:p>
            <a:pPr marL="342900" indent="-342900">
              <a:buFont typeface="Wingdings" panose="05000000000000000000" pitchFamily="2" charset="2"/>
              <a:buChar char="§"/>
            </a:pPr>
            <a:r>
              <a:rPr lang="en-US" sz="2400" dirty="0"/>
              <a:t>Satellite membership</a:t>
            </a:r>
          </a:p>
          <a:p>
            <a:endParaRPr lang="en-US"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852856" cy="528948"/>
          </a:xfrm>
        </p:spPr>
        <p:txBody>
          <a:bodyPr/>
          <a:lstStyle/>
          <a:p>
            <a:r>
              <a:rPr lang="en-US"/>
              <a:t>Create a membership plan</a:t>
            </a:r>
          </a:p>
        </p:txBody>
      </p:sp>
      <p:pic>
        <p:nvPicPr>
          <p:cNvPr id="3" name="Picture 2">
            <a:extLst>
              <a:ext uri="{FF2B5EF4-FFF2-40B4-BE49-F238E27FC236}">
                <a16:creationId xmlns:a16="http://schemas.microsoft.com/office/drawing/2014/main" id="{0A194B09-2D86-C24E-33FD-4614C4E22F0A}"/>
              </a:ext>
            </a:extLst>
          </p:cNvPr>
          <p:cNvPicPr>
            <a:picLocks noChangeAspect="1"/>
          </p:cNvPicPr>
          <p:nvPr/>
        </p:nvPicPr>
        <p:blipFill rotWithShape="1">
          <a:blip r:embed="rId3"/>
          <a:srcRect t="1081" b="1081"/>
          <a:stretch/>
        </p:blipFill>
        <p:spPr>
          <a:xfrm>
            <a:off x="7305576" y="1129830"/>
            <a:ext cx="4515052" cy="5311744"/>
          </a:xfrm>
          <a:prstGeom prst="rect">
            <a:avLst/>
          </a:prstGeom>
        </p:spPr>
      </p:pic>
    </p:spTree>
    <p:extLst>
      <p:ext uri="{BB962C8B-B14F-4D97-AF65-F5344CB8AC3E}">
        <p14:creationId xmlns:p14="http://schemas.microsoft.com/office/powerpoint/2010/main" val="1476364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1494630"/>
            <a:ext cx="6977984" cy="4823326"/>
          </a:xfrm>
        </p:spPr>
        <p:txBody>
          <a:bodyPr>
            <a:normAutofit/>
          </a:bodyPr>
          <a:lstStyle/>
          <a:p>
            <a:r>
              <a:rPr lang="en-US" sz="1600" b="1" dirty="0">
                <a:solidFill>
                  <a:srgbClr val="B49759"/>
                </a:solidFill>
              </a:rPr>
              <a:t>RECOGNIZE MEMBERS</a:t>
            </a:r>
          </a:p>
          <a:p>
            <a:r>
              <a:rPr lang="en-US" sz="2400" b="1" dirty="0"/>
              <a:t>Recognition is the greatest motivator</a:t>
            </a:r>
          </a:p>
          <a:p>
            <a:endParaRPr lang="en-US" sz="2400" b="1" dirty="0"/>
          </a:p>
          <a:p>
            <a:pPr marL="342900" indent="-342900">
              <a:buFont typeface="Wingdings" panose="05000000000000000000" pitchFamily="2" charset="2"/>
              <a:buChar char="§"/>
            </a:pPr>
            <a:r>
              <a:rPr lang="en-US" sz="2400" dirty="0"/>
              <a:t>Recognize members with the Ruby K award </a:t>
            </a:r>
            <a:br>
              <a:rPr lang="en-US" sz="2400" dirty="0"/>
            </a:br>
            <a:r>
              <a:rPr lang="en-US" sz="2400" dirty="0"/>
              <a:t>for sponsoring new members.</a:t>
            </a:r>
          </a:p>
          <a:p>
            <a:pPr marL="342900" indent="-342900">
              <a:buFont typeface="Wingdings" panose="05000000000000000000" pitchFamily="2" charset="2"/>
              <a:buChar char="§"/>
            </a:pPr>
            <a:r>
              <a:rPr lang="en-US" sz="2400" dirty="0"/>
              <a:t>Simple order form.</a:t>
            </a:r>
          </a:p>
          <a:p>
            <a:pPr marL="342900" indent="-342900">
              <a:buFont typeface="Wingdings" panose="05000000000000000000" pitchFamily="2" charset="2"/>
              <a:buChar char="§"/>
            </a:pPr>
            <a:r>
              <a:rPr lang="en-US" sz="2400" dirty="0"/>
              <a:t>It’s free.</a:t>
            </a:r>
          </a:p>
          <a:p>
            <a:endParaRPr lang="en-US" dirty="0"/>
          </a:p>
          <a:p>
            <a:endParaRPr lang="en-US" dirty="0"/>
          </a:p>
          <a:p>
            <a:endParaRPr lang="en-US" dirty="0"/>
          </a:p>
          <a:p>
            <a:r>
              <a:rPr lang="en-US" sz="1600" b="1" dirty="0">
                <a:solidFill>
                  <a:srgbClr val="B49759"/>
                </a:solidFill>
              </a:rPr>
              <a:t>k</a:t>
            </a:r>
            <a:r>
              <a:rPr kumimoji="0" lang="en-US" sz="16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iwanis.org/</a:t>
            </a:r>
            <a:r>
              <a:rPr kumimoji="0" lang="en-US" sz="1600" b="1" i="0" u="none" strike="noStrike" kern="1200" cap="none" spc="0" normalizeH="0" baseline="0" noProof="0" dirty="0" err="1">
                <a:ln>
                  <a:noFill/>
                </a:ln>
                <a:solidFill>
                  <a:srgbClr val="B49759"/>
                </a:solidFill>
                <a:effectLst/>
                <a:uLnTx/>
                <a:uFillTx/>
                <a:latin typeface="Verdana" panose="020B0604030504040204" pitchFamily="34" charset="0"/>
                <a:ea typeface="Verdana" panose="020B0604030504040204" pitchFamily="34" charset="0"/>
                <a:sym typeface="Verdana"/>
              </a:rPr>
              <a:t>ACEtools</a:t>
            </a:r>
            <a:endParaRPr kumimoji="0" lang="en-US" sz="16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endParaRPr>
          </a:p>
          <a:p>
            <a:r>
              <a:rPr lang="en-US" sz="1600" b="1" dirty="0">
                <a:solidFill>
                  <a:srgbClr val="B49759"/>
                </a:solidFill>
              </a:rPr>
              <a:t>Kiwanis.org/</a:t>
            </a:r>
            <a:r>
              <a:rPr lang="en-US" sz="1600" b="1" dirty="0" err="1">
                <a:solidFill>
                  <a:srgbClr val="B49759"/>
                </a:solidFill>
              </a:rPr>
              <a:t>rubykaward</a:t>
            </a:r>
            <a:endParaRPr kumimoji="0" lang="en-US" sz="16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endParaRPr>
          </a:p>
          <a:p>
            <a:endParaRPr lang="en-US"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852856" cy="528948"/>
          </a:xfrm>
        </p:spPr>
        <p:txBody>
          <a:bodyPr/>
          <a:lstStyle/>
          <a:p>
            <a:r>
              <a:rPr lang="en-US"/>
              <a:t>Create a membership plan</a:t>
            </a:r>
          </a:p>
        </p:txBody>
      </p:sp>
      <p:pic>
        <p:nvPicPr>
          <p:cNvPr id="3" name="Picture 2">
            <a:extLst>
              <a:ext uri="{FF2B5EF4-FFF2-40B4-BE49-F238E27FC236}">
                <a16:creationId xmlns:a16="http://schemas.microsoft.com/office/drawing/2014/main" id="{0A194B09-2D86-C24E-33FD-4614C4E22F0A}"/>
              </a:ext>
            </a:extLst>
          </p:cNvPr>
          <p:cNvPicPr>
            <a:picLocks noChangeAspect="1"/>
          </p:cNvPicPr>
          <p:nvPr/>
        </p:nvPicPr>
        <p:blipFill rotWithShape="1">
          <a:blip r:embed="rId3"/>
          <a:srcRect t="4496" b="-189"/>
          <a:stretch/>
        </p:blipFill>
        <p:spPr>
          <a:xfrm>
            <a:off x="7040880" y="755819"/>
            <a:ext cx="4779747" cy="5912609"/>
          </a:xfrm>
          <a:prstGeom prst="rect">
            <a:avLst/>
          </a:prstGeom>
        </p:spPr>
      </p:pic>
    </p:spTree>
    <p:extLst>
      <p:ext uri="{BB962C8B-B14F-4D97-AF65-F5344CB8AC3E}">
        <p14:creationId xmlns:p14="http://schemas.microsoft.com/office/powerpoint/2010/main" val="1449249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1624618"/>
            <a:ext cx="6852856" cy="3776466"/>
          </a:xfrm>
        </p:spPr>
        <p:txBody>
          <a:bodyPr>
            <a:normAutofit fontScale="92500" lnSpcReduction="10000"/>
          </a:bodyPr>
          <a:lstStyle/>
          <a:p>
            <a:r>
              <a:rPr lang="en-US" sz="1600" b="1" dirty="0">
                <a:solidFill>
                  <a:srgbClr val="B49759"/>
                </a:solidFill>
              </a:rPr>
              <a:t>ENHANCE CLUB OPERATIONS</a:t>
            </a:r>
          </a:p>
          <a:p>
            <a:r>
              <a:rPr lang="en-US" sz="2400" b="1" dirty="0"/>
              <a:t>Great plans need great leaders</a:t>
            </a:r>
          </a:p>
          <a:p>
            <a:endParaRPr lang="en-US" sz="2400" b="1" dirty="0"/>
          </a:p>
          <a:p>
            <a:pPr marL="342900" indent="-342900">
              <a:buClr>
                <a:schemeClr val="bg1"/>
              </a:buClr>
              <a:buFont typeface="Wingdings" panose="05000000000000000000" pitchFamily="2" charset="2"/>
              <a:buChar char="§"/>
            </a:pPr>
            <a:r>
              <a:rPr lang="en-US" sz="2400" dirty="0"/>
              <a:t>Do you have a membership chair?</a:t>
            </a:r>
          </a:p>
          <a:p>
            <a:pPr marL="342900" indent="-342900">
              <a:buClr>
                <a:schemeClr val="bg1"/>
              </a:buClr>
              <a:buFont typeface="Wingdings" panose="05000000000000000000" pitchFamily="2" charset="2"/>
              <a:buChar char="§"/>
            </a:pPr>
            <a:r>
              <a:rPr lang="en-US" sz="2400" dirty="0"/>
              <a:t>Has the membership chair attended training?</a:t>
            </a:r>
          </a:p>
          <a:p>
            <a:pPr marL="342900" indent="-342900">
              <a:buFont typeface="Wingdings" panose="05000000000000000000" pitchFamily="2" charset="2"/>
              <a:buChar char="§"/>
            </a:pPr>
            <a:r>
              <a:rPr lang="en-US" sz="2400" dirty="0"/>
              <a:t>Do you have a membership committee?</a:t>
            </a:r>
          </a:p>
          <a:p>
            <a:pPr marL="342900" indent="-342900">
              <a:buFont typeface="Wingdings" panose="05000000000000000000" pitchFamily="2" charset="2"/>
              <a:buChar char="§"/>
            </a:pPr>
            <a:r>
              <a:rPr lang="en-US" sz="2400" dirty="0"/>
              <a:t>Have committee members attended training?</a:t>
            </a:r>
          </a:p>
          <a:p>
            <a:pPr marL="342900" indent="-342900">
              <a:buFont typeface="Wingdings" panose="05000000000000000000" pitchFamily="2" charset="2"/>
              <a:buChar char="§"/>
            </a:pPr>
            <a:r>
              <a:rPr lang="en-US" sz="2400" dirty="0"/>
              <a:t>Does your club board meet monthly to discuss membership growth strategies?</a:t>
            </a:r>
          </a:p>
          <a:p>
            <a:endParaRPr lang="en-US"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852856" cy="528948"/>
          </a:xfrm>
        </p:spPr>
        <p:txBody>
          <a:bodyPr/>
          <a:lstStyle/>
          <a:p>
            <a:r>
              <a:rPr lang="en-US"/>
              <a:t>Create a membership plan</a:t>
            </a:r>
          </a:p>
        </p:txBody>
      </p:sp>
      <p:pic>
        <p:nvPicPr>
          <p:cNvPr id="3" name="Picture 2">
            <a:extLst>
              <a:ext uri="{FF2B5EF4-FFF2-40B4-BE49-F238E27FC236}">
                <a16:creationId xmlns:a16="http://schemas.microsoft.com/office/drawing/2014/main" id="{0A194B09-2D86-C24E-33FD-4614C4E22F0A}"/>
              </a:ext>
            </a:extLst>
          </p:cNvPr>
          <p:cNvPicPr>
            <a:picLocks noChangeAspect="1"/>
          </p:cNvPicPr>
          <p:nvPr/>
        </p:nvPicPr>
        <p:blipFill rotWithShape="1">
          <a:blip r:embed="rId3"/>
          <a:srcRect l="218" r="218"/>
          <a:stretch/>
        </p:blipFill>
        <p:spPr>
          <a:xfrm>
            <a:off x="7098030" y="885664"/>
            <a:ext cx="4722597" cy="5555910"/>
          </a:xfrm>
          <a:prstGeom prst="rect">
            <a:avLst/>
          </a:prstGeom>
        </p:spPr>
      </p:pic>
      <p:sp>
        <p:nvSpPr>
          <p:cNvPr id="4" name="Text Placeholder 7">
            <a:extLst>
              <a:ext uri="{FF2B5EF4-FFF2-40B4-BE49-F238E27FC236}">
                <a16:creationId xmlns:a16="http://schemas.microsoft.com/office/drawing/2014/main" id="{FF4015E8-3894-016B-F235-E774BD727A65}"/>
              </a:ext>
            </a:extLst>
          </p:cNvPr>
          <p:cNvSpPr txBox="1">
            <a:spLocks/>
          </p:cNvSpPr>
          <p:nvPr/>
        </p:nvSpPr>
        <p:spPr>
          <a:xfrm>
            <a:off x="371373" y="2605529"/>
            <a:ext cx="598039" cy="5289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solidFill>
                  <a:srgbClr val="00B050"/>
                </a:solidFill>
                <a:sym typeface="Wingdings" panose="05000000000000000000" pitchFamily="2" charset="2"/>
              </a:rPr>
              <a:t></a:t>
            </a:r>
            <a:endParaRPr lang="en-US" sz="4000" dirty="0">
              <a:solidFill>
                <a:srgbClr val="00B050"/>
              </a:solidFill>
            </a:endParaRPr>
          </a:p>
        </p:txBody>
      </p:sp>
      <p:sp>
        <p:nvSpPr>
          <p:cNvPr id="5" name="Text Placeholder 7">
            <a:extLst>
              <a:ext uri="{FF2B5EF4-FFF2-40B4-BE49-F238E27FC236}">
                <a16:creationId xmlns:a16="http://schemas.microsoft.com/office/drawing/2014/main" id="{B2B46952-FEA8-B09A-EC33-E3075908B489}"/>
              </a:ext>
            </a:extLst>
          </p:cNvPr>
          <p:cNvSpPr txBox="1">
            <a:spLocks/>
          </p:cNvSpPr>
          <p:nvPr/>
        </p:nvSpPr>
        <p:spPr>
          <a:xfrm>
            <a:off x="371372" y="2983903"/>
            <a:ext cx="598039" cy="5289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a:solidFill>
                  <a:srgbClr val="00B050"/>
                </a:solidFill>
                <a:sym typeface="Wingdings" panose="05000000000000000000" pitchFamily="2" charset="2"/>
              </a:rPr>
              <a:t></a:t>
            </a:r>
            <a:endParaRPr lang="en-US" sz="4000">
              <a:solidFill>
                <a:srgbClr val="00B050"/>
              </a:solidFill>
            </a:endParaRPr>
          </a:p>
        </p:txBody>
      </p:sp>
    </p:spTree>
    <p:extLst>
      <p:ext uri="{BB962C8B-B14F-4D97-AF65-F5344CB8AC3E}">
        <p14:creationId xmlns:p14="http://schemas.microsoft.com/office/powerpoint/2010/main" val="1472847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852856" cy="3776466"/>
          </a:xfrm>
        </p:spPr>
        <p:txBody>
          <a:bodyPr/>
          <a:lstStyle/>
          <a:p>
            <a:r>
              <a:rPr lang="en-US" sz="1600" b="1" dirty="0">
                <a:solidFill>
                  <a:srgbClr val="B49759"/>
                </a:solidFill>
              </a:rPr>
              <a:t>START THE CONVERSATION</a:t>
            </a:r>
          </a:p>
          <a:p>
            <a:r>
              <a:rPr lang="en-US" sz="2400" b="1" dirty="0"/>
              <a:t>Remember key messages</a:t>
            </a:r>
          </a:p>
          <a:p>
            <a:endParaRPr lang="en-US" sz="2400" b="1" dirty="0"/>
          </a:p>
          <a:p>
            <a:pPr marL="342900" indent="-342900">
              <a:buFont typeface="Wingdings" panose="05000000000000000000" pitchFamily="2" charset="2"/>
              <a:buChar char="§"/>
            </a:pPr>
            <a:r>
              <a:rPr lang="en-US" sz="2400" dirty="0"/>
              <a:t>Excite and engage club in membership efforts.</a:t>
            </a:r>
          </a:p>
          <a:p>
            <a:pPr marL="342900" indent="-342900">
              <a:buFont typeface="Wingdings" panose="05000000000000000000" pitchFamily="2" charset="2"/>
              <a:buChar char="§"/>
            </a:pPr>
            <a:r>
              <a:rPr lang="en-US" sz="2400" dirty="0"/>
              <a:t>Develop talking points specific to your club about community impact.</a:t>
            </a:r>
          </a:p>
          <a:p>
            <a:pPr marL="342900" indent="-342900">
              <a:buFont typeface="Wingdings" panose="05000000000000000000" pitchFamily="2" charset="2"/>
              <a:buChar char="§"/>
            </a:pPr>
            <a:r>
              <a:rPr lang="en-US" sz="2400" dirty="0"/>
              <a:t>Address and alleviate potential objections.</a:t>
            </a:r>
          </a:p>
          <a:p>
            <a:endParaRPr lang="en-US"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852856" cy="528948"/>
          </a:xfrm>
        </p:spPr>
        <p:txBody>
          <a:bodyPr/>
          <a:lstStyle/>
          <a:p>
            <a:r>
              <a:rPr lang="en-US"/>
              <a:t>Create a membership plan</a:t>
            </a:r>
          </a:p>
        </p:txBody>
      </p:sp>
      <p:pic>
        <p:nvPicPr>
          <p:cNvPr id="3" name="Picture 2">
            <a:extLst>
              <a:ext uri="{FF2B5EF4-FFF2-40B4-BE49-F238E27FC236}">
                <a16:creationId xmlns:a16="http://schemas.microsoft.com/office/drawing/2014/main" id="{0A194B09-2D86-C24E-33FD-4614C4E22F0A}"/>
              </a:ext>
            </a:extLst>
          </p:cNvPr>
          <p:cNvPicPr>
            <a:picLocks noChangeAspect="1"/>
          </p:cNvPicPr>
          <p:nvPr/>
        </p:nvPicPr>
        <p:blipFill rotWithShape="1">
          <a:blip r:embed="rId3"/>
          <a:srcRect l="218" r="218"/>
          <a:stretch/>
        </p:blipFill>
        <p:spPr>
          <a:xfrm>
            <a:off x="8074704" y="2034674"/>
            <a:ext cx="3745923" cy="4406900"/>
          </a:xfrm>
          <a:prstGeom prst="rect">
            <a:avLst/>
          </a:prstGeom>
        </p:spPr>
      </p:pic>
    </p:spTree>
    <p:extLst>
      <p:ext uri="{BB962C8B-B14F-4D97-AF65-F5344CB8AC3E}">
        <p14:creationId xmlns:p14="http://schemas.microsoft.com/office/powerpoint/2010/main" val="1411832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EB326D-818B-7C9F-680F-EA374F80C49B}"/>
              </a:ext>
            </a:extLst>
          </p:cNvPr>
          <p:cNvSpPr>
            <a:spLocks noGrp="1"/>
          </p:cNvSpPr>
          <p:nvPr>
            <p:ph type="body" idx="1"/>
          </p:nvPr>
        </p:nvSpPr>
        <p:spPr/>
        <p:txBody>
          <a:bodyPr/>
          <a:lstStyle/>
          <a:p>
            <a:r>
              <a:rPr lang="en-US"/>
              <a:t>Recruitment</a:t>
            </a:r>
          </a:p>
        </p:txBody>
      </p:sp>
      <p:sp>
        <p:nvSpPr>
          <p:cNvPr id="3" name="Text Placeholder 2">
            <a:extLst>
              <a:ext uri="{FF2B5EF4-FFF2-40B4-BE49-F238E27FC236}">
                <a16:creationId xmlns:a16="http://schemas.microsoft.com/office/drawing/2014/main" id="{8E086F71-2191-CDC2-4C5F-FB0B9689DA70}"/>
              </a:ext>
            </a:extLst>
          </p:cNvPr>
          <p:cNvSpPr>
            <a:spLocks noGrp="1"/>
          </p:cNvSpPr>
          <p:nvPr>
            <p:ph type="body" sz="quarter" idx="10"/>
          </p:nvPr>
        </p:nvSpPr>
        <p:spPr/>
        <p:txBody>
          <a:bodyPr/>
          <a:lstStyle/>
          <a:p>
            <a:r>
              <a:rPr lang="en-US"/>
              <a:t>MEMBERSHIP STRATEGIES</a:t>
            </a:r>
          </a:p>
        </p:txBody>
      </p:sp>
    </p:spTree>
    <p:extLst>
      <p:ext uri="{BB962C8B-B14F-4D97-AF65-F5344CB8AC3E}">
        <p14:creationId xmlns:p14="http://schemas.microsoft.com/office/powerpoint/2010/main" val="3490699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a photo&#10;&#10;Description automatically generated">
            <a:extLst>
              <a:ext uri="{FF2B5EF4-FFF2-40B4-BE49-F238E27FC236}">
                <a16:creationId xmlns:a16="http://schemas.microsoft.com/office/drawing/2014/main" id="{A96FE6C9-EF84-8A99-67E1-16AC9B92D22F}"/>
              </a:ext>
            </a:extLst>
          </p:cNvPr>
          <p:cNvPicPr>
            <a:picLocks noChangeAspect="1"/>
          </p:cNvPicPr>
          <p:nvPr/>
        </p:nvPicPr>
        <p:blipFill rotWithShape="1">
          <a:blip r:embed="rId3"/>
          <a:srcRect l="12414" t="-248" r="31914" b="248"/>
          <a:stretch/>
        </p:blipFill>
        <p:spPr>
          <a:xfrm>
            <a:off x="6997566" y="-19251"/>
            <a:ext cx="5194434" cy="6877251"/>
          </a:xfrm>
          <a:prstGeom prst="rect">
            <a:avLst/>
          </a:prstGeom>
        </p:spPr>
      </p:pic>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4683760"/>
          </a:xfrm>
        </p:spPr>
        <p:txBody>
          <a:bodyPr>
            <a:normAutofit/>
          </a:bodyPr>
          <a:lstStyle/>
          <a:p>
            <a:pPr marL="0" marR="0" lvl="0" indent="0" algn="l" defTabSz="914400" rtl="0" eaLnBrk="1" fontAlgn="auto" latinLnBrk="0" hangingPunct="1">
              <a:lnSpc>
                <a:spcPct val="90000"/>
              </a:lnSpc>
              <a:spcBef>
                <a:spcPts val="640"/>
              </a:spcBef>
              <a:spcAft>
                <a:spcPts val="0"/>
              </a:spcAft>
              <a:buClr>
                <a:srgbClr val="003974"/>
              </a:buClr>
              <a:buSzPct val="100000"/>
              <a:buFont typeface="Arial" panose="020B0604020202020204" pitchFamily="34" charset="0"/>
              <a:buNone/>
              <a:tabLst/>
              <a:defRPr/>
            </a:pPr>
            <a:r>
              <a:rPr kumimoji="0" lang="en-US" sz="18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DISTRICT GOVERNORS</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Expected to build new clubs</a:t>
            </a:r>
          </a:p>
          <a:p>
            <a:pPr marL="0" marR="0" lvl="0" indent="0" algn="l" defTabSz="914400" rtl="0" eaLnBrk="1" fontAlgn="auto" latinLnBrk="0" hangingPunct="1">
              <a:lnSpc>
                <a:spcPct val="90000"/>
              </a:lnSpc>
              <a:spcBef>
                <a:spcPts val="640"/>
              </a:spcBef>
              <a:spcAft>
                <a:spcPts val="0"/>
              </a:spcAft>
              <a:buClr>
                <a:srgbClr val="003974"/>
              </a:buClr>
              <a:buSzPct val="100000"/>
              <a:buFont typeface="Arial" panose="020B0604020202020204" pitchFamily="34" charset="0"/>
              <a:buNone/>
              <a:tabLst/>
              <a:defRPr/>
            </a:pPr>
            <a:br>
              <a:rPr kumimoji="0" lang="en-US" sz="24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br>
            <a:r>
              <a:rPr kumimoji="0" lang="en-US" sz="18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LIEUTENANT GOVERNORS</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Expected to nurture new and existing clubs</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Ensure clubs are receiving the attention needed to strong</a:t>
            </a:r>
          </a:p>
          <a:p>
            <a:pPr marL="0" marR="0" lvl="0" indent="0" algn="l" defTabSz="914400" rtl="0" eaLnBrk="1" fontAlgn="auto" latinLnBrk="0" hangingPunct="1">
              <a:lnSpc>
                <a:spcPct val="90000"/>
              </a:lnSpc>
              <a:spcBef>
                <a:spcPts val="640"/>
              </a:spcBef>
              <a:spcAft>
                <a:spcPts val="0"/>
              </a:spcAft>
              <a:buClr>
                <a:srgbClr val="003974"/>
              </a:buClr>
              <a:buSzPct val="100000"/>
              <a:buFont typeface="Arial" panose="020B0604020202020204" pitchFamily="34" charset="0"/>
              <a:buNone/>
              <a:tabLst/>
              <a:defRPr/>
            </a:pPr>
            <a:br>
              <a:rPr kumimoji="0" lang="en-US" sz="24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br>
            <a:r>
              <a:rPr kumimoji="0" lang="en-US" sz="18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CLUB PRESIDENTS</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lang="en-US" sz="2400" dirty="0">
                <a:solidFill>
                  <a:srgbClr val="000000"/>
                </a:solidFill>
              </a:rPr>
              <a:t>P</a:t>
            </a:r>
            <a:r>
              <a:rPr kumimoji="0" lang="en-US" sz="24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sym typeface="Verdana"/>
              </a:rPr>
              <a:t>rovide</a:t>
            </a: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 a club experience that keeps members coming back for more</a:t>
            </a: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Build. Nurture. Retain.</a:t>
            </a:r>
          </a:p>
        </p:txBody>
      </p:sp>
    </p:spTree>
    <p:extLst>
      <p:ext uri="{BB962C8B-B14F-4D97-AF65-F5344CB8AC3E}">
        <p14:creationId xmlns:p14="http://schemas.microsoft.com/office/powerpoint/2010/main" val="1116546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Text, whiteboard&#10;&#10;Description automatically generated">
            <a:extLst>
              <a:ext uri="{FF2B5EF4-FFF2-40B4-BE49-F238E27FC236}">
                <a16:creationId xmlns:a16="http://schemas.microsoft.com/office/drawing/2014/main" id="{E1F152A8-020B-61B5-0D5F-CFEA5F017DDF}"/>
              </a:ext>
            </a:extLst>
          </p:cNvPr>
          <p:cNvPicPr>
            <a:picLocks noChangeAspect="1"/>
          </p:cNvPicPr>
          <p:nvPr/>
        </p:nvPicPr>
        <p:blipFill>
          <a:blip r:embed="rId3"/>
          <a:stretch>
            <a:fillRect/>
          </a:stretch>
        </p:blipFill>
        <p:spPr>
          <a:xfrm>
            <a:off x="452719" y="5305776"/>
            <a:ext cx="977113" cy="1258711"/>
          </a:xfrm>
          <a:prstGeom prst="rect">
            <a:avLst/>
          </a:prstGeom>
        </p:spPr>
      </p:pic>
      <p:pic>
        <p:nvPicPr>
          <p:cNvPr id="5" name="Picture 4" descr="A group of young boys playing baseball&#10;&#10;Description automatically generated">
            <a:extLst>
              <a:ext uri="{FF2B5EF4-FFF2-40B4-BE49-F238E27FC236}">
                <a16:creationId xmlns:a16="http://schemas.microsoft.com/office/drawing/2014/main" id="{BFE2623E-D49A-028E-B741-30C5E051361A}"/>
              </a:ext>
            </a:extLst>
          </p:cNvPr>
          <p:cNvPicPr>
            <a:picLocks noChangeAspect="1"/>
          </p:cNvPicPr>
          <p:nvPr/>
        </p:nvPicPr>
        <p:blipFill rotWithShape="1">
          <a:blip r:embed="rId4"/>
          <a:srcRect l="5435" t="2264" r="52262"/>
          <a:stretch/>
        </p:blipFill>
        <p:spPr>
          <a:xfrm>
            <a:off x="6997566" y="1"/>
            <a:ext cx="5194433" cy="6858000"/>
          </a:xfrm>
          <a:prstGeom prst="rect">
            <a:avLst/>
          </a:prstGeom>
        </p:spPr>
      </p:pic>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3"/>
            <a:ext cx="6315550" cy="4823327"/>
          </a:xfrm>
        </p:spPr>
        <p:txBody>
          <a:bodyPr>
            <a:noAutofit/>
          </a:bodyPr>
          <a:lstStyle/>
          <a:p>
            <a:pPr marL="0" marR="0" lvl="0" indent="0" algn="l" defTabSz="914400" rtl="0" eaLnBrk="1" fontAlgn="auto" latinLnBrk="0" hangingPunct="1">
              <a:lnSpc>
                <a:spcPct val="90000"/>
              </a:lnSpc>
              <a:spcBef>
                <a:spcPts val="640"/>
              </a:spcBef>
              <a:spcAft>
                <a:spcPts val="0"/>
              </a:spcAft>
              <a:buClr>
                <a:srgbClr val="003974"/>
              </a:buClr>
              <a:buSzPct val="100000"/>
              <a:buFont typeface="Arial" panose="020B0604020202020204" pitchFamily="34" charset="0"/>
              <a:buNone/>
              <a:tabLst/>
              <a:defRPr/>
            </a:pPr>
            <a:r>
              <a:rPr kumimoji="0" lang="en-US" sz="16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GOAL – AT LEAST 12 NEW MEMBERS</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lang="en-US" sz="2400" dirty="0">
                <a:solidFill>
                  <a:srgbClr val="000000"/>
                </a:solidFill>
              </a:rPr>
              <a:t>B</a:t>
            </a:r>
            <a:r>
              <a:rPr kumimoji="0" lang="en-US" sz="24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sym typeface="Verdana"/>
              </a:rPr>
              <a:t>egin</a:t>
            </a: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 by identifying 24 people to recruit. </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lang="en-US" sz="2400" dirty="0">
                <a:latin typeface="+mn-lt"/>
              </a:rPr>
              <a:t>Identify two members to reach out to two prospects for each month. </a:t>
            </a:r>
            <a:endParaRPr lang="en-US" sz="2400" dirty="0">
              <a:solidFill>
                <a:srgbClr val="000000"/>
              </a:solidFill>
            </a:endParaRP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Two existing members visit two prospective members during the month and ask them to join the club. </a:t>
            </a:r>
          </a:p>
          <a:p>
            <a:pPr lvl="1" indent="0">
              <a:spcBef>
                <a:spcPts val="640"/>
              </a:spcBef>
              <a:buSzPct val="100000"/>
              <a:buNone/>
              <a:defRPr/>
            </a:pPr>
            <a:endParaRPr lang="en-US" sz="1500" b="1" dirty="0">
              <a:solidFill>
                <a:srgbClr val="B49759"/>
              </a:solidFill>
              <a:latin typeface="Verdana" panose="020B0604030504040204" pitchFamily="34" charset="0"/>
              <a:ea typeface="Verdana" panose="020B0604030504040204" pitchFamily="34" charset="0"/>
            </a:endParaRPr>
          </a:p>
          <a:p>
            <a:pPr marL="1085850" lvl="1" indent="-342900">
              <a:spcBef>
                <a:spcPts val="640"/>
              </a:spcBef>
              <a:buSzPct val="100000"/>
              <a:buFont typeface="Wingdings" panose="05000000000000000000" pitchFamily="2" charset="2"/>
              <a:buChar char="§"/>
              <a:defRPr/>
            </a:pPr>
            <a:endParaRPr kumimoji="0" lang="en-US" sz="15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endParaRPr>
          </a:p>
          <a:p>
            <a:pPr lvl="1" indent="0">
              <a:spcBef>
                <a:spcPts val="640"/>
              </a:spcBef>
              <a:buSzPct val="100000"/>
              <a:buNone/>
              <a:defRPr/>
            </a:pPr>
            <a:r>
              <a:rPr lang="en-US" sz="1500" b="1" dirty="0">
                <a:solidFill>
                  <a:srgbClr val="B49759"/>
                </a:solidFill>
                <a:latin typeface="Verdana" panose="020B0604030504040204" pitchFamily="34" charset="0"/>
                <a:ea typeface="Verdana" panose="020B0604030504040204" pitchFamily="34" charset="0"/>
              </a:rPr>
              <a:t>     </a:t>
            </a:r>
          </a:p>
          <a:p>
            <a:pPr lvl="1" indent="0">
              <a:spcBef>
                <a:spcPts val="640"/>
              </a:spcBef>
              <a:buSzPct val="100000"/>
              <a:buNone/>
              <a:defRPr/>
            </a:pPr>
            <a:r>
              <a:rPr kumimoji="0" lang="en-US" sz="15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     </a:t>
            </a:r>
            <a:r>
              <a:rPr kumimoji="0" lang="en-US" sz="16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Kiwanis.org/</a:t>
            </a:r>
            <a:r>
              <a:rPr kumimoji="0" lang="en-US" sz="1600" b="1" i="0" u="none" strike="noStrike" kern="1200" cap="none" spc="0" normalizeH="0" baseline="0" noProof="0" dirty="0" err="1">
                <a:ln>
                  <a:noFill/>
                </a:ln>
                <a:solidFill>
                  <a:srgbClr val="B49759"/>
                </a:solidFill>
                <a:effectLst/>
                <a:uLnTx/>
                <a:uFillTx/>
                <a:latin typeface="Verdana" panose="020B0604030504040204" pitchFamily="34" charset="0"/>
                <a:ea typeface="Verdana" panose="020B0604030504040204" pitchFamily="34" charset="0"/>
                <a:sym typeface="Verdana"/>
              </a:rPr>
              <a:t>TwoForTwo</a:t>
            </a:r>
            <a:endPar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endParaRP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Two For Two</a:t>
            </a:r>
          </a:p>
        </p:txBody>
      </p:sp>
    </p:spTree>
    <p:extLst>
      <p:ext uri="{BB962C8B-B14F-4D97-AF65-F5344CB8AC3E}">
        <p14:creationId xmlns:p14="http://schemas.microsoft.com/office/powerpoint/2010/main" val="2168691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3776466"/>
          </a:xfrm>
        </p:spPr>
        <p:txBody>
          <a:bodyPr>
            <a:normAutofit/>
          </a:bodyPr>
          <a:lstStyle/>
          <a:p>
            <a:pPr marL="342900" indent="-342900">
              <a:buFont typeface="Wingdings" panose="05000000000000000000" pitchFamily="2" charset="2"/>
              <a:buChar char="§"/>
            </a:pPr>
            <a:r>
              <a:rPr lang="en-US" sz="2400" dirty="0"/>
              <a:t>Roles and expectations</a:t>
            </a:r>
          </a:p>
          <a:p>
            <a:pPr marL="342900" indent="-342900">
              <a:buFont typeface="Wingdings" panose="05000000000000000000" pitchFamily="2" charset="2"/>
              <a:buChar char="§"/>
            </a:pPr>
            <a:r>
              <a:rPr lang="en-US" sz="2400" dirty="0"/>
              <a:t>Membership planning</a:t>
            </a:r>
          </a:p>
          <a:p>
            <a:pPr marL="342900" indent="-342900">
              <a:buFont typeface="Wingdings" panose="05000000000000000000" pitchFamily="2" charset="2"/>
              <a:buChar char="§"/>
            </a:pPr>
            <a:r>
              <a:rPr lang="en-US" sz="2400" dirty="0"/>
              <a:t>Recruitment</a:t>
            </a:r>
          </a:p>
          <a:p>
            <a:pPr marL="342900" indent="-342900">
              <a:buFont typeface="Wingdings" panose="05000000000000000000" pitchFamily="2" charset="2"/>
              <a:buChar char="§"/>
            </a:pPr>
            <a:r>
              <a:rPr lang="en-US" sz="2400" dirty="0"/>
              <a:t>Retention</a:t>
            </a:r>
          </a:p>
          <a:p>
            <a:pPr marL="342900" indent="-342900">
              <a:buFont typeface="Wingdings" panose="05000000000000000000" pitchFamily="2" charset="2"/>
              <a:buChar char="§"/>
            </a:pPr>
            <a:r>
              <a:rPr lang="en-US" sz="2400" dirty="0"/>
              <a:t>Marketing your club</a:t>
            </a:r>
          </a:p>
          <a:p>
            <a:pPr marL="342900" indent="-342900">
              <a:buFont typeface="Wingdings" panose="05000000000000000000" pitchFamily="2" charset="2"/>
              <a:buChar char="§"/>
            </a:pPr>
            <a:r>
              <a:rPr lang="en-US" sz="2400" dirty="0"/>
              <a:t>Tools and resources</a:t>
            </a: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Welcome and agenda</a:t>
            </a:r>
          </a:p>
        </p:txBody>
      </p:sp>
      <p:pic>
        <p:nvPicPr>
          <p:cNvPr id="9" name="Picture 8">
            <a:extLst>
              <a:ext uri="{FF2B5EF4-FFF2-40B4-BE49-F238E27FC236}">
                <a16:creationId xmlns:a16="http://schemas.microsoft.com/office/drawing/2014/main" id="{6F436051-4823-AD3D-66C6-73F7B861B80D}"/>
              </a:ext>
            </a:extLst>
          </p:cNvPr>
          <p:cNvPicPr>
            <a:picLocks noChangeAspect="1"/>
          </p:cNvPicPr>
          <p:nvPr/>
        </p:nvPicPr>
        <p:blipFill rotWithShape="1">
          <a:blip r:embed="rId3"/>
          <a:srcRect/>
          <a:stretch/>
        </p:blipFill>
        <p:spPr>
          <a:xfrm>
            <a:off x="7010400" y="0"/>
            <a:ext cx="5181600" cy="6858000"/>
          </a:xfrm>
          <a:prstGeom prst="rect">
            <a:avLst/>
          </a:prstGeom>
        </p:spPr>
      </p:pic>
    </p:spTree>
    <p:extLst>
      <p:ext uri="{BB962C8B-B14F-4D97-AF65-F5344CB8AC3E}">
        <p14:creationId xmlns:p14="http://schemas.microsoft.com/office/powerpoint/2010/main" val="2427225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men wearing red aprons holding a sign&#10;&#10;Description automatically generated">
            <a:extLst>
              <a:ext uri="{FF2B5EF4-FFF2-40B4-BE49-F238E27FC236}">
                <a16:creationId xmlns:a16="http://schemas.microsoft.com/office/drawing/2014/main" id="{F29E7AC0-38CB-EB3B-197B-B01E54A8C290}"/>
              </a:ext>
            </a:extLst>
          </p:cNvPr>
          <p:cNvPicPr>
            <a:picLocks noChangeAspect="1"/>
          </p:cNvPicPr>
          <p:nvPr/>
        </p:nvPicPr>
        <p:blipFill rotWithShape="1">
          <a:blip r:embed="rId3"/>
          <a:srcRect l="40923" t="25765" r="21037"/>
          <a:stretch/>
        </p:blipFill>
        <p:spPr>
          <a:xfrm>
            <a:off x="6997566" y="0"/>
            <a:ext cx="5194434" cy="6874986"/>
          </a:xfrm>
          <a:prstGeom prst="rect">
            <a:avLst/>
          </a:prstGeom>
        </p:spPr>
      </p:pic>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Club boost</a:t>
            </a:r>
          </a:p>
        </p:txBody>
      </p:sp>
      <p:sp>
        <p:nvSpPr>
          <p:cNvPr id="4" name="Text Placeholder 1">
            <a:extLst>
              <a:ext uri="{FF2B5EF4-FFF2-40B4-BE49-F238E27FC236}">
                <a16:creationId xmlns:a16="http://schemas.microsoft.com/office/drawing/2014/main" id="{3E86450C-3A45-820E-9720-69FE97655EDB}"/>
              </a:ext>
            </a:extLst>
          </p:cNvPr>
          <p:cNvSpPr txBox="1">
            <a:spLocks/>
          </p:cNvSpPr>
          <p:nvPr/>
        </p:nvSpPr>
        <p:spPr>
          <a:xfrm>
            <a:off x="452719" y="1615975"/>
            <a:ext cx="6315550" cy="5242025"/>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90000"/>
              </a:lnSpc>
              <a:spcBef>
                <a:spcPts val="640"/>
              </a:spcBef>
              <a:buClr>
                <a:srgbClr val="003974"/>
              </a:buClr>
              <a:buSzPct val="100000"/>
              <a:buFont typeface="Arial" panose="020B0604020202020204" pitchFamily="34" charset="0"/>
              <a:buNone/>
              <a:defRPr sz="2000" b="0" i="0" u="none" strike="noStrike" kern="1200"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defTabSz="914400" rtl="0" eaLnBrk="1" latinLnBrk="0" hangingPunct="1">
              <a:lnSpc>
                <a:spcPct val="90000"/>
              </a:lnSpc>
              <a:spcBef>
                <a:spcPts val="560"/>
              </a:spcBef>
              <a:buClr>
                <a:srgbClr val="003974"/>
              </a:buClr>
              <a:buSzPct val="75000"/>
              <a:buFont typeface="Noto Sans Symbols"/>
              <a:buChar char="▪"/>
              <a:defRPr sz="2800" b="0" i="0" u="none" strike="noStrike" kern="1200" cap="none">
                <a:solidFill>
                  <a:schemeClr val="dk1"/>
                </a:solidFill>
                <a:latin typeface="Verdana"/>
                <a:ea typeface="Verdana"/>
                <a:cs typeface="Verdana"/>
                <a:sym typeface="Verdana"/>
              </a:defRPr>
            </a:lvl2pPr>
            <a:lvl3pPr marL="1143000" marR="0" lvl="2" indent="-76200" algn="l" defTabSz="914400" rtl="0" eaLnBrk="1" latinLnBrk="0" hangingPunct="1">
              <a:lnSpc>
                <a:spcPct val="90000"/>
              </a:lnSpc>
              <a:spcBef>
                <a:spcPts val="480"/>
              </a:spcBef>
              <a:buClr>
                <a:srgbClr val="003974"/>
              </a:buClr>
              <a:buSzPct val="100000"/>
              <a:buFont typeface="Noto Sans Symbols"/>
              <a:buChar char="•"/>
              <a:defRPr sz="2400" b="0" i="0" u="none" strike="noStrike" kern="1200" cap="none">
                <a:solidFill>
                  <a:schemeClr val="dk1"/>
                </a:solidFill>
                <a:latin typeface="Verdana"/>
                <a:ea typeface="Verdana"/>
                <a:cs typeface="Verdana"/>
                <a:sym typeface="Verdana"/>
              </a:defRPr>
            </a:lvl3pPr>
            <a:lvl4pPr marL="1600200" marR="0" lvl="3" indent="-133350" algn="l" defTabSz="914400" rtl="0" eaLnBrk="1" latinLnBrk="0" hangingPunct="1">
              <a:lnSpc>
                <a:spcPct val="90000"/>
              </a:lnSpc>
              <a:spcBef>
                <a:spcPts val="400"/>
              </a:spcBef>
              <a:buClr>
                <a:srgbClr val="003974"/>
              </a:buClr>
              <a:buSzPct val="75000"/>
              <a:buFont typeface="Courier New"/>
              <a:buChar char="o"/>
              <a:defRPr sz="2000" b="0" i="0" u="none" strike="noStrike" kern="1200" cap="none">
                <a:solidFill>
                  <a:schemeClr val="dk1"/>
                </a:solidFill>
                <a:latin typeface="Verdana"/>
                <a:ea typeface="Verdana"/>
                <a:cs typeface="Verdana"/>
                <a:sym typeface="Verdana"/>
              </a:defRPr>
            </a:lvl4pPr>
            <a:lvl5pPr marL="2060575" marR="0" lvl="4" indent="-104775" algn="l" defTabSz="914400" rtl="0" eaLnBrk="1" latinLnBrk="0" hangingPunct="1">
              <a:lnSpc>
                <a:spcPct val="90000"/>
              </a:lnSpc>
              <a:spcBef>
                <a:spcPts val="400"/>
              </a:spcBef>
              <a:buClr>
                <a:srgbClr val="003974"/>
              </a:buClr>
              <a:buSzPct val="100000"/>
              <a:buFont typeface="Calibri"/>
              <a:buChar char="­"/>
              <a:defRPr sz="2000" b="0" i="0" u="none" strike="noStrike" kern="1200" cap="none">
                <a:solidFill>
                  <a:schemeClr val="dk1"/>
                </a:solidFill>
                <a:latin typeface="Verdana"/>
                <a:ea typeface="Verdana"/>
                <a:cs typeface="Verdana"/>
                <a:sym typeface="Verdana"/>
              </a:defRPr>
            </a:lvl5pPr>
            <a:lvl6pPr marL="2514600" marR="0" lvl="5"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6pPr>
            <a:lvl7pPr marL="2971800" marR="0" lvl="6"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7pPr>
            <a:lvl8pPr marL="3429000" marR="0" lvl="7"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8pPr>
            <a:lvl9pPr marL="3886200" marR="0" lvl="8"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9pPr>
          </a:lstStyle>
          <a:p>
            <a:pPr>
              <a:defRPr/>
            </a:pPr>
            <a:r>
              <a:rPr lang="en-US" sz="1600" b="1" dirty="0">
                <a:solidFill>
                  <a:srgbClr val="B49759"/>
                </a:solidFill>
              </a:rPr>
              <a:t>GOAL – AT LEAST 15 NEW MEMBERS</a:t>
            </a:r>
          </a:p>
          <a:p>
            <a:pPr marL="342900" indent="-342900">
              <a:buFont typeface="Wingdings" panose="05000000000000000000" pitchFamily="2" charset="2"/>
              <a:buChar char="§"/>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A boost can be done with district or division help. </a:t>
            </a:r>
          </a:p>
          <a:p>
            <a:pPr marL="342900" indent="-342900">
              <a:buFont typeface="Wingdings" panose="05000000000000000000" pitchFamily="2" charset="2"/>
              <a:buChar char="§"/>
              <a:defRPr/>
            </a:pPr>
            <a:r>
              <a:rPr lang="en-US" sz="2400" dirty="0">
                <a:solidFill>
                  <a:srgbClr val="000000"/>
                </a:solidFill>
              </a:rPr>
              <a:t>C</a:t>
            </a:r>
            <a:r>
              <a:rPr kumimoji="0" lang="en-US" sz="24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sym typeface="Verdana"/>
              </a:rPr>
              <a:t>lub</a:t>
            </a: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 prepares for a week of intense recruiting—creating a list of potential members, setting appointments, and being trained. </a:t>
            </a:r>
          </a:p>
          <a:p>
            <a:pPr marL="342900" indent="-342900">
              <a:buFont typeface="Wingdings" panose="05000000000000000000" pitchFamily="2" charset="2"/>
              <a:buChar char="§"/>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A Facebook campaign is encouraged.</a:t>
            </a:r>
          </a:p>
          <a:p>
            <a:pPr marL="342900" indent="-342900">
              <a:buFont typeface="Wingdings" panose="05000000000000000000" pitchFamily="2" charset="2"/>
              <a:buChar char="§"/>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During the recruitment week, members of the club canvas the area at appointments, following up on referrals, and conducting pop-in visits. </a:t>
            </a:r>
          </a:p>
          <a:p>
            <a:pPr marL="342900" indent="-342900">
              <a:buFont typeface="Wingdings" panose="05000000000000000000" pitchFamily="2" charset="2"/>
              <a:buChar char="§"/>
              <a:defRPr/>
            </a:pPr>
            <a:endParaRPr lang="en-US" dirty="0">
              <a:solidFill>
                <a:srgbClr val="000000"/>
              </a:solidFill>
            </a:endParaRPr>
          </a:p>
        </p:txBody>
      </p:sp>
    </p:spTree>
    <p:extLst>
      <p:ext uri="{BB962C8B-B14F-4D97-AF65-F5344CB8AC3E}">
        <p14:creationId xmlns:p14="http://schemas.microsoft.com/office/powerpoint/2010/main" val="2639446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plate of pancakes&#10;&#10;Description automatically generated">
            <a:extLst>
              <a:ext uri="{FF2B5EF4-FFF2-40B4-BE49-F238E27FC236}">
                <a16:creationId xmlns:a16="http://schemas.microsoft.com/office/drawing/2014/main" id="{3A4D3C48-8134-E74B-42AA-C0C3980308AE}"/>
              </a:ext>
            </a:extLst>
          </p:cNvPr>
          <p:cNvPicPr>
            <a:picLocks noChangeAspect="1"/>
          </p:cNvPicPr>
          <p:nvPr/>
        </p:nvPicPr>
        <p:blipFill rotWithShape="1">
          <a:blip r:embed="rId3"/>
          <a:srcRect b="1384"/>
          <a:stretch/>
        </p:blipFill>
        <p:spPr>
          <a:xfrm>
            <a:off x="6997566" y="0"/>
            <a:ext cx="5215689" cy="6858000"/>
          </a:xfrm>
          <a:prstGeom prst="rect">
            <a:avLst/>
          </a:prstGeom>
        </p:spPr>
      </p:pic>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4823326"/>
          </a:xfrm>
        </p:spPr>
        <p:txBody>
          <a:bodyPr/>
          <a:lstStyle/>
          <a:p>
            <a:pPr marL="0" marR="0" lvl="0" indent="0" algn="l" defTabSz="914400" rtl="0" eaLnBrk="1" fontAlgn="auto" latinLnBrk="0" hangingPunct="1">
              <a:lnSpc>
                <a:spcPct val="90000"/>
              </a:lnSpc>
              <a:spcBef>
                <a:spcPts val="640"/>
              </a:spcBef>
              <a:spcAft>
                <a:spcPts val="0"/>
              </a:spcAft>
              <a:buClr>
                <a:srgbClr val="003974"/>
              </a:buClr>
              <a:buSzPct val="100000"/>
              <a:buFont typeface="Arial" panose="020B0604020202020204" pitchFamily="34" charset="0"/>
              <a:buNone/>
              <a:tabLst/>
              <a:defRPr/>
            </a:pPr>
            <a:r>
              <a:rPr kumimoji="0" lang="en-US" sz="16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GOAL – AT LEAST 10 NEW MEMBERS</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lang="en-US" sz="2400" dirty="0">
                <a:solidFill>
                  <a:srgbClr val="000000"/>
                </a:solidFill>
              </a:rPr>
              <a:t>E</a:t>
            </a: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vent is planned to invite potential members with the objective of recruiting. </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This event is traditionally a special club function; however, a service project or fundraiser can create a stronger reason for the individual to join. </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This event is well planned, advertised and prepared for maximum impact. </a:t>
            </a: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Open house</a:t>
            </a:r>
          </a:p>
        </p:txBody>
      </p:sp>
    </p:spTree>
    <p:extLst>
      <p:ext uri="{BB962C8B-B14F-4D97-AF65-F5344CB8AC3E}">
        <p14:creationId xmlns:p14="http://schemas.microsoft.com/office/powerpoint/2010/main" val="287766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person holding a certificate&#10;&#10;Description automatically generated">
            <a:extLst>
              <a:ext uri="{FF2B5EF4-FFF2-40B4-BE49-F238E27FC236}">
                <a16:creationId xmlns:a16="http://schemas.microsoft.com/office/drawing/2014/main" id="{8C799FF4-F90C-98FC-F88B-567431383402}"/>
              </a:ext>
            </a:extLst>
          </p:cNvPr>
          <p:cNvPicPr>
            <a:picLocks noChangeAspect="1"/>
          </p:cNvPicPr>
          <p:nvPr/>
        </p:nvPicPr>
        <p:blipFill rotWithShape="1">
          <a:blip r:embed="rId3"/>
          <a:srcRect l="14421" r="14421"/>
          <a:stretch/>
        </p:blipFill>
        <p:spPr>
          <a:xfrm>
            <a:off x="6997567" y="0"/>
            <a:ext cx="5194434" cy="6858000"/>
          </a:xfrm>
          <a:prstGeom prst="rect">
            <a:avLst/>
          </a:prstGeom>
        </p:spPr>
      </p:pic>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1600334"/>
            <a:ext cx="6315550" cy="4975726"/>
          </a:xfrm>
        </p:spPr>
        <p:txBody>
          <a:bodyPr/>
          <a:lstStyle/>
          <a:p>
            <a:pPr marL="0" marR="0" lvl="0" indent="0" algn="l" defTabSz="914400" rtl="0" eaLnBrk="1" fontAlgn="auto" latinLnBrk="0" hangingPunct="1">
              <a:lnSpc>
                <a:spcPct val="90000"/>
              </a:lnSpc>
              <a:spcBef>
                <a:spcPts val="640"/>
              </a:spcBef>
              <a:spcAft>
                <a:spcPts val="0"/>
              </a:spcAft>
              <a:buClr>
                <a:srgbClr val="003974"/>
              </a:buClr>
              <a:buSzPct val="100000"/>
              <a:buFont typeface="Arial" panose="020B0604020202020204" pitchFamily="34" charset="0"/>
              <a:buNone/>
              <a:tabLst/>
              <a:defRPr/>
            </a:pPr>
            <a:r>
              <a:rPr kumimoji="0" lang="en-US" sz="16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GOAL – AT LEAST 5 NEW MEMBERS PER EVENT</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Guest days are like the open </a:t>
            </a:r>
            <a:r>
              <a:rPr lang="en-US" sz="2400" dirty="0">
                <a:solidFill>
                  <a:srgbClr val="000000"/>
                </a:solidFill>
              </a:rPr>
              <a:t>h</a:t>
            </a:r>
            <a:r>
              <a:rPr kumimoji="0" lang="en-US" sz="24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sym typeface="Verdana"/>
              </a:rPr>
              <a:t>ouse</a:t>
            </a: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 with the same type of preparations; however, it consists of smaller events, sometimes targeted to a specific audience. </a:t>
            </a:r>
            <a:endParaRPr lang="en-US" sz="2400" dirty="0">
              <a:solidFill>
                <a:srgbClr val="000000"/>
              </a:solidFill>
            </a:endParaRP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lang="en-US" sz="2400" dirty="0">
                <a:solidFill>
                  <a:srgbClr val="000000"/>
                </a:solidFill>
              </a:rPr>
              <a:t>A</a:t>
            </a:r>
            <a:r>
              <a:rPr kumimoji="0" lang="en-US" sz="24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sym typeface="Verdana"/>
              </a:rPr>
              <a:t>udiences</a:t>
            </a: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 could be educators, ministers, non-profits, partners, etc. </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Clubs that typically host guest days schedule them on a regular basis such as quarterly or semi-annually. </a:t>
            </a: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Guest day</a:t>
            </a:r>
          </a:p>
        </p:txBody>
      </p:sp>
    </p:spTree>
    <p:extLst>
      <p:ext uri="{BB962C8B-B14F-4D97-AF65-F5344CB8AC3E}">
        <p14:creationId xmlns:p14="http://schemas.microsoft.com/office/powerpoint/2010/main" val="3535573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men holding a large check&#10;&#10;Description automatically generated">
            <a:extLst>
              <a:ext uri="{FF2B5EF4-FFF2-40B4-BE49-F238E27FC236}">
                <a16:creationId xmlns:a16="http://schemas.microsoft.com/office/drawing/2014/main" id="{419B4742-D703-3E6B-6A7A-4EEDB56B9608}"/>
              </a:ext>
            </a:extLst>
          </p:cNvPr>
          <p:cNvPicPr>
            <a:picLocks noChangeAspect="1"/>
          </p:cNvPicPr>
          <p:nvPr/>
        </p:nvPicPr>
        <p:blipFill rotWithShape="1">
          <a:blip r:embed="rId3"/>
          <a:srcRect l="34140" r="9053"/>
          <a:stretch/>
        </p:blipFill>
        <p:spPr>
          <a:xfrm>
            <a:off x="6997566" y="8493"/>
            <a:ext cx="5194434" cy="6858000"/>
          </a:xfrm>
          <a:prstGeom prst="rect">
            <a:avLst/>
          </a:prstGeom>
        </p:spPr>
      </p:pic>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4569326"/>
          </a:xfrm>
        </p:spPr>
        <p:txBody>
          <a:bodyPr>
            <a:normAutofit/>
          </a:bodyPr>
          <a:lstStyle/>
          <a:p>
            <a:pPr marL="0" marR="0" lvl="0" indent="0" algn="l" defTabSz="914400" rtl="0" eaLnBrk="1" fontAlgn="auto" latinLnBrk="0" hangingPunct="1">
              <a:lnSpc>
                <a:spcPct val="90000"/>
              </a:lnSpc>
              <a:spcBef>
                <a:spcPts val="640"/>
              </a:spcBef>
              <a:spcAft>
                <a:spcPts val="0"/>
              </a:spcAft>
              <a:buClr>
                <a:srgbClr val="003974"/>
              </a:buClr>
              <a:buSzPct val="100000"/>
              <a:buFont typeface="Arial" panose="020B0604020202020204" pitchFamily="34" charset="0"/>
              <a:buNone/>
              <a:tabLst/>
              <a:defRPr/>
            </a:pPr>
            <a:r>
              <a:rPr kumimoji="0" lang="en-US" sz="16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GOAL – INCREASE AVERAGE BY AT LEAST 20%</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Many clubs already host amazing recruitment events</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lang="en-US" sz="2400" dirty="0">
                <a:solidFill>
                  <a:srgbClr val="000000"/>
                </a:solidFill>
              </a:rPr>
              <a:t>These g</a:t>
            </a:r>
            <a:r>
              <a:rPr kumimoji="0" lang="en-US" sz="24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sym typeface="Verdana"/>
              </a:rPr>
              <a:t>enerally</a:t>
            </a: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 are specific to the local club and culture and net several new members each year. </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These clubs are asked to continue hosting these events and challenge itself to increase its effectiveness by at least 20% more than the previous year. </a:t>
            </a: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Existing club efforts</a:t>
            </a:r>
          </a:p>
        </p:txBody>
      </p:sp>
    </p:spTree>
    <p:extLst>
      <p:ext uri="{BB962C8B-B14F-4D97-AF65-F5344CB8AC3E}">
        <p14:creationId xmlns:p14="http://schemas.microsoft.com/office/powerpoint/2010/main" val="2415769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person holding plates of food&#10;&#10;Description automatically generated">
            <a:extLst>
              <a:ext uri="{FF2B5EF4-FFF2-40B4-BE49-F238E27FC236}">
                <a16:creationId xmlns:a16="http://schemas.microsoft.com/office/drawing/2014/main" id="{E7707AD0-5D6E-F7D5-4986-241D0E3A9BEB}"/>
              </a:ext>
            </a:extLst>
          </p:cNvPr>
          <p:cNvPicPr>
            <a:picLocks noChangeAspect="1"/>
          </p:cNvPicPr>
          <p:nvPr/>
        </p:nvPicPr>
        <p:blipFill rotWithShape="1">
          <a:blip r:embed="rId3"/>
          <a:srcRect l="51796" t="-128" r="7506" b="128"/>
          <a:stretch/>
        </p:blipFill>
        <p:spPr>
          <a:xfrm>
            <a:off x="6997566" y="-8764"/>
            <a:ext cx="5194434" cy="6866763"/>
          </a:xfrm>
          <a:prstGeom prst="rect">
            <a:avLst/>
          </a:prstGeom>
        </p:spPr>
      </p:pic>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1563210"/>
            <a:ext cx="6315550" cy="4823326"/>
          </a:xfrm>
        </p:spPr>
        <p:txBody>
          <a:bodyPr/>
          <a:lstStyle/>
          <a:p>
            <a:pPr marL="0" marR="0" lvl="0" indent="0" algn="l" defTabSz="914400" rtl="0" eaLnBrk="1" fontAlgn="auto" latinLnBrk="0" hangingPunct="1">
              <a:lnSpc>
                <a:spcPct val="90000"/>
              </a:lnSpc>
              <a:spcBef>
                <a:spcPts val="640"/>
              </a:spcBef>
              <a:spcAft>
                <a:spcPts val="0"/>
              </a:spcAft>
              <a:buClr>
                <a:srgbClr val="003974"/>
              </a:buClr>
              <a:buSzPct val="100000"/>
              <a:buFont typeface="Arial" panose="020B0604020202020204" pitchFamily="34" charset="0"/>
              <a:buNone/>
              <a:tabLst/>
              <a:defRPr/>
            </a:pPr>
            <a:r>
              <a:rPr kumimoji="0" lang="en-US" sz="16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GOAL – TBD</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Former member reunion, open house, etc.</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Connect members who have moved.</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Promote satellite membership for those who current club model does not fit.</a:t>
            </a:r>
          </a:p>
          <a:p>
            <a:pPr>
              <a:defRPr/>
            </a:pPr>
            <a:endParaRPr kumimoji="0" lang="en-US" sz="20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endParaRPr>
          </a:p>
          <a:p>
            <a:pPr>
              <a:defRPr/>
            </a:pPr>
            <a:r>
              <a:rPr kumimoji="0" lang="en-US" sz="16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SOMETHING TO THINK ABOUT</a:t>
            </a:r>
            <a:endPar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endParaRP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Divisions or districts can create a former member virtual club – begin with former members as charter group and then expand.</a:t>
            </a: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err="1"/>
              <a:t>reMember</a:t>
            </a:r>
            <a:r>
              <a:rPr lang="en-US"/>
              <a:t> campaign</a:t>
            </a:r>
          </a:p>
        </p:txBody>
      </p:sp>
    </p:spTree>
    <p:extLst>
      <p:ext uri="{BB962C8B-B14F-4D97-AF65-F5344CB8AC3E}">
        <p14:creationId xmlns:p14="http://schemas.microsoft.com/office/powerpoint/2010/main" val="1809260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EB326D-818B-7C9F-680F-EA374F80C49B}"/>
              </a:ext>
            </a:extLst>
          </p:cNvPr>
          <p:cNvSpPr>
            <a:spLocks noGrp="1"/>
          </p:cNvSpPr>
          <p:nvPr>
            <p:ph type="body" idx="1"/>
          </p:nvPr>
        </p:nvSpPr>
        <p:spPr/>
        <p:txBody>
          <a:bodyPr/>
          <a:lstStyle/>
          <a:p>
            <a:r>
              <a:rPr lang="en-US"/>
              <a:t>Retention</a:t>
            </a:r>
          </a:p>
        </p:txBody>
      </p:sp>
      <p:sp>
        <p:nvSpPr>
          <p:cNvPr id="3" name="Text Placeholder 2">
            <a:extLst>
              <a:ext uri="{FF2B5EF4-FFF2-40B4-BE49-F238E27FC236}">
                <a16:creationId xmlns:a16="http://schemas.microsoft.com/office/drawing/2014/main" id="{8E086F71-2191-CDC2-4C5F-FB0B9689DA70}"/>
              </a:ext>
            </a:extLst>
          </p:cNvPr>
          <p:cNvSpPr>
            <a:spLocks noGrp="1"/>
          </p:cNvSpPr>
          <p:nvPr>
            <p:ph type="body" sz="quarter" idx="10"/>
          </p:nvPr>
        </p:nvSpPr>
        <p:spPr/>
        <p:txBody>
          <a:bodyPr/>
          <a:lstStyle/>
          <a:p>
            <a:r>
              <a:rPr lang="en-US"/>
              <a:t>MEMBERSHIP STRATEGIES</a:t>
            </a:r>
          </a:p>
        </p:txBody>
      </p:sp>
    </p:spTree>
    <p:extLst>
      <p:ext uri="{BB962C8B-B14F-4D97-AF65-F5344CB8AC3E}">
        <p14:creationId xmlns:p14="http://schemas.microsoft.com/office/powerpoint/2010/main" val="624939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3776466"/>
          </a:xfrm>
        </p:spPr>
        <p:txBody>
          <a:bodyPr>
            <a:normAutofit/>
          </a:bodyPr>
          <a:lstStyle/>
          <a:p>
            <a:pPr marL="342900" indent="-342900">
              <a:buFont typeface="Arial" panose="020B0604020202020204" pitchFamily="34" charset="0"/>
              <a:buChar char="•"/>
            </a:pPr>
            <a:r>
              <a:rPr lang="en-US" sz="2400" dirty="0"/>
              <a:t>Orientation </a:t>
            </a:r>
          </a:p>
          <a:p>
            <a:pPr marL="342900" indent="-342900">
              <a:buFont typeface="Arial" panose="020B0604020202020204" pitchFamily="34" charset="0"/>
              <a:buChar char="•"/>
            </a:pPr>
            <a:r>
              <a:rPr lang="en-US" sz="2400" dirty="0"/>
              <a:t>Mentoring</a:t>
            </a:r>
          </a:p>
          <a:p>
            <a:pPr marL="342900" indent="-342900">
              <a:buFont typeface="Arial" panose="020B0604020202020204" pitchFamily="34" charset="0"/>
              <a:buChar char="•"/>
            </a:pPr>
            <a:r>
              <a:rPr lang="en-US" sz="2400" dirty="0"/>
              <a:t>Induction ceremony</a:t>
            </a:r>
          </a:p>
          <a:p>
            <a:pPr marL="342900" indent="-342900">
              <a:buFont typeface="Arial" panose="020B0604020202020204" pitchFamily="34" charset="0"/>
              <a:buChar char="•"/>
            </a:pPr>
            <a:r>
              <a:rPr lang="en-US" sz="2400" dirty="0"/>
              <a:t>Engagement</a:t>
            </a: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New members</a:t>
            </a:r>
          </a:p>
        </p:txBody>
      </p:sp>
      <p:pic>
        <p:nvPicPr>
          <p:cNvPr id="4" name="Picture 3">
            <a:extLst>
              <a:ext uri="{FF2B5EF4-FFF2-40B4-BE49-F238E27FC236}">
                <a16:creationId xmlns:a16="http://schemas.microsoft.com/office/drawing/2014/main" id="{EE141CD2-E8C9-DDA1-AD28-E1FAFC361506}"/>
              </a:ext>
            </a:extLst>
          </p:cNvPr>
          <p:cNvPicPr>
            <a:picLocks noChangeAspect="1"/>
          </p:cNvPicPr>
          <p:nvPr/>
        </p:nvPicPr>
        <p:blipFill rotWithShape="1">
          <a:blip r:embed="rId3"/>
          <a:srcRect l="12222" r="12222"/>
          <a:stretch/>
        </p:blipFill>
        <p:spPr>
          <a:xfrm>
            <a:off x="7000875" y="0"/>
            <a:ext cx="5191125" cy="6870606"/>
          </a:xfrm>
          <a:prstGeom prst="rect">
            <a:avLst/>
          </a:prstGeom>
        </p:spPr>
      </p:pic>
    </p:spTree>
    <p:extLst>
      <p:ext uri="{BB962C8B-B14F-4D97-AF65-F5344CB8AC3E}">
        <p14:creationId xmlns:p14="http://schemas.microsoft.com/office/powerpoint/2010/main" val="2901663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3776466"/>
          </a:xfrm>
        </p:spPr>
        <p:txBody>
          <a:bodyPr>
            <a:normAutofit/>
          </a:bodyPr>
          <a:lstStyle/>
          <a:p>
            <a:r>
              <a:rPr lang="en-US" sz="2400" b="1" dirty="0"/>
              <a:t>Retaining members</a:t>
            </a:r>
          </a:p>
          <a:p>
            <a:pPr marL="342900" indent="-342900">
              <a:buFont typeface="Arial" panose="020B0604020202020204" pitchFamily="34" charset="0"/>
              <a:buChar char="•"/>
            </a:pPr>
            <a:r>
              <a:rPr lang="en-US" sz="2400" dirty="0"/>
              <a:t>Club meetings</a:t>
            </a:r>
          </a:p>
          <a:p>
            <a:pPr marL="342900" indent="-342900">
              <a:buFont typeface="Arial" panose="020B0604020202020204" pitchFamily="34" charset="0"/>
              <a:buChar char="•"/>
            </a:pPr>
            <a:r>
              <a:rPr lang="en-US" sz="2400" dirty="0"/>
              <a:t>Assessments</a:t>
            </a:r>
          </a:p>
          <a:p>
            <a:pPr marL="342900" indent="-342900">
              <a:buFont typeface="Arial" panose="020B0604020202020204" pitchFamily="34" charset="0"/>
              <a:buChar char="•"/>
            </a:pPr>
            <a:r>
              <a:rPr lang="en-US" sz="2400" dirty="0"/>
              <a:t>Re-engage members who become inactive</a:t>
            </a:r>
          </a:p>
          <a:p>
            <a:pPr marL="342900" indent="-342900">
              <a:buFont typeface="Arial" panose="020B0604020202020204" pitchFamily="34" charset="0"/>
              <a:buChar char="•"/>
            </a:pPr>
            <a:r>
              <a:rPr lang="en-US" sz="2400" dirty="0"/>
              <a:t>Celebrate club and member accomplishments</a:t>
            </a:r>
          </a:p>
          <a:p>
            <a:pPr marL="342900" indent="-342900">
              <a:buFont typeface="Arial" panose="020B0604020202020204" pitchFamily="34" charset="0"/>
              <a:buChar char="•"/>
            </a:pPr>
            <a:endParaRPr lang="en-US" sz="2400" dirty="0"/>
          </a:p>
          <a:p>
            <a:r>
              <a:rPr lang="en-US" sz="2400" b="1" dirty="0">
                <a:solidFill>
                  <a:srgbClr val="B49759"/>
                </a:solidFill>
              </a:rPr>
              <a:t>Kiwanis.org/</a:t>
            </a:r>
            <a:r>
              <a:rPr lang="en-US" sz="2400" b="1" dirty="0" err="1">
                <a:solidFill>
                  <a:srgbClr val="B49759"/>
                </a:solidFill>
              </a:rPr>
              <a:t>acetools</a:t>
            </a:r>
            <a:endParaRPr lang="en-US" sz="2400" b="1" dirty="0">
              <a:solidFill>
                <a:srgbClr val="B49759"/>
              </a:solidFill>
            </a:endParaRP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Existing members</a:t>
            </a:r>
          </a:p>
        </p:txBody>
      </p:sp>
      <p:pic>
        <p:nvPicPr>
          <p:cNvPr id="4" name="Picture 3">
            <a:extLst>
              <a:ext uri="{FF2B5EF4-FFF2-40B4-BE49-F238E27FC236}">
                <a16:creationId xmlns:a16="http://schemas.microsoft.com/office/drawing/2014/main" id="{597A85D2-0A25-FEBC-B8A1-6092474BAE2B}"/>
              </a:ext>
            </a:extLst>
          </p:cNvPr>
          <p:cNvPicPr>
            <a:picLocks noChangeAspect="1"/>
          </p:cNvPicPr>
          <p:nvPr/>
        </p:nvPicPr>
        <p:blipFill rotWithShape="1">
          <a:blip r:embed="rId3"/>
          <a:srcRect l="17516" t="590" r="8833" b="37904"/>
          <a:stretch/>
        </p:blipFill>
        <p:spPr>
          <a:xfrm>
            <a:off x="6924675" y="-1"/>
            <a:ext cx="5267325" cy="6891561"/>
          </a:xfrm>
          <a:prstGeom prst="rect">
            <a:avLst/>
          </a:prstGeom>
        </p:spPr>
      </p:pic>
    </p:spTree>
    <p:extLst>
      <p:ext uri="{BB962C8B-B14F-4D97-AF65-F5344CB8AC3E}">
        <p14:creationId xmlns:p14="http://schemas.microsoft.com/office/powerpoint/2010/main" val="96604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8" y="1708558"/>
            <a:ext cx="6315550" cy="4467726"/>
          </a:xfrm>
        </p:spPr>
        <p:txBody>
          <a:bodyPr>
            <a:normAutofit fontScale="92500" lnSpcReduction="10000"/>
          </a:bodyPr>
          <a:lstStyle/>
          <a:p>
            <a:r>
              <a:rPr lang="en-US" sz="2400" b="1" dirty="0"/>
              <a:t>Corporate members</a:t>
            </a:r>
          </a:p>
          <a:p>
            <a:pPr marL="342900" indent="-342900">
              <a:buFont typeface="Wingdings" panose="05000000000000000000" pitchFamily="2" charset="2"/>
              <a:buChar char="§"/>
            </a:pPr>
            <a:r>
              <a:rPr lang="en-US" sz="2400" dirty="0"/>
              <a:t>Business/organization is the member</a:t>
            </a:r>
          </a:p>
          <a:p>
            <a:pPr marL="342900" indent="-342900">
              <a:buFont typeface="Wingdings" panose="05000000000000000000" pitchFamily="2" charset="2"/>
              <a:buChar char="§"/>
            </a:pPr>
            <a:r>
              <a:rPr lang="en-US" sz="2400" dirty="0"/>
              <a:t>Appointed representative </a:t>
            </a:r>
          </a:p>
          <a:p>
            <a:pPr marL="342900" indent="-342900">
              <a:buFont typeface="Wingdings" panose="05000000000000000000" pitchFamily="2" charset="2"/>
              <a:buChar char="§"/>
            </a:pPr>
            <a:r>
              <a:rPr lang="en-US" sz="2400" dirty="0"/>
              <a:t>Designed for transient positions</a:t>
            </a:r>
          </a:p>
          <a:p>
            <a:pPr marL="342900" indent="-342900">
              <a:buFont typeface="Wingdings" panose="05000000000000000000" pitchFamily="2" charset="2"/>
              <a:buChar char="§"/>
            </a:pPr>
            <a:endPar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endParaRPr>
          </a:p>
          <a:p>
            <a:pPr marL="0" marR="0" lvl="0" indent="0" algn="l" defTabSz="914400" rtl="0" eaLnBrk="1" fontAlgn="auto" latinLnBrk="0" hangingPunct="1">
              <a:lnSpc>
                <a:spcPct val="90000"/>
              </a:lnSpc>
              <a:spcBef>
                <a:spcPts val="640"/>
              </a:spcBef>
              <a:spcAft>
                <a:spcPts val="0"/>
              </a:spcAft>
              <a:buClr>
                <a:srgbClr val="003974"/>
              </a:buClr>
              <a:buSzPct val="100000"/>
              <a:buFont typeface="Arial" panose="020B0604020202020204" pitchFamily="34" charset="0"/>
              <a:buNone/>
              <a:tabLst/>
              <a:defRPr/>
            </a:pPr>
            <a:r>
              <a:rPr kumimoji="0" lang="en-US" sz="2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Satellite members</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lang="en-US" sz="2400" dirty="0">
                <a:solidFill>
                  <a:srgbClr val="000000"/>
                </a:solidFill>
              </a:rPr>
              <a:t>May meet at different times</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May </a:t>
            </a:r>
            <a:r>
              <a:rPr lang="en-US" sz="2400" dirty="0">
                <a:solidFill>
                  <a:srgbClr val="000000"/>
                </a:solidFill>
              </a:rPr>
              <a:t>do different service projects</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May co</a:t>
            </a:r>
            <a:r>
              <a:rPr lang="en-US" sz="2400" dirty="0" err="1">
                <a:solidFill>
                  <a:srgbClr val="000000"/>
                </a:solidFill>
              </a:rPr>
              <a:t>nduct</a:t>
            </a:r>
            <a:r>
              <a:rPr lang="en-US" sz="2400" dirty="0">
                <a:solidFill>
                  <a:srgbClr val="000000"/>
                </a:solidFill>
              </a:rPr>
              <a:t> different fundraisers</a:t>
            </a:r>
          </a:p>
          <a:p>
            <a:pPr marL="342900" marR="0" lvl="0" indent="-342900" algn="l" defTabSz="914400" rtl="0" eaLnBrk="1" fontAlgn="auto" latinLnBrk="0" hangingPunct="1">
              <a:lnSpc>
                <a:spcPct val="90000"/>
              </a:lnSpc>
              <a:spcBef>
                <a:spcPts val="640"/>
              </a:spcBef>
              <a:spcAft>
                <a:spcPts val="0"/>
              </a:spcAft>
              <a:buClr>
                <a:srgbClr val="003974"/>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rPr>
              <a:t>Opportunity to “</a:t>
            </a:r>
            <a:r>
              <a:rPr lang="en-US" sz="2400" dirty="0">
                <a:solidFill>
                  <a:srgbClr val="000000"/>
                </a:solidFill>
              </a:rPr>
              <a:t>Kiwanis differently”</a:t>
            </a:r>
            <a:endPar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endParaRPr>
          </a:p>
          <a:p>
            <a:endParaRPr kumimoji="0" lang="en-US"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Verdana"/>
            </a:endParaRPr>
          </a:p>
          <a:p>
            <a:r>
              <a:rPr lang="en-US" sz="2400" b="1" dirty="0">
                <a:solidFill>
                  <a:srgbClr val="B49759"/>
                </a:solidFill>
              </a:rPr>
              <a:t>Kiwanis.org/club-toolbox</a:t>
            </a:r>
            <a:endParaRPr kumimoji="0" lang="en-US" sz="24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endParaRP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8" y="471464"/>
            <a:ext cx="6833605" cy="528948"/>
          </a:xfrm>
        </p:spPr>
        <p:txBody>
          <a:bodyPr/>
          <a:lstStyle/>
          <a:p>
            <a:r>
              <a:rPr lang="en-US"/>
              <a:t>Various membership types</a:t>
            </a:r>
          </a:p>
        </p:txBody>
      </p:sp>
      <p:pic>
        <p:nvPicPr>
          <p:cNvPr id="4" name="Picture 3">
            <a:extLst>
              <a:ext uri="{FF2B5EF4-FFF2-40B4-BE49-F238E27FC236}">
                <a16:creationId xmlns:a16="http://schemas.microsoft.com/office/drawing/2014/main" id="{F6A04B4A-8DE8-6378-3560-AFAC7FB526C7}"/>
              </a:ext>
            </a:extLst>
          </p:cNvPr>
          <p:cNvPicPr>
            <a:picLocks noChangeAspect="1"/>
          </p:cNvPicPr>
          <p:nvPr/>
        </p:nvPicPr>
        <p:blipFill rotWithShape="1">
          <a:blip r:embed="rId3"/>
          <a:srcRect l="13520" t="273" r="15741" b="-273"/>
          <a:stretch/>
        </p:blipFill>
        <p:spPr>
          <a:xfrm>
            <a:off x="6936509" y="-1"/>
            <a:ext cx="5255491" cy="6884431"/>
          </a:xfrm>
          <a:prstGeom prst="rect">
            <a:avLst/>
          </a:prstGeom>
        </p:spPr>
      </p:pic>
    </p:spTree>
    <p:extLst>
      <p:ext uri="{BB962C8B-B14F-4D97-AF65-F5344CB8AC3E}">
        <p14:creationId xmlns:p14="http://schemas.microsoft.com/office/powerpoint/2010/main" val="4068721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3"/>
            <a:ext cx="6315550" cy="4509001"/>
          </a:xfrm>
        </p:spPr>
        <p:txBody>
          <a:bodyPr>
            <a:normAutofit lnSpcReduction="10000"/>
          </a:bodyPr>
          <a:lstStyle/>
          <a:p>
            <a:pPr marL="342900" indent="-342900">
              <a:buFont typeface="Wingdings" panose="05000000000000000000" pitchFamily="2" charset="2"/>
              <a:buChar char="§"/>
            </a:pPr>
            <a:r>
              <a:rPr lang="en-US" sz="2400" dirty="0"/>
              <a:t>Birthdays</a:t>
            </a:r>
          </a:p>
          <a:p>
            <a:pPr marL="342900" indent="-342900">
              <a:buFont typeface="Wingdings" panose="05000000000000000000" pitchFamily="2" charset="2"/>
              <a:buChar char="§"/>
            </a:pPr>
            <a:r>
              <a:rPr lang="en-US" sz="2400" dirty="0"/>
              <a:t>Personal anniversaries</a:t>
            </a:r>
          </a:p>
          <a:p>
            <a:pPr marL="342900" indent="-342900">
              <a:buFont typeface="Wingdings" panose="05000000000000000000" pitchFamily="2" charset="2"/>
              <a:buChar char="§"/>
            </a:pPr>
            <a:r>
              <a:rPr lang="en-US" sz="2400" dirty="0"/>
              <a:t>Join date anniversaries</a:t>
            </a:r>
          </a:p>
          <a:p>
            <a:pPr marL="342900" indent="-342900">
              <a:buFont typeface="Wingdings" panose="05000000000000000000" pitchFamily="2" charset="2"/>
              <a:buChar char="§"/>
            </a:pPr>
            <a:r>
              <a:rPr lang="en-US" sz="2400" dirty="0"/>
              <a:t>Club awards</a:t>
            </a:r>
          </a:p>
          <a:p>
            <a:endParaRPr lang="en-US" sz="2400" dirty="0"/>
          </a:p>
          <a:p>
            <a:endParaRPr lang="en-US" sz="2400" dirty="0"/>
          </a:p>
          <a:p>
            <a:pPr marL="0" marR="0" lvl="0" indent="0" algn="l" defTabSz="914400" rtl="0" eaLnBrk="1" fontAlgn="auto" latinLnBrk="0" hangingPunct="1">
              <a:lnSpc>
                <a:spcPct val="90000"/>
              </a:lnSpc>
              <a:spcBef>
                <a:spcPts val="640"/>
              </a:spcBef>
              <a:spcAft>
                <a:spcPts val="0"/>
              </a:spcAft>
              <a:buClr>
                <a:srgbClr val="003974"/>
              </a:buClr>
              <a:buSzPct val="100000"/>
              <a:buFont typeface="Arial" panose="020B0604020202020204" pitchFamily="34" charset="0"/>
              <a:buNone/>
              <a:tabLst/>
              <a:defRPr/>
            </a:pPr>
            <a:r>
              <a:rPr kumimoji="0" lang="en-US" sz="18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REMEMBER</a:t>
            </a:r>
          </a:p>
          <a:p>
            <a:pPr marR="0" lvl="0" algn="l" defTabSz="914400" rtl="0" eaLnBrk="1" fontAlgn="auto" latinLnBrk="0" hangingPunct="1">
              <a:lnSpc>
                <a:spcPct val="90000"/>
              </a:lnSpc>
              <a:spcBef>
                <a:spcPts val="640"/>
              </a:spcBef>
              <a:spcAft>
                <a:spcPts val="0"/>
              </a:spcAft>
              <a:buClr>
                <a:srgbClr val="003974"/>
              </a:buClr>
              <a:buSzPct val="100000"/>
              <a:tabLst/>
              <a:defRPr/>
            </a:pPr>
            <a:r>
              <a:rPr lang="en-US" sz="2400" dirty="0">
                <a:latin typeface="+mn-lt"/>
              </a:rPr>
              <a:t>You can never smile and say thank you too often to your fellow members!</a:t>
            </a:r>
            <a:endParaRPr lang="en-US" sz="2400" dirty="0"/>
          </a:p>
          <a:p>
            <a:endParaRPr lang="en-US" sz="2400" dirty="0"/>
          </a:p>
          <a:p>
            <a:r>
              <a:rPr lang="en-US" sz="2400" b="1" dirty="0">
                <a:solidFill>
                  <a:srgbClr val="B49759"/>
                </a:solidFill>
              </a:rPr>
              <a:t>kiwanis.org/members/awards-recognition/</a:t>
            </a: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dirty="0"/>
              <a:t>Recognition and Awards</a:t>
            </a:r>
          </a:p>
        </p:txBody>
      </p:sp>
      <p:pic>
        <p:nvPicPr>
          <p:cNvPr id="3" name="Picture 2">
            <a:extLst>
              <a:ext uri="{FF2B5EF4-FFF2-40B4-BE49-F238E27FC236}">
                <a16:creationId xmlns:a16="http://schemas.microsoft.com/office/drawing/2014/main" id="{7ACC4D20-A02B-E69D-D28E-0B961EB5BBA1}"/>
              </a:ext>
            </a:extLst>
          </p:cNvPr>
          <p:cNvPicPr>
            <a:picLocks noChangeAspect="1"/>
          </p:cNvPicPr>
          <p:nvPr/>
        </p:nvPicPr>
        <p:blipFill rotWithShape="1">
          <a:blip r:embed="rId3"/>
          <a:srcRect l="34961" t="382" r="15599" b="-382"/>
          <a:stretch/>
        </p:blipFill>
        <p:spPr>
          <a:xfrm>
            <a:off x="7026442" y="-1"/>
            <a:ext cx="5165558" cy="6910833"/>
          </a:xfrm>
          <a:prstGeom prst="rect">
            <a:avLst/>
          </a:prstGeom>
        </p:spPr>
      </p:pic>
    </p:spTree>
    <p:extLst>
      <p:ext uri="{BB962C8B-B14F-4D97-AF65-F5344CB8AC3E}">
        <p14:creationId xmlns:p14="http://schemas.microsoft.com/office/powerpoint/2010/main" val="1296923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EB326D-818B-7C9F-680F-EA374F80C49B}"/>
              </a:ext>
            </a:extLst>
          </p:cNvPr>
          <p:cNvSpPr>
            <a:spLocks noGrp="1"/>
          </p:cNvSpPr>
          <p:nvPr>
            <p:ph type="body" idx="1"/>
          </p:nvPr>
        </p:nvSpPr>
        <p:spPr/>
        <p:txBody>
          <a:bodyPr/>
          <a:lstStyle/>
          <a:p>
            <a:r>
              <a:rPr lang="en-US"/>
              <a:t>Club Membership Chair</a:t>
            </a:r>
          </a:p>
        </p:txBody>
      </p:sp>
      <p:sp>
        <p:nvSpPr>
          <p:cNvPr id="3" name="Text Placeholder 2">
            <a:extLst>
              <a:ext uri="{FF2B5EF4-FFF2-40B4-BE49-F238E27FC236}">
                <a16:creationId xmlns:a16="http://schemas.microsoft.com/office/drawing/2014/main" id="{8E086F71-2191-CDC2-4C5F-FB0B9689DA70}"/>
              </a:ext>
            </a:extLst>
          </p:cNvPr>
          <p:cNvSpPr>
            <a:spLocks noGrp="1"/>
          </p:cNvSpPr>
          <p:nvPr>
            <p:ph type="body" sz="quarter" idx="10"/>
          </p:nvPr>
        </p:nvSpPr>
        <p:spPr/>
        <p:txBody>
          <a:bodyPr/>
          <a:lstStyle/>
          <a:p>
            <a:r>
              <a:rPr lang="en-US" dirty="0"/>
              <a:t>ROLE &amp; EXPECTATIONS</a:t>
            </a:r>
          </a:p>
        </p:txBody>
      </p:sp>
    </p:spTree>
    <p:extLst>
      <p:ext uri="{BB962C8B-B14F-4D97-AF65-F5344CB8AC3E}">
        <p14:creationId xmlns:p14="http://schemas.microsoft.com/office/powerpoint/2010/main" val="39160240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EB326D-818B-7C9F-680F-EA374F80C49B}"/>
              </a:ext>
            </a:extLst>
          </p:cNvPr>
          <p:cNvSpPr>
            <a:spLocks noGrp="1"/>
          </p:cNvSpPr>
          <p:nvPr>
            <p:ph type="body" idx="1"/>
          </p:nvPr>
        </p:nvSpPr>
        <p:spPr/>
        <p:txBody>
          <a:bodyPr/>
          <a:lstStyle/>
          <a:p>
            <a:r>
              <a:rPr lang="en-US" dirty="0"/>
              <a:t>Showcase your club to the community</a:t>
            </a:r>
          </a:p>
        </p:txBody>
      </p:sp>
      <p:sp>
        <p:nvSpPr>
          <p:cNvPr id="3" name="Text Placeholder 2">
            <a:extLst>
              <a:ext uri="{FF2B5EF4-FFF2-40B4-BE49-F238E27FC236}">
                <a16:creationId xmlns:a16="http://schemas.microsoft.com/office/drawing/2014/main" id="{8E086F71-2191-CDC2-4C5F-FB0B9689DA70}"/>
              </a:ext>
            </a:extLst>
          </p:cNvPr>
          <p:cNvSpPr>
            <a:spLocks noGrp="1"/>
          </p:cNvSpPr>
          <p:nvPr>
            <p:ph type="body" sz="quarter" idx="10"/>
          </p:nvPr>
        </p:nvSpPr>
        <p:spPr/>
        <p:txBody>
          <a:bodyPr/>
          <a:lstStyle/>
          <a:p>
            <a:r>
              <a:rPr lang="en-US"/>
              <a:t>MARKETING YOUR CLUB</a:t>
            </a:r>
          </a:p>
        </p:txBody>
      </p:sp>
    </p:spTree>
    <p:extLst>
      <p:ext uri="{BB962C8B-B14F-4D97-AF65-F5344CB8AC3E}">
        <p14:creationId xmlns:p14="http://schemas.microsoft.com/office/powerpoint/2010/main" val="1098644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3776466"/>
          </a:xfrm>
        </p:spPr>
        <p:txBody>
          <a:bodyPr>
            <a:normAutofit/>
          </a:bodyPr>
          <a:lstStyle/>
          <a:p>
            <a:r>
              <a:rPr lang="en-US" sz="2400" b="1" dirty="0"/>
              <a:t>kiwanis.org/brand</a:t>
            </a:r>
          </a:p>
          <a:p>
            <a:pPr marL="342900" indent="-342900">
              <a:buFont typeface="Arial" panose="020B0604020202020204" pitchFamily="34" charset="0"/>
              <a:buChar char="•"/>
            </a:pPr>
            <a:r>
              <a:rPr lang="en-US" sz="2400" dirty="0"/>
              <a:t>Standard and custom logos</a:t>
            </a:r>
          </a:p>
          <a:p>
            <a:pPr marL="342900" indent="-342900">
              <a:buFont typeface="Arial" panose="020B0604020202020204" pitchFamily="34" charset="0"/>
              <a:buChar char="•"/>
            </a:pPr>
            <a:r>
              <a:rPr lang="en-US" sz="2400" dirty="0"/>
              <a:t>Photography</a:t>
            </a:r>
          </a:p>
          <a:p>
            <a:pPr marL="342900" indent="-342900">
              <a:buFont typeface="Arial" panose="020B0604020202020204" pitchFamily="34" charset="0"/>
              <a:buChar char="•"/>
            </a:pPr>
            <a:r>
              <a:rPr lang="en-US" sz="2400" dirty="0"/>
              <a:t>Social media assets</a:t>
            </a:r>
          </a:p>
          <a:p>
            <a:pPr marL="342900" indent="-342900">
              <a:buFont typeface="Arial" panose="020B0604020202020204" pitchFamily="34" charset="0"/>
              <a:buChar char="•"/>
            </a:pPr>
            <a:r>
              <a:rPr lang="en-US" sz="2400" dirty="0"/>
              <a:t>Brand book</a:t>
            </a:r>
          </a:p>
          <a:p>
            <a:pPr marL="342900" indent="-342900">
              <a:buFont typeface="Arial" panose="020B0604020202020204" pitchFamily="34" charset="0"/>
              <a:buChar char="•"/>
            </a:pPr>
            <a:r>
              <a:rPr lang="en-US" sz="2400" dirty="0"/>
              <a:t>Public relations tips and tools</a:t>
            </a:r>
          </a:p>
          <a:p>
            <a:pPr marL="342900" indent="-342900">
              <a:buFont typeface="Arial" panose="020B0604020202020204" pitchFamily="34" charset="0"/>
              <a:buChar char="•"/>
            </a:pPr>
            <a:r>
              <a:rPr lang="en-US" sz="2400" dirty="0"/>
              <a:t>Custom club brochure</a:t>
            </a:r>
          </a:p>
          <a:p>
            <a:pPr marL="342900" indent="-342900">
              <a:buFont typeface="Arial" panose="020B0604020202020204" pitchFamily="34" charset="0"/>
              <a:buChar char="•"/>
            </a:pPr>
            <a:r>
              <a:rPr lang="en-US" sz="2400" dirty="0"/>
              <a:t>Celebrating club anniversaries</a:t>
            </a:r>
          </a:p>
          <a:p>
            <a:pPr marL="342900" indent="-342900">
              <a:buFont typeface="Arial" panose="020B0604020202020204" pitchFamily="34" charset="0"/>
              <a:buChar char="•"/>
            </a:pPr>
            <a:r>
              <a:rPr lang="en-US" sz="2400" dirty="0"/>
              <a:t>Licensing and trademarks</a:t>
            </a: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Branding</a:t>
            </a:r>
          </a:p>
        </p:txBody>
      </p:sp>
      <p:pic>
        <p:nvPicPr>
          <p:cNvPr id="6" name="Picture 5">
            <a:extLst>
              <a:ext uri="{FF2B5EF4-FFF2-40B4-BE49-F238E27FC236}">
                <a16:creationId xmlns:a16="http://schemas.microsoft.com/office/drawing/2014/main" id="{B8D27605-BA40-E30A-6BC0-FC5D6CFE1A77}"/>
              </a:ext>
            </a:extLst>
          </p:cNvPr>
          <p:cNvPicPr>
            <a:picLocks noChangeAspect="1"/>
          </p:cNvPicPr>
          <p:nvPr/>
        </p:nvPicPr>
        <p:blipFill rotWithShape="1">
          <a:blip r:embed="rId3"/>
          <a:srcRect l="19036" r="16875"/>
          <a:stretch/>
        </p:blipFill>
        <p:spPr>
          <a:xfrm>
            <a:off x="7026442" y="-1"/>
            <a:ext cx="5165558" cy="6910833"/>
          </a:xfrm>
          <a:prstGeom prst="rect">
            <a:avLst/>
          </a:prstGeom>
        </p:spPr>
      </p:pic>
    </p:spTree>
    <p:extLst>
      <p:ext uri="{BB962C8B-B14F-4D97-AF65-F5344CB8AC3E}">
        <p14:creationId xmlns:p14="http://schemas.microsoft.com/office/powerpoint/2010/main" val="3156635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3776466"/>
          </a:xfrm>
        </p:spPr>
        <p:txBody>
          <a:bodyPr>
            <a:normAutofit/>
          </a:bodyPr>
          <a:lstStyle/>
          <a:p>
            <a:r>
              <a:rPr lang="en-US" sz="2400" b="1" dirty="0"/>
              <a:t>Elevator speech</a:t>
            </a:r>
          </a:p>
          <a:p>
            <a:pPr marL="342900" indent="-342900">
              <a:buFont typeface="Arial" panose="020B0604020202020204" pitchFamily="34" charset="0"/>
              <a:buChar char="•"/>
            </a:pPr>
            <a:r>
              <a:rPr lang="en-US" sz="2400" dirty="0"/>
              <a:t>Grab a prospect’s interest</a:t>
            </a:r>
          </a:p>
          <a:p>
            <a:pPr marL="342900" indent="-342900">
              <a:buFont typeface="Arial" panose="020B0604020202020204" pitchFamily="34" charset="0"/>
              <a:buChar char="•"/>
            </a:pPr>
            <a:r>
              <a:rPr lang="en-US" sz="2400" dirty="0"/>
              <a:t>Respect their time</a:t>
            </a:r>
          </a:p>
          <a:p>
            <a:pPr marL="342900" indent="-342900">
              <a:buFont typeface="Arial" panose="020B0604020202020204" pitchFamily="34" charset="0"/>
              <a:buChar char="•"/>
            </a:pPr>
            <a:endParaRPr lang="en-US" sz="2400" dirty="0"/>
          </a:p>
          <a:p>
            <a:r>
              <a:rPr lang="en-US" sz="2400" b="1" dirty="0"/>
              <a:t>Ask yourself</a:t>
            </a:r>
          </a:p>
          <a:p>
            <a:pPr marL="342900" indent="-342900">
              <a:buFont typeface="Arial" panose="020B0604020202020204" pitchFamily="34" charset="0"/>
              <a:buChar char="•"/>
            </a:pPr>
            <a:r>
              <a:rPr lang="en-US" sz="2400" dirty="0"/>
              <a:t>Why my club?</a:t>
            </a:r>
          </a:p>
          <a:p>
            <a:pPr marL="342900" indent="-342900">
              <a:buFont typeface="Arial" panose="020B0604020202020204" pitchFamily="34" charset="0"/>
              <a:buChar char="•"/>
            </a:pPr>
            <a:r>
              <a:rPr lang="en-US" sz="2400" dirty="0"/>
              <a:t>What’s our community impact?</a:t>
            </a:r>
          </a:p>
          <a:p>
            <a:pPr marL="342900" indent="-342900">
              <a:buFont typeface="Arial" panose="020B0604020202020204" pitchFamily="34" charset="0"/>
              <a:buChar char="•"/>
            </a:pPr>
            <a:r>
              <a:rPr lang="en-US" sz="2400" dirty="0"/>
              <a:t>How do we make that impact? </a:t>
            </a: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Conversations</a:t>
            </a:r>
          </a:p>
        </p:txBody>
      </p:sp>
      <p:pic>
        <p:nvPicPr>
          <p:cNvPr id="6" name="Picture 5">
            <a:extLst>
              <a:ext uri="{FF2B5EF4-FFF2-40B4-BE49-F238E27FC236}">
                <a16:creationId xmlns:a16="http://schemas.microsoft.com/office/drawing/2014/main" id="{F4DBD2B0-144C-864E-4B80-D72B520A21FE}"/>
              </a:ext>
            </a:extLst>
          </p:cNvPr>
          <p:cNvPicPr>
            <a:picLocks noChangeAspect="1"/>
          </p:cNvPicPr>
          <p:nvPr/>
        </p:nvPicPr>
        <p:blipFill rotWithShape="1">
          <a:blip r:embed="rId3"/>
          <a:srcRect l="30319" r="11285"/>
          <a:stretch/>
        </p:blipFill>
        <p:spPr>
          <a:xfrm>
            <a:off x="7026442" y="-1"/>
            <a:ext cx="5165558" cy="6910833"/>
          </a:xfrm>
          <a:prstGeom prst="rect">
            <a:avLst/>
          </a:prstGeom>
        </p:spPr>
      </p:pic>
    </p:spTree>
    <p:extLst>
      <p:ext uri="{BB962C8B-B14F-4D97-AF65-F5344CB8AC3E}">
        <p14:creationId xmlns:p14="http://schemas.microsoft.com/office/powerpoint/2010/main" val="3895873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4823326"/>
          </a:xfrm>
        </p:spPr>
        <p:txBody>
          <a:bodyPr>
            <a:noAutofit/>
          </a:bodyPr>
          <a:lstStyle/>
          <a:p>
            <a:r>
              <a:rPr lang="en-US" sz="2400" b="1" dirty="0"/>
              <a:t>Thing about…</a:t>
            </a:r>
          </a:p>
          <a:p>
            <a:pPr marL="342900" indent="-342900">
              <a:buFont typeface="Wingdings" panose="05000000000000000000" pitchFamily="2" charset="2"/>
              <a:buChar char="§"/>
            </a:pPr>
            <a:r>
              <a:rPr lang="en-US" sz="2400" dirty="0"/>
              <a:t>Content</a:t>
            </a:r>
          </a:p>
          <a:p>
            <a:pPr marL="342900" indent="-342900">
              <a:buFont typeface="Wingdings" panose="05000000000000000000" pitchFamily="2" charset="2"/>
              <a:buChar char="§"/>
            </a:pPr>
            <a:r>
              <a:rPr lang="en-US" sz="2400" dirty="0"/>
              <a:t>Frequency</a:t>
            </a:r>
          </a:p>
          <a:p>
            <a:pPr marL="342900" indent="-342900">
              <a:buFont typeface="Wingdings" panose="05000000000000000000" pitchFamily="2" charset="2"/>
              <a:buChar char="§"/>
            </a:pPr>
            <a:r>
              <a:rPr lang="en-US" sz="2400" dirty="0"/>
              <a:t>Distribution list</a:t>
            </a:r>
          </a:p>
          <a:p>
            <a:endParaRPr lang="en-US" sz="2400" dirty="0"/>
          </a:p>
          <a:p>
            <a:r>
              <a:rPr lang="en-US" sz="2400" b="1" dirty="0"/>
              <a:t>Content…</a:t>
            </a:r>
          </a:p>
          <a:p>
            <a:pPr marL="342900" indent="-342900">
              <a:buFont typeface="Wingdings" panose="05000000000000000000" pitchFamily="2" charset="2"/>
              <a:buChar char="§"/>
            </a:pPr>
            <a:r>
              <a:rPr lang="en-US" sz="2400" dirty="0"/>
              <a:t>Send content about volunteering, projects, fundraisers, working with youth to partners. </a:t>
            </a:r>
          </a:p>
          <a:p>
            <a:pPr marL="342900" indent="-342900">
              <a:buFont typeface="Wingdings" panose="05000000000000000000" pitchFamily="2" charset="2"/>
              <a:buChar char="§"/>
            </a:pPr>
            <a:r>
              <a:rPr lang="en-US" sz="2400" dirty="0"/>
              <a:t>Ask partners to share among their mailing lists. Offer to do the same with their content. </a:t>
            </a:r>
          </a:p>
          <a:p>
            <a:endParaRPr lang="en-US" sz="2400"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Newsletters</a:t>
            </a:r>
          </a:p>
        </p:txBody>
      </p:sp>
      <p:pic>
        <p:nvPicPr>
          <p:cNvPr id="6" name="Picture 5">
            <a:extLst>
              <a:ext uri="{FF2B5EF4-FFF2-40B4-BE49-F238E27FC236}">
                <a16:creationId xmlns:a16="http://schemas.microsoft.com/office/drawing/2014/main" id="{00EB11BC-E2DA-A9C1-7076-C35FB974C947}"/>
              </a:ext>
            </a:extLst>
          </p:cNvPr>
          <p:cNvPicPr>
            <a:picLocks noChangeAspect="1"/>
          </p:cNvPicPr>
          <p:nvPr/>
        </p:nvPicPr>
        <p:blipFill rotWithShape="1">
          <a:blip r:embed="rId3"/>
          <a:srcRect l="23754" t="382" r="29530" b="-382"/>
          <a:stretch/>
        </p:blipFill>
        <p:spPr>
          <a:xfrm>
            <a:off x="7026442" y="-1"/>
            <a:ext cx="5165558" cy="6910833"/>
          </a:xfrm>
          <a:prstGeom prst="rect">
            <a:avLst/>
          </a:prstGeom>
        </p:spPr>
      </p:pic>
    </p:spTree>
    <p:extLst>
      <p:ext uri="{BB962C8B-B14F-4D97-AF65-F5344CB8AC3E}">
        <p14:creationId xmlns:p14="http://schemas.microsoft.com/office/powerpoint/2010/main" val="3576879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2280118"/>
          </a:xfrm>
        </p:spPr>
        <p:txBody>
          <a:bodyPr>
            <a:noAutofit/>
          </a:bodyPr>
          <a:lstStyle/>
          <a:p>
            <a:pPr marL="342900" indent="-342900">
              <a:buFont typeface="Wingdings" panose="05000000000000000000" pitchFamily="2" charset="2"/>
              <a:buChar char="§"/>
            </a:pPr>
            <a:r>
              <a:rPr lang="en-US" sz="2400" dirty="0">
                <a:latin typeface="+mn-lt"/>
              </a:rPr>
              <a:t>Keep websites updated</a:t>
            </a:r>
          </a:p>
          <a:p>
            <a:pPr marL="342900" indent="-342900">
              <a:buFont typeface="Wingdings" panose="05000000000000000000" pitchFamily="2" charset="2"/>
              <a:buChar char="§"/>
            </a:pPr>
            <a:r>
              <a:rPr lang="en-US" sz="2400" dirty="0">
                <a:latin typeface="+mn-lt"/>
              </a:rPr>
              <a:t>Keep social media sites fresh</a:t>
            </a:r>
          </a:p>
          <a:p>
            <a:pPr marL="342900" indent="-342900">
              <a:buFont typeface="Wingdings" panose="05000000000000000000" pitchFamily="2" charset="2"/>
              <a:buChar char="§"/>
            </a:pPr>
            <a:r>
              <a:rPr lang="en-US" sz="2400" dirty="0">
                <a:latin typeface="+mn-lt"/>
              </a:rPr>
              <a:t>Respond to inquiries, emails, etc. immediately </a:t>
            </a:r>
          </a:p>
          <a:p>
            <a:pPr marL="342900" indent="-342900">
              <a:buFont typeface="Wingdings" panose="05000000000000000000" pitchFamily="2" charset="2"/>
              <a:buChar char="§"/>
            </a:pPr>
            <a:r>
              <a:rPr lang="en-US" sz="2400" dirty="0">
                <a:latin typeface="+mn-lt"/>
              </a:rPr>
              <a:t>Use all digital platforms to engage potential members </a:t>
            </a:r>
          </a:p>
          <a:p>
            <a:br>
              <a:rPr lang="en-US" sz="2400" b="1" dirty="0">
                <a:latin typeface="+mn-lt"/>
                <a:cs typeface="Arial"/>
              </a:rPr>
            </a:br>
            <a:endParaRPr lang="en-US" sz="2400" dirty="0">
              <a:latin typeface="+mn-lt"/>
            </a:endParaRP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731852" cy="528948"/>
          </a:xfrm>
        </p:spPr>
        <p:txBody>
          <a:bodyPr/>
          <a:lstStyle/>
          <a:p>
            <a:r>
              <a:rPr lang="en-US"/>
              <a:t>Your club’s digital presence</a:t>
            </a:r>
            <a:endParaRPr lang="en-US" b="0"/>
          </a:p>
        </p:txBody>
      </p:sp>
      <p:cxnSp>
        <p:nvCxnSpPr>
          <p:cNvPr id="3" name="Straight Connector 2">
            <a:extLst>
              <a:ext uri="{FF2B5EF4-FFF2-40B4-BE49-F238E27FC236}">
                <a16:creationId xmlns:a16="http://schemas.microsoft.com/office/drawing/2014/main" id="{1180F605-6601-B692-CA44-7CAC9905E7F7}"/>
              </a:ext>
            </a:extLst>
          </p:cNvPr>
          <p:cNvCxnSpPr/>
          <p:nvPr/>
        </p:nvCxnSpPr>
        <p:spPr>
          <a:xfrm>
            <a:off x="7021316" y="0"/>
            <a:ext cx="0" cy="687498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Text Placeholder 7">
            <a:extLst>
              <a:ext uri="{FF2B5EF4-FFF2-40B4-BE49-F238E27FC236}">
                <a16:creationId xmlns:a16="http://schemas.microsoft.com/office/drawing/2014/main" id="{AA8A93E6-7802-2011-68CD-13B73C5E8540}"/>
              </a:ext>
            </a:extLst>
          </p:cNvPr>
          <p:cNvSpPr txBox="1">
            <a:spLocks/>
          </p:cNvSpPr>
          <p:nvPr/>
        </p:nvSpPr>
        <p:spPr>
          <a:xfrm>
            <a:off x="7184571" y="3423045"/>
            <a:ext cx="4785755" cy="7437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a:solidFill>
                  <a:srgbClr val="B49759"/>
                </a:solidFill>
              </a:rPr>
              <a:t>Who engages on </a:t>
            </a:r>
            <a:br>
              <a:rPr lang="en-US" sz="2400">
                <a:solidFill>
                  <a:srgbClr val="B49759"/>
                </a:solidFill>
              </a:rPr>
            </a:br>
            <a:r>
              <a:rPr lang="en-US" sz="2400">
                <a:solidFill>
                  <a:srgbClr val="B49759"/>
                </a:solidFill>
              </a:rPr>
              <a:t>social media?</a:t>
            </a:r>
            <a:endParaRPr lang="en-US" sz="2400" b="0">
              <a:solidFill>
                <a:srgbClr val="B49759"/>
              </a:solidFill>
            </a:endParaRPr>
          </a:p>
        </p:txBody>
      </p:sp>
      <p:sp>
        <p:nvSpPr>
          <p:cNvPr id="7" name="Text Placeholder 1">
            <a:extLst>
              <a:ext uri="{FF2B5EF4-FFF2-40B4-BE49-F238E27FC236}">
                <a16:creationId xmlns:a16="http://schemas.microsoft.com/office/drawing/2014/main" id="{B3431E9B-023C-CE20-538C-1191DC82F279}"/>
              </a:ext>
            </a:extLst>
          </p:cNvPr>
          <p:cNvSpPr txBox="1">
            <a:spLocks/>
          </p:cNvSpPr>
          <p:nvPr/>
        </p:nvSpPr>
        <p:spPr>
          <a:xfrm>
            <a:off x="7184571" y="4362730"/>
            <a:ext cx="4785753" cy="2316847"/>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90000"/>
              </a:lnSpc>
              <a:spcBef>
                <a:spcPts val="640"/>
              </a:spcBef>
              <a:buClr>
                <a:srgbClr val="003974"/>
              </a:buClr>
              <a:buSzPct val="100000"/>
              <a:buFont typeface="Arial" panose="020B0604020202020204" pitchFamily="34" charset="0"/>
              <a:buNone/>
              <a:defRPr sz="2000" b="0" i="0" u="none" strike="noStrike" kern="1200"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defTabSz="914400" rtl="0" eaLnBrk="1" latinLnBrk="0" hangingPunct="1">
              <a:lnSpc>
                <a:spcPct val="90000"/>
              </a:lnSpc>
              <a:spcBef>
                <a:spcPts val="560"/>
              </a:spcBef>
              <a:buClr>
                <a:srgbClr val="003974"/>
              </a:buClr>
              <a:buSzPct val="75000"/>
              <a:buFont typeface="Noto Sans Symbols"/>
              <a:buChar char="▪"/>
              <a:defRPr sz="2800" b="0" i="0" u="none" strike="noStrike" kern="1200" cap="none">
                <a:solidFill>
                  <a:schemeClr val="dk1"/>
                </a:solidFill>
                <a:latin typeface="Verdana"/>
                <a:ea typeface="Verdana"/>
                <a:cs typeface="Verdana"/>
                <a:sym typeface="Verdana"/>
              </a:defRPr>
            </a:lvl2pPr>
            <a:lvl3pPr marL="1143000" marR="0" lvl="2" indent="-76200" algn="l" defTabSz="914400" rtl="0" eaLnBrk="1" latinLnBrk="0" hangingPunct="1">
              <a:lnSpc>
                <a:spcPct val="90000"/>
              </a:lnSpc>
              <a:spcBef>
                <a:spcPts val="480"/>
              </a:spcBef>
              <a:buClr>
                <a:srgbClr val="003974"/>
              </a:buClr>
              <a:buSzPct val="100000"/>
              <a:buFont typeface="Noto Sans Symbols"/>
              <a:buChar char="•"/>
              <a:defRPr sz="2400" b="0" i="0" u="none" strike="noStrike" kern="1200" cap="none">
                <a:solidFill>
                  <a:schemeClr val="dk1"/>
                </a:solidFill>
                <a:latin typeface="Verdana"/>
                <a:ea typeface="Verdana"/>
                <a:cs typeface="Verdana"/>
                <a:sym typeface="Verdana"/>
              </a:defRPr>
            </a:lvl3pPr>
            <a:lvl4pPr marL="1600200" marR="0" lvl="3" indent="-133350" algn="l" defTabSz="914400" rtl="0" eaLnBrk="1" latinLnBrk="0" hangingPunct="1">
              <a:lnSpc>
                <a:spcPct val="90000"/>
              </a:lnSpc>
              <a:spcBef>
                <a:spcPts val="400"/>
              </a:spcBef>
              <a:buClr>
                <a:srgbClr val="003974"/>
              </a:buClr>
              <a:buSzPct val="75000"/>
              <a:buFont typeface="Courier New"/>
              <a:buChar char="o"/>
              <a:defRPr sz="2000" b="0" i="0" u="none" strike="noStrike" kern="1200" cap="none">
                <a:solidFill>
                  <a:schemeClr val="dk1"/>
                </a:solidFill>
                <a:latin typeface="Verdana"/>
                <a:ea typeface="Verdana"/>
                <a:cs typeface="Verdana"/>
                <a:sym typeface="Verdana"/>
              </a:defRPr>
            </a:lvl4pPr>
            <a:lvl5pPr marL="2060575" marR="0" lvl="4" indent="-104775" algn="l" defTabSz="914400" rtl="0" eaLnBrk="1" latinLnBrk="0" hangingPunct="1">
              <a:lnSpc>
                <a:spcPct val="90000"/>
              </a:lnSpc>
              <a:spcBef>
                <a:spcPts val="400"/>
              </a:spcBef>
              <a:buClr>
                <a:srgbClr val="003974"/>
              </a:buClr>
              <a:buSzPct val="100000"/>
              <a:buFont typeface="Calibri"/>
              <a:buChar char="­"/>
              <a:defRPr sz="2000" b="0" i="0" u="none" strike="noStrike" kern="1200" cap="none">
                <a:solidFill>
                  <a:schemeClr val="dk1"/>
                </a:solidFill>
                <a:latin typeface="Verdana"/>
                <a:ea typeface="Verdana"/>
                <a:cs typeface="Verdana"/>
                <a:sym typeface="Verdana"/>
              </a:defRPr>
            </a:lvl5pPr>
            <a:lvl6pPr marL="2514600" marR="0" lvl="5"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6pPr>
            <a:lvl7pPr marL="2971800" marR="0" lvl="6"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7pPr>
            <a:lvl8pPr marL="3429000" marR="0" lvl="7"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8pPr>
            <a:lvl9pPr marL="3886200" marR="0" lvl="8"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9pPr>
          </a:lstStyle>
          <a:p>
            <a:pPr marL="342900" indent="-342900">
              <a:buFont typeface="Wingdings" panose="05000000000000000000" pitchFamily="2" charset="2"/>
              <a:buChar char="§"/>
            </a:pPr>
            <a:r>
              <a:rPr lang="en-US" sz="1800" dirty="0">
                <a:solidFill>
                  <a:srgbClr val="003974"/>
                </a:solidFill>
              </a:rPr>
              <a:t>Community members</a:t>
            </a:r>
          </a:p>
          <a:p>
            <a:pPr marL="342900" indent="-342900">
              <a:buFont typeface="Wingdings" panose="05000000000000000000" pitchFamily="2" charset="2"/>
              <a:buChar char="§"/>
            </a:pPr>
            <a:r>
              <a:rPr lang="en-US" sz="1800" dirty="0">
                <a:solidFill>
                  <a:srgbClr val="003974"/>
                </a:solidFill>
              </a:rPr>
              <a:t>Friends of your members </a:t>
            </a:r>
          </a:p>
          <a:p>
            <a:pPr marL="342900" indent="-342900">
              <a:buFont typeface="Wingdings" panose="05000000000000000000" pitchFamily="2" charset="2"/>
              <a:buChar char="§"/>
            </a:pPr>
            <a:r>
              <a:rPr lang="en-US" sz="1800" dirty="0">
                <a:solidFill>
                  <a:srgbClr val="003974"/>
                </a:solidFill>
              </a:rPr>
              <a:t>Anyone who reacted to an event invitation</a:t>
            </a:r>
          </a:p>
          <a:p>
            <a:pPr marL="342900" indent="-342900">
              <a:buFont typeface="Wingdings" panose="05000000000000000000" pitchFamily="2" charset="2"/>
              <a:buChar char="§"/>
            </a:pPr>
            <a:r>
              <a:rPr lang="en-US" sz="1800" dirty="0">
                <a:solidFill>
                  <a:srgbClr val="003974"/>
                </a:solidFill>
              </a:rPr>
              <a:t>Past club speakers</a:t>
            </a:r>
          </a:p>
          <a:p>
            <a:pPr marL="342900" indent="-342900">
              <a:buFont typeface="Wingdings" panose="05000000000000000000" pitchFamily="2" charset="2"/>
              <a:buChar char="§"/>
            </a:pPr>
            <a:r>
              <a:rPr lang="en-US" sz="1800" dirty="0">
                <a:solidFill>
                  <a:srgbClr val="003974"/>
                </a:solidFill>
              </a:rPr>
              <a:t>Members of service partner organizations</a:t>
            </a:r>
          </a:p>
        </p:txBody>
      </p:sp>
      <p:sp>
        <p:nvSpPr>
          <p:cNvPr id="9" name="Text Placeholder 1">
            <a:extLst>
              <a:ext uri="{FF2B5EF4-FFF2-40B4-BE49-F238E27FC236}">
                <a16:creationId xmlns:a16="http://schemas.microsoft.com/office/drawing/2014/main" id="{21DB3BE0-2EE4-E1A2-62FA-81932FDF8164}"/>
              </a:ext>
            </a:extLst>
          </p:cNvPr>
          <p:cNvSpPr txBox="1">
            <a:spLocks/>
          </p:cNvSpPr>
          <p:nvPr/>
        </p:nvSpPr>
        <p:spPr>
          <a:xfrm>
            <a:off x="0" y="6151418"/>
            <a:ext cx="7021304" cy="706582"/>
          </a:xfrm>
          <a:prstGeom prst="rect">
            <a:avLst/>
          </a:prstGeom>
          <a:noFill/>
          <a:ln>
            <a:noFill/>
          </a:ln>
        </p:spPr>
        <p:txBody>
          <a:bodyPr vert="horz" lIns="91425" tIns="91425" rIns="91425" bIns="91425" rtlCol="0" anchor="t" anchorCtr="0">
            <a:normAutofit/>
          </a:bodyPr>
          <a:lstStyle>
            <a:lvl1pPr marL="0" marR="0" lvl="0" indent="0" algn="l" defTabSz="914400" rtl="0" eaLnBrk="1" latinLnBrk="0" hangingPunct="1">
              <a:lnSpc>
                <a:spcPct val="90000"/>
              </a:lnSpc>
              <a:spcBef>
                <a:spcPts val="640"/>
              </a:spcBef>
              <a:buClr>
                <a:srgbClr val="003974"/>
              </a:buClr>
              <a:buSzPct val="100000"/>
              <a:buFont typeface="Arial" panose="020B0604020202020204" pitchFamily="34" charset="0"/>
              <a:buNone/>
              <a:defRPr sz="2000" b="0" i="0" u="none" strike="noStrike" kern="1200"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defTabSz="914400" rtl="0" eaLnBrk="1" latinLnBrk="0" hangingPunct="1">
              <a:lnSpc>
                <a:spcPct val="90000"/>
              </a:lnSpc>
              <a:spcBef>
                <a:spcPts val="560"/>
              </a:spcBef>
              <a:buClr>
                <a:srgbClr val="003974"/>
              </a:buClr>
              <a:buSzPct val="75000"/>
              <a:buFont typeface="Noto Sans Symbols"/>
              <a:buChar char="▪"/>
              <a:defRPr sz="2800" b="0" i="0" u="none" strike="noStrike" kern="1200" cap="none">
                <a:solidFill>
                  <a:schemeClr val="dk1"/>
                </a:solidFill>
                <a:latin typeface="Verdana"/>
                <a:ea typeface="Verdana"/>
                <a:cs typeface="Verdana"/>
                <a:sym typeface="Verdana"/>
              </a:defRPr>
            </a:lvl2pPr>
            <a:lvl3pPr marL="1143000" marR="0" lvl="2" indent="-76200" algn="l" defTabSz="914400" rtl="0" eaLnBrk="1" latinLnBrk="0" hangingPunct="1">
              <a:lnSpc>
                <a:spcPct val="90000"/>
              </a:lnSpc>
              <a:spcBef>
                <a:spcPts val="480"/>
              </a:spcBef>
              <a:buClr>
                <a:srgbClr val="003974"/>
              </a:buClr>
              <a:buSzPct val="100000"/>
              <a:buFont typeface="Noto Sans Symbols"/>
              <a:buChar char="•"/>
              <a:defRPr sz="2400" b="0" i="0" u="none" strike="noStrike" kern="1200" cap="none">
                <a:solidFill>
                  <a:schemeClr val="dk1"/>
                </a:solidFill>
                <a:latin typeface="Verdana"/>
                <a:ea typeface="Verdana"/>
                <a:cs typeface="Verdana"/>
                <a:sym typeface="Verdana"/>
              </a:defRPr>
            </a:lvl3pPr>
            <a:lvl4pPr marL="1600200" marR="0" lvl="3" indent="-133350" algn="l" defTabSz="914400" rtl="0" eaLnBrk="1" latinLnBrk="0" hangingPunct="1">
              <a:lnSpc>
                <a:spcPct val="90000"/>
              </a:lnSpc>
              <a:spcBef>
                <a:spcPts val="400"/>
              </a:spcBef>
              <a:buClr>
                <a:srgbClr val="003974"/>
              </a:buClr>
              <a:buSzPct val="75000"/>
              <a:buFont typeface="Courier New"/>
              <a:buChar char="o"/>
              <a:defRPr sz="2000" b="0" i="0" u="none" strike="noStrike" kern="1200" cap="none">
                <a:solidFill>
                  <a:schemeClr val="dk1"/>
                </a:solidFill>
                <a:latin typeface="Verdana"/>
                <a:ea typeface="Verdana"/>
                <a:cs typeface="Verdana"/>
                <a:sym typeface="Verdana"/>
              </a:defRPr>
            </a:lvl4pPr>
            <a:lvl5pPr marL="2060575" marR="0" lvl="4" indent="-104775" algn="l" defTabSz="914400" rtl="0" eaLnBrk="1" latinLnBrk="0" hangingPunct="1">
              <a:lnSpc>
                <a:spcPct val="90000"/>
              </a:lnSpc>
              <a:spcBef>
                <a:spcPts val="400"/>
              </a:spcBef>
              <a:buClr>
                <a:srgbClr val="003974"/>
              </a:buClr>
              <a:buSzPct val="100000"/>
              <a:buFont typeface="Calibri"/>
              <a:buChar char="­"/>
              <a:defRPr sz="2000" b="0" i="0" u="none" strike="noStrike" kern="1200" cap="none">
                <a:solidFill>
                  <a:schemeClr val="dk1"/>
                </a:solidFill>
                <a:latin typeface="Verdana"/>
                <a:ea typeface="Verdana"/>
                <a:cs typeface="Verdana"/>
                <a:sym typeface="Verdana"/>
              </a:defRPr>
            </a:lvl5pPr>
            <a:lvl6pPr marL="2514600" marR="0" lvl="5"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6pPr>
            <a:lvl7pPr marL="2971800" marR="0" lvl="6"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7pPr>
            <a:lvl8pPr marL="3429000" marR="0" lvl="7"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8pPr>
            <a:lvl9pPr marL="3886200" marR="0" lvl="8"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9pPr>
          </a:lstStyle>
          <a:p>
            <a:pPr algn="ctr">
              <a:defRPr/>
            </a:pPr>
            <a:r>
              <a:rPr lang="en-US" sz="1500" b="1">
                <a:solidFill>
                  <a:srgbClr val="B49759"/>
                </a:solidFill>
              </a:rPr>
              <a:t>Facebook page  </a:t>
            </a:r>
            <a:r>
              <a:rPr lang="en-US" sz="1500">
                <a:solidFill>
                  <a:srgbClr val="003974"/>
                </a:solidFill>
              </a:rPr>
              <a:t>| </a:t>
            </a:r>
            <a:r>
              <a:rPr lang="en-US" sz="1500" b="1">
                <a:solidFill>
                  <a:srgbClr val="B49759"/>
                </a:solidFill>
              </a:rPr>
              <a:t> X  </a:t>
            </a:r>
            <a:r>
              <a:rPr lang="en-US" sz="1500">
                <a:solidFill>
                  <a:srgbClr val="003974"/>
                </a:solidFill>
              </a:rPr>
              <a:t>|</a:t>
            </a:r>
            <a:r>
              <a:rPr lang="en-US" sz="1500" b="1">
                <a:solidFill>
                  <a:srgbClr val="B49759"/>
                </a:solidFill>
              </a:rPr>
              <a:t>  Instagram </a:t>
            </a:r>
            <a:r>
              <a:rPr lang="en-US" sz="1500">
                <a:solidFill>
                  <a:srgbClr val="003974"/>
                </a:solidFill>
              </a:rPr>
              <a:t> |</a:t>
            </a:r>
            <a:r>
              <a:rPr lang="en-US" sz="1500" b="1">
                <a:solidFill>
                  <a:srgbClr val="B49759"/>
                </a:solidFill>
              </a:rPr>
              <a:t>  LinkedIn  </a:t>
            </a:r>
            <a:r>
              <a:rPr lang="en-US" sz="1500">
                <a:solidFill>
                  <a:srgbClr val="003974"/>
                </a:solidFill>
              </a:rPr>
              <a:t>|</a:t>
            </a:r>
            <a:r>
              <a:rPr lang="en-US" sz="1500" b="1">
                <a:solidFill>
                  <a:srgbClr val="B49759"/>
                </a:solidFill>
              </a:rPr>
              <a:t>  YouTube</a:t>
            </a:r>
          </a:p>
        </p:txBody>
      </p:sp>
      <p:cxnSp>
        <p:nvCxnSpPr>
          <p:cNvPr id="10" name="Straight Connector 9">
            <a:extLst>
              <a:ext uri="{FF2B5EF4-FFF2-40B4-BE49-F238E27FC236}">
                <a16:creationId xmlns:a16="http://schemas.microsoft.com/office/drawing/2014/main" id="{43D0F53D-163E-6FC0-1B0A-583855657AD8}"/>
              </a:ext>
            </a:extLst>
          </p:cNvPr>
          <p:cNvCxnSpPr>
            <a:cxnSpLocks/>
          </p:cNvCxnSpPr>
          <p:nvPr/>
        </p:nvCxnSpPr>
        <p:spPr>
          <a:xfrm flipH="1">
            <a:off x="8183119" y="3294029"/>
            <a:ext cx="276593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06E2FE2-C866-E826-CCD3-972E10FC3D79}"/>
              </a:ext>
            </a:extLst>
          </p:cNvPr>
          <p:cNvPicPr>
            <a:picLocks noChangeAspect="1"/>
          </p:cNvPicPr>
          <p:nvPr/>
        </p:nvPicPr>
        <p:blipFill rotWithShape="1">
          <a:blip r:embed="rId3"/>
          <a:srcRect/>
          <a:stretch/>
        </p:blipFill>
        <p:spPr>
          <a:xfrm>
            <a:off x="8577864" y="294471"/>
            <a:ext cx="2059294" cy="2725536"/>
          </a:xfrm>
          <a:prstGeom prst="rect">
            <a:avLst/>
          </a:prstGeom>
        </p:spPr>
      </p:pic>
    </p:spTree>
    <p:extLst>
      <p:ext uri="{BB962C8B-B14F-4D97-AF65-F5344CB8AC3E}">
        <p14:creationId xmlns:p14="http://schemas.microsoft.com/office/powerpoint/2010/main" val="2627151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1757549"/>
            <a:ext cx="6315550" cy="5100451"/>
          </a:xfrm>
        </p:spPr>
        <p:txBody>
          <a:bodyPr>
            <a:normAutofit/>
          </a:bodyPr>
          <a:lstStyle/>
          <a:p>
            <a:pPr marL="342900" marR="0" lvl="5" indent="-3429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kumimoji="0" lang="en-US" sz="2400" b="0" i="0" u="none" strike="noStrike" kern="0" cap="none" spc="0" normalizeH="0" baseline="0" noProof="0" dirty="0">
                <a:ln>
                  <a:noFill/>
                </a:ln>
                <a:solidFill>
                  <a:srgbClr val="000000"/>
                </a:solidFill>
                <a:effectLst/>
                <a:uLnTx/>
                <a:uFillTx/>
                <a:latin typeface="+mn-lt"/>
                <a:cs typeface="Calibri"/>
                <a:sym typeface="Calibri"/>
              </a:rPr>
              <a:t>Create content that makes people want to “like,” share, or comment</a:t>
            </a:r>
          </a:p>
          <a:p>
            <a:pPr marL="342900" marR="0" lvl="5" indent="-3429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kumimoji="0" lang="en-US" sz="2400" b="0" i="0" u="none" strike="noStrike" kern="0" cap="none" spc="0" normalizeH="0" baseline="0" noProof="0" dirty="0">
                <a:ln>
                  <a:noFill/>
                </a:ln>
                <a:solidFill>
                  <a:srgbClr val="000000"/>
                </a:solidFill>
                <a:effectLst/>
                <a:uLnTx/>
                <a:uFillTx/>
                <a:latin typeface="+mn-lt"/>
                <a:cs typeface="Calibri"/>
                <a:sym typeface="Calibri"/>
              </a:rPr>
              <a:t>Visually appealing posts</a:t>
            </a:r>
          </a:p>
          <a:p>
            <a:pPr marL="342900" marR="0" lvl="5" indent="-3429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kumimoji="0" lang="en-US" sz="2400" b="0" i="0" u="none" strike="noStrike" kern="0" cap="none" spc="0" normalizeH="0" baseline="0" noProof="0" dirty="0">
                <a:ln>
                  <a:noFill/>
                </a:ln>
                <a:solidFill>
                  <a:srgbClr val="000000"/>
                </a:solidFill>
                <a:effectLst/>
                <a:uLnTx/>
                <a:uFillTx/>
                <a:latin typeface="+mn-lt"/>
                <a:cs typeface="Calibri"/>
                <a:sym typeface="Calibri"/>
              </a:rPr>
              <a:t>Showcase projects</a:t>
            </a:r>
          </a:p>
          <a:p>
            <a:pPr marL="342900" marR="0" lvl="5" indent="-3429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kumimoji="0" lang="en-US" sz="2400" b="0" i="0" u="none" strike="noStrike" kern="0" cap="none" spc="0" normalizeH="0" baseline="0" noProof="0" dirty="0">
                <a:ln>
                  <a:noFill/>
                </a:ln>
                <a:solidFill>
                  <a:srgbClr val="000000"/>
                </a:solidFill>
                <a:effectLst/>
                <a:uLnTx/>
                <a:uFillTx/>
                <a:latin typeface="+mn-lt"/>
                <a:cs typeface="Calibri"/>
                <a:sym typeface="Calibri"/>
              </a:rPr>
              <a:t>Tag people and use hashtags </a:t>
            </a:r>
          </a:p>
          <a:p>
            <a:pPr marL="342900" marR="0" lvl="5" indent="-3429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r>
              <a:rPr kumimoji="0" lang="en-US" sz="2400" b="0" i="0" u="none" strike="noStrike" kern="0" cap="none" spc="0" normalizeH="0" baseline="0" noProof="0" dirty="0">
                <a:ln>
                  <a:noFill/>
                </a:ln>
                <a:solidFill>
                  <a:srgbClr val="000000"/>
                </a:solidFill>
                <a:effectLst/>
                <a:uLnTx/>
                <a:uFillTx/>
                <a:latin typeface="+mn-lt"/>
                <a:cs typeface="Calibri"/>
                <a:sym typeface="Calibri"/>
              </a:rPr>
              <a:t>Call to action – when is your next service project of this nature?</a:t>
            </a:r>
          </a:p>
          <a:p>
            <a:pPr marL="342900" marR="0" lvl="5" indent="-342900" algn="l" defTabSz="914400" rtl="0" eaLnBrk="1" fontAlgn="auto" latinLnBrk="0" hangingPunct="1">
              <a:lnSpc>
                <a:spcPct val="100000"/>
              </a:lnSpc>
              <a:spcBef>
                <a:spcPts val="0"/>
              </a:spcBef>
              <a:spcAft>
                <a:spcPts val="0"/>
              </a:spcAft>
              <a:buClr>
                <a:schemeClr val="tx1"/>
              </a:buClr>
              <a:buSzPct val="100000"/>
              <a:buFont typeface="Wingdings" panose="05000000000000000000" pitchFamily="2" charset="2"/>
              <a:buChar char="§"/>
              <a:tabLst/>
              <a:defRPr/>
            </a:pPr>
            <a:endParaRPr kumimoji="0" lang="en-US" sz="2400" b="0" i="0" u="none" strike="noStrike" kern="0" cap="none" spc="0" normalizeH="0" baseline="0" noProof="0" dirty="0">
              <a:ln>
                <a:noFill/>
              </a:ln>
              <a:solidFill>
                <a:srgbClr val="000000"/>
              </a:solidFill>
              <a:effectLst/>
              <a:uLnTx/>
              <a:uFillTx/>
              <a:latin typeface="+mn-lt"/>
              <a:cs typeface="Calibri"/>
              <a:sym typeface="Calibri"/>
            </a:endParaRP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Social Media </a:t>
            </a:r>
            <a:r>
              <a:rPr lang="en-US" b="0"/>
              <a:t>- Facebook</a:t>
            </a:r>
          </a:p>
        </p:txBody>
      </p:sp>
      <p:cxnSp>
        <p:nvCxnSpPr>
          <p:cNvPr id="3" name="Straight Connector 2">
            <a:extLst>
              <a:ext uri="{FF2B5EF4-FFF2-40B4-BE49-F238E27FC236}">
                <a16:creationId xmlns:a16="http://schemas.microsoft.com/office/drawing/2014/main" id="{0CE8608F-C32B-7AC3-AE72-9051EA367024}"/>
              </a:ext>
            </a:extLst>
          </p:cNvPr>
          <p:cNvCxnSpPr>
            <a:cxnSpLocks/>
          </p:cNvCxnSpPr>
          <p:nvPr/>
        </p:nvCxnSpPr>
        <p:spPr>
          <a:xfrm flipH="1">
            <a:off x="0" y="4773879"/>
            <a:ext cx="12192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Text Placeholder 7">
            <a:extLst>
              <a:ext uri="{FF2B5EF4-FFF2-40B4-BE49-F238E27FC236}">
                <a16:creationId xmlns:a16="http://schemas.microsoft.com/office/drawing/2014/main" id="{16A3DF27-85D3-51E8-61E0-76C9F9DBF65B}"/>
              </a:ext>
            </a:extLst>
          </p:cNvPr>
          <p:cNvSpPr txBox="1">
            <a:spLocks/>
          </p:cNvSpPr>
          <p:nvPr/>
        </p:nvSpPr>
        <p:spPr>
          <a:xfrm>
            <a:off x="8183120" y="2732398"/>
            <a:ext cx="3692928" cy="12484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solidFill>
                  <a:srgbClr val="B49759"/>
                </a:solidFill>
              </a:rPr>
              <a:t>Something to </a:t>
            </a:r>
            <a:br>
              <a:rPr lang="en-US" sz="2400" dirty="0">
                <a:solidFill>
                  <a:srgbClr val="B49759"/>
                </a:solidFill>
              </a:rPr>
            </a:br>
            <a:r>
              <a:rPr lang="en-US" sz="2400" dirty="0">
                <a:solidFill>
                  <a:srgbClr val="B49759"/>
                </a:solidFill>
              </a:rPr>
              <a:t>think about…</a:t>
            </a:r>
            <a:endParaRPr lang="en-US" sz="2400" b="0" dirty="0">
              <a:solidFill>
                <a:srgbClr val="B49759"/>
              </a:solidFill>
            </a:endParaRPr>
          </a:p>
        </p:txBody>
      </p:sp>
      <p:sp>
        <p:nvSpPr>
          <p:cNvPr id="5" name="Text Placeholder 1">
            <a:extLst>
              <a:ext uri="{FF2B5EF4-FFF2-40B4-BE49-F238E27FC236}">
                <a16:creationId xmlns:a16="http://schemas.microsoft.com/office/drawing/2014/main" id="{7D211B51-2991-DB68-AA52-A2AE4211E833}"/>
              </a:ext>
            </a:extLst>
          </p:cNvPr>
          <p:cNvSpPr txBox="1">
            <a:spLocks/>
          </p:cNvSpPr>
          <p:nvPr/>
        </p:nvSpPr>
        <p:spPr>
          <a:xfrm>
            <a:off x="8183119" y="3493953"/>
            <a:ext cx="3692929" cy="1603169"/>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90000"/>
              </a:lnSpc>
              <a:spcBef>
                <a:spcPts val="640"/>
              </a:spcBef>
              <a:buClr>
                <a:srgbClr val="003974"/>
              </a:buClr>
              <a:buSzPct val="100000"/>
              <a:buFont typeface="Arial" panose="020B0604020202020204" pitchFamily="34" charset="0"/>
              <a:buNone/>
              <a:defRPr sz="2000" b="0" i="0" u="none" strike="noStrike" kern="1200"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defTabSz="914400" rtl="0" eaLnBrk="1" latinLnBrk="0" hangingPunct="1">
              <a:lnSpc>
                <a:spcPct val="90000"/>
              </a:lnSpc>
              <a:spcBef>
                <a:spcPts val="560"/>
              </a:spcBef>
              <a:buClr>
                <a:srgbClr val="003974"/>
              </a:buClr>
              <a:buSzPct val="75000"/>
              <a:buFont typeface="Noto Sans Symbols"/>
              <a:buChar char="▪"/>
              <a:defRPr sz="2800" b="0" i="0" u="none" strike="noStrike" kern="1200" cap="none">
                <a:solidFill>
                  <a:schemeClr val="dk1"/>
                </a:solidFill>
                <a:latin typeface="Verdana"/>
                <a:ea typeface="Verdana"/>
                <a:cs typeface="Verdana"/>
                <a:sym typeface="Verdana"/>
              </a:defRPr>
            </a:lvl2pPr>
            <a:lvl3pPr marL="1143000" marR="0" lvl="2" indent="-76200" algn="l" defTabSz="914400" rtl="0" eaLnBrk="1" latinLnBrk="0" hangingPunct="1">
              <a:lnSpc>
                <a:spcPct val="90000"/>
              </a:lnSpc>
              <a:spcBef>
                <a:spcPts val="480"/>
              </a:spcBef>
              <a:buClr>
                <a:srgbClr val="003974"/>
              </a:buClr>
              <a:buSzPct val="100000"/>
              <a:buFont typeface="Noto Sans Symbols"/>
              <a:buChar char="•"/>
              <a:defRPr sz="2400" b="0" i="0" u="none" strike="noStrike" kern="1200" cap="none">
                <a:solidFill>
                  <a:schemeClr val="dk1"/>
                </a:solidFill>
                <a:latin typeface="Verdana"/>
                <a:ea typeface="Verdana"/>
                <a:cs typeface="Verdana"/>
                <a:sym typeface="Verdana"/>
              </a:defRPr>
            </a:lvl3pPr>
            <a:lvl4pPr marL="1600200" marR="0" lvl="3" indent="-133350" algn="l" defTabSz="914400" rtl="0" eaLnBrk="1" latinLnBrk="0" hangingPunct="1">
              <a:lnSpc>
                <a:spcPct val="90000"/>
              </a:lnSpc>
              <a:spcBef>
                <a:spcPts val="400"/>
              </a:spcBef>
              <a:buClr>
                <a:srgbClr val="003974"/>
              </a:buClr>
              <a:buSzPct val="75000"/>
              <a:buFont typeface="Courier New"/>
              <a:buChar char="o"/>
              <a:defRPr sz="2000" b="0" i="0" u="none" strike="noStrike" kern="1200" cap="none">
                <a:solidFill>
                  <a:schemeClr val="dk1"/>
                </a:solidFill>
                <a:latin typeface="Verdana"/>
                <a:ea typeface="Verdana"/>
                <a:cs typeface="Verdana"/>
                <a:sym typeface="Verdana"/>
              </a:defRPr>
            </a:lvl4pPr>
            <a:lvl5pPr marL="2060575" marR="0" lvl="4" indent="-104775" algn="l" defTabSz="914400" rtl="0" eaLnBrk="1" latinLnBrk="0" hangingPunct="1">
              <a:lnSpc>
                <a:spcPct val="90000"/>
              </a:lnSpc>
              <a:spcBef>
                <a:spcPts val="400"/>
              </a:spcBef>
              <a:buClr>
                <a:srgbClr val="003974"/>
              </a:buClr>
              <a:buSzPct val="100000"/>
              <a:buFont typeface="Calibri"/>
              <a:buChar char="­"/>
              <a:defRPr sz="2000" b="0" i="0" u="none" strike="noStrike" kern="1200" cap="none">
                <a:solidFill>
                  <a:schemeClr val="dk1"/>
                </a:solidFill>
                <a:latin typeface="Verdana"/>
                <a:ea typeface="Verdana"/>
                <a:cs typeface="Verdana"/>
                <a:sym typeface="Verdana"/>
              </a:defRPr>
            </a:lvl5pPr>
            <a:lvl6pPr marL="2514600" marR="0" lvl="5"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6pPr>
            <a:lvl7pPr marL="2971800" marR="0" lvl="6"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7pPr>
            <a:lvl8pPr marL="3429000" marR="0" lvl="7"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8pPr>
            <a:lvl9pPr marL="3886200" marR="0" lvl="8"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9pPr>
          </a:lstStyle>
          <a:p>
            <a:pPr algn="ctr"/>
            <a:r>
              <a:rPr lang="en-US" dirty="0">
                <a:solidFill>
                  <a:srgbClr val="003974"/>
                </a:solidFill>
              </a:rPr>
              <a:t>25 percent of Facebook leads convert to members.</a:t>
            </a:r>
          </a:p>
        </p:txBody>
      </p:sp>
      <p:graphicFrame>
        <p:nvGraphicFramePr>
          <p:cNvPr id="6" name="Object 5">
            <a:extLst>
              <a:ext uri="{FF2B5EF4-FFF2-40B4-BE49-F238E27FC236}">
                <a16:creationId xmlns:a16="http://schemas.microsoft.com/office/drawing/2014/main" id="{CFBEED01-4F98-F117-CB78-54E1379D18D2}"/>
              </a:ext>
            </a:extLst>
          </p:cNvPr>
          <p:cNvGraphicFramePr>
            <a:graphicFrameLocks noChangeAspect="1"/>
          </p:cNvGraphicFramePr>
          <p:nvPr>
            <p:extLst>
              <p:ext uri="{D42A27DB-BD31-4B8C-83A1-F6EECF244321}">
                <p14:modId xmlns:p14="http://schemas.microsoft.com/office/powerpoint/2010/main" val="1610116882"/>
              </p:ext>
            </p:extLst>
          </p:nvPr>
        </p:nvGraphicFramePr>
        <p:xfrm>
          <a:off x="412403" y="5016546"/>
          <a:ext cx="1236519" cy="1600200"/>
        </p:xfrm>
        <a:graphic>
          <a:graphicData uri="http://schemas.openxmlformats.org/presentationml/2006/ole">
            <mc:AlternateContent xmlns:mc="http://schemas.openxmlformats.org/markup-compatibility/2006">
              <mc:Choice xmlns:v="urn:schemas-microsoft-com:vml" Requires="v">
                <p:oleObj name="Acrobat Document" r:id="rId3" imgW="3886052" imgH="5029200" progId="AcroExch.Document.DC">
                  <p:embed/>
                </p:oleObj>
              </mc:Choice>
              <mc:Fallback>
                <p:oleObj name="Acrobat Document" r:id="rId3" imgW="3886052" imgH="5029200" progId="AcroExch.Document.DC">
                  <p:embed/>
                  <p:pic>
                    <p:nvPicPr>
                      <p:cNvPr id="6" name="Object 5">
                        <a:extLst>
                          <a:ext uri="{FF2B5EF4-FFF2-40B4-BE49-F238E27FC236}">
                            <a16:creationId xmlns:a16="http://schemas.microsoft.com/office/drawing/2014/main" id="{CFBEED01-4F98-F117-CB78-54E1379D18D2}"/>
                          </a:ext>
                        </a:extLst>
                      </p:cNvPr>
                      <p:cNvPicPr/>
                      <p:nvPr/>
                    </p:nvPicPr>
                    <p:blipFill>
                      <a:blip r:embed="rId4"/>
                      <a:stretch>
                        <a:fillRect/>
                      </a:stretch>
                    </p:blipFill>
                    <p:spPr>
                      <a:xfrm>
                        <a:off x="412403" y="5016546"/>
                        <a:ext cx="1236519" cy="16002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A06E8A29-B2EC-1ECA-0021-55EA0FAA334A}"/>
              </a:ext>
            </a:extLst>
          </p:cNvPr>
          <p:cNvGraphicFramePr>
            <a:graphicFrameLocks noChangeAspect="1"/>
          </p:cNvGraphicFramePr>
          <p:nvPr>
            <p:extLst>
              <p:ext uri="{D42A27DB-BD31-4B8C-83A1-F6EECF244321}">
                <p14:modId xmlns:p14="http://schemas.microsoft.com/office/powerpoint/2010/main" val="2004032705"/>
              </p:ext>
            </p:extLst>
          </p:nvPr>
        </p:nvGraphicFramePr>
        <p:xfrm>
          <a:off x="2056348" y="5016546"/>
          <a:ext cx="1236518" cy="1600200"/>
        </p:xfrm>
        <a:graphic>
          <a:graphicData uri="http://schemas.openxmlformats.org/presentationml/2006/ole">
            <mc:AlternateContent xmlns:mc="http://schemas.openxmlformats.org/markup-compatibility/2006">
              <mc:Choice xmlns:v="urn:schemas-microsoft-com:vml" Requires="v">
                <p:oleObj name="Acrobat Document" r:id="rId5" imgW="3886052" imgH="5029200" progId="AcroExch.Document.DC">
                  <p:embed/>
                </p:oleObj>
              </mc:Choice>
              <mc:Fallback>
                <p:oleObj name="Acrobat Document" r:id="rId5" imgW="3886052" imgH="5029200" progId="AcroExch.Document.DC">
                  <p:embed/>
                  <p:pic>
                    <p:nvPicPr>
                      <p:cNvPr id="7" name="Object 6">
                        <a:extLst>
                          <a:ext uri="{FF2B5EF4-FFF2-40B4-BE49-F238E27FC236}">
                            <a16:creationId xmlns:a16="http://schemas.microsoft.com/office/drawing/2014/main" id="{A06E8A29-B2EC-1ECA-0021-55EA0FAA334A}"/>
                          </a:ext>
                        </a:extLst>
                      </p:cNvPr>
                      <p:cNvPicPr/>
                      <p:nvPr/>
                    </p:nvPicPr>
                    <p:blipFill>
                      <a:blip r:embed="rId6"/>
                      <a:stretch>
                        <a:fillRect/>
                      </a:stretch>
                    </p:blipFill>
                    <p:spPr>
                      <a:xfrm>
                        <a:off x="2056348" y="5016546"/>
                        <a:ext cx="1236518" cy="16002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7A9CBA5F-D3CE-4279-493A-4D9986D71E09}"/>
              </a:ext>
            </a:extLst>
          </p:cNvPr>
          <p:cNvGraphicFramePr>
            <a:graphicFrameLocks noChangeAspect="1"/>
          </p:cNvGraphicFramePr>
          <p:nvPr>
            <p:extLst>
              <p:ext uri="{D42A27DB-BD31-4B8C-83A1-F6EECF244321}">
                <p14:modId xmlns:p14="http://schemas.microsoft.com/office/powerpoint/2010/main" val="2794286652"/>
              </p:ext>
            </p:extLst>
          </p:nvPr>
        </p:nvGraphicFramePr>
        <p:xfrm>
          <a:off x="3700292" y="5016546"/>
          <a:ext cx="1236518" cy="1600200"/>
        </p:xfrm>
        <a:graphic>
          <a:graphicData uri="http://schemas.openxmlformats.org/presentationml/2006/ole">
            <mc:AlternateContent xmlns:mc="http://schemas.openxmlformats.org/markup-compatibility/2006">
              <mc:Choice xmlns:v="urn:schemas-microsoft-com:vml" Requires="v">
                <p:oleObj name="Acrobat Document" r:id="rId7" imgW="3886052" imgH="5029200" progId="AcroExch.Document.DC">
                  <p:embed/>
                </p:oleObj>
              </mc:Choice>
              <mc:Fallback>
                <p:oleObj name="Acrobat Document" r:id="rId7" imgW="3886052" imgH="5029200" progId="AcroExch.Document.DC">
                  <p:embed/>
                  <p:pic>
                    <p:nvPicPr>
                      <p:cNvPr id="9" name="Object 8">
                        <a:extLst>
                          <a:ext uri="{FF2B5EF4-FFF2-40B4-BE49-F238E27FC236}">
                            <a16:creationId xmlns:a16="http://schemas.microsoft.com/office/drawing/2014/main" id="{7A9CBA5F-D3CE-4279-493A-4D9986D71E09}"/>
                          </a:ext>
                        </a:extLst>
                      </p:cNvPr>
                      <p:cNvPicPr/>
                      <p:nvPr/>
                    </p:nvPicPr>
                    <p:blipFill>
                      <a:blip r:embed="rId8"/>
                      <a:stretch>
                        <a:fillRect/>
                      </a:stretch>
                    </p:blipFill>
                    <p:spPr>
                      <a:xfrm>
                        <a:off x="3700292" y="5016546"/>
                        <a:ext cx="1236518" cy="16002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91788E19-A9D5-621E-6D92-1DC97AF30F73}"/>
              </a:ext>
            </a:extLst>
          </p:cNvPr>
          <p:cNvGraphicFramePr>
            <a:graphicFrameLocks noChangeAspect="1"/>
          </p:cNvGraphicFramePr>
          <p:nvPr>
            <p:extLst>
              <p:ext uri="{D42A27DB-BD31-4B8C-83A1-F6EECF244321}">
                <p14:modId xmlns:p14="http://schemas.microsoft.com/office/powerpoint/2010/main" val="234309759"/>
              </p:ext>
            </p:extLst>
          </p:nvPr>
        </p:nvGraphicFramePr>
        <p:xfrm>
          <a:off x="5292344" y="5016546"/>
          <a:ext cx="1236518" cy="1600200"/>
        </p:xfrm>
        <a:graphic>
          <a:graphicData uri="http://schemas.openxmlformats.org/presentationml/2006/ole">
            <mc:AlternateContent xmlns:mc="http://schemas.openxmlformats.org/markup-compatibility/2006">
              <mc:Choice xmlns:v="urn:schemas-microsoft-com:vml" Requires="v">
                <p:oleObj name="Acrobat Document" r:id="rId9" imgW="3886052" imgH="5029200" progId="AcroExch.Document.DC">
                  <p:embed/>
                </p:oleObj>
              </mc:Choice>
              <mc:Fallback>
                <p:oleObj name="Acrobat Document" r:id="rId9" imgW="3886052" imgH="5029200" progId="AcroExch.Document.DC">
                  <p:embed/>
                  <p:pic>
                    <p:nvPicPr>
                      <p:cNvPr id="10" name="Object 9">
                        <a:extLst>
                          <a:ext uri="{FF2B5EF4-FFF2-40B4-BE49-F238E27FC236}">
                            <a16:creationId xmlns:a16="http://schemas.microsoft.com/office/drawing/2014/main" id="{91788E19-A9D5-621E-6D92-1DC97AF30F73}"/>
                          </a:ext>
                        </a:extLst>
                      </p:cNvPr>
                      <p:cNvPicPr/>
                      <p:nvPr/>
                    </p:nvPicPr>
                    <p:blipFill>
                      <a:blip r:embed="rId10"/>
                      <a:stretch>
                        <a:fillRect/>
                      </a:stretch>
                    </p:blipFill>
                    <p:spPr>
                      <a:xfrm>
                        <a:off x="5292344" y="5016546"/>
                        <a:ext cx="1236518" cy="1600200"/>
                      </a:xfrm>
                      <a:prstGeom prst="rect">
                        <a:avLst/>
                      </a:prstGeom>
                    </p:spPr>
                  </p:pic>
                </p:oleObj>
              </mc:Fallback>
            </mc:AlternateContent>
          </a:graphicData>
        </a:graphic>
      </p:graphicFrame>
      <p:sp>
        <p:nvSpPr>
          <p:cNvPr id="12" name="Text Placeholder 7">
            <a:extLst>
              <a:ext uri="{FF2B5EF4-FFF2-40B4-BE49-F238E27FC236}">
                <a16:creationId xmlns:a16="http://schemas.microsoft.com/office/drawing/2014/main" id="{8F2678E5-E3A1-FD9F-282D-004B717D858F}"/>
              </a:ext>
            </a:extLst>
          </p:cNvPr>
          <p:cNvSpPr txBox="1">
            <a:spLocks/>
          </p:cNvSpPr>
          <p:nvPr/>
        </p:nvSpPr>
        <p:spPr>
          <a:xfrm>
            <a:off x="7184571" y="5391398"/>
            <a:ext cx="4785755" cy="8023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B49759"/>
                </a:solidFill>
              </a:rPr>
              <a:t>Facebook resources online</a:t>
            </a:r>
          </a:p>
          <a:p>
            <a:r>
              <a:rPr lang="en-US" sz="2000" b="0">
                <a:solidFill>
                  <a:srgbClr val="B49759"/>
                </a:solidFill>
              </a:rPr>
              <a:t>kiwanis.org/club-toolbox</a:t>
            </a:r>
          </a:p>
        </p:txBody>
      </p:sp>
      <p:pic>
        <p:nvPicPr>
          <p:cNvPr id="15" name="Picture 14" descr="Icon&#10;&#10;Description automatically generated">
            <a:extLst>
              <a:ext uri="{FF2B5EF4-FFF2-40B4-BE49-F238E27FC236}">
                <a16:creationId xmlns:a16="http://schemas.microsoft.com/office/drawing/2014/main" id="{6C338C2A-63E2-24E6-57C5-21FCE956A60C}"/>
              </a:ext>
            </a:extLst>
          </p:cNvPr>
          <p:cNvPicPr>
            <a:picLocks noChangeAspect="1"/>
          </p:cNvPicPr>
          <p:nvPr/>
        </p:nvPicPr>
        <p:blipFill>
          <a:blip r:embed="rId11"/>
          <a:stretch>
            <a:fillRect/>
          </a:stretch>
        </p:blipFill>
        <p:spPr>
          <a:xfrm>
            <a:off x="9189675" y="609468"/>
            <a:ext cx="1689943" cy="1689943"/>
          </a:xfrm>
          <a:prstGeom prst="rect">
            <a:avLst/>
          </a:prstGeom>
        </p:spPr>
      </p:pic>
      <p:cxnSp>
        <p:nvCxnSpPr>
          <p:cNvPr id="18" name="Straight Connector 17">
            <a:extLst>
              <a:ext uri="{FF2B5EF4-FFF2-40B4-BE49-F238E27FC236}">
                <a16:creationId xmlns:a16="http://schemas.microsoft.com/office/drawing/2014/main" id="{9EA4324F-8EA2-7254-1A87-4BAC6D6CE232}"/>
              </a:ext>
            </a:extLst>
          </p:cNvPr>
          <p:cNvCxnSpPr>
            <a:cxnSpLocks/>
          </p:cNvCxnSpPr>
          <p:nvPr/>
        </p:nvCxnSpPr>
        <p:spPr>
          <a:xfrm flipH="1">
            <a:off x="8640318" y="2591515"/>
            <a:ext cx="276593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870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3"/>
            <a:ext cx="6315550" cy="4734261"/>
          </a:xfrm>
        </p:spPr>
        <p:txBody>
          <a:bodyPr>
            <a:normAutofit/>
          </a:bodyPr>
          <a:lstStyle/>
          <a:p>
            <a:r>
              <a:rPr lang="en-US" sz="2400" b="1" dirty="0"/>
              <a:t>Facebook events</a:t>
            </a:r>
          </a:p>
          <a:p>
            <a:pPr marL="342900" indent="-342900">
              <a:buFont typeface="Wingdings" panose="05000000000000000000" pitchFamily="2" charset="2"/>
              <a:buChar char="§"/>
            </a:pPr>
            <a:r>
              <a:rPr lang="en-US" sz="2400" dirty="0"/>
              <a:t>Special pages that are established </a:t>
            </a:r>
            <a:br>
              <a:rPr lang="en-US" sz="2400" dirty="0"/>
            </a:br>
            <a:r>
              <a:rPr lang="en-US" sz="2400" dirty="0"/>
              <a:t>to promote an event</a:t>
            </a:r>
          </a:p>
          <a:p>
            <a:pPr marL="342900" indent="-342900">
              <a:buFont typeface="Wingdings" panose="05000000000000000000" pitchFamily="2" charset="2"/>
              <a:buChar char="§"/>
            </a:pPr>
            <a:endParaRPr lang="en-US" sz="2400" dirty="0"/>
          </a:p>
          <a:p>
            <a:r>
              <a:rPr lang="en-US" sz="2400" b="1" dirty="0"/>
              <a:t>More than an invitation</a:t>
            </a:r>
          </a:p>
          <a:p>
            <a:pPr marL="342900" indent="-342900">
              <a:buFont typeface="Wingdings" panose="05000000000000000000" pitchFamily="2" charset="2"/>
              <a:buChar char="§"/>
            </a:pPr>
            <a:r>
              <a:rPr lang="en-US" sz="2400" dirty="0"/>
              <a:t>Events should be created from the club’s page—not a member’s personal page.</a:t>
            </a:r>
          </a:p>
          <a:p>
            <a:pPr marL="342900" indent="-342900">
              <a:buFont typeface="Wingdings" panose="05000000000000000000" pitchFamily="2" charset="2"/>
              <a:buChar char="§"/>
            </a:pPr>
            <a:r>
              <a:rPr lang="en-US" sz="2400" dirty="0"/>
              <a:t>Post often. Make your posts relevant. Make posts inviting.</a:t>
            </a:r>
          </a:p>
          <a:p>
            <a:pPr marL="342900" indent="-342900">
              <a:buFont typeface="Wingdings" panose="05000000000000000000" pitchFamily="2" charset="2"/>
              <a:buChar char="§"/>
            </a:pPr>
            <a:r>
              <a:rPr lang="en-US" sz="2400" dirty="0"/>
              <a:t>Create a club hashtag and use #KidsNeedKiwanis.</a:t>
            </a:r>
          </a:p>
          <a:p>
            <a:pPr marL="342900" indent="-342900">
              <a:buFont typeface="Wingdings" panose="05000000000000000000" pitchFamily="2" charset="2"/>
              <a:buChar char="§"/>
            </a:pPr>
            <a:endParaRPr lang="en-US" sz="2400"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Social Media </a:t>
            </a:r>
            <a:r>
              <a:rPr lang="en-US" b="0"/>
              <a:t>- Facebook</a:t>
            </a:r>
          </a:p>
        </p:txBody>
      </p:sp>
      <p:cxnSp>
        <p:nvCxnSpPr>
          <p:cNvPr id="3" name="Straight Connector 2">
            <a:extLst>
              <a:ext uri="{FF2B5EF4-FFF2-40B4-BE49-F238E27FC236}">
                <a16:creationId xmlns:a16="http://schemas.microsoft.com/office/drawing/2014/main" id="{29E64D38-6E0E-FE90-5638-F76ADB67A776}"/>
              </a:ext>
            </a:extLst>
          </p:cNvPr>
          <p:cNvCxnSpPr/>
          <p:nvPr/>
        </p:nvCxnSpPr>
        <p:spPr>
          <a:xfrm>
            <a:off x="7021316" y="0"/>
            <a:ext cx="0" cy="687498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Text Placeholder 7">
            <a:extLst>
              <a:ext uri="{FF2B5EF4-FFF2-40B4-BE49-F238E27FC236}">
                <a16:creationId xmlns:a16="http://schemas.microsoft.com/office/drawing/2014/main" id="{CF12933F-5827-5225-4AEB-A134352FD7CA}"/>
              </a:ext>
            </a:extLst>
          </p:cNvPr>
          <p:cNvSpPr txBox="1">
            <a:spLocks/>
          </p:cNvSpPr>
          <p:nvPr/>
        </p:nvSpPr>
        <p:spPr>
          <a:xfrm>
            <a:off x="7184571" y="3400747"/>
            <a:ext cx="4785755" cy="12484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solidFill>
                  <a:srgbClr val="B49759"/>
                </a:solidFill>
              </a:rPr>
              <a:t>Engaging with </a:t>
            </a:r>
            <a:br>
              <a:rPr lang="en-US" sz="2400" dirty="0">
                <a:solidFill>
                  <a:srgbClr val="B49759"/>
                </a:solidFill>
              </a:rPr>
            </a:br>
            <a:r>
              <a:rPr lang="en-US" sz="2400" dirty="0">
                <a:solidFill>
                  <a:srgbClr val="B49759"/>
                </a:solidFill>
              </a:rPr>
              <a:t>non-members</a:t>
            </a:r>
            <a:endParaRPr lang="en-US" sz="2400" b="0" dirty="0">
              <a:solidFill>
                <a:srgbClr val="B49759"/>
              </a:solidFill>
            </a:endParaRPr>
          </a:p>
        </p:txBody>
      </p:sp>
      <p:sp>
        <p:nvSpPr>
          <p:cNvPr id="5" name="Text Placeholder 1">
            <a:extLst>
              <a:ext uri="{FF2B5EF4-FFF2-40B4-BE49-F238E27FC236}">
                <a16:creationId xmlns:a16="http://schemas.microsoft.com/office/drawing/2014/main" id="{ABACA560-E06D-7A44-3DD7-AB039E93A42F}"/>
              </a:ext>
            </a:extLst>
          </p:cNvPr>
          <p:cNvSpPr txBox="1">
            <a:spLocks/>
          </p:cNvSpPr>
          <p:nvPr/>
        </p:nvSpPr>
        <p:spPr>
          <a:xfrm>
            <a:off x="7184571" y="4352307"/>
            <a:ext cx="4785753" cy="2416484"/>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90000"/>
              </a:lnSpc>
              <a:spcBef>
                <a:spcPts val="640"/>
              </a:spcBef>
              <a:buClr>
                <a:srgbClr val="003974"/>
              </a:buClr>
              <a:buSzPct val="100000"/>
              <a:buFont typeface="Arial" panose="020B0604020202020204" pitchFamily="34" charset="0"/>
              <a:buNone/>
              <a:defRPr sz="2000" b="0" i="0" u="none" strike="noStrike" kern="1200"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defTabSz="914400" rtl="0" eaLnBrk="1" latinLnBrk="0" hangingPunct="1">
              <a:lnSpc>
                <a:spcPct val="90000"/>
              </a:lnSpc>
              <a:spcBef>
                <a:spcPts val="560"/>
              </a:spcBef>
              <a:buClr>
                <a:srgbClr val="003974"/>
              </a:buClr>
              <a:buSzPct val="75000"/>
              <a:buFont typeface="Noto Sans Symbols"/>
              <a:buChar char="▪"/>
              <a:defRPr sz="2800" b="0" i="0" u="none" strike="noStrike" kern="1200" cap="none">
                <a:solidFill>
                  <a:schemeClr val="dk1"/>
                </a:solidFill>
                <a:latin typeface="Verdana"/>
                <a:ea typeface="Verdana"/>
                <a:cs typeface="Verdana"/>
                <a:sym typeface="Verdana"/>
              </a:defRPr>
            </a:lvl2pPr>
            <a:lvl3pPr marL="1143000" marR="0" lvl="2" indent="-76200" algn="l" defTabSz="914400" rtl="0" eaLnBrk="1" latinLnBrk="0" hangingPunct="1">
              <a:lnSpc>
                <a:spcPct val="90000"/>
              </a:lnSpc>
              <a:spcBef>
                <a:spcPts val="480"/>
              </a:spcBef>
              <a:buClr>
                <a:srgbClr val="003974"/>
              </a:buClr>
              <a:buSzPct val="100000"/>
              <a:buFont typeface="Noto Sans Symbols"/>
              <a:buChar char="•"/>
              <a:defRPr sz="2400" b="0" i="0" u="none" strike="noStrike" kern="1200" cap="none">
                <a:solidFill>
                  <a:schemeClr val="dk1"/>
                </a:solidFill>
                <a:latin typeface="Verdana"/>
                <a:ea typeface="Verdana"/>
                <a:cs typeface="Verdana"/>
                <a:sym typeface="Verdana"/>
              </a:defRPr>
            </a:lvl3pPr>
            <a:lvl4pPr marL="1600200" marR="0" lvl="3" indent="-133350" algn="l" defTabSz="914400" rtl="0" eaLnBrk="1" latinLnBrk="0" hangingPunct="1">
              <a:lnSpc>
                <a:spcPct val="90000"/>
              </a:lnSpc>
              <a:spcBef>
                <a:spcPts val="400"/>
              </a:spcBef>
              <a:buClr>
                <a:srgbClr val="003974"/>
              </a:buClr>
              <a:buSzPct val="75000"/>
              <a:buFont typeface="Courier New"/>
              <a:buChar char="o"/>
              <a:defRPr sz="2000" b="0" i="0" u="none" strike="noStrike" kern="1200" cap="none">
                <a:solidFill>
                  <a:schemeClr val="dk1"/>
                </a:solidFill>
                <a:latin typeface="Verdana"/>
                <a:ea typeface="Verdana"/>
                <a:cs typeface="Verdana"/>
                <a:sym typeface="Verdana"/>
              </a:defRPr>
            </a:lvl4pPr>
            <a:lvl5pPr marL="2060575" marR="0" lvl="4" indent="-104775" algn="l" defTabSz="914400" rtl="0" eaLnBrk="1" latinLnBrk="0" hangingPunct="1">
              <a:lnSpc>
                <a:spcPct val="90000"/>
              </a:lnSpc>
              <a:spcBef>
                <a:spcPts val="400"/>
              </a:spcBef>
              <a:buClr>
                <a:srgbClr val="003974"/>
              </a:buClr>
              <a:buSzPct val="100000"/>
              <a:buFont typeface="Calibri"/>
              <a:buChar char="­"/>
              <a:defRPr sz="2000" b="0" i="0" u="none" strike="noStrike" kern="1200" cap="none">
                <a:solidFill>
                  <a:schemeClr val="dk1"/>
                </a:solidFill>
                <a:latin typeface="Verdana"/>
                <a:ea typeface="Verdana"/>
                <a:cs typeface="Verdana"/>
                <a:sym typeface="Verdana"/>
              </a:defRPr>
            </a:lvl5pPr>
            <a:lvl6pPr marL="2514600" marR="0" lvl="5"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6pPr>
            <a:lvl7pPr marL="2971800" marR="0" lvl="6"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7pPr>
            <a:lvl8pPr marL="3429000" marR="0" lvl="7"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8pPr>
            <a:lvl9pPr marL="3886200" marR="0" lvl="8"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9pPr>
          </a:lstStyle>
          <a:p>
            <a:pPr marL="342900" indent="-342900">
              <a:buClr>
                <a:schemeClr val="accent1"/>
              </a:buClr>
              <a:buFont typeface="Wingdings" panose="05000000000000000000" pitchFamily="2" charset="2"/>
              <a:buChar char="§"/>
            </a:pPr>
            <a:r>
              <a:rPr lang="en-US" dirty="0">
                <a:solidFill>
                  <a:srgbClr val="003974"/>
                </a:solidFill>
              </a:rPr>
              <a:t>Find someone in your club to engage with non-members who react or comment on posts or photos.</a:t>
            </a:r>
          </a:p>
          <a:p>
            <a:pPr marL="342900" indent="-342900">
              <a:buClr>
                <a:schemeClr val="accent1"/>
              </a:buClr>
              <a:buFont typeface="Wingdings" panose="05000000000000000000" pitchFamily="2" charset="2"/>
              <a:buChar char="§"/>
            </a:pPr>
            <a:r>
              <a:rPr lang="en-US" dirty="0">
                <a:solidFill>
                  <a:srgbClr val="003974"/>
                </a:solidFill>
              </a:rPr>
              <a:t>React immediately</a:t>
            </a:r>
          </a:p>
          <a:p>
            <a:pPr marL="342900" indent="-342900">
              <a:buClr>
                <a:schemeClr val="accent1"/>
              </a:buClr>
              <a:buFont typeface="Wingdings" panose="05000000000000000000" pitchFamily="2" charset="2"/>
              <a:buChar char="§"/>
            </a:pPr>
            <a:r>
              <a:rPr lang="en-US" dirty="0">
                <a:solidFill>
                  <a:srgbClr val="003974"/>
                </a:solidFill>
              </a:rPr>
              <a:t>Invite them to an event</a:t>
            </a:r>
          </a:p>
          <a:p>
            <a:pPr marL="342900" indent="-342900">
              <a:buClr>
                <a:schemeClr val="accent1"/>
              </a:buClr>
              <a:buFont typeface="Wingdings" panose="05000000000000000000" pitchFamily="2" charset="2"/>
              <a:buChar char="§"/>
            </a:pPr>
            <a:r>
              <a:rPr lang="en-US" dirty="0">
                <a:solidFill>
                  <a:srgbClr val="003974"/>
                </a:solidFill>
              </a:rPr>
              <a:t>Stay connected</a:t>
            </a:r>
          </a:p>
          <a:p>
            <a:endParaRPr lang="en-US" dirty="0">
              <a:solidFill>
                <a:srgbClr val="003974"/>
              </a:solidFill>
            </a:endParaRPr>
          </a:p>
        </p:txBody>
      </p:sp>
      <p:cxnSp>
        <p:nvCxnSpPr>
          <p:cNvPr id="6" name="Straight Connector 5">
            <a:extLst>
              <a:ext uri="{FF2B5EF4-FFF2-40B4-BE49-F238E27FC236}">
                <a16:creationId xmlns:a16="http://schemas.microsoft.com/office/drawing/2014/main" id="{D31A3E47-C1C7-935F-F4B2-404833BF889D}"/>
              </a:ext>
            </a:extLst>
          </p:cNvPr>
          <p:cNvCxnSpPr>
            <a:cxnSpLocks/>
          </p:cNvCxnSpPr>
          <p:nvPr/>
        </p:nvCxnSpPr>
        <p:spPr>
          <a:xfrm flipH="1">
            <a:off x="8183119" y="3271731"/>
            <a:ext cx="276593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4D26C0D-E3B4-43CE-84F5-99A09CDC0EE2}"/>
              </a:ext>
            </a:extLst>
          </p:cNvPr>
          <p:cNvPicPr>
            <a:picLocks noChangeAspect="1"/>
          </p:cNvPicPr>
          <p:nvPr/>
        </p:nvPicPr>
        <p:blipFill rotWithShape="1">
          <a:blip r:embed="rId3"/>
          <a:srcRect/>
          <a:stretch/>
        </p:blipFill>
        <p:spPr>
          <a:xfrm>
            <a:off x="8589641" y="294471"/>
            <a:ext cx="2035740" cy="2725536"/>
          </a:xfrm>
          <a:prstGeom prst="rect">
            <a:avLst/>
          </a:prstGeom>
        </p:spPr>
      </p:pic>
    </p:spTree>
    <p:extLst>
      <p:ext uri="{BB962C8B-B14F-4D97-AF65-F5344CB8AC3E}">
        <p14:creationId xmlns:p14="http://schemas.microsoft.com/office/powerpoint/2010/main" val="3097453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4823326"/>
          </a:xfrm>
        </p:spPr>
        <p:txBody>
          <a:bodyPr>
            <a:normAutofit/>
          </a:bodyPr>
          <a:lstStyle/>
          <a:p>
            <a:pPr marL="342900" indent="-342900">
              <a:buFont typeface="Wingdings" panose="05000000000000000000" pitchFamily="2" charset="2"/>
              <a:buChar char="§"/>
            </a:pPr>
            <a:r>
              <a:rPr lang="en-US" sz="2400" dirty="0"/>
              <a:t>Longer posts with “thought pieces”</a:t>
            </a:r>
          </a:p>
          <a:p>
            <a:pPr marL="342900" indent="-342900">
              <a:buFont typeface="Wingdings" panose="05000000000000000000" pitchFamily="2" charset="2"/>
              <a:buChar char="§"/>
            </a:pPr>
            <a:r>
              <a:rPr lang="en-US" sz="2400" dirty="0"/>
              <a:t>Position club members as thought leaders and community leaders</a:t>
            </a:r>
          </a:p>
          <a:p>
            <a:pPr marL="342900" indent="-342900">
              <a:buFont typeface="Wingdings" panose="05000000000000000000" pitchFamily="2" charset="2"/>
              <a:buChar char="§"/>
            </a:pPr>
            <a:r>
              <a:rPr lang="en-US" sz="2400" dirty="0"/>
              <a:t>Ask questions; create surveys/polls </a:t>
            </a:r>
          </a:p>
          <a:p>
            <a:pPr marL="342900" indent="-342900">
              <a:buFont typeface="Wingdings" panose="05000000000000000000" pitchFamily="2" charset="2"/>
              <a:buChar char="§"/>
            </a:pPr>
            <a:r>
              <a:rPr lang="en-US" sz="2400" dirty="0"/>
              <a:t>Generate leads for businesses</a:t>
            </a:r>
          </a:p>
          <a:p>
            <a:pPr marL="342900" indent="-342900">
              <a:buFont typeface="Wingdings" panose="05000000000000000000" pitchFamily="2" charset="2"/>
              <a:buChar char="§"/>
            </a:pPr>
            <a:r>
              <a:rPr lang="en-US" sz="2400" dirty="0"/>
              <a:t>Professional focus.</a:t>
            </a:r>
          </a:p>
          <a:p>
            <a:pPr marL="342900" indent="-342900">
              <a:buFont typeface="Wingdings" panose="05000000000000000000" pitchFamily="2" charset="2"/>
              <a:buChar char="§"/>
            </a:pPr>
            <a:r>
              <a:rPr lang="en-US" sz="2400" dirty="0"/>
              <a:t>Opportunities to connect.</a:t>
            </a:r>
          </a:p>
          <a:p>
            <a:pPr marL="342900" indent="-342900">
              <a:buFont typeface="Wingdings" panose="05000000000000000000" pitchFamily="2" charset="2"/>
              <a:buChar char="§"/>
            </a:pPr>
            <a:r>
              <a:rPr lang="en-US" sz="2400" dirty="0"/>
              <a:t>Position leadership as thought leaders in volunteering, working with kids, service. </a:t>
            </a:r>
          </a:p>
          <a:p>
            <a:pPr marL="342900" indent="-342900">
              <a:buFont typeface="Wingdings" panose="05000000000000000000" pitchFamily="2" charset="2"/>
              <a:buChar char="§"/>
            </a:pPr>
            <a:endParaRPr lang="en-US" sz="2400" dirty="0"/>
          </a:p>
          <a:p>
            <a:pPr marL="342900" indent="-342900">
              <a:buFont typeface="Wingdings" panose="05000000000000000000" pitchFamily="2" charset="2"/>
              <a:buChar char="§"/>
            </a:pPr>
            <a:endParaRPr lang="en-US" sz="2400"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Social Media </a:t>
            </a:r>
            <a:r>
              <a:rPr lang="en-US" b="0"/>
              <a:t>- LinkedIn</a:t>
            </a:r>
          </a:p>
        </p:txBody>
      </p:sp>
      <p:cxnSp>
        <p:nvCxnSpPr>
          <p:cNvPr id="3" name="Straight Connector 2">
            <a:extLst>
              <a:ext uri="{FF2B5EF4-FFF2-40B4-BE49-F238E27FC236}">
                <a16:creationId xmlns:a16="http://schemas.microsoft.com/office/drawing/2014/main" id="{3224F6D1-6D9B-9A6E-7138-16B4C728E936}"/>
              </a:ext>
            </a:extLst>
          </p:cNvPr>
          <p:cNvCxnSpPr/>
          <p:nvPr/>
        </p:nvCxnSpPr>
        <p:spPr>
          <a:xfrm>
            <a:off x="7021316" y="0"/>
            <a:ext cx="0" cy="687498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9A52231-C484-18C5-CAF6-C42BF6BB2E2E}"/>
              </a:ext>
            </a:extLst>
          </p:cNvPr>
          <p:cNvCxnSpPr>
            <a:cxnSpLocks/>
          </p:cNvCxnSpPr>
          <p:nvPr/>
        </p:nvCxnSpPr>
        <p:spPr>
          <a:xfrm flipH="1">
            <a:off x="8183119" y="3253911"/>
            <a:ext cx="276593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9" name="Picture 8" descr="A blue and white logo&#10;&#10;Description automatically generated">
            <a:extLst>
              <a:ext uri="{FF2B5EF4-FFF2-40B4-BE49-F238E27FC236}">
                <a16:creationId xmlns:a16="http://schemas.microsoft.com/office/drawing/2014/main" id="{616BD67B-0324-6B56-F7C4-3FD6E687AC13}"/>
              </a:ext>
            </a:extLst>
          </p:cNvPr>
          <p:cNvPicPr>
            <a:picLocks noChangeAspect="1"/>
          </p:cNvPicPr>
          <p:nvPr/>
        </p:nvPicPr>
        <p:blipFill>
          <a:blip r:embed="rId3"/>
          <a:stretch>
            <a:fillRect/>
          </a:stretch>
        </p:blipFill>
        <p:spPr>
          <a:xfrm>
            <a:off x="8621487" y="1000412"/>
            <a:ext cx="1932520" cy="1932520"/>
          </a:xfrm>
          <a:prstGeom prst="rect">
            <a:avLst/>
          </a:prstGeom>
        </p:spPr>
      </p:pic>
    </p:spTree>
    <p:extLst>
      <p:ext uri="{BB962C8B-B14F-4D97-AF65-F5344CB8AC3E}">
        <p14:creationId xmlns:p14="http://schemas.microsoft.com/office/powerpoint/2010/main" val="2527297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3776466"/>
          </a:xfrm>
        </p:spPr>
        <p:txBody>
          <a:bodyPr>
            <a:normAutofit/>
          </a:bodyPr>
          <a:lstStyle/>
          <a:p>
            <a:pPr marL="342900" indent="-342900">
              <a:buFont typeface="Wingdings" panose="05000000000000000000" pitchFamily="2" charset="2"/>
              <a:buChar char="§"/>
            </a:pPr>
            <a:r>
              <a:rPr lang="en-US" sz="2400" dirty="0"/>
              <a:t>Relies on visual images that can be used in a slide show or reel </a:t>
            </a:r>
          </a:p>
          <a:p>
            <a:pPr marL="342900" indent="-342900">
              <a:buFont typeface="Wingdings" panose="05000000000000000000" pitchFamily="2" charset="2"/>
              <a:buChar char="§"/>
            </a:pPr>
            <a:r>
              <a:rPr lang="en-US" sz="2400" dirty="0"/>
              <a:t>Add music and graphics</a:t>
            </a:r>
          </a:p>
          <a:p>
            <a:pPr marL="342900" indent="-342900">
              <a:buFont typeface="Wingdings" panose="05000000000000000000" pitchFamily="2" charset="2"/>
              <a:buChar char="§"/>
            </a:pPr>
            <a:r>
              <a:rPr lang="en-US" sz="2400" dirty="0"/>
              <a:t>Ask questions—get engagement with viewers</a:t>
            </a:r>
          </a:p>
          <a:p>
            <a:pPr marL="342900" indent="-342900">
              <a:buFont typeface="Wingdings" panose="05000000000000000000" pitchFamily="2" charset="2"/>
              <a:buChar char="§"/>
            </a:pPr>
            <a:r>
              <a:rPr lang="en-US" sz="2400" dirty="0"/>
              <a:t>Call to action—what do you want viewer to do? </a:t>
            </a:r>
          </a:p>
          <a:p>
            <a:pPr marL="342900" indent="-342900">
              <a:buFont typeface="Wingdings" panose="05000000000000000000" pitchFamily="2" charset="2"/>
              <a:buChar char="§"/>
            </a:pPr>
            <a:endParaRPr lang="en-US" sz="2400"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Social Media </a:t>
            </a:r>
            <a:r>
              <a:rPr lang="en-US" b="0"/>
              <a:t>- Instagram</a:t>
            </a:r>
          </a:p>
        </p:txBody>
      </p:sp>
      <p:cxnSp>
        <p:nvCxnSpPr>
          <p:cNvPr id="3" name="Straight Connector 2">
            <a:extLst>
              <a:ext uri="{FF2B5EF4-FFF2-40B4-BE49-F238E27FC236}">
                <a16:creationId xmlns:a16="http://schemas.microsoft.com/office/drawing/2014/main" id="{861A713B-B59C-53BE-6F88-8F0D9037FAC9}"/>
              </a:ext>
            </a:extLst>
          </p:cNvPr>
          <p:cNvCxnSpPr/>
          <p:nvPr/>
        </p:nvCxnSpPr>
        <p:spPr>
          <a:xfrm>
            <a:off x="7021316" y="0"/>
            <a:ext cx="0" cy="687498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Text Placeholder 7">
            <a:extLst>
              <a:ext uri="{FF2B5EF4-FFF2-40B4-BE49-F238E27FC236}">
                <a16:creationId xmlns:a16="http://schemas.microsoft.com/office/drawing/2014/main" id="{5691389D-F5BB-2FF4-982B-98534A9E9D91}"/>
              </a:ext>
            </a:extLst>
          </p:cNvPr>
          <p:cNvSpPr txBox="1">
            <a:spLocks/>
          </p:cNvSpPr>
          <p:nvPr/>
        </p:nvSpPr>
        <p:spPr>
          <a:xfrm>
            <a:off x="7184571" y="3477932"/>
            <a:ext cx="4785755" cy="12484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a:solidFill>
                  <a:srgbClr val="B49759"/>
                </a:solidFill>
              </a:rPr>
              <a:t>Something to </a:t>
            </a:r>
            <a:br>
              <a:rPr lang="en-US" sz="2400">
                <a:solidFill>
                  <a:srgbClr val="B49759"/>
                </a:solidFill>
              </a:rPr>
            </a:br>
            <a:r>
              <a:rPr lang="en-US" sz="2400">
                <a:solidFill>
                  <a:srgbClr val="B49759"/>
                </a:solidFill>
              </a:rPr>
              <a:t>think about…</a:t>
            </a:r>
            <a:endParaRPr lang="en-US" sz="2400" b="0">
              <a:solidFill>
                <a:srgbClr val="B49759"/>
              </a:solidFill>
            </a:endParaRPr>
          </a:p>
        </p:txBody>
      </p:sp>
      <p:sp>
        <p:nvSpPr>
          <p:cNvPr id="5" name="Text Placeholder 1">
            <a:extLst>
              <a:ext uri="{FF2B5EF4-FFF2-40B4-BE49-F238E27FC236}">
                <a16:creationId xmlns:a16="http://schemas.microsoft.com/office/drawing/2014/main" id="{AFAF6D0F-81F5-5581-2AC9-E1C978A985B1}"/>
              </a:ext>
            </a:extLst>
          </p:cNvPr>
          <p:cNvSpPr txBox="1">
            <a:spLocks/>
          </p:cNvSpPr>
          <p:nvPr/>
        </p:nvSpPr>
        <p:spPr>
          <a:xfrm>
            <a:off x="7184571" y="4322615"/>
            <a:ext cx="4785753" cy="1911927"/>
          </a:xfrm>
          <a:prstGeom prst="rect">
            <a:avLst/>
          </a:prstGeom>
          <a:noFill/>
          <a:ln>
            <a:noFill/>
          </a:ln>
        </p:spPr>
        <p:txBody>
          <a:bodyPr vert="horz" lIns="91425" tIns="91425" rIns="91425" bIns="91425" rtlCol="0" anchor="t" anchorCtr="0">
            <a:noAutofit/>
          </a:bodyPr>
          <a:lstStyle>
            <a:lvl1pPr marL="0" marR="0" lvl="0" indent="0" algn="l" defTabSz="914400" rtl="0" eaLnBrk="1" latinLnBrk="0" hangingPunct="1">
              <a:lnSpc>
                <a:spcPct val="90000"/>
              </a:lnSpc>
              <a:spcBef>
                <a:spcPts val="640"/>
              </a:spcBef>
              <a:buClr>
                <a:srgbClr val="003974"/>
              </a:buClr>
              <a:buSzPct val="100000"/>
              <a:buFont typeface="Arial" panose="020B0604020202020204" pitchFamily="34" charset="0"/>
              <a:buNone/>
              <a:defRPr sz="2000" b="0" i="0" u="none" strike="noStrike" kern="1200" cap="none">
                <a:solidFill>
                  <a:schemeClr val="accent2"/>
                </a:solidFill>
                <a:latin typeface="Verdana" panose="020B0604030504040204" pitchFamily="34" charset="0"/>
                <a:ea typeface="Verdana" panose="020B0604030504040204" pitchFamily="34" charset="0"/>
                <a:cs typeface="Verdana" panose="020B0604030504040204" pitchFamily="34" charset="0"/>
                <a:sym typeface="Verdana"/>
              </a:defRPr>
            </a:lvl1pPr>
            <a:lvl2pPr marL="742950" marR="0" lvl="1" indent="-152400" algn="l" defTabSz="914400" rtl="0" eaLnBrk="1" latinLnBrk="0" hangingPunct="1">
              <a:lnSpc>
                <a:spcPct val="90000"/>
              </a:lnSpc>
              <a:spcBef>
                <a:spcPts val="560"/>
              </a:spcBef>
              <a:buClr>
                <a:srgbClr val="003974"/>
              </a:buClr>
              <a:buSzPct val="75000"/>
              <a:buFont typeface="Noto Sans Symbols"/>
              <a:buChar char="▪"/>
              <a:defRPr sz="2800" b="0" i="0" u="none" strike="noStrike" kern="1200" cap="none">
                <a:solidFill>
                  <a:schemeClr val="dk1"/>
                </a:solidFill>
                <a:latin typeface="Verdana"/>
                <a:ea typeface="Verdana"/>
                <a:cs typeface="Verdana"/>
                <a:sym typeface="Verdana"/>
              </a:defRPr>
            </a:lvl2pPr>
            <a:lvl3pPr marL="1143000" marR="0" lvl="2" indent="-76200" algn="l" defTabSz="914400" rtl="0" eaLnBrk="1" latinLnBrk="0" hangingPunct="1">
              <a:lnSpc>
                <a:spcPct val="90000"/>
              </a:lnSpc>
              <a:spcBef>
                <a:spcPts val="480"/>
              </a:spcBef>
              <a:buClr>
                <a:srgbClr val="003974"/>
              </a:buClr>
              <a:buSzPct val="100000"/>
              <a:buFont typeface="Noto Sans Symbols"/>
              <a:buChar char="•"/>
              <a:defRPr sz="2400" b="0" i="0" u="none" strike="noStrike" kern="1200" cap="none">
                <a:solidFill>
                  <a:schemeClr val="dk1"/>
                </a:solidFill>
                <a:latin typeface="Verdana"/>
                <a:ea typeface="Verdana"/>
                <a:cs typeface="Verdana"/>
                <a:sym typeface="Verdana"/>
              </a:defRPr>
            </a:lvl3pPr>
            <a:lvl4pPr marL="1600200" marR="0" lvl="3" indent="-133350" algn="l" defTabSz="914400" rtl="0" eaLnBrk="1" latinLnBrk="0" hangingPunct="1">
              <a:lnSpc>
                <a:spcPct val="90000"/>
              </a:lnSpc>
              <a:spcBef>
                <a:spcPts val="400"/>
              </a:spcBef>
              <a:buClr>
                <a:srgbClr val="003974"/>
              </a:buClr>
              <a:buSzPct val="75000"/>
              <a:buFont typeface="Courier New"/>
              <a:buChar char="o"/>
              <a:defRPr sz="2000" b="0" i="0" u="none" strike="noStrike" kern="1200" cap="none">
                <a:solidFill>
                  <a:schemeClr val="dk1"/>
                </a:solidFill>
                <a:latin typeface="Verdana"/>
                <a:ea typeface="Verdana"/>
                <a:cs typeface="Verdana"/>
                <a:sym typeface="Verdana"/>
              </a:defRPr>
            </a:lvl4pPr>
            <a:lvl5pPr marL="2060575" marR="0" lvl="4" indent="-104775" algn="l" defTabSz="914400" rtl="0" eaLnBrk="1" latinLnBrk="0" hangingPunct="1">
              <a:lnSpc>
                <a:spcPct val="90000"/>
              </a:lnSpc>
              <a:spcBef>
                <a:spcPts val="400"/>
              </a:spcBef>
              <a:buClr>
                <a:srgbClr val="003974"/>
              </a:buClr>
              <a:buSzPct val="100000"/>
              <a:buFont typeface="Calibri"/>
              <a:buChar char="­"/>
              <a:defRPr sz="2000" b="0" i="0" u="none" strike="noStrike" kern="1200" cap="none">
                <a:solidFill>
                  <a:schemeClr val="dk1"/>
                </a:solidFill>
                <a:latin typeface="Verdana"/>
                <a:ea typeface="Verdana"/>
                <a:cs typeface="Verdana"/>
                <a:sym typeface="Verdana"/>
              </a:defRPr>
            </a:lvl5pPr>
            <a:lvl6pPr marL="2514600" marR="0" lvl="5"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6pPr>
            <a:lvl7pPr marL="2971800" marR="0" lvl="6"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7pPr>
            <a:lvl8pPr marL="3429000" marR="0" lvl="7"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8pPr>
            <a:lvl9pPr marL="3886200" marR="0" lvl="8" indent="-101600" algn="l" defTabSz="914400" rtl="0" eaLnBrk="1" latinLnBrk="0" hangingPunct="1">
              <a:lnSpc>
                <a:spcPct val="90000"/>
              </a:lnSpc>
              <a:spcBef>
                <a:spcPts val="400"/>
              </a:spcBef>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9pPr>
          </a:lstStyle>
          <a:p>
            <a:pPr algn="ctr"/>
            <a:r>
              <a:rPr lang="en-US">
                <a:solidFill>
                  <a:srgbClr val="003974"/>
                </a:solidFill>
              </a:rPr>
              <a:t>Instagram is used mostly by Key Club and CKI. Kiwanis also has an account, and similar content is posted as on Facebook. Content attracts a younger demographic because of focus on visuals</a:t>
            </a:r>
          </a:p>
        </p:txBody>
      </p:sp>
      <p:cxnSp>
        <p:nvCxnSpPr>
          <p:cNvPr id="6" name="Straight Connector 5">
            <a:extLst>
              <a:ext uri="{FF2B5EF4-FFF2-40B4-BE49-F238E27FC236}">
                <a16:creationId xmlns:a16="http://schemas.microsoft.com/office/drawing/2014/main" id="{30914A4E-BCEE-8437-A231-880C2ADDD663}"/>
              </a:ext>
            </a:extLst>
          </p:cNvPr>
          <p:cNvCxnSpPr>
            <a:cxnSpLocks/>
          </p:cNvCxnSpPr>
          <p:nvPr/>
        </p:nvCxnSpPr>
        <p:spPr>
          <a:xfrm flipH="1">
            <a:off x="8183119" y="3348916"/>
            <a:ext cx="276593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9" name="Picture 8" descr="A logo of a camera&#10;&#10;Description automatically generated">
            <a:extLst>
              <a:ext uri="{FF2B5EF4-FFF2-40B4-BE49-F238E27FC236}">
                <a16:creationId xmlns:a16="http://schemas.microsoft.com/office/drawing/2014/main" id="{56889248-2A74-B656-49CE-2678CFD5DD24}"/>
              </a:ext>
            </a:extLst>
          </p:cNvPr>
          <p:cNvPicPr>
            <a:picLocks noChangeAspect="1"/>
          </p:cNvPicPr>
          <p:nvPr/>
        </p:nvPicPr>
        <p:blipFill>
          <a:blip r:embed="rId3"/>
          <a:stretch>
            <a:fillRect/>
          </a:stretch>
        </p:blipFill>
        <p:spPr>
          <a:xfrm>
            <a:off x="8505884" y="848687"/>
            <a:ext cx="2143125" cy="2143125"/>
          </a:xfrm>
          <a:prstGeom prst="rect">
            <a:avLst/>
          </a:prstGeom>
        </p:spPr>
      </p:pic>
    </p:spTree>
    <p:extLst>
      <p:ext uri="{BB962C8B-B14F-4D97-AF65-F5344CB8AC3E}">
        <p14:creationId xmlns:p14="http://schemas.microsoft.com/office/powerpoint/2010/main" val="355161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3776466"/>
          </a:xfrm>
        </p:spPr>
        <p:txBody>
          <a:bodyPr/>
          <a:lstStyle/>
          <a:p>
            <a:r>
              <a:rPr lang="en-US" sz="2400" dirty="0"/>
              <a:t>Club toolbox</a:t>
            </a:r>
          </a:p>
          <a:p>
            <a:r>
              <a:rPr lang="en-US" sz="1600" dirty="0"/>
              <a:t>kiwanis.org/club-toolbox</a:t>
            </a:r>
          </a:p>
          <a:p>
            <a:endParaRPr lang="en-US" dirty="0"/>
          </a:p>
          <a:p>
            <a:r>
              <a:rPr lang="en-US" sz="2400" dirty="0"/>
              <a:t>Membership leaders Facebook page</a:t>
            </a:r>
          </a:p>
          <a:p>
            <a:r>
              <a:rPr lang="en-US" sz="1600" dirty="0"/>
              <a:t>facebook.com/groups/kiwanismembershipandengagement</a:t>
            </a:r>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dirty="0"/>
              <a:t>Tools &amp; Resources</a:t>
            </a:r>
          </a:p>
        </p:txBody>
      </p:sp>
      <p:pic>
        <p:nvPicPr>
          <p:cNvPr id="6" name="Picture 5" descr="A person and child playing a musical instrument&#10;&#10;Description automatically generated">
            <a:extLst>
              <a:ext uri="{FF2B5EF4-FFF2-40B4-BE49-F238E27FC236}">
                <a16:creationId xmlns:a16="http://schemas.microsoft.com/office/drawing/2014/main" id="{A4BB2513-9147-202E-1179-5F22CEA3617B}"/>
              </a:ext>
            </a:extLst>
          </p:cNvPr>
          <p:cNvPicPr>
            <a:picLocks noChangeAspect="1"/>
          </p:cNvPicPr>
          <p:nvPr/>
        </p:nvPicPr>
        <p:blipFill rotWithShape="1">
          <a:blip r:embed="rId3"/>
          <a:srcRect l="12107" t="193" r="4122" b="-193"/>
          <a:stretch/>
        </p:blipFill>
        <p:spPr>
          <a:xfrm>
            <a:off x="6936508" y="-1"/>
            <a:ext cx="5255491" cy="6858000"/>
          </a:xfrm>
          <a:prstGeom prst="rect">
            <a:avLst/>
          </a:prstGeom>
        </p:spPr>
      </p:pic>
    </p:spTree>
    <p:extLst>
      <p:ext uri="{BB962C8B-B14F-4D97-AF65-F5344CB8AC3E}">
        <p14:creationId xmlns:p14="http://schemas.microsoft.com/office/powerpoint/2010/main" val="2440654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3"/>
            <a:ext cx="6515972" cy="5010703"/>
          </a:xfrm>
        </p:spPr>
        <p:txBody>
          <a:bodyPr>
            <a:noAutofit/>
          </a:bodyPr>
          <a:lstStyle/>
          <a:p>
            <a:pPr marL="342900" indent="-342900">
              <a:buFont typeface="Wingdings" panose="05000000000000000000" pitchFamily="2" charset="2"/>
              <a:buChar char="§"/>
            </a:pPr>
            <a:r>
              <a:rPr lang="en-US" sz="2400" dirty="0">
                <a:latin typeface="+mn-lt"/>
              </a:rPr>
              <a:t>Set goals.</a:t>
            </a:r>
          </a:p>
          <a:p>
            <a:pPr marL="342900" indent="-342900">
              <a:buFont typeface="Wingdings" panose="05000000000000000000" pitchFamily="2" charset="2"/>
              <a:buChar char="§"/>
            </a:pPr>
            <a:r>
              <a:rPr lang="en-US" sz="2400" dirty="0">
                <a:latin typeface="+mn-lt"/>
              </a:rPr>
              <a:t>Develop action plan.</a:t>
            </a:r>
          </a:p>
          <a:p>
            <a:pPr marL="342900" indent="-342900">
              <a:buFont typeface="Wingdings" panose="05000000000000000000" pitchFamily="2" charset="2"/>
              <a:buChar char="§"/>
            </a:pPr>
            <a:r>
              <a:rPr lang="en-US" sz="2400" dirty="0">
                <a:latin typeface="+mn-lt"/>
              </a:rPr>
              <a:t>Communicate importance of membership efforts.</a:t>
            </a:r>
          </a:p>
          <a:p>
            <a:pPr marL="342900" indent="-342900">
              <a:buFont typeface="Wingdings" panose="05000000000000000000" pitchFamily="2" charset="2"/>
              <a:buChar char="§"/>
            </a:pPr>
            <a:r>
              <a:rPr lang="en-US" sz="2400" dirty="0">
                <a:latin typeface="+mn-lt"/>
              </a:rPr>
              <a:t>Plan membership events.</a:t>
            </a:r>
          </a:p>
          <a:p>
            <a:pPr marL="342900" indent="-342900">
              <a:buFont typeface="Wingdings" panose="05000000000000000000" pitchFamily="2" charset="2"/>
              <a:buChar char="§"/>
            </a:pPr>
            <a:r>
              <a:rPr lang="en-US" sz="2400" dirty="0">
                <a:latin typeface="+mn-lt"/>
              </a:rPr>
              <a:t>Teach others how to invite.</a:t>
            </a:r>
          </a:p>
          <a:p>
            <a:pPr marL="342900" indent="-342900">
              <a:buFont typeface="Wingdings" panose="05000000000000000000" pitchFamily="2" charset="2"/>
              <a:buChar char="§"/>
            </a:pPr>
            <a:r>
              <a:rPr lang="en-US" sz="2400" dirty="0">
                <a:latin typeface="+mn-lt"/>
              </a:rPr>
              <a:t>Plan and conduct member inductions.</a:t>
            </a:r>
          </a:p>
          <a:p>
            <a:pPr marL="342900" indent="-342900">
              <a:buFont typeface="Arial" panose="020B0604020202020204" pitchFamily="34" charset="0"/>
              <a:buChar char="•"/>
            </a:pPr>
            <a:endParaRPr lang="en-US" sz="2400" dirty="0">
              <a:latin typeface="+mn-lt"/>
            </a:endParaRPr>
          </a:p>
          <a:p>
            <a:pPr marL="342900" indent="-342900">
              <a:buFont typeface="Arial" panose="020B0604020202020204" pitchFamily="34" charset="0"/>
              <a:buChar char="•"/>
            </a:pPr>
            <a:endParaRPr lang="en-US" sz="2400"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Your role</a:t>
            </a:r>
          </a:p>
        </p:txBody>
      </p:sp>
      <p:pic>
        <p:nvPicPr>
          <p:cNvPr id="4" name="Picture 3" descr="A person standing in front of a group of people&#10;&#10;Description automatically generated">
            <a:extLst>
              <a:ext uri="{FF2B5EF4-FFF2-40B4-BE49-F238E27FC236}">
                <a16:creationId xmlns:a16="http://schemas.microsoft.com/office/drawing/2014/main" id="{8C56894E-0569-8CE8-B55B-B0DE8506D82D}"/>
              </a:ext>
            </a:extLst>
          </p:cNvPr>
          <p:cNvPicPr>
            <a:picLocks noChangeAspect="1"/>
          </p:cNvPicPr>
          <p:nvPr/>
        </p:nvPicPr>
        <p:blipFill rotWithShape="1">
          <a:blip r:embed="rId3"/>
          <a:srcRect l="42164" r="10019"/>
          <a:stretch/>
        </p:blipFill>
        <p:spPr>
          <a:xfrm>
            <a:off x="7276699" y="0"/>
            <a:ext cx="4915301" cy="6858000"/>
          </a:xfrm>
          <a:prstGeom prst="rect">
            <a:avLst/>
          </a:prstGeom>
        </p:spPr>
      </p:pic>
    </p:spTree>
    <p:extLst>
      <p:ext uri="{BB962C8B-B14F-4D97-AF65-F5344CB8AC3E}">
        <p14:creationId xmlns:p14="http://schemas.microsoft.com/office/powerpoint/2010/main" val="3125441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873D08-D864-A4C5-E5C9-3D5B0CC4833A}"/>
              </a:ext>
            </a:extLst>
          </p:cNvPr>
          <p:cNvSpPr>
            <a:spLocks noGrp="1"/>
          </p:cNvSpPr>
          <p:nvPr>
            <p:ph type="body" sz="quarter" idx="11"/>
          </p:nvPr>
        </p:nvSpPr>
        <p:spPr>
          <a:xfrm>
            <a:off x="613191" y="2242540"/>
            <a:ext cx="11044187" cy="616575"/>
          </a:xfrm>
        </p:spPr>
        <p:txBody>
          <a:bodyPr/>
          <a:lstStyle/>
          <a:p>
            <a:r>
              <a:rPr lang="en-US"/>
              <a:t>THANK YOU</a:t>
            </a:r>
          </a:p>
        </p:txBody>
      </p:sp>
      <p:sp>
        <p:nvSpPr>
          <p:cNvPr id="6" name="TextBox 5">
            <a:extLst>
              <a:ext uri="{FF2B5EF4-FFF2-40B4-BE49-F238E27FC236}">
                <a16:creationId xmlns:a16="http://schemas.microsoft.com/office/drawing/2014/main" id="{B017F6AC-BD5C-EEA9-530E-8735646AD72A}"/>
              </a:ext>
            </a:extLst>
          </p:cNvPr>
          <p:cNvSpPr txBox="1"/>
          <p:nvPr/>
        </p:nvSpPr>
        <p:spPr>
          <a:xfrm>
            <a:off x="0" y="2939719"/>
            <a:ext cx="12192000"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640"/>
              </a:spcBef>
              <a:spcAft>
                <a:spcPts val="0"/>
              </a:spcAft>
              <a:buClr>
                <a:srgbClr val="003974"/>
              </a:buClr>
              <a:buSzPct val="100000"/>
              <a:buFont typeface="Arial"/>
              <a:buNone/>
              <a:tabLst/>
              <a:defRPr/>
            </a:pPr>
            <a:r>
              <a:rPr kumimoji="0" lang="en-US" sz="2400" b="0" i="0" u="none" strike="noStrike" kern="1200" cap="none" spc="0" normalizeH="0" baseline="0" noProof="0">
                <a:ln>
                  <a:noFill/>
                </a:ln>
                <a:solidFill>
                  <a:srgbClr val="B49759"/>
                </a:solidFill>
                <a:effectLst/>
                <a:uLnTx/>
                <a:uFillTx/>
                <a:latin typeface="Verdana" panose="020B0604030504040204" pitchFamily="34" charset="0"/>
                <a:ea typeface="Verdana" panose="020B0604030504040204" pitchFamily="34" charset="0"/>
                <a:sym typeface="Verdana"/>
              </a:rPr>
              <a:t>Best of luck as the 2024-2025 membership chair</a:t>
            </a:r>
          </a:p>
        </p:txBody>
      </p:sp>
    </p:spTree>
    <p:extLst>
      <p:ext uri="{BB962C8B-B14F-4D97-AF65-F5344CB8AC3E}">
        <p14:creationId xmlns:p14="http://schemas.microsoft.com/office/powerpoint/2010/main" val="373914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3934122" y="4736529"/>
            <a:ext cx="363762" cy="238760"/>
          </a:xfrm>
          <a:custGeom>
            <a:avLst/>
            <a:gdLst/>
            <a:ahLst/>
            <a:cxnLst/>
            <a:rect l="l" t="t" r="r" b="b"/>
            <a:pathLst>
              <a:path w="545643" h="358140">
                <a:moveTo>
                  <a:pt x="0" y="0"/>
                </a:moveTo>
                <a:lnTo>
                  <a:pt x="545642" y="0"/>
                </a:lnTo>
                <a:lnTo>
                  <a:pt x="545642" y="358140"/>
                </a:lnTo>
                <a:lnTo>
                  <a:pt x="0" y="3581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6" name="TextBox 6"/>
          <p:cNvSpPr txBox="1"/>
          <p:nvPr/>
        </p:nvSpPr>
        <p:spPr>
          <a:xfrm>
            <a:off x="4375524" y="3904920"/>
            <a:ext cx="7295035" cy="350802"/>
          </a:xfrm>
          <a:prstGeom prst="rect">
            <a:avLst/>
          </a:prstGeom>
        </p:spPr>
        <p:txBody>
          <a:bodyPr lIns="0" tIns="0" rIns="0" bIns="0" rtlCol="0" anchor="t">
            <a:spAutoFit/>
          </a:bodyPr>
          <a:lstStyle/>
          <a:p>
            <a:pPr>
              <a:lnSpc>
                <a:spcPts val="2986"/>
              </a:lnSpc>
            </a:pPr>
            <a:r>
              <a:rPr lang="en-US" sz="2133" dirty="0">
                <a:solidFill>
                  <a:srgbClr val="003874"/>
                </a:solidFill>
                <a:latin typeface="Verdana Pro Bold"/>
              </a:rPr>
              <a:t>BRENDA </a:t>
            </a:r>
            <a:r>
              <a:rPr lang="en-US" sz="2400" dirty="0"/>
              <a:t>SANAGUSTIN</a:t>
            </a:r>
            <a:endParaRPr lang="en-US" sz="2133" dirty="0">
              <a:solidFill>
                <a:srgbClr val="003874"/>
              </a:solidFill>
              <a:latin typeface="Verdana Pro Bold"/>
            </a:endParaRPr>
          </a:p>
        </p:txBody>
      </p:sp>
      <p:sp>
        <p:nvSpPr>
          <p:cNvPr id="9" name="TextBox 9"/>
          <p:cNvSpPr txBox="1"/>
          <p:nvPr/>
        </p:nvSpPr>
        <p:spPr>
          <a:xfrm>
            <a:off x="4516673" y="4714844"/>
            <a:ext cx="2780116" cy="282129"/>
          </a:xfrm>
          <a:prstGeom prst="rect">
            <a:avLst/>
          </a:prstGeom>
        </p:spPr>
        <p:txBody>
          <a:bodyPr wrap="square" lIns="0" tIns="0" rIns="0" bIns="0" rtlCol="0" anchor="t">
            <a:spAutoFit/>
          </a:bodyPr>
          <a:lstStyle/>
          <a:p>
            <a:pPr>
              <a:lnSpc>
                <a:spcPts val="2239"/>
              </a:lnSpc>
            </a:pPr>
            <a:r>
              <a:rPr lang="en-US" sz="2000" dirty="0">
                <a:solidFill>
                  <a:srgbClr val="000000"/>
                </a:solidFill>
                <a:latin typeface="Verdana Pro"/>
              </a:rPr>
              <a:t>salmar23@aol.com</a:t>
            </a:r>
          </a:p>
        </p:txBody>
      </p:sp>
      <p:grpSp>
        <p:nvGrpSpPr>
          <p:cNvPr id="10" name="Group 10"/>
          <p:cNvGrpSpPr/>
          <p:nvPr/>
        </p:nvGrpSpPr>
        <p:grpSpPr>
          <a:xfrm>
            <a:off x="-471775" y="-102379"/>
            <a:ext cx="13038582" cy="2057400"/>
            <a:chOff x="0" y="0"/>
            <a:chExt cx="5151045" cy="812800"/>
          </a:xfrm>
        </p:grpSpPr>
        <p:sp>
          <p:nvSpPr>
            <p:cNvPr id="11" name="Freeform 11"/>
            <p:cNvSpPr/>
            <p:nvPr/>
          </p:nvSpPr>
          <p:spPr>
            <a:xfrm>
              <a:off x="0" y="0"/>
              <a:ext cx="5151045" cy="812800"/>
            </a:xfrm>
            <a:custGeom>
              <a:avLst/>
              <a:gdLst/>
              <a:ahLst/>
              <a:cxnLst/>
              <a:rect l="l" t="t" r="r" b="b"/>
              <a:pathLst>
                <a:path w="5151045" h="812800">
                  <a:moveTo>
                    <a:pt x="0" y="0"/>
                  </a:moveTo>
                  <a:lnTo>
                    <a:pt x="5151045" y="0"/>
                  </a:lnTo>
                  <a:lnTo>
                    <a:pt x="5151045" y="812800"/>
                  </a:lnTo>
                  <a:lnTo>
                    <a:pt x="0" y="812800"/>
                  </a:lnTo>
                  <a:close/>
                </a:path>
              </a:pathLst>
            </a:custGeom>
            <a:solidFill>
              <a:srgbClr val="B49759">
                <a:alpha val="19608"/>
              </a:srgbClr>
            </a:solidFill>
          </p:spPr>
          <p:txBody>
            <a:bodyPr/>
            <a:lstStyle/>
            <a:p>
              <a:endParaRPr lang="en-US" sz="1200"/>
            </a:p>
          </p:txBody>
        </p:sp>
        <p:sp>
          <p:nvSpPr>
            <p:cNvPr id="12" name="TextBox 12"/>
            <p:cNvSpPr txBox="1"/>
            <p:nvPr/>
          </p:nvSpPr>
          <p:spPr>
            <a:xfrm>
              <a:off x="0" y="-38100"/>
              <a:ext cx="5151045" cy="850900"/>
            </a:xfrm>
            <a:prstGeom prst="rect">
              <a:avLst/>
            </a:prstGeom>
          </p:spPr>
          <p:txBody>
            <a:bodyPr lIns="33867" tIns="33867" rIns="33867" bIns="33867" rtlCol="0" anchor="ctr"/>
            <a:lstStyle/>
            <a:p>
              <a:pPr algn="ctr">
                <a:lnSpc>
                  <a:spcPts val="1867"/>
                </a:lnSpc>
              </a:pPr>
              <a:endParaRPr sz="1200"/>
            </a:p>
          </p:txBody>
        </p:sp>
      </p:grpSp>
      <p:sp>
        <p:nvSpPr>
          <p:cNvPr id="13" name="TextBox 13"/>
          <p:cNvSpPr txBox="1"/>
          <p:nvPr/>
        </p:nvSpPr>
        <p:spPr>
          <a:xfrm>
            <a:off x="2448483" y="470660"/>
            <a:ext cx="7295035" cy="1266244"/>
          </a:xfrm>
          <a:prstGeom prst="rect">
            <a:avLst/>
          </a:prstGeom>
        </p:spPr>
        <p:txBody>
          <a:bodyPr lIns="0" tIns="0" rIns="0" bIns="0" rtlCol="0" anchor="t">
            <a:spAutoFit/>
          </a:bodyPr>
          <a:lstStyle/>
          <a:p>
            <a:pPr algn="ctr">
              <a:lnSpc>
                <a:spcPts val="5227"/>
              </a:lnSpc>
            </a:pPr>
            <a:r>
              <a:rPr lang="en-US" sz="3734" dirty="0">
                <a:solidFill>
                  <a:srgbClr val="003874"/>
                </a:solidFill>
                <a:latin typeface="Verdana Pro Bold"/>
              </a:rPr>
              <a:t>2024-25 MICHIGAN DISTRICT MEMBERSHIP CHAIRPERSON</a:t>
            </a:r>
          </a:p>
        </p:txBody>
      </p:sp>
      <p:sp>
        <p:nvSpPr>
          <p:cNvPr id="14" name="AutoShape 14"/>
          <p:cNvSpPr/>
          <p:nvPr/>
        </p:nvSpPr>
        <p:spPr>
          <a:xfrm>
            <a:off x="5566851" y="1131011"/>
            <a:ext cx="1058298" cy="0"/>
          </a:xfrm>
          <a:prstGeom prst="line">
            <a:avLst/>
          </a:prstGeom>
          <a:ln w="66675" cap="flat">
            <a:solidFill>
              <a:srgbClr val="B49759"/>
            </a:solidFill>
            <a:prstDash val="solid"/>
            <a:headEnd type="none" w="sm" len="sm"/>
            <a:tailEnd type="none" w="sm" len="sm"/>
          </a:ln>
        </p:spPr>
        <p:txBody>
          <a:bodyPr/>
          <a:lstStyle/>
          <a:p>
            <a:endParaRPr lang="en-US" sz="1200"/>
          </a:p>
        </p:txBody>
      </p:sp>
    </p:spTree>
    <p:extLst>
      <p:ext uri="{BB962C8B-B14F-4D97-AF65-F5344CB8AC3E}">
        <p14:creationId xmlns:p14="http://schemas.microsoft.com/office/powerpoint/2010/main" val="9098116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3911600" y="4979599"/>
            <a:ext cx="318943" cy="325451"/>
          </a:xfrm>
          <a:custGeom>
            <a:avLst/>
            <a:gdLst/>
            <a:ahLst/>
            <a:cxnLst/>
            <a:rect l="l" t="t" r="r" b="b"/>
            <a:pathLst>
              <a:path w="478414" h="488177">
                <a:moveTo>
                  <a:pt x="0" y="0"/>
                </a:moveTo>
                <a:lnTo>
                  <a:pt x="478413" y="0"/>
                </a:lnTo>
                <a:lnTo>
                  <a:pt x="478413" y="488177"/>
                </a:lnTo>
                <a:lnTo>
                  <a:pt x="0" y="4881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5" name="Freeform 5"/>
          <p:cNvSpPr/>
          <p:nvPr/>
        </p:nvSpPr>
        <p:spPr>
          <a:xfrm>
            <a:off x="3903438" y="5522054"/>
            <a:ext cx="363762" cy="238760"/>
          </a:xfrm>
          <a:custGeom>
            <a:avLst/>
            <a:gdLst/>
            <a:ahLst/>
            <a:cxnLst/>
            <a:rect l="l" t="t" r="r" b="b"/>
            <a:pathLst>
              <a:path w="545643" h="358140">
                <a:moveTo>
                  <a:pt x="0" y="0"/>
                </a:moveTo>
                <a:lnTo>
                  <a:pt x="545642" y="0"/>
                </a:lnTo>
                <a:lnTo>
                  <a:pt x="545642" y="358140"/>
                </a:lnTo>
                <a:lnTo>
                  <a:pt x="0" y="3581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6" name="TextBox 6"/>
          <p:cNvSpPr txBox="1"/>
          <p:nvPr/>
        </p:nvSpPr>
        <p:spPr>
          <a:xfrm>
            <a:off x="4375524" y="3904920"/>
            <a:ext cx="7295035" cy="350802"/>
          </a:xfrm>
          <a:prstGeom prst="rect">
            <a:avLst/>
          </a:prstGeom>
        </p:spPr>
        <p:txBody>
          <a:bodyPr lIns="0" tIns="0" rIns="0" bIns="0" rtlCol="0" anchor="t">
            <a:spAutoFit/>
          </a:bodyPr>
          <a:lstStyle/>
          <a:p>
            <a:pPr>
              <a:lnSpc>
                <a:spcPts val="2986"/>
              </a:lnSpc>
            </a:pPr>
            <a:r>
              <a:rPr lang="en-US" sz="2133" dirty="0">
                <a:solidFill>
                  <a:srgbClr val="003874"/>
                </a:solidFill>
                <a:latin typeface="Verdana Pro Bold"/>
              </a:rPr>
              <a:t>SUE PETRISIN</a:t>
            </a:r>
          </a:p>
        </p:txBody>
      </p:sp>
      <p:sp>
        <p:nvSpPr>
          <p:cNvPr id="7" name="TextBox 7"/>
          <p:cNvSpPr txBox="1"/>
          <p:nvPr/>
        </p:nvSpPr>
        <p:spPr>
          <a:xfrm>
            <a:off x="4405902" y="4498434"/>
            <a:ext cx="6966585" cy="254172"/>
          </a:xfrm>
          <a:prstGeom prst="rect">
            <a:avLst/>
          </a:prstGeom>
        </p:spPr>
        <p:txBody>
          <a:bodyPr lIns="0" tIns="0" rIns="0" bIns="0" rtlCol="0" anchor="t">
            <a:spAutoFit/>
          </a:bodyPr>
          <a:lstStyle/>
          <a:p>
            <a:pPr>
              <a:lnSpc>
                <a:spcPts val="2239"/>
              </a:lnSpc>
            </a:pPr>
            <a:r>
              <a:rPr lang="en-US" sz="1600" dirty="0">
                <a:solidFill>
                  <a:srgbClr val="000000"/>
                </a:solidFill>
                <a:latin typeface="Verdana Pro"/>
              </a:rPr>
              <a:t>2015-16 President, Kiwanis International</a:t>
            </a:r>
          </a:p>
        </p:txBody>
      </p:sp>
      <p:sp>
        <p:nvSpPr>
          <p:cNvPr id="8" name="TextBox 8"/>
          <p:cNvSpPr txBox="1"/>
          <p:nvPr/>
        </p:nvSpPr>
        <p:spPr>
          <a:xfrm>
            <a:off x="4405902" y="4997544"/>
            <a:ext cx="6966585" cy="254172"/>
          </a:xfrm>
          <a:prstGeom prst="rect">
            <a:avLst/>
          </a:prstGeom>
        </p:spPr>
        <p:txBody>
          <a:bodyPr lIns="0" tIns="0" rIns="0" bIns="0" rtlCol="0" anchor="t">
            <a:spAutoFit/>
          </a:bodyPr>
          <a:lstStyle/>
          <a:p>
            <a:pPr>
              <a:lnSpc>
                <a:spcPts val="2239"/>
              </a:lnSpc>
            </a:pPr>
            <a:r>
              <a:rPr lang="en-US" sz="1600" dirty="0">
                <a:solidFill>
                  <a:srgbClr val="000000"/>
                </a:solidFill>
                <a:latin typeface="Verdana Pro"/>
              </a:rPr>
              <a:t>517-256-7293; if text, please include your name &amp; Kiwanis Club</a:t>
            </a:r>
          </a:p>
        </p:txBody>
      </p:sp>
      <p:sp>
        <p:nvSpPr>
          <p:cNvPr id="9" name="TextBox 9"/>
          <p:cNvSpPr txBox="1"/>
          <p:nvPr/>
        </p:nvSpPr>
        <p:spPr>
          <a:xfrm>
            <a:off x="4405902" y="5496654"/>
            <a:ext cx="6966585" cy="254172"/>
          </a:xfrm>
          <a:prstGeom prst="rect">
            <a:avLst/>
          </a:prstGeom>
        </p:spPr>
        <p:txBody>
          <a:bodyPr lIns="0" tIns="0" rIns="0" bIns="0" rtlCol="0" anchor="t">
            <a:spAutoFit/>
          </a:bodyPr>
          <a:lstStyle/>
          <a:p>
            <a:pPr>
              <a:lnSpc>
                <a:spcPts val="2239"/>
              </a:lnSpc>
            </a:pPr>
            <a:r>
              <a:rPr lang="en-US" sz="1600" dirty="0">
                <a:solidFill>
                  <a:srgbClr val="000000"/>
                </a:solidFill>
                <a:latin typeface="Verdana Pro"/>
              </a:rPr>
              <a:t>suepetrisin@gmail.com</a:t>
            </a:r>
          </a:p>
        </p:txBody>
      </p:sp>
      <p:grpSp>
        <p:nvGrpSpPr>
          <p:cNvPr id="10" name="Group 10"/>
          <p:cNvGrpSpPr/>
          <p:nvPr/>
        </p:nvGrpSpPr>
        <p:grpSpPr>
          <a:xfrm>
            <a:off x="-342900" y="-205404"/>
            <a:ext cx="13038582" cy="2057400"/>
            <a:chOff x="0" y="0"/>
            <a:chExt cx="5151045" cy="812800"/>
          </a:xfrm>
        </p:grpSpPr>
        <p:sp>
          <p:nvSpPr>
            <p:cNvPr id="11" name="Freeform 11"/>
            <p:cNvSpPr/>
            <p:nvPr/>
          </p:nvSpPr>
          <p:spPr>
            <a:xfrm>
              <a:off x="0" y="0"/>
              <a:ext cx="5151045" cy="812800"/>
            </a:xfrm>
            <a:custGeom>
              <a:avLst/>
              <a:gdLst/>
              <a:ahLst/>
              <a:cxnLst/>
              <a:rect l="l" t="t" r="r" b="b"/>
              <a:pathLst>
                <a:path w="5151045" h="812800">
                  <a:moveTo>
                    <a:pt x="0" y="0"/>
                  </a:moveTo>
                  <a:lnTo>
                    <a:pt x="5151045" y="0"/>
                  </a:lnTo>
                  <a:lnTo>
                    <a:pt x="5151045" y="812800"/>
                  </a:lnTo>
                  <a:lnTo>
                    <a:pt x="0" y="812800"/>
                  </a:lnTo>
                  <a:close/>
                </a:path>
              </a:pathLst>
            </a:custGeom>
            <a:solidFill>
              <a:srgbClr val="B49759">
                <a:alpha val="19608"/>
              </a:srgbClr>
            </a:solidFill>
          </p:spPr>
          <p:txBody>
            <a:bodyPr/>
            <a:lstStyle/>
            <a:p>
              <a:endParaRPr lang="en-US" sz="1200"/>
            </a:p>
          </p:txBody>
        </p:sp>
        <p:sp>
          <p:nvSpPr>
            <p:cNvPr id="12" name="TextBox 12"/>
            <p:cNvSpPr txBox="1"/>
            <p:nvPr/>
          </p:nvSpPr>
          <p:spPr>
            <a:xfrm>
              <a:off x="0" y="-38100"/>
              <a:ext cx="5151045" cy="850900"/>
            </a:xfrm>
            <a:prstGeom prst="rect">
              <a:avLst/>
            </a:prstGeom>
          </p:spPr>
          <p:txBody>
            <a:bodyPr lIns="33867" tIns="33867" rIns="33867" bIns="33867" rtlCol="0" anchor="ctr"/>
            <a:lstStyle/>
            <a:p>
              <a:pPr algn="ctr">
                <a:lnSpc>
                  <a:spcPts val="1867"/>
                </a:lnSpc>
              </a:pPr>
              <a:endParaRPr sz="1200"/>
            </a:p>
          </p:txBody>
        </p:sp>
      </p:grpSp>
      <p:sp>
        <p:nvSpPr>
          <p:cNvPr id="13" name="TextBox 13"/>
          <p:cNvSpPr txBox="1"/>
          <p:nvPr/>
        </p:nvSpPr>
        <p:spPr>
          <a:xfrm>
            <a:off x="2448483" y="470660"/>
            <a:ext cx="7295035" cy="609141"/>
          </a:xfrm>
          <a:prstGeom prst="rect">
            <a:avLst/>
          </a:prstGeom>
        </p:spPr>
        <p:txBody>
          <a:bodyPr lIns="0" tIns="0" rIns="0" bIns="0" rtlCol="0" anchor="t">
            <a:spAutoFit/>
          </a:bodyPr>
          <a:lstStyle/>
          <a:p>
            <a:pPr algn="ctr">
              <a:lnSpc>
                <a:spcPts val="5227"/>
              </a:lnSpc>
            </a:pPr>
            <a:r>
              <a:rPr lang="en-US" sz="3734">
                <a:solidFill>
                  <a:srgbClr val="003874"/>
                </a:solidFill>
                <a:latin typeface="Verdana Pro Bold"/>
              </a:rPr>
              <a:t>THANK YOU</a:t>
            </a:r>
          </a:p>
        </p:txBody>
      </p:sp>
      <p:sp>
        <p:nvSpPr>
          <p:cNvPr id="14" name="AutoShape 14"/>
          <p:cNvSpPr/>
          <p:nvPr/>
        </p:nvSpPr>
        <p:spPr>
          <a:xfrm>
            <a:off x="5566852" y="1303707"/>
            <a:ext cx="1058298" cy="0"/>
          </a:xfrm>
          <a:prstGeom prst="line">
            <a:avLst/>
          </a:prstGeom>
          <a:ln w="66675" cap="flat">
            <a:solidFill>
              <a:srgbClr val="B49759"/>
            </a:solidFill>
            <a:prstDash val="solid"/>
            <a:headEnd type="none" w="sm" len="sm"/>
            <a:tailEnd type="none" w="sm" len="sm"/>
          </a:ln>
        </p:spPr>
        <p:txBody>
          <a:bodyPr/>
          <a:lstStyle/>
          <a:p>
            <a:endParaRPr lang="en-US" sz="1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3776466"/>
          </a:xfrm>
        </p:spPr>
        <p:txBody>
          <a:bodyPr>
            <a:normAutofit/>
          </a:bodyPr>
          <a:lstStyle/>
          <a:p>
            <a:pPr indent="-414655">
              <a:buFont typeface="Wingdings" panose="05000000000000000000" pitchFamily="2" charset="2"/>
              <a:buChar char="§"/>
            </a:pPr>
            <a:r>
              <a:rPr lang="en-US" sz="2400" dirty="0">
                <a:latin typeface="+mn-lt"/>
                <a:cs typeface="Arial"/>
              </a:rPr>
              <a:t>Club President’s Planning Conference</a:t>
            </a:r>
          </a:p>
          <a:p>
            <a:pPr indent="-414655">
              <a:buFont typeface="Wingdings" panose="05000000000000000000" pitchFamily="2" charset="2"/>
              <a:buChar char="§"/>
            </a:pPr>
            <a:r>
              <a:rPr lang="en-US" sz="2400" dirty="0">
                <a:latin typeface="+mn-lt"/>
                <a:cs typeface="Arial"/>
              </a:rPr>
              <a:t>October 1 – Start of Kiwanis year</a:t>
            </a:r>
            <a:endParaRPr lang="en-US" sz="2400" dirty="0"/>
          </a:p>
          <a:p>
            <a:pPr indent="-414655">
              <a:buFont typeface="Wingdings" panose="05000000000000000000" pitchFamily="2" charset="2"/>
              <a:buChar char="§"/>
            </a:pPr>
            <a:r>
              <a:rPr lang="en-US" sz="2400" dirty="0">
                <a:latin typeface="+mn-lt"/>
                <a:cs typeface="Arial"/>
              </a:rPr>
              <a:t>Annual meeting</a:t>
            </a:r>
            <a:endParaRPr lang="en-US" sz="2400" dirty="0">
              <a:latin typeface="+mn-lt"/>
            </a:endParaRPr>
          </a:p>
          <a:p>
            <a:pPr indent="-414655">
              <a:buFont typeface="Wingdings" panose="05000000000000000000" pitchFamily="2" charset="2"/>
              <a:buChar char="§"/>
            </a:pPr>
            <a:r>
              <a:rPr lang="en-US" sz="2400" dirty="0">
                <a:latin typeface="+mn-lt"/>
                <a:cs typeface="Arial"/>
              </a:rPr>
              <a:t>April 1 – World Reporting Day</a:t>
            </a:r>
            <a:endParaRPr lang="en-US" sz="2400" dirty="0">
              <a:latin typeface="+mn-lt"/>
            </a:endParaRPr>
          </a:p>
          <a:p>
            <a:pPr indent="-414655">
              <a:buFont typeface="Wingdings" panose="05000000000000000000" pitchFamily="2" charset="2"/>
              <a:buChar char="§"/>
            </a:pPr>
            <a:r>
              <a:rPr lang="en-US" sz="2400" dirty="0">
                <a:latin typeface="+mn-lt"/>
                <a:cs typeface="Arial"/>
              </a:rPr>
              <a:t>May Membership Month</a:t>
            </a:r>
            <a:endParaRPr lang="en-US" sz="2400" dirty="0">
              <a:latin typeface="+mn-lt"/>
            </a:endParaRPr>
          </a:p>
          <a:p>
            <a:pPr indent="-414655">
              <a:buFont typeface="Wingdings" panose="05000000000000000000" pitchFamily="2" charset="2"/>
              <a:buChar char="§"/>
            </a:pPr>
            <a:r>
              <a:rPr lang="en-US" sz="2400" dirty="0">
                <a:latin typeface="+mn-lt"/>
                <a:cs typeface="Arial"/>
              </a:rPr>
              <a:t>August and September</a:t>
            </a:r>
            <a:endParaRPr lang="en-US" sz="2400" dirty="0">
              <a:latin typeface="+mn-lt"/>
            </a:endParaRPr>
          </a:p>
          <a:p>
            <a:pPr indent="-342900">
              <a:buFont typeface="Wingdings" panose="05000000000000000000" pitchFamily="2" charset="2"/>
              <a:buChar char="§"/>
            </a:pPr>
            <a:endParaRPr lang="en-US" sz="2400"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a:t>Important dates</a:t>
            </a:r>
          </a:p>
        </p:txBody>
      </p:sp>
      <p:pic>
        <p:nvPicPr>
          <p:cNvPr id="4" name="Picture 3" descr="A calendar with a number and pins&#10;&#10;Description automatically generated">
            <a:extLst>
              <a:ext uri="{FF2B5EF4-FFF2-40B4-BE49-F238E27FC236}">
                <a16:creationId xmlns:a16="http://schemas.microsoft.com/office/drawing/2014/main" id="{58DF7268-88A6-A0AA-3067-0420C490DA96}"/>
              </a:ext>
            </a:extLst>
          </p:cNvPr>
          <p:cNvPicPr>
            <a:picLocks noChangeAspect="1"/>
          </p:cNvPicPr>
          <p:nvPr/>
        </p:nvPicPr>
        <p:blipFill rotWithShape="1">
          <a:blip r:embed="rId3"/>
          <a:srcRect l="34067" r="15812"/>
          <a:stretch/>
        </p:blipFill>
        <p:spPr>
          <a:xfrm>
            <a:off x="7036067" y="0"/>
            <a:ext cx="5155932" cy="6858000"/>
          </a:xfrm>
          <a:prstGeom prst="rect">
            <a:avLst/>
          </a:prstGeom>
        </p:spPr>
      </p:pic>
    </p:spTree>
    <p:extLst>
      <p:ext uri="{BB962C8B-B14F-4D97-AF65-F5344CB8AC3E}">
        <p14:creationId xmlns:p14="http://schemas.microsoft.com/office/powerpoint/2010/main" val="18636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2034674"/>
            <a:ext cx="6315550" cy="4823326"/>
          </a:xfrm>
        </p:spPr>
        <p:txBody>
          <a:bodyPr>
            <a:normAutofit/>
          </a:bodyPr>
          <a:lstStyle/>
          <a:p>
            <a:pPr indent="-414655">
              <a:buFont typeface="Wingdings" panose="05000000000000000000" pitchFamily="2" charset="2"/>
              <a:buChar char="§"/>
            </a:pPr>
            <a:r>
              <a:rPr lang="en-US" sz="2400" dirty="0">
                <a:latin typeface="+mn-lt"/>
                <a:cs typeface="Arial"/>
              </a:rPr>
              <a:t>Prior to your year</a:t>
            </a:r>
          </a:p>
          <a:p>
            <a:pPr indent="-414655">
              <a:buFont typeface="Wingdings" panose="05000000000000000000" pitchFamily="2" charset="2"/>
              <a:buChar char="§"/>
            </a:pPr>
            <a:r>
              <a:rPr lang="en-US" sz="2400" dirty="0">
                <a:latin typeface="+mn-lt"/>
                <a:cs typeface="Arial"/>
              </a:rPr>
              <a:t>Throughout the Kiwanis year</a:t>
            </a:r>
          </a:p>
          <a:p>
            <a:pPr indent="-414655">
              <a:buFont typeface="Wingdings" panose="05000000000000000000" pitchFamily="2" charset="2"/>
              <a:buChar char="§"/>
            </a:pPr>
            <a:r>
              <a:rPr lang="en-US" sz="2400" dirty="0">
                <a:latin typeface="+mn-lt"/>
                <a:cs typeface="Arial"/>
              </a:rPr>
              <a:t>Quarter 1 (October-December)</a:t>
            </a:r>
          </a:p>
          <a:p>
            <a:pPr indent="-414655">
              <a:buFont typeface="Wingdings" panose="05000000000000000000" pitchFamily="2" charset="2"/>
              <a:buChar char="§"/>
            </a:pPr>
            <a:r>
              <a:rPr lang="en-US" sz="2400" dirty="0">
                <a:latin typeface="+mn-lt"/>
                <a:cs typeface="Arial"/>
              </a:rPr>
              <a:t>Quarter 2 (January-March)</a:t>
            </a:r>
          </a:p>
          <a:p>
            <a:pPr indent="-414655">
              <a:buFont typeface="Wingdings" panose="05000000000000000000" pitchFamily="2" charset="2"/>
              <a:buChar char="§"/>
            </a:pPr>
            <a:r>
              <a:rPr lang="en-US" sz="2400" dirty="0">
                <a:latin typeface="+mn-lt"/>
                <a:cs typeface="Arial"/>
              </a:rPr>
              <a:t>Quarter 3 (April-June)</a:t>
            </a:r>
          </a:p>
          <a:p>
            <a:pPr indent="-414655">
              <a:buFont typeface="Wingdings" panose="05000000000000000000" pitchFamily="2" charset="2"/>
              <a:buChar char="§"/>
            </a:pPr>
            <a:r>
              <a:rPr lang="en-US" sz="2400" dirty="0">
                <a:latin typeface="+mn-lt"/>
                <a:cs typeface="Arial"/>
              </a:rPr>
              <a:t>Quarter 4 (July-September)</a:t>
            </a:r>
          </a:p>
          <a:p>
            <a:pPr indent="-414655">
              <a:buFont typeface="Wingdings" panose="05000000000000000000" pitchFamily="2" charset="2"/>
              <a:buChar char="§"/>
            </a:pPr>
            <a:endParaRPr lang="en-US" dirty="0">
              <a:latin typeface="+mn-lt"/>
              <a:cs typeface="Arial"/>
            </a:endParaRPr>
          </a:p>
          <a:p>
            <a:pPr indent="-414655">
              <a:buFont typeface="Wingdings" panose="05000000000000000000" pitchFamily="2" charset="2"/>
              <a:buChar char="§"/>
            </a:pPr>
            <a:endParaRPr lang="en-US" sz="2000" dirty="0">
              <a:latin typeface="+mn-lt"/>
              <a:cs typeface="Arial"/>
            </a:endParaRPr>
          </a:p>
          <a:p>
            <a:endParaRPr kumimoji="0" lang="en-US" sz="15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endParaRPr>
          </a:p>
          <a:p>
            <a:endParaRPr kumimoji="0" lang="en-US" sz="15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endParaRPr>
          </a:p>
          <a:p>
            <a:r>
              <a:rPr kumimoji="0" lang="en-US" sz="1500" b="1" i="0" u="none" strike="noStrike" kern="1200" cap="none" spc="0" normalizeH="0" baseline="0" noProof="0" dirty="0">
                <a:ln>
                  <a:noFill/>
                </a:ln>
                <a:solidFill>
                  <a:srgbClr val="B49759"/>
                </a:solidFill>
                <a:effectLst/>
                <a:uLnTx/>
                <a:uFillTx/>
                <a:latin typeface="Verdana" panose="020B0604030504040204" pitchFamily="34" charset="0"/>
                <a:ea typeface="Verdana" panose="020B0604030504040204" pitchFamily="34" charset="0"/>
                <a:sym typeface="Verdana"/>
              </a:rPr>
              <a:t>                SEE PAGE 64 – LEADERSHIP GUIDE</a:t>
            </a:r>
            <a:endParaRPr lang="en-US" sz="1500" dirty="0">
              <a:latin typeface="+mn-lt"/>
            </a:endParaRPr>
          </a:p>
          <a:p>
            <a:pPr indent="-342900">
              <a:buFont typeface="Wingdings" panose="05000000000000000000" pitchFamily="2" charset="2"/>
              <a:buChar char="§"/>
            </a:pPr>
            <a:endParaRPr lang="en-US"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315550" cy="528948"/>
          </a:xfrm>
        </p:spPr>
        <p:txBody>
          <a:bodyPr/>
          <a:lstStyle/>
          <a:p>
            <a:r>
              <a:rPr lang="en-US" dirty="0"/>
              <a:t>Checklist</a:t>
            </a:r>
          </a:p>
        </p:txBody>
      </p:sp>
      <p:pic>
        <p:nvPicPr>
          <p:cNvPr id="4" name="Picture 3" descr="A calendar with a number and pins&#10;&#10;Description automatically generated">
            <a:extLst>
              <a:ext uri="{FF2B5EF4-FFF2-40B4-BE49-F238E27FC236}">
                <a16:creationId xmlns:a16="http://schemas.microsoft.com/office/drawing/2014/main" id="{58DF7268-88A6-A0AA-3067-0420C490DA96}"/>
              </a:ext>
            </a:extLst>
          </p:cNvPr>
          <p:cNvPicPr>
            <a:picLocks noChangeAspect="1"/>
          </p:cNvPicPr>
          <p:nvPr/>
        </p:nvPicPr>
        <p:blipFill rotWithShape="1">
          <a:blip r:embed="rId3"/>
          <a:srcRect l="34067" r="15812"/>
          <a:stretch/>
        </p:blipFill>
        <p:spPr>
          <a:xfrm>
            <a:off x="7036067" y="0"/>
            <a:ext cx="5155932" cy="6858000"/>
          </a:xfrm>
          <a:prstGeom prst="rect">
            <a:avLst/>
          </a:prstGeom>
        </p:spPr>
      </p:pic>
      <p:pic>
        <p:nvPicPr>
          <p:cNvPr id="5" name="Picture 4" descr="A close-up of a calendar&#10;&#10;Description automatically generated">
            <a:extLst>
              <a:ext uri="{FF2B5EF4-FFF2-40B4-BE49-F238E27FC236}">
                <a16:creationId xmlns:a16="http://schemas.microsoft.com/office/drawing/2014/main" id="{82555BE2-6BDB-FBAD-8474-CC6D60B00F06}"/>
              </a:ext>
            </a:extLst>
          </p:cNvPr>
          <p:cNvPicPr>
            <a:picLocks noChangeAspect="1"/>
          </p:cNvPicPr>
          <p:nvPr/>
        </p:nvPicPr>
        <p:blipFill rotWithShape="1">
          <a:blip r:embed="rId4"/>
          <a:srcRect r="2378" b="665"/>
          <a:stretch/>
        </p:blipFill>
        <p:spPr>
          <a:xfrm>
            <a:off x="7036068" y="1"/>
            <a:ext cx="5155932" cy="6858000"/>
          </a:xfrm>
          <a:prstGeom prst="rect">
            <a:avLst/>
          </a:prstGeom>
        </p:spPr>
      </p:pic>
      <p:pic>
        <p:nvPicPr>
          <p:cNvPr id="6" name="Picture 5" descr="A child smiling for the camera&#10;&#10;Description automatically generated with low confidence">
            <a:extLst>
              <a:ext uri="{FF2B5EF4-FFF2-40B4-BE49-F238E27FC236}">
                <a16:creationId xmlns:a16="http://schemas.microsoft.com/office/drawing/2014/main" id="{1271D2FA-3414-6B60-BEF3-1F9538FDB2CB}"/>
              </a:ext>
            </a:extLst>
          </p:cNvPr>
          <p:cNvPicPr>
            <a:picLocks noChangeAspect="1"/>
          </p:cNvPicPr>
          <p:nvPr/>
        </p:nvPicPr>
        <p:blipFill rotWithShape="1">
          <a:blip r:embed="rId5"/>
          <a:srcRect l="1372" r="1558"/>
          <a:stretch/>
        </p:blipFill>
        <p:spPr>
          <a:xfrm>
            <a:off x="452719" y="5305776"/>
            <a:ext cx="953971" cy="1258711"/>
          </a:xfrm>
          <a:prstGeom prst="rect">
            <a:avLst/>
          </a:prstGeom>
        </p:spPr>
      </p:pic>
    </p:spTree>
    <p:extLst>
      <p:ext uri="{BB962C8B-B14F-4D97-AF65-F5344CB8AC3E}">
        <p14:creationId xmlns:p14="http://schemas.microsoft.com/office/powerpoint/2010/main" val="1716816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EB326D-818B-7C9F-680F-EA374F80C49B}"/>
              </a:ext>
            </a:extLst>
          </p:cNvPr>
          <p:cNvSpPr>
            <a:spLocks noGrp="1"/>
          </p:cNvSpPr>
          <p:nvPr>
            <p:ph type="body" idx="1"/>
          </p:nvPr>
        </p:nvSpPr>
        <p:spPr/>
        <p:txBody>
          <a:bodyPr/>
          <a:lstStyle/>
          <a:p>
            <a:r>
              <a:rPr lang="en-US" dirty="0"/>
              <a:t>Every club needs a strategy to recruit and retain members</a:t>
            </a:r>
          </a:p>
        </p:txBody>
      </p:sp>
      <p:sp>
        <p:nvSpPr>
          <p:cNvPr id="3" name="Text Placeholder 2">
            <a:extLst>
              <a:ext uri="{FF2B5EF4-FFF2-40B4-BE49-F238E27FC236}">
                <a16:creationId xmlns:a16="http://schemas.microsoft.com/office/drawing/2014/main" id="{8E086F71-2191-CDC2-4C5F-FB0B9689DA70}"/>
              </a:ext>
            </a:extLst>
          </p:cNvPr>
          <p:cNvSpPr>
            <a:spLocks noGrp="1"/>
          </p:cNvSpPr>
          <p:nvPr>
            <p:ph type="body" sz="quarter" idx="10"/>
          </p:nvPr>
        </p:nvSpPr>
        <p:spPr/>
        <p:txBody>
          <a:bodyPr/>
          <a:lstStyle/>
          <a:p>
            <a:r>
              <a:rPr lang="en-US"/>
              <a:t>MEMBERSHIP PLAN</a:t>
            </a:r>
          </a:p>
        </p:txBody>
      </p:sp>
    </p:spTree>
    <p:extLst>
      <p:ext uri="{BB962C8B-B14F-4D97-AF65-F5344CB8AC3E}">
        <p14:creationId xmlns:p14="http://schemas.microsoft.com/office/powerpoint/2010/main" val="1908818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1563210"/>
            <a:ext cx="6852856" cy="4823326"/>
          </a:xfrm>
        </p:spPr>
        <p:txBody>
          <a:bodyPr>
            <a:normAutofit lnSpcReduction="10000"/>
          </a:bodyPr>
          <a:lstStyle/>
          <a:p>
            <a:r>
              <a:rPr lang="en-US" sz="1600" b="1" dirty="0">
                <a:solidFill>
                  <a:srgbClr val="B49759"/>
                </a:solidFill>
              </a:rPr>
              <a:t>YOUR CLUB BY THE NUMBERS</a:t>
            </a:r>
          </a:p>
          <a:p>
            <a:r>
              <a:rPr lang="en-US" sz="2400" b="1" dirty="0"/>
              <a:t>Estimate and then research</a:t>
            </a:r>
          </a:p>
          <a:p>
            <a:endParaRPr lang="en-US" sz="2400" b="1" dirty="0"/>
          </a:p>
          <a:p>
            <a:pPr marL="342900" indent="-342900">
              <a:buFont typeface="Wingdings" panose="05000000000000000000" pitchFamily="2" charset="2"/>
              <a:buChar char="§"/>
            </a:pPr>
            <a:r>
              <a:rPr lang="en-US" sz="2400" dirty="0"/>
              <a:t>Number of members on the roster.</a:t>
            </a:r>
          </a:p>
          <a:p>
            <a:pPr marL="342900" indent="-342900">
              <a:buFont typeface="Wingdings" panose="05000000000000000000" pitchFamily="2" charset="2"/>
              <a:buChar char="§"/>
            </a:pPr>
            <a:r>
              <a:rPr lang="en-US" sz="2400" dirty="0"/>
              <a:t>New members added in the past five years.</a:t>
            </a:r>
          </a:p>
          <a:p>
            <a:pPr marL="342900" indent="-342900">
              <a:buFont typeface="Wingdings" panose="05000000000000000000" pitchFamily="2" charset="2"/>
              <a:buChar char="§"/>
            </a:pPr>
            <a:r>
              <a:rPr lang="en-US" sz="2400" dirty="0"/>
              <a:t>Members deleted in the past five years.</a:t>
            </a:r>
          </a:p>
          <a:p>
            <a:pPr marL="342900" indent="-342900">
              <a:buFont typeface="Wingdings" panose="05000000000000000000" pitchFamily="2" charset="2"/>
              <a:buChar char="§"/>
            </a:pPr>
            <a:r>
              <a:rPr lang="en-US" sz="2400" dirty="0"/>
              <a:t>Percentage who continue each year.</a:t>
            </a:r>
          </a:p>
          <a:p>
            <a:pPr marL="342900" indent="-342900">
              <a:buFont typeface="Wingdings" panose="05000000000000000000" pitchFamily="2" charset="2"/>
              <a:buChar char="§"/>
            </a:pPr>
            <a:r>
              <a:rPr lang="en-US" sz="2400" dirty="0"/>
              <a:t>Gender, age ranges, professions, ethnicity, etc.</a:t>
            </a:r>
          </a:p>
          <a:p>
            <a:pPr marL="342900" indent="-342900">
              <a:buFont typeface="Wingdings" panose="05000000000000000000" pitchFamily="2" charset="2"/>
              <a:buChar char="§"/>
            </a:pPr>
            <a:r>
              <a:rPr lang="en-US" sz="2400" dirty="0"/>
              <a:t>Number of guests who visit.</a:t>
            </a:r>
          </a:p>
          <a:p>
            <a:pPr marL="342900" indent="-342900">
              <a:buFont typeface="Wingdings" panose="05000000000000000000" pitchFamily="2" charset="2"/>
              <a:buChar char="§"/>
            </a:pPr>
            <a:r>
              <a:rPr lang="en-US" sz="2400" dirty="0"/>
              <a:t>Percentage of members who attend events.</a:t>
            </a:r>
          </a:p>
          <a:p>
            <a:endParaRPr lang="en-US"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852856" cy="528948"/>
          </a:xfrm>
        </p:spPr>
        <p:txBody>
          <a:bodyPr/>
          <a:lstStyle/>
          <a:p>
            <a:r>
              <a:rPr lang="en-US"/>
              <a:t>Create a membership plan</a:t>
            </a:r>
          </a:p>
        </p:txBody>
      </p:sp>
      <p:pic>
        <p:nvPicPr>
          <p:cNvPr id="3" name="Picture 2" descr="A close-up of a membership plan&#10;&#10;Description automatically generated">
            <a:extLst>
              <a:ext uri="{FF2B5EF4-FFF2-40B4-BE49-F238E27FC236}">
                <a16:creationId xmlns:a16="http://schemas.microsoft.com/office/drawing/2014/main" id="{0A194B09-2D86-C24E-33FD-4614C4E22F0A}"/>
              </a:ext>
            </a:extLst>
          </p:cNvPr>
          <p:cNvPicPr>
            <a:picLocks noChangeAspect="1"/>
          </p:cNvPicPr>
          <p:nvPr/>
        </p:nvPicPr>
        <p:blipFill rotWithShape="1">
          <a:blip r:embed="rId3"/>
          <a:srcRect t="5803" r="5751" b="8519"/>
          <a:stretch/>
        </p:blipFill>
        <p:spPr>
          <a:xfrm>
            <a:off x="7200900" y="1006685"/>
            <a:ext cx="4619727" cy="5434889"/>
          </a:xfrm>
          <a:prstGeom prst="rect">
            <a:avLst/>
          </a:prstGeom>
        </p:spPr>
      </p:pic>
    </p:spTree>
    <p:extLst>
      <p:ext uri="{BB962C8B-B14F-4D97-AF65-F5344CB8AC3E}">
        <p14:creationId xmlns:p14="http://schemas.microsoft.com/office/powerpoint/2010/main" val="952639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945753-63D5-CBD3-D855-0C0C23DC3D4A}"/>
              </a:ext>
            </a:extLst>
          </p:cNvPr>
          <p:cNvSpPr>
            <a:spLocks noGrp="1"/>
          </p:cNvSpPr>
          <p:nvPr>
            <p:ph type="body" idx="1"/>
          </p:nvPr>
        </p:nvSpPr>
        <p:spPr>
          <a:xfrm>
            <a:off x="452719" y="1657484"/>
            <a:ext cx="6852856" cy="3776466"/>
          </a:xfrm>
        </p:spPr>
        <p:txBody>
          <a:bodyPr/>
          <a:lstStyle/>
          <a:p>
            <a:r>
              <a:rPr lang="en-US" sz="1600" b="1" dirty="0">
                <a:solidFill>
                  <a:srgbClr val="B49759"/>
                </a:solidFill>
              </a:rPr>
              <a:t>EXAMINE YOUR MEMBERSHIP</a:t>
            </a:r>
          </a:p>
          <a:p>
            <a:r>
              <a:rPr lang="en-US" sz="2400" b="1" dirty="0"/>
              <a:t>Your club will analyze</a:t>
            </a:r>
          </a:p>
          <a:p>
            <a:endParaRPr lang="en-US" sz="2400" b="1" dirty="0"/>
          </a:p>
          <a:p>
            <a:pPr marL="342900" indent="-342900">
              <a:buFont typeface="Wingdings" panose="05000000000000000000" pitchFamily="2" charset="2"/>
              <a:buChar char="§"/>
            </a:pPr>
            <a:r>
              <a:rPr lang="en-US" sz="2400" dirty="0"/>
              <a:t>Your club’s membership number</a:t>
            </a:r>
          </a:p>
          <a:p>
            <a:pPr marL="342900" indent="-342900">
              <a:buFont typeface="Wingdings" panose="05000000000000000000" pitchFamily="2" charset="2"/>
              <a:buChar char="§"/>
            </a:pPr>
            <a:r>
              <a:rPr lang="en-US" sz="2400" dirty="0"/>
              <a:t>Last time your club had net-positive growth</a:t>
            </a:r>
          </a:p>
          <a:p>
            <a:pPr marL="342900" indent="-342900">
              <a:buFont typeface="Wingdings" panose="05000000000000000000" pitchFamily="2" charset="2"/>
              <a:buChar char="§"/>
            </a:pPr>
            <a:r>
              <a:rPr lang="en-US" sz="2400" dirty="0"/>
              <a:t>Club’s demographics</a:t>
            </a:r>
          </a:p>
          <a:p>
            <a:pPr marL="342900" indent="-342900">
              <a:buFont typeface="Wingdings" panose="05000000000000000000" pitchFamily="2" charset="2"/>
              <a:buChar char="§"/>
            </a:pPr>
            <a:r>
              <a:rPr lang="en-US" sz="2400" dirty="0"/>
              <a:t>Number of members you lose annually and reasons</a:t>
            </a:r>
          </a:p>
          <a:p>
            <a:endParaRPr lang="en-US" dirty="0"/>
          </a:p>
        </p:txBody>
      </p:sp>
      <p:sp>
        <p:nvSpPr>
          <p:cNvPr id="8" name="Text Placeholder 7">
            <a:extLst>
              <a:ext uri="{FF2B5EF4-FFF2-40B4-BE49-F238E27FC236}">
                <a16:creationId xmlns:a16="http://schemas.microsoft.com/office/drawing/2014/main" id="{8F2B9448-1F0B-5428-9E1E-F70EEA6A3FED}"/>
              </a:ext>
            </a:extLst>
          </p:cNvPr>
          <p:cNvSpPr>
            <a:spLocks noGrp="1"/>
          </p:cNvSpPr>
          <p:nvPr>
            <p:ph type="body" sz="quarter" idx="16"/>
          </p:nvPr>
        </p:nvSpPr>
        <p:spPr>
          <a:xfrm>
            <a:off x="452719" y="471464"/>
            <a:ext cx="6852856" cy="528948"/>
          </a:xfrm>
        </p:spPr>
        <p:txBody>
          <a:bodyPr/>
          <a:lstStyle/>
          <a:p>
            <a:r>
              <a:rPr lang="en-US"/>
              <a:t>Create a membership plan</a:t>
            </a:r>
          </a:p>
        </p:txBody>
      </p:sp>
      <p:pic>
        <p:nvPicPr>
          <p:cNvPr id="3" name="Picture 2">
            <a:extLst>
              <a:ext uri="{FF2B5EF4-FFF2-40B4-BE49-F238E27FC236}">
                <a16:creationId xmlns:a16="http://schemas.microsoft.com/office/drawing/2014/main" id="{0A194B09-2D86-C24E-33FD-4614C4E22F0A}"/>
              </a:ext>
            </a:extLst>
          </p:cNvPr>
          <p:cNvPicPr>
            <a:picLocks noChangeAspect="1"/>
          </p:cNvPicPr>
          <p:nvPr/>
        </p:nvPicPr>
        <p:blipFill rotWithShape="1">
          <a:blip r:embed="rId3"/>
          <a:srcRect t="4083" b="-877"/>
          <a:stretch/>
        </p:blipFill>
        <p:spPr>
          <a:xfrm>
            <a:off x="7305576" y="1080962"/>
            <a:ext cx="4515052" cy="5598618"/>
          </a:xfrm>
          <a:prstGeom prst="rect">
            <a:avLst/>
          </a:prstGeom>
        </p:spPr>
      </p:pic>
    </p:spTree>
    <p:extLst>
      <p:ext uri="{BB962C8B-B14F-4D97-AF65-F5344CB8AC3E}">
        <p14:creationId xmlns:p14="http://schemas.microsoft.com/office/powerpoint/2010/main" val="2466516970"/>
      </p:ext>
    </p:extLst>
  </p:cSld>
  <p:clrMapOvr>
    <a:masterClrMapping/>
  </p:clrMapOvr>
</p:sld>
</file>

<file path=ppt/theme/theme1.xml><?xml version="1.0" encoding="utf-8"?>
<a:theme xmlns:a="http://schemas.openxmlformats.org/drawingml/2006/main" name="Kiwanis 2024">
  <a:themeElements>
    <a:clrScheme name="Kiwanis PPT">
      <a:dk1>
        <a:srgbClr val="003974"/>
      </a:dk1>
      <a:lt1>
        <a:sysClr val="window" lastClr="FFFFFF"/>
      </a:lt1>
      <a:dk2>
        <a:srgbClr val="EAEFF4"/>
      </a:dk2>
      <a:lt2>
        <a:srgbClr val="FBF7F0"/>
      </a:lt2>
      <a:accent1>
        <a:srgbClr val="B49759"/>
      </a:accent1>
      <a:accent2>
        <a:srgbClr val="000000"/>
      </a:accent2>
      <a:accent3>
        <a:srgbClr val="99CAEA"/>
      </a:accent3>
      <a:accent4>
        <a:srgbClr val="DE6227"/>
      </a:accent4>
      <a:accent5>
        <a:srgbClr val="207D75"/>
      </a:accent5>
      <a:accent6>
        <a:srgbClr val="FEC212"/>
      </a:accent6>
      <a:hlink>
        <a:srgbClr val="29659B"/>
      </a:hlink>
      <a:folHlink>
        <a:srgbClr val="A5565F"/>
      </a:folHlink>
    </a:clrScheme>
    <a:fontScheme name="Kiwanis PPT">
      <a:majorFont>
        <a:latin typeface="Impac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iwanis 2024" id="{A715D410-0794-4895-B7A9-4EEA714C242B}" vid="{77B68FF4-7D0C-4856-874A-7375A65D8D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5ce75fd-7f68-45a9-9bcf-f686d90374d4">
      <Terms xmlns="http://schemas.microsoft.com/office/infopath/2007/PartnerControls"/>
    </lcf76f155ced4ddcb4097134ff3c332f>
    <TaxCatchAll xmlns="81d34c28-fde3-4579-b51e-5ba5c78d3de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6CFD7D272A8A44186EF10BC0C05CB7A" ma:contentTypeVersion="17" ma:contentTypeDescription="Create a new document." ma:contentTypeScope="" ma:versionID="f33fdad79931b5ada5394662edd796dc">
  <xsd:schema xmlns:xsd="http://www.w3.org/2001/XMLSchema" xmlns:xs="http://www.w3.org/2001/XMLSchema" xmlns:p="http://schemas.microsoft.com/office/2006/metadata/properties" xmlns:ns2="81d34c28-fde3-4579-b51e-5ba5c78d3de8" xmlns:ns3="25ce75fd-7f68-45a9-9bcf-f686d90374d4" targetNamespace="http://schemas.microsoft.com/office/2006/metadata/properties" ma:root="true" ma:fieldsID="6bdd55fab0f449808ac8972a7bfc34fb" ns2:_="" ns3:_="">
    <xsd:import namespace="81d34c28-fde3-4579-b51e-5ba5c78d3de8"/>
    <xsd:import namespace="25ce75fd-7f68-45a9-9bcf-f686d90374d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d34c28-fde3-4579-b51e-5ba5c78d3de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cc06cca7-d7e4-4d42-ad22-c5e5450f7ac3}" ma:internalName="TaxCatchAll" ma:showField="CatchAllData" ma:web="81d34c28-fde3-4579-b51e-5ba5c78d3de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5ce75fd-7f68-45a9-9bcf-f686d90374d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a5082c5-51f8-46a4-bf5e-5f5c80b7f45f"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AC6E43-B279-4FAF-90FB-EC98F0F992B9}">
  <ds:schemaRefs>
    <ds:schemaRef ds:uri="http://purl.org/dc/dcmitype/"/>
    <ds:schemaRef ds:uri="http://purl.org/dc/terms/"/>
    <ds:schemaRef ds:uri="http://purl.org/dc/elements/1.1/"/>
    <ds:schemaRef ds:uri="9a441896-49b2-4e3b-9585-ad256bf5e304"/>
    <ds:schemaRef ds:uri="http://www.w3.org/XML/1998/namespace"/>
    <ds:schemaRef ds:uri="4ade548b-e066-4a27-8fa1-98c1fcc7d010"/>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25ce75fd-7f68-45a9-9bcf-f686d90374d4"/>
    <ds:schemaRef ds:uri="81d34c28-fde3-4579-b51e-5ba5c78d3de8"/>
  </ds:schemaRefs>
</ds:datastoreItem>
</file>

<file path=customXml/itemProps2.xml><?xml version="1.0" encoding="utf-8"?>
<ds:datastoreItem xmlns:ds="http://schemas.openxmlformats.org/officeDocument/2006/customXml" ds:itemID="{5956F8DE-4622-44BB-A171-D7B8AA409F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d34c28-fde3-4579-b51e-5ba5c78d3de8"/>
    <ds:schemaRef ds:uri="25ce75fd-7f68-45a9-9bcf-f686d90374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736F0B-AD22-4282-8DF0-B1599AE66A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209</TotalTime>
  <Words>7449</Words>
  <Application>Microsoft Office PowerPoint</Application>
  <PresentationFormat>Widescreen</PresentationFormat>
  <Paragraphs>739</Paragraphs>
  <Slides>42</Slides>
  <Notes>41</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8" baseType="lpstr">
      <vt:lpstr>Arial</vt:lpstr>
      <vt:lpstr>Avenir Next LT Pro</vt:lpstr>
      <vt:lpstr>Calibri</vt:lpstr>
      <vt:lpstr>Courier New</vt:lpstr>
      <vt:lpstr>Impact</vt:lpstr>
      <vt:lpstr>Myriad Pro</vt:lpstr>
      <vt:lpstr>MyriadPro-Regular</vt:lpstr>
      <vt:lpstr>Noto Sans Symbols</vt:lpstr>
      <vt:lpstr>Verdana</vt:lpstr>
      <vt:lpstr>Verdana Pro</vt:lpstr>
      <vt:lpstr>Verdana Pro Bold</vt:lpstr>
      <vt:lpstr>Wingdings</vt:lpstr>
      <vt:lpstr>WordVisiCarriageReturn_MSFontService</vt:lpstr>
      <vt:lpstr>YAFdJt8dAY0 1</vt:lpstr>
      <vt:lpstr>Kiwanis 2024</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Lindsey Wells</dc:creator>
  <cp:lastModifiedBy>Sue Petrisin</cp:lastModifiedBy>
  <cp:revision>6</cp:revision>
  <dcterms:created xsi:type="dcterms:W3CDTF">2023-12-06T14:50:30Z</dcterms:created>
  <dcterms:modified xsi:type="dcterms:W3CDTF">2024-06-10T22:39:31Z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0x0101004A25B008DCAFDD499AE1D17D06317D99</vt:lpwstr>
  </property>
  <property fmtid="{D5CDD505-2E9C-101B-9397-08002B2CF9AE}" pid="3" name="MediaServiceImageTags">
    <vt:lpwstr/>
  </property>
</Properties>
</file>