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3" r:id="rId1"/>
    <p:sldMasterId id="2147483690" r:id="rId2"/>
    <p:sldMasterId id="2147483738" r:id="rId3"/>
    <p:sldMasterId id="2147483752" r:id="rId4"/>
  </p:sldMasterIdLst>
  <p:notesMasterIdLst>
    <p:notesMasterId r:id="rId52"/>
  </p:notesMasterIdLst>
  <p:handoutMasterIdLst>
    <p:handoutMasterId r:id="rId53"/>
  </p:handoutMasterIdLst>
  <p:sldIdLst>
    <p:sldId id="294" r:id="rId5"/>
    <p:sldId id="379" r:id="rId6"/>
    <p:sldId id="337" r:id="rId7"/>
    <p:sldId id="383" r:id="rId8"/>
    <p:sldId id="340" r:id="rId9"/>
    <p:sldId id="364" r:id="rId10"/>
    <p:sldId id="384" r:id="rId11"/>
    <p:sldId id="273" r:id="rId12"/>
    <p:sldId id="366" r:id="rId13"/>
    <p:sldId id="357" r:id="rId14"/>
    <p:sldId id="354" r:id="rId15"/>
    <p:sldId id="356" r:id="rId16"/>
    <p:sldId id="361" r:id="rId17"/>
    <p:sldId id="367" r:id="rId18"/>
    <p:sldId id="358" r:id="rId19"/>
    <p:sldId id="625" r:id="rId20"/>
    <p:sldId id="348" r:id="rId21"/>
    <p:sldId id="626" r:id="rId22"/>
    <p:sldId id="627" r:id="rId23"/>
    <p:sldId id="628" r:id="rId24"/>
    <p:sldId id="320" r:id="rId25"/>
    <p:sldId id="321" r:id="rId26"/>
    <p:sldId id="322" r:id="rId27"/>
    <p:sldId id="323" r:id="rId28"/>
    <p:sldId id="629" r:id="rId29"/>
    <p:sldId id="630" r:id="rId30"/>
    <p:sldId id="631" r:id="rId31"/>
    <p:sldId id="326" r:id="rId32"/>
    <p:sldId id="632" r:id="rId33"/>
    <p:sldId id="633" r:id="rId34"/>
    <p:sldId id="634" r:id="rId35"/>
    <p:sldId id="316" r:id="rId36"/>
    <p:sldId id="635" r:id="rId37"/>
    <p:sldId id="636" r:id="rId38"/>
    <p:sldId id="637" r:id="rId39"/>
    <p:sldId id="638" r:id="rId40"/>
    <p:sldId id="302" r:id="rId41"/>
    <p:sldId id="639" r:id="rId42"/>
    <p:sldId id="343" r:id="rId43"/>
    <p:sldId id="640" r:id="rId44"/>
    <p:sldId id="641" r:id="rId45"/>
    <p:sldId id="615" r:id="rId46"/>
    <p:sldId id="274" r:id="rId47"/>
    <p:sldId id="275" r:id="rId48"/>
    <p:sldId id="310" r:id="rId49"/>
    <p:sldId id="368" r:id="rId50"/>
    <p:sldId id="611" r:id="rId51"/>
  </p:sldIdLst>
  <p:sldSz cx="9144000" cy="5143500" type="screen16x9"/>
  <p:notesSz cx="7315200" cy="96012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975A"/>
    <a:srgbClr val="E9EDF4"/>
    <a:srgbClr val="D0D8E8"/>
    <a:srgbClr val="0039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0C94C7-FF16-45C1-926B-2865692DC6F7}" v="78" dt="2024-04-23T00:38:46.7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57" autoAdjust="0"/>
    <p:restoredTop sz="94694"/>
  </p:normalViewPr>
  <p:slideViewPr>
    <p:cSldViewPr snapToGrid="0">
      <p:cViewPr varScale="1">
        <p:scale>
          <a:sx n="142" d="100"/>
          <a:sy n="142" d="100"/>
        </p:scale>
        <p:origin x="780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handoutMaster" Target="handoutMasters/handoutMaster1.xml"/><Relationship Id="rId58" Type="http://schemas.microsoft.com/office/2015/10/relationships/revisionInfo" Target="revisionInfo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0B60EF-6A4C-46B1-B760-BA5A55332EBF}" type="datetimeFigureOut">
              <a:rPr lang="en-US" smtClean="0"/>
              <a:pPr/>
              <a:t>4/23/2024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9CF6E8-D45E-45E7-A100-4A32BE6E633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169920" cy="4800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4143587" y="0"/>
            <a:ext cx="3169920" cy="4800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731520" y="4560569"/>
            <a:ext cx="5852159" cy="43205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9119474"/>
            <a:ext cx="3169920" cy="4800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59"/>
          </a:xfrm>
          <a:prstGeom prst="rect">
            <a:avLst/>
          </a:prstGeom>
          <a:noFill/>
          <a:ln>
            <a:noFill/>
          </a:ln>
        </p:spPr>
        <p:txBody>
          <a:bodyPr lIns="96650" tIns="48325" rIns="96650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3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180c85b411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1180c85b411_0_45:notes"/>
          <p:cNvSpPr txBox="1">
            <a:spLocks noGrp="1"/>
          </p:cNvSpPr>
          <p:nvPr>
            <p:ph type="body" idx="1"/>
          </p:nvPr>
        </p:nvSpPr>
        <p:spPr>
          <a:xfrm>
            <a:off x="731520" y="4560569"/>
            <a:ext cx="5852100" cy="43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g1180c85b411_0_45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3590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96052-BB74-7837-9164-B4AAC2832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76A886-FBA7-2FE7-D3B5-6F55A6EC67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5A71BD-C9A7-1A1E-26DD-3B02FEADD4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9C7E2A-31CE-CF8E-A0CF-0DB0AD66338D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9604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1180c85b411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1180c85b411_0_51:notes"/>
          <p:cNvSpPr txBox="1">
            <a:spLocks noGrp="1"/>
          </p:cNvSpPr>
          <p:nvPr>
            <p:ph type="body" idx="1"/>
          </p:nvPr>
        </p:nvSpPr>
        <p:spPr>
          <a:xfrm>
            <a:off x="731520" y="4560569"/>
            <a:ext cx="5852100" cy="43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g1180c85b411_0_51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4219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1180c85b411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1180c85b411_0_51:notes"/>
          <p:cNvSpPr txBox="1">
            <a:spLocks noGrp="1"/>
          </p:cNvSpPr>
          <p:nvPr>
            <p:ph type="body" idx="1"/>
          </p:nvPr>
        </p:nvSpPr>
        <p:spPr>
          <a:xfrm>
            <a:off x="731520" y="4560569"/>
            <a:ext cx="5852100" cy="43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g1180c85b411_0_51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6501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1180c85b411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1180c85b411_0_51:notes"/>
          <p:cNvSpPr txBox="1">
            <a:spLocks noGrp="1"/>
          </p:cNvSpPr>
          <p:nvPr>
            <p:ph type="body" idx="1"/>
          </p:nvPr>
        </p:nvSpPr>
        <p:spPr>
          <a:xfrm>
            <a:off x="731520" y="4560569"/>
            <a:ext cx="5852100" cy="43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7" name="Google Shape;387;g1180c85b411_0_51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325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325"/>
                <a:buFont typeface="Calibri"/>
                <a:buNone/>
                <a:tabLst/>
                <a:defRPr/>
              </a:pPr>
              <a:t>13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472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QR code = quick response code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60A03-2FCC-4840-A743-ECF0C9E279A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9683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1180c85b411_0_6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1180c85b411_0_665:notes"/>
          <p:cNvSpPr txBox="1">
            <a:spLocks noGrp="1"/>
          </p:cNvSpPr>
          <p:nvPr>
            <p:ph type="body" idx="1"/>
          </p:nvPr>
        </p:nvSpPr>
        <p:spPr>
          <a:xfrm>
            <a:off x="731520" y="4560569"/>
            <a:ext cx="5852100" cy="43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g1180c85b411_0_665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180c85b411_0_233:notes"/>
          <p:cNvSpPr txBox="1">
            <a:spLocks noGrp="1"/>
          </p:cNvSpPr>
          <p:nvPr>
            <p:ph type="body" idx="1"/>
          </p:nvPr>
        </p:nvSpPr>
        <p:spPr>
          <a:xfrm>
            <a:off x="731520" y="4620578"/>
            <a:ext cx="5852100" cy="378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g1180c85b411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1180c85b411_0_573:notes"/>
          <p:cNvSpPr txBox="1">
            <a:spLocks noGrp="1"/>
          </p:cNvSpPr>
          <p:nvPr>
            <p:ph type="body" idx="1"/>
          </p:nvPr>
        </p:nvSpPr>
        <p:spPr>
          <a:xfrm>
            <a:off x="731520" y="4620578"/>
            <a:ext cx="5852100" cy="378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g1180c85b411_0_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180c85b411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1180c85b411_0_45:notes"/>
          <p:cNvSpPr txBox="1">
            <a:spLocks noGrp="1"/>
          </p:cNvSpPr>
          <p:nvPr>
            <p:ph type="body" idx="1"/>
          </p:nvPr>
        </p:nvSpPr>
        <p:spPr>
          <a:xfrm>
            <a:off x="731520" y="4560569"/>
            <a:ext cx="5852100" cy="43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g1180c85b411_0_45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6646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nim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ENIM FULL SCREEN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61950"/>
            <a:ext cx="8610600" cy="634603"/>
          </a:xfrm>
          <a:prstGeom prst="rect">
            <a:avLst/>
          </a:prstGeom>
        </p:spPr>
        <p:txBody>
          <a:bodyPr/>
          <a:lstStyle>
            <a:lvl1pPr algn="ctr">
              <a:defRPr sz="36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762000" y="1200150"/>
            <a:ext cx="7848600" cy="3124200"/>
          </a:xfrm>
          <a:prstGeom prst="rect">
            <a:avLst/>
          </a:prstGeom>
        </p:spPr>
        <p:txBody>
          <a:bodyPr/>
          <a:lstStyle>
            <a:lvl1pPr>
              <a:buNone/>
              <a:defRPr sz="3200">
                <a:solidFill>
                  <a:schemeClr val="bg1"/>
                </a:solidFill>
                <a:latin typeface="Garamond" pitchFamily="18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ullet Point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EADER BAR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68730"/>
          </a:xfrm>
          <a:prstGeom prst="rect">
            <a:avLst/>
          </a:prstGeom>
        </p:spPr>
      </p:pic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838201" y="1314451"/>
            <a:ext cx="7848599" cy="3280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514350" marR="0" lvl="0" indent="-31115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0" y="336947"/>
            <a:ext cx="91440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lt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Bloc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EADER BAR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68730"/>
          </a:xfrm>
          <a:prstGeom prst="rect">
            <a:avLst/>
          </a:prstGeom>
        </p:spPr>
      </p:pic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838201" y="1314451"/>
            <a:ext cx="7848599" cy="3280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0" y="336947"/>
            <a:ext cx="91440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lt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nim Lef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nim sidebar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86000" cy="5143500"/>
          </a:xfrm>
          <a:prstGeom prst="rect">
            <a:avLst/>
          </a:prstGeom>
        </p:spPr>
      </p:pic>
      <p:sp>
        <p:nvSpPr>
          <p:cNvPr id="4" name="Shape 22"/>
          <p:cNvSpPr txBox="1">
            <a:spLocks noGrp="1"/>
          </p:cNvSpPr>
          <p:nvPr>
            <p:ph type="body" idx="1"/>
          </p:nvPr>
        </p:nvSpPr>
        <p:spPr>
          <a:xfrm>
            <a:off x="2743200" y="1123950"/>
            <a:ext cx="5943600" cy="347067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514350" marR="0" lvl="0" indent="-31115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24"/>
          <p:cNvSpPr txBox="1">
            <a:spLocks noGrp="1"/>
          </p:cNvSpPr>
          <p:nvPr>
            <p:ph type="title"/>
          </p:nvPr>
        </p:nvSpPr>
        <p:spPr>
          <a:xfrm>
            <a:off x="2286000" y="489347"/>
            <a:ext cx="68580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nim Left Conten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nim sidebar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86000" cy="5143500"/>
          </a:xfrm>
          <a:prstGeom prst="rect">
            <a:avLst/>
          </a:prstGeom>
        </p:spPr>
      </p:pic>
      <p:sp>
        <p:nvSpPr>
          <p:cNvPr id="5" name="Shape 24"/>
          <p:cNvSpPr txBox="1">
            <a:spLocks noGrp="1"/>
          </p:cNvSpPr>
          <p:nvPr>
            <p:ph type="title"/>
          </p:nvPr>
        </p:nvSpPr>
        <p:spPr>
          <a:xfrm>
            <a:off x="2286000" y="489347"/>
            <a:ext cx="68580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" name="Shape 22"/>
          <p:cNvSpPr txBox="1">
            <a:spLocks noGrp="1"/>
          </p:cNvSpPr>
          <p:nvPr>
            <p:ph type="body" idx="1"/>
          </p:nvPr>
        </p:nvSpPr>
        <p:spPr>
          <a:xfrm>
            <a:off x="2895600" y="1314451"/>
            <a:ext cx="5791200" cy="3280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nim Righ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nim sidebar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858000" y="0"/>
            <a:ext cx="2286000" cy="5143500"/>
          </a:xfrm>
          <a:prstGeom prst="rect">
            <a:avLst/>
          </a:prstGeom>
        </p:spPr>
      </p:pic>
      <p:sp>
        <p:nvSpPr>
          <p:cNvPr id="4" name="Shape 22"/>
          <p:cNvSpPr txBox="1">
            <a:spLocks noGrp="1"/>
          </p:cNvSpPr>
          <p:nvPr>
            <p:ph type="body" idx="1"/>
          </p:nvPr>
        </p:nvSpPr>
        <p:spPr>
          <a:xfrm>
            <a:off x="457200" y="1123950"/>
            <a:ext cx="5943600" cy="369927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514350" marR="0" lvl="0" indent="-31115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24"/>
          <p:cNvSpPr txBox="1">
            <a:spLocks noGrp="1"/>
          </p:cNvSpPr>
          <p:nvPr>
            <p:ph type="title"/>
          </p:nvPr>
        </p:nvSpPr>
        <p:spPr>
          <a:xfrm>
            <a:off x="0" y="489347"/>
            <a:ext cx="68580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nim Right Conten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nim sidebar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858000" y="0"/>
            <a:ext cx="2286000" cy="5143500"/>
          </a:xfrm>
          <a:prstGeom prst="rect">
            <a:avLst/>
          </a:prstGeom>
        </p:spPr>
      </p:pic>
      <p:sp>
        <p:nvSpPr>
          <p:cNvPr id="5" name="Shape 24"/>
          <p:cNvSpPr txBox="1">
            <a:spLocks noGrp="1"/>
          </p:cNvSpPr>
          <p:nvPr>
            <p:ph type="title"/>
          </p:nvPr>
        </p:nvSpPr>
        <p:spPr>
          <a:xfrm>
            <a:off x="0" y="489347"/>
            <a:ext cx="68580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" name="Shape 22"/>
          <p:cNvSpPr txBox="1">
            <a:spLocks noGrp="1"/>
          </p:cNvSpPr>
          <p:nvPr>
            <p:ph type="body" idx="1"/>
          </p:nvPr>
        </p:nvSpPr>
        <p:spPr>
          <a:xfrm>
            <a:off x="914400" y="1200150"/>
            <a:ext cx="5791200" cy="3280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bg>
      <p:bgPr>
        <a:solidFill>
          <a:schemeClr val="bg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ENIM FULL SCREEN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Shape 17"/>
          <p:cNvSpPr txBox="1">
            <a:spLocks noGrp="1"/>
          </p:cNvSpPr>
          <p:nvPr>
            <p:ph type="ctrTitle"/>
          </p:nvPr>
        </p:nvSpPr>
        <p:spPr>
          <a:xfrm>
            <a:off x="685800" y="840581"/>
            <a:ext cx="7772400" cy="11025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ubTitle" idx="1"/>
          </p:nvPr>
        </p:nvSpPr>
        <p:spPr>
          <a:xfrm>
            <a:off x="1371601" y="2000251"/>
            <a:ext cx="6400799" cy="1028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buClr>
                <a:srgbClr val="003974"/>
              </a:buClr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ctr" rtl="0">
              <a:spcBef>
                <a:spcPts val="560"/>
              </a:spcBef>
              <a:buClr>
                <a:srgbClr val="003974"/>
              </a:buClr>
              <a:buFont typeface="Noto Sans Symbols"/>
              <a:buNone/>
              <a:defRPr sz="28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ctr" rtl="0">
              <a:spcBef>
                <a:spcPts val="480"/>
              </a:spcBef>
              <a:buClr>
                <a:srgbClr val="003974"/>
              </a:buClr>
              <a:buFont typeface="Noto Sans Symbols"/>
              <a:buNone/>
              <a:defRPr sz="24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ctr" rtl="0">
              <a:spcBef>
                <a:spcPts val="400"/>
              </a:spcBef>
              <a:buClr>
                <a:srgbClr val="003974"/>
              </a:buClr>
              <a:buFont typeface="Courier New"/>
              <a:buNone/>
              <a:defRPr sz="20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ctr" rtl="0">
              <a:spcBef>
                <a:spcPts val="400"/>
              </a:spcBef>
              <a:buClr>
                <a:srgbClr val="003974"/>
              </a:buClr>
              <a:buFont typeface="Calibri"/>
              <a:buNone/>
              <a:defRPr sz="20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2"/>
          </p:nvPr>
        </p:nvSpPr>
        <p:spPr>
          <a:xfrm>
            <a:off x="2628900" y="3088481"/>
            <a:ext cx="3886200" cy="68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400"/>
              </a:spcBef>
              <a:buClr>
                <a:srgbClr val="003974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" name="Picture 6" descr="kiwanis whit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64184" y="4095750"/>
            <a:ext cx="3912816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2624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nim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ENIM FULL SCREEN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61950"/>
            <a:ext cx="8610600" cy="634603"/>
          </a:xfrm>
          <a:prstGeom prst="rect">
            <a:avLst/>
          </a:prstGeom>
        </p:spPr>
        <p:txBody>
          <a:bodyPr/>
          <a:lstStyle>
            <a:lvl1pPr algn="ctr">
              <a:defRPr sz="36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762000" y="1200150"/>
            <a:ext cx="7848600" cy="3124200"/>
          </a:xfrm>
          <a:prstGeom prst="rect">
            <a:avLst/>
          </a:prstGeom>
        </p:spPr>
        <p:txBody>
          <a:bodyPr/>
          <a:lstStyle>
            <a:lvl1pPr>
              <a:buNone/>
              <a:defRPr sz="3200">
                <a:solidFill>
                  <a:schemeClr val="bg1"/>
                </a:solidFill>
                <a:latin typeface="Garamond" pitchFamily="18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43485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 Point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 BAR wSEAL 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68730"/>
          </a:xfrm>
          <a:prstGeom prst="rect">
            <a:avLst/>
          </a:prstGeom>
        </p:spPr>
      </p:pic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1371600" y="285750"/>
            <a:ext cx="70866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lt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" name="Shape 22"/>
          <p:cNvSpPr txBox="1">
            <a:spLocks noGrp="1"/>
          </p:cNvSpPr>
          <p:nvPr>
            <p:ph type="body" idx="1"/>
          </p:nvPr>
        </p:nvSpPr>
        <p:spPr>
          <a:xfrm>
            <a:off x="838201" y="1314451"/>
            <a:ext cx="7848599" cy="3280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514350" marR="0" lvl="0" indent="-31115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32951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bloc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 BAR wSEAL 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68730"/>
          </a:xfrm>
          <a:prstGeom prst="rect">
            <a:avLst/>
          </a:prstGeom>
        </p:spPr>
      </p:pic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838201" y="1314451"/>
            <a:ext cx="7848599" cy="3280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1371600" y="285750"/>
            <a:ext cx="70866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lt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9115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 Point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 BAR wSEAL 2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68730"/>
          </a:xfrm>
          <a:prstGeom prst="rect">
            <a:avLst/>
          </a:prstGeom>
        </p:spPr>
      </p:pic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1371600" y="285750"/>
            <a:ext cx="70866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lt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" name="Shape 22"/>
          <p:cNvSpPr txBox="1">
            <a:spLocks noGrp="1"/>
          </p:cNvSpPr>
          <p:nvPr>
            <p:ph type="body" idx="1"/>
          </p:nvPr>
        </p:nvSpPr>
        <p:spPr>
          <a:xfrm>
            <a:off x="838201" y="1314451"/>
            <a:ext cx="7848599" cy="3280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514350" marR="0" lvl="0" indent="-31115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 BAR wSEAL 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68730"/>
          </a:xfrm>
          <a:prstGeom prst="rect">
            <a:avLst/>
          </a:prstGeom>
        </p:spPr>
      </p:pic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1371600" y="285750"/>
            <a:ext cx="70866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lt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41119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 Point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EADER BAR wSEAL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844040"/>
          </a:xfrm>
          <a:prstGeom prst="rect">
            <a:avLst/>
          </a:prstGeom>
        </p:spPr>
      </p:pic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838201" y="1314451"/>
            <a:ext cx="7848599" cy="3280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514350" marR="0" lvl="0" indent="-31115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838200" y="336947"/>
            <a:ext cx="70866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lt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88918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Bloc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EADER BAR wSEAL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844040"/>
          </a:xfrm>
          <a:prstGeom prst="rect">
            <a:avLst/>
          </a:prstGeom>
        </p:spPr>
      </p:pic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838201" y="1314451"/>
            <a:ext cx="7848599" cy="3280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838200" y="336947"/>
            <a:ext cx="70866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lt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70637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EADER BAR wSEAL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844040"/>
          </a:xfrm>
          <a:prstGeom prst="rect">
            <a:avLst/>
          </a:prstGeom>
        </p:spPr>
      </p:pic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838200" y="336947"/>
            <a:ext cx="70866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lt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00735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nim Left Pi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nim sideba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286000" cy="5143500"/>
          </a:xfrm>
          <a:prstGeom prst="rect">
            <a:avLst/>
          </a:prstGeom>
        </p:spPr>
      </p:pic>
      <p:sp>
        <p:nvSpPr>
          <p:cNvPr id="4" name="Shape 22"/>
          <p:cNvSpPr txBox="1">
            <a:spLocks noGrp="1"/>
          </p:cNvSpPr>
          <p:nvPr>
            <p:ph type="body" idx="1"/>
          </p:nvPr>
        </p:nvSpPr>
        <p:spPr>
          <a:xfrm>
            <a:off x="2743200" y="1123950"/>
            <a:ext cx="5943600" cy="347067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514350" marR="0" lvl="0" indent="-31115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24"/>
          <p:cNvSpPr txBox="1">
            <a:spLocks noGrp="1"/>
          </p:cNvSpPr>
          <p:nvPr>
            <p:ph type="title"/>
          </p:nvPr>
        </p:nvSpPr>
        <p:spPr>
          <a:xfrm>
            <a:off x="2286000" y="489347"/>
            <a:ext cx="68580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76040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nim Left Pin Conten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nim sideba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286000" cy="5143500"/>
          </a:xfrm>
          <a:prstGeom prst="rect">
            <a:avLst/>
          </a:prstGeom>
        </p:spPr>
      </p:pic>
      <p:sp>
        <p:nvSpPr>
          <p:cNvPr id="5" name="Shape 24"/>
          <p:cNvSpPr txBox="1">
            <a:spLocks noGrp="1"/>
          </p:cNvSpPr>
          <p:nvPr>
            <p:ph type="title"/>
          </p:nvPr>
        </p:nvSpPr>
        <p:spPr>
          <a:xfrm>
            <a:off x="2286000" y="489347"/>
            <a:ext cx="68580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" name="Shape 22"/>
          <p:cNvSpPr txBox="1">
            <a:spLocks noGrp="1"/>
          </p:cNvSpPr>
          <p:nvPr>
            <p:ph type="body" idx="1"/>
          </p:nvPr>
        </p:nvSpPr>
        <p:spPr>
          <a:xfrm>
            <a:off x="2895600" y="1314451"/>
            <a:ext cx="5791200" cy="3280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04775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nim Left Pin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nim sideba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286000" cy="5143500"/>
          </a:xfrm>
          <a:prstGeom prst="rect">
            <a:avLst/>
          </a:prstGeom>
        </p:spPr>
      </p:pic>
      <p:sp>
        <p:nvSpPr>
          <p:cNvPr id="5" name="Shape 24"/>
          <p:cNvSpPr txBox="1">
            <a:spLocks noGrp="1"/>
          </p:cNvSpPr>
          <p:nvPr>
            <p:ph type="title"/>
          </p:nvPr>
        </p:nvSpPr>
        <p:spPr>
          <a:xfrm>
            <a:off x="2286000" y="489347"/>
            <a:ext cx="68580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82176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nim Right Pi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2"/>
          <p:cNvSpPr txBox="1">
            <a:spLocks noGrp="1"/>
          </p:cNvSpPr>
          <p:nvPr>
            <p:ph type="body" idx="1"/>
          </p:nvPr>
        </p:nvSpPr>
        <p:spPr>
          <a:xfrm>
            <a:off x="457200" y="1123950"/>
            <a:ext cx="5943600" cy="369927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514350" marR="0" lvl="0" indent="-31115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24"/>
          <p:cNvSpPr txBox="1">
            <a:spLocks noGrp="1"/>
          </p:cNvSpPr>
          <p:nvPr>
            <p:ph type="title"/>
          </p:nvPr>
        </p:nvSpPr>
        <p:spPr>
          <a:xfrm>
            <a:off x="0" y="489347"/>
            <a:ext cx="68580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pic>
        <p:nvPicPr>
          <p:cNvPr id="6" name="Picture 5" descr="RIGHT SIDEBAR w SEAL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58000" y="0"/>
            <a:ext cx="2286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455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nim Right Pin Conten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4"/>
          <p:cNvSpPr txBox="1">
            <a:spLocks noGrp="1"/>
          </p:cNvSpPr>
          <p:nvPr>
            <p:ph type="title"/>
          </p:nvPr>
        </p:nvSpPr>
        <p:spPr>
          <a:xfrm>
            <a:off x="0" y="489347"/>
            <a:ext cx="68580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" name="Shape 22"/>
          <p:cNvSpPr txBox="1">
            <a:spLocks noGrp="1"/>
          </p:cNvSpPr>
          <p:nvPr>
            <p:ph type="body" idx="1"/>
          </p:nvPr>
        </p:nvSpPr>
        <p:spPr>
          <a:xfrm>
            <a:off x="914400" y="1200150"/>
            <a:ext cx="5791200" cy="3280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" name="Picture 6" descr="RIGHT SIDEBAR w SEAL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58000" y="0"/>
            <a:ext cx="2286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1577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nim Right Pin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4"/>
          <p:cNvSpPr txBox="1">
            <a:spLocks noGrp="1"/>
          </p:cNvSpPr>
          <p:nvPr>
            <p:ph type="title"/>
          </p:nvPr>
        </p:nvSpPr>
        <p:spPr>
          <a:xfrm>
            <a:off x="0" y="489347"/>
            <a:ext cx="68580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pic>
        <p:nvPicPr>
          <p:cNvPr id="4" name="Picture 3" descr="RIGHT SIDEBAR w SEAL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58000" y="0"/>
            <a:ext cx="2286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198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bloc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 BAR wSEAL 2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68730"/>
          </a:xfrm>
          <a:prstGeom prst="rect">
            <a:avLst/>
          </a:prstGeom>
        </p:spPr>
      </p:pic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838201" y="1314451"/>
            <a:ext cx="7848599" cy="3280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1371600" y="285750"/>
            <a:ext cx="70866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lt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ullet Point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EADER BA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68730"/>
          </a:xfrm>
          <a:prstGeom prst="rect">
            <a:avLst/>
          </a:prstGeom>
        </p:spPr>
      </p:pic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838201" y="1314451"/>
            <a:ext cx="7848599" cy="3280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514350" marR="0" lvl="0" indent="-31115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0" y="336947"/>
            <a:ext cx="91440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lt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13374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Bloc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EADER BA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68730"/>
          </a:xfrm>
          <a:prstGeom prst="rect">
            <a:avLst/>
          </a:prstGeom>
        </p:spPr>
      </p:pic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838201" y="1314451"/>
            <a:ext cx="7848599" cy="3280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0" y="336947"/>
            <a:ext cx="91440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lt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5031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ADER BA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68730"/>
          </a:xfrm>
          <a:prstGeom prst="rect">
            <a:avLst/>
          </a:prstGeom>
        </p:spPr>
      </p:pic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0" y="336947"/>
            <a:ext cx="91440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lt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15023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nim Lef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nim sideba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286000" cy="5143500"/>
          </a:xfrm>
          <a:prstGeom prst="rect">
            <a:avLst/>
          </a:prstGeom>
        </p:spPr>
      </p:pic>
      <p:sp>
        <p:nvSpPr>
          <p:cNvPr id="4" name="Shape 22"/>
          <p:cNvSpPr txBox="1">
            <a:spLocks noGrp="1"/>
          </p:cNvSpPr>
          <p:nvPr>
            <p:ph type="body" idx="1"/>
          </p:nvPr>
        </p:nvSpPr>
        <p:spPr>
          <a:xfrm>
            <a:off x="2743200" y="1123950"/>
            <a:ext cx="5943600" cy="347067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514350" marR="0" lvl="0" indent="-31115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24"/>
          <p:cNvSpPr txBox="1">
            <a:spLocks noGrp="1"/>
          </p:cNvSpPr>
          <p:nvPr>
            <p:ph type="title"/>
          </p:nvPr>
        </p:nvSpPr>
        <p:spPr>
          <a:xfrm>
            <a:off x="2286000" y="489347"/>
            <a:ext cx="68580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1474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nim Left Conten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nim sideba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286000" cy="5143500"/>
          </a:xfrm>
          <a:prstGeom prst="rect">
            <a:avLst/>
          </a:prstGeom>
        </p:spPr>
      </p:pic>
      <p:sp>
        <p:nvSpPr>
          <p:cNvPr id="5" name="Shape 24"/>
          <p:cNvSpPr txBox="1">
            <a:spLocks noGrp="1"/>
          </p:cNvSpPr>
          <p:nvPr>
            <p:ph type="title"/>
          </p:nvPr>
        </p:nvSpPr>
        <p:spPr>
          <a:xfrm>
            <a:off x="2286000" y="489347"/>
            <a:ext cx="68580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" name="Shape 22"/>
          <p:cNvSpPr txBox="1">
            <a:spLocks noGrp="1"/>
          </p:cNvSpPr>
          <p:nvPr>
            <p:ph type="body" idx="1"/>
          </p:nvPr>
        </p:nvSpPr>
        <p:spPr>
          <a:xfrm>
            <a:off x="2895600" y="1314451"/>
            <a:ext cx="5791200" cy="3280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60978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nim Lef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nim sideba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286000" cy="5143500"/>
          </a:xfrm>
          <a:prstGeom prst="rect">
            <a:avLst/>
          </a:prstGeom>
        </p:spPr>
      </p:pic>
      <p:sp>
        <p:nvSpPr>
          <p:cNvPr id="5" name="Shape 24"/>
          <p:cNvSpPr txBox="1">
            <a:spLocks noGrp="1"/>
          </p:cNvSpPr>
          <p:nvPr>
            <p:ph type="title"/>
          </p:nvPr>
        </p:nvSpPr>
        <p:spPr>
          <a:xfrm>
            <a:off x="2286000" y="489347"/>
            <a:ext cx="68580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6643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nim Righ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nim sideba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6858000" y="0"/>
            <a:ext cx="2286000" cy="5143500"/>
          </a:xfrm>
          <a:prstGeom prst="rect">
            <a:avLst/>
          </a:prstGeom>
        </p:spPr>
      </p:pic>
      <p:sp>
        <p:nvSpPr>
          <p:cNvPr id="4" name="Shape 22"/>
          <p:cNvSpPr txBox="1">
            <a:spLocks noGrp="1"/>
          </p:cNvSpPr>
          <p:nvPr>
            <p:ph type="body" idx="1"/>
          </p:nvPr>
        </p:nvSpPr>
        <p:spPr>
          <a:xfrm>
            <a:off x="457200" y="1123950"/>
            <a:ext cx="5943600" cy="369927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514350" marR="0" lvl="0" indent="-31115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24"/>
          <p:cNvSpPr txBox="1">
            <a:spLocks noGrp="1"/>
          </p:cNvSpPr>
          <p:nvPr>
            <p:ph type="title"/>
          </p:nvPr>
        </p:nvSpPr>
        <p:spPr>
          <a:xfrm>
            <a:off x="0" y="489347"/>
            <a:ext cx="68580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3356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nim Right Conten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nim sideba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6858000" y="0"/>
            <a:ext cx="2286000" cy="5143500"/>
          </a:xfrm>
          <a:prstGeom prst="rect">
            <a:avLst/>
          </a:prstGeom>
        </p:spPr>
      </p:pic>
      <p:sp>
        <p:nvSpPr>
          <p:cNvPr id="5" name="Shape 24"/>
          <p:cNvSpPr txBox="1">
            <a:spLocks noGrp="1"/>
          </p:cNvSpPr>
          <p:nvPr>
            <p:ph type="title"/>
          </p:nvPr>
        </p:nvSpPr>
        <p:spPr>
          <a:xfrm>
            <a:off x="0" y="489347"/>
            <a:ext cx="68580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" name="Shape 22"/>
          <p:cNvSpPr txBox="1">
            <a:spLocks noGrp="1"/>
          </p:cNvSpPr>
          <p:nvPr>
            <p:ph type="body" idx="1"/>
          </p:nvPr>
        </p:nvSpPr>
        <p:spPr>
          <a:xfrm>
            <a:off x="914400" y="1200150"/>
            <a:ext cx="5791200" cy="3280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91169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nim Righ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nim sideba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6858000" y="0"/>
            <a:ext cx="2286000" cy="5143500"/>
          </a:xfrm>
          <a:prstGeom prst="rect">
            <a:avLst/>
          </a:prstGeom>
        </p:spPr>
      </p:pic>
      <p:sp>
        <p:nvSpPr>
          <p:cNvPr id="5" name="Shape 24"/>
          <p:cNvSpPr txBox="1">
            <a:spLocks noGrp="1"/>
          </p:cNvSpPr>
          <p:nvPr>
            <p:ph type="title"/>
          </p:nvPr>
        </p:nvSpPr>
        <p:spPr>
          <a:xfrm>
            <a:off x="0" y="489347"/>
            <a:ext cx="68580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62744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200150" y="1790058"/>
            <a:ext cx="6743700" cy="123444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28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3264408"/>
            <a:ext cx="5101209" cy="929921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4/23/2024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1249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 Point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EADER BAR wSEAL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844040"/>
          </a:xfrm>
          <a:prstGeom prst="rect">
            <a:avLst/>
          </a:prstGeom>
        </p:spPr>
      </p:pic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838201" y="1314451"/>
            <a:ext cx="7848599" cy="3280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514350" marR="0" lvl="0" indent="-31115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838200" y="336947"/>
            <a:ext cx="70866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lt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4/23/2024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1699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200150" y="1790058"/>
            <a:ext cx="6743700" cy="123444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28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3264349"/>
            <a:ext cx="5101209" cy="94881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4/23/2024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1987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6434" y="1978533"/>
            <a:ext cx="3203828" cy="2326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1978533"/>
            <a:ext cx="3202685" cy="2326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4/23/2024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9168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7577" y="1735075"/>
            <a:ext cx="3202686" cy="528065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425" b="0" cap="all" spc="75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87577" y="2357438"/>
            <a:ext cx="3202686" cy="19475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2357438"/>
            <a:ext cx="3190113" cy="194758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1735075"/>
            <a:ext cx="3202686" cy="528065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425" b="0" cap="all" spc="75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4/23/2024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75058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4/23/2024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1548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4/23/2024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6787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03504" y="1682871"/>
            <a:ext cx="3364992" cy="856123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16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603504"/>
            <a:ext cx="3611880" cy="3936492"/>
          </a:xfrm>
        </p:spPr>
        <p:txBody>
          <a:bodyPr>
            <a:normAutofit/>
          </a:bodyPr>
          <a:lstStyle>
            <a:lvl1pPr>
              <a:defRPr sz="1425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6676" y="2662439"/>
            <a:ext cx="2846070" cy="164552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4/23/2024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03504" y="4677156"/>
            <a:ext cx="3843598" cy="24003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5426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0"/>
            <a:ext cx="4571999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06392" y="1682871"/>
            <a:ext cx="3371249" cy="85098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16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0"/>
            <a:ext cx="4576573" cy="51435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4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6676" y="2662439"/>
            <a:ext cx="2846070" cy="1645528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4/23/2024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03504" y="4677156"/>
            <a:ext cx="3843598" cy="24003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4251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4/23/2024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4604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702945"/>
            <a:ext cx="973956" cy="373761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3352" y="702945"/>
            <a:ext cx="4648867" cy="373761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4/23/2024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278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Bloc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EADER BAR wSEAL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844040"/>
          </a:xfrm>
          <a:prstGeom prst="rect">
            <a:avLst/>
          </a:prstGeom>
        </p:spPr>
      </p:pic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838201" y="1314451"/>
            <a:ext cx="7848599" cy="3280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838200" y="336947"/>
            <a:ext cx="70866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lt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Block">
  <p:cSld name="1_Content Block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3926"/>
            <a:ext cx="9144000" cy="124541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body" idx="1"/>
          </p:nvPr>
        </p:nvSpPr>
        <p:spPr>
          <a:xfrm>
            <a:off x="533401" y="1314451"/>
            <a:ext cx="8153400" cy="3280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marR="0" lvl="0" indent="-228594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6194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3974"/>
              </a:buClr>
              <a:buSzPts val="21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566" marR="0" lvl="2" indent="-38099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3974"/>
              </a:buClr>
              <a:buSzPts val="24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754" marR="0" lvl="3" indent="-32384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ts val="15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5943" marR="0" lvl="4" indent="-35559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ts val="2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132" marR="0" lvl="5" indent="-35559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5559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5559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5559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1371600" y="285751"/>
            <a:ext cx="7086600" cy="634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80213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t bloc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 BAR wSEAL 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68730"/>
          </a:xfrm>
          <a:prstGeom prst="rect">
            <a:avLst/>
          </a:prstGeom>
        </p:spPr>
      </p:pic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838202" y="1314451"/>
            <a:ext cx="7848599" cy="3280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31" marR="0" lvl="1" indent="-152396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2972" marR="0" lvl="2" indent="-76198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160" marR="0" lvl="3" indent="-133347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24" marR="0" lvl="4" indent="-104773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537" marR="0" lvl="5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726" marR="0" lvl="6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8915" marR="0" lvl="7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103" marR="0" lvl="8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1371600" y="285751"/>
            <a:ext cx="70866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lt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633003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bg>
      <p:bgPr>
        <a:solidFill>
          <a:schemeClr val="bg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ENIM FULL SCREEN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Shape 17"/>
          <p:cNvSpPr txBox="1">
            <a:spLocks noGrp="1"/>
          </p:cNvSpPr>
          <p:nvPr>
            <p:ph type="ctrTitle"/>
          </p:nvPr>
        </p:nvSpPr>
        <p:spPr>
          <a:xfrm>
            <a:off x="685800" y="840581"/>
            <a:ext cx="7772400" cy="11025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ubTitle" idx="1"/>
          </p:nvPr>
        </p:nvSpPr>
        <p:spPr>
          <a:xfrm>
            <a:off x="1371602" y="2000252"/>
            <a:ext cx="6400799" cy="1028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buClr>
                <a:srgbClr val="003974"/>
              </a:buClr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189" marR="0" lvl="1" indent="0" algn="ctr" rtl="0">
              <a:spcBef>
                <a:spcPts val="560"/>
              </a:spcBef>
              <a:buClr>
                <a:srgbClr val="003974"/>
              </a:buClr>
              <a:buFont typeface="Noto Sans Symbols"/>
              <a:buNone/>
              <a:defRPr sz="28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378" marR="0" lvl="2" indent="0" algn="ctr" rtl="0">
              <a:spcBef>
                <a:spcPts val="480"/>
              </a:spcBef>
              <a:buClr>
                <a:srgbClr val="003974"/>
              </a:buClr>
              <a:buFont typeface="Noto Sans Symbols"/>
              <a:buNone/>
              <a:defRPr sz="24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566" marR="0" lvl="3" indent="0" algn="ctr" rtl="0">
              <a:spcBef>
                <a:spcPts val="400"/>
              </a:spcBef>
              <a:buClr>
                <a:srgbClr val="003974"/>
              </a:buClr>
              <a:buFont typeface="Courier New"/>
              <a:buNone/>
              <a:defRPr sz="20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754" marR="0" lvl="4" indent="0" algn="ctr" rtl="0">
              <a:spcBef>
                <a:spcPts val="400"/>
              </a:spcBef>
              <a:buClr>
                <a:srgbClr val="003974"/>
              </a:buClr>
              <a:buFont typeface="Calibri"/>
              <a:buNone/>
              <a:defRPr sz="20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5943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2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2"/>
          </p:nvPr>
        </p:nvSpPr>
        <p:spPr>
          <a:xfrm>
            <a:off x="2628900" y="3088481"/>
            <a:ext cx="3886200" cy="68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400"/>
              </a:spcBef>
              <a:buClr>
                <a:srgbClr val="003974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31" marR="0" lvl="1" indent="-152396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2972" marR="0" lvl="2" indent="-76198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160" marR="0" lvl="3" indent="-133347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24" marR="0" lvl="4" indent="-104773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537" marR="0" lvl="5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726" marR="0" lvl="6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8915" marR="0" lvl="7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103" marR="0" lvl="8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" name="Picture 6" descr="kiwanis whit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64184" y="4095750"/>
            <a:ext cx="3912816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2452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nim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ENIM FULL SCREEN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61951"/>
            <a:ext cx="8610600" cy="634603"/>
          </a:xfrm>
          <a:prstGeom prst="rect">
            <a:avLst/>
          </a:prstGeom>
        </p:spPr>
        <p:txBody>
          <a:bodyPr/>
          <a:lstStyle>
            <a:lvl1pPr algn="ctr">
              <a:defRPr sz="36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762000" y="1200150"/>
            <a:ext cx="7848600" cy="3124200"/>
          </a:xfrm>
          <a:prstGeom prst="rect">
            <a:avLst/>
          </a:prstGeom>
        </p:spPr>
        <p:txBody>
          <a:bodyPr/>
          <a:lstStyle>
            <a:lvl1pPr>
              <a:buNone/>
              <a:defRPr sz="3200">
                <a:solidFill>
                  <a:schemeClr val="bg1"/>
                </a:solidFill>
                <a:latin typeface="Garamond" pitchFamily="18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41085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 Point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 BAR wSEAL 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68730"/>
          </a:xfrm>
          <a:prstGeom prst="rect">
            <a:avLst/>
          </a:prstGeom>
        </p:spPr>
      </p:pic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1371600" y="285751"/>
            <a:ext cx="70866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lt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" name="Shape 22"/>
          <p:cNvSpPr txBox="1">
            <a:spLocks noGrp="1"/>
          </p:cNvSpPr>
          <p:nvPr>
            <p:ph type="body" idx="1"/>
          </p:nvPr>
        </p:nvSpPr>
        <p:spPr>
          <a:xfrm>
            <a:off x="838202" y="1314451"/>
            <a:ext cx="7848599" cy="3280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514337" marR="0" lvl="0" indent="-311142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31" marR="0" lvl="1" indent="-152396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2972" marR="0" lvl="2" indent="-76198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160" marR="0" lvl="3" indent="-133347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24" marR="0" lvl="4" indent="-104773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537" marR="0" lvl="5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726" marR="0" lvl="6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8915" marR="0" lvl="7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103" marR="0" lvl="8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05392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bloc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 BAR wSEAL 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68730"/>
          </a:xfrm>
          <a:prstGeom prst="rect">
            <a:avLst/>
          </a:prstGeom>
        </p:spPr>
      </p:pic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838202" y="1314451"/>
            <a:ext cx="7848599" cy="3280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31" marR="0" lvl="1" indent="-152396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2972" marR="0" lvl="2" indent="-76198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160" marR="0" lvl="3" indent="-133347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24" marR="0" lvl="4" indent="-104773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537" marR="0" lvl="5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726" marR="0" lvl="6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8915" marR="0" lvl="7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103" marR="0" lvl="8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1371600" y="285751"/>
            <a:ext cx="70866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lt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29154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 BAR wSEAL 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68730"/>
          </a:xfrm>
          <a:prstGeom prst="rect">
            <a:avLst/>
          </a:prstGeom>
        </p:spPr>
      </p:pic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1371600" y="285751"/>
            <a:ext cx="70866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lt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9316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 Point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EADER BAR wSEAL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844040"/>
          </a:xfrm>
          <a:prstGeom prst="rect">
            <a:avLst/>
          </a:prstGeom>
        </p:spPr>
      </p:pic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838202" y="1314451"/>
            <a:ext cx="7848599" cy="3280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514337" marR="0" lvl="0" indent="-311142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31" marR="0" lvl="1" indent="-152396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2972" marR="0" lvl="2" indent="-76198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160" marR="0" lvl="3" indent="-133347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24" marR="0" lvl="4" indent="-104773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537" marR="0" lvl="5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726" marR="0" lvl="6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8915" marR="0" lvl="7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103" marR="0" lvl="8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838200" y="336948"/>
            <a:ext cx="70866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lt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19021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Bloc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EADER BAR wSEAL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844040"/>
          </a:xfrm>
          <a:prstGeom prst="rect">
            <a:avLst/>
          </a:prstGeom>
        </p:spPr>
      </p:pic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838202" y="1314451"/>
            <a:ext cx="7848599" cy="3280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31" marR="0" lvl="1" indent="-152396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2972" marR="0" lvl="2" indent="-76198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160" marR="0" lvl="3" indent="-133347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24" marR="0" lvl="4" indent="-104773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537" marR="0" lvl="5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726" marR="0" lvl="6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8915" marR="0" lvl="7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103" marR="0" lvl="8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838200" y="336948"/>
            <a:ext cx="70866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lt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88011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EADER BAR wSEAL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844040"/>
          </a:xfrm>
          <a:prstGeom prst="rect">
            <a:avLst/>
          </a:prstGeom>
        </p:spPr>
      </p:pic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838200" y="336948"/>
            <a:ext cx="70866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lt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0285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nim Left Pi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nim sidebar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86000" cy="5143500"/>
          </a:xfrm>
          <a:prstGeom prst="rect">
            <a:avLst/>
          </a:prstGeom>
        </p:spPr>
      </p:pic>
      <p:sp>
        <p:nvSpPr>
          <p:cNvPr id="4" name="Shape 22"/>
          <p:cNvSpPr txBox="1">
            <a:spLocks noGrp="1"/>
          </p:cNvSpPr>
          <p:nvPr>
            <p:ph type="body" idx="1"/>
          </p:nvPr>
        </p:nvSpPr>
        <p:spPr>
          <a:xfrm>
            <a:off x="2743200" y="1123950"/>
            <a:ext cx="5943600" cy="347067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514350" marR="0" lvl="0" indent="-31115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24"/>
          <p:cNvSpPr txBox="1">
            <a:spLocks noGrp="1"/>
          </p:cNvSpPr>
          <p:nvPr>
            <p:ph type="title"/>
          </p:nvPr>
        </p:nvSpPr>
        <p:spPr>
          <a:xfrm>
            <a:off x="2286000" y="489347"/>
            <a:ext cx="68580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nim Left Pi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nim sideba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286000" cy="5143500"/>
          </a:xfrm>
          <a:prstGeom prst="rect">
            <a:avLst/>
          </a:prstGeom>
        </p:spPr>
      </p:pic>
      <p:sp>
        <p:nvSpPr>
          <p:cNvPr id="4" name="Shape 22"/>
          <p:cNvSpPr txBox="1">
            <a:spLocks noGrp="1"/>
          </p:cNvSpPr>
          <p:nvPr>
            <p:ph type="body" idx="1"/>
          </p:nvPr>
        </p:nvSpPr>
        <p:spPr>
          <a:xfrm>
            <a:off x="2743200" y="1123951"/>
            <a:ext cx="5943600" cy="347067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514337" marR="0" lvl="0" indent="-311142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31" marR="0" lvl="1" indent="-152396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2972" marR="0" lvl="2" indent="-76198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160" marR="0" lvl="3" indent="-133347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24" marR="0" lvl="4" indent="-104773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537" marR="0" lvl="5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726" marR="0" lvl="6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8915" marR="0" lvl="7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103" marR="0" lvl="8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24"/>
          <p:cNvSpPr txBox="1">
            <a:spLocks noGrp="1"/>
          </p:cNvSpPr>
          <p:nvPr>
            <p:ph type="title"/>
          </p:nvPr>
        </p:nvSpPr>
        <p:spPr>
          <a:xfrm>
            <a:off x="2286000" y="489348"/>
            <a:ext cx="68580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5352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nim Left Pin Conten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nim sideba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286000" cy="5143500"/>
          </a:xfrm>
          <a:prstGeom prst="rect">
            <a:avLst/>
          </a:prstGeom>
        </p:spPr>
      </p:pic>
      <p:sp>
        <p:nvSpPr>
          <p:cNvPr id="5" name="Shape 24"/>
          <p:cNvSpPr txBox="1">
            <a:spLocks noGrp="1"/>
          </p:cNvSpPr>
          <p:nvPr>
            <p:ph type="title"/>
          </p:nvPr>
        </p:nvSpPr>
        <p:spPr>
          <a:xfrm>
            <a:off x="2286000" y="489348"/>
            <a:ext cx="68580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" name="Shape 22"/>
          <p:cNvSpPr txBox="1">
            <a:spLocks noGrp="1"/>
          </p:cNvSpPr>
          <p:nvPr>
            <p:ph type="body" idx="1"/>
          </p:nvPr>
        </p:nvSpPr>
        <p:spPr>
          <a:xfrm>
            <a:off x="2895600" y="1314451"/>
            <a:ext cx="5791200" cy="3280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31" marR="0" lvl="1" indent="-152396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2972" marR="0" lvl="2" indent="-76198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160" marR="0" lvl="3" indent="-133347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24" marR="0" lvl="4" indent="-104773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537" marR="0" lvl="5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726" marR="0" lvl="6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8915" marR="0" lvl="7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103" marR="0" lvl="8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8288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nim Left Pin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nim sideba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286000" cy="5143500"/>
          </a:xfrm>
          <a:prstGeom prst="rect">
            <a:avLst/>
          </a:prstGeom>
        </p:spPr>
      </p:pic>
      <p:sp>
        <p:nvSpPr>
          <p:cNvPr id="5" name="Shape 24"/>
          <p:cNvSpPr txBox="1">
            <a:spLocks noGrp="1"/>
          </p:cNvSpPr>
          <p:nvPr>
            <p:ph type="title"/>
          </p:nvPr>
        </p:nvSpPr>
        <p:spPr>
          <a:xfrm>
            <a:off x="2286000" y="489348"/>
            <a:ext cx="68580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56155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nim Right Pi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2"/>
          <p:cNvSpPr txBox="1">
            <a:spLocks noGrp="1"/>
          </p:cNvSpPr>
          <p:nvPr>
            <p:ph type="body" idx="1"/>
          </p:nvPr>
        </p:nvSpPr>
        <p:spPr>
          <a:xfrm>
            <a:off x="457200" y="1123951"/>
            <a:ext cx="5943600" cy="369927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514337" marR="0" lvl="0" indent="-311142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31" marR="0" lvl="1" indent="-152396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2972" marR="0" lvl="2" indent="-76198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160" marR="0" lvl="3" indent="-133347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24" marR="0" lvl="4" indent="-104773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537" marR="0" lvl="5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726" marR="0" lvl="6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8915" marR="0" lvl="7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103" marR="0" lvl="8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24"/>
          <p:cNvSpPr txBox="1">
            <a:spLocks noGrp="1"/>
          </p:cNvSpPr>
          <p:nvPr>
            <p:ph type="title"/>
          </p:nvPr>
        </p:nvSpPr>
        <p:spPr>
          <a:xfrm>
            <a:off x="0" y="489348"/>
            <a:ext cx="68580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pic>
        <p:nvPicPr>
          <p:cNvPr id="6" name="Picture 5" descr="RIGHT SIDEBAR w SEAL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58000" y="0"/>
            <a:ext cx="2286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7216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nim Right Pin Conten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4"/>
          <p:cNvSpPr txBox="1">
            <a:spLocks noGrp="1"/>
          </p:cNvSpPr>
          <p:nvPr>
            <p:ph type="title"/>
          </p:nvPr>
        </p:nvSpPr>
        <p:spPr>
          <a:xfrm>
            <a:off x="0" y="489348"/>
            <a:ext cx="68580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" name="Shape 22"/>
          <p:cNvSpPr txBox="1">
            <a:spLocks noGrp="1"/>
          </p:cNvSpPr>
          <p:nvPr>
            <p:ph type="body" idx="1"/>
          </p:nvPr>
        </p:nvSpPr>
        <p:spPr>
          <a:xfrm>
            <a:off x="914400" y="1200150"/>
            <a:ext cx="5791200" cy="3280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31" marR="0" lvl="1" indent="-152396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2972" marR="0" lvl="2" indent="-76198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160" marR="0" lvl="3" indent="-133347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24" marR="0" lvl="4" indent="-104773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537" marR="0" lvl="5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726" marR="0" lvl="6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8915" marR="0" lvl="7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103" marR="0" lvl="8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" name="Picture 6" descr="RIGHT SIDEBAR w SEAL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58000" y="0"/>
            <a:ext cx="2286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6485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nim Right Pin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4"/>
          <p:cNvSpPr txBox="1">
            <a:spLocks noGrp="1"/>
          </p:cNvSpPr>
          <p:nvPr>
            <p:ph type="title"/>
          </p:nvPr>
        </p:nvSpPr>
        <p:spPr>
          <a:xfrm>
            <a:off x="0" y="489348"/>
            <a:ext cx="68580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pic>
        <p:nvPicPr>
          <p:cNvPr id="4" name="Picture 3" descr="RIGHT SIDEBAR w SEAL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58000" y="0"/>
            <a:ext cx="2286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738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ullet Point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EADER BA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68730"/>
          </a:xfrm>
          <a:prstGeom prst="rect">
            <a:avLst/>
          </a:prstGeom>
        </p:spPr>
      </p:pic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838202" y="1314451"/>
            <a:ext cx="7848599" cy="3280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514337" marR="0" lvl="0" indent="-311142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31" marR="0" lvl="1" indent="-152396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2972" marR="0" lvl="2" indent="-76198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160" marR="0" lvl="3" indent="-133347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24" marR="0" lvl="4" indent="-104773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537" marR="0" lvl="5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726" marR="0" lvl="6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8915" marR="0" lvl="7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103" marR="0" lvl="8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0" y="336948"/>
            <a:ext cx="91440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lt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11688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Bloc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EADER BA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68730"/>
          </a:xfrm>
          <a:prstGeom prst="rect">
            <a:avLst/>
          </a:prstGeom>
        </p:spPr>
      </p:pic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838202" y="1314451"/>
            <a:ext cx="7848599" cy="3280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31" marR="0" lvl="1" indent="-152396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2972" marR="0" lvl="2" indent="-76198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160" marR="0" lvl="3" indent="-133347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24" marR="0" lvl="4" indent="-104773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537" marR="0" lvl="5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726" marR="0" lvl="6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8915" marR="0" lvl="7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103" marR="0" lvl="8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0" y="336948"/>
            <a:ext cx="91440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lt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728430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ADER BA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68730"/>
          </a:xfrm>
          <a:prstGeom prst="rect">
            <a:avLst/>
          </a:prstGeom>
        </p:spPr>
      </p:pic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0" y="336948"/>
            <a:ext cx="91440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lt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309092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nim Lef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nim sideba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286000" cy="5143500"/>
          </a:xfrm>
          <a:prstGeom prst="rect">
            <a:avLst/>
          </a:prstGeom>
        </p:spPr>
      </p:pic>
      <p:sp>
        <p:nvSpPr>
          <p:cNvPr id="4" name="Shape 22"/>
          <p:cNvSpPr txBox="1">
            <a:spLocks noGrp="1"/>
          </p:cNvSpPr>
          <p:nvPr>
            <p:ph type="body" idx="1"/>
          </p:nvPr>
        </p:nvSpPr>
        <p:spPr>
          <a:xfrm>
            <a:off x="2743200" y="1123951"/>
            <a:ext cx="5943600" cy="347067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514337" marR="0" lvl="0" indent="-311142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31" marR="0" lvl="1" indent="-152396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2972" marR="0" lvl="2" indent="-76198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160" marR="0" lvl="3" indent="-133347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24" marR="0" lvl="4" indent="-104773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537" marR="0" lvl="5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726" marR="0" lvl="6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8915" marR="0" lvl="7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103" marR="0" lvl="8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24"/>
          <p:cNvSpPr txBox="1">
            <a:spLocks noGrp="1"/>
          </p:cNvSpPr>
          <p:nvPr>
            <p:ph type="title"/>
          </p:nvPr>
        </p:nvSpPr>
        <p:spPr>
          <a:xfrm>
            <a:off x="2286000" y="489348"/>
            <a:ext cx="68580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3623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nim Left Pin Conten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nim sidebar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86000" cy="5143500"/>
          </a:xfrm>
          <a:prstGeom prst="rect">
            <a:avLst/>
          </a:prstGeom>
        </p:spPr>
      </p:pic>
      <p:sp>
        <p:nvSpPr>
          <p:cNvPr id="5" name="Shape 24"/>
          <p:cNvSpPr txBox="1">
            <a:spLocks noGrp="1"/>
          </p:cNvSpPr>
          <p:nvPr>
            <p:ph type="title"/>
          </p:nvPr>
        </p:nvSpPr>
        <p:spPr>
          <a:xfrm>
            <a:off x="2286000" y="489347"/>
            <a:ext cx="68580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" name="Shape 22"/>
          <p:cNvSpPr txBox="1">
            <a:spLocks noGrp="1"/>
          </p:cNvSpPr>
          <p:nvPr>
            <p:ph type="body" idx="1"/>
          </p:nvPr>
        </p:nvSpPr>
        <p:spPr>
          <a:xfrm>
            <a:off x="2895600" y="1314451"/>
            <a:ext cx="5791200" cy="3280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nim Left Conten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nim sideba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286000" cy="5143500"/>
          </a:xfrm>
          <a:prstGeom prst="rect">
            <a:avLst/>
          </a:prstGeom>
        </p:spPr>
      </p:pic>
      <p:sp>
        <p:nvSpPr>
          <p:cNvPr id="5" name="Shape 24"/>
          <p:cNvSpPr txBox="1">
            <a:spLocks noGrp="1"/>
          </p:cNvSpPr>
          <p:nvPr>
            <p:ph type="title"/>
          </p:nvPr>
        </p:nvSpPr>
        <p:spPr>
          <a:xfrm>
            <a:off x="2286000" y="489348"/>
            <a:ext cx="68580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" name="Shape 22"/>
          <p:cNvSpPr txBox="1">
            <a:spLocks noGrp="1"/>
          </p:cNvSpPr>
          <p:nvPr>
            <p:ph type="body" idx="1"/>
          </p:nvPr>
        </p:nvSpPr>
        <p:spPr>
          <a:xfrm>
            <a:off x="2895600" y="1314451"/>
            <a:ext cx="5791200" cy="3280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31" marR="0" lvl="1" indent="-152396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2972" marR="0" lvl="2" indent="-76198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160" marR="0" lvl="3" indent="-133347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24" marR="0" lvl="4" indent="-104773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537" marR="0" lvl="5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726" marR="0" lvl="6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8915" marR="0" lvl="7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103" marR="0" lvl="8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82082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nim Lef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nim sideba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286000" cy="5143500"/>
          </a:xfrm>
          <a:prstGeom prst="rect">
            <a:avLst/>
          </a:prstGeom>
        </p:spPr>
      </p:pic>
      <p:sp>
        <p:nvSpPr>
          <p:cNvPr id="5" name="Shape 24"/>
          <p:cNvSpPr txBox="1">
            <a:spLocks noGrp="1"/>
          </p:cNvSpPr>
          <p:nvPr>
            <p:ph type="title"/>
          </p:nvPr>
        </p:nvSpPr>
        <p:spPr>
          <a:xfrm>
            <a:off x="2286000" y="489348"/>
            <a:ext cx="68580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43181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nim Righ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nim sideba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6858000" y="0"/>
            <a:ext cx="2286000" cy="5143500"/>
          </a:xfrm>
          <a:prstGeom prst="rect">
            <a:avLst/>
          </a:prstGeom>
        </p:spPr>
      </p:pic>
      <p:sp>
        <p:nvSpPr>
          <p:cNvPr id="4" name="Shape 22"/>
          <p:cNvSpPr txBox="1">
            <a:spLocks noGrp="1"/>
          </p:cNvSpPr>
          <p:nvPr>
            <p:ph type="body" idx="1"/>
          </p:nvPr>
        </p:nvSpPr>
        <p:spPr>
          <a:xfrm>
            <a:off x="457200" y="1123951"/>
            <a:ext cx="5943600" cy="369927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514337" marR="0" lvl="0" indent="-311142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31" marR="0" lvl="1" indent="-152396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2972" marR="0" lvl="2" indent="-76198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160" marR="0" lvl="3" indent="-133347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24" marR="0" lvl="4" indent="-104773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537" marR="0" lvl="5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726" marR="0" lvl="6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8915" marR="0" lvl="7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103" marR="0" lvl="8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24"/>
          <p:cNvSpPr txBox="1">
            <a:spLocks noGrp="1"/>
          </p:cNvSpPr>
          <p:nvPr>
            <p:ph type="title"/>
          </p:nvPr>
        </p:nvSpPr>
        <p:spPr>
          <a:xfrm>
            <a:off x="0" y="489348"/>
            <a:ext cx="68580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888404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nim Right Conten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nim sideba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6858000" y="0"/>
            <a:ext cx="2286000" cy="5143500"/>
          </a:xfrm>
          <a:prstGeom prst="rect">
            <a:avLst/>
          </a:prstGeom>
        </p:spPr>
      </p:pic>
      <p:sp>
        <p:nvSpPr>
          <p:cNvPr id="5" name="Shape 24"/>
          <p:cNvSpPr txBox="1">
            <a:spLocks noGrp="1"/>
          </p:cNvSpPr>
          <p:nvPr>
            <p:ph type="title"/>
          </p:nvPr>
        </p:nvSpPr>
        <p:spPr>
          <a:xfrm>
            <a:off x="0" y="489348"/>
            <a:ext cx="68580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" name="Shape 22"/>
          <p:cNvSpPr txBox="1">
            <a:spLocks noGrp="1"/>
          </p:cNvSpPr>
          <p:nvPr>
            <p:ph type="body" idx="1"/>
          </p:nvPr>
        </p:nvSpPr>
        <p:spPr>
          <a:xfrm>
            <a:off x="914400" y="1200150"/>
            <a:ext cx="5791200" cy="3280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31" marR="0" lvl="1" indent="-152396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2972" marR="0" lvl="2" indent="-76198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160" marR="0" lvl="3" indent="-133347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24" marR="0" lvl="4" indent="-104773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537" marR="0" lvl="5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726" marR="0" lvl="6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8915" marR="0" lvl="7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103" marR="0" lvl="8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16848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nim Righ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nim sideba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6858000" y="0"/>
            <a:ext cx="2286000" cy="5143500"/>
          </a:xfrm>
          <a:prstGeom prst="rect">
            <a:avLst/>
          </a:prstGeom>
        </p:spPr>
      </p:pic>
      <p:sp>
        <p:nvSpPr>
          <p:cNvPr id="5" name="Shape 24"/>
          <p:cNvSpPr txBox="1">
            <a:spLocks noGrp="1"/>
          </p:cNvSpPr>
          <p:nvPr>
            <p:ph type="title"/>
          </p:nvPr>
        </p:nvSpPr>
        <p:spPr>
          <a:xfrm>
            <a:off x="0" y="489348"/>
            <a:ext cx="68580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8724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nim Right Pi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2"/>
          <p:cNvSpPr txBox="1">
            <a:spLocks noGrp="1"/>
          </p:cNvSpPr>
          <p:nvPr>
            <p:ph type="body" idx="1"/>
          </p:nvPr>
        </p:nvSpPr>
        <p:spPr>
          <a:xfrm>
            <a:off x="457200" y="1123950"/>
            <a:ext cx="5943600" cy="369927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514350" marR="0" lvl="0" indent="-31115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24"/>
          <p:cNvSpPr txBox="1">
            <a:spLocks noGrp="1"/>
          </p:cNvSpPr>
          <p:nvPr>
            <p:ph type="title"/>
          </p:nvPr>
        </p:nvSpPr>
        <p:spPr>
          <a:xfrm>
            <a:off x="0" y="489347"/>
            <a:ext cx="68580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pic>
        <p:nvPicPr>
          <p:cNvPr id="6" name="Picture 5" descr="RIGHT SIDEBAR w SEAL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0" y="0"/>
            <a:ext cx="2286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nim Right Pin Conten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4"/>
          <p:cNvSpPr txBox="1">
            <a:spLocks noGrp="1"/>
          </p:cNvSpPr>
          <p:nvPr>
            <p:ph type="title"/>
          </p:nvPr>
        </p:nvSpPr>
        <p:spPr>
          <a:xfrm>
            <a:off x="0" y="489347"/>
            <a:ext cx="68580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" name="Shape 22"/>
          <p:cNvSpPr txBox="1">
            <a:spLocks noGrp="1"/>
          </p:cNvSpPr>
          <p:nvPr>
            <p:ph type="body" idx="1"/>
          </p:nvPr>
        </p:nvSpPr>
        <p:spPr>
          <a:xfrm>
            <a:off x="914400" y="1200150"/>
            <a:ext cx="5791200" cy="3280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" name="Picture 6" descr="RIGHT SIDEBAR w SEAL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0" y="0"/>
            <a:ext cx="2286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72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23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Relationship Id="rId22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6" r:id="rId2"/>
    <p:sldLayoutId id="2147483664" r:id="rId3"/>
    <p:sldLayoutId id="2147483663" r:id="rId4"/>
    <p:sldLayoutId id="2147483657" r:id="rId5"/>
    <p:sldLayoutId id="2147483665" r:id="rId6"/>
    <p:sldLayoutId id="2147483672" r:id="rId7"/>
    <p:sldLayoutId id="2147483666" r:id="rId8"/>
    <p:sldLayoutId id="2147483668" r:id="rId9"/>
    <p:sldLayoutId id="2147483661" r:id="rId10"/>
    <p:sldLayoutId id="2147483662" r:id="rId11"/>
    <p:sldLayoutId id="2147483671" r:id="rId12"/>
    <p:sldLayoutId id="2147483667" r:id="rId13"/>
    <p:sldLayoutId id="2147483674" r:id="rId14"/>
    <p:sldLayoutId id="2147483675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dirty="0">
          <a:solidFill>
            <a:schemeClr val="tx1"/>
          </a:solidFill>
          <a:latin typeface="+mj-lt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90482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11" r:id="rId21"/>
    <p:sldLayoutId id="2147483712" r:id="rId22"/>
    <p:sldLayoutId id="2147483713" r:id="rId2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dirty="0">
          <a:solidFill>
            <a:schemeClr val="tx1"/>
          </a:solidFill>
          <a:latin typeface="+mj-lt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673352" y="723519"/>
            <a:ext cx="5797296" cy="89154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3352" y="1978534"/>
            <a:ext cx="5797296" cy="2326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66072" y="4679112"/>
            <a:ext cx="2065310" cy="2429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4/23/2024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0150" y="4677156"/>
            <a:ext cx="4425892" cy="240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69192" y="4663440"/>
            <a:ext cx="274320" cy="27432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825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175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  <p:hf sldNum="0"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100" kern="1200" cap="all" spc="15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290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143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68580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8572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984647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13235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013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412081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8162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  <p:sldLayoutId id="2147483769" r:id="rId17"/>
    <p:sldLayoutId id="2147483770" r:id="rId18"/>
    <p:sldLayoutId id="2147483771" r:id="rId19"/>
    <p:sldLayoutId id="2147483772" r:id="rId20"/>
    <p:sldLayoutId id="2147483773" r:id="rId21"/>
    <p:sldLayoutId id="2147483774" r:id="rId22"/>
    <p:sldLayoutId id="2147483775" r:id="rId2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dirty="0">
          <a:solidFill>
            <a:schemeClr val="tx1"/>
          </a:solidFill>
          <a:latin typeface="+mj-lt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10" Type="http://schemas.openxmlformats.org/officeDocument/2006/relationships/image" Target="../media/image1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10" Type="http://schemas.openxmlformats.org/officeDocument/2006/relationships/image" Target="../media/image1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579382" y="327632"/>
            <a:ext cx="7772400" cy="1916106"/>
          </a:xfrm>
        </p:spPr>
        <p:txBody>
          <a:bodyPr/>
          <a:lstStyle/>
          <a:p>
            <a:r>
              <a:rPr lang="en-US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 Safe In Cyberspace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2"/>
          </p:nvPr>
        </p:nvSpPr>
        <p:spPr>
          <a:xfrm>
            <a:off x="1531882" y="2189950"/>
            <a:ext cx="5867400" cy="1761565"/>
          </a:xfrm>
        </p:spPr>
        <p:txBody>
          <a:bodyPr/>
          <a:lstStyle/>
          <a:p>
            <a:r>
              <a:rPr lang="en-US" dirty="0"/>
              <a:t>Bryce Kinder</a:t>
            </a:r>
          </a:p>
          <a:p>
            <a:r>
              <a:rPr lang="en-US" dirty="0"/>
              <a:t>MX Technology Engineer</a:t>
            </a:r>
          </a:p>
          <a:p>
            <a:endParaRPr lang="en-US" sz="1600" dirty="0"/>
          </a:p>
          <a:p>
            <a:r>
              <a:rPr lang="en-US" sz="1600" dirty="0"/>
              <a:t>April 22,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66"/>
          <p:cNvSpPr txBox="1">
            <a:spLocks noGrp="1"/>
          </p:cNvSpPr>
          <p:nvPr>
            <p:ph type="title"/>
          </p:nvPr>
        </p:nvSpPr>
        <p:spPr>
          <a:xfrm>
            <a:off x="1371600" y="285750"/>
            <a:ext cx="7699343" cy="6345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-US" dirty="0"/>
              <a:t>Strong Unique Passwords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800C9E-D6FC-F341-9790-8F3CCAED6AC3}"/>
              </a:ext>
            </a:extLst>
          </p:cNvPr>
          <p:cNvSpPr txBox="1"/>
          <p:nvPr/>
        </p:nvSpPr>
        <p:spPr>
          <a:xfrm>
            <a:off x="1940230" y="1464514"/>
            <a:ext cx="6089025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Random Character String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12 or more characters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At least 3 of each type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2000" dirty="0"/>
              <a:t>Numbers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2000" dirty="0"/>
              <a:t>Uppercase Letters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2000" dirty="0"/>
              <a:t>Lowercase Letters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2000" dirty="0"/>
              <a:t>Special Characters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2000" dirty="0"/>
              <a:t>Use a different password for each account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ED6091-AFD1-BA8C-8710-B5F3CF17BE9A}"/>
              </a:ext>
            </a:extLst>
          </p:cNvPr>
          <p:cNvSpPr txBox="1"/>
          <p:nvPr/>
        </p:nvSpPr>
        <p:spPr>
          <a:xfrm>
            <a:off x="2157560" y="4475588"/>
            <a:ext cx="4828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>
                <a:solidFill>
                  <a:srgbClr val="0070C0"/>
                </a:solidFill>
                <a:latin typeface="Courier" pitchFamily="2" charset="0"/>
              </a:rPr>
              <a:t>RZj9tkP6p*04.ot!</a:t>
            </a:r>
          </a:p>
        </p:txBody>
      </p:sp>
    </p:spTree>
    <p:extLst>
      <p:ext uri="{BB962C8B-B14F-4D97-AF65-F5344CB8AC3E}">
        <p14:creationId xmlns:p14="http://schemas.microsoft.com/office/powerpoint/2010/main" val="99915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66"/>
          <p:cNvSpPr txBox="1">
            <a:spLocks noGrp="1"/>
          </p:cNvSpPr>
          <p:nvPr>
            <p:ph type="title"/>
          </p:nvPr>
        </p:nvSpPr>
        <p:spPr>
          <a:xfrm>
            <a:off x="1371600" y="285750"/>
            <a:ext cx="7699343" cy="6345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-US" dirty="0"/>
              <a:t>Strong Unique Passwords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800C9E-D6FC-F341-9790-8F3CCAED6AC3}"/>
              </a:ext>
            </a:extLst>
          </p:cNvPr>
          <p:cNvSpPr txBox="1"/>
          <p:nvPr/>
        </p:nvSpPr>
        <p:spPr>
          <a:xfrm>
            <a:off x="2055194" y="1386539"/>
            <a:ext cx="633215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Unique Phrases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12 or more characters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At least 3 of each type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2000" dirty="0"/>
              <a:t>Numbers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2000" dirty="0"/>
              <a:t>Uppercase Letters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2000" dirty="0"/>
              <a:t>Lowercase Letters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2000" dirty="0"/>
              <a:t>Special Characters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2000" dirty="0"/>
              <a:t>Use a different password for each account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ED6091-AFD1-BA8C-8710-B5F3CF17BE9A}"/>
              </a:ext>
            </a:extLst>
          </p:cNvPr>
          <p:cNvSpPr txBox="1"/>
          <p:nvPr/>
        </p:nvSpPr>
        <p:spPr>
          <a:xfrm>
            <a:off x="269691" y="4410444"/>
            <a:ext cx="860461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>
                <a:solidFill>
                  <a:srgbClr val="0070C0"/>
                </a:solidFill>
                <a:latin typeface="Courier" pitchFamily="2" charset="0"/>
              </a:rPr>
              <a:t>tHeInDyCoLtSnEeDaLeFtTaCkLe.1202!</a:t>
            </a:r>
          </a:p>
        </p:txBody>
      </p:sp>
    </p:spTree>
    <p:extLst>
      <p:ext uri="{BB962C8B-B14F-4D97-AF65-F5344CB8AC3E}">
        <p14:creationId xmlns:p14="http://schemas.microsoft.com/office/powerpoint/2010/main" val="5732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5E23564-15E7-1962-7639-BDE0A63EA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18" y="507184"/>
            <a:ext cx="6980465" cy="46363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1F00DD-FFEF-4655-37C5-F926A35BA47C}"/>
              </a:ext>
            </a:extLst>
          </p:cNvPr>
          <p:cNvSpPr txBox="1"/>
          <p:nvPr/>
        </p:nvSpPr>
        <p:spPr>
          <a:xfrm>
            <a:off x="958379" y="-72140"/>
            <a:ext cx="72272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3000" kern="1200" dirty="0">
                <a:latin typeface="Gill Sans MT" panose="020B0502020104020203"/>
                <a:ea typeface="+mn-ea"/>
                <a:cs typeface="+mn-cs"/>
              </a:rPr>
              <a:t>How long does it take to crack a password?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79F32E2-AEE5-0A14-4C4C-8BC59E4493D5}"/>
              </a:ext>
            </a:extLst>
          </p:cNvPr>
          <p:cNvCxnSpPr>
            <a:cxnSpLocks/>
          </p:cNvCxnSpPr>
          <p:nvPr/>
        </p:nvCxnSpPr>
        <p:spPr>
          <a:xfrm>
            <a:off x="0" y="3626963"/>
            <a:ext cx="914400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7771C3E-CDA8-B7C5-0231-BB6764E5A07A}"/>
              </a:ext>
            </a:extLst>
          </p:cNvPr>
          <p:cNvCxnSpPr>
            <a:cxnSpLocks/>
          </p:cNvCxnSpPr>
          <p:nvPr/>
        </p:nvCxnSpPr>
        <p:spPr>
          <a:xfrm>
            <a:off x="0" y="1337429"/>
            <a:ext cx="914400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Frame 18">
            <a:extLst>
              <a:ext uri="{FF2B5EF4-FFF2-40B4-BE49-F238E27FC236}">
                <a16:creationId xmlns:a16="http://schemas.microsoft.com/office/drawing/2014/main" id="{B90C564D-AB95-B133-01B1-E214BE068101}"/>
              </a:ext>
            </a:extLst>
          </p:cNvPr>
          <p:cNvSpPr/>
          <p:nvPr/>
        </p:nvSpPr>
        <p:spPr>
          <a:xfrm>
            <a:off x="5769537" y="500113"/>
            <a:ext cx="1253347" cy="837311"/>
          </a:xfrm>
          <a:prstGeom prst="fram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kern="1200" dirty="0">
              <a:solidFill>
                <a:srgbClr val="000000"/>
              </a:solidFill>
              <a:latin typeface="Gill Sans MT" panose="020B0502020104020203"/>
            </a:endParaRPr>
          </a:p>
        </p:txBody>
      </p:sp>
      <p:sp>
        <p:nvSpPr>
          <p:cNvPr id="21" name="Left Arrow 20">
            <a:extLst>
              <a:ext uri="{FF2B5EF4-FFF2-40B4-BE49-F238E27FC236}">
                <a16:creationId xmlns:a16="http://schemas.microsoft.com/office/drawing/2014/main" id="{22BA2B0F-9229-9088-6B10-7CA9CA2069DC}"/>
              </a:ext>
            </a:extLst>
          </p:cNvPr>
          <p:cNvSpPr/>
          <p:nvPr/>
        </p:nvSpPr>
        <p:spPr>
          <a:xfrm>
            <a:off x="7022883" y="737031"/>
            <a:ext cx="2048059" cy="363474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1350" kern="1200" dirty="0">
                <a:solidFill>
                  <a:sysClr val="windowText" lastClr="000000"/>
                </a:solidFill>
                <a:latin typeface="Gill Sans MT" panose="020B0502020104020203"/>
              </a:rPr>
              <a:t>Use these 4 groups</a:t>
            </a:r>
          </a:p>
        </p:txBody>
      </p:sp>
      <p:sp>
        <p:nvSpPr>
          <p:cNvPr id="23" name="Left Arrow 22">
            <a:extLst>
              <a:ext uri="{FF2B5EF4-FFF2-40B4-BE49-F238E27FC236}">
                <a16:creationId xmlns:a16="http://schemas.microsoft.com/office/drawing/2014/main" id="{6E521967-9D18-566C-25F6-99116DCF7252}"/>
              </a:ext>
            </a:extLst>
          </p:cNvPr>
          <p:cNvSpPr/>
          <p:nvPr/>
        </p:nvSpPr>
        <p:spPr>
          <a:xfrm>
            <a:off x="7022883" y="3624335"/>
            <a:ext cx="2078699" cy="363474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1350" kern="1200" dirty="0">
                <a:solidFill>
                  <a:sysClr val="windowText" lastClr="000000"/>
                </a:solidFill>
                <a:latin typeface="Gill Sans MT" panose="020B0502020104020203"/>
              </a:rPr>
              <a:t>Use at least 13 characters</a:t>
            </a:r>
          </a:p>
        </p:txBody>
      </p:sp>
    </p:spTree>
    <p:extLst>
      <p:ext uri="{BB962C8B-B14F-4D97-AF65-F5344CB8AC3E}">
        <p14:creationId xmlns:p14="http://schemas.microsoft.com/office/powerpoint/2010/main" val="324204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66"/>
          <p:cNvSpPr txBox="1">
            <a:spLocks noGrp="1"/>
          </p:cNvSpPr>
          <p:nvPr>
            <p:ph type="title"/>
          </p:nvPr>
        </p:nvSpPr>
        <p:spPr>
          <a:xfrm>
            <a:off x="1371600" y="285750"/>
            <a:ext cx="7699343" cy="6345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-US" dirty="0"/>
              <a:t>Password Managers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800C9E-D6FC-F341-9790-8F3CCAED6AC3}"/>
              </a:ext>
            </a:extLst>
          </p:cNvPr>
          <p:cNvSpPr txBox="1"/>
          <p:nvPr/>
        </p:nvSpPr>
        <p:spPr>
          <a:xfrm>
            <a:off x="1081726" y="1203729"/>
            <a:ext cx="8137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en-US" sz="2400" kern="1200" dirty="0">
                <a:latin typeface="Gill Sans MT" panose="020B0502020104020203"/>
                <a:ea typeface="+mn-ea"/>
                <a:cs typeface="+mn-cs"/>
              </a:rPr>
              <a:t>Manage password complexity with a password manager</a:t>
            </a:r>
          </a:p>
        </p:txBody>
      </p:sp>
      <p:pic>
        <p:nvPicPr>
          <p:cNvPr id="3074" name="Picture 2" descr="Password &amp; Secrets Management | Keeper Security">
            <a:extLst>
              <a:ext uri="{FF2B5EF4-FFF2-40B4-BE49-F238E27FC236}">
                <a16:creationId xmlns:a16="http://schemas.microsoft.com/office/drawing/2014/main" id="{A6F5DBFE-4B49-AB03-D28F-03C7BB30D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068" y="1423020"/>
            <a:ext cx="5181760" cy="406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724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FAD9944-C926-714C-89F4-BA83BC468D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99" r="11367" b="-1"/>
          <a:stretch/>
        </p:blipFill>
        <p:spPr>
          <a:xfrm>
            <a:off x="15" y="7"/>
            <a:ext cx="9143985" cy="51434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6B2FA5-573A-AB4C-B101-5EC7C9E9F9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0150" y="1790058"/>
            <a:ext cx="6743700" cy="1234440"/>
          </a:xfrm>
          <a:solidFill>
            <a:schemeClr val="bg1">
              <a:alpha val="60000"/>
            </a:schemeClr>
          </a:solidFill>
          <a:ln w="38100" cap="sq">
            <a:solidFill>
              <a:schemeClr val="tx1"/>
            </a:solidFill>
            <a:miter lim="800000"/>
          </a:ln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PROTECTING YOUR ACCOUNTS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333F5CB-1C95-AB46-BBC1-2C4C0C850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34" y="92676"/>
            <a:ext cx="922631" cy="92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433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438BC-C5AE-144C-9920-209C7D88E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888" y="132629"/>
            <a:ext cx="7160936" cy="891540"/>
          </a:xfrm>
        </p:spPr>
        <p:txBody>
          <a:bodyPr>
            <a:normAutofit fontScale="90000"/>
          </a:bodyPr>
          <a:lstStyle/>
          <a:p>
            <a:r>
              <a:rPr lang="en-US" dirty="0"/>
              <a:t>USE 2-FACTOR AUTHENTICATION </a:t>
            </a:r>
            <a:br>
              <a:rPr lang="en-US" dirty="0"/>
            </a:br>
            <a:r>
              <a:rPr lang="en-US" dirty="0"/>
              <a:t>on all accounts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9408E91-4628-3A49-B10F-D662E39A2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34" y="92676"/>
            <a:ext cx="922631" cy="921342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C1A3597-904A-113D-9E88-2E9AEC96DCB6}"/>
              </a:ext>
            </a:extLst>
          </p:cNvPr>
          <p:cNvSpPr/>
          <p:nvPr/>
        </p:nvSpPr>
        <p:spPr>
          <a:xfrm>
            <a:off x="2028985" y="3340768"/>
            <a:ext cx="2284401" cy="744688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1350" kern="1200" dirty="0">
                <a:solidFill>
                  <a:sysClr val="windowText" lastClr="000000"/>
                </a:solidFill>
                <a:latin typeface="Gill Sans MT" panose="020B0502020104020203"/>
              </a:rPr>
              <a:t>Username &amp; Password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1B27742-FB42-5153-8749-417B73E71B35}"/>
              </a:ext>
            </a:extLst>
          </p:cNvPr>
          <p:cNvSpPr/>
          <p:nvPr/>
        </p:nvSpPr>
        <p:spPr>
          <a:xfrm>
            <a:off x="5602321" y="4310743"/>
            <a:ext cx="1567546" cy="700128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1350" kern="1200" dirty="0">
                <a:solidFill>
                  <a:sysClr val="windowText" lastClr="000000"/>
                </a:solidFill>
                <a:latin typeface="Gill Sans MT" panose="020B0502020104020203"/>
              </a:rPr>
              <a:t>Authenticator App</a:t>
            </a:r>
            <a:endParaRPr lang="en-US" sz="1050" kern="1200" dirty="0">
              <a:solidFill>
                <a:sysClr val="windowText" lastClr="000000"/>
              </a:solidFill>
              <a:latin typeface="Gill Sans MT" panose="020B0502020104020203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7FCEED-E0D2-7250-A461-F38EEAC8E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321" y="1572381"/>
            <a:ext cx="1567545" cy="2623968"/>
          </a:xfrm>
          <a:prstGeom prst="rect">
            <a:avLst/>
          </a:prstGeom>
        </p:spPr>
      </p:pic>
      <p:pic>
        <p:nvPicPr>
          <p:cNvPr id="14" name="Picture 2" descr="How to create a secure username | TechRepublic">
            <a:extLst>
              <a:ext uri="{FF2B5EF4-FFF2-40B4-BE49-F238E27FC236}">
                <a16:creationId xmlns:a16="http://schemas.microsoft.com/office/drawing/2014/main" id="{C062DA33-6284-7639-05DB-AD4129E90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985" y="1679189"/>
            <a:ext cx="2284401" cy="151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76F109A-DA03-E567-DE96-5D2ADA8A0A5B}"/>
              </a:ext>
            </a:extLst>
          </p:cNvPr>
          <p:cNvSpPr txBox="1"/>
          <p:nvPr/>
        </p:nvSpPr>
        <p:spPr>
          <a:xfrm>
            <a:off x="2620394" y="1167013"/>
            <a:ext cx="1101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1800" kern="1200" dirty="0">
                <a:latin typeface="Gill Sans MT" panose="020B0502020104020203"/>
                <a:ea typeface="+mn-ea"/>
                <a:cs typeface="+mn-cs"/>
              </a:rPr>
              <a:t>Factor #1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64A99D-2CD3-7FEE-5A83-FE5CCF383B84}"/>
              </a:ext>
            </a:extLst>
          </p:cNvPr>
          <p:cNvSpPr txBox="1"/>
          <p:nvPr/>
        </p:nvSpPr>
        <p:spPr>
          <a:xfrm>
            <a:off x="5760120" y="1167013"/>
            <a:ext cx="1101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1800" kern="1200" dirty="0">
                <a:latin typeface="Gill Sans MT" panose="020B0502020104020203"/>
                <a:ea typeface="+mn-ea"/>
                <a:cs typeface="+mn-cs"/>
              </a:rPr>
              <a:t>Factor #2</a:t>
            </a:r>
          </a:p>
        </p:txBody>
      </p:sp>
    </p:spTree>
    <p:extLst>
      <p:ext uri="{BB962C8B-B14F-4D97-AF65-F5344CB8AC3E}">
        <p14:creationId xmlns:p14="http://schemas.microsoft.com/office/powerpoint/2010/main" val="17225058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FAD9944-C926-714C-89F4-BA83BC468D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99" r="11367" b="-1"/>
          <a:stretch/>
        </p:blipFill>
        <p:spPr>
          <a:xfrm>
            <a:off x="15" y="7"/>
            <a:ext cx="9143985" cy="51434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6B2FA5-573A-AB4C-B101-5EC7C9E9F9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0150" y="1790058"/>
            <a:ext cx="6743700" cy="1234440"/>
          </a:xfrm>
          <a:solidFill>
            <a:schemeClr val="bg1">
              <a:alpha val="60000"/>
            </a:schemeClr>
          </a:solidFill>
          <a:ln w="38100" cap="sq">
            <a:solidFill>
              <a:schemeClr val="tx1"/>
            </a:solidFill>
            <a:miter lim="800000"/>
          </a:ln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PHISHING DETECTION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333F5CB-1C95-AB46-BBC1-2C4C0C850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34" y="92676"/>
            <a:ext cx="922631" cy="92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680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438BC-C5AE-144C-9920-209C7D88E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Phishing websites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93C93-05C0-F74B-93E1-AC7ACD477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3352" y="1978534"/>
            <a:ext cx="5797296" cy="2791244"/>
          </a:xfrm>
        </p:spPr>
        <p:txBody>
          <a:bodyPr>
            <a:normAutofit fontScale="85000" lnSpcReduction="20000"/>
          </a:bodyPr>
          <a:lstStyle/>
          <a:p>
            <a:r>
              <a:rPr lang="en-US" sz="2100" dirty="0"/>
              <a:t>Phishing is a fraudulent practice in which an attacker masquerades as a reputable entity or person in an email or other form of communication. </a:t>
            </a:r>
          </a:p>
          <a:p>
            <a:r>
              <a:rPr lang="en-US" sz="2100" dirty="0"/>
              <a:t>Phishers use their own domains (websites) to trick users.</a:t>
            </a:r>
          </a:p>
          <a:p>
            <a:r>
              <a:rPr lang="en-US" sz="2100" dirty="0"/>
              <a:t>These tricky domains are placed as </a:t>
            </a:r>
            <a:r>
              <a:rPr lang="en-US" sz="2100" b="1" dirty="0"/>
              <a:t>links</a:t>
            </a:r>
            <a:r>
              <a:rPr lang="en-US" sz="2100" dirty="0"/>
              <a:t> in the Phishing email.</a:t>
            </a:r>
          </a:p>
          <a:p>
            <a:r>
              <a:rPr lang="en-US" sz="2100" dirty="0"/>
              <a:t>Phishers build websites that look like legitimate sites to trick users.</a:t>
            </a:r>
          </a:p>
          <a:p>
            <a:r>
              <a:rPr lang="en-US" sz="2100" dirty="0"/>
              <a:t>Knowing how to inspect links can save you from a cyber attack.</a:t>
            </a:r>
          </a:p>
          <a:p>
            <a:endParaRPr lang="en-US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DB0ECCD6-4F5D-FC47-B256-9B9603D93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34" y="92676"/>
            <a:ext cx="922631" cy="92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14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5D665B7D-69D4-DA57-DB5B-1F8110442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730" y="-48587"/>
            <a:ext cx="5904422" cy="51601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9CE58F-25DA-6C42-B7D6-4B3EF8A53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150" y="3877261"/>
            <a:ext cx="6743700" cy="1234319"/>
          </a:xfrm>
          <a:prstGeom prst="ellipse">
            <a:avLst/>
          </a:prstGeom>
        </p:spPr>
        <p:txBody>
          <a:bodyPr vert="horz" lIns="205740" tIns="137160" rIns="205740" bIns="137160" rtlCol="0" anchor="ctr" anchorCtr="1">
            <a:normAutofit/>
          </a:bodyPr>
          <a:lstStyle/>
          <a:p>
            <a:r>
              <a:rPr lang="en-US" sz="2625" dirty="0"/>
              <a:t>Imposter phishing site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61AE5E29-91E4-7349-93F0-A19FAF966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8400" y="4190238"/>
            <a:ext cx="922631" cy="92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41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61AE5E29-91E4-7349-93F0-A19FAF966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8400" y="4190238"/>
            <a:ext cx="922631" cy="921342"/>
          </a:xfrm>
          <a:prstGeom prst="rect">
            <a:avLst/>
          </a:prstGeom>
        </p:spPr>
      </p:pic>
      <p:pic>
        <p:nvPicPr>
          <p:cNvPr id="12" name="Picture 11" descr="Graphical user interface, text, application, website&#10;&#10;Description automatically generated">
            <a:extLst>
              <a:ext uri="{FF2B5EF4-FFF2-40B4-BE49-F238E27FC236}">
                <a16:creationId xmlns:a16="http://schemas.microsoft.com/office/drawing/2014/main" id="{E854502F-35AA-77FB-6BDA-E8B1EFABE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5" y="440356"/>
            <a:ext cx="9111645" cy="3667226"/>
          </a:xfrm>
          <a:prstGeom prst="rect">
            <a:avLst/>
          </a:prstGeom>
        </p:spPr>
      </p:pic>
      <p:sp>
        <p:nvSpPr>
          <p:cNvPr id="13" name="Up Arrow 12">
            <a:extLst>
              <a:ext uri="{FF2B5EF4-FFF2-40B4-BE49-F238E27FC236}">
                <a16:creationId xmlns:a16="http://schemas.microsoft.com/office/drawing/2014/main" id="{7C15A647-6140-79A8-49B0-9FE6BB1AFEF7}"/>
              </a:ext>
            </a:extLst>
          </p:cNvPr>
          <p:cNvSpPr/>
          <p:nvPr/>
        </p:nvSpPr>
        <p:spPr>
          <a:xfrm>
            <a:off x="3913210" y="911392"/>
            <a:ext cx="1147813" cy="1660358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2925568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A392150-DAAB-8C14-C131-D7B886E47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43200" y="1546412"/>
            <a:ext cx="5943600" cy="3317581"/>
          </a:xfrm>
        </p:spPr>
        <p:txBody>
          <a:bodyPr/>
          <a:lstStyle/>
          <a:p>
            <a:r>
              <a:rPr lang="en-US" sz="2000" dirty="0">
                <a:latin typeface="+mn-lt"/>
              </a:rPr>
              <a:t>Human cybersecurity exploits and how to safeguard them</a:t>
            </a:r>
          </a:p>
          <a:p>
            <a:r>
              <a:rPr lang="en-US" sz="2000" dirty="0">
                <a:latin typeface="+mn-lt"/>
              </a:rPr>
              <a:t>Protecting our accounts</a:t>
            </a:r>
          </a:p>
          <a:p>
            <a:r>
              <a:rPr lang="en-US" sz="2000" dirty="0">
                <a:latin typeface="+mn-lt"/>
              </a:rPr>
              <a:t>Phishing detection</a:t>
            </a:r>
          </a:p>
          <a:p>
            <a:r>
              <a:rPr lang="en-US" sz="2000" dirty="0">
                <a:latin typeface="+mn-lt"/>
              </a:rPr>
              <a:t>Cyber prevention tips</a:t>
            </a:r>
          </a:p>
          <a:p>
            <a:r>
              <a:rPr lang="en-US" sz="2000" dirty="0">
                <a:latin typeface="+mn-lt"/>
              </a:rPr>
              <a:t>Q &amp; A</a:t>
            </a:r>
          </a:p>
          <a:p>
            <a:endParaRPr lang="en-US" sz="2000" dirty="0">
              <a:latin typeface="+mn-lt"/>
            </a:endParaRPr>
          </a:p>
          <a:p>
            <a:endParaRPr lang="en-US" sz="2000" dirty="0">
              <a:latin typeface="+mn-lt"/>
            </a:endParaRPr>
          </a:p>
          <a:p>
            <a:endParaRPr lang="en-US" sz="2000" dirty="0">
              <a:latin typeface="+mn-lt"/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2E7B3F0-120B-80B1-E769-1ACE8C3D2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presentation:</a:t>
            </a:r>
          </a:p>
        </p:txBody>
      </p:sp>
    </p:spTree>
    <p:extLst>
      <p:ext uri="{BB962C8B-B14F-4D97-AF65-F5344CB8AC3E}">
        <p14:creationId xmlns:p14="http://schemas.microsoft.com/office/powerpoint/2010/main" val="65992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74C76FBA-B45A-4445-AA82-9FC45202D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8400" y="4190238"/>
            <a:ext cx="922631" cy="921342"/>
          </a:xfrm>
          <a:prstGeom prst="rect">
            <a:avLst/>
          </a:prstGeom>
        </p:spPr>
      </p:pic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DD3D0854-2C32-1805-2CAC-39B114530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730" y="-48587"/>
            <a:ext cx="5904422" cy="51601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9CE58F-25DA-6C42-B7D6-4B3EF8A53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091" y="3320716"/>
            <a:ext cx="6743700" cy="1431035"/>
          </a:xfrm>
          <a:prstGeom prst="ellipse">
            <a:avLst/>
          </a:prstGeom>
        </p:spPr>
        <p:txBody>
          <a:bodyPr vert="horz" lIns="205740" tIns="137160" rIns="205740" bIns="137160" rtlCol="0" anchor="ctr" anchorCtr="1">
            <a:normAutofit/>
          </a:bodyPr>
          <a:lstStyle/>
          <a:p>
            <a:r>
              <a:rPr lang="en-US" sz="2175"/>
              <a:t>What is this phishing site trying to do?</a:t>
            </a:r>
          </a:p>
        </p:txBody>
      </p:sp>
    </p:spTree>
    <p:extLst>
      <p:ext uri="{BB962C8B-B14F-4D97-AF65-F5344CB8AC3E}">
        <p14:creationId xmlns:p14="http://schemas.microsoft.com/office/powerpoint/2010/main" val="285510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7F05124-B563-F478-272A-7424CBDE2532}"/>
              </a:ext>
            </a:extLst>
          </p:cNvPr>
          <p:cNvSpPr/>
          <p:nvPr/>
        </p:nvSpPr>
        <p:spPr>
          <a:xfrm>
            <a:off x="243762" y="1592512"/>
            <a:ext cx="8474529" cy="9602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>
                <a:solidFill>
                  <a:srgbClr val="71AFFD"/>
                </a:solidFill>
              </a:rPr>
              <a:t>https</a:t>
            </a:r>
            <a:r>
              <a:rPr lang="en-US" sz="4950">
                <a:solidFill>
                  <a:schemeClr val="bg1"/>
                </a:solidFill>
              </a:rPr>
              <a:t>://</a:t>
            </a:r>
            <a:r>
              <a:rPr lang="en-US" sz="4950" err="1">
                <a:solidFill>
                  <a:srgbClr val="FF594B"/>
                </a:solidFill>
              </a:rPr>
              <a:t>www</a:t>
            </a:r>
            <a:r>
              <a:rPr lang="en-US" sz="4950" err="1">
                <a:solidFill>
                  <a:srgbClr val="02BB9F"/>
                </a:solidFill>
              </a:rPr>
              <a:t>.starbucks.com</a:t>
            </a:r>
            <a:endParaRPr lang="en-US" sz="4950">
              <a:solidFill>
                <a:srgbClr val="02BB9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AECF7F7-A5E8-9902-CF42-E123CC30A2D3}"/>
              </a:ext>
            </a:extLst>
          </p:cNvPr>
          <p:cNvSpPr/>
          <p:nvPr/>
        </p:nvSpPr>
        <p:spPr>
          <a:xfrm>
            <a:off x="716738" y="277385"/>
            <a:ext cx="1353553" cy="6858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Protocol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462B100-87D5-8B45-79A0-F8413E3A2035}"/>
              </a:ext>
            </a:extLst>
          </p:cNvPr>
          <p:cNvSpPr/>
          <p:nvPr/>
        </p:nvSpPr>
        <p:spPr>
          <a:xfrm>
            <a:off x="2643510" y="277385"/>
            <a:ext cx="1353553" cy="6858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Sub-domain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A4C48AD-CD3B-A8AB-9FF3-9DD7A93E82AE}"/>
              </a:ext>
            </a:extLst>
          </p:cNvPr>
          <p:cNvSpPr/>
          <p:nvPr/>
        </p:nvSpPr>
        <p:spPr>
          <a:xfrm>
            <a:off x="5295736" y="277385"/>
            <a:ext cx="1353553" cy="6858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Domain</a:t>
            </a:r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6BB5B1EC-BFE3-2402-3B36-98098F266752}"/>
              </a:ext>
            </a:extLst>
          </p:cNvPr>
          <p:cNvSpPr/>
          <p:nvPr/>
        </p:nvSpPr>
        <p:spPr>
          <a:xfrm>
            <a:off x="1071731" y="963186"/>
            <a:ext cx="546212" cy="9602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DE47A5E6-5299-68D1-0F67-0B5C37987674}"/>
              </a:ext>
            </a:extLst>
          </p:cNvPr>
          <p:cNvSpPr/>
          <p:nvPr/>
        </p:nvSpPr>
        <p:spPr>
          <a:xfrm>
            <a:off x="3047180" y="963186"/>
            <a:ext cx="546212" cy="8562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9CDEBF38-F8A3-BC07-5785-EF108960AE41}"/>
              </a:ext>
            </a:extLst>
          </p:cNvPr>
          <p:cNvSpPr/>
          <p:nvPr/>
        </p:nvSpPr>
        <p:spPr>
          <a:xfrm>
            <a:off x="5699406" y="963185"/>
            <a:ext cx="546212" cy="9602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36427912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7F05124-B563-F478-272A-7424CBDE2532}"/>
              </a:ext>
            </a:extLst>
          </p:cNvPr>
          <p:cNvSpPr/>
          <p:nvPr/>
        </p:nvSpPr>
        <p:spPr>
          <a:xfrm>
            <a:off x="243762" y="1592512"/>
            <a:ext cx="8474529" cy="9602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>
                <a:solidFill>
                  <a:srgbClr val="71AFFD"/>
                </a:solidFill>
              </a:rPr>
              <a:t>https</a:t>
            </a:r>
            <a:r>
              <a:rPr lang="en-US" sz="4950">
                <a:solidFill>
                  <a:schemeClr val="bg1"/>
                </a:solidFill>
              </a:rPr>
              <a:t>://</a:t>
            </a:r>
            <a:r>
              <a:rPr lang="en-US" sz="4950" err="1">
                <a:solidFill>
                  <a:srgbClr val="FF594B"/>
                </a:solidFill>
              </a:rPr>
              <a:t>delivery</a:t>
            </a:r>
            <a:r>
              <a:rPr lang="en-US" sz="4950" err="1">
                <a:solidFill>
                  <a:srgbClr val="02BB9F"/>
                </a:solidFill>
              </a:rPr>
              <a:t>.starbucks.com</a:t>
            </a:r>
            <a:endParaRPr lang="en-US" sz="4950">
              <a:solidFill>
                <a:srgbClr val="02BB9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AECF7F7-A5E8-9902-CF42-E123CC30A2D3}"/>
              </a:ext>
            </a:extLst>
          </p:cNvPr>
          <p:cNvSpPr/>
          <p:nvPr/>
        </p:nvSpPr>
        <p:spPr>
          <a:xfrm>
            <a:off x="716738" y="277385"/>
            <a:ext cx="1353553" cy="6858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Protocol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462B100-87D5-8B45-79A0-F8413E3A2035}"/>
              </a:ext>
            </a:extLst>
          </p:cNvPr>
          <p:cNvSpPr/>
          <p:nvPr/>
        </p:nvSpPr>
        <p:spPr>
          <a:xfrm>
            <a:off x="2643510" y="277385"/>
            <a:ext cx="1353553" cy="6858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Sub-domain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A4C48AD-CD3B-A8AB-9FF3-9DD7A93E82AE}"/>
              </a:ext>
            </a:extLst>
          </p:cNvPr>
          <p:cNvSpPr/>
          <p:nvPr/>
        </p:nvSpPr>
        <p:spPr>
          <a:xfrm>
            <a:off x="5295736" y="277385"/>
            <a:ext cx="1353553" cy="6858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Domain</a:t>
            </a:r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6BB5B1EC-BFE3-2402-3B36-98098F266752}"/>
              </a:ext>
            </a:extLst>
          </p:cNvPr>
          <p:cNvSpPr/>
          <p:nvPr/>
        </p:nvSpPr>
        <p:spPr>
          <a:xfrm>
            <a:off x="1071731" y="963186"/>
            <a:ext cx="546212" cy="9602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DE47A5E6-5299-68D1-0F67-0B5C37987674}"/>
              </a:ext>
            </a:extLst>
          </p:cNvPr>
          <p:cNvSpPr/>
          <p:nvPr/>
        </p:nvSpPr>
        <p:spPr>
          <a:xfrm>
            <a:off x="3047180" y="963186"/>
            <a:ext cx="546212" cy="8562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9CDEBF38-F8A3-BC07-5785-EF108960AE41}"/>
              </a:ext>
            </a:extLst>
          </p:cNvPr>
          <p:cNvSpPr/>
          <p:nvPr/>
        </p:nvSpPr>
        <p:spPr>
          <a:xfrm>
            <a:off x="5699406" y="963185"/>
            <a:ext cx="546212" cy="9602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6165054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7F05124-B563-F478-272A-7424CBDE2532}"/>
              </a:ext>
            </a:extLst>
          </p:cNvPr>
          <p:cNvSpPr/>
          <p:nvPr/>
        </p:nvSpPr>
        <p:spPr>
          <a:xfrm>
            <a:off x="0" y="1592512"/>
            <a:ext cx="9143999" cy="9602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>
                <a:solidFill>
                  <a:srgbClr val="71AFFD"/>
                </a:solidFill>
              </a:rPr>
              <a:t>https</a:t>
            </a:r>
            <a:r>
              <a:rPr lang="en-US" sz="4950">
                <a:solidFill>
                  <a:schemeClr val="bg1"/>
                </a:solidFill>
              </a:rPr>
              <a:t>://</a:t>
            </a:r>
            <a:r>
              <a:rPr lang="en-US" sz="4950" err="1">
                <a:solidFill>
                  <a:srgbClr val="FF594B"/>
                </a:solidFill>
              </a:rPr>
              <a:t>www</a:t>
            </a:r>
            <a:r>
              <a:rPr lang="en-US" sz="4950" err="1">
                <a:solidFill>
                  <a:srgbClr val="02BB9F"/>
                </a:solidFill>
              </a:rPr>
              <a:t>.starbucks.com</a:t>
            </a:r>
            <a:r>
              <a:rPr lang="en-US" sz="4950">
                <a:solidFill>
                  <a:schemeClr val="bg1"/>
                </a:solidFill>
              </a:rPr>
              <a:t>/</a:t>
            </a:r>
            <a:r>
              <a:rPr lang="en-US" sz="4950">
                <a:solidFill>
                  <a:srgbClr val="A84AF2"/>
                </a:solidFill>
              </a:rPr>
              <a:t>menu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AECF7F7-A5E8-9902-CF42-E123CC30A2D3}"/>
              </a:ext>
            </a:extLst>
          </p:cNvPr>
          <p:cNvSpPr/>
          <p:nvPr/>
        </p:nvSpPr>
        <p:spPr>
          <a:xfrm>
            <a:off x="716738" y="277385"/>
            <a:ext cx="1353553" cy="6858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Protocol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462B100-87D5-8B45-79A0-F8413E3A2035}"/>
              </a:ext>
            </a:extLst>
          </p:cNvPr>
          <p:cNvSpPr/>
          <p:nvPr/>
        </p:nvSpPr>
        <p:spPr>
          <a:xfrm>
            <a:off x="2643510" y="277385"/>
            <a:ext cx="1353553" cy="6858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Sub-domain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A4C48AD-CD3B-A8AB-9FF3-9DD7A93E82AE}"/>
              </a:ext>
            </a:extLst>
          </p:cNvPr>
          <p:cNvSpPr/>
          <p:nvPr/>
        </p:nvSpPr>
        <p:spPr>
          <a:xfrm>
            <a:off x="5295736" y="277385"/>
            <a:ext cx="1353553" cy="6858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Domain</a:t>
            </a:r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6BB5B1EC-BFE3-2402-3B36-98098F266752}"/>
              </a:ext>
            </a:extLst>
          </p:cNvPr>
          <p:cNvSpPr/>
          <p:nvPr/>
        </p:nvSpPr>
        <p:spPr>
          <a:xfrm>
            <a:off x="1071731" y="963186"/>
            <a:ext cx="546212" cy="9602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DE47A5E6-5299-68D1-0F67-0B5C37987674}"/>
              </a:ext>
            </a:extLst>
          </p:cNvPr>
          <p:cNvSpPr/>
          <p:nvPr/>
        </p:nvSpPr>
        <p:spPr>
          <a:xfrm>
            <a:off x="3047180" y="963186"/>
            <a:ext cx="546212" cy="8562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9CDEBF38-F8A3-BC07-5785-EF108960AE41}"/>
              </a:ext>
            </a:extLst>
          </p:cNvPr>
          <p:cNvSpPr/>
          <p:nvPr/>
        </p:nvSpPr>
        <p:spPr>
          <a:xfrm>
            <a:off x="5699406" y="963185"/>
            <a:ext cx="546212" cy="9602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47C948D-E072-ED09-3D76-FF93C0113CB8}"/>
              </a:ext>
            </a:extLst>
          </p:cNvPr>
          <p:cNvSpPr/>
          <p:nvPr/>
        </p:nvSpPr>
        <p:spPr>
          <a:xfrm>
            <a:off x="7395492" y="277385"/>
            <a:ext cx="1353553" cy="6858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Path</a:t>
            </a:r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57BF6C74-CB4E-EDC8-4890-86A6B4F38451}"/>
              </a:ext>
            </a:extLst>
          </p:cNvPr>
          <p:cNvSpPr/>
          <p:nvPr/>
        </p:nvSpPr>
        <p:spPr>
          <a:xfrm>
            <a:off x="7799162" y="963184"/>
            <a:ext cx="546212" cy="9602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30239549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7F05124-B563-F478-272A-7424CBDE2532}"/>
              </a:ext>
            </a:extLst>
          </p:cNvPr>
          <p:cNvSpPr/>
          <p:nvPr/>
        </p:nvSpPr>
        <p:spPr>
          <a:xfrm>
            <a:off x="0" y="1592512"/>
            <a:ext cx="9143999" cy="9602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>
                <a:solidFill>
                  <a:srgbClr val="71AFFD"/>
                </a:solidFill>
              </a:rPr>
              <a:t>https</a:t>
            </a:r>
            <a:r>
              <a:rPr lang="en-US" sz="4950">
                <a:solidFill>
                  <a:schemeClr val="bg1"/>
                </a:solidFill>
              </a:rPr>
              <a:t>://</a:t>
            </a:r>
            <a:r>
              <a:rPr lang="en-US" sz="4950" err="1">
                <a:solidFill>
                  <a:srgbClr val="FF594B"/>
                </a:solidFill>
              </a:rPr>
              <a:t>www</a:t>
            </a:r>
            <a:r>
              <a:rPr lang="en-US" sz="4950" err="1">
                <a:solidFill>
                  <a:srgbClr val="02BB9F"/>
                </a:solidFill>
              </a:rPr>
              <a:t>.starbucks.com</a:t>
            </a:r>
            <a:r>
              <a:rPr lang="en-US" sz="4950">
                <a:solidFill>
                  <a:schemeClr val="bg1"/>
                </a:solidFill>
              </a:rPr>
              <a:t>/</a:t>
            </a:r>
            <a:r>
              <a:rPr lang="en-US" sz="4950">
                <a:solidFill>
                  <a:srgbClr val="A84AF2"/>
                </a:solidFill>
              </a:rPr>
              <a:t>menu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AECF7F7-A5E8-9902-CF42-E123CC30A2D3}"/>
              </a:ext>
            </a:extLst>
          </p:cNvPr>
          <p:cNvSpPr/>
          <p:nvPr/>
        </p:nvSpPr>
        <p:spPr>
          <a:xfrm>
            <a:off x="716738" y="277385"/>
            <a:ext cx="1353553" cy="6858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Protocol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462B100-87D5-8B45-79A0-F8413E3A2035}"/>
              </a:ext>
            </a:extLst>
          </p:cNvPr>
          <p:cNvSpPr/>
          <p:nvPr/>
        </p:nvSpPr>
        <p:spPr>
          <a:xfrm>
            <a:off x="2170287" y="291555"/>
            <a:ext cx="1353553" cy="6858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Sub-domain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A4C48AD-CD3B-A8AB-9FF3-9DD7A93E82AE}"/>
              </a:ext>
            </a:extLst>
          </p:cNvPr>
          <p:cNvSpPr/>
          <p:nvPr/>
        </p:nvSpPr>
        <p:spPr>
          <a:xfrm>
            <a:off x="4171834" y="277385"/>
            <a:ext cx="1353553" cy="6858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Domain</a:t>
            </a:r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6BB5B1EC-BFE3-2402-3B36-98098F266752}"/>
              </a:ext>
            </a:extLst>
          </p:cNvPr>
          <p:cNvSpPr/>
          <p:nvPr/>
        </p:nvSpPr>
        <p:spPr>
          <a:xfrm>
            <a:off x="1071731" y="963186"/>
            <a:ext cx="546212" cy="9602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DE47A5E6-5299-68D1-0F67-0B5C37987674}"/>
              </a:ext>
            </a:extLst>
          </p:cNvPr>
          <p:cNvSpPr/>
          <p:nvPr/>
        </p:nvSpPr>
        <p:spPr>
          <a:xfrm>
            <a:off x="2573956" y="977356"/>
            <a:ext cx="546212" cy="8562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9CDEBF38-F8A3-BC07-5785-EF108960AE41}"/>
              </a:ext>
            </a:extLst>
          </p:cNvPr>
          <p:cNvSpPr/>
          <p:nvPr/>
        </p:nvSpPr>
        <p:spPr>
          <a:xfrm>
            <a:off x="4575504" y="963184"/>
            <a:ext cx="546212" cy="9602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47C948D-E072-ED09-3D76-FF93C0113CB8}"/>
              </a:ext>
            </a:extLst>
          </p:cNvPr>
          <p:cNvSpPr/>
          <p:nvPr/>
        </p:nvSpPr>
        <p:spPr>
          <a:xfrm>
            <a:off x="7395492" y="277385"/>
            <a:ext cx="1353553" cy="6858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Path</a:t>
            </a:r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57BF6C74-CB4E-EDC8-4890-86A6B4F38451}"/>
              </a:ext>
            </a:extLst>
          </p:cNvPr>
          <p:cNvSpPr/>
          <p:nvPr/>
        </p:nvSpPr>
        <p:spPr>
          <a:xfrm>
            <a:off x="7799162" y="963184"/>
            <a:ext cx="546212" cy="9602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64155E9-238C-9EA2-EEE7-5485F165B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149" y="3549112"/>
            <a:ext cx="6743700" cy="959933"/>
          </a:xfrm>
          <a:noFill/>
          <a:ln>
            <a:noFill/>
          </a:ln>
        </p:spPr>
        <p:txBody>
          <a:bodyPr vert="horz" lIns="205740" tIns="137160" rIns="205740" bIns="137160" rtlCol="0" anchor="ctr" anchorCtr="1"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the </a:t>
            </a:r>
            <a:r>
              <a:rPr lang="en-US" sz="2400" b="1" dirty="0">
                <a:solidFill>
                  <a:schemeClr val="tx1"/>
                </a:solidFill>
              </a:rPr>
              <a:t>domain </a:t>
            </a:r>
            <a:r>
              <a:rPr lang="en-US" sz="2400" dirty="0">
                <a:solidFill>
                  <a:schemeClr val="tx1"/>
                </a:solidFill>
              </a:rPr>
              <a:t>is what’s important</a:t>
            </a:r>
          </a:p>
        </p:txBody>
      </p:sp>
    </p:spTree>
    <p:extLst>
      <p:ext uri="{BB962C8B-B14F-4D97-AF65-F5344CB8AC3E}">
        <p14:creationId xmlns:p14="http://schemas.microsoft.com/office/powerpoint/2010/main" val="39145174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D1C42671-C5BD-7A43-B905-CBE0034DE1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899"/>
          <a:stretch/>
        </p:blipFill>
        <p:spPr>
          <a:xfrm>
            <a:off x="15" y="7"/>
            <a:ext cx="9143985" cy="31821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83977E-4752-6041-9358-B8B0827E7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150" y="3367165"/>
            <a:ext cx="6743700" cy="959933"/>
          </a:xfrm>
          <a:noFill/>
          <a:ln>
            <a:noFill/>
          </a:ln>
        </p:spPr>
        <p:txBody>
          <a:bodyPr vert="horz" lIns="205740" tIns="137160" rIns="205740" bIns="137160" rtlCol="0" anchor="ctr" anchorCtr="1"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the </a:t>
            </a:r>
            <a:r>
              <a:rPr lang="en-US" sz="2400" b="1" dirty="0">
                <a:solidFill>
                  <a:schemeClr val="tx1"/>
                </a:solidFill>
              </a:rPr>
              <a:t>domain </a:t>
            </a:r>
            <a:r>
              <a:rPr lang="en-US" sz="2400" dirty="0">
                <a:solidFill>
                  <a:schemeClr val="tx1"/>
                </a:solidFill>
              </a:rPr>
              <a:t>is what’s important</a:t>
            </a:r>
          </a:p>
        </p:txBody>
      </p:sp>
    </p:spTree>
    <p:extLst>
      <p:ext uri="{BB962C8B-B14F-4D97-AF65-F5344CB8AC3E}">
        <p14:creationId xmlns:p14="http://schemas.microsoft.com/office/powerpoint/2010/main" val="19471471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7F05124-B563-F478-272A-7424CBDE2532}"/>
              </a:ext>
            </a:extLst>
          </p:cNvPr>
          <p:cNvSpPr/>
          <p:nvPr/>
        </p:nvSpPr>
        <p:spPr>
          <a:xfrm>
            <a:off x="0" y="1592512"/>
            <a:ext cx="9143999" cy="9602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>
                <a:solidFill>
                  <a:srgbClr val="71AFFD"/>
                </a:solidFill>
              </a:rPr>
              <a:t>https</a:t>
            </a:r>
            <a:r>
              <a:rPr lang="en-US" sz="4950">
                <a:solidFill>
                  <a:schemeClr val="bg1"/>
                </a:solidFill>
              </a:rPr>
              <a:t>://</a:t>
            </a:r>
            <a:r>
              <a:rPr lang="en-US" sz="4950" err="1">
                <a:solidFill>
                  <a:srgbClr val="FF594B"/>
                </a:solidFill>
              </a:rPr>
              <a:t>www</a:t>
            </a:r>
            <a:r>
              <a:rPr lang="en-US" sz="4950" err="1">
                <a:solidFill>
                  <a:srgbClr val="02BB9F"/>
                </a:solidFill>
              </a:rPr>
              <a:t>.star-bucks.com</a:t>
            </a:r>
            <a:r>
              <a:rPr lang="en-US" sz="4950">
                <a:solidFill>
                  <a:schemeClr val="bg1"/>
                </a:solidFill>
              </a:rPr>
              <a:t>/</a:t>
            </a:r>
            <a:r>
              <a:rPr lang="en-US" sz="4950">
                <a:solidFill>
                  <a:srgbClr val="A84AF2"/>
                </a:solidFill>
              </a:rPr>
              <a:t>menu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AECF7F7-A5E8-9902-CF42-E123CC30A2D3}"/>
              </a:ext>
            </a:extLst>
          </p:cNvPr>
          <p:cNvSpPr/>
          <p:nvPr/>
        </p:nvSpPr>
        <p:spPr>
          <a:xfrm>
            <a:off x="716738" y="277385"/>
            <a:ext cx="1353553" cy="6858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Protocol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462B100-87D5-8B45-79A0-F8413E3A2035}"/>
              </a:ext>
            </a:extLst>
          </p:cNvPr>
          <p:cNvSpPr/>
          <p:nvPr/>
        </p:nvSpPr>
        <p:spPr>
          <a:xfrm>
            <a:off x="2170287" y="291555"/>
            <a:ext cx="1353553" cy="6858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Sub-domain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A4C48AD-CD3B-A8AB-9FF3-9DD7A93E82AE}"/>
              </a:ext>
            </a:extLst>
          </p:cNvPr>
          <p:cNvSpPr/>
          <p:nvPr/>
        </p:nvSpPr>
        <p:spPr>
          <a:xfrm>
            <a:off x="4171834" y="277385"/>
            <a:ext cx="1353553" cy="6858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Domain</a:t>
            </a:r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6BB5B1EC-BFE3-2402-3B36-98098F266752}"/>
              </a:ext>
            </a:extLst>
          </p:cNvPr>
          <p:cNvSpPr/>
          <p:nvPr/>
        </p:nvSpPr>
        <p:spPr>
          <a:xfrm>
            <a:off x="1071731" y="963186"/>
            <a:ext cx="546212" cy="9602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DE47A5E6-5299-68D1-0F67-0B5C37987674}"/>
              </a:ext>
            </a:extLst>
          </p:cNvPr>
          <p:cNvSpPr/>
          <p:nvPr/>
        </p:nvSpPr>
        <p:spPr>
          <a:xfrm>
            <a:off x="2573956" y="977356"/>
            <a:ext cx="546212" cy="8562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9CDEBF38-F8A3-BC07-5785-EF108960AE41}"/>
              </a:ext>
            </a:extLst>
          </p:cNvPr>
          <p:cNvSpPr/>
          <p:nvPr/>
        </p:nvSpPr>
        <p:spPr>
          <a:xfrm>
            <a:off x="4575504" y="963184"/>
            <a:ext cx="546212" cy="9602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47C948D-E072-ED09-3D76-FF93C0113CB8}"/>
              </a:ext>
            </a:extLst>
          </p:cNvPr>
          <p:cNvSpPr/>
          <p:nvPr/>
        </p:nvSpPr>
        <p:spPr>
          <a:xfrm>
            <a:off x="7395492" y="277385"/>
            <a:ext cx="1353553" cy="6858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Path</a:t>
            </a:r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57BF6C74-CB4E-EDC8-4890-86A6B4F38451}"/>
              </a:ext>
            </a:extLst>
          </p:cNvPr>
          <p:cNvSpPr/>
          <p:nvPr/>
        </p:nvSpPr>
        <p:spPr>
          <a:xfrm>
            <a:off x="7799162" y="963184"/>
            <a:ext cx="546212" cy="9602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64155E9-238C-9EA2-EEE7-5485F165B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149" y="3549112"/>
            <a:ext cx="6743700" cy="959933"/>
          </a:xfrm>
          <a:noFill/>
          <a:ln>
            <a:noFill/>
          </a:ln>
        </p:spPr>
        <p:txBody>
          <a:bodyPr vert="horz" lIns="205740" tIns="137160" rIns="205740" bIns="137160" rtlCol="0" anchor="ctr" anchorCtr="1"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the </a:t>
            </a:r>
            <a:r>
              <a:rPr lang="en-US" sz="2400" b="1" dirty="0">
                <a:solidFill>
                  <a:schemeClr val="tx1"/>
                </a:solidFill>
              </a:rPr>
              <a:t>domain </a:t>
            </a:r>
            <a:r>
              <a:rPr lang="en-US" sz="2400" dirty="0">
                <a:solidFill>
                  <a:schemeClr val="tx1"/>
                </a:solidFill>
              </a:rPr>
              <a:t>is what can be </a:t>
            </a:r>
            <a:r>
              <a:rPr lang="en-US" sz="2400" dirty="0" err="1">
                <a:solidFill>
                  <a:schemeClr val="tx1"/>
                </a:solidFill>
              </a:rPr>
              <a:t>Phishy</a:t>
            </a:r>
            <a:r>
              <a:rPr lang="en-US" sz="2400" dirty="0">
                <a:solidFill>
                  <a:schemeClr val="tx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906232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7F05124-B563-F478-272A-7424CBDE2532}"/>
              </a:ext>
            </a:extLst>
          </p:cNvPr>
          <p:cNvSpPr/>
          <p:nvPr/>
        </p:nvSpPr>
        <p:spPr>
          <a:xfrm>
            <a:off x="0" y="1592511"/>
            <a:ext cx="9143999" cy="157543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>
                <a:solidFill>
                  <a:srgbClr val="71AFFD"/>
                </a:solidFill>
              </a:rPr>
              <a:t>https</a:t>
            </a:r>
            <a:r>
              <a:rPr lang="en-US" sz="4950">
                <a:solidFill>
                  <a:schemeClr val="bg1"/>
                </a:solidFill>
              </a:rPr>
              <a:t>://</a:t>
            </a:r>
            <a:r>
              <a:rPr lang="en-US" sz="4950" err="1">
                <a:solidFill>
                  <a:srgbClr val="FF594B"/>
                </a:solidFill>
              </a:rPr>
              <a:t>www</a:t>
            </a:r>
            <a:r>
              <a:rPr lang="en-US" sz="4950" err="1">
                <a:solidFill>
                  <a:srgbClr val="02BB9F"/>
                </a:solidFill>
              </a:rPr>
              <a:t>.payme.com</a:t>
            </a:r>
            <a:r>
              <a:rPr lang="en-US" sz="4950">
                <a:solidFill>
                  <a:schemeClr val="bg1"/>
                </a:solidFill>
              </a:rPr>
              <a:t>/</a:t>
            </a:r>
            <a:r>
              <a:rPr lang="en-US" sz="4950" err="1">
                <a:solidFill>
                  <a:srgbClr val="A84AF2"/>
                </a:solidFill>
              </a:rPr>
              <a:t>starbucks.com</a:t>
            </a:r>
            <a:r>
              <a:rPr lang="en-US" sz="4950">
                <a:solidFill>
                  <a:srgbClr val="A84AF2"/>
                </a:solidFill>
              </a:rPr>
              <a:t>/order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AECF7F7-A5E8-9902-CF42-E123CC30A2D3}"/>
              </a:ext>
            </a:extLst>
          </p:cNvPr>
          <p:cNvSpPr/>
          <p:nvPr/>
        </p:nvSpPr>
        <p:spPr>
          <a:xfrm>
            <a:off x="716738" y="277385"/>
            <a:ext cx="1353553" cy="6858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Protocol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462B100-87D5-8B45-79A0-F8413E3A2035}"/>
              </a:ext>
            </a:extLst>
          </p:cNvPr>
          <p:cNvSpPr/>
          <p:nvPr/>
        </p:nvSpPr>
        <p:spPr>
          <a:xfrm>
            <a:off x="2170287" y="291555"/>
            <a:ext cx="1353553" cy="6858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Sub-domain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A4C48AD-CD3B-A8AB-9FF3-9DD7A93E82AE}"/>
              </a:ext>
            </a:extLst>
          </p:cNvPr>
          <p:cNvSpPr/>
          <p:nvPr/>
        </p:nvSpPr>
        <p:spPr>
          <a:xfrm>
            <a:off x="4171834" y="277385"/>
            <a:ext cx="1353553" cy="6858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Domain</a:t>
            </a:r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6BB5B1EC-BFE3-2402-3B36-98098F266752}"/>
              </a:ext>
            </a:extLst>
          </p:cNvPr>
          <p:cNvSpPr/>
          <p:nvPr/>
        </p:nvSpPr>
        <p:spPr>
          <a:xfrm>
            <a:off x="1071731" y="963186"/>
            <a:ext cx="546212" cy="9602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DE47A5E6-5299-68D1-0F67-0B5C37987674}"/>
              </a:ext>
            </a:extLst>
          </p:cNvPr>
          <p:cNvSpPr/>
          <p:nvPr/>
        </p:nvSpPr>
        <p:spPr>
          <a:xfrm>
            <a:off x="2573956" y="977356"/>
            <a:ext cx="546212" cy="8562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9CDEBF38-F8A3-BC07-5785-EF108960AE41}"/>
              </a:ext>
            </a:extLst>
          </p:cNvPr>
          <p:cNvSpPr/>
          <p:nvPr/>
        </p:nvSpPr>
        <p:spPr>
          <a:xfrm>
            <a:off x="4575504" y="963184"/>
            <a:ext cx="546212" cy="9602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47C948D-E072-ED09-3D76-FF93C0113CB8}"/>
              </a:ext>
            </a:extLst>
          </p:cNvPr>
          <p:cNvSpPr/>
          <p:nvPr/>
        </p:nvSpPr>
        <p:spPr>
          <a:xfrm>
            <a:off x="7395492" y="277385"/>
            <a:ext cx="1353553" cy="6858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Path</a:t>
            </a:r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57BF6C74-CB4E-EDC8-4890-86A6B4F38451}"/>
              </a:ext>
            </a:extLst>
          </p:cNvPr>
          <p:cNvSpPr/>
          <p:nvPr/>
        </p:nvSpPr>
        <p:spPr>
          <a:xfrm>
            <a:off x="7799162" y="963184"/>
            <a:ext cx="546212" cy="9602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64155E9-238C-9EA2-EEE7-5485F165B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149" y="3549112"/>
            <a:ext cx="6743700" cy="959933"/>
          </a:xfrm>
          <a:noFill/>
          <a:ln>
            <a:noFill/>
          </a:ln>
        </p:spPr>
        <p:txBody>
          <a:bodyPr vert="horz" lIns="205740" tIns="137160" rIns="205740" bIns="137160" rtlCol="0" anchor="ctr" anchorCtr="1"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the </a:t>
            </a:r>
            <a:r>
              <a:rPr lang="en-US" sz="2400" b="1" dirty="0">
                <a:solidFill>
                  <a:schemeClr val="tx1"/>
                </a:solidFill>
              </a:rPr>
              <a:t>domain </a:t>
            </a:r>
            <a:r>
              <a:rPr lang="en-US" sz="2400" dirty="0">
                <a:solidFill>
                  <a:schemeClr val="tx1"/>
                </a:solidFill>
              </a:rPr>
              <a:t>is what can be </a:t>
            </a:r>
            <a:r>
              <a:rPr lang="en-US" sz="2400" dirty="0" err="1">
                <a:solidFill>
                  <a:schemeClr val="tx1"/>
                </a:solidFill>
              </a:rPr>
              <a:t>Phishy</a:t>
            </a:r>
            <a:r>
              <a:rPr lang="en-US" sz="2400" dirty="0">
                <a:solidFill>
                  <a:schemeClr val="tx1"/>
                </a:solidFill>
              </a:rPr>
              <a:t>!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The </a:t>
            </a:r>
            <a:r>
              <a:rPr lang="en-US" sz="2400" b="1" dirty="0">
                <a:solidFill>
                  <a:schemeClr val="tx1"/>
                </a:solidFill>
              </a:rPr>
              <a:t>PATH</a:t>
            </a:r>
            <a:r>
              <a:rPr lang="en-US" sz="2400" dirty="0">
                <a:solidFill>
                  <a:schemeClr val="tx1"/>
                </a:solidFill>
              </a:rPr>
              <a:t> can also be </a:t>
            </a:r>
            <a:r>
              <a:rPr lang="en-US" sz="2400" dirty="0" err="1">
                <a:solidFill>
                  <a:schemeClr val="tx1"/>
                </a:solidFill>
              </a:rPr>
              <a:t>phishy</a:t>
            </a:r>
            <a:r>
              <a:rPr lang="en-US" sz="2400" dirty="0">
                <a:solidFill>
                  <a:schemeClr val="tx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087847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7F05124-B563-F478-272A-7424CBDE2532}"/>
              </a:ext>
            </a:extLst>
          </p:cNvPr>
          <p:cNvSpPr/>
          <p:nvPr/>
        </p:nvSpPr>
        <p:spPr>
          <a:xfrm>
            <a:off x="0" y="1592511"/>
            <a:ext cx="9143999" cy="157543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>
                <a:solidFill>
                  <a:schemeClr val="tx2">
                    <a:lumMod val="20000"/>
                    <a:lumOff val="80000"/>
                  </a:schemeClr>
                </a:solidFill>
              </a:rPr>
              <a:t>https://</a:t>
            </a:r>
            <a:r>
              <a:rPr lang="en-US" sz="4050" err="1">
                <a:solidFill>
                  <a:schemeClr val="tx2">
                    <a:lumMod val="20000"/>
                    <a:lumOff val="80000"/>
                  </a:schemeClr>
                </a:solidFill>
              </a:rPr>
              <a:t>www.amazon.com</a:t>
            </a:r>
            <a:r>
              <a:rPr lang="en-US" sz="4050">
                <a:solidFill>
                  <a:schemeClr val="tx2">
                    <a:lumMod val="20000"/>
                    <a:lumOff val="80000"/>
                  </a:schemeClr>
                </a:solidFill>
              </a:rPr>
              <a:t>/</a:t>
            </a:r>
            <a:r>
              <a:rPr lang="en-US" sz="4050" err="1">
                <a:solidFill>
                  <a:schemeClr val="tx2">
                    <a:lumMod val="20000"/>
                    <a:lumOff val="80000"/>
                  </a:schemeClr>
                </a:solidFill>
              </a:rPr>
              <a:t>gp</a:t>
            </a:r>
            <a:r>
              <a:rPr lang="en-US" sz="4050">
                <a:solidFill>
                  <a:schemeClr val="tx2">
                    <a:lumMod val="20000"/>
                    <a:lumOff val="80000"/>
                  </a:schemeClr>
                </a:solidFill>
              </a:rPr>
              <a:t>/bestsellers/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64155E9-238C-9EA2-EEE7-5485F165B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149" y="3549112"/>
            <a:ext cx="6743700" cy="959933"/>
          </a:xfrm>
          <a:noFill/>
          <a:ln>
            <a:noFill/>
          </a:ln>
        </p:spPr>
        <p:txBody>
          <a:bodyPr vert="horz" lIns="205740" tIns="137160" rIns="205740" bIns="137160" rtlCol="0" anchor="ctr" anchorCtr="1"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Let’s try it out!</a:t>
            </a:r>
          </a:p>
        </p:txBody>
      </p:sp>
    </p:spTree>
    <p:extLst>
      <p:ext uri="{BB962C8B-B14F-4D97-AF65-F5344CB8AC3E}">
        <p14:creationId xmlns:p14="http://schemas.microsoft.com/office/powerpoint/2010/main" val="14523762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7F05124-B563-F478-272A-7424CBDE2532}"/>
              </a:ext>
            </a:extLst>
          </p:cNvPr>
          <p:cNvSpPr/>
          <p:nvPr/>
        </p:nvSpPr>
        <p:spPr>
          <a:xfrm>
            <a:off x="0" y="1592511"/>
            <a:ext cx="9143999" cy="157543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>
                <a:solidFill>
                  <a:schemeClr val="tx2">
                    <a:lumMod val="20000"/>
                    <a:lumOff val="80000"/>
                  </a:schemeClr>
                </a:solidFill>
              </a:rPr>
              <a:t>https://</a:t>
            </a:r>
            <a:r>
              <a:rPr lang="en-US" sz="4050" err="1">
                <a:solidFill>
                  <a:schemeClr val="tx2">
                    <a:lumMod val="20000"/>
                    <a:lumOff val="80000"/>
                  </a:schemeClr>
                </a:solidFill>
              </a:rPr>
              <a:t>www.amazon.com</a:t>
            </a:r>
            <a:r>
              <a:rPr lang="en-US" sz="4050">
                <a:solidFill>
                  <a:schemeClr val="tx2">
                    <a:lumMod val="20000"/>
                    <a:lumOff val="80000"/>
                  </a:schemeClr>
                </a:solidFill>
              </a:rPr>
              <a:t>/</a:t>
            </a:r>
            <a:r>
              <a:rPr lang="en-US" sz="4050" err="1">
                <a:solidFill>
                  <a:schemeClr val="tx2">
                    <a:lumMod val="20000"/>
                    <a:lumOff val="80000"/>
                  </a:schemeClr>
                </a:solidFill>
              </a:rPr>
              <a:t>gp</a:t>
            </a:r>
            <a:r>
              <a:rPr lang="en-US" sz="4050">
                <a:solidFill>
                  <a:schemeClr val="tx2">
                    <a:lumMod val="20000"/>
                    <a:lumOff val="80000"/>
                  </a:schemeClr>
                </a:solidFill>
              </a:rPr>
              <a:t>/bestsellers/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64155E9-238C-9EA2-EEE7-5485F165B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149" y="3549112"/>
            <a:ext cx="6743700" cy="959933"/>
          </a:xfrm>
          <a:noFill/>
          <a:ln>
            <a:noFill/>
          </a:ln>
        </p:spPr>
        <p:txBody>
          <a:bodyPr vert="horz" lIns="205740" tIns="137160" rIns="205740" bIns="137160" rtlCol="0" anchor="ctr" anchorCtr="1"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Let’s try it out!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368CE07-F6F7-CE7E-0B45-848B4157B0E1}"/>
              </a:ext>
            </a:extLst>
          </p:cNvPr>
          <p:cNvGrpSpPr/>
          <p:nvPr/>
        </p:nvGrpSpPr>
        <p:grpSpPr>
          <a:xfrm>
            <a:off x="338848" y="615157"/>
            <a:ext cx="1353553" cy="1646075"/>
            <a:chOff x="451797" y="820208"/>
            <a:chExt cx="1804737" cy="2194767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31FAFD5-DC1D-01FB-7CCF-D614100E4B49}"/>
                </a:ext>
              </a:extLst>
            </p:cNvPr>
            <p:cNvSpPr/>
            <p:nvPr/>
          </p:nvSpPr>
          <p:spPr>
            <a:xfrm>
              <a:off x="451797" y="820208"/>
              <a:ext cx="1804737" cy="9144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>
                  <a:solidFill>
                    <a:schemeClr val="tx1"/>
                  </a:solidFill>
                </a:rPr>
                <a:t>Protocol</a:t>
              </a:r>
            </a:p>
          </p:txBody>
        </p:sp>
        <p:sp>
          <p:nvSpPr>
            <p:cNvPr id="3" name="Down Arrow 2">
              <a:extLst>
                <a:ext uri="{FF2B5EF4-FFF2-40B4-BE49-F238E27FC236}">
                  <a16:creationId xmlns:a16="http://schemas.microsoft.com/office/drawing/2014/main" id="{5F6E9780-BC79-CC97-3518-7C1889BBB939}"/>
                </a:ext>
              </a:extLst>
            </p:cNvPr>
            <p:cNvSpPr/>
            <p:nvPr/>
          </p:nvSpPr>
          <p:spPr>
            <a:xfrm>
              <a:off x="925122" y="1734608"/>
              <a:ext cx="728282" cy="128036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8A66969-2C5A-CB73-FC2F-EDEE4897A373}"/>
              </a:ext>
            </a:extLst>
          </p:cNvPr>
          <p:cNvGrpSpPr/>
          <p:nvPr/>
        </p:nvGrpSpPr>
        <p:grpSpPr>
          <a:xfrm>
            <a:off x="1771403" y="615156"/>
            <a:ext cx="1353553" cy="1542085"/>
            <a:chOff x="2361870" y="820208"/>
            <a:chExt cx="1804737" cy="205611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7852CA6-9956-A2E8-FA7A-A4E8ED861543}"/>
                </a:ext>
              </a:extLst>
            </p:cNvPr>
            <p:cNvSpPr/>
            <p:nvPr/>
          </p:nvSpPr>
          <p:spPr>
            <a:xfrm>
              <a:off x="2361870" y="820208"/>
              <a:ext cx="1804737" cy="9144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>
                  <a:solidFill>
                    <a:schemeClr val="tx1"/>
                  </a:solidFill>
                </a:rPr>
                <a:t>Sub-domain</a:t>
              </a:r>
            </a:p>
          </p:txBody>
        </p:sp>
        <p:sp>
          <p:nvSpPr>
            <p:cNvPr id="8" name="Down Arrow 7">
              <a:extLst>
                <a:ext uri="{FF2B5EF4-FFF2-40B4-BE49-F238E27FC236}">
                  <a16:creationId xmlns:a16="http://schemas.microsoft.com/office/drawing/2014/main" id="{43438C14-8047-0D19-8392-2B1BC0F6F870}"/>
                </a:ext>
              </a:extLst>
            </p:cNvPr>
            <p:cNvSpPr/>
            <p:nvPr/>
          </p:nvSpPr>
          <p:spPr>
            <a:xfrm>
              <a:off x="2900097" y="1734609"/>
              <a:ext cx="728282" cy="114171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403C710-417F-E171-B593-3CAB023435B6}"/>
              </a:ext>
            </a:extLst>
          </p:cNvPr>
          <p:cNvGrpSpPr/>
          <p:nvPr/>
        </p:nvGrpSpPr>
        <p:grpSpPr>
          <a:xfrm>
            <a:off x="3528626" y="615156"/>
            <a:ext cx="1353553" cy="1646075"/>
            <a:chOff x="4704834" y="820208"/>
            <a:chExt cx="1804737" cy="219476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0C995C0-2674-BB04-A99A-428FF9DD98CD}"/>
                </a:ext>
              </a:extLst>
            </p:cNvPr>
            <p:cNvSpPr/>
            <p:nvPr/>
          </p:nvSpPr>
          <p:spPr>
            <a:xfrm>
              <a:off x="4704834" y="820208"/>
              <a:ext cx="1804737" cy="9144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>
                  <a:solidFill>
                    <a:schemeClr val="tx1"/>
                  </a:solidFill>
                </a:rPr>
                <a:t>Domain</a:t>
              </a:r>
            </a:p>
          </p:txBody>
        </p:sp>
        <p:sp>
          <p:nvSpPr>
            <p:cNvPr id="13" name="Down Arrow 12">
              <a:extLst>
                <a:ext uri="{FF2B5EF4-FFF2-40B4-BE49-F238E27FC236}">
                  <a16:creationId xmlns:a16="http://schemas.microsoft.com/office/drawing/2014/main" id="{BDBC7DA3-FBFE-83B2-BD16-45FD65BD344F}"/>
                </a:ext>
              </a:extLst>
            </p:cNvPr>
            <p:cNvSpPr/>
            <p:nvPr/>
          </p:nvSpPr>
          <p:spPr>
            <a:xfrm>
              <a:off x="5243061" y="1734607"/>
              <a:ext cx="728282" cy="128036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CC0D4DA-B4A7-741C-8951-01FBCD115A7A}"/>
              </a:ext>
            </a:extLst>
          </p:cNvPr>
          <p:cNvGrpSpPr/>
          <p:nvPr/>
        </p:nvGrpSpPr>
        <p:grpSpPr>
          <a:xfrm>
            <a:off x="5364851" y="615155"/>
            <a:ext cx="3440302" cy="1646075"/>
            <a:chOff x="7153134" y="820207"/>
            <a:chExt cx="4587069" cy="219476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B49E02F-3C2A-26E2-ECF2-33EE31CCBB0F}"/>
                </a:ext>
              </a:extLst>
            </p:cNvPr>
            <p:cNvSpPr/>
            <p:nvPr/>
          </p:nvSpPr>
          <p:spPr>
            <a:xfrm>
              <a:off x="7153134" y="820207"/>
              <a:ext cx="4587069" cy="9144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>
                  <a:solidFill>
                    <a:schemeClr val="tx1"/>
                  </a:solidFill>
                </a:rPr>
                <a:t>Path</a:t>
              </a:r>
            </a:p>
          </p:txBody>
        </p:sp>
        <p:sp>
          <p:nvSpPr>
            <p:cNvPr id="16" name="Down Arrow 15">
              <a:extLst>
                <a:ext uri="{FF2B5EF4-FFF2-40B4-BE49-F238E27FC236}">
                  <a16:creationId xmlns:a16="http://schemas.microsoft.com/office/drawing/2014/main" id="{5098CE44-2C66-BD48-3F32-B3ED828ED23C}"/>
                </a:ext>
              </a:extLst>
            </p:cNvPr>
            <p:cNvSpPr/>
            <p:nvPr/>
          </p:nvSpPr>
          <p:spPr>
            <a:xfrm>
              <a:off x="7691360" y="1734606"/>
              <a:ext cx="3575517" cy="128036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129849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FAD9944-C926-714C-89F4-BA83BC468D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99" r="11367" b="-1"/>
          <a:stretch/>
        </p:blipFill>
        <p:spPr>
          <a:xfrm>
            <a:off x="50677" y="-92669"/>
            <a:ext cx="9143985" cy="51434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6B2FA5-573A-AB4C-B101-5EC7C9E9F9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0819" y="835594"/>
            <a:ext cx="6743700" cy="1234440"/>
          </a:xfrm>
          <a:solidFill>
            <a:schemeClr val="bg1">
              <a:alpha val="84000"/>
            </a:schemeClr>
          </a:solidFill>
          <a:ln w="38100" cap="sq">
            <a:solidFill>
              <a:schemeClr val="tx1"/>
            </a:solidFill>
            <a:miter lim="800000"/>
          </a:ln>
        </p:spPr>
        <p:txBody>
          <a:bodyPr anchor="ctr"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Humans were designed with two </a:t>
            </a:r>
            <a:r>
              <a:rPr lang="en-US" dirty="0">
                <a:solidFill>
                  <a:srgbClr val="FFC000"/>
                </a:solidFill>
              </a:rPr>
              <a:t>physiological traits </a:t>
            </a:r>
            <a:r>
              <a:rPr lang="en-US" dirty="0">
                <a:solidFill>
                  <a:schemeClr val="tx1"/>
                </a:solidFill>
              </a:rPr>
              <a:t>that can be </a:t>
            </a:r>
            <a:r>
              <a:rPr lang="en-US" b="1" dirty="0">
                <a:solidFill>
                  <a:srgbClr val="C00000"/>
                </a:solidFill>
              </a:rPr>
              <a:t>exploited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333F5CB-1C95-AB46-BBC1-2C4C0C850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34" y="92676"/>
            <a:ext cx="922631" cy="9213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38DED0-8B84-C926-670D-E77C848CBAB1}"/>
              </a:ext>
            </a:extLst>
          </p:cNvPr>
          <p:cNvSpPr txBox="1"/>
          <p:nvPr/>
        </p:nvSpPr>
        <p:spPr>
          <a:xfrm>
            <a:off x="2879889" y="5579238"/>
            <a:ext cx="348556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350" kern="1200" dirty="0">
                <a:solidFill>
                  <a:srgbClr val="FFFFFF"/>
                </a:solidFill>
                <a:latin typeface="Gill Sans MT" panose="020B0502020104020203"/>
                <a:ea typeface="+mn-ea"/>
                <a:cs typeface="+mn-cs"/>
              </a:rPr>
              <a:t>Fight or Flight Response</a:t>
            </a:r>
          </a:p>
          <a:p>
            <a:pPr defTabSz="342900"/>
            <a:r>
              <a:rPr lang="en-US" sz="1350" kern="1200" dirty="0">
                <a:solidFill>
                  <a:srgbClr val="FFFFFF"/>
                </a:solidFill>
                <a:latin typeface="Gill Sans MT" panose="020B0502020104020203"/>
                <a:ea typeface="+mn-ea"/>
                <a:cs typeface="+mn-cs"/>
              </a:rPr>
              <a:t>Limited Memory Recall Capabilities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28EA791-93BE-DACD-956E-494ACDC7D865}"/>
              </a:ext>
            </a:extLst>
          </p:cNvPr>
          <p:cNvSpPr txBox="1">
            <a:spLocks/>
          </p:cNvSpPr>
          <p:nvPr/>
        </p:nvSpPr>
        <p:spPr bwMode="blackWhite">
          <a:xfrm>
            <a:off x="1250819" y="2598448"/>
            <a:ext cx="6743700" cy="1234440"/>
          </a:xfrm>
          <a:prstGeom prst="rect">
            <a:avLst/>
          </a:prstGeom>
          <a:solidFill>
            <a:schemeClr val="bg1">
              <a:alpha val="60000"/>
            </a:schemeClr>
          </a:solidFill>
          <a:ln w="38100" cap="sq">
            <a:solidFill>
              <a:schemeClr val="tx1"/>
            </a:solidFill>
            <a:miter lim="800000"/>
          </a:ln>
        </p:spPr>
        <p:txBody>
          <a:bodyPr vert="horz" lIns="205740" tIns="137160" rIns="205740" bIns="137160" rtlCol="0" anchor="ctr" anchorCtr="1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85763" indent="-385763" algn="l" defTabSz="685800">
              <a:buFont typeface="+mj-lt"/>
              <a:buAutoNum type="arabicPeriod"/>
            </a:pPr>
            <a:r>
              <a:rPr lang="en-US" sz="2100" spc="150" dirty="0">
                <a:solidFill>
                  <a:srgbClr val="FFFFFF"/>
                </a:solidFill>
                <a:latin typeface="Gill Sans MT" panose="020B0502020104020203"/>
              </a:rPr>
              <a:t>Fight or Flight Response</a:t>
            </a:r>
          </a:p>
          <a:p>
            <a:pPr marL="385763" indent="-385763" algn="l" defTabSz="685800">
              <a:buFont typeface="+mj-lt"/>
              <a:buAutoNum type="arabicPeriod"/>
            </a:pPr>
            <a:r>
              <a:rPr lang="en-US" sz="2100" spc="150" dirty="0">
                <a:solidFill>
                  <a:srgbClr val="FFFFFF"/>
                </a:solidFill>
                <a:latin typeface="Gill Sans MT" panose="020B0502020104020203"/>
              </a:rPr>
              <a:t>Limited Memory Recall</a:t>
            </a:r>
          </a:p>
        </p:txBody>
      </p:sp>
    </p:spTree>
    <p:extLst>
      <p:ext uri="{BB962C8B-B14F-4D97-AF65-F5344CB8AC3E}">
        <p14:creationId xmlns:p14="http://schemas.microsoft.com/office/powerpoint/2010/main" val="206996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7F05124-B563-F478-272A-7424CBDE2532}"/>
              </a:ext>
            </a:extLst>
          </p:cNvPr>
          <p:cNvSpPr/>
          <p:nvPr/>
        </p:nvSpPr>
        <p:spPr>
          <a:xfrm>
            <a:off x="0" y="1592511"/>
            <a:ext cx="9143999" cy="157543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>
                <a:solidFill>
                  <a:schemeClr val="tx2">
                    <a:lumMod val="20000"/>
                    <a:lumOff val="80000"/>
                  </a:schemeClr>
                </a:solidFill>
              </a:rPr>
              <a:t>https://</a:t>
            </a:r>
            <a:r>
              <a:rPr lang="en-US" sz="4050" err="1">
                <a:solidFill>
                  <a:schemeClr val="tx2">
                    <a:lumMod val="20000"/>
                    <a:lumOff val="80000"/>
                  </a:schemeClr>
                </a:solidFill>
              </a:rPr>
              <a:t>www.micorsoft.com</a:t>
            </a:r>
            <a:r>
              <a:rPr lang="en-US" sz="4050">
                <a:solidFill>
                  <a:schemeClr val="tx2">
                    <a:lumMod val="20000"/>
                    <a:lumOff val="80000"/>
                  </a:schemeClr>
                </a:solidFill>
              </a:rPr>
              <a:t>/</a:t>
            </a:r>
            <a:r>
              <a:rPr lang="en-US" sz="4050" err="1">
                <a:solidFill>
                  <a:schemeClr val="tx2">
                    <a:lumMod val="20000"/>
                    <a:lumOff val="80000"/>
                  </a:schemeClr>
                </a:solidFill>
              </a:rPr>
              <a:t>en</a:t>
            </a:r>
            <a:r>
              <a:rPr lang="en-US" sz="4050">
                <a:solidFill>
                  <a:schemeClr val="tx2">
                    <a:lumMod val="20000"/>
                    <a:lumOff val="80000"/>
                  </a:schemeClr>
                </a:solidFill>
              </a:rPr>
              <a:t>-us/windows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64155E9-238C-9EA2-EEE7-5485F165B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149" y="3549112"/>
            <a:ext cx="6743700" cy="959933"/>
          </a:xfrm>
          <a:noFill/>
          <a:ln>
            <a:noFill/>
          </a:ln>
        </p:spPr>
        <p:txBody>
          <a:bodyPr vert="horz" lIns="205740" tIns="137160" rIns="205740" bIns="137160" rtlCol="0" anchor="ctr" anchorCtr="1">
            <a:normAutofit/>
          </a:bodyPr>
          <a:lstStyle/>
          <a:p>
            <a:r>
              <a:rPr lang="en-US" sz="2400" dirty="0" err="1">
                <a:solidFill>
                  <a:schemeClr val="tx1"/>
                </a:solidFill>
              </a:rPr>
              <a:t>Phishy</a:t>
            </a:r>
            <a:r>
              <a:rPr lang="en-US" sz="2400" dirty="0">
                <a:solidFill>
                  <a:schemeClr val="tx1"/>
                </a:solidFill>
              </a:rPr>
              <a:t> or not?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368CE07-F6F7-CE7E-0B45-848B4157B0E1}"/>
              </a:ext>
            </a:extLst>
          </p:cNvPr>
          <p:cNvGrpSpPr/>
          <p:nvPr/>
        </p:nvGrpSpPr>
        <p:grpSpPr>
          <a:xfrm>
            <a:off x="338848" y="615157"/>
            <a:ext cx="1353553" cy="1646075"/>
            <a:chOff x="451797" y="820208"/>
            <a:chExt cx="1804737" cy="2194767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31FAFD5-DC1D-01FB-7CCF-D614100E4B49}"/>
                </a:ext>
              </a:extLst>
            </p:cNvPr>
            <p:cNvSpPr/>
            <p:nvPr/>
          </p:nvSpPr>
          <p:spPr>
            <a:xfrm>
              <a:off x="451797" y="820208"/>
              <a:ext cx="1804737" cy="9144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>
                  <a:solidFill>
                    <a:schemeClr val="tx1"/>
                  </a:solidFill>
                </a:rPr>
                <a:t>Protocol</a:t>
              </a:r>
            </a:p>
          </p:txBody>
        </p:sp>
        <p:sp>
          <p:nvSpPr>
            <p:cNvPr id="3" name="Down Arrow 2">
              <a:extLst>
                <a:ext uri="{FF2B5EF4-FFF2-40B4-BE49-F238E27FC236}">
                  <a16:creationId xmlns:a16="http://schemas.microsoft.com/office/drawing/2014/main" id="{5F6E9780-BC79-CC97-3518-7C1889BBB939}"/>
                </a:ext>
              </a:extLst>
            </p:cNvPr>
            <p:cNvSpPr/>
            <p:nvPr/>
          </p:nvSpPr>
          <p:spPr>
            <a:xfrm>
              <a:off x="925122" y="1734608"/>
              <a:ext cx="728282" cy="128036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8A66969-2C5A-CB73-FC2F-EDEE4897A373}"/>
              </a:ext>
            </a:extLst>
          </p:cNvPr>
          <p:cNvGrpSpPr/>
          <p:nvPr/>
        </p:nvGrpSpPr>
        <p:grpSpPr>
          <a:xfrm>
            <a:off x="1771403" y="615156"/>
            <a:ext cx="1353553" cy="1542085"/>
            <a:chOff x="2361870" y="820208"/>
            <a:chExt cx="1804737" cy="205611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7852CA6-9956-A2E8-FA7A-A4E8ED861543}"/>
                </a:ext>
              </a:extLst>
            </p:cNvPr>
            <p:cNvSpPr/>
            <p:nvPr/>
          </p:nvSpPr>
          <p:spPr>
            <a:xfrm>
              <a:off x="2361870" y="820208"/>
              <a:ext cx="1804737" cy="9144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>
                  <a:solidFill>
                    <a:schemeClr val="tx1"/>
                  </a:solidFill>
                </a:rPr>
                <a:t>Sub-domain</a:t>
              </a:r>
            </a:p>
          </p:txBody>
        </p:sp>
        <p:sp>
          <p:nvSpPr>
            <p:cNvPr id="8" name="Down Arrow 7">
              <a:extLst>
                <a:ext uri="{FF2B5EF4-FFF2-40B4-BE49-F238E27FC236}">
                  <a16:creationId xmlns:a16="http://schemas.microsoft.com/office/drawing/2014/main" id="{43438C14-8047-0D19-8392-2B1BC0F6F870}"/>
                </a:ext>
              </a:extLst>
            </p:cNvPr>
            <p:cNvSpPr/>
            <p:nvPr/>
          </p:nvSpPr>
          <p:spPr>
            <a:xfrm>
              <a:off x="2900097" y="1734609"/>
              <a:ext cx="728282" cy="114171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403C710-417F-E171-B593-3CAB023435B6}"/>
              </a:ext>
            </a:extLst>
          </p:cNvPr>
          <p:cNvGrpSpPr/>
          <p:nvPr/>
        </p:nvGrpSpPr>
        <p:grpSpPr>
          <a:xfrm>
            <a:off x="3528626" y="615156"/>
            <a:ext cx="1353553" cy="1646075"/>
            <a:chOff x="4704834" y="820208"/>
            <a:chExt cx="1804737" cy="219476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0C995C0-2674-BB04-A99A-428FF9DD98CD}"/>
                </a:ext>
              </a:extLst>
            </p:cNvPr>
            <p:cNvSpPr/>
            <p:nvPr/>
          </p:nvSpPr>
          <p:spPr>
            <a:xfrm>
              <a:off x="4704834" y="820208"/>
              <a:ext cx="1804737" cy="9144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>
                  <a:solidFill>
                    <a:schemeClr val="tx1"/>
                  </a:solidFill>
                </a:rPr>
                <a:t>Domain</a:t>
              </a:r>
            </a:p>
          </p:txBody>
        </p:sp>
        <p:sp>
          <p:nvSpPr>
            <p:cNvPr id="13" name="Down Arrow 12">
              <a:extLst>
                <a:ext uri="{FF2B5EF4-FFF2-40B4-BE49-F238E27FC236}">
                  <a16:creationId xmlns:a16="http://schemas.microsoft.com/office/drawing/2014/main" id="{BDBC7DA3-FBFE-83B2-BD16-45FD65BD344F}"/>
                </a:ext>
              </a:extLst>
            </p:cNvPr>
            <p:cNvSpPr/>
            <p:nvPr/>
          </p:nvSpPr>
          <p:spPr>
            <a:xfrm>
              <a:off x="5243061" y="1734607"/>
              <a:ext cx="728282" cy="128036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CC0D4DA-B4A7-741C-8951-01FBCD115A7A}"/>
              </a:ext>
            </a:extLst>
          </p:cNvPr>
          <p:cNvGrpSpPr/>
          <p:nvPr/>
        </p:nvGrpSpPr>
        <p:grpSpPr>
          <a:xfrm>
            <a:off x="5364851" y="615155"/>
            <a:ext cx="3440302" cy="1646075"/>
            <a:chOff x="7153134" y="820207"/>
            <a:chExt cx="4587069" cy="219476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B49E02F-3C2A-26E2-ECF2-33EE31CCBB0F}"/>
                </a:ext>
              </a:extLst>
            </p:cNvPr>
            <p:cNvSpPr/>
            <p:nvPr/>
          </p:nvSpPr>
          <p:spPr>
            <a:xfrm>
              <a:off x="7153134" y="820207"/>
              <a:ext cx="4587069" cy="9144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>
                  <a:solidFill>
                    <a:schemeClr val="tx1"/>
                  </a:solidFill>
                </a:rPr>
                <a:t>Path</a:t>
              </a:r>
            </a:p>
          </p:txBody>
        </p:sp>
        <p:sp>
          <p:nvSpPr>
            <p:cNvPr id="16" name="Down Arrow 15">
              <a:extLst>
                <a:ext uri="{FF2B5EF4-FFF2-40B4-BE49-F238E27FC236}">
                  <a16:creationId xmlns:a16="http://schemas.microsoft.com/office/drawing/2014/main" id="{5098CE44-2C66-BD48-3F32-B3ED828ED23C}"/>
                </a:ext>
              </a:extLst>
            </p:cNvPr>
            <p:cNvSpPr/>
            <p:nvPr/>
          </p:nvSpPr>
          <p:spPr>
            <a:xfrm>
              <a:off x="7691360" y="1734606"/>
              <a:ext cx="3575517" cy="128036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191285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7F05124-B563-F478-272A-7424CBDE2532}"/>
              </a:ext>
            </a:extLst>
          </p:cNvPr>
          <p:cNvSpPr/>
          <p:nvPr/>
        </p:nvSpPr>
        <p:spPr>
          <a:xfrm>
            <a:off x="0" y="1592511"/>
            <a:ext cx="9143999" cy="157543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>
                <a:solidFill>
                  <a:schemeClr val="tx2">
                    <a:lumMod val="20000"/>
                    <a:lumOff val="80000"/>
                  </a:schemeClr>
                </a:solidFill>
              </a:rPr>
              <a:t>https://</a:t>
            </a:r>
            <a:r>
              <a:rPr lang="en-US" sz="4050" err="1">
                <a:solidFill>
                  <a:schemeClr val="tx2">
                    <a:lumMod val="20000"/>
                    <a:lumOff val="80000"/>
                  </a:schemeClr>
                </a:solidFill>
              </a:rPr>
              <a:t>www.</a:t>
            </a:r>
            <a:r>
              <a:rPr lang="en-US" sz="4050" err="1">
                <a:solidFill>
                  <a:srgbClr val="C00000"/>
                </a:solidFill>
              </a:rPr>
              <a:t>micorsoft.com</a:t>
            </a:r>
            <a:r>
              <a:rPr lang="en-US" sz="4050">
                <a:solidFill>
                  <a:schemeClr val="tx2">
                    <a:lumMod val="20000"/>
                    <a:lumOff val="80000"/>
                  </a:schemeClr>
                </a:solidFill>
              </a:rPr>
              <a:t>/</a:t>
            </a:r>
            <a:r>
              <a:rPr lang="en-US" sz="4050" err="1">
                <a:solidFill>
                  <a:schemeClr val="tx2">
                    <a:lumMod val="20000"/>
                    <a:lumOff val="80000"/>
                  </a:schemeClr>
                </a:solidFill>
              </a:rPr>
              <a:t>en</a:t>
            </a:r>
            <a:r>
              <a:rPr lang="en-US" sz="4050">
                <a:solidFill>
                  <a:schemeClr val="tx2">
                    <a:lumMod val="20000"/>
                    <a:lumOff val="80000"/>
                  </a:schemeClr>
                </a:solidFill>
              </a:rPr>
              <a:t>-us/windows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64155E9-238C-9EA2-EEE7-5485F165B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149" y="3549112"/>
            <a:ext cx="6743700" cy="959933"/>
          </a:xfrm>
          <a:noFill/>
          <a:ln>
            <a:noFill/>
          </a:ln>
        </p:spPr>
        <p:txBody>
          <a:bodyPr vert="horz" lIns="205740" tIns="137160" rIns="205740" bIns="137160" rtlCol="0" anchor="ctr" anchorCtr="1">
            <a:normAutofit/>
          </a:bodyPr>
          <a:lstStyle/>
          <a:p>
            <a:r>
              <a:rPr lang="en-US" sz="2400" dirty="0" err="1">
                <a:solidFill>
                  <a:schemeClr val="tx1"/>
                </a:solidFill>
              </a:rPr>
              <a:t>Phishy</a:t>
            </a:r>
            <a:r>
              <a:rPr lang="en-US" sz="2400" dirty="0">
                <a:solidFill>
                  <a:schemeClr val="tx1"/>
                </a:solidFill>
              </a:rPr>
              <a:t>! Why?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368CE07-F6F7-CE7E-0B45-848B4157B0E1}"/>
              </a:ext>
            </a:extLst>
          </p:cNvPr>
          <p:cNvGrpSpPr/>
          <p:nvPr/>
        </p:nvGrpSpPr>
        <p:grpSpPr>
          <a:xfrm>
            <a:off x="338848" y="615157"/>
            <a:ext cx="1353553" cy="1646075"/>
            <a:chOff x="451797" y="820208"/>
            <a:chExt cx="1804737" cy="2194767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31FAFD5-DC1D-01FB-7CCF-D614100E4B49}"/>
                </a:ext>
              </a:extLst>
            </p:cNvPr>
            <p:cNvSpPr/>
            <p:nvPr/>
          </p:nvSpPr>
          <p:spPr>
            <a:xfrm>
              <a:off x="451797" y="820208"/>
              <a:ext cx="1804737" cy="9144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>
                  <a:solidFill>
                    <a:schemeClr val="tx1"/>
                  </a:solidFill>
                </a:rPr>
                <a:t>Protocol</a:t>
              </a:r>
            </a:p>
          </p:txBody>
        </p:sp>
        <p:sp>
          <p:nvSpPr>
            <p:cNvPr id="3" name="Down Arrow 2">
              <a:extLst>
                <a:ext uri="{FF2B5EF4-FFF2-40B4-BE49-F238E27FC236}">
                  <a16:creationId xmlns:a16="http://schemas.microsoft.com/office/drawing/2014/main" id="{5F6E9780-BC79-CC97-3518-7C1889BBB939}"/>
                </a:ext>
              </a:extLst>
            </p:cNvPr>
            <p:cNvSpPr/>
            <p:nvPr/>
          </p:nvSpPr>
          <p:spPr>
            <a:xfrm>
              <a:off x="925122" y="1734608"/>
              <a:ext cx="728282" cy="128036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8A66969-2C5A-CB73-FC2F-EDEE4897A373}"/>
              </a:ext>
            </a:extLst>
          </p:cNvPr>
          <p:cNvGrpSpPr/>
          <p:nvPr/>
        </p:nvGrpSpPr>
        <p:grpSpPr>
          <a:xfrm>
            <a:off x="1771403" y="615156"/>
            <a:ext cx="1353553" cy="1542085"/>
            <a:chOff x="2361870" y="820208"/>
            <a:chExt cx="1804737" cy="205611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7852CA6-9956-A2E8-FA7A-A4E8ED861543}"/>
                </a:ext>
              </a:extLst>
            </p:cNvPr>
            <p:cNvSpPr/>
            <p:nvPr/>
          </p:nvSpPr>
          <p:spPr>
            <a:xfrm>
              <a:off x="2361870" y="820208"/>
              <a:ext cx="1804737" cy="9144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>
                  <a:solidFill>
                    <a:schemeClr val="tx1"/>
                  </a:solidFill>
                </a:rPr>
                <a:t>Sub-domain</a:t>
              </a:r>
            </a:p>
          </p:txBody>
        </p:sp>
        <p:sp>
          <p:nvSpPr>
            <p:cNvPr id="8" name="Down Arrow 7">
              <a:extLst>
                <a:ext uri="{FF2B5EF4-FFF2-40B4-BE49-F238E27FC236}">
                  <a16:creationId xmlns:a16="http://schemas.microsoft.com/office/drawing/2014/main" id="{43438C14-8047-0D19-8392-2B1BC0F6F870}"/>
                </a:ext>
              </a:extLst>
            </p:cNvPr>
            <p:cNvSpPr/>
            <p:nvPr/>
          </p:nvSpPr>
          <p:spPr>
            <a:xfrm>
              <a:off x="2900097" y="1734609"/>
              <a:ext cx="728282" cy="114171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403C710-417F-E171-B593-3CAB023435B6}"/>
              </a:ext>
            </a:extLst>
          </p:cNvPr>
          <p:cNvGrpSpPr/>
          <p:nvPr/>
        </p:nvGrpSpPr>
        <p:grpSpPr>
          <a:xfrm>
            <a:off x="3528626" y="615156"/>
            <a:ext cx="1353553" cy="1646075"/>
            <a:chOff x="4704834" y="820208"/>
            <a:chExt cx="1804737" cy="219476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0C995C0-2674-BB04-A99A-428FF9DD98CD}"/>
                </a:ext>
              </a:extLst>
            </p:cNvPr>
            <p:cNvSpPr/>
            <p:nvPr/>
          </p:nvSpPr>
          <p:spPr>
            <a:xfrm>
              <a:off x="4704834" y="820208"/>
              <a:ext cx="1804737" cy="9144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>
                  <a:solidFill>
                    <a:schemeClr val="tx1"/>
                  </a:solidFill>
                </a:rPr>
                <a:t>Domain</a:t>
              </a:r>
            </a:p>
          </p:txBody>
        </p:sp>
        <p:sp>
          <p:nvSpPr>
            <p:cNvPr id="13" name="Down Arrow 12">
              <a:extLst>
                <a:ext uri="{FF2B5EF4-FFF2-40B4-BE49-F238E27FC236}">
                  <a16:creationId xmlns:a16="http://schemas.microsoft.com/office/drawing/2014/main" id="{BDBC7DA3-FBFE-83B2-BD16-45FD65BD344F}"/>
                </a:ext>
              </a:extLst>
            </p:cNvPr>
            <p:cNvSpPr/>
            <p:nvPr/>
          </p:nvSpPr>
          <p:spPr>
            <a:xfrm>
              <a:off x="5243061" y="1734607"/>
              <a:ext cx="728282" cy="1280367"/>
            </a:xfrm>
            <a:prstGeom prst="down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CC0D4DA-B4A7-741C-8951-01FBCD115A7A}"/>
              </a:ext>
            </a:extLst>
          </p:cNvPr>
          <p:cNvGrpSpPr/>
          <p:nvPr/>
        </p:nvGrpSpPr>
        <p:grpSpPr>
          <a:xfrm>
            <a:off x="5364851" y="615155"/>
            <a:ext cx="3440302" cy="1646075"/>
            <a:chOff x="7153134" y="820207"/>
            <a:chExt cx="4587069" cy="219476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B49E02F-3C2A-26E2-ECF2-33EE31CCBB0F}"/>
                </a:ext>
              </a:extLst>
            </p:cNvPr>
            <p:cNvSpPr/>
            <p:nvPr/>
          </p:nvSpPr>
          <p:spPr>
            <a:xfrm>
              <a:off x="7153134" y="820207"/>
              <a:ext cx="4587069" cy="9144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>
                  <a:solidFill>
                    <a:schemeClr val="tx1"/>
                  </a:solidFill>
                </a:rPr>
                <a:t>Path</a:t>
              </a:r>
            </a:p>
          </p:txBody>
        </p:sp>
        <p:sp>
          <p:nvSpPr>
            <p:cNvPr id="16" name="Down Arrow 15">
              <a:extLst>
                <a:ext uri="{FF2B5EF4-FFF2-40B4-BE49-F238E27FC236}">
                  <a16:creationId xmlns:a16="http://schemas.microsoft.com/office/drawing/2014/main" id="{5098CE44-2C66-BD48-3F32-B3ED828ED23C}"/>
                </a:ext>
              </a:extLst>
            </p:cNvPr>
            <p:cNvSpPr/>
            <p:nvPr/>
          </p:nvSpPr>
          <p:spPr>
            <a:xfrm>
              <a:off x="7691360" y="1734606"/>
              <a:ext cx="3575517" cy="128036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212901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8F4F744-A7CC-2E4B-8D94-25E023DB5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5415" y="480060"/>
            <a:ext cx="2283714" cy="1220724"/>
          </a:xfrm>
        </p:spPr>
        <p:txBody>
          <a:bodyPr vert="horz" lIns="205740" tIns="137160" rIns="205740" bIns="137160" rtlCol="0" anchor="ctr" anchorCtr="1">
            <a:normAutofit/>
          </a:bodyPr>
          <a:lstStyle/>
          <a:p>
            <a:r>
              <a:rPr lang="en-US"/>
              <a:t>STOP, LOOK, THINK</a:t>
            </a:r>
          </a:p>
        </p:txBody>
      </p:sp>
      <p:sp>
        <p:nvSpPr>
          <p:cNvPr id="14" name="Title 8">
            <a:extLst>
              <a:ext uri="{FF2B5EF4-FFF2-40B4-BE49-F238E27FC236}">
                <a16:creationId xmlns:a16="http://schemas.microsoft.com/office/drawing/2014/main" id="{63D77AB5-0636-3A44-9E6E-846F916B82CF}"/>
              </a:ext>
            </a:extLst>
          </p:cNvPr>
          <p:cNvSpPr txBox="1">
            <a:spLocks/>
          </p:cNvSpPr>
          <p:nvPr/>
        </p:nvSpPr>
        <p:spPr bwMode="black">
          <a:xfrm>
            <a:off x="6265415" y="1883093"/>
            <a:ext cx="2283714" cy="1220724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205740" tIns="137160" rIns="205740" bIns="137160" rtlCol="0" anchor="ctr" anchorCtr="1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/>
              <a:t>Red flags?</a:t>
            </a:r>
          </a:p>
        </p:txBody>
      </p:sp>
      <p:sp>
        <p:nvSpPr>
          <p:cNvPr id="15" name="Title 8">
            <a:extLst>
              <a:ext uri="{FF2B5EF4-FFF2-40B4-BE49-F238E27FC236}">
                <a16:creationId xmlns:a16="http://schemas.microsoft.com/office/drawing/2014/main" id="{5F4CAD6D-6DF1-8943-A9A4-7139A8A16628}"/>
              </a:ext>
            </a:extLst>
          </p:cNvPr>
          <p:cNvSpPr txBox="1">
            <a:spLocks/>
          </p:cNvSpPr>
          <p:nvPr/>
        </p:nvSpPr>
        <p:spPr bwMode="black">
          <a:xfrm>
            <a:off x="6265415" y="3286125"/>
            <a:ext cx="2283714" cy="1220724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205740" tIns="137160" rIns="205740" bIns="137160" rtlCol="0" anchor="ctr" anchorCtr="1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/>
              <a:t>Throw out?</a:t>
            </a:r>
          </a:p>
        </p:txBody>
      </p:sp>
      <p:pic>
        <p:nvPicPr>
          <p:cNvPr id="1026" name="Picture 2" descr="Phishing Security Controls Fully Bypassed Using QR Codes">
            <a:extLst>
              <a:ext uri="{FF2B5EF4-FFF2-40B4-BE49-F238E27FC236}">
                <a16:creationId xmlns:a16="http://schemas.microsoft.com/office/drawing/2014/main" id="{F088F0F0-C02C-D8F8-2015-C43FE98C7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63" y="654018"/>
            <a:ext cx="4826059" cy="359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eft Arrow 3">
            <a:extLst>
              <a:ext uri="{FF2B5EF4-FFF2-40B4-BE49-F238E27FC236}">
                <a16:creationId xmlns:a16="http://schemas.microsoft.com/office/drawing/2014/main" id="{6A2BB5D8-698B-EEAD-73A4-2CB78C069BF5}"/>
              </a:ext>
            </a:extLst>
          </p:cNvPr>
          <p:cNvSpPr/>
          <p:nvPr/>
        </p:nvSpPr>
        <p:spPr>
          <a:xfrm>
            <a:off x="2822989" y="3380895"/>
            <a:ext cx="1206062" cy="442420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99DBF8-CF39-EE16-5DB8-775E56AE07FD}"/>
              </a:ext>
            </a:extLst>
          </p:cNvPr>
          <p:cNvSpPr txBox="1"/>
          <p:nvPr/>
        </p:nvSpPr>
        <p:spPr>
          <a:xfrm>
            <a:off x="2822989" y="3815925"/>
            <a:ext cx="16834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/>
              <a:t>No way to verify location!</a:t>
            </a:r>
          </a:p>
        </p:txBody>
      </p:sp>
    </p:spTree>
    <p:extLst>
      <p:ext uri="{BB962C8B-B14F-4D97-AF65-F5344CB8AC3E}">
        <p14:creationId xmlns:p14="http://schemas.microsoft.com/office/powerpoint/2010/main" val="31516004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43EBA1EB-1C57-134D-A6F6-A026FE9F9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34" y="92676"/>
            <a:ext cx="922631" cy="921342"/>
          </a:xfrm>
          <a:prstGeom prst="rect">
            <a:avLst/>
          </a:prstGeom>
        </p:spPr>
      </p:pic>
      <p:pic>
        <p:nvPicPr>
          <p:cNvPr id="2052" name="Picture 4" descr="Amazon Scam Email screenshot">
            <a:extLst>
              <a:ext uri="{FF2B5EF4-FFF2-40B4-BE49-F238E27FC236}">
                <a16:creationId xmlns:a16="http://schemas.microsoft.com/office/drawing/2014/main" id="{8E93E8EC-502D-2000-9ABB-2C11FC0D2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074" y="-1"/>
            <a:ext cx="772092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B8F4F744-A7CC-2E4B-8D94-25E023DB5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88" y="1839221"/>
            <a:ext cx="1878753" cy="1465057"/>
          </a:xfrm>
        </p:spPr>
        <p:txBody>
          <a:bodyPr vert="horz" lIns="205740" tIns="137160" rIns="205740" bIns="137160" rtlCol="0" anchor="ctr" anchorCtr="1">
            <a:normAutofit/>
          </a:bodyPr>
          <a:lstStyle/>
          <a:p>
            <a:r>
              <a:rPr lang="en-US"/>
              <a:t>STOP, LOOK, THINK</a:t>
            </a:r>
          </a:p>
        </p:txBody>
      </p:sp>
    </p:spTree>
    <p:extLst>
      <p:ext uri="{BB962C8B-B14F-4D97-AF65-F5344CB8AC3E}">
        <p14:creationId xmlns:p14="http://schemas.microsoft.com/office/powerpoint/2010/main" val="40793092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43EBA1EB-1C57-134D-A6F6-A026FE9F9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34" y="92676"/>
            <a:ext cx="922631" cy="921342"/>
          </a:xfrm>
          <a:prstGeom prst="rect">
            <a:avLst/>
          </a:prstGeom>
        </p:spPr>
      </p:pic>
      <p:pic>
        <p:nvPicPr>
          <p:cNvPr id="2052" name="Picture 4" descr="Amazon Scam Email screenshot">
            <a:extLst>
              <a:ext uri="{FF2B5EF4-FFF2-40B4-BE49-F238E27FC236}">
                <a16:creationId xmlns:a16="http://schemas.microsoft.com/office/drawing/2014/main" id="{8E93E8EC-502D-2000-9ABB-2C11FC0D2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074" y="-1"/>
            <a:ext cx="772092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B8F4F744-A7CC-2E4B-8D94-25E023DB5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88" y="1839221"/>
            <a:ext cx="1878753" cy="1465057"/>
          </a:xfrm>
        </p:spPr>
        <p:txBody>
          <a:bodyPr vert="horz" lIns="205740" tIns="137160" rIns="205740" bIns="137160" rtlCol="0" anchor="ctr" anchorCtr="1">
            <a:normAutofit/>
          </a:bodyPr>
          <a:lstStyle/>
          <a:p>
            <a:r>
              <a:rPr lang="en-US"/>
              <a:t>STOP, LOOK, THINK</a:t>
            </a:r>
          </a:p>
        </p:txBody>
      </p:sp>
      <p:sp>
        <p:nvSpPr>
          <p:cNvPr id="7" name="Title 8">
            <a:extLst>
              <a:ext uri="{FF2B5EF4-FFF2-40B4-BE49-F238E27FC236}">
                <a16:creationId xmlns:a16="http://schemas.microsoft.com/office/drawing/2014/main" id="{32E6180F-7B7F-9BE5-9E73-16DD8387418E}"/>
              </a:ext>
            </a:extLst>
          </p:cNvPr>
          <p:cNvSpPr txBox="1">
            <a:spLocks/>
          </p:cNvSpPr>
          <p:nvPr/>
        </p:nvSpPr>
        <p:spPr bwMode="black">
          <a:xfrm>
            <a:off x="87534" y="3396951"/>
            <a:ext cx="1878753" cy="1465057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205740" tIns="137160" rIns="205740" bIns="137160" rtlCol="0" anchor="ctr" anchorCtr="1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>
                <a:solidFill>
                  <a:srgbClr val="C00000"/>
                </a:solidFill>
              </a:rPr>
              <a:t>Red Flags?</a:t>
            </a:r>
          </a:p>
        </p:txBody>
      </p:sp>
    </p:spTree>
    <p:extLst>
      <p:ext uri="{BB962C8B-B14F-4D97-AF65-F5344CB8AC3E}">
        <p14:creationId xmlns:p14="http://schemas.microsoft.com/office/powerpoint/2010/main" val="35424915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43EBA1EB-1C57-134D-A6F6-A026FE9F9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34" y="92676"/>
            <a:ext cx="922631" cy="921342"/>
          </a:xfrm>
          <a:prstGeom prst="rect">
            <a:avLst/>
          </a:prstGeom>
        </p:spPr>
      </p:pic>
      <p:pic>
        <p:nvPicPr>
          <p:cNvPr id="2052" name="Picture 4" descr="Amazon Scam Email screenshot">
            <a:extLst>
              <a:ext uri="{FF2B5EF4-FFF2-40B4-BE49-F238E27FC236}">
                <a16:creationId xmlns:a16="http://schemas.microsoft.com/office/drawing/2014/main" id="{8E93E8EC-502D-2000-9ABB-2C11FC0D2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073" y="4926"/>
            <a:ext cx="772092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8">
            <a:extLst>
              <a:ext uri="{FF2B5EF4-FFF2-40B4-BE49-F238E27FC236}">
                <a16:creationId xmlns:a16="http://schemas.microsoft.com/office/drawing/2014/main" id="{32E6180F-7B7F-9BE5-9E73-16DD8387418E}"/>
              </a:ext>
            </a:extLst>
          </p:cNvPr>
          <p:cNvSpPr txBox="1">
            <a:spLocks/>
          </p:cNvSpPr>
          <p:nvPr/>
        </p:nvSpPr>
        <p:spPr bwMode="black">
          <a:xfrm>
            <a:off x="87534" y="1678509"/>
            <a:ext cx="1878753" cy="1465057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205740" tIns="137160" rIns="205740" bIns="137160" rtlCol="0" anchor="ctr" anchorCtr="1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>
                <a:solidFill>
                  <a:srgbClr val="C00000"/>
                </a:solidFill>
              </a:rPr>
              <a:t>Red Flags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F78C8C97-AD17-E4CF-658E-DAF7F0209C31}"/>
              </a:ext>
            </a:extLst>
          </p:cNvPr>
          <p:cNvSpPr/>
          <p:nvPr/>
        </p:nvSpPr>
        <p:spPr>
          <a:xfrm>
            <a:off x="2427890" y="3539358"/>
            <a:ext cx="1182414" cy="394139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AA90B111-57BA-DBBE-3483-617C42A9D214}"/>
              </a:ext>
            </a:extLst>
          </p:cNvPr>
          <p:cNvSpPr/>
          <p:nvPr/>
        </p:nvSpPr>
        <p:spPr>
          <a:xfrm>
            <a:off x="2308309" y="2243629"/>
            <a:ext cx="1182414" cy="394139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EC6D76D9-3992-2DBB-B485-9CDB2400676B}"/>
              </a:ext>
            </a:extLst>
          </p:cNvPr>
          <p:cNvSpPr/>
          <p:nvPr/>
        </p:nvSpPr>
        <p:spPr>
          <a:xfrm>
            <a:off x="5052849" y="1570640"/>
            <a:ext cx="1931276" cy="327134"/>
          </a:xfrm>
          <a:prstGeom prst="fram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id="{AC55F1F4-3E59-37C4-2E75-F33A3611657B}"/>
              </a:ext>
            </a:extLst>
          </p:cNvPr>
          <p:cNvSpPr/>
          <p:nvPr/>
        </p:nvSpPr>
        <p:spPr>
          <a:xfrm>
            <a:off x="3490723" y="2314575"/>
            <a:ext cx="3051144" cy="262102"/>
          </a:xfrm>
          <a:prstGeom prst="fram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AE49EE4C-9BA6-59A1-CCF5-49DD7F4F119E}"/>
              </a:ext>
            </a:extLst>
          </p:cNvPr>
          <p:cNvSpPr/>
          <p:nvPr/>
        </p:nvSpPr>
        <p:spPr>
          <a:xfrm rot="629787">
            <a:off x="3844426" y="1373571"/>
            <a:ext cx="1182414" cy="394139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Frame 14">
            <a:extLst>
              <a:ext uri="{FF2B5EF4-FFF2-40B4-BE49-F238E27FC236}">
                <a16:creationId xmlns:a16="http://schemas.microsoft.com/office/drawing/2014/main" id="{3E8CC418-FC81-92F2-31F4-517224260A32}"/>
              </a:ext>
            </a:extLst>
          </p:cNvPr>
          <p:cNvSpPr/>
          <p:nvPr/>
        </p:nvSpPr>
        <p:spPr>
          <a:xfrm>
            <a:off x="2490952" y="1007063"/>
            <a:ext cx="3681248" cy="201011"/>
          </a:xfrm>
          <a:prstGeom prst="fram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2226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67"/>
          <p:cNvSpPr txBox="1">
            <a:spLocks noGrp="1"/>
          </p:cNvSpPr>
          <p:nvPr>
            <p:ph type="title"/>
          </p:nvPr>
        </p:nvSpPr>
        <p:spPr>
          <a:xfrm>
            <a:off x="1371600" y="285750"/>
            <a:ext cx="7658100" cy="6345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-US"/>
              <a:t>Cyber Crime &amp; Kiwanis</a:t>
            </a:r>
            <a:endParaRPr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BC0B1FB-7640-E9B4-9B2A-85F8AE812334}"/>
              </a:ext>
            </a:extLst>
          </p:cNvPr>
          <p:cNvGrpSpPr/>
          <p:nvPr/>
        </p:nvGrpSpPr>
        <p:grpSpPr>
          <a:xfrm>
            <a:off x="1247735" y="2571750"/>
            <a:ext cx="6495047" cy="891540"/>
            <a:chOff x="1765968" y="2834640"/>
            <a:chExt cx="8660063" cy="1188720"/>
          </a:xfrm>
        </p:grpSpPr>
        <p:sp>
          <p:nvSpPr>
            <p:cNvPr id="2" name="Title 1">
              <a:extLst>
                <a:ext uri="{FF2B5EF4-FFF2-40B4-BE49-F238E27FC236}">
                  <a16:creationId xmlns:a16="http://schemas.microsoft.com/office/drawing/2014/main" id="{D67D82DF-FAE0-AE60-A32A-AFDE9D7EB0B3}"/>
                </a:ext>
              </a:extLst>
            </p:cNvPr>
            <p:cNvSpPr txBox="1">
              <a:spLocks/>
            </p:cNvSpPr>
            <p:nvPr/>
          </p:nvSpPr>
          <p:spPr bwMode="black">
            <a:xfrm>
              <a:off x="2231136" y="2834640"/>
              <a:ext cx="7729728" cy="1188720"/>
            </a:xfrm>
            <a:prstGeom prst="rect">
              <a:avLst/>
            </a:prstGeom>
            <a:solidFill>
              <a:schemeClr val="bg1"/>
            </a:solidFill>
            <a:ln w="31750" cap="sq">
              <a:solidFill>
                <a:schemeClr val="tx1"/>
              </a:solidFill>
              <a:miter lim="800000"/>
            </a:ln>
          </p:spPr>
          <p:txBody>
            <a:bodyPr spcFirstLastPara="1" vert="horz" wrap="square" lIns="68569" tIns="68569" rIns="68569" bIns="68569" rtlCol="0" anchor="ctr" anchorCtr="0">
              <a:noAutofit/>
            </a:bodyPr>
            <a:lstStyle>
              <a:lvl1pPr marR="0" lv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400"/>
                <a:buFont typeface="Times New Roman"/>
                <a:buNone/>
                <a:defRPr sz="5867" b="1" i="0" u="none" strike="noStrike" kern="1200" cap="none" spc="200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def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def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def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def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def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def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def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def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4400" dirty="0"/>
                <a:t>Rule #2</a:t>
              </a:r>
              <a:endParaRPr lang="en-US" sz="4400" dirty="0">
                <a:solidFill>
                  <a:srgbClr val="C00000"/>
                </a:solidFill>
              </a:endParaRPr>
            </a:p>
          </p:txBody>
        </p:sp>
        <p:sp>
          <p:nvSpPr>
            <p:cNvPr id="397" name="Google Shape;397;p67"/>
            <p:cNvSpPr txBox="1"/>
            <p:nvPr/>
          </p:nvSpPr>
          <p:spPr>
            <a:xfrm>
              <a:off x="1765968" y="3090465"/>
              <a:ext cx="8660063" cy="6770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457189"/>
              <a:r>
                <a:rPr lang="en-US" sz="2100" dirty="0"/>
                <a:t>Several Phishing Attacks on Districts &amp; Clubs</a:t>
              </a:r>
              <a:endParaRPr sz="2100" dirty="0"/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69" descr="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38475" y="52960"/>
            <a:ext cx="3067050" cy="5090541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69"/>
          <p:cNvSpPr/>
          <p:nvPr/>
        </p:nvSpPr>
        <p:spPr>
          <a:xfrm>
            <a:off x="3805238" y="4687542"/>
            <a:ext cx="1571700" cy="447300"/>
          </a:xfrm>
          <a:prstGeom prst="frame">
            <a:avLst>
              <a:gd name="adj1" fmla="val 12500"/>
            </a:avLst>
          </a:prstGeom>
          <a:solidFill>
            <a:srgbClr val="C00000"/>
          </a:solidFill>
          <a:ln w="127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/>
            <a:endParaRPr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11" name="Google Shape;411;p69"/>
          <p:cNvSpPr/>
          <p:nvPr/>
        </p:nvSpPr>
        <p:spPr>
          <a:xfrm>
            <a:off x="5452235" y="4687542"/>
            <a:ext cx="1678200" cy="3669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B3761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/>
            <a:r>
              <a:rPr lang="en-US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Phishing Link</a:t>
            </a:r>
            <a:endParaRPr sz="1100"/>
          </a:p>
        </p:txBody>
      </p:sp>
      <p:sp>
        <p:nvSpPr>
          <p:cNvPr id="412" name="Google Shape;412;p69"/>
          <p:cNvSpPr/>
          <p:nvPr/>
        </p:nvSpPr>
        <p:spPr>
          <a:xfrm>
            <a:off x="5934075" y="2010675"/>
            <a:ext cx="2669700" cy="4473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B3761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/>
            <a:r>
              <a:rPr lang="en-US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Emotional Response</a:t>
            </a:r>
            <a:endParaRPr sz="1100"/>
          </a:p>
        </p:txBody>
      </p:sp>
      <p:sp>
        <p:nvSpPr>
          <p:cNvPr id="413" name="Google Shape;413;p69"/>
          <p:cNvSpPr/>
          <p:nvPr/>
        </p:nvSpPr>
        <p:spPr>
          <a:xfrm>
            <a:off x="5562600" y="3744217"/>
            <a:ext cx="1678200" cy="4473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B3761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/>
            <a:r>
              <a:rPr lang="en-US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Sad story</a:t>
            </a:r>
            <a:endParaRPr sz="110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7A508919-E98F-994B-9B85-9D172B889B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34" y="92676"/>
            <a:ext cx="922631" cy="921342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71"/>
          <p:cNvPicPr preferRelativeResize="0"/>
          <p:nvPr/>
        </p:nvPicPr>
        <p:blipFill rotWithShape="1">
          <a:blip r:embed="rId3">
            <a:alphaModFix/>
          </a:blip>
          <a:srcRect l="1070" r="3373"/>
          <a:stretch/>
        </p:blipFill>
        <p:spPr>
          <a:xfrm>
            <a:off x="-71069" y="1"/>
            <a:ext cx="9143985" cy="5143493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71"/>
          <p:cNvSpPr/>
          <p:nvPr/>
        </p:nvSpPr>
        <p:spPr>
          <a:xfrm>
            <a:off x="4067175" y="2456878"/>
            <a:ext cx="4343400" cy="333600"/>
          </a:xfrm>
          <a:prstGeom prst="frame">
            <a:avLst>
              <a:gd name="adj1" fmla="val 12500"/>
            </a:avLst>
          </a:prstGeom>
          <a:solidFill>
            <a:srgbClr val="C00000"/>
          </a:solidFill>
          <a:ln w="127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/>
            <a:endParaRPr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26" name="Google Shape;426;p71"/>
          <p:cNvSpPr/>
          <p:nvPr/>
        </p:nvSpPr>
        <p:spPr>
          <a:xfrm>
            <a:off x="1009650" y="180975"/>
            <a:ext cx="4552800" cy="333600"/>
          </a:xfrm>
          <a:prstGeom prst="frame">
            <a:avLst>
              <a:gd name="adj1" fmla="val 12500"/>
            </a:avLst>
          </a:prstGeom>
          <a:solidFill>
            <a:srgbClr val="C00000"/>
          </a:solidFill>
          <a:ln w="127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/>
            <a:endParaRPr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27" name="Google Shape;427;p71"/>
          <p:cNvSpPr txBox="1"/>
          <p:nvPr/>
        </p:nvSpPr>
        <p:spPr>
          <a:xfrm>
            <a:off x="1278421" y="972831"/>
            <a:ext cx="3427500" cy="300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Urgent Fundraising Request from Art Riley</a:t>
            </a:r>
            <a:endParaRPr sz="1100"/>
          </a:p>
        </p:txBody>
      </p:sp>
      <p:sp>
        <p:nvSpPr>
          <p:cNvPr id="428" name="Google Shape;428;p71"/>
          <p:cNvSpPr/>
          <p:nvPr/>
        </p:nvSpPr>
        <p:spPr>
          <a:xfrm>
            <a:off x="1278421" y="956183"/>
            <a:ext cx="3427500" cy="333600"/>
          </a:xfrm>
          <a:prstGeom prst="frame">
            <a:avLst>
              <a:gd name="adj1" fmla="val 12500"/>
            </a:avLst>
          </a:prstGeom>
          <a:solidFill>
            <a:srgbClr val="C00000"/>
          </a:solidFill>
          <a:ln w="127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/>
            <a:endParaRPr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29" name="Google Shape;429;p71"/>
          <p:cNvSpPr/>
          <p:nvPr/>
        </p:nvSpPr>
        <p:spPr>
          <a:xfrm>
            <a:off x="5562600" y="124032"/>
            <a:ext cx="2682000" cy="4473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B3761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/>
            <a:r>
              <a:rPr lang="en-US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Phishing Reply-to Address</a:t>
            </a:r>
            <a:endParaRPr sz="1100"/>
          </a:p>
        </p:txBody>
      </p:sp>
      <p:sp>
        <p:nvSpPr>
          <p:cNvPr id="430" name="Google Shape;430;p71"/>
          <p:cNvSpPr/>
          <p:nvPr/>
        </p:nvSpPr>
        <p:spPr>
          <a:xfrm>
            <a:off x="4705748" y="906000"/>
            <a:ext cx="2752800" cy="4473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B3761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/>
            <a:r>
              <a:rPr lang="en-US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Emotional Response</a:t>
            </a:r>
            <a:endParaRPr sz="1100"/>
          </a:p>
        </p:txBody>
      </p:sp>
      <p:sp>
        <p:nvSpPr>
          <p:cNvPr id="431" name="Google Shape;431;p71"/>
          <p:cNvSpPr/>
          <p:nvPr/>
        </p:nvSpPr>
        <p:spPr>
          <a:xfrm rot="2266893">
            <a:off x="6064603" y="3219346"/>
            <a:ext cx="1678112" cy="447116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B3761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/>
            <a:r>
              <a:rPr lang="en-US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Call to action</a:t>
            </a:r>
            <a:endParaRPr sz="1100"/>
          </a:p>
        </p:txBody>
      </p:sp>
      <p:sp>
        <p:nvSpPr>
          <p:cNvPr id="432" name="Google Shape;432;p71"/>
          <p:cNvSpPr/>
          <p:nvPr/>
        </p:nvSpPr>
        <p:spPr>
          <a:xfrm>
            <a:off x="939146" y="2752153"/>
            <a:ext cx="2752800" cy="333600"/>
          </a:xfrm>
          <a:prstGeom prst="frame">
            <a:avLst>
              <a:gd name="adj1" fmla="val 12500"/>
            </a:avLst>
          </a:prstGeom>
          <a:solidFill>
            <a:srgbClr val="C00000"/>
          </a:solidFill>
          <a:ln w="127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/>
            <a:endParaRPr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33" name="Google Shape;433;p71"/>
          <p:cNvSpPr/>
          <p:nvPr/>
        </p:nvSpPr>
        <p:spPr>
          <a:xfrm rot="1755573">
            <a:off x="3733028" y="3171879"/>
            <a:ext cx="1678101" cy="44725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B3761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/>
            <a:r>
              <a:rPr lang="en-US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Evokes a reaction</a:t>
            </a:r>
            <a:endParaRPr sz="1100"/>
          </a:p>
        </p:txBody>
      </p:sp>
      <p:sp>
        <p:nvSpPr>
          <p:cNvPr id="434" name="Google Shape;434;p71"/>
          <p:cNvSpPr/>
          <p:nvPr/>
        </p:nvSpPr>
        <p:spPr>
          <a:xfrm rot="-713512">
            <a:off x="1604842" y="3596205"/>
            <a:ext cx="2479310" cy="447347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B3761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/>
            <a:r>
              <a:rPr lang="en-US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Someone you know</a:t>
            </a:r>
            <a:endParaRPr sz="1100"/>
          </a:p>
        </p:txBody>
      </p:sp>
      <p:sp>
        <p:nvSpPr>
          <p:cNvPr id="3" name="Google Shape;428;p71">
            <a:extLst>
              <a:ext uri="{FF2B5EF4-FFF2-40B4-BE49-F238E27FC236}">
                <a16:creationId xmlns:a16="http://schemas.microsoft.com/office/drawing/2014/main" id="{E5863AA1-ABF9-4D85-7CCD-5ECDDACE615D}"/>
              </a:ext>
            </a:extLst>
          </p:cNvPr>
          <p:cNvSpPr/>
          <p:nvPr/>
        </p:nvSpPr>
        <p:spPr>
          <a:xfrm>
            <a:off x="222120" y="2224547"/>
            <a:ext cx="2909099" cy="333600"/>
          </a:xfrm>
          <a:prstGeom prst="frame">
            <a:avLst>
              <a:gd name="adj1" fmla="val 12500"/>
            </a:avLst>
          </a:prstGeom>
          <a:solidFill>
            <a:srgbClr val="C00000"/>
          </a:solidFill>
          <a:ln w="127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/>
            <a:endParaRPr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" name="Google Shape;434;p71">
            <a:extLst>
              <a:ext uri="{FF2B5EF4-FFF2-40B4-BE49-F238E27FC236}">
                <a16:creationId xmlns:a16="http://schemas.microsoft.com/office/drawing/2014/main" id="{8BBED96A-F8C5-77C0-478B-D098057B3374}"/>
              </a:ext>
            </a:extLst>
          </p:cNvPr>
          <p:cNvSpPr/>
          <p:nvPr/>
        </p:nvSpPr>
        <p:spPr>
          <a:xfrm rot="19904528">
            <a:off x="2091168" y="1601871"/>
            <a:ext cx="1727910" cy="447347"/>
          </a:xfrm>
          <a:prstGeom prst="leftArrow">
            <a:avLst>
              <a:gd name="adj1" fmla="val 65634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B3761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/>
            <a:r>
              <a:rPr lang="en-US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Grammatical errors</a:t>
            </a:r>
            <a:endParaRPr sz="11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9B5862-BD1D-89D9-7AD1-825630D1E406}"/>
              </a:ext>
            </a:extLst>
          </p:cNvPr>
          <p:cNvSpPr/>
          <p:nvPr/>
        </p:nvSpPr>
        <p:spPr>
          <a:xfrm>
            <a:off x="692210" y="741570"/>
            <a:ext cx="1461331" cy="206290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err="1">
                <a:solidFill>
                  <a:sysClr val="windowText" lastClr="000000"/>
                </a:solidFill>
              </a:rPr>
              <a:t>stuart@gmail.com</a:t>
            </a:r>
            <a:endParaRPr lang="en-US" sz="105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8F4F744-A7CC-2E4B-8D94-25E023DB5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628" y="1367005"/>
            <a:ext cx="2561466" cy="2409491"/>
          </a:xfrm>
          <a:noFill/>
          <a:ln>
            <a:solidFill>
              <a:schemeClr val="bg1"/>
            </a:solidFill>
          </a:ln>
        </p:spPr>
        <p:txBody>
          <a:bodyPr vert="horz" lIns="205740" tIns="137160" rIns="205740" bIns="137160" rtlCol="0" anchor="ctr" anchorCtr="1">
            <a:normAutofit fontScale="90000"/>
          </a:bodyPr>
          <a:lstStyle/>
          <a:p>
            <a:r>
              <a:rPr lang="en-US" sz="2400">
                <a:solidFill>
                  <a:srgbClr val="0070C0"/>
                </a:solidFill>
              </a:rPr>
              <a:t>SPOOFED Email sender NAME</a:t>
            </a:r>
            <a:br>
              <a:rPr lang="en-US" sz="2400">
                <a:solidFill>
                  <a:srgbClr val="0070C0"/>
                </a:solidFill>
              </a:rPr>
            </a:br>
            <a:r>
              <a:rPr lang="en-US" sz="2400">
                <a:solidFill>
                  <a:srgbClr val="0070C0"/>
                </a:solidFill>
              </a:rPr>
              <a:t> </a:t>
            </a:r>
            <a:r>
              <a:rPr lang="en-US" sz="2400">
                <a:solidFill>
                  <a:schemeClr val="bg1"/>
                </a:solidFill>
              </a:rPr>
              <a:t>with</a:t>
            </a:r>
            <a:br>
              <a:rPr lang="en-US" sz="2400">
                <a:solidFill>
                  <a:schemeClr val="bg1"/>
                </a:solidFill>
              </a:rPr>
            </a:br>
            <a:r>
              <a:rPr lang="en-US" sz="2400">
                <a:solidFill>
                  <a:srgbClr val="C00000"/>
                </a:solidFill>
              </a:rPr>
              <a:t>BURNER EMAIL ADDRESS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BCA4723-AC63-5D44-9A6C-D73295940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668" y="1628749"/>
            <a:ext cx="5520380" cy="1183958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F3FDBF3-02C0-B74E-B1B5-763A4CF52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34" y="92676"/>
            <a:ext cx="922631" cy="921342"/>
          </a:xfrm>
          <a:prstGeom prst="rect">
            <a:avLst/>
          </a:prstGeom>
        </p:spPr>
      </p:pic>
      <p:sp>
        <p:nvSpPr>
          <p:cNvPr id="2" name="Down Arrow 1">
            <a:extLst>
              <a:ext uri="{FF2B5EF4-FFF2-40B4-BE49-F238E27FC236}">
                <a16:creationId xmlns:a16="http://schemas.microsoft.com/office/drawing/2014/main" id="{DFAE6BBB-B1F6-D3B7-8115-790524389961}"/>
              </a:ext>
            </a:extLst>
          </p:cNvPr>
          <p:cNvSpPr/>
          <p:nvPr/>
        </p:nvSpPr>
        <p:spPr>
          <a:xfrm>
            <a:off x="6722347" y="903525"/>
            <a:ext cx="640583" cy="926960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0E681E26-EDFB-8C1B-1161-318A415E79A1}"/>
              </a:ext>
            </a:extLst>
          </p:cNvPr>
          <p:cNvSpPr/>
          <p:nvPr/>
        </p:nvSpPr>
        <p:spPr>
          <a:xfrm>
            <a:off x="4572000" y="903524"/>
            <a:ext cx="640583" cy="926960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678521-89AC-1CA1-A29F-C803C124D501}"/>
              </a:ext>
            </a:extLst>
          </p:cNvPr>
          <p:cNvSpPr txBox="1"/>
          <p:nvPr/>
        </p:nvSpPr>
        <p:spPr>
          <a:xfrm>
            <a:off x="3562073" y="3387891"/>
            <a:ext cx="608051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HACKER GOAL:  Target replies to the email message with a payload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2F1F60-B41E-0082-CBB7-7032FF3EF044}"/>
              </a:ext>
            </a:extLst>
          </p:cNvPr>
          <p:cNvSpPr/>
          <p:nvPr/>
        </p:nvSpPr>
        <p:spPr>
          <a:xfrm>
            <a:off x="4057116" y="2371458"/>
            <a:ext cx="1416465" cy="2499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>
                <a:solidFill>
                  <a:sysClr val="windowText" lastClr="000000"/>
                </a:solidFill>
              </a:rPr>
              <a:t>Stuart Doe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C1ACEF-6D9A-FD0E-D402-926E1EF0F7CA}"/>
              </a:ext>
            </a:extLst>
          </p:cNvPr>
          <p:cNvSpPr/>
          <p:nvPr/>
        </p:nvSpPr>
        <p:spPr>
          <a:xfrm>
            <a:off x="5653280" y="2371458"/>
            <a:ext cx="2569911" cy="2499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err="1">
                <a:solidFill>
                  <a:sysClr val="windowText" lastClr="000000"/>
                </a:solidFill>
              </a:rPr>
              <a:t>stuart@gmail.com</a:t>
            </a:r>
            <a:endParaRPr lang="en-US" sz="105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932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438BC-C5AE-144C-9920-209C7D88E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3408" y="235299"/>
            <a:ext cx="5797296" cy="921342"/>
          </a:xfrm>
        </p:spPr>
        <p:txBody>
          <a:bodyPr anchor="ctr">
            <a:normAutofit/>
          </a:bodyPr>
          <a:lstStyle/>
          <a:p>
            <a:r>
              <a:rPr lang="en-US" sz="3000" dirty="0"/>
              <a:t>#1 Fight or Flight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9408E91-4628-3A49-B10F-D662E39A2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34" y="92676"/>
            <a:ext cx="922631" cy="9213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CBA06F-D55A-B497-68DE-AE194148D35D}"/>
              </a:ext>
            </a:extLst>
          </p:cNvPr>
          <p:cNvSpPr txBox="1"/>
          <p:nvPr/>
        </p:nvSpPr>
        <p:spPr>
          <a:xfrm>
            <a:off x="793442" y="2073071"/>
            <a:ext cx="7557117" cy="1592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en-US" sz="1950" kern="1200" dirty="0">
                <a:latin typeface="Gill Sans MT" panose="020B0502020104020203"/>
                <a:ea typeface="+mn-ea"/>
                <a:cs typeface="+mn-cs"/>
              </a:rPr>
              <a:t>We experience everything emotionally before reason kicks in. (“Fight or Flight”)</a:t>
            </a: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en-US" sz="1950" kern="1200" dirty="0">
                <a:latin typeface="Gill Sans MT" panose="020B0502020104020203"/>
                <a:ea typeface="+mn-ea"/>
                <a:cs typeface="+mn-cs"/>
              </a:rPr>
              <a:t>This increases the risk for being the victim of a cyber attack.</a:t>
            </a: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en-US" sz="1950" kern="1200" dirty="0">
                <a:latin typeface="Gill Sans MT" panose="020B0502020104020203"/>
                <a:ea typeface="+mn-ea"/>
                <a:cs typeface="+mn-cs"/>
              </a:rPr>
              <a:t>Emotional hijacking events can be phishing emails, text messages or phone calls</a:t>
            </a:r>
          </a:p>
        </p:txBody>
      </p:sp>
      <p:pic>
        <p:nvPicPr>
          <p:cNvPr id="6" name="Picture 2" descr="Burglar Icon - Free PNG &amp; SVG 858929 - Noun Project">
            <a:extLst>
              <a:ext uri="{FF2B5EF4-FFF2-40B4-BE49-F238E27FC236}">
                <a16:creationId xmlns:a16="http://schemas.microsoft.com/office/drawing/2014/main" id="{B57F2B9D-BCF6-0946-5777-1F841C624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193" y="377922"/>
            <a:ext cx="636096" cy="63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8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65"/>
          <p:cNvSpPr txBox="1">
            <a:spLocks noGrp="1"/>
          </p:cNvSpPr>
          <p:nvPr>
            <p:ph type="body" idx="1"/>
          </p:nvPr>
        </p:nvSpPr>
        <p:spPr>
          <a:xfrm>
            <a:off x="313997" y="1243484"/>
            <a:ext cx="8516006" cy="361426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indent="-406390">
              <a:buChar char="●"/>
            </a:pPr>
            <a:r>
              <a:rPr lang="en-US" sz="2100" dirty="0"/>
              <a:t>Slow down</a:t>
            </a:r>
          </a:p>
          <a:p>
            <a:pPr indent="-406390">
              <a:buChar char="●"/>
            </a:pPr>
            <a:r>
              <a:rPr lang="en-US" sz="2100" dirty="0"/>
              <a:t>Use a 2-factor authentication app </a:t>
            </a:r>
          </a:p>
          <a:p>
            <a:pPr indent="-406390">
              <a:buChar char="●"/>
            </a:pPr>
            <a:r>
              <a:rPr lang="en-US" sz="2100" dirty="0"/>
              <a:t>Use a password manager</a:t>
            </a:r>
          </a:p>
          <a:p>
            <a:pPr indent="-406390">
              <a:buFont typeface="Arial"/>
              <a:buChar char="●"/>
            </a:pPr>
            <a:r>
              <a:rPr lang="en-US" sz="2100" dirty="0"/>
              <a:t>When in doubt, throw it out!</a:t>
            </a:r>
          </a:p>
          <a:p>
            <a:pPr indent="-406390">
              <a:buChar char="●"/>
            </a:pPr>
            <a:r>
              <a:rPr lang="en-US" sz="2100" dirty="0"/>
              <a:t>Don’t respond to any suspicious email, text, etc.</a:t>
            </a:r>
          </a:p>
          <a:p>
            <a:pPr indent="-406390">
              <a:buChar char="●"/>
            </a:pPr>
            <a:r>
              <a:rPr lang="en-US" sz="2100" dirty="0"/>
              <a:t>Don’t investigate suspicious emails on a mobile device</a:t>
            </a:r>
          </a:p>
          <a:p>
            <a:pPr indent="-406390">
              <a:buFont typeface="Arial"/>
              <a:buChar char="●"/>
            </a:pPr>
            <a:r>
              <a:rPr lang="en-US" sz="2100" dirty="0"/>
              <a:t>Don’t scan any QR codes in emails or text messages</a:t>
            </a:r>
          </a:p>
          <a:p>
            <a:pPr indent="-406390">
              <a:buChar char="●"/>
            </a:pPr>
            <a:r>
              <a:rPr lang="en-US" sz="2100" dirty="0"/>
              <a:t>Verify a sender directly from their company website, verified phone number or by calling the number on your debit/credit card</a:t>
            </a:r>
            <a:endParaRPr sz="2100" dirty="0"/>
          </a:p>
          <a:p>
            <a:pPr indent="0"/>
            <a:endParaRPr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F01659-B4BE-954F-AA57-C1EB289BC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Cyber-prevention Tips</a:t>
            </a:r>
          </a:p>
        </p:txBody>
      </p:sp>
    </p:spTree>
    <p:extLst>
      <p:ext uri="{BB962C8B-B14F-4D97-AF65-F5344CB8AC3E}">
        <p14:creationId xmlns:p14="http://schemas.microsoft.com/office/powerpoint/2010/main" val="14822795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65"/>
          <p:cNvSpPr txBox="1">
            <a:spLocks noGrp="1"/>
          </p:cNvSpPr>
          <p:nvPr>
            <p:ph type="body" idx="1"/>
          </p:nvPr>
        </p:nvSpPr>
        <p:spPr>
          <a:xfrm>
            <a:off x="313997" y="1243484"/>
            <a:ext cx="8516006" cy="361426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indent="-406390">
              <a:buFont typeface="Arial"/>
              <a:buChar char="●"/>
            </a:pPr>
            <a:r>
              <a:rPr lang="en-US" sz="2100" dirty="0"/>
              <a:t>Keep all your software updated</a:t>
            </a:r>
          </a:p>
          <a:p>
            <a:pPr indent="-406390">
              <a:buFont typeface="Arial"/>
              <a:buChar char="●"/>
            </a:pPr>
            <a:r>
              <a:rPr lang="en-US" sz="2100" dirty="0"/>
              <a:t>Use anti-virus software</a:t>
            </a:r>
          </a:p>
          <a:p>
            <a:pPr indent="-406390">
              <a:buFont typeface="Arial"/>
              <a:buChar char="●"/>
            </a:pPr>
            <a:r>
              <a:rPr lang="en-US" sz="2100" dirty="0"/>
              <a:t>Disable automatic attachment downloads</a:t>
            </a:r>
          </a:p>
          <a:p>
            <a:pPr indent="-406390">
              <a:buFont typeface="Arial"/>
              <a:buChar char="●"/>
            </a:pPr>
            <a:r>
              <a:rPr lang="en-US" sz="2100" dirty="0"/>
              <a:t>Be extra careful with emails that have attachments</a:t>
            </a:r>
          </a:p>
          <a:p>
            <a:pPr indent="-406390">
              <a:buFont typeface="Arial"/>
              <a:buChar char="●"/>
            </a:pPr>
            <a:r>
              <a:rPr lang="en-US" sz="2100" dirty="0"/>
              <a:t>Verify with the sender that the attachment is legitimate</a:t>
            </a:r>
          </a:p>
          <a:p>
            <a:pPr indent="-406390">
              <a:buFont typeface="Arial"/>
              <a:buChar char="●"/>
            </a:pPr>
            <a:r>
              <a:rPr lang="en-US" sz="2100" dirty="0"/>
              <a:t>If the attachment is legit, scan the attachment with your anti-virus software before opening</a:t>
            </a:r>
          </a:p>
          <a:p>
            <a:pPr indent="-406390">
              <a:buFont typeface="Arial"/>
              <a:buChar char="●"/>
            </a:pPr>
            <a:r>
              <a:rPr lang="en-US" sz="2100" dirty="0"/>
              <a:t>Mobile devices can get infected with malware (viruses, worms, etc.) too</a:t>
            </a:r>
          </a:p>
          <a:p>
            <a:pPr indent="0"/>
            <a:endParaRPr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F01659-B4BE-954F-AA57-C1EB289BC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Cyber-prevention Tips</a:t>
            </a:r>
          </a:p>
        </p:txBody>
      </p:sp>
    </p:spTree>
    <p:extLst>
      <p:ext uri="{BB962C8B-B14F-4D97-AF65-F5344CB8AC3E}">
        <p14:creationId xmlns:p14="http://schemas.microsoft.com/office/powerpoint/2010/main" val="36432942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FD70758-6887-8C4A-9CF8-3274B696293B}"/>
              </a:ext>
            </a:extLst>
          </p:cNvPr>
          <p:cNvSpPr/>
          <p:nvPr/>
        </p:nvSpPr>
        <p:spPr>
          <a:xfrm>
            <a:off x="1657586" y="2235119"/>
            <a:ext cx="1253359" cy="8276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1350" kern="1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Gill Sans MT" panose="020B0502020104020203"/>
              </a:rPr>
              <a:t>Stimulus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D94EC1-AF39-E343-84D8-51E680BAD862}"/>
              </a:ext>
            </a:extLst>
          </p:cNvPr>
          <p:cNvSpPr/>
          <p:nvPr/>
        </p:nvSpPr>
        <p:spPr>
          <a:xfrm>
            <a:off x="3143013" y="2243002"/>
            <a:ext cx="1253359" cy="8276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1350" kern="1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Gill Sans MT" panose="020B0502020104020203"/>
              </a:rPr>
              <a:t>Reaction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77E0A83C-5624-5643-862D-51AFF7536BE0}"/>
              </a:ext>
            </a:extLst>
          </p:cNvPr>
          <p:cNvSpPr/>
          <p:nvPr/>
        </p:nvSpPr>
        <p:spPr>
          <a:xfrm>
            <a:off x="2932385" y="2497222"/>
            <a:ext cx="189186" cy="384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kern="1200" dirty="0">
              <a:solidFill>
                <a:srgbClr val="FFFFFF"/>
              </a:solidFill>
              <a:latin typeface="Gill Sans MT" panose="020B0502020104020203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2097FC-BBB8-2A44-8B39-A3A2C4599044}"/>
              </a:ext>
            </a:extLst>
          </p:cNvPr>
          <p:cNvSpPr/>
          <p:nvPr/>
        </p:nvSpPr>
        <p:spPr>
          <a:xfrm>
            <a:off x="1673352" y="3736807"/>
            <a:ext cx="1253359" cy="8276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1350" kern="1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Gill Sans MT" panose="020B0502020104020203"/>
              </a:rPr>
              <a:t>Stimulus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A85FB4-5539-F34C-BD10-37F288408E3C}"/>
              </a:ext>
            </a:extLst>
          </p:cNvPr>
          <p:cNvSpPr/>
          <p:nvPr/>
        </p:nvSpPr>
        <p:spPr>
          <a:xfrm>
            <a:off x="6007759" y="3736807"/>
            <a:ext cx="1253359" cy="8276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1350" kern="120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Gill Sans MT" panose="020B0502020104020203"/>
              </a:rPr>
              <a:t>Response</a:t>
            </a:r>
            <a:endParaRPr lang="en-US" sz="1350" kern="120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Gill Sans MT" panose="020B0502020104020203"/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83000181-2618-C447-9B9E-A6CEC92AE472}"/>
              </a:ext>
            </a:extLst>
          </p:cNvPr>
          <p:cNvSpPr/>
          <p:nvPr/>
        </p:nvSpPr>
        <p:spPr>
          <a:xfrm>
            <a:off x="2948152" y="3998910"/>
            <a:ext cx="189186" cy="384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kern="1200" dirty="0">
              <a:solidFill>
                <a:srgbClr val="FFFFFF"/>
              </a:solidFill>
              <a:latin typeface="Gill Sans MT" panose="020B0502020104020203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93E6E1-314A-B340-92B4-13AABF599E10}"/>
              </a:ext>
            </a:extLst>
          </p:cNvPr>
          <p:cNvSpPr/>
          <p:nvPr/>
        </p:nvSpPr>
        <p:spPr>
          <a:xfrm>
            <a:off x="3137338" y="3736807"/>
            <a:ext cx="1253359" cy="8276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1350" kern="1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Gill Sans MT" panose="020B0502020104020203"/>
              </a:rPr>
              <a:t>Reaction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08791885-25CD-2242-9E60-DA9139CA554F}"/>
              </a:ext>
            </a:extLst>
          </p:cNvPr>
          <p:cNvSpPr/>
          <p:nvPr/>
        </p:nvSpPr>
        <p:spPr>
          <a:xfrm>
            <a:off x="4443391" y="3958648"/>
            <a:ext cx="1564367" cy="384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kern="1200" dirty="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12" name="Graphic 11" descr="Email with solid fill">
            <a:extLst>
              <a:ext uri="{FF2B5EF4-FFF2-40B4-BE49-F238E27FC236}">
                <a16:creationId xmlns:a16="http://schemas.microsoft.com/office/drawing/2014/main" id="{64400737-53C3-1E4B-99AF-ED3014EFFF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36145" y="1727187"/>
            <a:ext cx="515815" cy="515815"/>
          </a:xfrm>
          <a:prstGeom prst="rect">
            <a:avLst/>
          </a:prstGeom>
        </p:spPr>
      </p:pic>
      <p:pic>
        <p:nvPicPr>
          <p:cNvPr id="16" name="Graphic 15" descr="Email with solid fill">
            <a:extLst>
              <a:ext uri="{FF2B5EF4-FFF2-40B4-BE49-F238E27FC236}">
                <a16:creationId xmlns:a16="http://schemas.microsoft.com/office/drawing/2014/main" id="{5556949B-024B-314A-B45C-11C2E6B0F1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49446" y="3252271"/>
            <a:ext cx="515815" cy="515815"/>
          </a:xfrm>
          <a:prstGeom prst="rect">
            <a:avLst/>
          </a:prstGeom>
        </p:spPr>
      </p:pic>
      <p:pic>
        <p:nvPicPr>
          <p:cNvPr id="14" name="Graphic 13" descr="Watch with solid fill">
            <a:extLst>
              <a:ext uri="{FF2B5EF4-FFF2-40B4-BE49-F238E27FC236}">
                <a16:creationId xmlns:a16="http://schemas.microsoft.com/office/drawing/2014/main" id="{2AE6E178-6DF5-3043-8982-8B5FF20641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66757" y="3807752"/>
            <a:ext cx="685800" cy="685800"/>
          </a:xfrm>
          <a:prstGeom prst="rect">
            <a:avLst/>
          </a:prstGeom>
        </p:spPr>
      </p:pic>
      <p:pic>
        <p:nvPicPr>
          <p:cNvPr id="17" name="Graphic 16" descr="Skull with solid fill">
            <a:extLst>
              <a:ext uri="{FF2B5EF4-FFF2-40B4-BE49-F238E27FC236}">
                <a16:creationId xmlns:a16="http://schemas.microsoft.com/office/drawing/2014/main" id="{FDDE8C9C-9599-3544-A580-E22D18D3D2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07759" y="2353824"/>
            <a:ext cx="685800" cy="685800"/>
          </a:xfrm>
          <a:prstGeom prst="rect">
            <a:avLst/>
          </a:prstGeom>
        </p:spPr>
      </p:pic>
      <p:pic>
        <p:nvPicPr>
          <p:cNvPr id="21" name="Graphic 20" descr="Smiling face outline with solid fill">
            <a:extLst>
              <a:ext uri="{FF2B5EF4-FFF2-40B4-BE49-F238E27FC236}">
                <a16:creationId xmlns:a16="http://schemas.microsoft.com/office/drawing/2014/main" id="{EADE63DB-B421-FB49-A94A-6BF1DA9616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61537" y="3848013"/>
            <a:ext cx="685800" cy="685800"/>
          </a:xfrm>
          <a:prstGeom prst="rect">
            <a:avLst/>
          </a:prstGeom>
        </p:spPr>
      </p:pic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4841B46F-44B9-F340-94F9-BA4413283C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534" y="92676"/>
            <a:ext cx="922631" cy="92134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6B7577C-0081-4678-FD92-F0C16D4B3F35}"/>
              </a:ext>
            </a:extLst>
          </p:cNvPr>
          <p:cNvSpPr/>
          <p:nvPr/>
        </p:nvSpPr>
        <p:spPr>
          <a:xfrm>
            <a:off x="4679598" y="2282879"/>
            <a:ext cx="1253359" cy="8276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1350" kern="1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Gill Sans MT" panose="020B0502020104020203"/>
              </a:rPr>
              <a:t>Response</a:t>
            </a:r>
          </a:p>
        </p:txBody>
      </p:sp>
      <p:sp>
        <p:nvSpPr>
          <p:cNvPr id="15" name="Right Arrow 4">
            <a:extLst>
              <a:ext uri="{FF2B5EF4-FFF2-40B4-BE49-F238E27FC236}">
                <a16:creationId xmlns:a16="http://schemas.microsoft.com/office/drawing/2014/main" id="{5A944526-CBFC-1FC1-359A-C90871BB9A4D}"/>
              </a:ext>
            </a:extLst>
          </p:cNvPr>
          <p:cNvSpPr/>
          <p:nvPr/>
        </p:nvSpPr>
        <p:spPr>
          <a:xfrm>
            <a:off x="4443392" y="2504720"/>
            <a:ext cx="189186" cy="384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kern="1200" dirty="0">
              <a:solidFill>
                <a:srgbClr val="FFFFFF"/>
              </a:solidFill>
              <a:latin typeface="Gill Sans MT" panose="020B0502020104020203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A6DA62B-CF73-73E2-56F6-FDB7BB48B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3930" y="624952"/>
            <a:ext cx="5797296" cy="891540"/>
          </a:xfrm>
        </p:spPr>
        <p:txBody>
          <a:bodyPr/>
          <a:lstStyle/>
          <a:p>
            <a:r>
              <a:rPr lang="en-US" dirty="0"/>
              <a:t>Rule #1 </a:t>
            </a:r>
            <a:r>
              <a:rPr lang="en-US" dirty="0">
                <a:solidFill>
                  <a:srgbClr val="C00000"/>
                </a:solidFill>
              </a:rPr>
              <a:t>Stop, LOOK, THINK</a:t>
            </a:r>
          </a:p>
        </p:txBody>
      </p:sp>
    </p:spTree>
    <p:extLst>
      <p:ext uri="{BB962C8B-B14F-4D97-AF65-F5344CB8AC3E}">
        <p14:creationId xmlns:p14="http://schemas.microsoft.com/office/powerpoint/2010/main" val="13586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8D52F-A1A7-DC43-8D7F-166DB1012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3352" y="2125980"/>
            <a:ext cx="5797296" cy="891540"/>
          </a:xfrm>
        </p:spPr>
        <p:txBody>
          <a:bodyPr/>
          <a:lstStyle/>
          <a:p>
            <a:r>
              <a:rPr lang="en-US" dirty="0"/>
              <a:t>Rule #2 </a:t>
            </a:r>
            <a:r>
              <a:rPr lang="en-US" dirty="0">
                <a:solidFill>
                  <a:srgbClr val="C00000"/>
                </a:solidFill>
              </a:rPr>
              <a:t>RED flags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3FBC064-7EA6-2947-8CD4-E8180AB6C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34" y="92676"/>
            <a:ext cx="922631" cy="92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721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8D52F-A1A7-DC43-8D7F-166DB1012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3352" y="2125980"/>
            <a:ext cx="5797296" cy="891540"/>
          </a:xfrm>
        </p:spPr>
        <p:txBody>
          <a:bodyPr>
            <a:normAutofit fontScale="90000"/>
          </a:bodyPr>
          <a:lstStyle/>
          <a:p>
            <a:r>
              <a:rPr lang="en-US" dirty="0"/>
              <a:t>Rule #3 </a:t>
            </a:r>
            <a:r>
              <a:rPr lang="en-US" dirty="0">
                <a:solidFill>
                  <a:srgbClr val="C00000"/>
                </a:solidFill>
              </a:rPr>
              <a:t>when in doubt, throw it out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04F04EBC-B86F-5D4F-AB78-8F2F8F7F9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34" y="92676"/>
            <a:ext cx="922631" cy="92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5848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4086845-851D-9A4B-9035-3DAB45EB5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63F65A-25A7-99B7-C9F4-95663B25E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2519" y="1717468"/>
            <a:ext cx="2878961" cy="28789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5E4D69-A41B-4E1E-B320-C1336B37CE61}"/>
              </a:ext>
            </a:extLst>
          </p:cNvPr>
          <p:cNvSpPr txBox="1"/>
          <p:nvPr/>
        </p:nvSpPr>
        <p:spPr>
          <a:xfrm>
            <a:off x="3132519" y="1325053"/>
            <a:ext cx="293028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2100" kern="1200" dirty="0">
                <a:latin typeface="Gill Sans MT" panose="020B0502020104020203"/>
                <a:ea typeface="+mn-ea"/>
                <a:cs typeface="+mn-cs"/>
              </a:rPr>
              <a:t>Cybersecurity Resources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112C1A-008A-3822-F981-1B1AC95A6F6C}"/>
              </a:ext>
            </a:extLst>
          </p:cNvPr>
          <p:cNvSpPr txBox="1"/>
          <p:nvPr/>
        </p:nvSpPr>
        <p:spPr>
          <a:xfrm>
            <a:off x="2856289" y="4597879"/>
            <a:ext cx="34827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1600" kern="1200" dirty="0">
                <a:latin typeface="Gill Sans MT" panose="020B0502020104020203"/>
                <a:ea typeface="+mn-ea"/>
                <a:cs typeface="+mn-cs"/>
              </a:rPr>
              <a:t>https://tinyurl.com/kiwaniscybersecurity</a:t>
            </a:r>
          </a:p>
        </p:txBody>
      </p:sp>
    </p:spTree>
    <p:extLst>
      <p:ext uri="{BB962C8B-B14F-4D97-AF65-F5344CB8AC3E}">
        <p14:creationId xmlns:p14="http://schemas.microsoft.com/office/powerpoint/2010/main" val="19346601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9F2EB49-3BCB-4D60-906B-CF16ED41E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721" y="311151"/>
            <a:ext cx="4953001" cy="634603"/>
          </a:xfrm>
        </p:spPr>
        <p:txBody>
          <a:bodyPr>
            <a:noAutofit/>
          </a:bodyPr>
          <a:lstStyle/>
          <a:p>
            <a:r>
              <a:rPr lang="en-US" sz="4388" dirty="0"/>
              <a:t>Discussion Time</a:t>
            </a:r>
          </a:p>
        </p:txBody>
      </p:sp>
      <p:pic>
        <p:nvPicPr>
          <p:cNvPr id="2052" name="Picture 4" descr="Q &amp; A Transparent &amp; PNG Clipart Free Download - YAWD">
            <a:extLst>
              <a:ext uri="{FF2B5EF4-FFF2-40B4-BE49-F238E27FC236}">
                <a16:creationId xmlns:a16="http://schemas.microsoft.com/office/drawing/2014/main" id="{CD4DA715-BF06-4976-AD7C-6312AB868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887" y="1812926"/>
            <a:ext cx="4086225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0904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35A6F-09F5-B2A1-35EE-96CF85EF6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EB55E7E-4463-39BC-343E-05F152250E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9382" y="244169"/>
            <a:ext cx="7772400" cy="1102518"/>
          </a:xfrm>
        </p:spPr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Thank you!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078B7C-07BD-128E-7587-9FA995B4DD2E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362835" y="1900374"/>
            <a:ext cx="3739364" cy="1566862"/>
          </a:xfrm>
        </p:spPr>
        <p:txBody>
          <a:bodyPr/>
          <a:lstStyle/>
          <a:p>
            <a:pPr algn="l"/>
            <a:r>
              <a:rPr lang="en-US" dirty="0"/>
              <a:t>Bryce Kinder</a:t>
            </a:r>
          </a:p>
          <a:p>
            <a:pPr algn="l"/>
            <a:r>
              <a:rPr lang="en-US" dirty="0"/>
              <a:t>bkinder@kiwanis.org</a:t>
            </a:r>
          </a:p>
          <a:p>
            <a:pPr algn="l"/>
            <a:r>
              <a:rPr lang="en-US" dirty="0"/>
              <a:t>1-800-549-2647 ext. 113</a:t>
            </a:r>
          </a:p>
          <a:p>
            <a:pPr algn="l"/>
            <a:r>
              <a:rPr lang="en-US" dirty="0"/>
              <a:t>317-217-6113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E76853-E142-B525-F557-066B0A42A1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50" t="10609" r="11150" b="11855"/>
          <a:stretch/>
        </p:blipFill>
        <p:spPr>
          <a:xfrm>
            <a:off x="5678214" y="1485967"/>
            <a:ext cx="2102951" cy="2171565"/>
          </a:xfrm>
          <a:prstGeom prst="ellipse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17A5ED-7F3D-CC96-9233-807ED7D6BE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295769" y="2863727"/>
            <a:ext cx="970791" cy="120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560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438BC-C5AE-144C-9920-209C7D88E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3352" y="207240"/>
            <a:ext cx="5797296" cy="891540"/>
          </a:xfrm>
        </p:spPr>
        <p:txBody>
          <a:bodyPr/>
          <a:lstStyle/>
          <a:p>
            <a:r>
              <a:rPr lang="en-US" dirty="0"/>
              <a:t>Hijacking specific Emotions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9408E91-4628-3A49-B10F-D662E39A2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21" y="107577"/>
            <a:ext cx="922631" cy="9213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FBE0474-62CA-5AF7-ABB3-8EB38C411DBD}"/>
              </a:ext>
            </a:extLst>
          </p:cNvPr>
          <p:cNvSpPr/>
          <p:nvPr/>
        </p:nvSpPr>
        <p:spPr>
          <a:xfrm>
            <a:off x="2320576" y="1924526"/>
            <a:ext cx="1294448" cy="129444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1350" kern="1200" dirty="0">
                <a:solidFill>
                  <a:srgbClr val="000000"/>
                </a:solidFill>
                <a:latin typeface="Gill Sans MT" panose="020B0502020104020203"/>
              </a:rPr>
              <a:t>HAPPY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E079DB-D93C-D138-EB78-67D683E20954}"/>
              </a:ext>
            </a:extLst>
          </p:cNvPr>
          <p:cNvSpPr/>
          <p:nvPr/>
        </p:nvSpPr>
        <p:spPr>
          <a:xfrm>
            <a:off x="3864486" y="1924526"/>
            <a:ext cx="1294448" cy="129444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1350" kern="1200" dirty="0">
                <a:solidFill>
                  <a:srgbClr val="000000"/>
                </a:solidFill>
                <a:latin typeface="Gill Sans MT" panose="020B0502020104020203"/>
              </a:rPr>
              <a:t>SAD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21DAAB-B7CF-6CF1-32D7-ED41672758F3}"/>
              </a:ext>
            </a:extLst>
          </p:cNvPr>
          <p:cNvSpPr/>
          <p:nvPr/>
        </p:nvSpPr>
        <p:spPr>
          <a:xfrm>
            <a:off x="768960" y="1924526"/>
            <a:ext cx="1294448" cy="129444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1350" kern="1200" dirty="0">
                <a:solidFill>
                  <a:srgbClr val="000000"/>
                </a:solidFill>
                <a:latin typeface="Gill Sans MT" panose="020B0502020104020203"/>
              </a:rPr>
              <a:t>AFRAID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6A7C08-2F8C-C827-E186-AC109ACDC9F4}"/>
              </a:ext>
            </a:extLst>
          </p:cNvPr>
          <p:cNvSpPr/>
          <p:nvPr/>
        </p:nvSpPr>
        <p:spPr>
          <a:xfrm>
            <a:off x="5408396" y="1924526"/>
            <a:ext cx="1294448" cy="129444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1350" kern="1200" dirty="0">
                <a:solidFill>
                  <a:srgbClr val="000000"/>
                </a:solidFill>
                <a:latin typeface="Gill Sans MT" panose="020B0502020104020203"/>
              </a:rPr>
              <a:t>ASHAMED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8D3A55-9404-9449-BF06-C6A657C3E6B4}"/>
              </a:ext>
            </a:extLst>
          </p:cNvPr>
          <p:cNvSpPr/>
          <p:nvPr/>
        </p:nvSpPr>
        <p:spPr>
          <a:xfrm>
            <a:off x="6952306" y="1924526"/>
            <a:ext cx="1294448" cy="129444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1350" kern="1200" dirty="0">
                <a:solidFill>
                  <a:srgbClr val="000000"/>
                </a:solidFill>
                <a:latin typeface="Gill Sans MT" panose="020B0502020104020203"/>
              </a:rPr>
              <a:t>ANGRY</a:t>
            </a:r>
          </a:p>
        </p:txBody>
      </p:sp>
    </p:spTree>
    <p:extLst>
      <p:ext uri="{BB962C8B-B14F-4D97-AF65-F5344CB8AC3E}">
        <p14:creationId xmlns:p14="http://schemas.microsoft.com/office/powerpoint/2010/main" val="319689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438BC-C5AE-144C-9920-209C7D88E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1892" y="172842"/>
            <a:ext cx="7443405" cy="891540"/>
          </a:xfrm>
        </p:spPr>
        <p:txBody>
          <a:bodyPr/>
          <a:lstStyle/>
          <a:p>
            <a:r>
              <a:rPr lang="en-US" dirty="0"/>
              <a:t>#2 Limited memory recall CAPABILITIES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9408E91-4628-3A49-B10F-D662E39A2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34" y="92676"/>
            <a:ext cx="922631" cy="9213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CBA06F-D55A-B497-68DE-AE194148D35D}"/>
              </a:ext>
            </a:extLst>
          </p:cNvPr>
          <p:cNvSpPr txBox="1"/>
          <p:nvPr/>
        </p:nvSpPr>
        <p:spPr>
          <a:xfrm>
            <a:off x="865573" y="1818150"/>
            <a:ext cx="771025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en-US" sz="1950" kern="1200" dirty="0">
                <a:latin typeface="Gill Sans MT" panose="020B0502020104020203"/>
                <a:ea typeface="+mn-ea"/>
                <a:cs typeface="+mn-cs"/>
              </a:rPr>
              <a:t>It’s hard to remember complex, non-contextual and abstract phrases (</a:t>
            </a:r>
            <a:r>
              <a:rPr lang="en-US" sz="1800" kern="1200" dirty="0">
                <a:solidFill>
                  <a:srgbClr val="0070C0"/>
                </a:solidFill>
                <a:latin typeface="Courier" pitchFamily="2" charset="0"/>
                <a:ea typeface="+mn-ea"/>
                <a:cs typeface="+mn-cs"/>
              </a:rPr>
              <a:t>6p*04.ot!y9A</a:t>
            </a:r>
            <a:r>
              <a:rPr lang="en-US" sz="1950" kern="1200" dirty="0">
                <a:latin typeface="Gill Sans MT" panose="020B0502020104020203"/>
                <a:ea typeface="+mn-ea"/>
                <a:cs typeface="+mn-cs"/>
              </a:rPr>
              <a:t>)</a:t>
            </a: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en-US" sz="1950" kern="1200" dirty="0">
                <a:latin typeface="Gill Sans MT" panose="020B0502020104020203"/>
                <a:ea typeface="+mn-ea"/>
                <a:cs typeface="+mn-cs"/>
              </a:rPr>
              <a:t>So, we tend to create simple, contextual and concrete passwords (</a:t>
            </a:r>
            <a:r>
              <a:rPr lang="en-US" sz="1950" kern="1200" dirty="0">
                <a:solidFill>
                  <a:srgbClr val="C00000"/>
                </a:solidFill>
                <a:latin typeface="Gill Sans MT" panose="020B0502020104020203"/>
                <a:ea typeface="+mn-ea"/>
                <a:cs typeface="+mn-cs"/>
              </a:rPr>
              <a:t>tommyC1969</a:t>
            </a:r>
            <a:r>
              <a:rPr lang="en-US" sz="1950" kern="1200" dirty="0">
                <a:latin typeface="Gill Sans MT" panose="020B0502020104020203"/>
                <a:ea typeface="+mn-ea"/>
                <a:cs typeface="+mn-cs"/>
              </a:rPr>
              <a:t>)</a:t>
            </a: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en-US" sz="1950" kern="1200" dirty="0">
                <a:latin typeface="Gill Sans MT" panose="020B0502020104020203"/>
                <a:ea typeface="+mn-ea"/>
                <a:cs typeface="+mn-cs"/>
              </a:rPr>
              <a:t>And then we tend to reuse the same, simple password for our different accounts</a:t>
            </a: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en-US" sz="1950" kern="1200" dirty="0">
                <a:latin typeface="Gill Sans MT" panose="020B0502020104020203"/>
                <a:ea typeface="+mn-ea"/>
                <a:cs typeface="+mn-cs"/>
              </a:rPr>
              <a:t>Which means many accounts may be attacked using the same username &amp; password</a:t>
            </a:r>
          </a:p>
        </p:txBody>
      </p:sp>
      <p:pic>
        <p:nvPicPr>
          <p:cNvPr id="5" name="Picture 2" descr="Burglar Icon - Free PNG &amp; SVG 858929 - Noun Project">
            <a:extLst>
              <a:ext uri="{FF2B5EF4-FFF2-40B4-BE49-F238E27FC236}">
                <a16:creationId xmlns:a16="http://schemas.microsoft.com/office/drawing/2014/main" id="{E99EEB72-DDB9-868A-18EE-4645DC3EC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771" y="300564"/>
            <a:ext cx="636096" cy="63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35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FAD9944-C926-714C-89F4-BA83BC468D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99" r="11367" b="-1"/>
          <a:stretch/>
        </p:blipFill>
        <p:spPr>
          <a:xfrm>
            <a:off x="15" y="7"/>
            <a:ext cx="9143985" cy="51434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6B2FA5-573A-AB4C-B101-5EC7C9E9F9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0150" y="1790058"/>
            <a:ext cx="6743700" cy="1234440"/>
          </a:xfrm>
          <a:solidFill>
            <a:schemeClr val="bg1">
              <a:alpha val="60000"/>
            </a:schemeClr>
          </a:solidFill>
          <a:ln w="38100" cap="sq">
            <a:solidFill>
              <a:schemeClr val="tx1"/>
            </a:solidFill>
            <a:miter lim="800000"/>
          </a:ln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Safeguarding our </a:t>
            </a:r>
            <a:r>
              <a:rPr lang="en-US" dirty="0">
                <a:solidFill>
                  <a:srgbClr val="C00000"/>
                </a:solidFill>
              </a:rPr>
              <a:t>exploits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333F5CB-1C95-AB46-BBC1-2C4C0C850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34" y="92676"/>
            <a:ext cx="922631" cy="92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660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8D52F-A1A7-DC43-8D7F-166DB1012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3352" y="781958"/>
            <a:ext cx="5797296" cy="89154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FIX:</a:t>
            </a:r>
            <a:r>
              <a:rPr lang="en-US" dirty="0">
                <a:solidFill>
                  <a:srgbClr val="C00000"/>
                </a:solidFill>
              </a:rPr>
              <a:t> Stop, </a:t>
            </a:r>
            <a:r>
              <a:rPr lang="en-US" dirty="0">
                <a:solidFill>
                  <a:srgbClr val="00B0F0"/>
                </a:solidFill>
              </a:rPr>
              <a:t>breathe,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THINK, </a:t>
            </a:r>
            <a:r>
              <a:rPr lang="en-US" dirty="0">
                <a:solidFill>
                  <a:srgbClr val="00B050"/>
                </a:solidFill>
              </a:rPr>
              <a:t>respond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D70758-6887-8C4A-9CF8-3274B696293B}"/>
              </a:ext>
            </a:extLst>
          </p:cNvPr>
          <p:cNvSpPr/>
          <p:nvPr/>
        </p:nvSpPr>
        <p:spPr>
          <a:xfrm>
            <a:off x="1657586" y="2235119"/>
            <a:ext cx="1253359" cy="8276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1350" kern="1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Gill Sans MT" panose="020B0502020104020203"/>
              </a:rPr>
              <a:t>Stimulus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D94EC1-AF39-E343-84D8-51E680BAD862}"/>
              </a:ext>
            </a:extLst>
          </p:cNvPr>
          <p:cNvSpPr/>
          <p:nvPr/>
        </p:nvSpPr>
        <p:spPr>
          <a:xfrm>
            <a:off x="3143013" y="2243002"/>
            <a:ext cx="1253359" cy="8276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1350" kern="1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Gill Sans MT" panose="020B0502020104020203"/>
              </a:rPr>
              <a:t>Reaction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77E0A83C-5624-5643-862D-51AFF7536BE0}"/>
              </a:ext>
            </a:extLst>
          </p:cNvPr>
          <p:cNvSpPr/>
          <p:nvPr/>
        </p:nvSpPr>
        <p:spPr>
          <a:xfrm>
            <a:off x="2932385" y="2497222"/>
            <a:ext cx="189186" cy="384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kern="1200" dirty="0">
              <a:solidFill>
                <a:srgbClr val="FFFFFF"/>
              </a:solidFill>
              <a:latin typeface="Gill Sans MT" panose="020B0502020104020203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2097FC-BBB8-2A44-8B39-A3A2C4599044}"/>
              </a:ext>
            </a:extLst>
          </p:cNvPr>
          <p:cNvSpPr/>
          <p:nvPr/>
        </p:nvSpPr>
        <p:spPr>
          <a:xfrm>
            <a:off x="1673352" y="3736807"/>
            <a:ext cx="1253359" cy="8276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1350" kern="1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Gill Sans MT" panose="020B0502020104020203"/>
              </a:rPr>
              <a:t>Stimulus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A85FB4-5539-F34C-BD10-37F288408E3C}"/>
              </a:ext>
            </a:extLst>
          </p:cNvPr>
          <p:cNvSpPr/>
          <p:nvPr/>
        </p:nvSpPr>
        <p:spPr>
          <a:xfrm>
            <a:off x="6007759" y="3736807"/>
            <a:ext cx="1253359" cy="8276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1350" kern="120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Gill Sans MT" panose="020B0502020104020203"/>
              </a:rPr>
              <a:t>Response</a:t>
            </a:r>
            <a:endParaRPr lang="en-US" sz="1350" kern="120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Gill Sans MT" panose="020B0502020104020203"/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83000181-2618-C447-9B9E-A6CEC92AE472}"/>
              </a:ext>
            </a:extLst>
          </p:cNvPr>
          <p:cNvSpPr/>
          <p:nvPr/>
        </p:nvSpPr>
        <p:spPr>
          <a:xfrm>
            <a:off x="2948152" y="3998910"/>
            <a:ext cx="189186" cy="384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kern="1200" dirty="0">
              <a:solidFill>
                <a:srgbClr val="FFFFFF"/>
              </a:solidFill>
              <a:latin typeface="Gill Sans MT" panose="020B0502020104020203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93E6E1-314A-B340-92B4-13AABF599E10}"/>
              </a:ext>
            </a:extLst>
          </p:cNvPr>
          <p:cNvSpPr/>
          <p:nvPr/>
        </p:nvSpPr>
        <p:spPr>
          <a:xfrm>
            <a:off x="3137338" y="3736807"/>
            <a:ext cx="1253359" cy="8276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1350" kern="1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Gill Sans MT" panose="020B0502020104020203"/>
              </a:rPr>
              <a:t>Reaction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08791885-25CD-2242-9E60-DA9139CA554F}"/>
              </a:ext>
            </a:extLst>
          </p:cNvPr>
          <p:cNvSpPr/>
          <p:nvPr/>
        </p:nvSpPr>
        <p:spPr>
          <a:xfrm>
            <a:off x="4443391" y="3958648"/>
            <a:ext cx="1564367" cy="384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kern="1200" dirty="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12" name="Graphic 11" descr="Email with solid fill">
            <a:extLst>
              <a:ext uri="{FF2B5EF4-FFF2-40B4-BE49-F238E27FC236}">
                <a16:creationId xmlns:a16="http://schemas.microsoft.com/office/drawing/2014/main" id="{64400737-53C3-1E4B-99AF-ED3014EFFF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36145" y="1727187"/>
            <a:ext cx="515815" cy="515815"/>
          </a:xfrm>
          <a:prstGeom prst="rect">
            <a:avLst/>
          </a:prstGeom>
        </p:spPr>
      </p:pic>
      <p:pic>
        <p:nvPicPr>
          <p:cNvPr id="16" name="Graphic 15" descr="Email with solid fill">
            <a:extLst>
              <a:ext uri="{FF2B5EF4-FFF2-40B4-BE49-F238E27FC236}">
                <a16:creationId xmlns:a16="http://schemas.microsoft.com/office/drawing/2014/main" id="{5556949B-024B-314A-B45C-11C2E6B0F1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49446" y="3252271"/>
            <a:ext cx="515815" cy="515815"/>
          </a:xfrm>
          <a:prstGeom prst="rect">
            <a:avLst/>
          </a:prstGeom>
        </p:spPr>
      </p:pic>
      <p:pic>
        <p:nvPicPr>
          <p:cNvPr id="14" name="Graphic 13" descr="Watch with solid fill">
            <a:extLst>
              <a:ext uri="{FF2B5EF4-FFF2-40B4-BE49-F238E27FC236}">
                <a16:creationId xmlns:a16="http://schemas.microsoft.com/office/drawing/2014/main" id="{2AE6E178-6DF5-3043-8982-8B5FF20641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66757" y="3807752"/>
            <a:ext cx="685800" cy="685800"/>
          </a:xfrm>
          <a:prstGeom prst="rect">
            <a:avLst/>
          </a:prstGeom>
        </p:spPr>
      </p:pic>
      <p:pic>
        <p:nvPicPr>
          <p:cNvPr id="17" name="Graphic 16" descr="Skull with solid fill">
            <a:extLst>
              <a:ext uri="{FF2B5EF4-FFF2-40B4-BE49-F238E27FC236}">
                <a16:creationId xmlns:a16="http://schemas.microsoft.com/office/drawing/2014/main" id="{FDDE8C9C-9599-3544-A580-E22D18D3D2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07759" y="2353824"/>
            <a:ext cx="685800" cy="685800"/>
          </a:xfrm>
          <a:prstGeom prst="rect">
            <a:avLst/>
          </a:prstGeom>
        </p:spPr>
      </p:pic>
      <p:pic>
        <p:nvPicPr>
          <p:cNvPr id="21" name="Graphic 20" descr="Smiling face outline with solid fill">
            <a:extLst>
              <a:ext uri="{FF2B5EF4-FFF2-40B4-BE49-F238E27FC236}">
                <a16:creationId xmlns:a16="http://schemas.microsoft.com/office/drawing/2014/main" id="{EADE63DB-B421-FB49-A94A-6BF1DA9616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61537" y="3848013"/>
            <a:ext cx="685800" cy="685800"/>
          </a:xfrm>
          <a:prstGeom prst="rect">
            <a:avLst/>
          </a:prstGeom>
        </p:spPr>
      </p:pic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4841B46F-44B9-F340-94F9-BA4413283C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534" y="92676"/>
            <a:ext cx="922631" cy="9213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9646EBD-764D-8F70-55C2-271371BECD64}"/>
              </a:ext>
            </a:extLst>
          </p:cNvPr>
          <p:cNvSpPr txBox="1"/>
          <p:nvPr/>
        </p:nvSpPr>
        <p:spPr>
          <a:xfrm>
            <a:off x="2572053" y="187137"/>
            <a:ext cx="4053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1800" kern="1200" dirty="0">
                <a:latin typeface="Gill Sans MT" panose="020B0502020104020203"/>
                <a:ea typeface="+mn-ea"/>
                <a:cs typeface="+mn-cs"/>
              </a:rPr>
              <a:t>BUG #1: FIGHT OR FLIGHT RESPONSE</a:t>
            </a:r>
            <a:endParaRPr lang="en-US" sz="1800" kern="1200" dirty="0">
              <a:solidFill>
                <a:srgbClr val="C00000"/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B7577C-0081-4678-FD92-F0C16D4B3F35}"/>
              </a:ext>
            </a:extLst>
          </p:cNvPr>
          <p:cNvSpPr/>
          <p:nvPr/>
        </p:nvSpPr>
        <p:spPr>
          <a:xfrm>
            <a:off x="4679598" y="2282879"/>
            <a:ext cx="1253359" cy="8276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1350" kern="1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Gill Sans MT" panose="020B0502020104020203"/>
              </a:rPr>
              <a:t>Response</a:t>
            </a:r>
          </a:p>
        </p:txBody>
      </p:sp>
      <p:sp>
        <p:nvSpPr>
          <p:cNvPr id="15" name="Right Arrow 4">
            <a:extLst>
              <a:ext uri="{FF2B5EF4-FFF2-40B4-BE49-F238E27FC236}">
                <a16:creationId xmlns:a16="http://schemas.microsoft.com/office/drawing/2014/main" id="{5A944526-CBFC-1FC1-359A-C90871BB9A4D}"/>
              </a:ext>
            </a:extLst>
          </p:cNvPr>
          <p:cNvSpPr/>
          <p:nvPr/>
        </p:nvSpPr>
        <p:spPr>
          <a:xfrm>
            <a:off x="4443392" y="2504720"/>
            <a:ext cx="189186" cy="384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kern="1200" dirty="0">
              <a:solidFill>
                <a:srgbClr val="FFFFFF"/>
              </a:solidFill>
              <a:latin typeface="Gill Sans MT" panose="020B0502020104020203"/>
            </a:endParaRPr>
          </a:p>
        </p:txBody>
      </p:sp>
    </p:spTree>
    <p:extLst>
      <p:ext uri="{BB962C8B-B14F-4D97-AF65-F5344CB8AC3E}">
        <p14:creationId xmlns:p14="http://schemas.microsoft.com/office/powerpoint/2010/main" val="286296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8D52F-A1A7-DC43-8D7F-166DB1012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3351" y="1109051"/>
            <a:ext cx="5797296" cy="891540"/>
          </a:xfrm>
        </p:spPr>
        <p:txBody>
          <a:bodyPr/>
          <a:lstStyle/>
          <a:p>
            <a:r>
              <a:rPr lang="en-US" sz="1500" dirty="0">
                <a:solidFill>
                  <a:schemeClr val="tx1"/>
                </a:solidFill>
              </a:rPr>
              <a:t>FIX: CREATE PASSWORDS THAT ARE:</a:t>
            </a:r>
            <a:br>
              <a:rPr lang="en-US" sz="1500" dirty="0">
                <a:solidFill>
                  <a:schemeClr val="tx1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Strong, </a:t>
            </a:r>
            <a:r>
              <a:rPr lang="en-US" dirty="0">
                <a:solidFill>
                  <a:srgbClr val="00B0F0"/>
                </a:solidFill>
              </a:rPr>
              <a:t>unique,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COMPLEX, </a:t>
            </a:r>
            <a:r>
              <a:rPr lang="en-US" dirty="0">
                <a:solidFill>
                  <a:srgbClr val="00B050"/>
                </a:solidFill>
              </a:rPr>
              <a:t>LONG</a:t>
            </a:r>
          </a:p>
        </p:txBody>
      </p:sp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4841B46F-44B9-F340-94F9-BA4413283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34" y="92676"/>
            <a:ext cx="922631" cy="9213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6E36A25-5A46-66AE-DCAA-DA83FFFB365A}"/>
              </a:ext>
            </a:extLst>
          </p:cNvPr>
          <p:cNvSpPr txBox="1"/>
          <p:nvPr/>
        </p:nvSpPr>
        <p:spPr>
          <a:xfrm>
            <a:off x="2691316" y="189422"/>
            <a:ext cx="3811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1800" kern="1200" dirty="0">
                <a:latin typeface="Gill Sans MT" panose="020B0502020104020203"/>
                <a:ea typeface="+mn-ea"/>
                <a:cs typeface="+mn-cs"/>
              </a:rPr>
              <a:t>BUG #2:  LIMITED MEMORY RECALL</a:t>
            </a:r>
            <a:endParaRPr lang="en-US" sz="1800" kern="1200" dirty="0">
              <a:solidFill>
                <a:srgbClr val="C00000"/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13046F-9B9C-8371-FE44-9FF7C0CA6066}"/>
              </a:ext>
            </a:extLst>
          </p:cNvPr>
          <p:cNvSpPr txBox="1"/>
          <p:nvPr/>
        </p:nvSpPr>
        <p:spPr>
          <a:xfrm>
            <a:off x="2157559" y="2338452"/>
            <a:ext cx="4828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en-US" sz="3300" kern="1200" dirty="0">
                <a:solidFill>
                  <a:srgbClr val="0070C0"/>
                </a:solidFill>
                <a:latin typeface="Courier" pitchFamily="2" charset="0"/>
                <a:ea typeface="+mn-ea"/>
                <a:cs typeface="+mn-cs"/>
              </a:rPr>
              <a:t>RZj9tkP6p*04.ot!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5713E26-3EC0-923F-727A-E47F788D07D7}"/>
              </a:ext>
            </a:extLst>
          </p:cNvPr>
          <p:cNvSpPr txBox="1">
            <a:spLocks/>
          </p:cNvSpPr>
          <p:nvPr/>
        </p:nvSpPr>
        <p:spPr bwMode="black">
          <a:xfrm>
            <a:off x="1673351" y="3253394"/>
            <a:ext cx="5797296" cy="89154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37160" tIns="137160" rIns="137160" bIns="137160" rtlCol="0" anchor="ctr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en-US" sz="1500" spc="150" dirty="0">
                <a:solidFill>
                  <a:srgbClr val="000000"/>
                </a:solidFill>
                <a:latin typeface="Gill Sans MT" panose="020B0502020104020203"/>
              </a:rPr>
              <a:t>CREATE A</a:t>
            </a:r>
          </a:p>
          <a:p>
            <a:pPr defTabSz="685800"/>
            <a:r>
              <a:rPr lang="en-US" sz="2100" spc="150" dirty="0">
                <a:solidFill>
                  <a:srgbClr val="C00000"/>
                </a:solidFill>
                <a:latin typeface="Gill Sans MT" panose="020B0502020104020203"/>
              </a:rPr>
              <a:t>Strong, </a:t>
            </a:r>
            <a:r>
              <a:rPr lang="en-US" sz="2100" spc="150" dirty="0">
                <a:solidFill>
                  <a:srgbClr val="00B0F0"/>
                </a:solidFill>
                <a:latin typeface="Gill Sans MT" panose="020B0502020104020203"/>
              </a:rPr>
              <a:t>unique,</a:t>
            </a:r>
            <a:r>
              <a:rPr lang="en-US" sz="2100" spc="150" dirty="0">
                <a:solidFill>
                  <a:srgbClr val="C00000"/>
                </a:solidFill>
                <a:latin typeface="Gill Sans MT" panose="020B0502020104020203"/>
              </a:rPr>
              <a:t> </a:t>
            </a:r>
            <a:r>
              <a:rPr lang="en-US" sz="2100" spc="150" dirty="0">
                <a:solidFill>
                  <a:srgbClr val="0070C0"/>
                </a:solidFill>
                <a:latin typeface="Gill Sans MT" panose="020B0502020104020203"/>
              </a:rPr>
              <a:t>COMPLEX, </a:t>
            </a:r>
            <a:r>
              <a:rPr lang="en-US" sz="2100" spc="150" dirty="0">
                <a:solidFill>
                  <a:srgbClr val="00B050"/>
                </a:solidFill>
                <a:latin typeface="Gill Sans MT" panose="020B0502020104020203"/>
              </a:rPr>
              <a:t>LONG</a:t>
            </a:r>
          </a:p>
          <a:p>
            <a:pPr defTabSz="685800"/>
            <a:r>
              <a:rPr lang="en-US" sz="1425" spc="150" dirty="0">
                <a:solidFill>
                  <a:srgbClr val="000000"/>
                </a:solidFill>
                <a:latin typeface="Gill Sans MT" panose="020B0502020104020203"/>
              </a:rPr>
              <a:t>PASSWORD FOR EVERY ACCOUNT</a:t>
            </a:r>
          </a:p>
        </p:txBody>
      </p:sp>
    </p:spTree>
    <p:extLst>
      <p:ext uri="{BB962C8B-B14F-4D97-AF65-F5344CB8AC3E}">
        <p14:creationId xmlns:p14="http://schemas.microsoft.com/office/powerpoint/2010/main" val="3070546681"/>
      </p:ext>
    </p:extLst>
  </p:cSld>
  <p:clrMapOvr>
    <a:masterClrMapping/>
  </p:clrMapOvr>
</p:sld>
</file>

<file path=ppt/theme/theme1.xml><?xml version="1.0" encoding="utf-8"?>
<a:theme xmlns:a="http://schemas.openxmlformats.org/drawingml/2006/main" name="Kiwanis PPT Templat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Kiwanis PPT Templat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4.xml><?xml version="1.0" encoding="utf-8"?>
<a:theme xmlns:a="http://schemas.openxmlformats.org/drawingml/2006/main" name="3_Kiwanis PPT Templat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2466</TotalTime>
  <Words>957</Words>
  <Application>Microsoft Office PowerPoint</Application>
  <PresentationFormat>On-screen Show (16:9)</PresentationFormat>
  <Paragraphs>211</Paragraphs>
  <Slides>47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Kiwanis PPT Template</vt:lpstr>
      <vt:lpstr>1_Kiwanis PPT Template</vt:lpstr>
      <vt:lpstr>Parcel</vt:lpstr>
      <vt:lpstr>3_Kiwanis PPT Template</vt:lpstr>
      <vt:lpstr>Be Safe In Cyberspace</vt:lpstr>
      <vt:lpstr>Today’s presentation:</vt:lpstr>
      <vt:lpstr>Humans were designed with two physiological traits that can be exploited</vt:lpstr>
      <vt:lpstr>#1 Fight or Flight</vt:lpstr>
      <vt:lpstr>Hijacking specific Emotions</vt:lpstr>
      <vt:lpstr>#2 Limited memory recall CAPABILITIES</vt:lpstr>
      <vt:lpstr>Safeguarding our exploits</vt:lpstr>
      <vt:lpstr>FIX: Stop, breathe, THINK, respond</vt:lpstr>
      <vt:lpstr>FIX: CREATE PASSWORDS THAT ARE: Strong, unique, COMPLEX, LONG</vt:lpstr>
      <vt:lpstr>Strong Unique Passwords</vt:lpstr>
      <vt:lpstr>Strong Unique Passwords</vt:lpstr>
      <vt:lpstr>PowerPoint Presentation</vt:lpstr>
      <vt:lpstr>Password Managers</vt:lpstr>
      <vt:lpstr>PROTECTING YOUR ACCOUNTS</vt:lpstr>
      <vt:lpstr>USE 2-FACTOR AUTHENTICATION  on all accounts</vt:lpstr>
      <vt:lpstr>PHISHING DETECTION</vt:lpstr>
      <vt:lpstr>Phishing websites</vt:lpstr>
      <vt:lpstr>Imposter phishing site</vt:lpstr>
      <vt:lpstr>PowerPoint Presentation</vt:lpstr>
      <vt:lpstr>What is this phishing site trying to do?</vt:lpstr>
      <vt:lpstr>PowerPoint Presentation</vt:lpstr>
      <vt:lpstr>PowerPoint Presentation</vt:lpstr>
      <vt:lpstr>PowerPoint Presentation</vt:lpstr>
      <vt:lpstr>the domain is what’s important</vt:lpstr>
      <vt:lpstr>the domain is what’s important</vt:lpstr>
      <vt:lpstr>the domain is what can be Phishy!</vt:lpstr>
      <vt:lpstr>the domain is what can be Phishy! The PATH can also be phishy!</vt:lpstr>
      <vt:lpstr>Let’s try it out!</vt:lpstr>
      <vt:lpstr>Let’s try it out!</vt:lpstr>
      <vt:lpstr>Phishy or not?</vt:lpstr>
      <vt:lpstr>Phishy! Why?</vt:lpstr>
      <vt:lpstr>STOP, LOOK, THINK</vt:lpstr>
      <vt:lpstr>STOP, LOOK, THINK</vt:lpstr>
      <vt:lpstr>STOP, LOOK, THINK</vt:lpstr>
      <vt:lpstr>PowerPoint Presentation</vt:lpstr>
      <vt:lpstr>Cyber Crime &amp; Kiwanis</vt:lpstr>
      <vt:lpstr>PowerPoint Presentation</vt:lpstr>
      <vt:lpstr>PowerPoint Presentation</vt:lpstr>
      <vt:lpstr>SPOOFED Email sender NAME  with BURNER EMAIL ADDRESS</vt:lpstr>
      <vt:lpstr>Cyber-prevention Tips</vt:lpstr>
      <vt:lpstr>Cyber-prevention Tips</vt:lpstr>
      <vt:lpstr>Rule #1 Stop, LOOK, THINK</vt:lpstr>
      <vt:lpstr>Rule #2 RED flags</vt:lpstr>
      <vt:lpstr>Rule #3 when in doubt, throw it out</vt:lpstr>
      <vt:lpstr>References</vt:lpstr>
      <vt:lpstr>Discussion Time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Kiwanis PowerPoint Template</dc:title>
  <dc:creator>Steven Hadt</dc:creator>
  <cp:lastModifiedBy>Bryce Kinder</cp:lastModifiedBy>
  <cp:revision>413</cp:revision>
  <cp:lastPrinted>2023-08-17T20:08:18Z</cp:lastPrinted>
  <dcterms:modified xsi:type="dcterms:W3CDTF">2024-04-23T16:27:12Z</dcterms:modified>
</cp:coreProperties>
</file>