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9"/>
  </p:notesMasterIdLst>
  <p:handoutMasterIdLst>
    <p:handoutMasterId r:id="rId30"/>
  </p:handoutMasterIdLst>
  <p:sldIdLst>
    <p:sldId id="446" r:id="rId5"/>
    <p:sldId id="447" r:id="rId6"/>
    <p:sldId id="420" r:id="rId7"/>
    <p:sldId id="449" r:id="rId8"/>
    <p:sldId id="448" r:id="rId9"/>
    <p:sldId id="410" r:id="rId10"/>
    <p:sldId id="444" r:id="rId11"/>
    <p:sldId id="441" r:id="rId12"/>
    <p:sldId id="417" r:id="rId13"/>
    <p:sldId id="450" r:id="rId14"/>
    <p:sldId id="442" r:id="rId15"/>
    <p:sldId id="451" r:id="rId16"/>
    <p:sldId id="452" r:id="rId17"/>
    <p:sldId id="265" r:id="rId18"/>
    <p:sldId id="453" r:id="rId19"/>
    <p:sldId id="454" r:id="rId20"/>
    <p:sldId id="455" r:id="rId21"/>
    <p:sldId id="456" r:id="rId22"/>
    <p:sldId id="457" r:id="rId23"/>
    <p:sldId id="460" r:id="rId24"/>
    <p:sldId id="458" r:id="rId25"/>
    <p:sldId id="459" r:id="rId26"/>
    <p:sldId id="461" r:id="rId27"/>
    <p:sldId id="4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5632" autoAdjust="0"/>
  </p:normalViewPr>
  <p:slideViewPr>
    <p:cSldViewPr snapToGrid="0">
      <p:cViewPr varScale="1">
        <p:scale>
          <a:sx n="93" d="100"/>
          <a:sy n="93" d="100"/>
        </p:scale>
        <p:origin x="636"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6/10/2024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7T17:07:52.6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23839 289,'0'0,"0"-1,0 1,0-1,0 1,0-1,1 1,-1-1,0 1,0-1,1 1,-1-1,0 1,1 0,-1-1,0 1,1-1,-1 1,0 0,1-1,-1 1,1 0,-1 0,1-1,-1 1,1 0,-1 0,1 0,-1 0,1-1,-1 1,1 0,-1 0,1 0,0 0,-1 0,1 0,0 1,23 3,197 84,-144-54,-50-22,307 138,-10 22,-285-147,0 2,-1 2,-2 1,-1 2,-2 1,55 70,93 117,-155-189,-13-15,-2 1,1 0,-2 1,0 0,-2 1,0 0,-1 0,8 32,-1 17,7 79,-20-133,10 102,-5-1,-10 144,0-220,-3 1,0-2,-3 1,-1-1,-30 68,12-46,-2-1,-67 94,66-111,-2-1,-1-2,-2-2,-1-1,-58 41,42-40,-3-2,-1-2,-114 45,15-22,-3-7,-202 35,-338 18,84-63,3-38,353-3,-5792-2,3428 5,1725 30,-114-1,-2-30,589-2,-732 22,701-7,75-3,-1616 23,1746-32,-601-18,437-7,-340-26,86 0,548 36,-234-58,-7-2,61 13,-713-185,681 148,253 73,68 21,-88-30,86 28,0 0,1-1,0-1,-20-15,30 19,0 0,0 0,0-1,1 1,-1-1,1 0,0 0,0 0,1 0,0-1,0 1,0-1,0 0,1 1,-1-9,-1-10,2-1,2-34,0 24,-1 21,-1-29,3 0,1 0,2 0,11-45,4 20,3 1,3 1,2 1,4 2,2 1,3 1,57-71,-21 40,153-150,-92 126,270-178,-204 156,5-3,13 18,-128 84,136-41,105-6,-131 46,380-27,215 47,970 23,225-2,-355-68,-956 4,132-11,1 31,-52 39,255-9,131-11,2 23,-637 3,1807 62,-844 4,-803-48,276 2,-179-15,8 34,334 87,-319 26,-770-148,0 2,-1 0,1 2,-2 0,21 14,40 21,13-8,-54-22,62 33,-62-25,-27-18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383513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K-Kids – elementary; Builders – middle school; Key Club – high school; Circle K – college; </a:t>
            </a:r>
            <a:r>
              <a:rPr lang="en-US" dirty="0" err="1"/>
              <a:t>Aktion</a:t>
            </a:r>
            <a:r>
              <a:rPr lang="en-US" dirty="0"/>
              <a:t> – developmental disability </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98476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72432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Onto our second century!   K16 number recognized by KI and in use on many forms. </a:t>
            </a:r>
          </a:p>
          <a:p>
            <a:r>
              <a:rPr lang="en-US" dirty="0"/>
              <a:t>Look at our current members – if we reach our goal of having every members ask one person to join, we can </a:t>
            </a:r>
            <a:r>
              <a:rPr lang="en-US"/>
              <a:t>double that number!!!</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62525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boundaries are regions &amp; color shadings are divisions. Elected leader in each division and each region </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70823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district board </a:t>
            </a:r>
          </a:p>
          <a:p>
            <a:r>
              <a:rPr lang="en-US" dirty="0"/>
              <a:t>Trustees are three year terms – elected by region</a:t>
            </a:r>
          </a:p>
          <a:p>
            <a:r>
              <a:rPr lang="en-US" dirty="0"/>
              <a:t>Gov. Gov Elect, Vice Gov are one year terms – elected by delegates</a:t>
            </a:r>
          </a:p>
          <a:p>
            <a:r>
              <a:rPr lang="en-US" dirty="0"/>
              <a:t>Admin. &amp; Treasurer are three year terms – appointed by governor, with approval of district board</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315313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announcements are made in The Kiwanian, published by email once a month; Club news and good things to share can be put in News from Around the District – submit to district office by email. These go to all members by email </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14963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newsletter for club officers. This is not monthly but quarterly or every other month at most. We will group together three or four items and try not to bombard email box. There may be items officers are asked to share with club members. </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91234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is the primary way the district communicates with all members. If you are not receiving emails it could be for one of several reasons. </a:t>
            </a:r>
          </a:p>
          <a:p>
            <a:pPr marL="228600" indent="-228600">
              <a:buAutoNum type="arabicParenR"/>
            </a:pPr>
            <a:r>
              <a:rPr lang="en-US" dirty="0"/>
              <a:t>Check your spam or junk folders and mark as “primary email” </a:t>
            </a:r>
          </a:p>
          <a:p>
            <a:pPr marL="228600" indent="-228600">
              <a:buAutoNum type="arabicParenR"/>
            </a:pPr>
            <a:r>
              <a:rPr lang="en-US" dirty="0"/>
              <a:t>Sometimes there is an accidental unsubscribe to Constant Contact, our bulk email provider. Contact the district office to get back on the list. </a:t>
            </a:r>
          </a:p>
          <a:p>
            <a:pPr marL="228600" indent="-228600">
              <a:buAutoNum type="arabicParenR"/>
            </a:pPr>
            <a:r>
              <a:rPr lang="en-US" dirty="0"/>
              <a:t>You may have an old email address in your KI records. Check your online record or ask your club secretary to check your contact information. </a:t>
            </a:r>
          </a:p>
          <a:p>
            <a:pPr marL="0" indent="0">
              <a:buNone/>
            </a:pPr>
            <a:r>
              <a:rPr lang="en-US" dirty="0"/>
              <a:t>Please ask club officers to ask members not to unsubscribe. We will try our best not to bombard your email box, but we do have important news to share throughout the year </a:t>
            </a:r>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250989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online resources available. </a:t>
            </a:r>
          </a:p>
          <a:p>
            <a:r>
              <a:rPr lang="en-US" dirty="0"/>
              <a:t>Please check them out </a:t>
            </a: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179050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is an important partner to the district. Clubs may request grant dollars to help with projects. There are four grant cycles and requests are due on the dates listed. Clubs should also budget an annual gift to the Foundation. This usually ask is $6 per member as the club gift. </a:t>
            </a:r>
          </a:p>
          <a:p>
            <a:r>
              <a:rPr lang="en-US" dirty="0"/>
              <a:t>The same is true for KCF – budget for club donation – ask is $10 per member in the club. </a:t>
            </a:r>
          </a:p>
          <a:p>
            <a:r>
              <a:rPr lang="en-US" dirty="0"/>
              <a:t>These club gifts are separate from individual gifts made by members. </a:t>
            </a:r>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80693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the training</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01578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899510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Guides have been updated this year, but in an effort to save money, they are not printed and mailed. Available online Kiwanis.org and district website.</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27892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club is asked to create a membership plan. These have been mailed to club secretaries and are available online. </a:t>
            </a:r>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97465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Kiwanis International has taken back this awards program from the districts. More information will be available soon. </a:t>
            </a:r>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78619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206990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the play button to start video. When done, advance to next slide </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4007593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 Elect John Boltz will be elected governor during the 2024 House of Delegates, to be held Aug. 3 at District Convention. He will take office Oct. 1. Per bylaws, the governor-elect is the lone candidate for governor. </a:t>
            </a: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55377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goals outlined by Gov. Elect John for this coming year. These should be shared with all club members. </a:t>
            </a:r>
          </a:p>
          <a:p>
            <a:r>
              <a:rPr lang="en-US" dirty="0"/>
              <a:t>The theme is “One Can Make a Difference”. All Kiwanians can and do make a difference. </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418439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need refreshes on Kiwanis’ mission</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20057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a:t>
            </a:r>
            <a:r>
              <a:rPr lang="en-US" baseline="30000" dirty="0"/>
              <a:t>th</a:t>
            </a:r>
            <a:r>
              <a:rPr lang="en-US" dirty="0"/>
              <a:t> anniversary of Six Objects this year. There is a connection to Nebraska-Iowa District. Ray Crossman with Omaha Kiwanis was on committee that formed these objects prior to 1924 convention. They have not changed since adoption at the 1924 Convention, also held in Denver. </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80754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club can have different number of directors, officers – it’s in their bylaws for who they should elect annually. </a:t>
            </a:r>
          </a:p>
          <a:p>
            <a:r>
              <a:rPr lang="en-US" dirty="0"/>
              <a:t>Our district has a trustee system so we have both divisions and regions. </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424382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640A0-53CE-4479-A430-30D785E884CA}"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CE6FE-C567-4740-B83F-020C7B62EA73}" type="slidenum">
              <a:rPr lang="en-US" smtClean="0"/>
              <a:t>‹#›</a:t>
            </a:fld>
            <a:endParaRPr lang="en-US"/>
          </a:p>
        </p:txBody>
      </p:sp>
    </p:spTree>
    <p:extLst>
      <p:ext uri="{BB962C8B-B14F-4D97-AF65-F5344CB8AC3E}">
        <p14:creationId xmlns:p14="http://schemas.microsoft.com/office/powerpoint/2010/main" val="304916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953168" y="-190007"/>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9380793" y="11865"/>
            <a:ext cx="2814456" cy="2814456"/>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656030"/>
          </a:xfrm>
          <a:prstGeom prst="rect">
            <a:avLst/>
          </a:prstGeom>
        </p:spPr>
        <p:txBody>
          <a:bodyPr lIns="0" tIns="0" rIns="0" bIns="0" anchor="b" anchorCtr="0">
            <a:noAutofit/>
          </a:bodyPr>
          <a:lstStyle>
            <a:lvl1pPr>
              <a:defRPr sz="4400" b="1" i="0">
                <a:solidFill>
                  <a:schemeClr val="tx2">
                    <a:lumMod val="25000"/>
                  </a:schemeClr>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1358364"/>
            <a:ext cx="4490827" cy="3597470"/>
          </a:xfrm>
        </p:spPr>
        <p:txBody>
          <a:bodyPr lIns="0" tIns="45720" rIns="0" bIns="0">
            <a:normAutofit/>
          </a:bodyPr>
          <a:lstStyle>
            <a:lvl1pPr marL="0" indent="0">
              <a:spcBef>
                <a:spcPts val="1800"/>
              </a:spcBef>
              <a:buFont typeface="Arial" panose="020B0604020202020204" pitchFamily="34" charset="0"/>
              <a:buNone/>
              <a:defRPr sz="3600"/>
            </a:lvl1pPr>
            <a:lvl2pPr marL="283464" indent="-283464">
              <a:spcBef>
                <a:spcPts val="1800"/>
              </a:spcBef>
              <a:defRPr sz="3600"/>
            </a:lvl2pPr>
            <a:lvl3pPr marL="594360" indent="-283464">
              <a:spcBef>
                <a:spcPts val="1800"/>
              </a:spcBef>
              <a:defRPr sz="3600"/>
            </a:lvl3pPr>
            <a:lvl4pPr marL="822960" indent="-283464">
              <a:spcBef>
                <a:spcPts val="1800"/>
              </a:spcBef>
              <a:defRPr sz="3600"/>
            </a:lvl4pPr>
            <a:lvl5pPr marL="1005840" indent="-283464">
              <a:spcBef>
                <a:spcPts val="1800"/>
              </a:spcBef>
              <a:defRPr sz="3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378452609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12" r:id="rId8"/>
    <p:sldLayoutId id="2147483708" r:id="rId9"/>
    <p:sldLayoutId id="2147483707" r:id="rId10"/>
    <p:sldLayoutId id="2147483706" r:id="rId11"/>
    <p:sldLayoutId id="2147483705" r:id="rId12"/>
    <p:sldLayoutId id="2147483704" r:id="rId13"/>
    <p:sldLayoutId id="2147483703" r:id="rId14"/>
    <p:sldLayoutId id="2147483713" r:id="rId15"/>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k16.site.kiwanis.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ccxHP-f3IlU"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br>
              <a:rPr lang="en-US" dirty="0"/>
            </a:br>
            <a:r>
              <a:rPr lang="en-US" dirty="0"/>
              <a:t>Club Leadership</a:t>
            </a:r>
            <a:br>
              <a:rPr lang="en-US" dirty="0"/>
            </a:br>
            <a:r>
              <a:rPr lang="en-US" dirty="0"/>
              <a:t>Education</a:t>
            </a:r>
          </a:p>
        </p:txBody>
      </p:sp>
      <p:sp>
        <p:nvSpPr>
          <p:cNvPr id="3" name="TextBox 2">
            <a:extLst>
              <a:ext uri="{FF2B5EF4-FFF2-40B4-BE49-F238E27FC236}">
                <a16:creationId xmlns:a16="http://schemas.microsoft.com/office/drawing/2014/main" id="{B92CE41F-2472-33EF-EDB8-0102375BCECD}"/>
              </a:ext>
            </a:extLst>
          </p:cNvPr>
          <p:cNvSpPr txBox="1"/>
          <p:nvPr/>
        </p:nvSpPr>
        <p:spPr>
          <a:xfrm>
            <a:off x="6309904" y="4126675"/>
            <a:ext cx="4740086" cy="1200329"/>
          </a:xfrm>
          <a:prstGeom prst="rect">
            <a:avLst/>
          </a:prstGeom>
          <a:noFill/>
        </p:spPr>
        <p:txBody>
          <a:bodyPr wrap="square" rtlCol="0">
            <a:spAutoFit/>
          </a:bodyPr>
          <a:lstStyle/>
          <a:p>
            <a:r>
              <a:rPr lang="en-US" sz="4000" dirty="0">
                <a:solidFill>
                  <a:schemeClr val="accent1">
                    <a:lumMod val="75000"/>
                  </a:schemeClr>
                </a:solidFill>
              </a:rPr>
              <a:t>2024</a:t>
            </a:r>
            <a:endParaRPr lang="en-US" sz="3200" dirty="0">
              <a:solidFill>
                <a:schemeClr val="accent1">
                  <a:lumMod val="75000"/>
                </a:schemeClr>
              </a:solidFill>
            </a:endParaRPr>
          </a:p>
          <a:p>
            <a:r>
              <a:rPr lang="en-US" sz="3200" i="1" dirty="0">
                <a:solidFill>
                  <a:schemeClr val="accent1">
                    <a:lumMod val="75000"/>
                  </a:schemeClr>
                </a:solidFill>
              </a:rPr>
              <a:t>Nebraska-Iowa District</a:t>
            </a:r>
          </a:p>
        </p:txBody>
      </p:sp>
      <p:pic>
        <p:nvPicPr>
          <p:cNvPr id="9" name="Picture 8" descr="A child pointing up with his finger&#10;&#10;Description automatically generated">
            <a:extLst>
              <a:ext uri="{FF2B5EF4-FFF2-40B4-BE49-F238E27FC236}">
                <a16:creationId xmlns:a16="http://schemas.microsoft.com/office/drawing/2014/main" id="{278ADD89-96C9-1DB7-2D8D-5CEF0873DE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941" y="314470"/>
            <a:ext cx="5878286" cy="5878286"/>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101691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8A84-F091-9840-DC70-14990599D07B}"/>
              </a:ext>
            </a:extLst>
          </p:cNvPr>
          <p:cNvSpPr>
            <a:spLocks noGrp="1"/>
          </p:cNvSpPr>
          <p:nvPr>
            <p:ph type="title"/>
          </p:nvPr>
        </p:nvSpPr>
        <p:spPr/>
        <p:txBody>
          <a:bodyPr/>
          <a:lstStyle/>
          <a:p>
            <a:r>
              <a:rPr lang="en-US" dirty="0"/>
              <a:t>Service Leadership Programs</a:t>
            </a:r>
          </a:p>
        </p:txBody>
      </p:sp>
      <p:pic>
        <p:nvPicPr>
          <p:cNvPr id="5" name="Picture 4" descr="A blue and white logo&#10;&#10;Description automatically generated">
            <a:extLst>
              <a:ext uri="{FF2B5EF4-FFF2-40B4-BE49-F238E27FC236}">
                <a16:creationId xmlns:a16="http://schemas.microsoft.com/office/drawing/2014/main" id="{B2051C09-AAF8-A3EA-CFA1-2C6B7B2B1E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1107" y="3892856"/>
            <a:ext cx="2634996" cy="2617165"/>
          </a:xfrm>
          <a:prstGeom prst="rect">
            <a:avLst/>
          </a:prstGeom>
        </p:spPr>
      </p:pic>
      <p:pic>
        <p:nvPicPr>
          <p:cNvPr id="7" name="Picture 6" descr="A blue and white logo&#10;&#10;Description automatically generated">
            <a:extLst>
              <a:ext uri="{FF2B5EF4-FFF2-40B4-BE49-F238E27FC236}">
                <a16:creationId xmlns:a16="http://schemas.microsoft.com/office/drawing/2014/main" id="{1D05E2B4-89F2-CE7A-9A48-6345171654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4062" y="1772725"/>
            <a:ext cx="2635001" cy="2617170"/>
          </a:xfrm>
          <a:prstGeom prst="rect">
            <a:avLst/>
          </a:prstGeom>
        </p:spPr>
      </p:pic>
      <p:pic>
        <p:nvPicPr>
          <p:cNvPr id="8" name="Picture 7" descr="A blue circle with white text&#10;&#10;Description automatically generated">
            <a:extLst>
              <a:ext uri="{FF2B5EF4-FFF2-40B4-BE49-F238E27FC236}">
                <a16:creationId xmlns:a16="http://schemas.microsoft.com/office/drawing/2014/main" id="{33208AF6-B78B-3A1E-A7CD-B5C92810F1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95967" y="1772725"/>
            <a:ext cx="2635001" cy="2617170"/>
          </a:xfrm>
          <a:prstGeom prst="rect">
            <a:avLst/>
          </a:prstGeom>
        </p:spPr>
      </p:pic>
      <p:pic>
        <p:nvPicPr>
          <p:cNvPr id="9" name="Picture 8" descr="A blue circle with white text and a black background&#10;&#10;Description automatically generated">
            <a:extLst>
              <a:ext uri="{FF2B5EF4-FFF2-40B4-BE49-F238E27FC236}">
                <a16:creationId xmlns:a16="http://schemas.microsoft.com/office/drawing/2014/main" id="{E630120C-060D-7184-F524-6C0FFAC91CE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21570" y="3962701"/>
            <a:ext cx="2635001" cy="2617170"/>
          </a:xfrm>
          <a:prstGeom prst="rect">
            <a:avLst/>
          </a:prstGeom>
        </p:spPr>
      </p:pic>
      <p:pic>
        <p:nvPicPr>
          <p:cNvPr id="4" name="Picture 3" descr="A blue and white logo with a key&#10;&#10;Description automatically generated">
            <a:extLst>
              <a:ext uri="{FF2B5EF4-FFF2-40B4-BE49-F238E27FC236}">
                <a16:creationId xmlns:a16="http://schemas.microsoft.com/office/drawing/2014/main" id="{5E5584C5-6A78-556B-2C54-8DF83BD149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53473" y="3962701"/>
            <a:ext cx="2635001" cy="2617170"/>
          </a:xfrm>
          <a:prstGeom prst="rect">
            <a:avLst/>
          </a:prstGeom>
        </p:spPr>
      </p:pic>
    </p:spTree>
    <p:extLst>
      <p:ext uri="{BB962C8B-B14F-4D97-AF65-F5344CB8AC3E}">
        <p14:creationId xmlns:p14="http://schemas.microsoft.com/office/powerpoint/2010/main" val="226172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br>
              <a:rPr lang="en-US" dirty="0"/>
            </a:br>
            <a:r>
              <a:rPr lang="en-US" dirty="0"/>
              <a:t>Our District</a:t>
            </a:r>
          </a:p>
        </p:txBody>
      </p:sp>
      <p:pic>
        <p:nvPicPr>
          <p:cNvPr id="5" name="Picture 4" descr="A child pointing up with his finger&#10;&#10;Description automatically generated">
            <a:extLst>
              <a:ext uri="{FF2B5EF4-FFF2-40B4-BE49-F238E27FC236}">
                <a16:creationId xmlns:a16="http://schemas.microsoft.com/office/drawing/2014/main" id="{D680D9B4-0C63-C94E-B5F9-E1BAFE7F89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714" y="302821"/>
            <a:ext cx="5878286" cy="5878286"/>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191267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E3D08711-2A3F-40E7-9FBF-81E2E79AD71D}"/>
              </a:ext>
            </a:extLst>
          </p:cNvPr>
          <p:cNvSpPr txBox="1"/>
          <p:nvPr/>
        </p:nvSpPr>
        <p:spPr>
          <a:xfrm>
            <a:off x="286687" y="2868677"/>
            <a:ext cx="11802880" cy="2446824"/>
          </a:xfrm>
          <a:prstGeom prst="rect">
            <a:avLst/>
          </a:prstGeom>
        </p:spPr>
        <p:txBody>
          <a:bodyPr wrap="square" lIns="0" tIns="0" rIns="0" bIns="0" rtlCol="0" anchor="t">
            <a:spAutoFit/>
          </a:bodyPr>
          <a:lstStyle/>
          <a:p>
            <a:pPr marL="842427" indent="-571500">
              <a:spcAft>
                <a:spcPts val="600"/>
              </a:spcAft>
              <a:buFont typeface="Wingdings" panose="05000000000000000000" pitchFamily="2" charset="2"/>
              <a:buChar char="§"/>
            </a:pPr>
            <a:r>
              <a:rPr lang="en-US" sz="3600" dirty="0">
                <a:solidFill>
                  <a:schemeClr val="bg1"/>
                </a:solidFill>
              </a:rPr>
              <a:t>Organized Jan. 6, 1920 – 104 YEARS!</a:t>
            </a:r>
          </a:p>
          <a:p>
            <a:pPr marL="842427" indent="-571500">
              <a:spcAft>
                <a:spcPts val="600"/>
              </a:spcAft>
              <a:buFont typeface="Wingdings" panose="05000000000000000000" pitchFamily="2" charset="2"/>
              <a:buChar char="§"/>
            </a:pPr>
            <a:r>
              <a:rPr lang="en-US" sz="3600" dirty="0">
                <a:solidFill>
                  <a:schemeClr val="bg1"/>
                </a:solidFill>
              </a:rPr>
              <a:t>K16 (District K Number)</a:t>
            </a:r>
          </a:p>
          <a:p>
            <a:pPr marL="842427" indent="-571500">
              <a:spcAft>
                <a:spcPts val="600"/>
              </a:spcAft>
              <a:buFont typeface="Wingdings" panose="05000000000000000000" pitchFamily="2" charset="2"/>
              <a:buChar char="§"/>
            </a:pPr>
            <a:r>
              <a:rPr lang="en-US" sz="3600" dirty="0">
                <a:solidFill>
                  <a:schemeClr val="bg1"/>
                </a:solidFill>
              </a:rPr>
              <a:t>3,792 members in 136 clubs </a:t>
            </a:r>
            <a:r>
              <a:rPr lang="en-US" sz="2800" dirty="0">
                <a:solidFill>
                  <a:schemeClr val="bg1"/>
                </a:solidFill>
              </a:rPr>
              <a:t>(as of June 4)</a:t>
            </a:r>
          </a:p>
          <a:p>
            <a:pPr marL="842427" indent="-571500">
              <a:spcAft>
                <a:spcPts val="600"/>
              </a:spcAft>
              <a:buFont typeface="Wingdings" panose="05000000000000000000" pitchFamily="2" charset="2"/>
              <a:buChar char="§"/>
            </a:pPr>
            <a:r>
              <a:rPr lang="en-US" sz="3600" dirty="0">
                <a:solidFill>
                  <a:schemeClr val="bg1"/>
                </a:solidFill>
              </a:rPr>
              <a:t>6 Regions &amp; 25 Divisions </a:t>
            </a:r>
          </a:p>
        </p:txBody>
      </p:sp>
      <p:pic>
        <p:nvPicPr>
          <p:cNvPr id="6" name="Picture 5" descr="A blue and gold logo&#10;&#10;Description automatically generated">
            <a:extLst>
              <a:ext uri="{FF2B5EF4-FFF2-40B4-BE49-F238E27FC236}">
                <a16:creationId xmlns:a16="http://schemas.microsoft.com/office/drawing/2014/main" id="{1DE50E5D-3404-4C60-E59D-C7868E3123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845" y="324664"/>
            <a:ext cx="5410200" cy="1636776"/>
          </a:xfrm>
          <a:prstGeom prst="rect">
            <a:avLst/>
          </a:prstGeom>
        </p:spPr>
      </p:pic>
    </p:spTree>
    <p:extLst>
      <p:ext uri="{BB962C8B-B14F-4D97-AF65-F5344CB8AC3E}">
        <p14:creationId xmlns:p14="http://schemas.microsoft.com/office/powerpoint/2010/main" val="28469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gold logo&#10;&#10;Description automatically generated">
            <a:extLst>
              <a:ext uri="{FF2B5EF4-FFF2-40B4-BE49-F238E27FC236}">
                <a16:creationId xmlns:a16="http://schemas.microsoft.com/office/drawing/2014/main" id="{1DE50E5D-3404-4C60-E59D-C7868E3123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845" y="324664"/>
            <a:ext cx="5410200" cy="1636776"/>
          </a:xfrm>
          <a:prstGeom prst="rect">
            <a:avLst/>
          </a:prstGeom>
        </p:spPr>
      </p:pic>
      <p:pic>
        <p:nvPicPr>
          <p:cNvPr id="2" name="Picture 1" descr="A close up of a map&#10;&#10;Description automatically generated">
            <a:extLst>
              <a:ext uri="{FF2B5EF4-FFF2-40B4-BE49-F238E27FC236}">
                <a16:creationId xmlns:a16="http://schemas.microsoft.com/office/drawing/2014/main" id="{B3FE9CC5-A843-8F71-82BA-F672901D280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56" b="97267" l="3747" r="98048">
                        <a14:foregroundMark x1="28806" y1="92938" x2="28806" y2="92938"/>
                        <a14:foregroundMark x1="15769" y1="89977" x2="15769" y2="89977"/>
                        <a14:foregroundMark x1="15613" y1="94305" x2="15613" y2="94305"/>
                        <a14:foregroundMark x1="18423" y1="97267" x2="18423" y2="97267"/>
                        <a14:foregroundMark x1="68072" y1="23690" x2="68072" y2="23690"/>
                        <a14:foregroundMark x1="65262" y1="25057" x2="65262" y2="25057"/>
                        <a14:foregroundMark x1="62920" y1="11845" x2="62920" y2="11845"/>
                        <a14:foregroundMark x1="64012" y1="22551" x2="64012" y2="22551"/>
                        <a14:foregroundMark x1="76112" y1="10023" x2="76112" y2="10023"/>
                        <a14:foregroundMark x1="73146" y1="22551" x2="73146" y2="22551"/>
                        <a14:foregroundMark x1="70023" y1="20046" x2="70023" y2="20046"/>
                        <a14:foregroundMark x1="74551" y1="22096" x2="74551" y2="22096"/>
                        <a14:foregroundMark x1="84075" y1="11162" x2="84075" y2="11162"/>
                        <a14:foregroundMark x1="84075" y1="11162" x2="84075" y2="11162"/>
                        <a14:foregroundMark x1="90867" y1="57631" x2="90867" y2="57631"/>
                        <a14:foregroundMark x1="82592" y1="911" x2="82592" y2="911"/>
                        <a14:foregroundMark x1="9758" y1="31207" x2="9758" y2="31207"/>
                        <a14:foregroundMark x1="8821" y1="34624" x2="8821" y2="34624"/>
                        <a14:foregroundMark x1="8821" y1="25285" x2="8821" y2="25285"/>
                        <a14:foregroundMark x1="6870" y1="23918" x2="6870" y2="23918"/>
                        <a14:foregroundMark x1="6870" y1="23918" x2="6870" y2="23918"/>
                        <a14:foregroundMark x1="12100" y1="56720" x2="12100" y2="56720"/>
                        <a14:foregroundMark x1="10929" y1="64692" x2="10929" y2="64692"/>
                        <a14:foregroundMark x1="10929" y1="64692" x2="10929" y2="64692"/>
                        <a14:foregroundMark x1="7884" y1="67426" x2="7884" y2="67426"/>
                        <a14:foregroundMark x1="3981" y1="57631" x2="3981" y2="57631"/>
                        <a14:foregroundMark x1="3981" y1="57631" x2="3981" y2="57631"/>
                        <a14:foregroundMark x1="7728" y1="36674" x2="7728" y2="36674"/>
                        <a14:foregroundMark x1="8665" y1="33941" x2="8665" y2="33941"/>
                        <a14:foregroundMark x1="9680" y1="38041" x2="9680" y2="38041"/>
                        <a14:foregroundMark x1="11007" y1="43964" x2="11007" y2="43964"/>
                        <a14:foregroundMark x1="10773" y1="42825" x2="10773" y2="42825"/>
                        <a14:foregroundMark x1="11397" y1="37130" x2="11710" y2="34396"/>
                        <a14:foregroundMark x1="12568" y1="28018" x2="12568" y2="28018"/>
                        <a14:foregroundMark x1="12568" y1="28018" x2="12568" y2="28018"/>
                        <a14:foregroundMark x1="10695" y1="26424" x2="8197" y2="43736"/>
                        <a14:foregroundMark x1="8197" y1="43736" x2="8275" y2="36674"/>
                        <a14:foregroundMark x1="14520" y1="58542" x2="10929" y2="44419"/>
                        <a14:foregroundMark x1="10929" y1="44419" x2="11007" y2="29385"/>
                        <a14:foregroundMark x1="11007" y1="29385" x2="5855" y2="34169"/>
                        <a14:foregroundMark x1="5855" y1="34169" x2="7806" y2="37585"/>
                        <a14:foregroundMark x1="89852" y1="15034" x2="92662" y2="52392"/>
                        <a14:foregroundMark x1="92662" y1="52392" x2="89774" y2="73576"/>
                        <a14:foregroundMark x1="96643" y1="47608" x2="94223" y2="33030"/>
                        <a14:foregroundMark x1="94223" y1="33030" x2="93677" y2="31663"/>
                        <a14:foregroundMark x1="90320" y1="80410" x2="88447" y2="75626"/>
                        <a14:foregroundMark x1="89774" y1="86560" x2="89461" y2="83827"/>
                        <a14:foregroundMark x1="97814" y1="48519" x2="98048" y2="41230"/>
                        <a14:foregroundMark x1="90788" y1="81321" x2="90788" y2="81321"/>
                        <a14:foregroundMark x1="90242" y1="83144" x2="91023" y2="81093"/>
                        <a14:backgroundMark x1="88993" y1="456" x2="88993" y2="456"/>
                        <a14:backgroundMark x1="68072" y1="228" x2="68072" y2="228"/>
                        <a14:backgroundMark x1="83138" y1="0" x2="83138" y2="0"/>
                        <a14:backgroundMark x1="82826" y1="228" x2="82826" y2="228"/>
                      </a14:backgroundRemoval>
                    </a14:imgEffect>
                  </a14:imgLayer>
                </a14:imgProps>
              </a:ext>
              <a:ext uri="{28A0092B-C50C-407E-A947-70E740481C1C}">
                <a14:useLocalDpi xmlns:a14="http://schemas.microsoft.com/office/drawing/2010/main"/>
              </a:ext>
            </a:extLst>
          </a:blip>
          <a:srcRect/>
          <a:stretch/>
        </p:blipFill>
        <p:spPr>
          <a:xfrm>
            <a:off x="75601" y="1233584"/>
            <a:ext cx="12192000" cy="4178614"/>
          </a:xfrm>
          <a:prstGeom prst="rect">
            <a:avLst/>
          </a:prstGeom>
        </p:spPr>
      </p:pic>
      <p:sp>
        <p:nvSpPr>
          <p:cNvPr id="4" name="TextBox 3">
            <a:extLst>
              <a:ext uri="{FF2B5EF4-FFF2-40B4-BE49-F238E27FC236}">
                <a16:creationId xmlns:a16="http://schemas.microsoft.com/office/drawing/2014/main" id="{C7317C15-1729-35FF-844A-42B9E75C0529}"/>
              </a:ext>
            </a:extLst>
          </p:cNvPr>
          <p:cNvSpPr txBox="1"/>
          <p:nvPr/>
        </p:nvSpPr>
        <p:spPr>
          <a:xfrm>
            <a:off x="2071493" y="5353053"/>
            <a:ext cx="7520376" cy="1077218"/>
          </a:xfrm>
          <a:prstGeom prst="rect">
            <a:avLst/>
          </a:prstGeom>
          <a:noFill/>
        </p:spPr>
        <p:txBody>
          <a:bodyPr wrap="square">
            <a:spAutoFit/>
          </a:bodyPr>
          <a:lstStyle/>
          <a:p>
            <a:r>
              <a:rPr lang="en-US" sz="3200" dirty="0">
                <a:solidFill>
                  <a:schemeClr val="bg1"/>
                </a:solidFill>
              </a:rPr>
              <a:t>Lt. Governor elected in each division</a:t>
            </a:r>
          </a:p>
          <a:p>
            <a:r>
              <a:rPr lang="en-US" sz="3200" dirty="0">
                <a:solidFill>
                  <a:schemeClr val="bg1"/>
                </a:solidFill>
              </a:rPr>
              <a:t>Trustee elected in each region</a:t>
            </a:r>
          </a:p>
        </p:txBody>
      </p:sp>
    </p:spTree>
    <p:extLst>
      <p:ext uri="{BB962C8B-B14F-4D97-AF65-F5344CB8AC3E}">
        <p14:creationId xmlns:p14="http://schemas.microsoft.com/office/powerpoint/2010/main" val="11971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62F54-D175-F8D6-CF3B-EFC10BA63F01}"/>
              </a:ext>
            </a:extLst>
          </p:cNvPr>
          <p:cNvSpPr txBox="1"/>
          <p:nvPr/>
        </p:nvSpPr>
        <p:spPr>
          <a:xfrm>
            <a:off x="5116447" y="934729"/>
            <a:ext cx="5076289" cy="523220"/>
          </a:xfrm>
          <a:prstGeom prst="rect">
            <a:avLst/>
          </a:prstGeom>
          <a:noFill/>
        </p:spPr>
        <p:txBody>
          <a:bodyPr wrap="square" rtlCol="0">
            <a:spAutoFit/>
          </a:bodyPr>
          <a:lstStyle/>
          <a:p>
            <a:pPr algn="ctr"/>
            <a:r>
              <a:rPr lang="en-US" sz="2800" b="1" u="sng" dirty="0">
                <a:solidFill>
                  <a:srgbClr val="002060"/>
                </a:solidFill>
              </a:rPr>
              <a:t>2023-2024 District Officers</a:t>
            </a:r>
          </a:p>
        </p:txBody>
      </p:sp>
      <p:pic>
        <p:nvPicPr>
          <p:cNvPr id="4" name="Picture 3" descr="A person wearing glasses&#10;&#10;Description automatically generated with low confidence">
            <a:extLst>
              <a:ext uri="{FF2B5EF4-FFF2-40B4-BE49-F238E27FC236}">
                <a16:creationId xmlns:a16="http://schemas.microsoft.com/office/drawing/2014/main" id="{DA93E427-2DF1-2506-4D41-E5B228D98A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72400" y="5016495"/>
            <a:ext cx="808742" cy="933164"/>
          </a:xfrm>
          <a:prstGeom prst="rect">
            <a:avLst/>
          </a:prstGeom>
        </p:spPr>
      </p:pic>
      <p:sp>
        <p:nvSpPr>
          <p:cNvPr id="5" name="TextBox 4">
            <a:extLst>
              <a:ext uri="{FF2B5EF4-FFF2-40B4-BE49-F238E27FC236}">
                <a16:creationId xmlns:a16="http://schemas.microsoft.com/office/drawing/2014/main" id="{985F5E92-B907-D48E-D393-B19515E5206E}"/>
              </a:ext>
            </a:extLst>
          </p:cNvPr>
          <p:cNvSpPr txBox="1"/>
          <p:nvPr/>
        </p:nvSpPr>
        <p:spPr>
          <a:xfrm>
            <a:off x="5588565" y="1758284"/>
            <a:ext cx="2199007" cy="923330"/>
          </a:xfrm>
          <a:prstGeom prst="rect">
            <a:avLst/>
          </a:prstGeom>
          <a:noFill/>
        </p:spPr>
        <p:txBody>
          <a:bodyPr wrap="square">
            <a:spAutoFit/>
          </a:bodyPr>
          <a:lstStyle/>
          <a:p>
            <a:r>
              <a:rPr lang="en-US" b="1" dirty="0">
                <a:solidFill>
                  <a:schemeClr val="bg1"/>
                </a:solidFill>
              </a:rPr>
              <a:t>Governor</a:t>
            </a:r>
          </a:p>
          <a:p>
            <a:r>
              <a:rPr lang="en-US" b="1" dirty="0">
                <a:solidFill>
                  <a:schemeClr val="bg1"/>
                </a:solidFill>
              </a:rPr>
              <a:t>Dale </a:t>
            </a:r>
            <a:r>
              <a:rPr lang="en-US" b="1" dirty="0" err="1">
                <a:solidFill>
                  <a:schemeClr val="bg1"/>
                </a:solidFill>
              </a:rPr>
              <a:t>Doudna</a:t>
            </a:r>
            <a:endParaRPr lang="en-US" b="1" dirty="0">
              <a:solidFill>
                <a:schemeClr val="bg1"/>
              </a:solidFill>
            </a:endParaRPr>
          </a:p>
          <a:p>
            <a:r>
              <a:rPr lang="en-US" dirty="0">
                <a:solidFill>
                  <a:schemeClr val="bg1"/>
                </a:solidFill>
              </a:rPr>
              <a:t>Home club: Johnston</a:t>
            </a:r>
          </a:p>
        </p:txBody>
      </p:sp>
      <p:sp>
        <p:nvSpPr>
          <p:cNvPr id="6" name="TextBox 5">
            <a:extLst>
              <a:ext uri="{FF2B5EF4-FFF2-40B4-BE49-F238E27FC236}">
                <a16:creationId xmlns:a16="http://schemas.microsoft.com/office/drawing/2014/main" id="{38ED2A5B-9392-1A74-3C4E-5BCE8DB3CFA4}"/>
              </a:ext>
            </a:extLst>
          </p:cNvPr>
          <p:cNvSpPr txBox="1"/>
          <p:nvPr/>
        </p:nvSpPr>
        <p:spPr>
          <a:xfrm>
            <a:off x="8791463" y="1709298"/>
            <a:ext cx="2553113" cy="923330"/>
          </a:xfrm>
          <a:prstGeom prst="rect">
            <a:avLst/>
          </a:prstGeom>
          <a:noFill/>
        </p:spPr>
        <p:txBody>
          <a:bodyPr wrap="square">
            <a:spAutoFit/>
          </a:bodyPr>
          <a:lstStyle/>
          <a:p>
            <a:r>
              <a:rPr lang="en-US" b="1" dirty="0">
                <a:solidFill>
                  <a:schemeClr val="bg1"/>
                </a:solidFill>
              </a:rPr>
              <a:t>Governor-Elect</a:t>
            </a:r>
          </a:p>
          <a:p>
            <a:r>
              <a:rPr lang="en-US" b="1" dirty="0">
                <a:solidFill>
                  <a:schemeClr val="bg1"/>
                </a:solidFill>
              </a:rPr>
              <a:t>John Boltz</a:t>
            </a:r>
          </a:p>
          <a:p>
            <a:r>
              <a:rPr lang="en-US" dirty="0">
                <a:solidFill>
                  <a:schemeClr val="bg1"/>
                </a:solidFill>
              </a:rPr>
              <a:t>Home club: Hastings</a:t>
            </a:r>
          </a:p>
        </p:txBody>
      </p:sp>
      <p:sp>
        <p:nvSpPr>
          <p:cNvPr id="7" name="TextBox 6">
            <a:extLst>
              <a:ext uri="{FF2B5EF4-FFF2-40B4-BE49-F238E27FC236}">
                <a16:creationId xmlns:a16="http://schemas.microsoft.com/office/drawing/2014/main" id="{EF7F7FDB-4356-3B72-65D5-DBBC370411FE}"/>
              </a:ext>
            </a:extLst>
          </p:cNvPr>
          <p:cNvSpPr txBox="1"/>
          <p:nvPr/>
        </p:nvSpPr>
        <p:spPr>
          <a:xfrm>
            <a:off x="5581142" y="3306764"/>
            <a:ext cx="2199007" cy="923330"/>
          </a:xfrm>
          <a:prstGeom prst="rect">
            <a:avLst/>
          </a:prstGeom>
          <a:noFill/>
        </p:spPr>
        <p:txBody>
          <a:bodyPr wrap="square">
            <a:spAutoFit/>
          </a:bodyPr>
          <a:lstStyle/>
          <a:p>
            <a:r>
              <a:rPr lang="en-US" b="1" dirty="0">
                <a:solidFill>
                  <a:schemeClr val="bg1"/>
                </a:solidFill>
              </a:rPr>
              <a:t>Vice Governor</a:t>
            </a:r>
          </a:p>
          <a:p>
            <a:r>
              <a:rPr lang="en-US" b="1" dirty="0">
                <a:solidFill>
                  <a:schemeClr val="bg1"/>
                </a:solidFill>
              </a:rPr>
              <a:t>Brian Wells</a:t>
            </a:r>
          </a:p>
          <a:p>
            <a:r>
              <a:rPr lang="en-US" dirty="0">
                <a:solidFill>
                  <a:schemeClr val="bg1"/>
                </a:solidFill>
              </a:rPr>
              <a:t>Home club: Bellevue</a:t>
            </a:r>
          </a:p>
        </p:txBody>
      </p:sp>
      <p:sp>
        <p:nvSpPr>
          <p:cNvPr id="8" name="TextBox 7">
            <a:extLst>
              <a:ext uri="{FF2B5EF4-FFF2-40B4-BE49-F238E27FC236}">
                <a16:creationId xmlns:a16="http://schemas.microsoft.com/office/drawing/2014/main" id="{7E44BEEF-FD0D-85D2-2643-B6DD0CECDCCC}"/>
              </a:ext>
            </a:extLst>
          </p:cNvPr>
          <p:cNvSpPr txBox="1"/>
          <p:nvPr/>
        </p:nvSpPr>
        <p:spPr>
          <a:xfrm>
            <a:off x="8791463" y="3261446"/>
            <a:ext cx="3095737" cy="1200329"/>
          </a:xfrm>
          <a:prstGeom prst="rect">
            <a:avLst/>
          </a:prstGeom>
          <a:noFill/>
        </p:spPr>
        <p:txBody>
          <a:bodyPr wrap="square">
            <a:spAutoFit/>
          </a:bodyPr>
          <a:lstStyle/>
          <a:p>
            <a:r>
              <a:rPr lang="en-US" b="1" dirty="0" err="1">
                <a:solidFill>
                  <a:schemeClr val="bg1"/>
                </a:solidFill>
              </a:rPr>
              <a:t>Imm</a:t>
            </a:r>
            <a:r>
              <a:rPr lang="en-US" b="1" dirty="0">
                <a:solidFill>
                  <a:schemeClr val="bg1"/>
                </a:solidFill>
              </a:rPr>
              <a:t>. Past Governor</a:t>
            </a:r>
          </a:p>
          <a:p>
            <a:r>
              <a:rPr lang="en-US" b="1" dirty="0">
                <a:solidFill>
                  <a:schemeClr val="bg1"/>
                </a:solidFill>
              </a:rPr>
              <a:t>Lynda Henningsen</a:t>
            </a:r>
          </a:p>
          <a:p>
            <a:r>
              <a:rPr lang="en-US" dirty="0">
                <a:solidFill>
                  <a:schemeClr val="bg1"/>
                </a:solidFill>
              </a:rPr>
              <a:t>Home club: Omaha </a:t>
            </a:r>
          </a:p>
          <a:p>
            <a:endParaRPr lang="en-US" dirty="0"/>
          </a:p>
        </p:txBody>
      </p:sp>
      <p:sp>
        <p:nvSpPr>
          <p:cNvPr id="9" name="TextBox 8">
            <a:extLst>
              <a:ext uri="{FF2B5EF4-FFF2-40B4-BE49-F238E27FC236}">
                <a16:creationId xmlns:a16="http://schemas.microsoft.com/office/drawing/2014/main" id="{3FF956C5-1CEC-70EF-5431-238A4BB45E56}"/>
              </a:ext>
            </a:extLst>
          </p:cNvPr>
          <p:cNvSpPr txBox="1"/>
          <p:nvPr/>
        </p:nvSpPr>
        <p:spPr>
          <a:xfrm>
            <a:off x="5556553" y="4987034"/>
            <a:ext cx="2051541" cy="1200329"/>
          </a:xfrm>
          <a:prstGeom prst="rect">
            <a:avLst/>
          </a:prstGeom>
          <a:noFill/>
        </p:spPr>
        <p:txBody>
          <a:bodyPr wrap="square">
            <a:spAutoFit/>
          </a:bodyPr>
          <a:lstStyle/>
          <a:p>
            <a:r>
              <a:rPr lang="en-US" b="1" dirty="0">
                <a:solidFill>
                  <a:schemeClr val="bg1"/>
                </a:solidFill>
              </a:rPr>
              <a:t>Administrator</a:t>
            </a:r>
          </a:p>
          <a:p>
            <a:r>
              <a:rPr lang="en-US" b="1" dirty="0">
                <a:solidFill>
                  <a:schemeClr val="bg1"/>
                </a:solidFill>
              </a:rPr>
              <a:t>Lisa Brichacek</a:t>
            </a:r>
          </a:p>
          <a:p>
            <a:r>
              <a:rPr lang="en-US" dirty="0">
                <a:solidFill>
                  <a:schemeClr val="bg1"/>
                </a:solidFill>
              </a:rPr>
              <a:t>Home club: Wahoo Area</a:t>
            </a:r>
          </a:p>
        </p:txBody>
      </p:sp>
      <p:sp>
        <p:nvSpPr>
          <p:cNvPr id="10" name="TextBox 9">
            <a:extLst>
              <a:ext uri="{FF2B5EF4-FFF2-40B4-BE49-F238E27FC236}">
                <a16:creationId xmlns:a16="http://schemas.microsoft.com/office/drawing/2014/main" id="{59781B54-8EAE-3C44-9C10-69B3683B7186}"/>
              </a:ext>
            </a:extLst>
          </p:cNvPr>
          <p:cNvSpPr txBox="1"/>
          <p:nvPr/>
        </p:nvSpPr>
        <p:spPr>
          <a:xfrm>
            <a:off x="8753084" y="4903677"/>
            <a:ext cx="2591492" cy="923330"/>
          </a:xfrm>
          <a:prstGeom prst="rect">
            <a:avLst/>
          </a:prstGeom>
          <a:noFill/>
        </p:spPr>
        <p:txBody>
          <a:bodyPr wrap="square">
            <a:spAutoFit/>
          </a:bodyPr>
          <a:lstStyle/>
          <a:p>
            <a:r>
              <a:rPr lang="en-US" b="1" dirty="0">
                <a:solidFill>
                  <a:schemeClr val="bg1"/>
                </a:solidFill>
              </a:rPr>
              <a:t>Treasurer</a:t>
            </a:r>
          </a:p>
          <a:p>
            <a:r>
              <a:rPr lang="en-US" b="1" dirty="0">
                <a:solidFill>
                  <a:schemeClr val="bg1"/>
                </a:solidFill>
              </a:rPr>
              <a:t>Curt Reis</a:t>
            </a:r>
          </a:p>
          <a:p>
            <a:r>
              <a:rPr lang="en-US" dirty="0">
                <a:solidFill>
                  <a:schemeClr val="bg1"/>
                </a:solidFill>
              </a:rPr>
              <a:t>Home club: Storm Lake</a:t>
            </a:r>
          </a:p>
        </p:txBody>
      </p:sp>
      <p:pic>
        <p:nvPicPr>
          <p:cNvPr id="11" name="Picture 10">
            <a:extLst>
              <a:ext uri="{FF2B5EF4-FFF2-40B4-BE49-F238E27FC236}">
                <a16:creationId xmlns:a16="http://schemas.microsoft.com/office/drawing/2014/main" id="{6F98D5F8-810E-2FAC-0FCC-C8C821FBF56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33577" y="1709298"/>
            <a:ext cx="819507" cy="954107"/>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descr="A picture containing person, child, young, little&#10;&#10;Description automatically generated">
            <a:extLst>
              <a:ext uri="{FF2B5EF4-FFF2-40B4-BE49-F238E27FC236}">
                <a16:creationId xmlns:a16="http://schemas.microsoft.com/office/drawing/2014/main" id="{980145B3-61EC-F114-0E34-39527599A9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72606" y="3203027"/>
            <a:ext cx="818857" cy="945585"/>
          </a:xfrm>
          <a:prstGeom prst="rect">
            <a:avLst/>
          </a:prstGeom>
        </p:spPr>
      </p:pic>
      <p:pic>
        <p:nvPicPr>
          <p:cNvPr id="14" name="Picture 2">
            <a:extLst>
              <a:ext uri="{FF2B5EF4-FFF2-40B4-BE49-F238E27FC236}">
                <a16:creationId xmlns:a16="http://schemas.microsoft.com/office/drawing/2014/main" id="{FD31DA7C-4B1B-EC70-7B2A-6F9B2462361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04165" y="1788474"/>
            <a:ext cx="854933" cy="98681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Box 15">
            <a:extLst>
              <a:ext uri="{FF2B5EF4-FFF2-40B4-BE49-F238E27FC236}">
                <a16:creationId xmlns:a16="http://schemas.microsoft.com/office/drawing/2014/main" id="{F02E7201-33C7-D78B-38E9-4437D5BD5BED}"/>
              </a:ext>
            </a:extLst>
          </p:cNvPr>
          <p:cNvSpPr txBox="1"/>
          <p:nvPr/>
        </p:nvSpPr>
        <p:spPr>
          <a:xfrm>
            <a:off x="440419" y="2102100"/>
            <a:ext cx="3905971" cy="4308872"/>
          </a:xfrm>
          <a:prstGeom prst="rect">
            <a:avLst/>
          </a:prstGeom>
          <a:noFill/>
        </p:spPr>
        <p:txBody>
          <a:bodyPr wrap="square" rtlCol="0">
            <a:spAutoFit/>
          </a:bodyPr>
          <a:lstStyle/>
          <a:p>
            <a:r>
              <a:rPr lang="en-US" sz="2800" b="1" dirty="0">
                <a:solidFill>
                  <a:schemeClr val="bg1"/>
                </a:solidFill>
              </a:rPr>
              <a:t>Nebraska-Iowa </a:t>
            </a:r>
          </a:p>
          <a:p>
            <a:r>
              <a:rPr lang="en-US" sz="2800" b="1" dirty="0">
                <a:solidFill>
                  <a:schemeClr val="bg1"/>
                </a:solidFill>
              </a:rPr>
              <a:t>District Board</a:t>
            </a:r>
          </a:p>
          <a:p>
            <a:pPr marL="285750" indent="-285750">
              <a:buFont typeface="Arial" panose="020B0604020202020204" pitchFamily="34" charset="0"/>
              <a:buChar char="•"/>
            </a:pPr>
            <a:r>
              <a:rPr lang="en-US" sz="2800" dirty="0">
                <a:solidFill>
                  <a:schemeClr val="bg1"/>
                </a:solidFill>
              </a:rPr>
              <a:t>District Officers</a:t>
            </a:r>
          </a:p>
          <a:p>
            <a:pPr marL="285750" indent="-285750">
              <a:buFont typeface="Arial" panose="020B0604020202020204" pitchFamily="34" charset="0"/>
              <a:buChar char="•"/>
            </a:pPr>
            <a:r>
              <a:rPr lang="en-US" sz="2800" dirty="0">
                <a:solidFill>
                  <a:schemeClr val="bg1"/>
                </a:solidFill>
              </a:rPr>
              <a:t>Regional Trustees</a:t>
            </a:r>
          </a:p>
          <a:p>
            <a:pPr marL="365760"/>
            <a:r>
              <a:rPr lang="en-US" sz="2400" dirty="0">
                <a:solidFill>
                  <a:schemeClr val="bg1"/>
                </a:solidFill>
              </a:rPr>
              <a:t>R1 Keith Prettyman</a:t>
            </a:r>
          </a:p>
          <a:p>
            <a:pPr marL="365760"/>
            <a:r>
              <a:rPr lang="en-US" sz="2400" dirty="0">
                <a:solidFill>
                  <a:schemeClr val="bg1"/>
                </a:solidFill>
              </a:rPr>
              <a:t>R2 Linda </a:t>
            </a:r>
            <a:r>
              <a:rPr lang="en-US" sz="2400" dirty="0" err="1">
                <a:solidFill>
                  <a:schemeClr val="bg1"/>
                </a:solidFill>
              </a:rPr>
              <a:t>Placzek</a:t>
            </a:r>
            <a:endParaRPr lang="en-US" sz="2400" dirty="0">
              <a:solidFill>
                <a:schemeClr val="bg1"/>
              </a:solidFill>
            </a:endParaRPr>
          </a:p>
          <a:p>
            <a:pPr marL="365760"/>
            <a:r>
              <a:rPr lang="en-US" sz="2400" dirty="0">
                <a:solidFill>
                  <a:schemeClr val="bg1"/>
                </a:solidFill>
              </a:rPr>
              <a:t>R3 Barb Hames</a:t>
            </a:r>
          </a:p>
          <a:p>
            <a:pPr marL="365760"/>
            <a:r>
              <a:rPr lang="en-US" sz="2400" dirty="0">
                <a:solidFill>
                  <a:schemeClr val="bg1"/>
                </a:solidFill>
              </a:rPr>
              <a:t>R4 Gary Lindgren</a:t>
            </a:r>
          </a:p>
          <a:p>
            <a:pPr marL="365760"/>
            <a:r>
              <a:rPr lang="en-US" sz="2400" dirty="0">
                <a:solidFill>
                  <a:schemeClr val="bg1"/>
                </a:solidFill>
              </a:rPr>
              <a:t>R5 Andy Webb</a:t>
            </a:r>
          </a:p>
          <a:p>
            <a:pPr marL="365760"/>
            <a:r>
              <a:rPr lang="en-US" sz="2400" dirty="0">
                <a:solidFill>
                  <a:schemeClr val="bg1"/>
                </a:solidFill>
              </a:rPr>
              <a:t>R6 Barrie </a:t>
            </a:r>
            <a:r>
              <a:rPr lang="en-US" sz="2400" dirty="0" err="1">
                <a:solidFill>
                  <a:schemeClr val="bg1"/>
                </a:solidFill>
              </a:rPr>
              <a:t>Tritle</a:t>
            </a:r>
            <a:endParaRPr lang="en-US" sz="2400" dirty="0">
              <a:solidFill>
                <a:schemeClr val="bg1"/>
              </a:solidFill>
            </a:endParaRPr>
          </a:p>
          <a:p>
            <a:endParaRPr lang="en-US" dirty="0">
              <a:solidFill>
                <a:schemeClr val="bg1"/>
              </a:solidFill>
            </a:endParaRPr>
          </a:p>
        </p:txBody>
      </p:sp>
      <p:pic>
        <p:nvPicPr>
          <p:cNvPr id="17" name="Picture 16" descr="A close up of a map&#10;&#10;Description automatically generated">
            <a:extLst>
              <a:ext uri="{FF2B5EF4-FFF2-40B4-BE49-F238E27FC236}">
                <a16:creationId xmlns:a16="http://schemas.microsoft.com/office/drawing/2014/main" id="{5B0746F9-7F09-F348-BACE-1B0FC22BA8B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56" b="97267" l="3747" r="98048">
                        <a14:foregroundMark x1="28806" y1="92938" x2="28806" y2="92938"/>
                        <a14:foregroundMark x1="15769" y1="89977" x2="15769" y2="89977"/>
                        <a14:foregroundMark x1="15613" y1="94305" x2="15613" y2="94305"/>
                        <a14:foregroundMark x1="18423" y1="97267" x2="18423" y2="97267"/>
                        <a14:foregroundMark x1="68072" y1="23690" x2="68072" y2="23690"/>
                        <a14:foregroundMark x1="65262" y1="25057" x2="65262" y2="25057"/>
                        <a14:foregroundMark x1="62920" y1="11845" x2="62920" y2="11845"/>
                        <a14:foregroundMark x1="64012" y1="22551" x2="64012" y2="22551"/>
                        <a14:foregroundMark x1="76112" y1="10023" x2="76112" y2="10023"/>
                        <a14:foregroundMark x1="73146" y1="22551" x2="73146" y2="22551"/>
                        <a14:foregroundMark x1="70023" y1="20046" x2="70023" y2="20046"/>
                        <a14:foregroundMark x1="74551" y1="22096" x2="74551" y2="22096"/>
                        <a14:foregroundMark x1="84075" y1="11162" x2="84075" y2="11162"/>
                        <a14:foregroundMark x1="84075" y1="11162" x2="84075" y2="11162"/>
                        <a14:foregroundMark x1="90867" y1="57631" x2="90867" y2="57631"/>
                        <a14:foregroundMark x1="82592" y1="911" x2="82592" y2="911"/>
                        <a14:foregroundMark x1="9758" y1="31207" x2="9758" y2="31207"/>
                        <a14:foregroundMark x1="8821" y1="34624" x2="8821" y2="34624"/>
                        <a14:foregroundMark x1="8821" y1="25285" x2="8821" y2="25285"/>
                        <a14:foregroundMark x1="6870" y1="23918" x2="6870" y2="23918"/>
                        <a14:foregroundMark x1="6870" y1="23918" x2="6870" y2="23918"/>
                        <a14:foregroundMark x1="12100" y1="56720" x2="12100" y2="56720"/>
                        <a14:foregroundMark x1="10929" y1="64692" x2="10929" y2="64692"/>
                        <a14:foregroundMark x1="10929" y1="64692" x2="10929" y2="64692"/>
                        <a14:foregroundMark x1="7884" y1="67426" x2="7884" y2="67426"/>
                        <a14:foregroundMark x1="3981" y1="57631" x2="3981" y2="57631"/>
                        <a14:foregroundMark x1="3981" y1="57631" x2="3981" y2="57631"/>
                        <a14:foregroundMark x1="7728" y1="36674" x2="7728" y2="36674"/>
                        <a14:foregroundMark x1="8665" y1="33941" x2="8665" y2="33941"/>
                        <a14:foregroundMark x1="9680" y1="38041" x2="9680" y2="38041"/>
                        <a14:foregroundMark x1="11007" y1="43964" x2="11007" y2="43964"/>
                        <a14:foregroundMark x1="10773" y1="42825" x2="10773" y2="42825"/>
                        <a14:foregroundMark x1="11397" y1="37130" x2="11710" y2="34396"/>
                        <a14:foregroundMark x1="12568" y1="28018" x2="12568" y2="28018"/>
                        <a14:foregroundMark x1="12568" y1="28018" x2="12568" y2="28018"/>
                        <a14:foregroundMark x1="10695" y1="26424" x2="8197" y2="43736"/>
                        <a14:foregroundMark x1="8197" y1="43736" x2="8275" y2="36674"/>
                        <a14:foregroundMark x1="14520" y1="58542" x2="10929" y2="44419"/>
                        <a14:foregroundMark x1="10929" y1="44419" x2="11007" y2="29385"/>
                        <a14:foregroundMark x1="11007" y1="29385" x2="5855" y2="34169"/>
                        <a14:foregroundMark x1="5855" y1="34169" x2="7806" y2="37585"/>
                        <a14:foregroundMark x1="89852" y1="15034" x2="92662" y2="52392"/>
                        <a14:foregroundMark x1="92662" y1="52392" x2="89774" y2="73576"/>
                        <a14:foregroundMark x1="96643" y1="47608" x2="94223" y2="33030"/>
                        <a14:foregroundMark x1="94223" y1="33030" x2="93677" y2="31663"/>
                        <a14:foregroundMark x1="90320" y1="80410" x2="88447" y2="75626"/>
                        <a14:foregroundMark x1="89774" y1="86560" x2="89461" y2="83827"/>
                        <a14:foregroundMark x1="97814" y1="48519" x2="98048" y2="41230"/>
                        <a14:foregroundMark x1="90788" y1="81321" x2="90788" y2="81321"/>
                        <a14:foregroundMark x1="90242" y1="83144" x2="91023" y2="81093"/>
                        <a14:backgroundMark x1="88993" y1="456" x2="88993" y2="456"/>
                        <a14:backgroundMark x1="68072" y1="228" x2="68072" y2="228"/>
                        <a14:backgroundMark x1="83138" y1="0" x2="83138" y2="0"/>
                        <a14:backgroundMark x1="82826" y1="228" x2="82826" y2="228"/>
                      </a14:backgroundRemoval>
                    </a14:imgEffect>
                  </a14:imgLayer>
                </a14:imgProps>
              </a:ext>
              <a:ext uri="{28A0092B-C50C-407E-A947-70E740481C1C}">
                <a14:useLocalDpi xmlns:a14="http://schemas.microsoft.com/office/drawing/2010/main"/>
              </a:ext>
            </a:extLst>
          </a:blip>
          <a:srcRect/>
          <a:stretch/>
        </p:blipFill>
        <p:spPr>
          <a:xfrm>
            <a:off x="265499" y="475861"/>
            <a:ext cx="4652608" cy="1594607"/>
          </a:xfrm>
          <a:prstGeom prst="rect">
            <a:avLst/>
          </a:prstGeom>
        </p:spPr>
      </p:pic>
      <p:pic>
        <p:nvPicPr>
          <p:cNvPr id="18" name="Picture 17" descr="A person in a suit and tie&#10;&#10;Description automatically generated">
            <a:extLst>
              <a:ext uri="{FF2B5EF4-FFF2-40B4-BE49-F238E27FC236}">
                <a16:creationId xmlns:a16="http://schemas.microsoft.com/office/drawing/2014/main" id="{00408B21-BE07-D531-A115-BA20A309D9A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45612" y="4905194"/>
            <a:ext cx="905203" cy="1044465"/>
          </a:xfrm>
          <a:prstGeom prst="rect">
            <a:avLst/>
          </a:prstGeom>
        </p:spPr>
      </p:pic>
      <p:pic>
        <p:nvPicPr>
          <p:cNvPr id="20" name="Picture 19" descr="A person in a suit and tie&#10;&#10;Description automatically generated">
            <a:extLst>
              <a:ext uri="{FF2B5EF4-FFF2-40B4-BE49-F238E27FC236}">
                <a16:creationId xmlns:a16="http://schemas.microsoft.com/office/drawing/2014/main" id="{CCB221B8-13AB-8469-A6D4-64FB26DE332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69968" y="3235324"/>
            <a:ext cx="875669" cy="964291"/>
          </a:xfrm>
          <a:prstGeom prst="rect">
            <a:avLst/>
          </a:prstGeom>
        </p:spPr>
      </p:pic>
    </p:spTree>
    <p:extLst>
      <p:ext uri="{BB962C8B-B14F-4D97-AF65-F5344CB8AC3E}">
        <p14:creationId xmlns:p14="http://schemas.microsoft.com/office/powerpoint/2010/main" val="29338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Communication</a:t>
            </a:r>
          </a:p>
        </p:txBody>
      </p:sp>
      <p:pic>
        <p:nvPicPr>
          <p:cNvPr id="3" name="Picture 2">
            <a:extLst>
              <a:ext uri="{FF2B5EF4-FFF2-40B4-BE49-F238E27FC236}">
                <a16:creationId xmlns:a16="http://schemas.microsoft.com/office/drawing/2014/main" id="{38E43C35-F501-E639-58E2-BF033643BBD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3431" y="2678939"/>
            <a:ext cx="2649895" cy="24989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10;&#10;Description automatically generated with low confidence">
            <a:extLst>
              <a:ext uri="{FF2B5EF4-FFF2-40B4-BE49-F238E27FC236}">
                <a16:creationId xmlns:a16="http://schemas.microsoft.com/office/drawing/2014/main" id="{531B8205-1E35-B125-7EEC-C3439F07B6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4849" y="1680142"/>
            <a:ext cx="6588772" cy="2358031"/>
          </a:xfrm>
          <a:prstGeom prst="rect">
            <a:avLst/>
          </a:prstGeom>
        </p:spPr>
      </p:pic>
      <p:sp>
        <p:nvSpPr>
          <p:cNvPr id="8" name="TextBox 7">
            <a:extLst>
              <a:ext uri="{FF2B5EF4-FFF2-40B4-BE49-F238E27FC236}">
                <a16:creationId xmlns:a16="http://schemas.microsoft.com/office/drawing/2014/main" id="{9EB20CF5-D6D0-C355-681B-F733BC663D96}"/>
              </a:ext>
            </a:extLst>
          </p:cNvPr>
          <p:cNvSpPr txBox="1"/>
          <p:nvPr/>
        </p:nvSpPr>
        <p:spPr>
          <a:xfrm>
            <a:off x="7790750" y="3684181"/>
            <a:ext cx="3806890" cy="1200329"/>
          </a:xfrm>
          <a:prstGeom prst="rect">
            <a:avLst/>
          </a:prstGeom>
          <a:noFill/>
        </p:spPr>
        <p:txBody>
          <a:bodyPr wrap="square" rtlCol="0">
            <a:spAutoFit/>
          </a:bodyPr>
          <a:lstStyle/>
          <a:p>
            <a:pPr algn="ctr"/>
            <a:r>
              <a:rPr lang="en-US" sz="3600" dirty="0">
                <a:solidFill>
                  <a:schemeClr val="bg1"/>
                </a:solidFill>
              </a:rPr>
              <a:t>Monthly District</a:t>
            </a:r>
          </a:p>
          <a:p>
            <a:pPr algn="ctr"/>
            <a:r>
              <a:rPr lang="en-US" sz="3600" dirty="0">
                <a:solidFill>
                  <a:schemeClr val="bg1"/>
                </a:solidFill>
              </a:rPr>
              <a:t>Newsletter</a:t>
            </a:r>
          </a:p>
        </p:txBody>
      </p:sp>
      <p:pic>
        <p:nvPicPr>
          <p:cNvPr id="9" name="Picture 8" descr="A picture containing drawing, fence&#10;&#10;Description automatically generated">
            <a:extLst>
              <a:ext uri="{FF2B5EF4-FFF2-40B4-BE49-F238E27FC236}">
                <a16:creationId xmlns:a16="http://schemas.microsoft.com/office/drawing/2014/main" id="{63274DA6-9910-F32D-304E-7BE5C9F207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86991" y="5021706"/>
            <a:ext cx="4945224" cy="1251191"/>
          </a:xfrm>
          <a:prstGeom prst="rect">
            <a:avLst/>
          </a:prstGeom>
        </p:spPr>
      </p:pic>
      <p:sp>
        <p:nvSpPr>
          <p:cNvPr id="11" name="TextBox 10">
            <a:extLst>
              <a:ext uri="{FF2B5EF4-FFF2-40B4-BE49-F238E27FC236}">
                <a16:creationId xmlns:a16="http://schemas.microsoft.com/office/drawing/2014/main" id="{89BC25AD-C562-DC48-A38F-13E3FB029C7D}"/>
              </a:ext>
            </a:extLst>
          </p:cNvPr>
          <p:cNvSpPr txBox="1"/>
          <p:nvPr/>
        </p:nvSpPr>
        <p:spPr>
          <a:xfrm>
            <a:off x="1375772" y="5154120"/>
            <a:ext cx="6302828" cy="1200329"/>
          </a:xfrm>
          <a:prstGeom prst="rect">
            <a:avLst/>
          </a:prstGeom>
          <a:noFill/>
        </p:spPr>
        <p:txBody>
          <a:bodyPr wrap="square">
            <a:spAutoFit/>
          </a:bodyPr>
          <a:lstStyle/>
          <a:p>
            <a:pPr algn="ctr"/>
            <a:r>
              <a:rPr lang="en-US" sz="2400" b="1" dirty="0">
                <a:solidFill>
                  <a:schemeClr val="bg1"/>
                </a:solidFill>
              </a:rPr>
              <a:t>Clubs can submit news </a:t>
            </a:r>
          </a:p>
          <a:p>
            <a:pPr algn="ctr"/>
            <a:r>
              <a:rPr lang="en-US" sz="2400" b="1" dirty="0">
                <a:solidFill>
                  <a:schemeClr val="bg1"/>
                </a:solidFill>
              </a:rPr>
              <a:t>by 1st of month to</a:t>
            </a:r>
          </a:p>
          <a:p>
            <a:pPr algn="ctr"/>
            <a:r>
              <a:rPr lang="en-US" sz="2400" b="1" u="sng" dirty="0">
                <a:solidFill>
                  <a:schemeClr val="bg1"/>
                </a:solidFill>
              </a:rPr>
              <a:t>Nikiwanisdistrict@gmail.com</a:t>
            </a:r>
            <a:endParaRPr lang="en-US" sz="2400" b="1" dirty="0">
              <a:solidFill>
                <a:schemeClr val="bg1"/>
              </a:solidFill>
            </a:endParaRPr>
          </a:p>
        </p:txBody>
      </p:sp>
    </p:spTree>
    <p:extLst>
      <p:ext uri="{BB962C8B-B14F-4D97-AF65-F5344CB8AC3E}">
        <p14:creationId xmlns:p14="http://schemas.microsoft.com/office/powerpoint/2010/main" val="288853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For Club Officers</a:t>
            </a:r>
          </a:p>
        </p:txBody>
      </p:sp>
      <p:pic>
        <p:nvPicPr>
          <p:cNvPr id="5" name="Picture 4">
            <a:extLst>
              <a:ext uri="{FF2B5EF4-FFF2-40B4-BE49-F238E27FC236}">
                <a16:creationId xmlns:a16="http://schemas.microsoft.com/office/drawing/2014/main" id="{6C9A8C3D-CA23-5E66-9082-25A5301ABC5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01894" y="2768495"/>
            <a:ext cx="7585198" cy="1950097"/>
          </a:xfrm>
          <a:prstGeom prst="rect">
            <a:avLst/>
          </a:prstGeom>
        </p:spPr>
      </p:pic>
    </p:spTree>
    <p:extLst>
      <p:ext uri="{BB962C8B-B14F-4D97-AF65-F5344CB8AC3E}">
        <p14:creationId xmlns:p14="http://schemas.microsoft.com/office/powerpoint/2010/main" val="9362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Not Receiving District Emails?</a:t>
            </a:r>
          </a:p>
        </p:txBody>
      </p:sp>
      <p:sp>
        <p:nvSpPr>
          <p:cNvPr id="3" name="TextBox 2">
            <a:extLst>
              <a:ext uri="{FF2B5EF4-FFF2-40B4-BE49-F238E27FC236}">
                <a16:creationId xmlns:a16="http://schemas.microsoft.com/office/drawing/2014/main" id="{24B8CB74-971E-3112-5B5B-816D5E88A330}"/>
              </a:ext>
            </a:extLst>
          </p:cNvPr>
          <p:cNvSpPr txBox="1"/>
          <p:nvPr/>
        </p:nvSpPr>
        <p:spPr>
          <a:xfrm>
            <a:off x="5897248" y="3463913"/>
            <a:ext cx="3936142" cy="1569660"/>
          </a:xfrm>
          <a:prstGeom prst="rect">
            <a:avLst/>
          </a:prstGeom>
          <a:noFill/>
        </p:spPr>
        <p:txBody>
          <a:bodyPr wrap="none" rtlCol="0">
            <a:spAutoFit/>
          </a:bodyPr>
          <a:lstStyle/>
          <a:p>
            <a:pPr algn="ctr"/>
            <a:r>
              <a:rPr lang="en-US" sz="3200" dirty="0">
                <a:solidFill>
                  <a:schemeClr val="bg1"/>
                </a:solidFill>
              </a:rPr>
              <a:t>Unsubscribed?</a:t>
            </a:r>
          </a:p>
          <a:p>
            <a:pPr algn="ctr"/>
            <a:r>
              <a:rPr lang="en-US" sz="3200" dirty="0">
                <a:solidFill>
                  <a:schemeClr val="bg1"/>
                </a:solidFill>
              </a:rPr>
              <a:t>Contact the district </a:t>
            </a:r>
          </a:p>
          <a:p>
            <a:pPr algn="ctr"/>
            <a:r>
              <a:rPr lang="en-US" sz="3200" dirty="0">
                <a:solidFill>
                  <a:schemeClr val="bg1"/>
                </a:solidFill>
              </a:rPr>
              <a:t>office to re-subscribe!</a:t>
            </a:r>
          </a:p>
        </p:txBody>
      </p:sp>
      <p:pic>
        <p:nvPicPr>
          <p:cNvPr id="4" name="Picture 2">
            <a:extLst>
              <a:ext uri="{FF2B5EF4-FFF2-40B4-BE49-F238E27FC236}">
                <a16:creationId xmlns:a16="http://schemas.microsoft.com/office/drawing/2014/main" id="{49FE9A49-AD33-1650-DBE4-2115A3239E4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3738" b="27830"/>
          <a:stretch/>
        </p:blipFill>
        <p:spPr bwMode="auto">
          <a:xfrm>
            <a:off x="1766508" y="3655730"/>
            <a:ext cx="4130740" cy="1186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DA79FC-ACA7-9AA2-4A18-E125089E815C}"/>
              </a:ext>
            </a:extLst>
          </p:cNvPr>
          <p:cNvSpPr txBox="1"/>
          <p:nvPr/>
        </p:nvSpPr>
        <p:spPr>
          <a:xfrm>
            <a:off x="2517225" y="5581602"/>
            <a:ext cx="8291693" cy="584775"/>
          </a:xfrm>
          <a:prstGeom prst="rect">
            <a:avLst/>
          </a:prstGeom>
          <a:noFill/>
        </p:spPr>
        <p:txBody>
          <a:bodyPr wrap="none" rtlCol="0">
            <a:spAutoFit/>
          </a:bodyPr>
          <a:lstStyle/>
          <a:p>
            <a:pPr algn="ctr"/>
            <a:r>
              <a:rPr lang="en-US" sz="3200" b="1" u="sng" dirty="0">
                <a:solidFill>
                  <a:srgbClr val="002060"/>
                </a:solidFill>
              </a:rPr>
              <a:t>Check and/or update your contact information!</a:t>
            </a:r>
          </a:p>
        </p:txBody>
      </p:sp>
      <p:sp>
        <p:nvSpPr>
          <p:cNvPr id="7" name="TextBox 6">
            <a:extLst>
              <a:ext uri="{FF2B5EF4-FFF2-40B4-BE49-F238E27FC236}">
                <a16:creationId xmlns:a16="http://schemas.microsoft.com/office/drawing/2014/main" id="{3788F49A-9759-D90A-CFD3-77908BC759FB}"/>
              </a:ext>
            </a:extLst>
          </p:cNvPr>
          <p:cNvSpPr txBox="1"/>
          <p:nvPr/>
        </p:nvSpPr>
        <p:spPr>
          <a:xfrm>
            <a:off x="1851610" y="2522926"/>
            <a:ext cx="8247772" cy="584775"/>
          </a:xfrm>
          <a:prstGeom prst="rect">
            <a:avLst/>
          </a:prstGeom>
          <a:noFill/>
        </p:spPr>
        <p:txBody>
          <a:bodyPr wrap="none" rtlCol="0">
            <a:spAutoFit/>
          </a:bodyPr>
          <a:lstStyle/>
          <a:p>
            <a:pPr algn="ctr"/>
            <a:r>
              <a:rPr lang="en-US" sz="3200" dirty="0">
                <a:solidFill>
                  <a:schemeClr val="accent5">
                    <a:lumMod val="50000"/>
                  </a:schemeClr>
                </a:solidFill>
              </a:rPr>
              <a:t>Check spam, junk or promotions folders! </a:t>
            </a:r>
          </a:p>
        </p:txBody>
      </p:sp>
    </p:spTree>
    <p:extLst>
      <p:ext uri="{BB962C8B-B14F-4D97-AF65-F5344CB8AC3E}">
        <p14:creationId xmlns:p14="http://schemas.microsoft.com/office/powerpoint/2010/main" val="383955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Other Resources &amp; Connections</a:t>
            </a:r>
          </a:p>
        </p:txBody>
      </p:sp>
      <p:sp>
        <p:nvSpPr>
          <p:cNvPr id="8" name="TextBox 7">
            <a:extLst>
              <a:ext uri="{FF2B5EF4-FFF2-40B4-BE49-F238E27FC236}">
                <a16:creationId xmlns:a16="http://schemas.microsoft.com/office/drawing/2014/main" id="{12DA7998-5688-EB86-311B-EBEE23D6A0B6}"/>
              </a:ext>
            </a:extLst>
          </p:cNvPr>
          <p:cNvSpPr txBox="1"/>
          <p:nvPr/>
        </p:nvSpPr>
        <p:spPr>
          <a:xfrm>
            <a:off x="3565451" y="2120550"/>
            <a:ext cx="6096000" cy="5016758"/>
          </a:xfrm>
          <a:prstGeom prst="rect">
            <a:avLst/>
          </a:prstGeom>
          <a:noFill/>
        </p:spPr>
        <p:txBody>
          <a:bodyPr wrap="square">
            <a:spAutoFit/>
          </a:bodyPr>
          <a:lstStyle/>
          <a:p>
            <a:pPr marL="0" indent="0">
              <a:buNone/>
            </a:pPr>
            <a:r>
              <a:rPr lang="en-US" sz="2800" b="1" dirty="0">
                <a:solidFill>
                  <a:schemeClr val="bg1"/>
                </a:solidFill>
              </a:rPr>
              <a:t>Website:</a:t>
            </a:r>
          </a:p>
          <a:p>
            <a:pPr marL="0" indent="0">
              <a:buNone/>
            </a:pPr>
            <a:r>
              <a:rPr lang="en-US" sz="2800" b="1" u="sng" dirty="0">
                <a:solidFill>
                  <a:schemeClr val="tx2">
                    <a:lumMod val="25000"/>
                  </a:schemeClr>
                </a:solidFill>
                <a:hlinkClick r:id="rId3">
                  <a:extLst>
                    <a:ext uri="{A12FA001-AC4F-418D-AE19-62706E023703}">
                      <ahyp:hlinkClr xmlns:ahyp="http://schemas.microsoft.com/office/drawing/2018/hyperlinkcolor" val="tx"/>
                    </a:ext>
                  </a:extLst>
                </a:hlinkClick>
              </a:rPr>
              <a:t>https://k16.site.kiwanis.org/</a:t>
            </a:r>
            <a:endParaRPr lang="en-US" sz="2800" b="1" u="sng" dirty="0">
              <a:solidFill>
                <a:schemeClr val="tx2">
                  <a:lumMod val="25000"/>
                </a:schemeClr>
              </a:solidFill>
            </a:endParaRPr>
          </a:p>
          <a:p>
            <a:pPr marL="0" indent="0">
              <a:buNone/>
            </a:pPr>
            <a:endParaRPr lang="en-US" sz="2400" b="1" u="sng" dirty="0">
              <a:solidFill>
                <a:schemeClr val="tx2">
                  <a:lumMod val="25000"/>
                </a:schemeClr>
              </a:solidFill>
            </a:endParaRPr>
          </a:p>
          <a:p>
            <a:r>
              <a:rPr lang="en-US" sz="2400" b="1" dirty="0">
                <a:solidFill>
                  <a:schemeClr val="bg1"/>
                </a:solidFill>
              </a:rPr>
              <a:t>Facebook Group:</a:t>
            </a:r>
            <a:endParaRPr lang="en-US" sz="2400" b="1" u="sng" dirty="0">
              <a:solidFill>
                <a:schemeClr val="bg1"/>
              </a:solidFill>
            </a:endParaRPr>
          </a:p>
          <a:p>
            <a:r>
              <a:rPr lang="en-US" sz="2400" b="1" u="sng" dirty="0">
                <a:solidFill>
                  <a:srgbClr val="002060"/>
                </a:solidFill>
              </a:rPr>
              <a:t>NE-IA Kiwanis District</a:t>
            </a:r>
          </a:p>
          <a:p>
            <a:endParaRPr lang="en-US" sz="2400" b="1" u="sng" dirty="0"/>
          </a:p>
          <a:p>
            <a:r>
              <a:rPr lang="en-US" sz="2400" b="1" dirty="0">
                <a:solidFill>
                  <a:schemeClr val="bg1"/>
                </a:solidFill>
              </a:rPr>
              <a:t>Instagram:</a:t>
            </a:r>
          </a:p>
          <a:p>
            <a:r>
              <a:rPr lang="en-US" sz="2400" b="1" u="sng" dirty="0" err="1">
                <a:solidFill>
                  <a:schemeClr val="tx2">
                    <a:lumMod val="25000"/>
                  </a:schemeClr>
                </a:solidFill>
              </a:rPr>
              <a:t>neiakiwanis</a:t>
            </a:r>
            <a:endParaRPr lang="en-US" sz="2400" b="1" u="sng" dirty="0">
              <a:solidFill>
                <a:schemeClr val="tx2">
                  <a:lumMod val="25000"/>
                </a:schemeClr>
              </a:solidFill>
            </a:endParaRPr>
          </a:p>
          <a:p>
            <a:endParaRPr lang="en-US" sz="2400" b="1" u="sng" dirty="0">
              <a:solidFill>
                <a:schemeClr val="bg1"/>
              </a:solidFill>
            </a:endParaRPr>
          </a:p>
          <a:p>
            <a:r>
              <a:rPr lang="en-US" sz="2400" b="1" dirty="0">
                <a:solidFill>
                  <a:schemeClr val="bg1"/>
                </a:solidFill>
              </a:rPr>
              <a:t>YouTube:</a:t>
            </a:r>
          </a:p>
          <a:p>
            <a:r>
              <a:rPr lang="en-US" sz="2400" b="1" u="sng" dirty="0">
                <a:solidFill>
                  <a:schemeClr val="tx2">
                    <a:lumMod val="25000"/>
                  </a:schemeClr>
                </a:solidFill>
              </a:rPr>
              <a:t>Nebraska-Iowa Kiwanis District Video</a:t>
            </a:r>
          </a:p>
          <a:p>
            <a:endParaRPr lang="en-US" sz="2400" b="1" dirty="0">
              <a:solidFill>
                <a:schemeClr val="bg2">
                  <a:lumMod val="50000"/>
                </a:schemeClr>
              </a:solidFill>
            </a:endParaRPr>
          </a:p>
          <a:p>
            <a:pPr marL="0" indent="0">
              <a:buNone/>
            </a:pPr>
            <a:endParaRPr lang="en-US" sz="2400" b="1" u="sng" dirty="0">
              <a:solidFill>
                <a:schemeClr val="bg1"/>
              </a:solidFill>
            </a:endParaRPr>
          </a:p>
        </p:txBody>
      </p:sp>
      <p:pic>
        <p:nvPicPr>
          <p:cNvPr id="9" name="Picture 2" descr="Image result for facebook logo">
            <a:extLst>
              <a:ext uri="{FF2B5EF4-FFF2-40B4-BE49-F238E27FC236}">
                <a16:creationId xmlns:a16="http://schemas.microsoft.com/office/drawing/2014/main" id="{974AD733-9677-B0ED-7CC6-102E787D6C4D}"/>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51838" y="3212078"/>
            <a:ext cx="1104258" cy="9739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stagram - Wikipedia">
            <a:extLst>
              <a:ext uri="{FF2B5EF4-FFF2-40B4-BE49-F238E27FC236}">
                <a16:creationId xmlns:a16="http://schemas.microsoft.com/office/drawing/2014/main" id="{F17E26EE-B7AE-7790-1346-A5F277487BE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20439" y="4465826"/>
            <a:ext cx="960796" cy="9607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F66EB6-42EA-2330-24EE-70E4C787449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511263" y="5208541"/>
            <a:ext cx="1816307" cy="128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 calcmode="lin" valueType="num">
                                      <p:cBhvr>
                                        <p:cTn id="40"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42" dur="500"/>
                                        <p:tgtEl>
                                          <p:spTgt spid="8">
                                            <p:txEl>
                                              <p:pRg st="9" end="9"/>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 calcmode="lin" valueType="num">
                                      <p:cBhvr>
                                        <p:cTn id="45"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E3D08711-2A3F-40E7-9FBF-81E2E79AD71D}"/>
              </a:ext>
            </a:extLst>
          </p:cNvPr>
          <p:cNvSpPr txBox="1"/>
          <p:nvPr/>
        </p:nvSpPr>
        <p:spPr>
          <a:xfrm>
            <a:off x="286687" y="2868677"/>
            <a:ext cx="11802880" cy="1815882"/>
          </a:xfrm>
          <a:prstGeom prst="rect">
            <a:avLst/>
          </a:prstGeom>
        </p:spPr>
        <p:txBody>
          <a:bodyPr wrap="square" lIns="0" tIns="0" rIns="0" bIns="0" rtlCol="0" anchor="t">
            <a:spAutoFit/>
          </a:bodyPr>
          <a:lstStyle/>
          <a:p>
            <a:pPr marL="842427" indent="-571500">
              <a:spcAft>
                <a:spcPts val="600"/>
              </a:spcAft>
              <a:buFont typeface="Wingdings" panose="05000000000000000000" pitchFamily="2" charset="2"/>
              <a:buChar char="§"/>
            </a:pPr>
            <a:r>
              <a:rPr lang="en-US" sz="3600" dirty="0">
                <a:solidFill>
                  <a:schemeClr val="bg1"/>
                </a:solidFill>
              </a:rPr>
              <a:t>Chartered Aug. 8, 1970</a:t>
            </a:r>
          </a:p>
          <a:p>
            <a:pPr marL="842427" indent="-571500">
              <a:spcAft>
                <a:spcPts val="600"/>
              </a:spcAft>
              <a:buFont typeface="Wingdings" panose="05000000000000000000" pitchFamily="2" charset="2"/>
              <a:buChar char="§"/>
            </a:pPr>
            <a:r>
              <a:rPr lang="en-US" sz="3600" dirty="0">
                <a:solidFill>
                  <a:schemeClr val="bg1"/>
                </a:solidFill>
              </a:rPr>
              <a:t>Grant Request: March 1, June 1, Sept. 1 &amp; Dec. 1</a:t>
            </a:r>
          </a:p>
          <a:p>
            <a:pPr marL="842427" indent="-571500">
              <a:spcAft>
                <a:spcPts val="600"/>
              </a:spcAft>
              <a:buFont typeface="Wingdings" panose="05000000000000000000" pitchFamily="2" charset="2"/>
              <a:buChar char="§"/>
            </a:pPr>
            <a:r>
              <a:rPr lang="en-US" sz="3600" dirty="0">
                <a:solidFill>
                  <a:schemeClr val="bg1"/>
                </a:solidFill>
              </a:rPr>
              <a:t>Don’t forget to budget annual club donation </a:t>
            </a:r>
          </a:p>
        </p:txBody>
      </p:sp>
      <p:pic>
        <p:nvPicPr>
          <p:cNvPr id="2" name="Picture 1" descr="A picture containing drawing&#10;&#10;Description automatically generated">
            <a:extLst>
              <a:ext uri="{FF2B5EF4-FFF2-40B4-BE49-F238E27FC236}">
                <a16:creationId xmlns:a16="http://schemas.microsoft.com/office/drawing/2014/main" id="{4DA3E440-30A4-B981-D545-95C7C44EE3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9" y="439531"/>
            <a:ext cx="5724721" cy="138650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6F144EB-BCB2-7F8A-C8CF-9EDCC585B1D3}"/>
                  </a:ext>
                </a:extLst>
              </p14:cNvPr>
              <p14:cNvContentPartPr/>
              <p14:nvPr/>
            </p14:nvContentPartPr>
            <p14:xfrm>
              <a:off x="582645" y="3842296"/>
              <a:ext cx="9229320" cy="1321560"/>
            </p14:xfrm>
          </p:contentPart>
        </mc:Choice>
        <mc:Fallback xmlns="">
          <p:pic>
            <p:nvPicPr>
              <p:cNvPr id="8" name="Ink 7">
                <a:extLst>
                  <a:ext uri="{FF2B5EF4-FFF2-40B4-BE49-F238E27FC236}">
                    <a16:creationId xmlns:a16="http://schemas.microsoft.com/office/drawing/2014/main" id="{36F144EB-BCB2-7F8A-C8CF-9EDCC585B1D3}"/>
                  </a:ext>
                </a:extLst>
              </p:cNvPr>
              <p:cNvPicPr/>
              <p:nvPr/>
            </p:nvPicPr>
            <p:blipFill>
              <a:blip r:embed="rId5"/>
              <a:stretch>
                <a:fillRect/>
              </a:stretch>
            </p:blipFill>
            <p:spPr>
              <a:xfrm>
                <a:off x="529005" y="3734296"/>
                <a:ext cx="9336960" cy="1537200"/>
              </a:xfrm>
              <a:prstGeom prst="rect">
                <a:avLst/>
              </a:prstGeom>
            </p:spPr>
          </p:pic>
        </mc:Fallback>
      </mc:AlternateContent>
    </p:spTree>
    <p:extLst>
      <p:ext uri="{BB962C8B-B14F-4D97-AF65-F5344CB8AC3E}">
        <p14:creationId xmlns:p14="http://schemas.microsoft.com/office/powerpoint/2010/main" val="5354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F96D-3567-C21C-B7C1-410303B12A05}"/>
              </a:ext>
            </a:extLst>
          </p:cNvPr>
          <p:cNvSpPr>
            <a:spLocks noGrp="1"/>
          </p:cNvSpPr>
          <p:nvPr>
            <p:ph type="title"/>
          </p:nvPr>
        </p:nvSpPr>
        <p:spPr/>
        <p:txBody>
          <a:bodyPr/>
          <a:lstStyle/>
          <a:p>
            <a:r>
              <a:rPr lang="en-US" dirty="0"/>
              <a:t>Let’s Get Ready</a:t>
            </a:r>
            <a:br>
              <a:rPr lang="en-US" dirty="0"/>
            </a:br>
            <a:r>
              <a:rPr lang="en-US" dirty="0"/>
              <a:t>to Make a Difference!</a:t>
            </a:r>
          </a:p>
        </p:txBody>
      </p:sp>
      <p:sp>
        <p:nvSpPr>
          <p:cNvPr id="3" name="Content Placeholder 2">
            <a:extLst>
              <a:ext uri="{FF2B5EF4-FFF2-40B4-BE49-F238E27FC236}">
                <a16:creationId xmlns:a16="http://schemas.microsoft.com/office/drawing/2014/main" id="{BE2510EF-9A11-934F-6C46-D9DB49E916A1}"/>
              </a:ext>
            </a:extLst>
          </p:cNvPr>
          <p:cNvSpPr>
            <a:spLocks noGrp="1"/>
          </p:cNvSpPr>
          <p:nvPr>
            <p:ph sz="quarter" idx="13"/>
          </p:nvPr>
        </p:nvSpPr>
        <p:spPr>
          <a:xfrm>
            <a:off x="594359" y="2281918"/>
            <a:ext cx="6177916" cy="4483213"/>
          </a:xfrm>
        </p:spPr>
        <p:txBody>
          <a:bodyPr>
            <a:noAutofit/>
          </a:bodyPr>
          <a:lstStyle/>
          <a:p>
            <a:pPr>
              <a:spcBef>
                <a:spcPts val="1200"/>
              </a:spcBef>
            </a:pPr>
            <a:r>
              <a:rPr lang="en-US" b="0" i="0" dirty="0">
                <a:solidFill>
                  <a:srgbClr val="232323"/>
                </a:solidFill>
                <a:effectLst/>
                <a:highlight>
                  <a:srgbClr val="FFFFFF"/>
                </a:highlight>
              </a:rPr>
              <a:t>Message from President Elect Lee Kuan Yong</a:t>
            </a:r>
          </a:p>
          <a:p>
            <a:pPr>
              <a:spcBef>
                <a:spcPts val="1200"/>
              </a:spcBef>
            </a:pPr>
            <a:r>
              <a:rPr lang="en-US" b="0" dirty="0">
                <a:solidFill>
                  <a:srgbClr val="232323"/>
                </a:solidFill>
                <a:highlight>
                  <a:srgbClr val="FFFFFF"/>
                </a:highlight>
              </a:rPr>
              <a:t>District Gov. Elect John Boltz</a:t>
            </a:r>
          </a:p>
          <a:p>
            <a:pPr>
              <a:spcBef>
                <a:spcPts val="1200"/>
              </a:spcBef>
            </a:pPr>
            <a:r>
              <a:rPr lang="en-US" b="0" i="0" dirty="0">
                <a:solidFill>
                  <a:srgbClr val="232323"/>
                </a:solidFill>
                <a:effectLst/>
                <a:highlight>
                  <a:srgbClr val="FFFFFF"/>
                </a:highlight>
              </a:rPr>
              <a:t>District Goals for 202</a:t>
            </a:r>
            <a:r>
              <a:rPr lang="en-US" b="0" dirty="0">
                <a:solidFill>
                  <a:srgbClr val="232323"/>
                </a:solidFill>
                <a:highlight>
                  <a:srgbClr val="FFFFFF"/>
                </a:highlight>
              </a:rPr>
              <a:t>4-2025</a:t>
            </a:r>
          </a:p>
          <a:p>
            <a:pPr>
              <a:spcBef>
                <a:spcPts val="1200"/>
              </a:spcBef>
            </a:pPr>
            <a:r>
              <a:rPr lang="en-US" b="0" i="0" dirty="0">
                <a:solidFill>
                  <a:srgbClr val="232323"/>
                </a:solidFill>
                <a:effectLst/>
                <a:highlight>
                  <a:srgbClr val="FFFFFF"/>
                </a:highlight>
              </a:rPr>
              <a:t>Kiwanis 101</a:t>
            </a:r>
          </a:p>
          <a:p>
            <a:pPr>
              <a:spcBef>
                <a:spcPts val="1200"/>
              </a:spcBef>
            </a:pPr>
            <a:r>
              <a:rPr lang="en-US" b="0" dirty="0">
                <a:solidFill>
                  <a:srgbClr val="232323"/>
                </a:solidFill>
                <a:highlight>
                  <a:srgbClr val="FFFFFF"/>
                </a:highlight>
              </a:rPr>
              <a:t>Our District</a:t>
            </a:r>
          </a:p>
          <a:p>
            <a:pPr>
              <a:spcBef>
                <a:spcPts val="1200"/>
              </a:spcBef>
            </a:pPr>
            <a:r>
              <a:rPr lang="en-US" b="0" dirty="0">
                <a:solidFill>
                  <a:srgbClr val="232323"/>
                </a:solidFill>
                <a:highlight>
                  <a:srgbClr val="FFFFFF"/>
                </a:highlight>
              </a:rPr>
              <a:t>New for 2024-2025</a:t>
            </a:r>
            <a:endParaRPr lang="en-US" b="0" i="0" dirty="0">
              <a:solidFill>
                <a:srgbClr val="232323"/>
              </a:solidFill>
              <a:effectLst/>
              <a:highlight>
                <a:srgbClr val="FFFFFF"/>
              </a:highlight>
            </a:endParaRPr>
          </a:p>
          <a:p>
            <a:pPr>
              <a:spcBef>
                <a:spcPts val="1200"/>
              </a:spcBef>
            </a:pPr>
            <a:r>
              <a:rPr lang="en-US" b="0" dirty="0">
                <a:solidFill>
                  <a:srgbClr val="232323"/>
                </a:solidFill>
                <a:highlight>
                  <a:srgbClr val="FFFFFF"/>
                </a:highlight>
              </a:rPr>
              <a:t>Officer Training </a:t>
            </a:r>
          </a:p>
          <a:p>
            <a:pPr>
              <a:spcBef>
                <a:spcPts val="1200"/>
              </a:spcBef>
            </a:pPr>
            <a:endParaRPr lang="en-US" b="0" i="0" dirty="0">
              <a:solidFill>
                <a:srgbClr val="232323"/>
              </a:solidFill>
              <a:effectLst/>
              <a:highlight>
                <a:srgbClr val="FFFFFF"/>
              </a:highlight>
            </a:endParaRPr>
          </a:p>
        </p:txBody>
      </p:sp>
      <p:pic>
        <p:nvPicPr>
          <p:cNvPr id="7" name="Picture 6" descr="A blue and gold logo&#10;&#10;Description automatically generated">
            <a:extLst>
              <a:ext uri="{FF2B5EF4-FFF2-40B4-BE49-F238E27FC236}">
                <a16:creationId xmlns:a16="http://schemas.microsoft.com/office/drawing/2014/main" id="{810E4FDB-93A0-8479-E569-B1C60A50F6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82107" y="3429000"/>
            <a:ext cx="3029880" cy="3043111"/>
          </a:xfrm>
          <a:prstGeom prst="rect">
            <a:avLst/>
          </a:prstGeom>
        </p:spPr>
      </p:pic>
    </p:spTree>
    <p:extLst>
      <p:ext uri="{BB962C8B-B14F-4D97-AF65-F5344CB8AC3E}">
        <p14:creationId xmlns:p14="http://schemas.microsoft.com/office/powerpoint/2010/main" val="19378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New!</a:t>
            </a:r>
          </a:p>
        </p:txBody>
      </p:sp>
      <p:pic>
        <p:nvPicPr>
          <p:cNvPr id="4" name="Picture 3" descr="A blue and gold logo&#10;&#10;Description automatically generated">
            <a:extLst>
              <a:ext uri="{FF2B5EF4-FFF2-40B4-BE49-F238E27FC236}">
                <a16:creationId xmlns:a16="http://schemas.microsoft.com/office/drawing/2014/main" id="{B86D592C-8EEE-4E0A-552F-36A618DC6C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9902" y="694190"/>
            <a:ext cx="4164851" cy="4183038"/>
          </a:xfrm>
          <a:prstGeom prst="rect">
            <a:avLst/>
          </a:prstGeom>
        </p:spPr>
      </p:pic>
    </p:spTree>
    <p:extLst>
      <p:ext uri="{BB962C8B-B14F-4D97-AF65-F5344CB8AC3E}">
        <p14:creationId xmlns:p14="http://schemas.microsoft.com/office/powerpoint/2010/main" val="422169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CLE </a:t>
            </a:r>
            <a:br>
              <a:rPr lang="en-US" dirty="0"/>
            </a:br>
            <a:r>
              <a:rPr lang="en-US" dirty="0"/>
              <a:t>GUIDES</a:t>
            </a:r>
          </a:p>
        </p:txBody>
      </p:sp>
      <p:pic>
        <p:nvPicPr>
          <p:cNvPr id="4" name="Picture 3">
            <a:extLst>
              <a:ext uri="{FF2B5EF4-FFF2-40B4-BE49-F238E27FC236}">
                <a16:creationId xmlns:a16="http://schemas.microsoft.com/office/drawing/2014/main" id="{3A33D338-E659-E065-7426-BCED1970828A}"/>
              </a:ext>
            </a:extLst>
          </p:cNvPr>
          <p:cNvPicPr>
            <a:picLocks noChangeAspect="1"/>
          </p:cNvPicPr>
          <p:nvPr/>
        </p:nvPicPr>
        <p:blipFill>
          <a:blip r:embed="rId3"/>
          <a:stretch>
            <a:fillRect/>
          </a:stretch>
        </p:blipFill>
        <p:spPr>
          <a:xfrm>
            <a:off x="3119491" y="102875"/>
            <a:ext cx="8944032" cy="6858000"/>
          </a:xfrm>
          <a:prstGeom prst="rect">
            <a:avLst/>
          </a:prstGeom>
        </p:spPr>
      </p:pic>
      <p:sp>
        <p:nvSpPr>
          <p:cNvPr id="6" name="TextBox 5">
            <a:extLst>
              <a:ext uri="{FF2B5EF4-FFF2-40B4-BE49-F238E27FC236}">
                <a16:creationId xmlns:a16="http://schemas.microsoft.com/office/drawing/2014/main" id="{BDADEE66-1B4D-55FD-ABB5-FF51CFB9532C}"/>
              </a:ext>
            </a:extLst>
          </p:cNvPr>
          <p:cNvSpPr txBox="1"/>
          <p:nvPr/>
        </p:nvSpPr>
        <p:spPr>
          <a:xfrm>
            <a:off x="347331" y="2598003"/>
            <a:ext cx="2613408" cy="1938992"/>
          </a:xfrm>
          <a:prstGeom prst="rect">
            <a:avLst/>
          </a:prstGeom>
          <a:noFill/>
        </p:spPr>
        <p:txBody>
          <a:bodyPr wrap="none" rtlCol="0">
            <a:spAutoFit/>
          </a:bodyPr>
          <a:lstStyle/>
          <a:p>
            <a:pPr algn="ctr"/>
            <a:r>
              <a:rPr lang="en-US" sz="2400" dirty="0">
                <a:solidFill>
                  <a:schemeClr val="tx2">
                    <a:lumMod val="25000"/>
                  </a:schemeClr>
                </a:solidFill>
              </a:rPr>
              <a:t>Leadership Guides</a:t>
            </a:r>
          </a:p>
          <a:p>
            <a:pPr algn="ctr"/>
            <a:r>
              <a:rPr lang="en-US" sz="2400" dirty="0">
                <a:solidFill>
                  <a:schemeClr val="tx2">
                    <a:lumMod val="25000"/>
                  </a:schemeClr>
                </a:solidFill>
              </a:rPr>
              <a:t>Online Only </a:t>
            </a:r>
          </a:p>
          <a:p>
            <a:pPr algn="ctr"/>
            <a:endParaRPr lang="en-US" sz="2400" dirty="0">
              <a:solidFill>
                <a:schemeClr val="tx2">
                  <a:lumMod val="25000"/>
                </a:schemeClr>
              </a:solidFill>
            </a:endParaRPr>
          </a:p>
          <a:p>
            <a:pPr algn="ctr"/>
            <a:r>
              <a:rPr lang="en-US" sz="2400" dirty="0">
                <a:solidFill>
                  <a:schemeClr val="tx2">
                    <a:lumMod val="25000"/>
                  </a:schemeClr>
                </a:solidFill>
              </a:rPr>
              <a:t>KI &amp; District</a:t>
            </a:r>
          </a:p>
          <a:p>
            <a:pPr algn="ctr"/>
            <a:r>
              <a:rPr lang="en-US" sz="2400" dirty="0">
                <a:solidFill>
                  <a:schemeClr val="tx2">
                    <a:lumMod val="25000"/>
                  </a:schemeClr>
                </a:solidFill>
              </a:rPr>
              <a:t>websites</a:t>
            </a:r>
          </a:p>
        </p:txBody>
      </p:sp>
    </p:spTree>
    <p:extLst>
      <p:ext uri="{BB962C8B-B14F-4D97-AF65-F5344CB8AC3E}">
        <p14:creationId xmlns:p14="http://schemas.microsoft.com/office/powerpoint/2010/main" val="1460001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Club Membership </a:t>
            </a:r>
            <a:br>
              <a:rPr lang="en-US" dirty="0"/>
            </a:br>
            <a:r>
              <a:rPr lang="en-US" dirty="0"/>
              <a:t>Plans</a:t>
            </a:r>
          </a:p>
        </p:txBody>
      </p:sp>
      <p:graphicFrame>
        <p:nvGraphicFramePr>
          <p:cNvPr id="3" name="Object 2">
            <a:extLst>
              <a:ext uri="{FF2B5EF4-FFF2-40B4-BE49-F238E27FC236}">
                <a16:creationId xmlns:a16="http://schemas.microsoft.com/office/drawing/2014/main" id="{5FD5FF58-4331-BC44-5CA2-8E4E84DC71D6}"/>
              </a:ext>
            </a:extLst>
          </p:cNvPr>
          <p:cNvGraphicFramePr>
            <a:graphicFrameLocks noChangeAspect="1"/>
          </p:cNvGraphicFramePr>
          <p:nvPr>
            <p:extLst>
              <p:ext uri="{D42A27DB-BD31-4B8C-83A1-F6EECF244321}">
                <p14:modId xmlns:p14="http://schemas.microsoft.com/office/powerpoint/2010/main" val="3176051801"/>
              </p:ext>
            </p:extLst>
          </p:nvPr>
        </p:nvGraphicFramePr>
        <p:xfrm>
          <a:off x="5428363" y="102875"/>
          <a:ext cx="5369763" cy="6903981"/>
        </p:xfrm>
        <a:graphic>
          <a:graphicData uri="http://schemas.openxmlformats.org/presentationml/2006/ole">
            <mc:AlternateContent xmlns:mc="http://schemas.openxmlformats.org/markup-compatibility/2006">
              <mc:Choice xmlns:v="urn:schemas-microsoft-com:vml" Requires="v">
                <p:oleObj name="Acrobat Document" r:id="rId3" imgW="4000486" imgH="5143445" progId="Acrobat.Document.DC">
                  <p:embed/>
                </p:oleObj>
              </mc:Choice>
              <mc:Fallback>
                <p:oleObj name="Acrobat Document" r:id="rId3" imgW="4000486" imgH="5143445" progId="Acrobat.Document.DC">
                  <p:embed/>
                  <p:pic>
                    <p:nvPicPr>
                      <p:cNvPr id="0" name=""/>
                      <p:cNvPicPr/>
                      <p:nvPr/>
                    </p:nvPicPr>
                    <p:blipFill>
                      <a:blip r:embed="rId4"/>
                      <a:stretch>
                        <a:fillRect/>
                      </a:stretch>
                    </p:blipFill>
                    <p:spPr>
                      <a:xfrm>
                        <a:off x="5428363" y="102875"/>
                        <a:ext cx="5369763" cy="690398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2E83F0C-ABB8-01ED-6F85-2C0FBC0A10B9}"/>
              </a:ext>
            </a:extLst>
          </p:cNvPr>
          <p:cNvSpPr txBox="1"/>
          <p:nvPr/>
        </p:nvSpPr>
        <p:spPr>
          <a:xfrm>
            <a:off x="646111" y="2682804"/>
            <a:ext cx="4525149" cy="1569660"/>
          </a:xfrm>
          <a:prstGeom prst="rect">
            <a:avLst/>
          </a:prstGeom>
          <a:noFill/>
        </p:spPr>
        <p:txBody>
          <a:bodyPr wrap="none" rtlCol="0">
            <a:spAutoFit/>
          </a:bodyPr>
          <a:lstStyle/>
          <a:p>
            <a:pPr algn="ctr"/>
            <a:r>
              <a:rPr lang="en-US" sz="2400" dirty="0">
                <a:solidFill>
                  <a:schemeClr val="tx2">
                    <a:lumMod val="25000"/>
                  </a:schemeClr>
                </a:solidFill>
              </a:rPr>
              <a:t>Mailed to Club Secretaries</a:t>
            </a:r>
          </a:p>
          <a:p>
            <a:pPr algn="ctr"/>
            <a:endParaRPr lang="en-US" sz="2400" dirty="0">
              <a:solidFill>
                <a:schemeClr val="tx2">
                  <a:lumMod val="25000"/>
                </a:schemeClr>
              </a:solidFill>
            </a:endParaRPr>
          </a:p>
          <a:p>
            <a:pPr algn="ctr"/>
            <a:r>
              <a:rPr lang="en-US" sz="2400" dirty="0">
                <a:solidFill>
                  <a:schemeClr val="tx2">
                    <a:lumMod val="25000"/>
                  </a:schemeClr>
                </a:solidFill>
              </a:rPr>
              <a:t>More information in Membership </a:t>
            </a:r>
          </a:p>
          <a:p>
            <a:pPr algn="ctr"/>
            <a:r>
              <a:rPr lang="en-US" sz="2400" dirty="0">
                <a:solidFill>
                  <a:schemeClr val="tx2">
                    <a:lumMod val="25000"/>
                  </a:schemeClr>
                </a:solidFill>
              </a:rPr>
              <a:t>&amp; President Training </a:t>
            </a:r>
          </a:p>
        </p:txBody>
      </p:sp>
    </p:spTree>
    <p:extLst>
      <p:ext uri="{BB962C8B-B14F-4D97-AF65-F5344CB8AC3E}">
        <p14:creationId xmlns:p14="http://schemas.microsoft.com/office/powerpoint/2010/main" val="410631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Distinguished Club &amp; Member</a:t>
            </a:r>
          </a:p>
        </p:txBody>
      </p:sp>
      <p:sp>
        <p:nvSpPr>
          <p:cNvPr id="6" name="TextBox 5">
            <a:extLst>
              <a:ext uri="{FF2B5EF4-FFF2-40B4-BE49-F238E27FC236}">
                <a16:creationId xmlns:a16="http://schemas.microsoft.com/office/drawing/2014/main" id="{22E83F0C-ABB8-01ED-6F85-2C0FBC0A10B9}"/>
              </a:ext>
            </a:extLst>
          </p:cNvPr>
          <p:cNvSpPr txBox="1"/>
          <p:nvPr/>
        </p:nvSpPr>
        <p:spPr>
          <a:xfrm>
            <a:off x="354340" y="2682804"/>
            <a:ext cx="5108706" cy="830997"/>
          </a:xfrm>
          <a:prstGeom prst="rect">
            <a:avLst/>
          </a:prstGeom>
          <a:noFill/>
        </p:spPr>
        <p:txBody>
          <a:bodyPr wrap="none" rtlCol="0">
            <a:spAutoFit/>
          </a:bodyPr>
          <a:lstStyle/>
          <a:p>
            <a:pPr algn="ctr"/>
            <a:r>
              <a:rPr lang="en-US" sz="2400" dirty="0">
                <a:solidFill>
                  <a:schemeClr val="tx2">
                    <a:lumMod val="25000"/>
                  </a:schemeClr>
                </a:solidFill>
              </a:rPr>
              <a:t>Returning to KI criteria for 2024-2025</a:t>
            </a:r>
          </a:p>
          <a:p>
            <a:pPr algn="ctr"/>
            <a:r>
              <a:rPr lang="en-US" sz="2400" dirty="0">
                <a:solidFill>
                  <a:schemeClr val="tx2">
                    <a:lumMod val="25000"/>
                  </a:schemeClr>
                </a:solidFill>
              </a:rPr>
              <a:t>More information coming</a:t>
            </a:r>
          </a:p>
        </p:txBody>
      </p:sp>
    </p:spTree>
    <p:extLst>
      <p:ext uri="{BB962C8B-B14F-4D97-AF65-F5344CB8AC3E}">
        <p14:creationId xmlns:p14="http://schemas.microsoft.com/office/powerpoint/2010/main" val="424141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Thank You For Being A Club Leader!!!</a:t>
            </a:r>
          </a:p>
        </p:txBody>
      </p:sp>
      <p:pic>
        <p:nvPicPr>
          <p:cNvPr id="9" name="Picture 8" descr="A child pointing up with his finger&#10;&#10;Description automatically generated">
            <a:extLst>
              <a:ext uri="{FF2B5EF4-FFF2-40B4-BE49-F238E27FC236}">
                <a16:creationId xmlns:a16="http://schemas.microsoft.com/office/drawing/2014/main" id="{278ADD89-96C9-1DB7-2D8D-5CEF0873DE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941" y="314470"/>
            <a:ext cx="5878286" cy="5878286"/>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282236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F80A-8160-07D7-9623-0F73637E5A27}"/>
              </a:ext>
            </a:extLst>
          </p:cNvPr>
          <p:cNvSpPr>
            <a:spLocks noGrp="1"/>
          </p:cNvSpPr>
          <p:nvPr>
            <p:ph type="title"/>
          </p:nvPr>
        </p:nvSpPr>
        <p:spPr/>
        <p:txBody>
          <a:bodyPr/>
          <a:lstStyle/>
          <a:p>
            <a:pPr>
              <a:spcBef>
                <a:spcPts val="1200"/>
              </a:spcBef>
            </a:pPr>
            <a:r>
              <a:rPr lang="en-US" b="0" i="0" dirty="0">
                <a:solidFill>
                  <a:srgbClr val="232323"/>
                </a:solidFill>
                <a:effectLst/>
                <a:highlight>
                  <a:srgbClr val="FFFFFF"/>
                </a:highlight>
              </a:rPr>
              <a:t>KI President Elect Lee Kuan Yong</a:t>
            </a:r>
          </a:p>
        </p:txBody>
      </p:sp>
      <p:sp>
        <p:nvSpPr>
          <p:cNvPr id="5" name="TextBox 4">
            <a:extLst>
              <a:ext uri="{FF2B5EF4-FFF2-40B4-BE49-F238E27FC236}">
                <a16:creationId xmlns:a16="http://schemas.microsoft.com/office/drawing/2014/main" id="{86AA467D-67FC-16E0-3EE3-0EB4391C4312}"/>
              </a:ext>
            </a:extLst>
          </p:cNvPr>
          <p:cNvSpPr txBox="1"/>
          <p:nvPr/>
        </p:nvSpPr>
        <p:spPr>
          <a:xfrm>
            <a:off x="2849765" y="3167390"/>
            <a:ext cx="6098290" cy="954107"/>
          </a:xfrm>
          <a:prstGeom prst="rect">
            <a:avLst/>
          </a:prstGeom>
          <a:noFill/>
        </p:spPr>
        <p:txBody>
          <a:bodyPr wrap="square">
            <a:spAutoFit/>
          </a:bodyPr>
          <a:lstStyle/>
          <a:p>
            <a:r>
              <a:rPr lang="en-US" sz="2800" dirty="0">
                <a:solidFill>
                  <a:schemeClr val="bg1"/>
                </a:solidFill>
                <a:hlinkClick r:id="rId3"/>
              </a:rPr>
              <a:t>https://youtu.be/ccxHP-f3IlU</a:t>
            </a:r>
            <a:endParaRPr lang="en-US" sz="2800" dirty="0">
              <a:solidFill>
                <a:schemeClr val="bg1"/>
              </a:solidFill>
            </a:endParaRPr>
          </a:p>
          <a:p>
            <a:r>
              <a:rPr lang="en-US" sz="2800" dirty="0">
                <a:solidFill>
                  <a:schemeClr val="bg1"/>
                </a:solidFill>
              </a:rPr>
              <a:t>Click Link To Play</a:t>
            </a:r>
          </a:p>
        </p:txBody>
      </p:sp>
    </p:spTree>
    <p:extLst>
      <p:ext uri="{BB962C8B-B14F-4D97-AF65-F5344CB8AC3E}">
        <p14:creationId xmlns:p14="http://schemas.microsoft.com/office/powerpoint/2010/main" val="34815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F96D-3567-C21C-B7C1-410303B12A05}"/>
              </a:ext>
            </a:extLst>
          </p:cNvPr>
          <p:cNvSpPr>
            <a:spLocks noGrp="1"/>
          </p:cNvSpPr>
          <p:nvPr>
            <p:ph type="title"/>
          </p:nvPr>
        </p:nvSpPr>
        <p:spPr/>
        <p:txBody>
          <a:bodyPr/>
          <a:lstStyle/>
          <a:p>
            <a:r>
              <a:rPr lang="en-US" dirty="0"/>
              <a:t>Nebraska-Iowa District</a:t>
            </a:r>
            <a:br>
              <a:rPr lang="en-US" dirty="0"/>
            </a:br>
            <a:r>
              <a:rPr lang="en-US" dirty="0"/>
              <a:t>Governor-Elect John Boltz</a:t>
            </a:r>
          </a:p>
        </p:txBody>
      </p:sp>
      <p:sp>
        <p:nvSpPr>
          <p:cNvPr id="3" name="Content Placeholder 2">
            <a:extLst>
              <a:ext uri="{FF2B5EF4-FFF2-40B4-BE49-F238E27FC236}">
                <a16:creationId xmlns:a16="http://schemas.microsoft.com/office/drawing/2014/main" id="{BE2510EF-9A11-934F-6C46-D9DB49E916A1}"/>
              </a:ext>
            </a:extLst>
          </p:cNvPr>
          <p:cNvSpPr>
            <a:spLocks noGrp="1"/>
          </p:cNvSpPr>
          <p:nvPr>
            <p:ph sz="quarter" idx="13"/>
          </p:nvPr>
        </p:nvSpPr>
        <p:spPr>
          <a:xfrm>
            <a:off x="2535586" y="2833315"/>
            <a:ext cx="6177916" cy="4483213"/>
          </a:xfrm>
        </p:spPr>
        <p:txBody>
          <a:bodyPr>
            <a:noAutofit/>
          </a:bodyPr>
          <a:lstStyle/>
          <a:p>
            <a:pPr>
              <a:spcBef>
                <a:spcPts val="1200"/>
              </a:spcBef>
            </a:pPr>
            <a:r>
              <a:rPr lang="en-US" b="0" i="0" dirty="0">
                <a:solidFill>
                  <a:srgbClr val="232323"/>
                </a:solidFill>
                <a:effectLst/>
                <a:highlight>
                  <a:srgbClr val="FFFFFF"/>
                </a:highlight>
              </a:rPr>
              <a:t>Kiwanis of Hastings, Nebraska</a:t>
            </a:r>
          </a:p>
          <a:p>
            <a:pPr>
              <a:spcBef>
                <a:spcPts val="1200"/>
              </a:spcBef>
            </a:pPr>
            <a:r>
              <a:rPr lang="en-US" b="0" dirty="0">
                <a:solidFill>
                  <a:srgbClr val="232323"/>
                </a:solidFill>
                <a:highlight>
                  <a:srgbClr val="FFFFFF"/>
                </a:highlight>
              </a:rPr>
              <a:t>Joined Sept. 28, 2006</a:t>
            </a:r>
          </a:p>
          <a:p>
            <a:pPr>
              <a:spcBef>
                <a:spcPts val="1200"/>
              </a:spcBef>
            </a:pPr>
            <a:r>
              <a:rPr lang="en-US" b="0" i="0" dirty="0">
                <a:solidFill>
                  <a:srgbClr val="232323"/>
                </a:solidFill>
                <a:effectLst/>
                <a:highlight>
                  <a:srgbClr val="FFFFFF"/>
                </a:highlight>
              </a:rPr>
              <a:t>2-term lt. governor for Div. 2</a:t>
            </a:r>
            <a:r>
              <a:rPr lang="en-US" b="0" dirty="0">
                <a:solidFill>
                  <a:srgbClr val="232323"/>
                </a:solidFill>
                <a:highlight>
                  <a:srgbClr val="FFFFFF"/>
                </a:highlight>
              </a:rPr>
              <a:t>3</a:t>
            </a:r>
          </a:p>
          <a:p>
            <a:pPr>
              <a:spcBef>
                <a:spcPts val="1200"/>
              </a:spcBef>
            </a:pPr>
            <a:r>
              <a:rPr lang="en-US" b="0" dirty="0">
                <a:solidFill>
                  <a:srgbClr val="232323"/>
                </a:solidFill>
                <a:highlight>
                  <a:srgbClr val="FFFFFF"/>
                </a:highlight>
              </a:rPr>
              <a:t>Past trustee for Region 1</a:t>
            </a:r>
          </a:p>
          <a:p>
            <a:pPr>
              <a:spcBef>
                <a:spcPts val="1200"/>
              </a:spcBef>
            </a:pPr>
            <a:r>
              <a:rPr lang="en-US" b="0" dirty="0">
                <a:solidFill>
                  <a:srgbClr val="232323"/>
                </a:solidFill>
                <a:highlight>
                  <a:srgbClr val="FFFFFF"/>
                </a:highlight>
              </a:rPr>
              <a:t>Spouse: Patty </a:t>
            </a:r>
          </a:p>
          <a:p>
            <a:pPr>
              <a:spcBef>
                <a:spcPts val="1200"/>
              </a:spcBef>
            </a:pPr>
            <a:endParaRPr lang="en-US" b="0" i="0" dirty="0">
              <a:solidFill>
                <a:srgbClr val="232323"/>
              </a:solidFill>
              <a:effectLst/>
              <a:highlight>
                <a:srgbClr val="FFFFFF"/>
              </a:highlight>
            </a:endParaRPr>
          </a:p>
        </p:txBody>
      </p:sp>
      <p:pic>
        <p:nvPicPr>
          <p:cNvPr id="6" name="Picture 5" descr="A person in a suit and tie&#10;&#10;Description automatically generated">
            <a:extLst>
              <a:ext uri="{FF2B5EF4-FFF2-40B4-BE49-F238E27FC236}">
                <a16:creationId xmlns:a16="http://schemas.microsoft.com/office/drawing/2014/main" id="{44D918BA-CD48-41DC-B68C-AA82FBA441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16684" y="3058071"/>
            <a:ext cx="2416331" cy="1812248"/>
          </a:xfrm>
          <a:prstGeom prst="rect">
            <a:avLst/>
          </a:prstGeom>
        </p:spPr>
      </p:pic>
    </p:spTree>
    <p:extLst>
      <p:ext uri="{BB962C8B-B14F-4D97-AF65-F5344CB8AC3E}">
        <p14:creationId xmlns:p14="http://schemas.microsoft.com/office/powerpoint/2010/main" val="396663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pointing up with his finger&#10;&#10;Description automatically generated">
            <a:extLst>
              <a:ext uri="{FF2B5EF4-FFF2-40B4-BE49-F238E27FC236}">
                <a16:creationId xmlns:a16="http://schemas.microsoft.com/office/drawing/2014/main" id="{CA3B748D-9E60-9183-9AD1-A659137FF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5950898" y="640486"/>
            <a:ext cx="4910245" cy="3105490"/>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761AD587-C45B-4235-46A4-B043CF89793A}"/>
              </a:ext>
            </a:extLst>
          </p:cNvPr>
          <p:cNvSpPr txBox="1">
            <a:spLocks/>
          </p:cNvSpPr>
          <p:nvPr/>
        </p:nvSpPr>
        <p:spPr>
          <a:xfrm>
            <a:off x="347402" y="855024"/>
            <a:ext cx="5685264" cy="5219206"/>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800"/>
              </a:spcBef>
            </a:pPr>
            <a:r>
              <a:rPr lang="en-US" b="1" dirty="0">
                <a:solidFill>
                  <a:schemeClr val="tx1"/>
                </a:solidFill>
                <a:latin typeface="Arial" panose="020B0604020202020204" pitchFamily="34" charset="0"/>
              </a:rPr>
              <a:t>Ask each member to invite someone to join their Kiwanis club this year. </a:t>
            </a:r>
          </a:p>
          <a:p>
            <a:pPr marL="342900" indent="-342900">
              <a:spcBef>
                <a:spcPts val="1800"/>
              </a:spcBef>
            </a:pPr>
            <a:r>
              <a:rPr lang="en-US" b="1" dirty="0">
                <a:solidFill>
                  <a:schemeClr val="tx1"/>
                </a:solidFill>
                <a:latin typeface="Arial" panose="020B0604020202020204" pitchFamily="34" charset="0"/>
              </a:rPr>
              <a:t>Open at least 3 new clubs. </a:t>
            </a:r>
          </a:p>
          <a:p>
            <a:pPr marL="342900" indent="-342900">
              <a:spcBef>
                <a:spcPts val="1800"/>
              </a:spcBef>
            </a:pPr>
            <a:r>
              <a:rPr lang="en-US" b="1" dirty="0">
                <a:solidFill>
                  <a:schemeClr val="tx1"/>
                </a:solidFill>
                <a:latin typeface="Arial" panose="020B0604020202020204" pitchFamily="34" charset="0"/>
              </a:rPr>
              <a:t>Governor’s visit to each division and also have each division’s council meeting be the best they can be. </a:t>
            </a:r>
          </a:p>
          <a:p>
            <a:pPr marL="342900" indent="-342900">
              <a:spcBef>
                <a:spcPts val="1800"/>
              </a:spcBef>
            </a:pPr>
            <a:r>
              <a:rPr lang="en-US" b="1" dirty="0">
                <a:solidFill>
                  <a:schemeClr val="tx1"/>
                </a:solidFill>
                <a:latin typeface="Arial" panose="020B0604020202020204" pitchFamily="34" charset="0"/>
              </a:rPr>
              <a:t>Work with Service Leadership Programs to increase the number in the district. </a:t>
            </a:r>
          </a:p>
        </p:txBody>
      </p:sp>
      <p:sp>
        <p:nvSpPr>
          <p:cNvPr id="7" name="TextBox 6">
            <a:extLst>
              <a:ext uri="{FF2B5EF4-FFF2-40B4-BE49-F238E27FC236}">
                <a16:creationId xmlns:a16="http://schemas.microsoft.com/office/drawing/2014/main" id="{F5EB5D8F-7A14-3843-062E-40DCB68DFBBE}"/>
              </a:ext>
            </a:extLst>
          </p:cNvPr>
          <p:cNvSpPr txBox="1"/>
          <p:nvPr/>
        </p:nvSpPr>
        <p:spPr>
          <a:xfrm>
            <a:off x="6229780" y="4080216"/>
            <a:ext cx="4737004" cy="2123658"/>
          </a:xfrm>
          <a:prstGeom prst="rect">
            <a:avLst/>
          </a:prstGeom>
          <a:noFill/>
        </p:spPr>
        <p:txBody>
          <a:bodyPr wrap="square">
            <a:spAutoFit/>
          </a:bodyPr>
          <a:lstStyle/>
          <a:p>
            <a:r>
              <a:rPr lang="en-US" sz="4400" b="1" dirty="0">
                <a:solidFill>
                  <a:schemeClr val="accent2">
                    <a:lumMod val="40000"/>
                    <a:lumOff val="60000"/>
                  </a:schemeClr>
                </a:solidFill>
              </a:rPr>
              <a:t>2024-2025 </a:t>
            </a:r>
          </a:p>
          <a:p>
            <a:r>
              <a:rPr lang="en-US" sz="4400" b="1" dirty="0">
                <a:solidFill>
                  <a:schemeClr val="accent2">
                    <a:lumMod val="40000"/>
                    <a:lumOff val="60000"/>
                  </a:schemeClr>
                </a:solidFill>
              </a:rPr>
              <a:t>District Goals</a:t>
            </a:r>
          </a:p>
          <a:p>
            <a:r>
              <a:rPr lang="en-US" sz="4400" b="1" dirty="0">
                <a:solidFill>
                  <a:schemeClr val="accent2">
                    <a:lumMod val="40000"/>
                    <a:lumOff val="60000"/>
                  </a:schemeClr>
                </a:solidFill>
              </a:rPr>
              <a:t>&amp; Theme</a:t>
            </a:r>
          </a:p>
        </p:txBody>
      </p:sp>
    </p:spTree>
    <p:extLst>
      <p:ext uri="{BB962C8B-B14F-4D97-AF65-F5344CB8AC3E}">
        <p14:creationId xmlns:p14="http://schemas.microsoft.com/office/powerpoint/2010/main" val="364429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br>
              <a:rPr lang="en-US" dirty="0"/>
            </a:br>
            <a:r>
              <a:rPr lang="en-US" dirty="0"/>
              <a:t>Kiwanis 101</a:t>
            </a:r>
          </a:p>
        </p:txBody>
      </p:sp>
      <p:pic>
        <p:nvPicPr>
          <p:cNvPr id="4" name="Picture 3" descr="A blue and gold logo&#10;&#10;Description automatically generated">
            <a:extLst>
              <a:ext uri="{FF2B5EF4-FFF2-40B4-BE49-F238E27FC236}">
                <a16:creationId xmlns:a16="http://schemas.microsoft.com/office/drawing/2014/main" id="{B86D592C-8EEE-4E0A-552F-36A618DC6C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9902" y="694190"/>
            <a:ext cx="4164851" cy="4183038"/>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8A84-F091-9840-DC70-14990599D07B}"/>
              </a:ext>
            </a:extLst>
          </p:cNvPr>
          <p:cNvSpPr>
            <a:spLocks noGrp="1"/>
          </p:cNvSpPr>
          <p:nvPr>
            <p:ph type="title"/>
          </p:nvPr>
        </p:nvSpPr>
        <p:spPr/>
        <p:txBody>
          <a:bodyPr/>
          <a:lstStyle/>
          <a:p>
            <a:r>
              <a:rPr lang="en-US" dirty="0"/>
              <a:t>Our Mission </a:t>
            </a:r>
          </a:p>
        </p:txBody>
      </p:sp>
      <p:sp>
        <p:nvSpPr>
          <p:cNvPr id="3" name="TextBox 7">
            <a:extLst>
              <a:ext uri="{FF2B5EF4-FFF2-40B4-BE49-F238E27FC236}">
                <a16:creationId xmlns:a16="http://schemas.microsoft.com/office/drawing/2014/main" id="{E3D08711-2A3F-40E7-9FBF-81E2E79AD71D}"/>
              </a:ext>
            </a:extLst>
          </p:cNvPr>
          <p:cNvSpPr txBox="1"/>
          <p:nvPr/>
        </p:nvSpPr>
        <p:spPr>
          <a:xfrm>
            <a:off x="286687" y="2209460"/>
            <a:ext cx="11802880" cy="4401205"/>
          </a:xfrm>
          <a:prstGeom prst="rect">
            <a:avLst/>
          </a:prstGeom>
        </p:spPr>
        <p:txBody>
          <a:bodyPr wrap="square" lIns="0" tIns="0" rIns="0" bIns="0" rtlCol="0" anchor="t">
            <a:spAutoFit/>
          </a:bodyPr>
          <a:lstStyle/>
          <a:p>
            <a:pPr marL="91440" lvl="1"/>
            <a:r>
              <a:rPr lang="en-US" sz="2600" b="1" dirty="0">
                <a:solidFill>
                  <a:srgbClr val="000000"/>
                </a:solidFill>
              </a:rPr>
              <a:t>MOTTO</a:t>
            </a:r>
          </a:p>
          <a:p>
            <a:r>
              <a:rPr lang="en-US" sz="2600" dirty="0">
                <a:solidFill>
                  <a:srgbClr val="000000"/>
                </a:solidFill>
              </a:rPr>
              <a:t>Serving the children of the world.</a:t>
            </a:r>
          </a:p>
          <a:p>
            <a:endParaRPr lang="en-US" sz="2600" dirty="0">
              <a:solidFill>
                <a:srgbClr val="000000"/>
              </a:solidFill>
            </a:endParaRPr>
          </a:p>
          <a:p>
            <a:pPr marL="91440" lvl="1"/>
            <a:r>
              <a:rPr lang="en-US" sz="2600" b="1" dirty="0">
                <a:solidFill>
                  <a:srgbClr val="000000"/>
                </a:solidFill>
              </a:rPr>
              <a:t>DEFINING STATEMENT</a:t>
            </a:r>
          </a:p>
          <a:p>
            <a:r>
              <a:rPr lang="en-US" sz="2600" dirty="0">
                <a:solidFill>
                  <a:srgbClr val="000000"/>
                </a:solidFill>
              </a:rPr>
              <a:t>Kiwanis is a global organization of volunteers dedicated to improving the world one child and one community at a time.</a:t>
            </a:r>
          </a:p>
          <a:p>
            <a:endParaRPr lang="en-US" sz="2600" dirty="0">
              <a:solidFill>
                <a:srgbClr val="000000"/>
              </a:solidFill>
            </a:endParaRPr>
          </a:p>
          <a:p>
            <a:pPr marL="91440" lvl="1"/>
            <a:r>
              <a:rPr lang="en-US" sz="2600" b="1" dirty="0">
                <a:solidFill>
                  <a:srgbClr val="000000"/>
                </a:solidFill>
              </a:rPr>
              <a:t>VISION STATEMENT</a:t>
            </a:r>
          </a:p>
          <a:p>
            <a:r>
              <a:rPr lang="en-US" sz="2600" dirty="0">
                <a:solidFill>
                  <a:srgbClr val="000000"/>
                </a:solidFill>
              </a:rPr>
              <a:t>Kiwanis will be a positive influence in communities worldwide...so that one day, all children will wake up in communities that believe in them, nurture them and provide the support they need to thrive.</a:t>
            </a:r>
          </a:p>
        </p:txBody>
      </p:sp>
      <p:pic>
        <p:nvPicPr>
          <p:cNvPr id="6" name="Picture 5" descr="A blue and gold logo&#10;&#10;Description automatically generated">
            <a:extLst>
              <a:ext uri="{FF2B5EF4-FFF2-40B4-BE49-F238E27FC236}">
                <a16:creationId xmlns:a16="http://schemas.microsoft.com/office/drawing/2014/main" id="{69556E94-F027-C772-CB03-A38B845225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5130" y="516981"/>
            <a:ext cx="1846954" cy="1855019"/>
          </a:xfrm>
          <a:prstGeom prst="rect">
            <a:avLst/>
          </a:prstGeom>
        </p:spPr>
      </p:pic>
    </p:spTree>
    <p:extLst>
      <p:ext uri="{BB962C8B-B14F-4D97-AF65-F5344CB8AC3E}">
        <p14:creationId xmlns:p14="http://schemas.microsoft.com/office/powerpoint/2010/main" val="159211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6CF8-8DD4-94D2-B472-848082526192}"/>
              </a:ext>
            </a:extLst>
          </p:cNvPr>
          <p:cNvSpPr>
            <a:spLocks noGrp="1"/>
          </p:cNvSpPr>
          <p:nvPr>
            <p:ph type="title"/>
          </p:nvPr>
        </p:nvSpPr>
        <p:spPr/>
        <p:txBody>
          <a:bodyPr/>
          <a:lstStyle/>
          <a:p>
            <a:r>
              <a:rPr lang="en-US" dirty="0"/>
              <a:t>The Six Objects</a:t>
            </a:r>
          </a:p>
        </p:txBody>
      </p:sp>
      <p:sp>
        <p:nvSpPr>
          <p:cNvPr id="3" name="TextBox 8">
            <a:extLst>
              <a:ext uri="{FF2B5EF4-FFF2-40B4-BE49-F238E27FC236}">
                <a16:creationId xmlns:a16="http://schemas.microsoft.com/office/drawing/2014/main" id="{0AEE5A41-240A-81B0-3ACD-F08C3222EB1B}"/>
              </a:ext>
            </a:extLst>
          </p:cNvPr>
          <p:cNvSpPr txBox="1"/>
          <p:nvPr/>
        </p:nvSpPr>
        <p:spPr>
          <a:xfrm>
            <a:off x="878957" y="2369717"/>
            <a:ext cx="11045456" cy="3300519"/>
          </a:xfrm>
          <a:prstGeom prst="rect">
            <a:avLst/>
          </a:prstGeom>
        </p:spPr>
        <p:txBody>
          <a:bodyPr wrap="square" lIns="0" tIns="0" rIns="0" bIns="0" rtlCol="0" anchor="t">
            <a:spAutoFit/>
          </a:bodyPr>
          <a:lstStyle/>
          <a:p>
            <a:pPr marL="403033" lvl="1" indent="-201517">
              <a:lnSpc>
                <a:spcPts val="2613"/>
              </a:lnSpc>
              <a:buFont typeface="Arial"/>
              <a:buChar char="•"/>
            </a:pPr>
            <a:r>
              <a:rPr lang="en-US" sz="1866" dirty="0">
                <a:solidFill>
                  <a:srgbClr val="000000"/>
                </a:solidFill>
                <a:latin typeface="Verdana Pro"/>
              </a:rPr>
              <a:t>To give primacy to the human and spiritual, rather than to the material values of life.</a:t>
            </a:r>
          </a:p>
          <a:p>
            <a:pPr marL="403033" lvl="1" indent="-201517">
              <a:lnSpc>
                <a:spcPts val="2613"/>
              </a:lnSpc>
              <a:buFont typeface="Arial"/>
              <a:buChar char="•"/>
            </a:pPr>
            <a:r>
              <a:rPr lang="en-US" sz="1866" dirty="0">
                <a:solidFill>
                  <a:srgbClr val="000000"/>
                </a:solidFill>
                <a:latin typeface="Verdana Pro"/>
              </a:rPr>
              <a:t>To encourage the daily living of the Golden Rule in all human relationships.</a:t>
            </a:r>
          </a:p>
          <a:p>
            <a:pPr marL="403033" lvl="1" indent="-201517">
              <a:lnSpc>
                <a:spcPts val="2613"/>
              </a:lnSpc>
              <a:buFont typeface="Arial"/>
              <a:buChar char="•"/>
            </a:pPr>
            <a:r>
              <a:rPr lang="en-US" sz="1866" dirty="0">
                <a:solidFill>
                  <a:srgbClr val="000000"/>
                </a:solidFill>
                <a:latin typeface="Verdana Pro"/>
              </a:rPr>
              <a:t>To promote the adoption and the application of higher social, business and professional standards.</a:t>
            </a:r>
          </a:p>
          <a:p>
            <a:pPr marL="403033" lvl="1" indent="-201517">
              <a:lnSpc>
                <a:spcPts val="2613"/>
              </a:lnSpc>
              <a:buFont typeface="Arial"/>
              <a:buChar char="•"/>
            </a:pPr>
            <a:r>
              <a:rPr lang="en-US" sz="1866" dirty="0">
                <a:solidFill>
                  <a:srgbClr val="000000"/>
                </a:solidFill>
                <a:latin typeface="Verdana Pro"/>
              </a:rPr>
              <a:t>To develop, by precept and example, a more intelligent, aggressive and serviceable citizenship.</a:t>
            </a:r>
          </a:p>
          <a:p>
            <a:pPr marL="403033" lvl="1" indent="-201517">
              <a:lnSpc>
                <a:spcPts val="2613"/>
              </a:lnSpc>
              <a:buFont typeface="Arial"/>
              <a:buChar char="•"/>
            </a:pPr>
            <a:r>
              <a:rPr lang="en-US" sz="1866" dirty="0">
                <a:solidFill>
                  <a:srgbClr val="000000"/>
                </a:solidFill>
                <a:latin typeface="Verdana Pro"/>
              </a:rPr>
              <a:t>To provide, through Kiwanis clubs, a practical means to form enduring friendships, to render altruistic service and to build better communities.</a:t>
            </a:r>
          </a:p>
          <a:p>
            <a:pPr marL="822960" lvl="1" indent="-201517">
              <a:lnSpc>
                <a:spcPts val="2613"/>
              </a:lnSpc>
              <a:buFont typeface="Arial"/>
              <a:buChar char="•"/>
            </a:pPr>
            <a:r>
              <a:rPr lang="en-US" sz="1866" dirty="0">
                <a:solidFill>
                  <a:srgbClr val="000000"/>
                </a:solidFill>
                <a:latin typeface="Verdana Pro"/>
              </a:rPr>
              <a:t>To cooperate in creating and maintaining that sound public opinion and high idealism which make possible the increase of righteousness, justice, patriotism and goodwill.</a:t>
            </a:r>
          </a:p>
        </p:txBody>
      </p:sp>
      <p:sp>
        <p:nvSpPr>
          <p:cNvPr id="4" name="TextBox 7">
            <a:extLst>
              <a:ext uri="{FF2B5EF4-FFF2-40B4-BE49-F238E27FC236}">
                <a16:creationId xmlns:a16="http://schemas.microsoft.com/office/drawing/2014/main" id="{38E6B73E-ACE5-387A-DB9E-AC64BE60CC19}"/>
              </a:ext>
            </a:extLst>
          </p:cNvPr>
          <p:cNvSpPr txBox="1"/>
          <p:nvPr/>
        </p:nvSpPr>
        <p:spPr>
          <a:xfrm>
            <a:off x="647700" y="1783080"/>
            <a:ext cx="10820400" cy="256480"/>
          </a:xfrm>
          <a:prstGeom prst="rect">
            <a:avLst/>
          </a:prstGeom>
        </p:spPr>
        <p:txBody>
          <a:bodyPr lIns="0" tIns="0" rIns="0" bIns="0" rtlCol="0" anchor="t">
            <a:spAutoFit/>
          </a:bodyPr>
          <a:lstStyle/>
          <a:p>
            <a:pPr>
              <a:lnSpc>
                <a:spcPts val="1960"/>
              </a:lnSpc>
            </a:pPr>
            <a:r>
              <a:rPr lang="en-US" dirty="0">
                <a:solidFill>
                  <a:srgbClr val="000000"/>
                </a:solidFill>
                <a:latin typeface="Verdana Pro Italics"/>
              </a:rPr>
              <a:t>In 2024, we celebrate the 100th anniversary of the adoption of the Kiwanis objects!</a:t>
            </a:r>
          </a:p>
        </p:txBody>
      </p:sp>
    </p:spTree>
    <p:extLst>
      <p:ext uri="{BB962C8B-B14F-4D97-AF65-F5344CB8AC3E}">
        <p14:creationId xmlns:p14="http://schemas.microsoft.com/office/powerpoint/2010/main" val="154370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940D-0A97-50C1-35D1-D4502A632814}"/>
              </a:ext>
            </a:extLst>
          </p:cNvPr>
          <p:cNvSpPr>
            <a:spLocks noGrp="1"/>
          </p:cNvSpPr>
          <p:nvPr>
            <p:ph type="title"/>
          </p:nvPr>
        </p:nvSpPr>
        <p:spPr/>
        <p:txBody>
          <a:bodyPr/>
          <a:lstStyle/>
          <a:p>
            <a:r>
              <a:rPr lang="en-US" dirty="0"/>
              <a:t>Kiwanis Leadership Structure</a:t>
            </a:r>
          </a:p>
        </p:txBody>
      </p:sp>
      <p:sp>
        <p:nvSpPr>
          <p:cNvPr id="5" name="Freeform 6">
            <a:extLst>
              <a:ext uri="{FF2B5EF4-FFF2-40B4-BE49-F238E27FC236}">
                <a16:creationId xmlns:a16="http://schemas.microsoft.com/office/drawing/2014/main" id="{6D1FDCC9-F0CA-015A-E742-3A624DC725F6}"/>
              </a:ext>
            </a:extLst>
          </p:cNvPr>
          <p:cNvSpPr/>
          <p:nvPr/>
        </p:nvSpPr>
        <p:spPr>
          <a:xfrm>
            <a:off x="3703334" y="2129678"/>
            <a:ext cx="633269" cy="688790"/>
          </a:xfrm>
          <a:custGeom>
            <a:avLst/>
            <a:gdLst/>
            <a:ahLst/>
            <a:cxnLst/>
            <a:rect l="l" t="t" r="r" b="b"/>
            <a:pathLst>
              <a:path w="949903" h="1033185">
                <a:moveTo>
                  <a:pt x="0" y="0"/>
                </a:moveTo>
                <a:lnTo>
                  <a:pt x="949902" y="0"/>
                </a:lnTo>
                <a:lnTo>
                  <a:pt x="949902" y="1033186"/>
                </a:lnTo>
                <a:lnTo>
                  <a:pt x="0" y="1033186"/>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6" name="Group 7">
            <a:extLst>
              <a:ext uri="{FF2B5EF4-FFF2-40B4-BE49-F238E27FC236}">
                <a16:creationId xmlns:a16="http://schemas.microsoft.com/office/drawing/2014/main" id="{59879035-9D71-8D84-EEAB-C07826D7C788}"/>
              </a:ext>
            </a:extLst>
          </p:cNvPr>
          <p:cNvGrpSpPr/>
          <p:nvPr/>
        </p:nvGrpSpPr>
        <p:grpSpPr>
          <a:xfrm>
            <a:off x="4457572" y="2129678"/>
            <a:ext cx="3650222" cy="688790"/>
            <a:chOff x="0" y="0"/>
            <a:chExt cx="7300444" cy="1377580"/>
          </a:xfrm>
        </p:grpSpPr>
        <p:sp>
          <p:nvSpPr>
            <p:cNvPr id="7" name="Freeform 8">
              <a:extLst>
                <a:ext uri="{FF2B5EF4-FFF2-40B4-BE49-F238E27FC236}">
                  <a16:creationId xmlns:a16="http://schemas.microsoft.com/office/drawing/2014/main" id="{A457175B-904B-A3BB-30A6-5CAA45925F4D}"/>
                </a:ext>
              </a:extLst>
            </p:cNvPr>
            <p:cNvSpPr/>
            <p:nvPr/>
          </p:nvSpPr>
          <p:spPr>
            <a:xfrm>
              <a:off x="0"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0" name="Freeform 9">
              <a:extLst>
                <a:ext uri="{FF2B5EF4-FFF2-40B4-BE49-F238E27FC236}">
                  <a16:creationId xmlns:a16="http://schemas.microsoft.com/office/drawing/2014/main" id="{E7CB9608-6835-BF01-BD26-A10492CC0C6D}"/>
                </a:ext>
              </a:extLst>
            </p:cNvPr>
            <p:cNvSpPr/>
            <p:nvPr/>
          </p:nvSpPr>
          <p:spPr>
            <a:xfrm>
              <a:off x="1508477"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2" name="Freeform 10">
              <a:extLst>
                <a:ext uri="{FF2B5EF4-FFF2-40B4-BE49-F238E27FC236}">
                  <a16:creationId xmlns:a16="http://schemas.microsoft.com/office/drawing/2014/main" id="{143ECB08-F6B3-5D32-DFD4-259D28488F94}"/>
                </a:ext>
              </a:extLst>
            </p:cNvPr>
            <p:cNvSpPr/>
            <p:nvPr/>
          </p:nvSpPr>
          <p:spPr>
            <a:xfrm>
              <a:off x="3016953"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4" name="Freeform 11">
              <a:extLst>
                <a:ext uri="{FF2B5EF4-FFF2-40B4-BE49-F238E27FC236}">
                  <a16:creationId xmlns:a16="http://schemas.microsoft.com/office/drawing/2014/main" id="{E885C332-A689-BD5B-EF34-133C0387AE75}"/>
                </a:ext>
              </a:extLst>
            </p:cNvPr>
            <p:cNvSpPr/>
            <p:nvPr/>
          </p:nvSpPr>
          <p:spPr>
            <a:xfrm>
              <a:off x="4525430"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5" name="Freeform 12">
              <a:extLst>
                <a:ext uri="{FF2B5EF4-FFF2-40B4-BE49-F238E27FC236}">
                  <a16:creationId xmlns:a16="http://schemas.microsoft.com/office/drawing/2014/main" id="{241D032C-4407-99FC-461B-A91F1DFE5499}"/>
                </a:ext>
              </a:extLst>
            </p:cNvPr>
            <p:cNvSpPr/>
            <p:nvPr/>
          </p:nvSpPr>
          <p:spPr>
            <a:xfrm>
              <a:off x="6033907"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grpSp>
      <p:sp>
        <p:nvSpPr>
          <p:cNvPr id="16" name="Freeform 13">
            <a:extLst>
              <a:ext uri="{FF2B5EF4-FFF2-40B4-BE49-F238E27FC236}">
                <a16:creationId xmlns:a16="http://schemas.microsoft.com/office/drawing/2014/main" id="{C46458E3-BC3D-ADC8-7258-8B556FF5A90D}"/>
              </a:ext>
            </a:extLst>
          </p:cNvPr>
          <p:cNvSpPr/>
          <p:nvPr/>
        </p:nvSpPr>
        <p:spPr>
          <a:xfrm>
            <a:off x="2432887" y="3102567"/>
            <a:ext cx="633269" cy="688790"/>
          </a:xfrm>
          <a:custGeom>
            <a:avLst/>
            <a:gdLst/>
            <a:ahLst/>
            <a:cxnLst/>
            <a:rect l="l" t="t" r="r" b="b"/>
            <a:pathLst>
              <a:path w="949903" h="1033185">
                <a:moveTo>
                  <a:pt x="0" y="0"/>
                </a:moveTo>
                <a:lnTo>
                  <a:pt x="949902" y="0"/>
                </a:lnTo>
                <a:lnTo>
                  <a:pt x="949902" y="1033185"/>
                </a:lnTo>
                <a:lnTo>
                  <a:pt x="0" y="1033185"/>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7" name="Freeform 14">
            <a:extLst>
              <a:ext uri="{FF2B5EF4-FFF2-40B4-BE49-F238E27FC236}">
                <a16:creationId xmlns:a16="http://schemas.microsoft.com/office/drawing/2014/main" id="{B3CE7198-1323-DD55-16EB-6804ACC276E9}"/>
              </a:ext>
            </a:extLst>
          </p:cNvPr>
          <p:cNvSpPr/>
          <p:nvPr/>
        </p:nvSpPr>
        <p:spPr>
          <a:xfrm>
            <a:off x="3703334" y="4041055"/>
            <a:ext cx="633269" cy="688790"/>
          </a:xfrm>
          <a:custGeom>
            <a:avLst/>
            <a:gdLst/>
            <a:ahLst/>
            <a:cxnLst/>
            <a:rect l="l" t="t" r="r" b="b"/>
            <a:pathLst>
              <a:path w="949903" h="1033185">
                <a:moveTo>
                  <a:pt x="0" y="0"/>
                </a:moveTo>
                <a:lnTo>
                  <a:pt x="949902" y="0"/>
                </a:lnTo>
                <a:lnTo>
                  <a:pt x="949902" y="1033185"/>
                </a:lnTo>
                <a:lnTo>
                  <a:pt x="0" y="1033185"/>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8" name="Freeform 15">
            <a:extLst>
              <a:ext uri="{FF2B5EF4-FFF2-40B4-BE49-F238E27FC236}">
                <a16:creationId xmlns:a16="http://schemas.microsoft.com/office/drawing/2014/main" id="{2CD4D2B3-F751-2D51-3C5D-6C74CF89201C}"/>
              </a:ext>
            </a:extLst>
          </p:cNvPr>
          <p:cNvSpPr/>
          <p:nvPr/>
        </p:nvSpPr>
        <p:spPr>
          <a:xfrm>
            <a:off x="4457572" y="4041055"/>
            <a:ext cx="633269" cy="688790"/>
          </a:xfrm>
          <a:custGeom>
            <a:avLst/>
            <a:gdLst/>
            <a:ahLst/>
            <a:cxnLst/>
            <a:rect l="l" t="t" r="r" b="b"/>
            <a:pathLst>
              <a:path w="949903" h="1033185">
                <a:moveTo>
                  <a:pt x="0" y="0"/>
                </a:moveTo>
                <a:lnTo>
                  <a:pt x="949903" y="0"/>
                </a:lnTo>
                <a:lnTo>
                  <a:pt x="949903" y="1033185"/>
                </a:lnTo>
                <a:lnTo>
                  <a:pt x="0" y="1033185"/>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9" name="Freeform 16">
            <a:extLst>
              <a:ext uri="{FF2B5EF4-FFF2-40B4-BE49-F238E27FC236}">
                <a16:creationId xmlns:a16="http://schemas.microsoft.com/office/drawing/2014/main" id="{DCE5F01D-49CF-B42A-8B04-40ED27082BCB}"/>
              </a:ext>
            </a:extLst>
          </p:cNvPr>
          <p:cNvSpPr/>
          <p:nvPr/>
        </p:nvSpPr>
        <p:spPr>
          <a:xfrm>
            <a:off x="5211811" y="4041055"/>
            <a:ext cx="633269" cy="688790"/>
          </a:xfrm>
          <a:custGeom>
            <a:avLst/>
            <a:gdLst/>
            <a:ahLst/>
            <a:cxnLst/>
            <a:rect l="l" t="t" r="r" b="b"/>
            <a:pathLst>
              <a:path w="949903" h="1033185">
                <a:moveTo>
                  <a:pt x="0" y="0"/>
                </a:moveTo>
                <a:lnTo>
                  <a:pt x="949902" y="0"/>
                </a:lnTo>
                <a:lnTo>
                  <a:pt x="949902" y="1033185"/>
                </a:lnTo>
                <a:lnTo>
                  <a:pt x="0" y="1033185"/>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US" sz="1200"/>
          </a:p>
        </p:txBody>
      </p:sp>
      <p:sp>
        <p:nvSpPr>
          <p:cNvPr id="20" name="Freeform 17">
            <a:extLst>
              <a:ext uri="{FF2B5EF4-FFF2-40B4-BE49-F238E27FC236}">
                <a16:creationId xmlns:a16="http://schemas.microsoft.com/office/drawing/2014/main" id="{D4AE5D4F-C685-61AB-E86F-F5A8E2E363CD}"/>
              </a:ext>
            </a:extLst>
          </p:cNvPr>
          <p:cNvSpPr/>
          <p:nvPr/>
        </p:nvSpPr>
        <p:spPr>
          <a:xfrm>
            <a:off x="5966049" y="4041055"/>
            <a:ext cx="633269" cy="688790"/>
          </a:xfrm>
          <a:custGeom>
            <a:avLst/>
            <a:gdLst/>
            <a:ahLst/>
            <a:cxnLst/>
            <a:rect l="l" t="t" r="r" b="b"/>
            <a:pathLst>
              <a:path w="949903" h="1033185">
                <a:moveTo>
                  <a:pt x="0" y="0"/>
                </a:moveTo>
                <a:lnTo>
                  <a:pt x="949903" y="0"/>
                </a:lnTo>
                <a:lnTo>
                  <a:pt x="949903" y="1033185"/>
                </a:lnTo>
                <a:lnTo>
                  <a:pt x="0" y="1033185"/>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1" name="Freeform 18">
            <a:extLst>
              <a:ext uri="{FF2B5EF4-FFF2-40B4-BE49-F238E27FC236}">
                <a16:creationId xmlns:a16="http://schemas.microsoft.com/office/drawing/2014/main" id="{7FC209AA-DE4C-B1B2-AF7E-8A2A37825B36}"/>
              </a:ext>
            </a:extLst>
          </p:cNvPr>
          <p:cNvSpPr/>
          <p:nvPr/>
        </p:nvSpPr>
        <p:spPr>
          <a:xfrm>
            <a:off x="6720288" y="4041055"/>
            <a:ext cx="633269" cy="688790"/>
          </a:xfrm>
          <a:custGeom>
            <a:avLst/>
            <a:gdLst/>
            <a:ahLst/>
            <a:cxnLst/>
            <a:rect l="l" t="t" r="r" b="b"/>
            <a:pathLst>
              <a:path w="949903" h="1033185">
                <a:moveTo>
                  <a:pt x="0" y="0"/>
                </a:moveTo>
                <a:lnTo>
                  <a:pt x="949903" y="0"/>
                </a:lnTo>
                <a:lnTo>
                  <a:pt x="949903" y="1033185"/>
                </a:lnTo>
                <a:lnTo>
                  <a:pt x="0" y="1033185"/>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grpSp>
        <p:nvGrpSpPr>
          <p:cNvPr id="22" name="Group 19">
            <a:extLst>
              <a:ext uri="{FF2B5EF4-FFF2-40B4-BE49-F238E27FC236}">
                <a16:creationId xmlns:a16="http://schemas.microsoft.com/office/drawing/2014/main" id="{0616246C-8BD2-8BFC-B6E8-501488FBFE02}"/>
              </a:ext>
            </a:extLst>
          </p:cNvPr>
          <p:cNvGrpSpPr/>
          <p:nvPr/>
        </p:nvGrpSpPr>
        <p:grpSpPr>
          <a:xfrm>
            <a:off x="3703334" y="5110845"/>
            <a:ext cx="4404460" cy="1644280"/>
            <a:chOff x="0" y="0"/>
            <a:chExt cx="8808920" cy="3288560"/>
          </a:xfrm>
        </p:grpSpPr>
        <p:sp>
          <p:nvSpPr>
            <p:cNvPr id="23" name="Freeform 20">
              <a:extLst>
                <a:ext uri="{FF2B5EF4-FFF2-40B4-BE49-F238E27FC236}">
                  <a16:creationId xmlns:a16="http://schemas.microsoft.com/office/drawing/2014/main" id="{B768AB41-5EB3-FE52-DF67-60B1547016CB}"/>
                </a:ext>
              </a:extLst>
            </p:cNvPr>
            <p:cNvSpPr/>
            <p:nvPr/>
          </p:nvSpPr>
          <p:spPr>
            <a:xfrm>
              <a:off x="0"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4" name="Freeform 21">
              <a:extLst>
                <a:ext uri="{FF2B5EF4-FFF2-40B4-BE49-F238E27FC236}">
                  <a16:creationId xmlns:a16="http://schemas.microsoft.com/office/drawing/2014/main" id="{20EE3282-CC8D-FC3C-6B03-536674F01BF9}"/>
                </a:ext>
              </a:extLst>
            </p:cNvPr>
            <p:cNvSpPr/>
            <p:nvPr/>
          </p:nvSpPr>
          <p:spPr>
            <a:xfrm>
              <a:off x="1508477"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5" name="Freeform 22">
              <a:extLst>
                <a:ext uri="{FF2B5EF4-FFF2-40B4-BE49-F238E27FC236}">
                  <a16:creationId xmlns:a16="http://schemas.microsoft.com/office/drawing/2014/main" id="{B048D9BD-7C5D-525C-2F0E-7E0E4CEDFA95}"/>
                </a:ext>
              </a:extLst>
            </p:cNvPr>
            <p:cNvSpPr/>
            <p:nvPr/>
          </p:nvSpPr>
          <p:spPr>
            <a:xfrm>
              <a:off x="3016953"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6" name="Freeform 23">
              <a:extLst>
                <a:ext uri="{FF2B5EF4-FFF2-40B4-BE49-F238E27FC236}">
                  <a16:creationId xmlns:a16="http://schemas.microsoft.com/office/drawing/2014/main" id="{6B064782-71E7-4459-2FDB-A26455F55A23}"/>
                </a:ext>
              </a:extLst>
            </p:cNvPr>
            <p:cNvSpPr/>
            <p:nvPr/>
          </p:nvSpPr>
          <p:spPr>
            <a:xfrm>
              <a:off x="4525430"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7" name="Freeform 24">
              <a:extLst>
                <a:ext uri="{FF2B5EF4-FFF2-40B4-BE49-F238E27FC236}">
                  <a16:creationId xmlns:a16="http://schemas.microsoft.com/office/drawing/2014/main" id="{77E2A417-F0F2-306E-A018-0B9AA5F47642}"/>
                </a:ext>
              </a:extLst>
            </p:cNvPr>
            <p:cNvSpPr/>
            <p:nvPr/>
          </p:nvSpPr>
          <p:spPr>
            <a:xfrm>
              <a:off x="6033907" y="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8" name="Freeform 25">
              <a:extLst>
                <a:ext uri="{FF2B5EF4-FFF2-40B4-BE49-F238E27FC236}">
                  <a16:creationId xmlns:a16="http://schemas.microsoft.com/office/drawing/2014/main" id="{972DC2F0-E7EF-E05C-6B0B-CC18AE8B613F}"/>
                </a:ext>
              </a:extLst>
            </p:cNvPr>
            <p:cNvSpPr/>
            <p:nvPr/>
          </p:nvSpPr>
          <p:spPr>
            <a:xfrm>
              <a:off x="7542384" y="0"/>
              <a:ext cx="1266537" cy="1377580"/>
            </a:xfrm>
            <a:custGeom>
              <a:avLst/>
              <a:gdLst/>
              <a:ahLst/>
              <a:cxnLst/>
              <a:rect l="l" t="t" r="r" b="b"/>
              <a:pathLst>
                <a:path w="1266537" h="1377580">
                  <a:moveTo>
                    <a:pt x="0" y="0"/>
                  </a:moveTo>
                  <a:lnTo>
                    <a:pt x="1266536" y="0"/>
                  </a:lnTo>
                  <a:lnTo>
                    <a:pt x="1266536"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9" name="Freeform 26">
              <a:extLst>
                <a:ext uri="{FF2B5EF4-FFF2-40B4-BE49-F238E27FC236}">
                  <a16:creationId xmlns:a16="http://schemas.microsoft.com/office/drawing/2014/main" id="{EA5BE757-1F98-5AA6-C39C-1297D8A761E6}"/>
                </a:ext>
              </a:extLst>
            </p:cNvPr>
            <p:cNvSpPr/>
            <p:nvPr/>
          </p:nvSpPr>
          <p:spPr>
            <a:xfrm>
              <a:off x="0" y="191098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0" name="Freeform 27">
              <a:extLst>
                <a:ext uri="{FF2B5EF4-FFF2-40B4-BE49-F238E27FC236}">
                  <a16:creationId xmlns:a16="http://schemas.microsoft.com/office/drawing/2014/main" id="{A10F6EC5-17EB-0931-089C-8A2BE75E7310}"/>
                </a:ext>
              </a:extLst>
            </p:cNvPr>
            <p:cNvSpPr/>
            <p:nvPr/>
          </p:nvSpPr>
          <p:spPr>
            <a:xfrm>
              <a:off x="1508477" y="191098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1" name="Freeform 28">
              <a:extLst>
                <a:ext uri="{FF2B5EF4-FFF2-40B4-BE49-F238E27FC236}">
                  <a16:creationId xmlns:a16="http://schemas.microsoft.com/office/drawing/2014/main" id="{D61A4D4D-D0DB-4137-895E-AB236989E576}"/>
                </a:ext>
              </a:extLst>
            </p:cNvPr>
            <p:cNvSpPr/>
            <p:nvPr/>
          </p:nvSpPr>
          <p:spPr>
            <a:xfrm>
              <a:off x="3016953" y="191098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2" name="Freeform 29">
              <a:extLst>
                <a:ext uri="{FF2B5EF4-FFF2-40B4-BE49-F238E27FC236}">
                  <a16:creationId xmlns:a16="http://schemas.microsoft.com/office/drawing/2014/main" id="{AEF7F2FB-0657-30B8-2FF4-D379B50A9673}"/>
                </a:ext>
              </a:extLst>
            </p:cNvPr>
            <p:cNvSpPr/>
            <p:nvPr/>
          </p:nvSpPr>
          <p:spPr>
            <a:xfrm>
              <a:off x="4525430" y="191098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3" name="Freeform 30">
              <a:extLst>
                <a:ext uri="{FF2B5EF4-FFF2-40B4-BE49-F238E27FC236}">
                  <a16:creationId xmlns:a16="http://schemas.microsoft.com/office/drawing/2014/main" id="{879C3F9F-B601-BF82-29E1-BDD0123A1A64}"/>
                </a:ext>
              </a:extLst>
            </p:cNvPr>
            <p:cNvSpPr/>
            <p:nvPr/>
          </p:nvSpPr>
          <p:spPr>
            <a:xfrm>
              <a:off x="6033907" y="1910980"/>
              <a:ext cx="1266537" cy="1377580"/>
            </a:xfrm>
            <a:custGeom>
              <a:avLst/>
              <a:gdLst/>
              <a:ahLst/>
              <a:cxnLst/>
              <a:rect l="l" t="t" r="r" b="b"/>
              <a:pathLst>
                <a:path w="1266537" h="1377580">
                  <a:moveTo>
                    <a:pt x="0" y="0"/>
                  </a:moveTo>
                  <a:lnTo>
                    <a:pt x="1266537" y="0"/>
                  </a:lnTo>
                  <a:lnTo>
                    <a:pt x="1266537"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4" name="Freeform 31">
              <a:extLst>
                <a:ext uri="{FF2B5EF4-FFF2-40B4-BE49-F238E27FC236}">
                  <a16:creationId xmlns:a16="http://schemas.microsoft.com/office/drawing/2014/main" id="{99271CBA-392C-EC0F-EC7C-8D83A343F725}"/>
                </a:ext>
              </a:extLst>
            </p:cNvPr>
            <p:cNvSpPr/>
            <p:nvPr/>
          </p:nvSpPr>
          <p:spPr>
            <a:xfrm>
              <a:off x="7542384" y="1910980"/>
              <a:ext cx="1266537" cy="1377580"/>
            </a:xfrm>
            <a:custGeom>
              <a:avLst/>
              <a:gdLst/>
              <a:ahLst/>
              <a:cxnLst/>
              <a:rect l="l" t="t" r="r" b="b"/>
              <a:pathLst>
                <a:path w="1266537" h="1377580">
                  <a:moveTo>
                    <a:pt x="0" y="0"/>
                  </a:moveTo>
                  <a:lnTo>
                    <a:pt x="1266536" y="0"/>
                  </a:lnTo>
                  <a:lnTo>
                    <a:pt x="1266536" y="1377580"/>
                  </a:lnTo>
                  <a:lnTo>
                    <a:pt x="0" y="1377580"/>
                  </a:lnTo>
                  <a:lnTo>
                    <a:pt x="0" y="0"/>
                  </a:lnTo>
                  <a:close/>
                </a:path>
              </a:pathLst>
            </a:custGeom>
            <a:blipFill>
              <a:blip r:embed="rId5"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grpSp>
      <p:sp>
        <p:nvSpPr>
          <p:cNvPr id="35" name="TextBox 33">
            <a:extLst>
              <a:ext uri="{FF2B5EF4-FFF2-40B4-BE49-F238E27FC236}">
                <a16:creationId xmlns:a16="http://schemas.microsoft.com/office/drawing/2014/main" id="{3EABB01D-0DAD-5779-EB58-FF5DDC6E0A9A}"/>
              </a:ext>
            </a:extLst>
          </p:cNvPr>
          <p:cNvSpPr txBox="1"/>
          <p:nvPr/>
        </p:nvSpPr>
        <p:spPr>
          <a:xfrm>
            <a:off x="2840369" y="2377405"/>
            <a:ext cx="902437" cy="304571"/>
          </a:xfrm>
          <a:prstGeom prst="rect">
            <a:avLst/>
          </a:prstGeom>
        </p:spPr>
        <p:txBody>
          <a:bodyPr lIns="0" tIns="0" rIns="0" bIns="0" rtlCol="0" anchor="t">
            <a:spAutoFit/>
          </a:bodyPr>
          <a:lstStyle/>
          <a:p>
            <a:pPr>
              <a:lnSpc>
                <a:spcPts val="2613"/>
              </a:lnSpc>
            </a:pPr>
            <a:r>
              <a:rPr lang="en-US" sz="1866" dirty="0">
                <a:solidFill>
                  <a:srgbClr val="000000"/>
                </a:solidFill>
                <a:latin typeface="Verdana Pro Bold"/>
              </a:rPr>
              <a:t>Club</a:t>
            </a:r>
          </a:p>
        </p:txBody>
      </p:sp>
      <p:sp>
        <p:nvSpPr>
          <p:cNvPr id="36" name="TextBox 34">
            <a:extLst>
              <a:ext uri="{FF2B5EF4-FFF2-40B4-BE49-F238E27FC236}">
                <a16:creationId xmlns:a16="http://schemas.microsoft.com/office/drawing/2014/main" id="{8C10616D-9C11-6D62-0417-1364A787DD09}"/>
              </a:ext>
            </a:extLst>
          </p:cNvPr>
          <p:cNvSpPr txBox="1"/>
          <p:nvPr/>
        </p:nvSpPr>
        <p:spPr>
          <a:xfrm>
            <a:off x="1217428" y="3250467"/>
            <a:ext cx="1415988" cy="304571"/>
          </a:xfrm>
          <a:prstGeom prst="rect">
            <a:avLst/>
          </a:prstGeom>
        </p:spPr>
        <p:txBody>
          <a:bodyPr lIns="0" tIns="0" rIns="0" bIns="0" rtlCol="0" anchor="t">
            <a:spAutoFit/>
          </a:bodyPr>
          <a:lstStyle/>
          <a:p>
            <a:pPr>
              <a:lnSpc>
                <a:spcPts val="2613"/>
              </a:lnSpc>
            </a:pPr>
            <a:r>
              <a:rPr lang="en-US" sz="1866" dirty="0">
                <a:solidFill>
                  <a:srgbClr val="000000"/>
                </a:solidFill>
                <a:latin typeface="Verdana Pro Bold"/>
              </a:rPr>
              <a:t>Division</a:t>
            </a:r>
          </a:p>
        </p:txBody>
      </p:sp>
      <p:sp>
        <p:nvSpPr>
          <p:cNvPr id="37" name="TextBox 35">
            <a:extLst>
              <a:ext uri="{FF2B5EF4-FFF2-40B4-BE49-F238E27FC236}">
                <a16:creationId xmlns:a16="http://schemas.microsoft.com/office/drawing/2014/main" id="{D818724A-F425-276A-2043-1529BA93C06D}"/>
              </a:ext>
            </a:extLst>
          </p:cNvPr>
          <p:cNvSpPr txBox="1"/>
          <p:nvPr/>
        </p:nvSpPr>
        <p:spPr>
          <a:xfrm>
            <a:off x="2326818" y="4229544"/>
            <a:ext cx="1415988" cy="304571"/>
          </a:xfrm>
          <a:prstGeom prst="rect">
            <a:avLst/>
          </a:prstGeom>
        </p:spPr>
        <p:txBody>
          <a:bodyPr lIns="0" tIns="0" rIns="0" bIns="0" rtlCol="0" anchor="t">
            <a:spAutoFit/>
          </a:bodyPr>
          <a:lstStyle/>
          <a:p>
            <a:pPr>
              <a:lnSpc>
                <a:spcPts val="2613"/>
              </a:lnSpc>
            </a:pPr>
            <a:r>
              <a:rPr lang="en-US" sz="1866" dirty="0">
                <a:solidFill>
                  <a:srgbClr val="000000"/>
                </a:solidFill>
                <a:latin typeface="Verdana Pro Bold"/>
              </a:rPr>
              <a:t>District</a:t>
            </a:r>
          </a:p>
        </p:txBody>
      </p:sp>
      <p:sp>
        <p:nvSpPr>
          <p:cNvPr id="38" name="TextBox 36">
            <a:extLst>
              <a:ext uri="{FF2B5EF4-FFF2-40B4-BE49-F238E27FC236}">
                <a16:creationId xmlns:a16="http://schemas.microsoft.com/office/drawing/2014/main" id="{849161D6-60C7-9FA3-240D-1DD22EA9D527}"/>
              </a:ext>
            </a:extLst>
          </p:cNvPr>
          <p:cNvSpPr txBox="1"/>
          <p:nvPr/>
        </p:nvSpPr>
        <p:spPr>
          <a:xfrm>
            <a:off x="1700743" y="5424932"/>
            <a:ext cx="1865346" cy="637995"/>
          </a:xfrm>
          <a:prstGeom prst="rect">
            <a:avLst/>
          </a:prstGeom>
        </p:spPr>
        <p:txBody>
          <a:bodyPr lIns="0" tIns="0" rIns="0" bIns="0" rtlCol="0" anchor="t">
            <a:spAutoFit/>
          </a:bodyPr>
          <a:lstStyle/>
          <a:p>
            <a:pPr algn="r">
              <a:lnSpc>
                <a:spcPts val="2613"/>
              </a:lnSpc>
            </a:pPr>
            <a:r>
              <a:rPr lang="en-US" sz="1866" dirty="0">
                <a:solidFill>
                  <a:srgbClr val="000000"/>
                </a:solidFill>
                <a:latin typeface="Verdana Pro Bold"/>
              </a:rPr>
              <a:t>Kiwanis International</a:t>
            </a:r>
          </a:p>
        </p:txBody>
      </p:sp>
      <p:sp>
        <p:nvSpPr>
          <p:cNvPr id="39" name="TextBox 37">
            <a:extLst>
              <a:ext uri="{FF2B5EF4-FFF2-40B4-BE49-F238E27FC236}">
                <a16:creationId xmlns:a16="http://schemas.microsoft.com/office/drawing/2014/main" id="{E705D938-C13E-4FED-BA6A-C07BC2672196}"/>
              </a:ext>
            </a:extLst>
          </p:cNvPr>
          <p:cNvSpPr txBox="1"/>
          <p:nvPr/>
        </p:nvSpPr>
        <p:spPr>
          <a:xfrm>
            <a:off x="8465953" y="2104278"/>
            <a:ext cx="3571875" cy="818429"/>
          </a:xfrm>
          <a:prstGeom prst="rect">
            <a:avLst/>
          </a:prstGeom>
        </p:spPr>
        <p:txBody>
          <a:bodyPr lIns="0" tIns="0" rIns="0" bIns="0" rtlCol="0" anchor="t">
            <a:spAutoFit/>
          </a:bodyPr>
          <a:lstStyle/>
          <a:p>
            <a:pPr>
              <a:lnSpc>
                <a:spcPts val="2239"/>
              </a:lnSpc>
            </a:pPr>
            <a:r>
              <a:rPr lang="en-US" sz="1600" dirty="0">
                <a:solidFill>
                  <a:srgbClr val="000000"/>
                </a:solidFill>
                <a:latin typeface="Verdana Pro"/>
              </a:rPr>
              <a:t>Club president, president-elect, vice-president, secretary, treasurer, board of directors</a:t>
            </a:r>
          </a:p>
        </p:txBody>
      </p:sp>
      <p:sp>
        <p:nvSpPr>
          <p:cNvPr id="40" name="TextBox 38">
            <a:extLst>
              <a:ext uri="{FF2B5EF4-FFF2-40B4-BE49-F238E27FC236}">
                <a16:creationId xmlns:a16="http://schemas.microsoft.com/office/drawing/2014/main" id="{B4054D7C-EE1C-20A0-FDB1-4643D34E56D2}"/>
              </a:ext>
            </a:extLst>
          </p:cNvPr>
          <p:cNvSpPr txBox="1"/>
          <p:nvPr/>
        </p:nvSpPr>
        <p:spPr>
          <a:xfrm>
            <a:off x="3258911" y="3312081"/>
            <a:ext cx="3571875" cy="254172"/>
          </a:xfrm>
          <a:prstGeom prst="rect">
            <a:avLst/>
          </a:prstGeom>
        </p:spPr>
        <p:txBody>
          <a:bodyPr lIns="0" tIns="0" rIns="0" bIns="0" rtlCol="0" anchor="t">
            <a:spAutoFit/>
          </a:bodyPr>
          <a:lstStyle/>
          <a:p>
            <a:pPr>
              <a:lnSpc>
                <a:spcPts val="2239"/>
              </a:lnSpc>
            </a:pPr>
            <a:r>
              <a:rPr lang="en-US" sz="1600" dirty="0">
                <a:solidFill>
                  <a:srgbClr val="000000"/>
                </a:solidFill>
                <a:latin typeface="Verdana Pro"/>
              </a:rPr>
              <a:t>Lieutenant governor</a:t>
            </a:r>
          </a:p>
        </p:txBody>
      </p:sp>
      <p:sp>
        <p:nvSpPr>
          <p:cNvPr id="41" name="TextBox 39">
            <a:extLst>
              <a:ext uri="{FF2B5EF4-FFF2-40B4-BE49-F238E27FC236}">
                <a16:creationId xmlns:a16="http://schemas.microsoft.com/office/drawing/2014/main" id="{A145C903-4D54-490C-14CC-36B1D88ED7BB}"/>
              </a:ext>
            </a:extLst>
          </p:cNvPr>
          <p:cNvSpPr txBox="1"/>
          <p:nvPr/>
        </p:nvSpPr>
        <p:spPr>
          <a:xfrm>
            <a:off x="7574858" y="3963594"/>
            <a:ext cx="4384998" cy="536301"/>
          </a:xfrm>
          <a:prstGeom prst="rect">
            <a:avLst/>
          </a:prstGeom>
        </p:spPr>
        <p:txBody>
          <a:bodyPr lIns="0" tIns="0" rIns="0" bIns="0" rtlCol="0" anchor="t">
            <a:spAutoFit/>
          </a:bodyPr>
          <a:lstStyle/>
          <a:p>
            <a:pPr>
              <a:lnSpc>
                <a:spcPts val="2239"/>
              </a:lnSpc>
            </a:pPr>
            <a:r>
              <a:rPr lang="en-US" sz="1600" dirty="0">
                <a:solidFill>
                  <a:srgbClr val="000000"/>
                </a:solidFill>
                <a:latin typeface="Verdana Pro"/>
              </a:rPr>
              <a:t>District governor, governor-elect, administrator, treasurer, district chairs</a:t>
            </a:r>
          </a:p>
        </p:txBody>
      </p:sp>
      <p:sp>
        <p:nvSpPr>
          <p:cNvPr id="42" name="TextBox 40">
            <a:extLst>
              <a:ext uri="{FF2B5EF4-FFF2-40B4-BE49-F238E27FC236}">
                <a16:creationId xmlns:a16="http://schemas.microsoft.com/office/drawing/2014/main" id="{2753EBC9-FBB6-E2ED-C9D3-1E7ECF7902B9}"/>
              </a:ext>
            </a:extLst>
          </p:cNvPr>
          <p:cNvSpPr txBox="1"/>
          <p:nvPr/>
        </p:nvSpPr>
        <p:spPr>
          <a:xfrm>
            <a:off x="8210774" y="5424932"/>
            <a:ext cx="4106715" cy="818429"/>
          </a:xfrm>
          <a:prstGeom prst="rect">
            <a:avLst/>
          </a:prstGeom>
        </p:spPr>
        <p:txBody>
          <a:bodyPr lIns="0" tIns="0" rIns="0" bIns="0" rtlCol="0" anchor="t">
            <a:spAutoFit/>
          </a:bodyPr>
          <a:lstStyle/>
          <a:p>
            <a:pPr>
              <a:lnSpc>
                <a:spcPts val="2239"/>
              </a:lnSpc>
            </a:pPr>
            <a:r>
              <a:rPr lang="en-US" sz="1600" dirty="0">
                <a:solidFill>
                  <a:srgbClr val="000000"/>
                </a:solidFill>
                <a:latin typeface="Verdana Pro"/>
              </a:rPr>
              <a:t>President, president-elect, vice president, immediate past president, trustees</a:t>
            </a:r>
          </a:p>
        </p:txBody>
      </p:sp>
      <p:sp>
        <p:nvSpPr>
          <p:cNvPr id="3" name="Freeform 13">
            <a:extLst>
              <a:ext uri="{FF2B5EF4-FFF2-40B4-BE49-F238E27FC236}">
                <a16:creationId xmlns:a16="http://schemas.microsoft.com/office/drawing/2014/main" id="{134540C1-2F60-B0FE-F8F1-5F34AF92954B}"/>
              </a:ext>
            </a:extLst>
          </p:cNvPr>
          <p:cNvSpPr/>
          <p:nvPr/>
        </p:nvSpPr>
        <p:spPr>
          <a:xfrm>
            <a:off x="7353556" y="3058357"/>
            <a:ext cx="633269" cy="688790"/>
          </a:xfrm>
          <a:custGeom>
            <a:avLst/>
            <a:gdLst/>
            <a:ahLst/>
            <a:cxnLst/>
            <a:rect l="l" t="t" r="r" b="b"/>
            <a:pathLst>
              <a:path w="949903" h="1033185">
                <a:moveTo>
                  <a:pt x="0" y="0"/>
                </a:moveTo>
                <a:lnTo>
                  <a:pt x="949902" y="0"/>
                </a:lnTo>
                <a:lnTo>
                  <a:pt x="949902" y="1033185"/>
                </a:lnTo>
                <a:lnTo>
                  <a:pt x="0" y="1033185"/>
                </a:lnTo>
                <a:lnTo>
                  <a:pt x="0" y="0"/>
                </a:lnTo>
                <a:close/>
              </a:path>
            </a:pathLst>
          </a:custGeom>
          <a:blipFill>
            <a:blip r:embed="rId3"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 name="TextBox 34">
            <a:extLst>
              <a:ext uri="{FF2B5EF4-FFF2-40B4-BE49-F238E27FC236}">
                <a16:creationId xmlns:a16="http://schemas.microsoft.com/office/drawing/2014/main" id="{9A28F9E7-EB9A-19ED-C6E3-241405F814B1}"/>
              </a:ext>
            </a:extLst>
          </p:cNvPr>
          <p:cNvSpPr txBox="1"/>
          <p:nvPr/>
        </p:nvSpPr>
        <p:spPr>
          <a:xfrm>
            <a:off x="6328927" y="3308338"/>
            <a:ext cx="1415988" cy="304571"/>
          </a:xfrm>
          <a:prstGeom prst="rect">
            <a:avLst/>
          </a:prstGeom>
        </p:spPr>
        <p:txBody>
          <a:bodyPr lIns="0" tIns="0" rIns="0" bIns="0" rtlCol="0" anchor="t">
            <a:spAutoFit/>
          </a:bodyPr>
          <a:lstStyle/>
          <a:p>
            <a:pPr>
              <a:lnSpc>
                <a:spcPts val="2613"/>
              </a:lnSpc>
            </a:pPr>
            <a:r>
              <a:rPr lang="en-US" sz="1866" dirty="0">
                <a:solidFill>
                  <a:srgbClr val="000000"/>
                </a:solidFill>
                <a:latin typeface="Verdana Pro Bold"/>
              </a:rPr>
              <a:t>Region</a:t>
            </a:r>
          </a:p>
        </p:txBody>
      </p:sp>
      <p:sp>
        <p:nvSpPr>
          <p:cNvPr id="8" name="TextBox 38">
            <a:extLst>
              <a:ext uri="{FF2B5EF4-FFF2-40B4-BE49-F238E27FC236}">
                <a16:creationId xmlns:a16="http://schemas.microsoft.com/office/drawing/2014/main" id="{54C17087-79FE-EE2C-4E90-0165E13CCA04}"/>
              </a:ext>
            </a:extLst>
          </p:cNvPr>
          <p:cNvSpPr txBox="1"/>
          <p:nvPr/>
        </p:nvSpPr>
        <p:spPr>
          <a:xfrm>
            <a:off x="8114864" y="3301991"/>
            <a:ext cx="3571875" cy="254172"/>
          </a:xfrm>
          <a:prstGeom prst="rect">
            <a:avLst/>
          </a:prstGeom>
        </p:spPr>
        <p:txBody>
          <a:bodyPr lIns="0" tIns="0" rIns="0" bIns="0" rtlCol="0" anchor="t">
            <a:spAutoFit/>
          </a:bodyPr>
          <a:lstStyle/>
          <a:p>
            <a:pPr>
              <a:lnSpc>
                <a:spcPts val="2239"/>
              </a:lnSpc>
            </a:pPr>
            <a:r>
              <a:rPr lang="en-US" sz="1600" dirty="0">
                <a:solidFill>
                  <a:srgbClr val="000000"/>
                </a:solidFill>
                <a:latin typeface="Verdana Pro"/>
              </a:rPr>
              <a:t>Trustee</a:t>
            </a:r>
          </a:p>
        </p:txBody>
      </p:sp>
    </p:spTree>
    <p:extLst>
      <p:ext uri="{BB962C8B-B14F-4D97-AF65-F5344CB8AC3E}">
        <p14:creationId xmlns:p14="http://schemas.microsoft.com/office/powerpoint/2010/main" val="3962768294"/>
      </p:ext>
    </p:extLst>
  </p:cSld>
  <p:clrMapOvr>
    <a:masterClrMapping/>
  </p:clrMapOvr>
</p:sld>
</file>

<file path=ppt/theme/theme1.xml><?xml version="1.0" encoding="utf-8"?>
<a:theme xmlns:a="http://schemas.openxmlformats.org/drawingml/2006/main" name="Cust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{546F6920-8291-4D75-8088-277B4C05421B}tf78853419_win32</Template>
  <TotalTime>921</TotalTime>
  <Words>1454</Words>
  <Application>Microsoft Office PowerPoint</Application>
  <PresentationFormat>Widescreen</PresentationFormat>
  <Paragraphs>193</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Franklin Gothic Book</vt:lpstr>
      <vt:lpstr>Franklin Gothic Demi</vt:lpstr>
      <vt:lpstr>Verdana Pro</vt:lpstr>
      <vt:lpstr>Verdana Pro Bold</vt:lpstr>
      <vt:lpstr>Verdana Pro Italics</vt:lpstr>
      <vt:lpstr>Wingdings</vt:lpstr>
      <vt:lpstr>Custom</vt:lpstr>
      <vt:lpstr>Acrobat Document</vt:lpstr>
      <vt:lpstr> Club Leadership Education</vt:lpstr>
      <vt:lpstr>Let’s Get Ready to Make a Difference!</vt:lpstr>
      <vt:lpstr>KI President Elect Lee Kuan Yong</vt:lpstr>
      <vt:lpstr>Nebraska-Iowa District Governor-Elect John Boltz</vt:lpstr>
      <vt:lpstr>PowerPoint Presentation</vt:lpstr>
      <vt:lpstr> Kiwanis 101</vt:lpstr>
      <vt:lpstr>Our Mission </vt:lpstr>
      <vt:lpstr>The Six Objects</vt:lpstr>
      <vt:lpstr>Kiwanis Leadership Structure</vt:lpstr>
      <vt:lpstr>Service Leadership Programs</vt:lpstr>
      <vt:lpstr> Our District</vt:lpstr>
      <vt:lpstr>PowerPoint Presentation</vt:lpstr>
      <vt:lpstr>PowerPoint Presentation</vt:lpstr>
      <vt:lpstr>PowerPoint Presentation</vt:lpstr>
      <vt:lpstr>Communication</vt:lpstr>
      <vt:lpstr>For Club Officers</vt:lpstr>
      <vt:lpstr>Not Receiving District Emails?</vt:lpstr>
      <vt:lpstr>Other Resources &amp; Connections</vt:lpstr>
      <vt:lpstr>PowerPoint Presentation</vt:lpstr>
      <vt:lpstr>New!</vt:lpstr>
      <vt:lpstr>CLE  GUIDES</vt:lpstr>
      <vt:lpstr>Club Membership  Plans</vt:lpstr>
      <vt:lpstr>Distinguished Club &amp; Member</vt:lpstr>
      <vt:lpstr>Thank You For Being A Club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Lisa Brichacek</dc:creator>
  <cp:lastModifiedBy>Lisa Brichacek</cp:lastModifiedBy>
  <cp:revision>33</cp:revision>
  <dcterms:created xsi:type="dcterms:W3CDTF">2024-04-14T23:13:01Z</dcterms:created>
  <dcterms:modified xsi:type="dcterms:W3CDTF">2024-06-10T21:28:47Z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