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6"/>
  </p:notesMasterIdLst>
  <p:sldIdLst>
    <p:sldId id="259" r:id="rId5"/>
    <p:sldId id="267" r:id="rId6"/>
    <p:sldId id="260" r:id="rId7"/>
    <p:sldId id="261" r:id="rId8"/>
    <p:sldId id="268" r:id="rId9"/>
    <p:sldId id="269" r:id="rId10"/>
    <p:sldId id="270" r:id="rId11"/>
    <p:sldId id="451" r:id="rId12"/>
    <p:sldId id="453" r:id="rId13"/>
    <p:sldId id="454" r:id="rId14"/>
    <p:sldId id="455" r:id="rId15"/>
    <p:sldId id="471" r:id="rId16"/>
    <p:sldId id="456" r:id="rId17"/>
    <p:sldId id="457" r:id="rId18"/>
    <p:sldId id="463" r:id="rId19"/>
    <p:sldId id="458" r:id="rId20"/>
    <p:sldId id="459" r:id="rId21"/>
    <p:sldId id="461" r:id="rId22"/>
    <p:sldId id="462" r:id="rId23"/>
    <p:sldId id="465" r:id="rId24"/>
    <p:sldId id="464" r:id="rId25"/>
    <p:sldId id="271" r:id="rId26"/>
    <p:sldId id="466" r:id="rId27"/>
    <p:sldId id="467" r:id="rId28"/>
    <p:sldId id="460" r:id="rId29"/>
    <p:sldId id="469" r:id="rId30"/>
    <p:sldId id="470" r:id="rId31"/>
    <p:sldId id="277" r:id="rId32"/>
    <p:sldId id="265" r:id="rId33"/>
    <p:sldId id="468" r:id="rId34"/>
    <p:sldId id="26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0DCED-3919-42EB-AA9E-B909BAE2680E}" v="36" dt="2025-06-03T15:58:50.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88633" autoAdjust="0"/>
  </p:normalViewPr>
  <p:slideViewPr>
    <p:cSldViewPr snapToGrid="0">
      <p:cViewPr varScale="1">
        <p:scale>
          <a:sx n="74" d="100"/>
          <a:sy n="74" d="100"/>
        </p:scale>
        <p:origin x="828" y="29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333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03T17:14:12.9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23839 289,'0'0,"0"-1,0 1,0-1,0 1,0-1,1 1,-1-1,0 1,0-1,1 1,-1-1,0 1,1 0,-1-1,0 1,1-1,-1 1,0 0,1-1,-1 1,1 0,-1 0,1-1,-1 1,1 0,-1 0,1 0,-1 0,1-1,-1 1,1 0,-1 0,1 0,0 0,-1 0,1 0,0 1,23 3,197 84,-144-54,-50-22,307 138,-10 22,-285-147,0 2,-1 2,-2 1,-1 2,-2 1,55 70,93 117,-155-189,-13-15,-2 1,1 0,-2 1,0 0,-2 1,0 0,-1 0,8 32,-1 17,7 79,-20-133,10 102,-5-1,-10 144,0-220,-3 1,0-2,-3 1,-1-1,-30 68,12-46,-2-1,-67 94,66-111,-2-1,-1-2,-2-2,-1-1,-58 41,42-40,-3-2,-1-2,-114 45,15-22,-3-7,-202 35,-338 18,84-63,3-38,353-3,-5792-2,3428 5,1725 30,-114-1,-2-30,589-2,-732 22,701-7,75-3,-1616 23,1746-32,-601-18,437-7,-340-26,86 0,548 36,-234-58,-7-2,61 13,-713-185,681 148,253 73,68 21,-88-30,86 28,0 0,1-1,0-1,-20-15,30 19,0 0,0 0,0-1,1 1,-1-1,1 0,0 0,0 0,1 0,0-1,0 1,0-1,0 0,1 1,-1-9,-1-10,2-1,2-34,0 24,-1 21,-1-29,3 0,1 0,2 0,11-45,4 20,3 1,3 1,2 1,4 2,2 1,3 1,57-71,-21 40,153-150,-92 126,270-178,-204 156,5-3,13 18,-128 84,136-41,105-6,-131 46,380-27,215 47,970 23,225-2,-355-68,-956 4,132-11,1 31,-52 39,255-9,131-11,2 23,-637 3,1807 62,-844 4,-803-48,276 2,-179-15,8 34,334 87,-319 26,-770-148,0 2,-1 0,1 2,-2 0,21 14,40 21,13-8,-54-22,62 33,-62-25,-27-18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00.215"/>
    </inkml:context>
    <inkml:brush xml:id="br0">
      <inkml:brushProperty name="width" value="0.2" units="cm"/>
      <inkml:brushProperty name="height" value="0.2" units="cm"/>
      <inkml:brushProperty name="color" value="#E71224"/>
    </inkml:brush>
  </inkml:definitions>
  <inkml:trace contextRef="#ctx0" brushRef="#br0">1 1 24575,'6'0'0,"0"1"0,0 0 0,0 1 0,0-1 0,0 1 0,-1 0 0,1 0 0,0 1 0,-1 0 0,0 0 0,0 0 0,8 7 0,57 54 0,-52-45 0,123 135 0,169 240 0,-149-179 0,617 740 0,-495-605-1365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01.332"/>
    </inkml:context>
    <inkml:brush xml:id="br0">
      <inkml:brushProperty name="width" value="0.2" units="cm"/>
      <inkml:brushProperty name="height" value="0.2" units="cm"/>
      <inkml:brushProperty name="color" value="#E71224"/>
    </inkml:brush>
  </inkml:definitions>
  <inkml:trace contextRef="#ctx0" brushRef="#br0">0 1 24575,'6'7'0,"-1"1"0,-1 0 0,0-1 0,0 2 0,0-1 0,-1 0 0,0 1 0,-1 0 0,0-1 0,0 1 0,-1 0 0,0 16 0,2-5 0,36 488 0,-16-154 0,135 756 0,-47-409 0,-46 3 0,-63-643-1365,-3-20-5461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03.185"/>
    </inkml:context>
    <inkml:brush xml:id="br0">
      <inkml:brushProperty name="width" value="0.2" units="cm"/>
      <inkml:brushProperty name="height" value="0.2" units="cm"/>
      <inkml:brushProperty name="color" value="#E71224"/>
    </inkml:brush>
  </inkml:definitions>
  <inkml:trace contextRef="#ctx0" brushRef="#br0">164 727 24575,'17'-1'0,"1"-1"0,0 0 0,-1-2 0,0 0 0,0-1 0,0 0 0,-1-2 0,0 0 0,24-14 0,-11 4 0,-2-2 0,0 0 0,-1-2 0,26-27 0,-9 7 0,-11 10 0,44-53 0,-74 81 0,0 0 0,0 0 0,0 0 0,0 0 0,0 0 0,-1-1 0,1 1 0,-1-1 0,0 1 0,0-1 0,-1 0 0,1 1 0,-1-1 0,1 0 0,-1 1 0,0-1 0,-1 0 0,1 1 0,-1-1 0,1 0 0,-1 1 0,0-1 0,0 1 0,-1-1 0,1 1 0,-1 0 0,0-1 0,0 1 0,0 0 0,0 0 0,0 0 0,-1 1 0,1-1 0,-5-3 0,-10-10 0,-1 2 0,-1 0 0,0 1 0,-31-16 0,19 11 0,-60-45 0,65 43 0,-1 1 0,-1 2 0,-49-24 0,74 40 0,1 0 0,-1 0 0,0 1 0,0-1 0,1 1 0,-1-1 0,0 1 0,0 0 0,0 0 0,1 0 0,-1 1 0,0-1 0,0 1 0,1 0 0,-1-1 0,0 1 0,1 0 0,-1 1 0,1-1 0,-1 0 0,1 1 0,0-1 0,-1 1 0,1 0 0,0 0 0,0 0 0,0 0 0,0 0 0,1 0 0,-1 0 0,-1 4 0,-7 8 0,2 1 0,0 1 0,1 0 0,-6 17 0,4-8 0,-73 187 0,74-193 0,2 1 0,0-1 0,1 2 0,1-1 0,1 0 0,-1 35 0,3-17 0,3-1 0,10 66 0,-7-78 0,2 1 0,1-2 0,0 1 0,2-1 0,1 0 0,1-1 0,1 0 0,18 23 0,20 21 0,71 70 0,-76-87 0,60 58 0,-96-98 0,0-1 0,1-1 0,0 0 0,0 0 0,1-1 0,23 10 0,-5-4 0,55 15 0,-60-23-273,1-1 0,-1-1 0,1-1 0,29-2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08.064"/>
    </inkml:context>
    <inkml:brush xml:id="br0">
      <inkml:brushProperty name="width" value="0.2" units="cm"/>
      <inkml:brushProperty name="height" value="0.2" units="cm"/>
      <inkml:brushProperty name="color" value="#E71224"/>
    </inkml:brush>
  </inkml:definitions>
  <inkml:trace contextRef="#ctx0" brushRef="#br0">766 0 24575,'-54'0'0,"-66"9"0,97-5 0,0 0 0,0 2 0,0 1 0,1 0 0,-30 15 0,17-3 0,1 1 0,2 1 0,0 2 0,-37 34 0,18-8 0,-67 80 0,112-122 0,0 0 0,1 1 0,0 0 0,0-1 0,1 2 0,0-1 0,0 0 0,1 1 0,0 0 0,0 0 0,1 0 0,-2 17 0,4-17 0,0-1 0,1 0 0,0 0 0,1 0 0,0 0 0,0 0 0,0 0 0,1-1 0,0 1 0,1-1 0,0 1 0,0-1 0,0-1 0,10 12 0,-2-3 0,1-1 0,0 0 0,1-2 0,1 1 0,0-2 0,0 0 0,1 0 0,0-2 0,1 0 0,0-1 0,24 9 0,-7-8 0,1 0 0,0-2 0,0-2 0,1-1 0,39-1 0,-11-2 0,-9-1 0,0 2 0,88 14 0,-129-13 0,-1 0 0,1 0 0,-1 1 0,0 1 0,0 0 0,0 1 0,-1 1 0,0 0 0,0 0 0,0 1 0,-1 1 0,-1 0 0,1 0 0,-1 1 0,13 16 0,-20-20 0,0 0 0,1 0 0,-2 0 0,1 0 0,-1 1 0,0-1 0,0 1 0,-1-1 0,0 1 0,0-1 0,0 1 0,-1 0 0,0 0 0,0-1 0,-1 1 0,0 0 0,0-1 0,0 1 0,-1-1 0,0 1 0,-3 6 0,-8 14 0,0 1 0,-2-2 0,-26 37 0,13-20 0,0 2 0,2 0 0,1 2 0,3 1 0,2 1 0,-19 74 0,35-111 0,0-1 0,-1 1 0,0-1 0,-1 0 0,0-1 0,-10 13 0,10-14 0,0-1 0,1 1 0,0 1 0,0-1 0,1 1 0,0-1 0,0 1 0,-2 17 0,4-12-105,-1 0 0,0 1 0,-1-1 0,-1 0 0,-1-1 0,0 1 0,0-1 0,-1 0 0,-1 0 0,-1-1 0,0 0 0,-15 17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0T17:24:09.369"/>
    </inkml:context>
    <inkml:brush xml:id="br0">
      <inkml:brushProperty name="width" value="0.2" units="cm"/>
      <inkml:brushProperty name="height" value="0.2" units="cm"/>
      <inkml:brushProperty name="color" value="#E71224"/>
    </inkml:brush>
  </inkml:definitions>
  <inkml:trace contextRef="#ctx0" brushRef="#br0">0 1 24575,'4'13'0,"1"1"0,0-1 0,13 25 0,2 5 0,272 566 0,-275-573 0,-2 1 0,-2 1 0,13 60 0,-7-36 0,2-1 0,49 99 0,4 7 0,-50-103 0,3-1 0,2-1 0,3-2 0,43 60 0,-72-116-151,0 0-1,0 0 0,0-1 0,1 0 1,-1 1-1,1-1 0,0-1 1,6 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20:50:37.073"/>
    </inkml:context>
    <inkml:brush xml:id="br0">
      <inkml:brushProperty name="width" value="0.2" units="cm"/>
      <inkml:brushProperty name="height" value="0.2" units="cm"/>
      <inkml:brushProperty name="color" value="#E71224"/>
    </inkml:brush>
  </inkml:definitions>
  <inkml:trace contextRef="#ctx0" brushRef="#br0">0 0 24575,'36'37'0,"143"-37"0,-216-37 0,-141 37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968FE-AD3D-444F-B6A8-796D946DC3A6}" type="datetimeFigureOut">
              <a:rPr lang="en-US" smtClean="0"/>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12EAA-B504-4DE4-86AF-9234CC185AA8}" type="slidenum">
              <a:rPr lang="en-US" smtClean="0"/>
              <a:t>‹#›</a:t>
            </a:fld>
            <a:endParaRPr lang="en-US" dirty="0"/>
          </a:p>
        </p:txBody>
      </p:sp>
    </p:spTree>
    <p:extLst>
      <p:ext uri="{BB962C8B-B14F-4D97-AF65-F5344CB8AC3E}">
        <p14:creationId xmlns:p14="http://schemas.microsoft.com/office/powerpoint/2010/main" val="33700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12EAA-B504-4DE4-86AF-9234CC185AA8}" type="slidenum">
              <a:rPr lang="en-US" smtClean="0"/>
              <a:t>1</a:t>
            </a:fld>
            <a:endParaRPr lang="en-US" dirty="0"/>
          </a:p>
        </p:txBody>
      </p:sp>
    </p:spTree>
    <p:extLst>
      <p:ext uri="{BB962C8B-B14F-4D97-AF65-F5344CB8AC3E}">
        <p14:creationId xmlns:p14="http://schemas.microsoft.com/office/powerpoint/2010/main" val="164088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executive officers, there are six trustees on the district board. Each trustee represents a region. </a:t>
            </a:r>
          </a:p>
          <a:p>
            <a:r>
              <a:rPr lang="en-US" dirty="0"/>
              <a:t>The red boundary lines for the six regions will not be changing come Oct. 1. The color shaded divisions will be changing. Currently, there are 25 divisions and, although modified a few times over the years, have largely stayed unchanged since the early 1980s. The recommendation of a </a:t>
            </a:r>
            <a:r>
              <a:rPr lang="en-US" dirty="0" err="1"/>
              <a:t>redivisioning</a:t>
            </a:r>
            <a:r>
              <a:rPr lang="en-US" dirty="0"/>
              <a:t> committee was to move to 16 divisions and on a majority vote, the District Board in January made that official come Oct. 1. Decreasing membership numbers, dwindling volunteers for lt. governor and other changes in the past 40 years drove the decision to redivision. </a:t>
            </a:r>
          </a:p>
        </p:txBody>
      </p:sp>
      <p:sp>
        <p:nvSpPr>
          <p:cNvPr id="4" name="Slide Number Placeholder 3"/>
          <p:cNvSpPr>
            <a:spLocks noGrp="1"/>
          </p:cNvSpPr>
          <p:nvPr>
            <p:ph type="sldNum" sz="quarter" idx="5"/>
          </p:nvPr>
        </p:nvSpPr>
        <p:spPr/>
        <p:txBody>
          <a:bodyPr/>
          <a:lstStyle/>
          <a:p>
            <a:fld id="{EC112EAA-B504-4DE4-86AF-9234CC185AA8}" type="slidenum">
              <a:rPr lang="en-US" smtClean="0"/>
              <a:t>11</a:t>
            </a:fld>
            <a:endParaRPr lang="en-US" dirty="0"/>
          </a:p>
        </p:txBody>
      </p:sp>
    </p:spTree>
    <p:extLst>
      <p:ext uri="{BB962C8B-B14F-4D97-AF65-F5344CB8AC3E}">
        <p14:creationId xmlns:p14="http://schemas.microsoft.com/office/powerpoint/2010/main" val="306010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7FDA9-CF7E-7693-4974-5E90B146C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7FACD-2ECC-5516-0E17-B5A3F73CC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2AC77-2491-20C6-D97A-5BC7F9D7D2E5}"/>
              </a:ext>
            </a:extLst>
          </p:cNvPr>
          <p:cNvSpPr>
            <a:spLocks noGrp="1"/>
          </p:cNvSpPr>
          <p:nvPr>
            <p:ph type="body" idx="1"/>
          </p:nvPr>
        </p:nvSpPr>
        <p:spPr/>
        <p:txBody>
          <a:bodyPr/>
          <a:lstStyle/>
          <a:p>
            <a:r>
              <a:rPr lang="en-US" dirty="0"/>
              <a:t>These are the divisions and lt. governor leaders for coming Kiwanis year. </a:t>
            </a:r>
          </a:p>
          <a:p>
            <a:r>
              <a:rPr lang="en-US" i="1" dirty="0"/>
              <a:t>Move to next slide to see “new” divisions. </a:t>
            </a:r>
          </a:p>
        </p:txBody>
      </p:sp>
      <p:sp>
        <p:nvSpPr>
          <p:cNvPr id="4" name="Slide Number Placeholder 3">
            <a:extLst>
              <a:ext uri="{FF2B5EF4-FFF2-40B4-BE49-F238E27FC236}">
                <a16:creationId xmlns:a16="http://schemas.microsoft.com/office/drawing/2014/main" id="{C7FE3FFF-646B-5752-97C2-AC23CC283618}"/>
              </a:ext>
            </a:extLst>
          </p:cNvPr>
          <p:cNvSpPr>
            <a:spLocks noGrp="1"/>
          </p:cNvSpPr>
          <p:nvPr>
            <p:ph type="sldNum" sz="quarter" idx="5"/>
          </p:nvPr>
        </p:nvSpPr>
        <p:spPr/>
        <p:txBody>
          <a:bodyPr/>
          <a:lstStyle/>
          <a:p>
            <a:fld id="{EC112EAA-B504-4DE4-86AF-9234CC185AA8}" type="slidenum">
              <a:rPr lang="en-US" smtClean="0"/>
              <a:t>12</a:t>
            </a:fld>
            <a:endParaRPr lang="en-US" dirty="0"/>
          </a:p>
        </p:txBody>
      </p:sp>
    </p:spTree>
    <p:extLst>
      <p:ext uri="{BB962C8B-B14F-4D97-AF65-F5344CB8AC3E}">
        <p14:creationId xmlns:p14="http://schemas.microsoft.com/office/powerpoint/2010/main" val="63168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this is small and hard to read on screen but this is a pdf on the front page of the District website. </a:t>
            </a:r>
          </a:p>
          <a:p>
            <a:r>
              <a:rPr lang="en-US" dirty="0"/>
              <a:t>A map will also be redrawn with the new divisions. </a:t>
            </a:r>
          </a:p>
        </p:txBody>
      </p:sp>
      <p:sp>
        <p:nvSpPr>
          <p:cNvPr id="4" name="Slide Number Placeholder 3"/>
          <p:cNvSpPr>
            <a:spLocks noGrp="1"/>
          </p:cNvSpPr>
          <p:nvPr>
            <p:ph type="sldNum" sz="quarter" idx="5"/>
          </p:nvPr>
        </p:nvSpPr>
        <p:spPr/>
        <p:txBody>
          <a:bodyPr/>
          <a:lstStyle/>
          <a:p>
            <a:fld id="{EC112EAA-B504-4DE4-86AF-9234CC185AA8}" type="slidenum">
              <a:rPr lang="en-US" smtClean="0"/>
              <a:t>13</a:t>
            </a:fld>
            <a:endParaRPr lang="en-US" dirty="0"/>
          </a:p>
        </p:txBody>
      </p:sp>
    </p:spTree>
    <p:extLst>
      <p:ext uri="{BB962C8B-B14F-4D97-AF65-F5344CB8AC3E}">
        <p14:creationId xmlns:p14="http://schemas.microsoft.com/office/powerpoint/2010/main" val="175235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address for district website. </a:t>
            </a:r>
          </a:p>
          <a:p>
            <a:r>
              <a:rPr lang="en-US" dirty="0"/>
              <a:t>PRESENTERS OFFER THIS BRIEF OVERVIEW: About us has a lot of info about the district, plus a listing of clubs. Find district board, trustee, lt. governor, bylaws and other governing-type info under governance. Tell them to heck out the activities and Foundation tabs for great information as well. </a:t>
            </a:r>
          </a:p>
          <a:p>
            <a:r>
              <a:rPr lang="en-US" dirty="0"/>
              <a:t>ALSO PLEASE POINT OUT that there are multiple pages on the website for clubs to get a variety of resources. </a:t>
            </a:r>
          </a:p>
        </p:txBody>
      </p:sp>
      <p:sp>
        <p:nvSpPr>
          <p:cNvPr id="4" name="Slide Number Placeholder 3"/>
          <p:cNvSpPr>
            <a:spLocks noGrp="1"/>
          </p:cNvSpPr>
          <p:nvPr>
            <p:ph type="sldNum" sz="quarter" idx="5"/>
          </p:nvPr>
        </p:nvSpPr>
        <p:spPr/>
        <p:txBody>
          <a:bodyPr/>
          <a:lstStyle/>
          <a:p>
            <a:fld id="{EC112EAA-B504-4DE4-86AF-9234CC185AA8}" type="slidenum">
              <a:rPr lang="en-US" smtClean="0"/>
              <a:t>14</a:t>
            </a:fld>
            <a:endParaRPr lang="en-US" dirty="0"/>
          </a:p>
        </p:txBody>
      </p:sp>
    </p:spTree>
    <p:extLst>
      <p:ext uri="{BB962C8B-B14F-4D97-AF65-F5344CB8AC3E}">
        <p14:creationId xmlns:p14="http://schemas.microsoft.com/office/powerpoint/2010/main" val="323783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ways that members can stay connected to the district, other clubs and other members. </a:t>
            </a:r>
          </a:p>
          <a:p>
            <a:r>
              <a:rPr lang="en-US" dirty="0"/>
              <a:t>There are some educational videos on our YouTube channel that would also work out for a club meeting, should a last minute need or program cancellation happen. </a:t>
            </a:r>
          </a:p>
        </p:txBody>
      </p:sp>
      <p:sp>
        <p:nvSpPr>
          <p:cNvPr id="4" name="Slide Number Placeholder 3"/>
          <p:cNvSpPr>
            <a:spLocks noGrp="1"/>
          </p:cNvSpPr>
          <p:nvPr>
            <p:ph type="sldNum" sz="quarter" idx="5"/>
          </p:nvPr>
        </p:nvSpPr>
        <p:spPr/>
        <p:txBody>
          <a:bodyPr/>
          <a:lstStyle/>
          <a:p>
            <a:fld id="{EC112EAA-B504-4DE4-86AF-9234CC185AA8}" type="slidenum">
              <a:rPr lang="en-US" smtClean="0"/>
              <a:t>15</a:t>
            </a:fld>
            <a:endParaRPr lang="en-US" dirty="0"/>
          </a:p>
        </p:txBody>
      </p:sp>
    </p:spTree>
    <p:extLst>
      <p:ext uri="{BB962C8B-B14F-4D97-AF65-F5344CB8AC3E}">
        <p14:creationId xmlns:p14="http://schemas.microsoft.com/office/powerpoint/2010/main" val="400051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Kiwanian comes out once a month, usually first full week of the month, and is for district and international announcements. </a:t>
            </a:r>
          </a:p>
          <a:p>
            <a:r>
              <a:rPr lang="en-US" dirty="0"/>
              <a:t>News From Around the District is the newsletter for clubs to share their successes, announcements and great things going on. With the exception of a couple months, this will come out in conjunction with The Kiwanian. </a:t>
            </a:r>
          </a:p>
          <a:p>
            <a:r>
              <a:rPr lang="en-US" dirty="0"/>
              <a:t>Both of these newsletters go to every Kiwanian in the district who continues to subscribe to emails. </a:t>
            </a:r>
          </a:p>
        </p:txBody>
      </p:sp>
      <p:sp>
        <p:nvSpPr>
          <p:cNvPr id="4" name="Slide Number Placeholder 3"/>
          <p:cNvSpPr>
            <a:spLocks noGrp="1"/>
          </p:cNvSpPr>
          <p:nvPr>
            <p:ph type="sldNum" sz="quarter" idx="5"/>
          </p:nvPr>
        </p:nvSpPr>
        <p:spPr/>
        <p:txBody>
          <a:bodyPr/>
          <a:lstStyle/>
          <a:p>
            <a:fld id="{EC112EAA-B504-4DE4-86AF-9234CC185AA8}" type="slidenum">
              <a:rPr lang="en-US" smtClean="0"/>
              <a:t>16</a:t>
            </a:fld>
            <a:endParaRPr lang="en-US" dirty="0"/>
          </a:p>
        </p:txBody>
      </p:sp>
    </p:spTree>
    <p:extLst>
      <p:ext uri="{BB962C8B-B14F-4D97-AF65-F5344CB8AC3E}">
        <p14:creationId xmlns:p14="http://schemas.microsoft.com/office/powerpoint/2010/main" val="117399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 Officer Buzz is YOUR newsletter”  This goes to club officers and is emailed periodically. There are usually three or four important items that club officers need to be aware of that are grouped into this newsletter. </a:t>
            </a:r>
          </a:p>
        </p:txBody>
      </p:sp>
      <p:sp>
        <p:nvSpPr>
          <p:cNvPr id="4" name="Slide Number Placeholder 3"/>
          <p:cNvSpPr>
            <a:spLocks noGrp="1"/>
          </p:cNvSpPr>
          <p:nvPr>
            <p:ph type="sldNum" sz="quarter" idx="5"/>
          </p:nvPr>
        </p:nvSpPr>
        <p:spPr/>
        <p:txBody>
          <a:bodyPr/>
          <a:lstStyle/>
          <a:p>
            <a:fld id="{EC112EAA-B504-4DE4-86AF-9234CC185AA8}" type="slidenum">
              <a:rPr lang="en-US" smtClean="0"/>
              <a:t>17</a:t>
            </a:fld>
            <a:endParaRPr lang="en-US" dirty="0"/>
          </a:p>
        </p:txBody>
      </p:sp>
    </p:spTree>
    <p:extLst>
      <p:ext uri="{BB962C8B-B14F-4D97-AF65-F5344CB8AC3E}">
        <p14:creationId xmlns:p14="http://schemas.microsoft.com/office/powerpoint/2010/main" val="143798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is the primary means for the District to communicate with all members. We do hear that members are not getting district emails, and there may be a couple of reasons for that. Constant Contact sometimes is flagged by emails and it may drop into a spam folder, check there first. Or, a member may have accidently unsubscribed. Lisa can get you subscribed again, but you need to contact her in the district office to make that happen. Or, sometimes members have an outdated or incorrect email address listed with their KI records. Once updated, emails can flow again. </a:t>
            </a:r>
          </a:p>
        </p:txBody>
      </p:sp>
      <p:sp>
        <p:nvSpPr>
          <p:cNvPr id="4" name="Slide Number Placeholder 3"/>
          <p:cNvSpPr>
            <a:spLocks noGrp="1"/>
          </p:cNvSpPr>
          <p:nvPr>
            <p:ph type="sldNum" sz="quarter" idx="5"/>
          </p:nvPr>
        </p:nvSpPr>
        <p:spPr/>
        <p:txBody>
          <a:bodyPr/>
          <a:lstStyle/>
          <a:p>
            <a:fld id="{EC112EAA-B504-4DE4-86AF-9234CC185AA8}" type="slidenum">
              <a:rPr lang="en-US" smtClean="0"/>
              <a:t>18</a:t>
            </a:fld>
            <a:endParaRPr lang="en-US" dirty="0"/>
          </a:p>
        </p:txBody>
      </p:sp>
    </p:spTree>
    <p:extLst>
      <p:ext uri="{BB962C8B-B14F-4D97-AF65-F5344CB8AC3E}">
        <p14:creationId xmlns:p14="http://schemas.microsoft.com/office/powerpoint/2010/main" val="428188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Foundation is a very important organization. It is a separate organization from the Nebraska-Iowa District, but we work hand in hand together when it comes to serving our communities and clubs. </a:t>
            </a:r>
          </a:p>
          <a:p>
            <a:r>
              <a:rPr lang="en-US" dirty="0"/>
              <a:t>The foundation turns donations into grants to clubs throughout the district. Many communities have benefited from the service project aided by Foundation grants. There are four grant cycles each year. And each year, clubs are asked to budget a donation to the foundation to ensure they can continue with their mission. </a:t>
            </a:r>
          </a:p>
        </p:txBody>
      </p:sp>
      <p:sp>
        <p:nvSpPr>
          <p:cNvPr id="4" name="Slide Number Placeholder 3"/>
          <p:cNvSpPr>
            <a:spLocks noGrp="1"/>
          </p:cNvSpPr>
          <p:nvPr>
            <p:ph type="sldNum" sz="quarter" idx="5"/>
          </p:nvPr>
        </p:nvSpPr>
        <p:spPr/>
        <p:txBody>
          <a:bodyPr/>
          <a:lstStyle/>
          <a:p>
            <a:fld id="{EC112EAA-B504-4DE4-86AF-9234CC185AA8}" type="slidenum">
              <a:rPr lang="en-US" smtClean="0"/>
              <a:t>19</a:t>
            </a:fld>
            <a:endParaRPr lang="en-US" dirty="0"/>
          </a:p>
        </p:txBody>
      </p:sp>
    </p:spTree>
    <p:extLst>
      <p:ext uri="{BB962C8B-B14F-4D97-AF65-F5344CB8AC3E}">
        <p14:creationId xmlns:p14="http://schemas.microsoft.com/office/powerpoint/2010/main" val="200855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for this year’s district convention is being accepted through July 25 so there is still time to get signed up. We have great education sessions, special guest speakers, two service projects and plenty of fellowship and fun. </a:t>
            </a:r>
          </a:p>
          <a:p>
            <a:r>
              <a:rPr lang="en-US" dirty="0"/>
              <a:t>And, mark your calendars for next year’s convention. We are going to “rock” the Mid America Cener in Council Bluffs Aug. 7 and 8, 2026. </a:t>
            </a:r>
          </a:p>
        </p:txBody>
      </p:sp>
      <p:sp>
        <p:nvSpPr>
          <p:cNvPr id="4" name="Slide Number Placeholder 3"/>
          <p:cNvSpPr>
            <a:spLocks noGrp="1"/>
          </p:cNvSpPr>
          <p:nvPr>
            <p:ph type="sldNum" sz="quarter" idx="5"/>
          </p:nvPr>
        </p:nvSpPr>
        <p:spPr/>
        <p:txBody>
          <a:bodyPr/>
          <a:lstStyle/>
          <a:p>
            <a:fld id="{EC112EAA-B504-4DE4-86AF-9234CC185AA8}" type="slidenum">
              <a:rPr lang="en-US" smtClean="0"/>
              <a:t>21</a:t>
            </a:fld>
            <a:endParaRPr lang="en-US" dirty="0"/>
          </a:p>
        </p:txBody>
      </p:sp>
    </p:spTree>
    <p:extLst>
      <p:ext uri="{BB962C8B-B14F-4D97-AF65-F5344CB8AC3E}">
        <p14:creationId xmlns:p14="http://schemas.microsoft.com/office/powerpoint/2010/main" val="199680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12EAA-B504-4DE4-86AF-9234CC185AA8}" type="slidenum">
              <a:rPr lang="en-US" smtClean="0"/>
              <a:t>2</a:t>
            </a:fld>
            <a:endParaRPr lang="en-US" dirty="0"/>
          </a:p>
        </p:txBody>
      </p:sp>
    </p:spTree>
    <p:extLst>
      <p:ext uri="{BB962C8B-B14F-4D97-AF65-F5344CB8AC3E}">
        <p14:creationId xmlns:p14="http://schemas.microsoft.com/office/powerpoint/2010/main" val="15436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Pittsburgh was an awesome convention. There were about 1,400 Kiwanians from around the globe in attendance. More than 30 Nebraska-Iowa Kiwanians made the trip. </a:t>
            </a:r>
          </a:p>
          <a:p>
            <a:r>
              <a:rPr lang="en-US" dirty="0"/>
              <a:t>The excitement is building for 2026. This will truly by an international convention as we can travel to the Philippines. </a:t>
            </a:r>
          </a:p>
        </p:txBody>
      </p:sp>
      <p:sp>
        <p:nvSpPr>
          <p:cNvPr id="4" name="Slide Number Placeholder 3"/>
          <p:cNvSpPr>
            <a:spLocks noGrp="1"/>
          </p:cNvSpPr>
          <p:nvPr>
            <p:ph type="sldNum" sz="quarter" idx="5"/>
          </p:nvPr>
        </p:nvSpPr>
        <p:spPr/>
        <p:txBody>
          <a:bodyPr/>
          <a:lstStyle/>
          <a:p>
            <a:fld id="{EC112EAA-B504-4DE4-86AF-9234CC185AA8}" type="slidenum">
              <a:rPr lang="en-US" smtClean="0"/>
              <a:t>22</a:t>
            </a:fld>
            <a:endParaRPr lang="en-US" dirty="0"/>
          </a:p>
        </p:txBody>
      </p:sp>
    </p:spTree>
    <p:extLst>
      <p:ext uri="{BB962C8B-B14F-4D97-AF65-F5344CB8AC3E}">
        <p14:creationId xmlns:p14="http://schemas.microsoft.com/office/powerpoint/2010/main" val="64323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items to put on your calendar for next Kiwanis year. </a:t>
            </a:r>
          </a:p>
          <a:p>
            <a:r>
              <a:rPr lang="en-US" dirty="0"/>
              <a:t>The Leadership Retreat will again be open to all Nebraska-Iowa Kiwanians. Seating will be limited to about 85 so watch for those details coming out in January. </a:t>
            </a:r>
          </a:p>
          <a:p>
            <a:r>
              <a:rPr lang="en-US" dirty="0"/>
              <a:t>Club Leadership Chats are an extension of CLE and are open to all members. CLCs are signature sessions of the Nebraska-Iowa District and are offer updates and new information from both the district and international levels. </a:t>
            </a:r>
          </a:p>
        </p:txBody>
      </p:sp>
      <p:sp>
        <p:nvSpPr>
          <p:cNvPr id="4" name="Slide Number Placeholder 3"/>
          <p:cNvSpPr>
            <a:spLocks noGrp="1"/>
          </p:cNvSpPr>
          <p:nvPr>
            <p:ph type="sldNum" sz="quarter" idx="5"/>
          </p:nvPr>
        </p:nvSpPr>
        <p:spPr/>
        <p:txBody>
          <a:bodyPr/>
          <a:lstStyle/>
          <a:p>
            <a:fld id="{EC112EAA-B504-4DE4-86AF-9234CC185AA8}" type="slidenum">
              <a:rPr lang="en-US" smtClean="0"/>
              <a:t>23</a:t>
            </a:fld>
            <a:endParaRPr lang="en-US" dirty="0"/>
          </a:p>
        </p:txBody>
      </p:sp>
    </p:spTree>
    <p:extLst>
      <p:ext uri="{BB962C8B-B14F-4D97-AF65-F5344CB8AC3E}">
        <p14:creationId xmlns:p14="http://schemas.microsoft.com/office/powerpoint/2010/main" val="424781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12EAA-B504-4DE4-86AF-9234CC185AA8}" type="slidenum">
              <a:rPr lang="en-US" smtClean="0"/>
              <a:t>24</a:t>
            </a:fld>
            <a:endParaRPr lang="en-US" dirty="0"/>
          </a:p>
        </p:txBody>
      </p:sp>
    </p:spTree>
    <p:extLst>
      <p:ext uri="{BB962C8B-B14F-4D97-AF65-F5344CB8AC3E}">
        <p14:creationId xmlns:p14="http://schemas.microsoft.com/office/powerpoint/2010/main" val="4221525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our five SLPS are Kiwanis 101. But, our SLPs are what make our organization unique. </a:t>
            </a:r>
          </a:p>
          <a:p>
            <a:r>
              <a:rPr lang="en-US" dirty="0"/>
              <a:t>K-Kids – elementary; Builders Club – middle school; Key Club – high school; CKI- college; and Aktion Club – adults with disabilities </a:t>
            </a:r>
          </a:p>
        </p:txBody>
      </p:sp>
      <p:sp>
        <p:nvSpPr>
          <p:cNvPr id="4" name="Slide Number Placeholder 3"/>
          <p:cNvSpPr>
            <a:spLocks noGrp="1"/>
          </p:cNvSpPr>
          <p:nvPr>
            <p:ph type="sldNum" sz="quarter" idx="5"/>
          </p:nvPr>
        </p:nvSpPr>
        <p:spPr/>
        <p:txBody>
          <a:bodyPr/>
          <a:lstStyle/>
          <a:p>
            <a:fld id="{EC112EAA-B504-4DE4-86AF-9234CC185AA8}" type="slidenum">
              <a:rPr lang="en-US" smtClean="0"/>
              <a:t>25</a:t>
            </a:fld>
            <a:endParaRPr lang="en-US" dirty="0"/>
          </a:p>
        </p:txBody>
      </p:sp>
    </p:spTree>
    <p:extLst>
      <p:ext uri="{BB962C8B-B14F-4D97-AF65-F5344CB8AC3E}">
        <p14:creationId xmlns:p14="http://schemas.microsoft.com/office/powerpoint/2010/main" val="359759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1C5B-250A-7D10-2E5F-76032C9CB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EA91F-D363-99C1-14F9-A9C7F05D5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E34A5-ACD6-A468-1EAE-A5F96C3245F5}"/>
              </a:ext>
            </a:extLst>
          </p:cNvPr>
          <p:cNvSpPr>
            <a:spLocks noGrp="1"/>
          </p:cNvSpPr>
          <p:nvPr>
            <p:ph type="body" idx="1"/>
          </p:nvPr>
        </p:nvSpPr>
        <p:spPr/>
        <p:txBody>
          <a:bodyPr/>
          <a:lstStyle/>
          <a:p>
            <a:r>
              <a:rPr lang="en-US" dirty="0"/>
              <a:t>With the rise in virtual meetings and activities, we sometimes forget the protocol when we have an in person meeting or activity and have special guests present. </a:t>
            </a:r>
          </a:p>
          <a:p>
            <a:r>
              <a:rPr lang="en-US" dirty="0"/>
              <a:t>It is important to recognize our special guests, make them feel important and give them an opportunity to share. These are just a few protocol tips </a:t>
            </a:r>
          </a:p>
        </p:txBody>
      </p:sp>
      <p:sp>
        <p:nvSpPr>
          <p:cNvPr id="4" name="Slide Number Placeholder 3">
            <a:extLst>
              <a:ext uri="{FF2B5EF4-FFF2-40B4-BE49-F238E27FC236}">
                <a16:creationId xmlns:a16="http://schemas.microsoft.com/office/drawing/2014/main" id="{36DBF9EA-A90D-FAB2-E61F-6D345B3407D4}"/>
              </a:ext>
            </a:extLst>
          </p:cNvPr>
          <p:cNvSpPr>
            <a:spLocks noGrp="1"/>
          </p:cNvSpPr>
          <p:nvPr>
            <p:ph type="sldNum" sz="quarter" idx="5"/>
          </p:nvPr>
        </p:nvSpPr>
        <p:spPr/>
        <p:txBody>
          <a:bodyPr/>
          <a:lstStyle/>
          <a:p>
            <a:fld id="{EC112EAA-B504-4DE4-86AF-9234CC185AA8}" type="slidenum">
              <a:rPr lang="en-US" smtClean="0"/>
              <a:t>26</a:t>
            </a:fld>
            <a:endParaRPr lang="en-US" dirty="0"/>
          </a:p>
        </p:txBody>
      </p:sp>
    </p:spTree>
    <p:extLst>
      <p:ext uri="{BB962C8B-B14F-4D97-AF65-F5344CB8AC3E}">
        <p14:creationId xmlns:p14="http://schemas.microsoft.com/office/powerpoint/2010/main" val="5817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3C19-2E34-13C9-6B47-52BB35E2E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C9C39-FE54-3E71-17BC-212EE790E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F1989-11F1-7E42-2A9C-B6ACCA37C543}"/>
              </a:ext>
            </a:extLst>
          </p:cNvPr>
          <p:cNvSpPr>
            <a:spLocks noGrp="1"/>
          </p:cNvSpPr>
          <p:nvPr>
            <p:ph type="body" idx="1"/>
          </p:nvPr>
        </p:nvSpPr>
        <p:spPr/>
        <p:txBody>
          <a:bodyPr/>
          <a:lstStyle/>
          <a:p>
            <a:r>
              <a:rPr lang="en-US" dirty="0"/>
              <a:t>THIS SLIDE IS AMINATED AND WILL TAKE SEVERAL CLICKS TO GET THROUGH </a:t>
            </a:r>
          </a:p>
          <a:p>
            <a:r>
              <a:rPr lang="en-US" dirty="0"/>
              <a:t>First, second and third click: These are the current Kiwanis logos. This is the branding we should be using. </a:t>
            </a:r>
          </a:p>
          <a:p>
            <a:r>
              <a:rPr lang="en-US" dirty="0"/>
              <a:t>Fourth click: Gives the “yes” use these </a:t>
            </a:r>
          </a:p>
          <a:p>
            <a:r>
              <a:rPr lang="en-US" dirty="0"/>
              <a:t>fifth click: Shows the old bird cage logo and the squeezed image; Fourth click: Do Not use these </a:t>
            </a:r>
          </a:p>
        </p:txBody>
      </p:sp>
      <p:sp>
        <p:nvSpPr>
          <p:cNvPr id="4" name="Slide Number Placeholder 3">
            <a:extLst>
              <a:ext uri="{FF2B5EF4-FFF2-40B4-BE49-F238E27FC236}">
                <a16:creationId xmlns:a16="http://schemas.microsoft.com/office/drawing/2014/main" id="{65826FBB-2953-6FB8-D0A8-C61E1C37E90A}"/>
              </a:ext>
            </a:extLst>
          </p:cNvPr>
          <p:cNvSpPr>
            <a:spLocks noGrp="1"/>
          </p:cNvSpPr>
          <p:nvPr>
            <p:ph type="sldNum" sz="quarter" idx="5"/>
          </p:nvPr>
        </p:nvSpPr>
        <p:spPr/>
        <p:txBody>
          <a:bodyPr/>
          <a:lstStyle/>
          <a:p>
            <a:fld id="{EC112EAA-B504-4DE4-86AF-9234CC185AA8}" type="slidenum">
              <a:rPr lang="en-US" smtClean="0"/>
              <a:t>27</a:t>
            </a:fld>
            <a:endParaRPr lang="en-US" dirty="0"/>
          </a:p>
        </p:txBody>
      </p:sp>
    </p:spTree>
    <p:extLst>
      <p:ext uri="{BB962C8B-B14F-4D97-AF65-F5344CB8AC3E}">
        <p14:creationId xmlns:p14="http://schemas.microsoft.com/office/powerpoint/2010/main" val="189378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hopefully herd this before, and you are going to hear it again. Every club needs to provide Youth Protection training to members every year, preferably in October or November. There are resources on both district and KI websites to guide you through the training. At minimum, every member needs to get a copy of the Youth Protection </a:t>
            </a:r>
            <a:r>
              <a:rPr lang="en-US" dirty="0" err="1"/>
              <a:t>Guideliens</a:t>
            </a:r>
            <a:r>
              <a:rPr lang="en-US" dirty="0"/>
              <a:t> every year. </a:t>
            </a:r>
          </a:p>
        </p:txBody>
      </p:sp>
      <p:sp>
        <p:nvSpPr>
          <p:cNvPr id="4" name="Slide Number Placeholder 3"/>
          <p:cNvSpPr>
            <a:spLocks noGrp="1"/>
          </p:cNvSpPr>
          <p:nvPr>
            <p:ph type="sldNum" sz="quarter" idx="5"/>
          </p:nvPr>
        </p:nvSpPr>
        <p:spPr/>
        <p:txBody>
          <a:bodyPr/>
          <a:lstStyle/>
          <a:p>
            <a:fld id="{EC112EAA-B504-4DE4-86AF-9234CC185AA8}" type="slidenum">
              <a:rPr lang="en-US" smtClean="0"/>
              <a:t>28</a:t>
            </a:fld>
            <a:endParaRPr lang="en-US" dirty="0"/>
          </a:p>
        </p:txBody>
      </p:sp>
    </p:spTree>
    <p:extLst>
      <p:ext uri="{BB962C8B-B14F-4D97-AF65-F5344CB8AC3E}">
        <p14:creationId xmlns:p14="http://schemas.microsoft.com/office/powerpoint/2010/main" val="1426731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Kiwanis Connect is disables and Kiwanis Engage starts July 15. ALL MEMBERS CAN USE ENGAGE AND ARE ENCOURGED TO DO SO. </a:t>
            </a:r>
          </a:p>
          <a:p>
            <a:r>
              <a:rPr lang="en-US" dirty="0"/>
              <a:t>There will be more on this offered in individual officer training  MESSAGE TO EVRYONE: ALL MEMBERS HAVE ACCESS </a:t>
            </a:r>
          </a:p>
        </p:txBody>
      </p:sp>
      <p:sp>
        <p:nvSpPr>
          <p:cNvPr id="4" name="Slide Number Placeholder 3"/>
          <p:cNvSpPr>
            <a:spLocks noGrp="1"/>
          </p:cNvSpPr>
          <p:nvPr>
            <p:ph type="sldNum" sz="quarter" idx="5"/>
          </p:nvPr>
        </p:nvSpPr>
        <p:spPr/>
        <p:txBody>
          <a:bodyPr/>
          <a:lstStyle/>
          <a:p>
            <a:fld id="{EC112EAA-B504-4DE4-86AF-9234CC185AA8}" type="slidenum">
              <a:rPr lang="en-US" smtClean="0"/>
              <a:t>29</a:t>
            </a:fld>
            <a:endParaRPr lang="en-US" dirty="0"/>
          </a:p>
        </p:txBody>
      </p:sp>
    </p:spTree>
    <p:extLst>
      <p:ext uri="{BB962C8B-B14F-4D97-AF65-F5344CB8AC3E}">
        <p14:creationId xmlns:p14="http://schemas.microsoft.com/office/powerpoint/2010/main" val="3282029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8-page Membership Workbook was new this year, and it will be back in 2025-2026. Every club will be asked to review their membership plan – or create it if you didn’t get it done this year – and submit their goals for 2025-2026. The district saw less than half of its clubs report this year, and we want to increase participation this coming year. This really is a good tool to help strengthen and grow your club. </a:t>
            </a:r>
          </a:p>
        </p:txBody>
      </p:sp>
      <p:sp>
        <p:nvSpPr>
          <p:cNvPr id="4" name="Slide Number Placeholder 3"/>
          <p:cNvSpPr>
            <a:spLocks noGrp="1"/>
          </p:cNvSpPr>
          <p:nvPr>
            <p:ph type="sldNum" sz="quarter" idx="5"/>
          </p:nvPr>
        </p:nvSpPr>
        <p:spPr/>
        <p:txBody>
          <a:bodyPr/>
          <a:lstStyle/>
          <a:p>
            <a:fld id="{EC112EAA-B504-4DE4-86AF-9234CC185AA8}" type="slidenum">
              <a:rPr lang="en-US" smtClean="0"/>
              <a:t>30</a:t>
            </a:fld>
            <a:endParaRPr lang="en-US" dirty="0"/>
          </a:p>
        </p:txBody>
      </p:sp>
    </p:spTree>
    <p:extLst>
      <p:ext uri="{BB962C8B-B14F-4D97-AF65-F5344CB8AC3E}">
        <p14:creationId xmlns:p14="http://schemas.microsoft.com/office/powerpoint/2010/main" val="424180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info on Michael:</a:t>
            </a:r>
          </a:p>
          <a:p>
            <a:r>
              <a:rPr lang="en-US" dirty="0"/>
              <a:t>He is a financial investment professional and his wife also belongs to Kiwanis </a:t>
            </a:r>
          </a:p>
        </p:txBody>
      </p:sp>
      <p:sp>
        <p:nvSpPr>
          <p:cNvPr id="4" name="Slide Number Placeholder 3"/>
          <p:cNvSpPr>
            <a:spLocks noGrp="1"/>
          </p:cNvSpPr>
          <p:nvPr>
            <p:ph type="sldNum" sz="quarter" idx="5"/>
          </p:nvPr>
        </p:nvSpPr>
        <p:spPr/>
        <p:txBody>
          <a:bodyPr/>
          <a:lstStyle/>
          <a:p>
            <a:fld id="{EC112EAA-B504-4DE4-86AF-9234CC185AA8}" type="slidenum">
              <a:rPr lang="en-US" smtClean="0"/>
              <a:t>3</a:t>
            </a:fld>
            <a:endParaRPr lang="en-US" dirty="0"/>
          </a:p>
        </p:txBody>
      </p:sp>
    </p:spTree>
    <p:extLst>
      <p:ext uri="{BB962C8B-B14F-4D97-AF65-F5344CB8AC3E}">
        <p14:creationId xmlns:p14="http://schemas.microsoft.com/office/powerpoint/2010/main" val="384240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earn points under each category; achieve 100 points for distinguished status; clubs must also be in good standing with international and district. Distinguished member also available and more info can be found on website </a:t>
            </a:r>
          </a:p>
        </p:txBody>
      </p:sp>
      <p:sp>
        <p:nvSpPr>
          <p:cNvPr id="4" name="Slide Number Placeholder 3"/>
          <p:cNvSpPr>
            <a:spLocks noGrp="1"/>
          </p:cNvSpPr>
          <p:nvPr>
            <p:ph type="sldNum" sz="quarter" idx="5"/>
          </p:nvPr>
        </p:nvSpPr>
        <p:spPr/>
        <p:txBody>
          <a:bodyPr/>
          <a:lstStyle/>
          <a:p>
            <a:fld id="{EC112EAA-B504-4DE4-86AF-9234CC185AA8}" type="slidenum">
              <a:rPr lang="en-US" smtClean="0"/>
              <a:t>4</a:t>
            </a:fld>
            <a:endParaRPr lang="en-US" dirty="0"/>
          </a:p>
        </p:txBody>
      </p:sp>
    </p:spTree>
    <p:extLst>
      <p:ext uri="{BB962C8B-B14F-4D97-AF65-F5344CB8AC3E}">
        <p14:creationId xmlns:p14="http://schemas.microsoft.com/office/powerpoint/2010/main" val="61780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Brian is in attendance, he will cover this slide </a:t>
            </a:r>
          </a:p>
        </p:txBody>
      </p:sp>
      <p:sp>
        <p:nvSpPr>
          <p:cNvPr id="4" name="Slide Number Placeholder 3"/>
          <p:cNvSpPr>
            <a:spLocks noGrp="1"/>
          </p:cNvSpPr>
          <p:nvPr>
            <p:ph type="sldNum" sz="quarter" idx="5"/>
          </p:nvPr>
        </p:nvSpPr>
        <p:spPr/>
        <p:txBody>
          <a:bodyPr/>
          <a:lstStyle/>
          <a:p>
            <a:fld id="{EC112EAA-B504-4DE4-86AF-9234CC185AA8}" type="slidenum">
              <a:rPr lang="en-US" smtClean="0"/>
              <a:t>5</a:t>
            </a:fld>
            <a:endParaRPr lang="en-US" dirty="0"/>
          </a:p>
        </p:txBody>
      </p:sp>
    </p:spTree>
    <p:extLst>
      <p:ext uri="{BB962C8B-B14F-4D97-AF65-F5344CB8AC3E}">
        <p14:creationId xmlns:p14="http://schemas.microsoft.com/office/powerpoint/2010/main" val="1208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Kiwanis Rocks is Brian’s theme for his year as governor. His love of music and excitement for Kiwanis makes this a natural fit for his year and goals. </a:t>
            </a:r>
          </a:p>
          <a:p>
            <a:r>
              <a:rPr lang="en-US" dirty="0"/>
              <a:t>If Brian is in attendance, he can explain more about why he chose this theme. </a:t>
            </a:r>
          </a:p>
        </p:txBody>
      </p:sp>
      <p:sp>
        <p:nvSpPr>
          <p:cNvPr id="4" name="Slide Number Placeholder 3"/>
          <p:cNvSpPr>
            <a:spLocks noGrp="1"/>
          </p:cNvSpPr>
          <p:nvPr>
            <p:ph type="sldNum" sz="quarter" idx="5"/>
          </p:nvPr>
        </p:nvSpPr>
        <p:spPr/>
        <p:txBody>
          <a:bodyPr/>
          <a:lstStyle/>
          <a:p>
            <a:fld id="{EC112EAA-B504-4DE4-86AF-9234CC185AA8}" type="slidenum">
              <a:rPr lang="en-US" smtClean="0"/>
              <a:t>6</a:t>
            </a:fld>
            <a:endParaRPr lang="en-US" dirty="0"/>
          </a:p>
        </p:txBody>
      </p:sp>
    </p:spTree>
    <p:extLst>
      <p:ext uri="{BB962C8B-B14F-4D97-AF65-F5344CB8AC3E}">
        <p14:creationId xmlns:p14="http://schemas.microsoft.com/office/powerpoint/2010/main" val="348556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will go through if in attendance, </a:t>
            </a:r>
          </a:p>
          <a:p>
            <a:r>
              <a:rPr lang="en-US" dirty="0"/>
              <a:t>or:</a:t>
            </a:r>
          </a:p>
          <a:p>
            <a:r>
              <a:rPr lang="en-US" dirty="0"/>
              <a:t>These are the district goals for 2025-2026. Gov. Elect Brian is asking clubs to start planning now to have success this coming Kiwanis year. If every club would grow, even by just one member, that would be positive energy for the entire district. Opening new clubs and recognizing clubs that could sponsor all five SLP clubs are also on the radar for him this coming year. </a:t>
            </a:r>
          </a:p>
          <a:p>
            <a:endParaRPr lang="en-US" dirty="0"/>
          </a:p>
        </p:txBody>
      </p:sp>
      <p:sp>
        <p:nvSpPr>
          <p:cNvPr id="4" name="Slide Number Placeholder 3"/>
          <p:cNvSpPr>
            <a:spLocks noGrp="1"/>
          </p:cNvSpPr>
          <p:nvPr>
            <p:ph type="sldNum" sz="quarter" idx="5"/>
          </p:nvPr>
        </p:nvSpPr>
        <p:spPr/>
        <p:txBody>
          <a:bodyPr/>
          <a:lstStyle/>
          <a:p>
            <a:fld id="{EC112EAA-B504-4DE4-86AF-9234CC185AA8}" type="slidenum">
              <a:rPr lang="en-US" smtClean="0"/>
              <a:t>7</a:t>
            </a:fld>
            <a:endParaRPr lang="en-US" dirty="0"/>
          </a:p>
        </p:txBody>
      </p:sp>
    </p:spTree>
    <p:extLst>
      <p:ext uri="{BB962C8B-B14F-4D97-AF65-F5344CB8AC3E}">
        <p14:creationId xmlns:p14="http://schemas.microsoft.com/office/powerpoint/2010/main" val="301806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 years of service --- yeah!!!!</a:t>
            </a:r>
          </a:p>
          <a:p>
            <a:r>
              <a:rPr lang="en-US" dirty="0"/>
              <a:t>Just like every club has a “K” number and every member has a member ID, the district’s id number is 16. You will see this on various forms and information from KI and the district. </a:t>
            </a:r>
          </a:p>
          <a:p>
            <a:r>
              <a:rPr lang="en-US" dirty="0"/>
              <a:t>Membership is an ebb and flow number,; we are currently are above where started Oct. 1, thanks to new members and a new club in Mahaska County (Iowa). </a:t>
            </a:r>
          </a:p>
          <a:p>
            <a:endParaRPr lang="en-US" dirty="0"/>
          </a:p>
        </p:txBody>
      </p:sp>
      <p:sp>
        <p:nvSpPr>
          <p:cNvPr id="4" name="Slide Number Placeholder 3"/>
          <p:cNvSpPr>
            <a:spLocks noGrp="1"/>
          </p:cNvSpPr>
          <p:nvPr>
            <p:ph type="sldNum" sz="quarter" idx="5"/>
          </p:nvPr>
        </p:nvSpPr>
        <p:spPr/>
        <p:txBody>
          <a:bodyPr/>
          <a:lstStyle/>
          <a:p>
            <a:fld id="{EC112EAA-B504-4DE4-86AF-9234CC185AA8}" type="slidenum">
              <a:rPr lang="en-US" smtClean="0"/>
              <a:t>9</a:t>
            </a:fld>
            <a:endParaRPr lang="en-US" dirty="0"/>
          </a:p>
        </p:txBody>
      </p:sp>
    </p:spTree>
    <p:extLst>
      <p:ext uri="{BB962C8B-B14F-4D97-AF65-F5344CB8AC3E}">
        <p14:creationId xmlns:p14="http://schemas.microsoft.com/office/powerpoint/2010/main" val="85111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Officers of the district. Gov. Gov Elect and Vice Gov are elected every year during House of Delegates at convention and serve one year terms </a:t>
            </a:r>
          </a:p>
          <a:p>
            <a:r>
              <a:rPr lang="en-US" dirty="0"/>
              <a:t>Administrator and Treasurer are appointed positions and serve three year terms. </a:t>
            </a:r>
          </a:p>
        </p:txBody>
      </p:sp>
      <p:sp>
        <p:nvSpPr>
          <p:cNvPr id="4" name="Slide Number Placeholder 3"/>
          <p:cNvSpPr>
            <a:spLocks noGrp="1"/>
          </p:cNvSpPr>
          <p:nvPr>
            <p:ph type="sldNum" sz="quarter" idx="5"/>
          </p:nvPr>
        </p:nvSpPr>
        <p:spPr/>
        <p:txBody>
          <a:bodyPr/>
          <a:lstStyle/>
          <a:p>
            <a:fld id="{EC112EAA-B504-4DE4-86AF-9234CC185AA8}" type="slidenum">
              <a:rPr lang="en-US" smtClean="0"/>
              <a:t>10</a:t>
            </a:fld>
            <a:endParaRPr lang="en-US" dirty="0"/>
          </a:p>
        </p:txBody>
      </p:sp>
    </p:spTree>
    <p:extLst>
      <p:ext uri="{BB962C8B-B14F-4D97-AF65-F5344CB8AC3E}">
        <p14:creationId xmlns:p14="http://schemas.microsoft.com/office/powerpoint/2010/main" val="179166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98E66DD-51B1-4BF7-9539-DEA51BFAEFD8}" type="datetime1">
              <a:rPr lang="en-US" smtClean="0"/>
              <a:t>8/27/2025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36E0D4-CA65-4DD1-8546-2CC4E75B8B9D}" type="datetime1">
              <a:rPr lang="en-US" smtClean="0"/>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C19DEFE7-E1FA-4CA7-8A5A-F9AB210CE638}" type="datetime1">
              <a:rPr lang="en-US" smtClean="0"/>
              <a:t>8/27/2025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A6260-7573-4697-9E59-AA19A1D5C255}"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AB049DE4-AD7B-432F-9E35-775F5F8CC6AD}" type="datetime1">
              <a:rPr lang="en-US" smtClean="0"/>
              <a:t>8/27/2025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204F4-028A-4A36-B306-1FBAFF258B24}" type="datetime1">
              <a:rPr lang="en-US" smtClean="0"/>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A7569E6D-812C-4C70-BB51-98F32992DB43}" type="datetime1">
              <a:rPr lang="en-US" smtClean="0"/>
              <a:t>8/27/2025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F10287DF-640A-4181-8B82-4913718EF244}" type="datetime1">
              <a:rPr lang="en-US" smtClean="0"/>
              <a:t>8/27/2025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74BE3E1-3173-4AB6-90EF-CE84B9FBD77E}" type="datetime1">
              <a:rPr lang="en-US" smtClean="0"/>
              <a:t>8/27/2025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E46D357-68ED-48AA-AC18-9CC27DEA9490}" type="datetime1">
              <a:rPr lang="en-US" smtClean="0"/>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lank Block Head">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5" name="Rectangle 24"/>
          <p:cNvSpPr/>
          <p:nvPr/>
        </p:nvSpPr>
        <p:spPr>
          <a:xfrm>
            <a:off x="889000" y="817181"/>
            <a:ext cx="7986714"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userDrawn="1">
            <p:ph type="title"/>
          </p:nvPr>
        </p:nvSpPr>
        <p:spPr>
          <a:xfrm>
            <a:off x="900113" y="829881"/>
            <a:ext cx="7060390" cy="502920"/>
          </a:xfrm>
        </p:spPr>
        <p:txBody>
          <a:bodyPr/>
          <a:lstStyle>
            <a:lvl1pPr algn="l">
              <a:defRPr b="1">
                <a:solidFill>
                  <a:srgbClr val="FFFEFF"/>
                </a:solidFill>
              </a:defRPr>
            </a:lvl1pPr>
          </a:lstStyle>
          <a:p>
            <a:r>
              <a:rPr lang="en-US" dirty="0"/>
              <a:t>Click to edit Master title style</a:t>
            </a:r>
          </a:p>
        </p:txBody>
      </p:sp>
      <p:sp>
        <p:nvSpPr>
          <p:cNvPr id="3" name="Date Placeholder 2"/>
          <p:cNvSpPr>
            <a:spLocks noGrp="1"/>
          </p:cNvSpPr>
          <p:nvPr userDrawn="1">
            <p:ph type="dt" sz="half" idx="10"/>
          </p:nvPr>
        </p:nvSpPr>
        <p:spPr/>
        <p:txBody>
          <a:bodyPr/>
          <a:lstStyle/>
          <a:p>
            <a:fld id="{CE46D357-68ED-48AA-AC18-9CC27DEA9490}" type="datetime1">
              <a:rPr lang="en-US" smtClean="0"/>
              <a:t>8/27/2025</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817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ircles">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Date Placeholder 2"/>
          <p:cNvSpPr>
            <a:spLocks noGrp="1"/>
          </p:cNvSpPr>
          <p:nvPr userDrawn="1">
            <p:ph type="dt" sz="half" idx="10"/>
          </p:nvPr>
        </p:nvSpPr>
        <p:spPr/>
        <p:txBody>
          <a:bodyPr/>
          <a:lstStyle/>
          <a:p>
            <a:fld id="{CE46D357-68ED-48AA-AC18-9CC27DEA9490}" type="datetime1">
              <a:rPr lang="en-US" smtClean="0"/>
              <a:t>8/27/2025</a:t>
            </a:fld>
            <a:endParaRPr lang="en-US" dirty="0"/>
          </a:p>
        </p:txBody>
      </p:sp>
      <p:sp>
        <p:nvSpPr>
          <p:cNvPr id="4" name="Footer Placeholder 3"/>
          <p:cNvSpPr>
            <a:spLocks noGrp="1"/>
          </p:cNvSpPr>
          <p:nvPr userDrawn="1">
            <p:ph type="ftr" sz="quarter" idx="11"/>
          </p:nvPr>
        </p:nvSpPr>
        <p:spPr/>
        <p:txBody>
          <a:bodyPr/>
          <a:lstStyle/>
          <a:p>
            <a:endParaRPr lang="en-US" dirty="0"/>
          </a:p>
        </p:txBody>
      </p:sp>
      <p:sp>
        <p:nvSpPr>
          <p:cNvPr id="5" name="Slide Number Placeholder 4"/>
          <p:cNvSpPr>
            <a:spLocks noGrp="1"/>
          </p:cNvSpPr>
          <p:nvPr userDrawn="1">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7985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ACC8BAEE-D0AF-4323-A024-1416F995B386}" type="datetime1">
              <a:rPr lang="en-US" smtClean="0"/>
              <a:t>8/27/2025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D1E3FCC-785C-4EC4-B782-9133218B75DD}" type="datetime1">
              <a:rPr lang="en-US" smtClean="0"/>
              <a:t>8/27/2025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s://k16.site.kiwanis.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5.xml"/><Relationship Id="rId18" Type="http://schemas.openxmlformats.org/officeDocument/2006/relationships/image" Target="../media/image38.png"/><Relationship Id="rId3" Type="http://schemas.openxmlformats.org/officeDocument/2006/relationships/image" Target="../media/image29.png"/><Relationship Id="rId7" Type="http://schemas.openxmlformats.org/officeDocument/2006/relationships/customXml" Target="../ink/ink2.xml"/><Relationship Id="rId12" Type="http://schemas.openxmlformats.org/officeDocument/2006/relationships/image" Target="../media/image35.png"/><Relationship Id="rId17" Type="http://schemas.openxmlformats.org/officeDocument/2006/relationships/customXml" Target="../ink/ink7.xml"/><Relationship Id="rId2" Type="http://schemas.openxmlformats.org/officeDocument/2006/relationships/notesSlide" Target="../notesSlides/notesSlide25.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customXml" Target="../ink/ink4.xml"/><Relationship Id="rId5" Type="http://schemas.openxmlformats.org/officeDocument/2006/relationships/image" Target="../media/image31.png"/><Relationship Id="rId15" Type="http://schemas.openxmlformats.org/officeDocument/2006/relationships/customXml" Target="../ink/ink6.xml"/><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customXml" Target="../ink/ink3.xml"/><Relationship Id="rId1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kiwanis.org/members/kiwanis-engage/kiwanis-learning-resource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1.xml.rels><?xml version="1.0" encoding="UTF-8" standalone="yes"?>
<Relationships xmlns="http://schemas.openxmlformats.org/package/2006/relationships"><Relationship Id="rId2" Type="http://schemas.openxmlformats.org/officeDocument/2006/relationships/hyperlink" Target="https://k16.site.kiwanis.org/2025-cle-handouts/"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4" name="Freeform: Shape 33">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0081FE-3187-4184-98D0-CDC8A7E59A97}"/>
              </a:ext>
            </a:extLst>
          </p:cNvPr>
          <p:cNvSpPr>
            <a:spLocks noGrp="1"/>
          </p:cNvSpPr>
          <p:nvPr>
            <p:ph type="ctrTitle"/>
          </p:nvPr>
        </p:nvSpPr>
        <p:spPr>
          <a:xfrm>
            <a:off x="3135572" y="2944157"/>
            <a:ext cx="6959446" cy="1662475"/>
          </a:xfrm>
        </p:spPr>
        <p:txBody>
          <a:bodyPr>
            <a:normAutofit/>
          </a:bodyPr>
          <a:lstStyle/>
          <a:p>
            <a:r>
              <a:rPr lang="en-US" sz="4800" b="1" dirty="0"/>
              <a:t>Club Leadership Education</a:t>
            </a:r>
          </a:p>
        </p:txBody>
      </p:sp>
      <p:sp>
        <p:nvSpPr>
          <p:cNvPr id="3" name="Subtitle 2">
            <a:extLst>
              <a:ext uri="{FF2B5EF4-FFF2-40B4-BE49-F238E27FC236}">
                <a16:creationId xmlns:a16="http://schemas.microsoft.com/office/drawing/2014/main" id="{F8B0D1D1-624A-4AF5-B57E-100CDFEEA580}"/>
              </a:ext>
            </a:extLst>
          </p:cNvPr>
          <p:cNvSpPr>
            <a:spLocks noGrp="1"/>
          </p:cNvSpPr>
          <p:nvPr>
            <p:ph type="subTitle" idx="1"/>
          </p:nvPr>
        </p:nvSpPr>
        <p:spPr>
          <a:xfrm>
            <a:off x="3908233" y="4561756"/>
            <a:ext cx="5414125" cy="1028256"/>
          </a:xfrm>
        </p:spPr>
        <p:txBody>
          <a:bodyPr>
            <a:normAutofit/>
          </a:bodyPr>
          <a:lstStyle/>
          <a:p>
            <a:r>
              <a:rPr lang="en-US" sz="2000"/>
              <a:t>June, July &amp; August 2025</a:t>
            </a:r>
            <a:endParaRPr lang="en-US" sz="2000" dirty="0"/>
          </a:p>
        </p:txBody>
      </p:sp>
      <p:pic>
        <p:nvPicPr>
          <p:cNvPr id="5" name="Picture 4" descr="A blue and white sign with white text&#10;&#10;AI-generated content may be incorrect.">
            <a:extLst>
              <a:ext uri="{FF2B5EF4-FFF2-40B4-BE49-F238E27FC236}">
                <a16:creationId xmlns:a16="http://schemas.microsoft.com/office/drawing/2014/main" id="{86D361B0-529B-4729-AD18-03FF35D3ACD5}"/>
              </a:ext>
            </a:extLst>
          </p:cNvPr>
          <p:cNvPicPr>
            <a:picLocks noChangeAspect="1"/>
          </p:cNvPicPr>
          <p:nvPr/>
        </p:nvPicPr>
        <p:blipFill>
          <a:blip r:embed="rId3"/>
          <a:stretch>
            <a:fillRect/>
          </a:stretch>
        </p:blipFill>
        <p:spPr>
          <a:xfrm>
            <a:off x="296646" y="0"/>
            <a:ext cx="6111312" cy="3901054"/>
          </a:xfrm>
          <a:prstGeom prst="rect">
            <a:avLst/>
          </a:prstGeom>
        </p:spPr>
      </p:pic>
    </p:spTree>
    <p:extLst>
      <p:ext uri="{BB962C8B-B14F-4D97-AF65-F5344CB8AC3E}">
        <p14:creationId xmlns:p14="http://schemas.microsoft.com/office/powerpoint/2010/main" val="163064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3EE370-167A-B67E-C7B6-0553EF021A08}"/>
              </a:ext>
            </a:extLst>
          </p:cNvPr>
          <p:cNvSpPr txBox="1"/>
          <p:nvPr/>
        </p:nvSpPr>
        <p:spPr>
          <a:xfrm>
            <a:off x="4390305" y="907835"/>
            <a:ext cx="5076289" cy="523220"/>
          </a:xfrm>
          <a:prstGeom prst="rect">
            <a:avLst/>
          </a:prstGeom>
          <a:noFill/>
        </p:spPr>
        <p:txBody>
          <a:bodyPr wrap="square" rtlCol="0">
            <a:spAutoFit/>
          </a:bodyPr>
          <a:lstStyle/>
          <a:p>
            <a:pPr algn="ctr"/>
            <a:r>
              <a:rPr lang="en-US" sz="2800" b="1" u="sng" dirty="0">
                <a:solidFill>
                  <a:srgbClr val="002060"/>
                </a:solidFill>
              </a:rPr>
              <a:t>2024-2025 District Officers</a:t>
            </a:r>
          </a:p>
        </p:txBody>
      </p:sp>
      <p:pic>
        <p:nvPicPr>
          <p:cNvPr id="3" name="Picture 2" descr="A person wearing glasses&#10;&#10;Description automatically generated with low confidence">
            <a:extLst>
              <a:ext uri="{FF2B5EF4-FFF2-40B4-BE49-F238E27FC236}">
                <a16:creationId xmlns:a16="http://schemas.microsoft.com/office/drawing/2014/main" id="{6D36BE20-AAF4-18D3-5E4B-672A95785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189" y="4989601"/>
            <a:ext cx="808742" cy="933164"/>
          </a:xfrm>
          <a:prstGeom prst="rect">
            <a:avLst/>
          </a:prstGeom>
        </p:spPr>
      </p:pic>
      <p:sp>
        <p:nvSpPr>
          <p:cNvPr id="4" name="TextBox 3">
            <a:extLst>
              <a:ext uri="{FF2B5EF4-FFF2-40B4-BE49-F238E27FC236}">
                <a16:creationId xmlns:a16="http://schemas.microsoft.com/office/drawing/2014/main" id="{11F35BBD-11A3-7909-B015-BEECC7A8B446}"/>
              </a:ext>
            </a:extLst>
          </p:cNvPr>
          <p:cNvSpPr txBox="1"/>
          <p:nvPr/>
        </p:nvSpPr>
        <p:spPr>
          <a:xfrm>
            <a:off x="4499354" y="1731390"/>
            <a:ext cx="2538166" cy="923330"/>
          </a:xfrm>
          <a:prstGeom prst="rect">
            <a:avLst/>
          </a:prstGeom>
          <a:noFill/>
        </p:spPr>
        <p:txBody>
          <a:bodyPr wrap="square">
            <a:spAutoFit/>
          </a:bodyPr>
          <a:lstStyle/>
          <a:p>
            <a:r>
              <a:rPr lang="en-US" b="1" dirty="0"/>
              <a:t>Governor</a:t>
            </a:r>
          </a:p>
          <a:p>
            <a:r>
              <a:rPr lang="en-US" b="1" dirty="0"/>
              <a:t>John Boltz</a:t>
            </a:r>
          </a:p>
          <a:p>
            <a:r>
              <a:rPr lang="en-US" dirty="0"/>
              <a:t>Home club: Hastings</a:t>
            </a:r>
          </a:p>
        </p:txBody>
      </p:sp>
      <p:sp>
        <p:nvSpPr>
          <p:cNvPr id="5" name="TextBox 4">
            <a:extLst>
              <a:ext uri="{FF2B5EF4-FFF2-40B4-BE49-F238E27FC236}">
                <a16:creationId xmlns:a16="http://schemas.microsoft.com/office/drawing/2014/main" id="{0C26470F-40E9-B750-9B6A-893561E0A2F8}"/>
              </a:ext>
            </a:extLst>
          </p:cNvPr>
          <p:cNvSpPr txBox="1"/>
          <p:nvPr/>
        </p:nvSpPr>
        <p:spPr>
          <a:xfrm>
            <a:off x="8065321" y="1682404"/>
            <a:ext cx="2553113" cy="923330"/>
          </a:xfrm>
          <a:prstGeom prst="rect">
            <a:avLst/>
          </a:prstGeom>
          <a:noFill/>
        </p:spPr>
        <p:txBody>
          <a:bodyPr wrap="square">
            <a:spAutoFit/>
          </a:bodyPr>
          <a:lstStyle/>
          <a:p>
            <a:r>
              <a:rPr lang="en-US" b="1" dirty="0"/>
              <a:t>Vice Governor</a:t>
            </a:r>
          </a:p>
          <a:p>
            <a:r>
              <a:rPr lang="en-US" b="1" dirty="0"/>
              <a:t>Tim McGee</a:t>
            </a:r>
          </a:p>
          <a:p>
            <a:r>
              <a:rPr lang="en-US" dirty="0"/>
              <a:t>Home club: Chariton</a:t>
            </a:r>
          </a:p>
        </p:txBody>
      </p:sp>
      <p:sp>
        <p:nvSpPr>
          <p:cNvPr id="6" name="TextBox 5">
            <a:extLst>
              <a:ext uri="{FF2B5EF4-FFF2-40B4-BE49-F238E27FC236}">
                <a16:creationId xmlns:a16="http://schemas.microsoft.com/office/drawing/2014/main" id="{781B7AC4-C7B5-DBB4-09BB-5FA1CDA8C0FA}"/>
              </a:ext>
            </a:extLst>
          </p:cNvPr>
          <p:cNvSpPr txBox="1"/>
          <p:nvPr/>
        </p:nvSpPr>
        <p:spPr>
          <a:xfrm>
            <a:off x="4491931" y="3279870"/>
            <a:ext cx="2433304" cy="923330"/>
          </a:xfrm>
          <a:prstGeom prst="rect">
            <a:avLst/>
          </a:prstGeom>
          <a:noFill/>
        </p:spPr>
        <p:txBody>
          <a:bodyPr wrap="square">
            <a:spAutoFit/>
          </a:bodyPr>
          <a:lstStyle/>
          <a:p>
            <a:r>
              <a:rPr lang="en-US" b="1" dirty="0"/>
              <a:t>Governor-Elect</a:t>
            </a:r>
          </a:p>
          <a:p>
            <a:r>
              <a:rPr lang="en-US" b="1" dirty="0"/>
              <a:t>Brian Wells</a:t>
            </a:r>
          </a:p>
          <a:p>
            <a:r>
              <a:rPr lang="en-US" dirty="0"/>
              <a:t>Home club: Bellevue</a:t>
            </a:r>
          </a:p>
        </p:txBody>
      </p:sp>
      <p:sp>
        <p:nvSpPr>
          <p:cNvPr id="7" name="TextBox 6">
            <a:extLst>
              <a:ext uri="{FF2B5EF4-FFF2-40B4-BE49-F238E27FC236}">
                <a16:creationId xmlns:a16="http://schemas.microsoft.com/office/drawing/2014/main" id="{D9B186C9-ABEA-B879-70D9-1F387844D914}"/>
              </a:ext>
            </a:extLst>
          </p:cNvPr>
          <p:cNvSpPr txBox="1"/>
          <p:nvPr/>
        </p:nvSpPr>
        <p:spPr>
          <a:xfrm>
            <a:off x="8065321" y="3234552"/>
            <a:ext cx="3095737" cy="1200329"/>
          </a:xfrm>
          <a:prstGeom prst="rect">
            <a:avLst/>
          </a:prstGeom>
          <a:noFill/>
        </p:spPr>
        <p:txBody>
          <a:bodyPr wrap="square">
            <a:spAutoFit/>
          </a:bodyPr>
          <a:lstStyle/>
          <a:p>
            <a:r>
              <a:rPr lang="en-US" b="1" dirty="0" err="1"/>
              <a:t>Imm</a:t>
            </a:r>
            <a:r>
              <a:rPr lang="en-US" b="1" dirty="0"/>
              <a:t>. Past Governor</a:t>
            </a:r>
          </a:p>
          <a:p>
            <a:r>
              <a:rPr lang="en-US" b="1" dirty="0"/>
              <a:t>Dale Doudna</a:t>
            </a:r>
          </a:p>
          <a:p>
            <a:r>
              <a:rPr lang="en-US" dirty="0"/>
              <a:t>Home club: Johnston</a:t>
            </a:r>
          </a:p>
          <a:p>
            <a:endParaRPr lang="en-US" dirty="0"/>
          </a:p>
        </p:txBody>
      </p:sp>
      <p:sp>
        <p:nvSpPr>
          <p:cNvPr id="8" name="TextBox 7">
            <a:extLst>
              <a:ext uri="{FF2B5EF4-FFF2-40B4-BE49-F238E27FC236}">
                <a16:creationId xmlns:a16="http://schemas.microsoft.com/office/drawing/2014/main" id="{F6D36D17-1A17-4525-C96A-08FE3A9AED28}"/>
              </a:ext>
            </a:extLst>
          </p:cNvPr>
          <p:cNvSpPr txBox="1"/>
          <p:nvPr/>
        </p:nvSpPr>
        <p:spPr>
          <a:xfrm>
            <a:off x="4467342" y="4960140"/>
            <a:ext cx="2323423" cy="1200329"/>
          </a:xfrm>
          <a:prstGeom prst="rect">
            <a:avLst/>
          </a:prstGeom>
          <a:noFill/>
        </p:spPr>
        <p:txBody>
          <a:bodyPr wrap="square">
            <a:spAutoFit/>
          </a:bodyPr>
          <a:lstStyle/>
          <a:p>
            <a:r>
              <a:rPr lang="en-US" b="1" dirty="0"/>
              <a:t>Administrator</a:t>
            </a:r>
          </a:p>
          <a:p>
            <a:r>
              <a:rPr lang="en-US" b="1" dirty="0"/>
              <a:t>Lisa Brichacek</a:t>
            </a:r>
          </a:p>
          <a:p>
            <a:r>
              <a:rPr lang="en-US" dirty="0"/>
              <a:t>Home club: Wahoo Area</a:t>
            </a:r>
          </a:p>
        </p:txBody>
      </p:sp>
      <p:sp>
        <p:nvSpPr>
          <p:cNvPr id="9" name="TextBox 8">
            <a:extLst>
              <a:ext uri="{FF2B5EF4-FFF2-40B4-BE49-F238E27FC236}">
                <a16:creationId xmlns:a16="http://schemas.microsoft.com/office/drawing/2014/main" id="{32D86D81-4BA4-1DA9-D206-842E25E5B652}"/>
              </a:ext>
            </a:extLst>
          </p:cNvPr>
          <p:cNvSpPr txBox="1"/>
          <p:nvPr/>
        </p:nvSpPr>
        <p:spPr>
          <a:xfrm>
            <a:off x="8026942" y="4876783"/>
            <a:ext cx="2591492" cy="1200329"/>
          </a:xfrm>
          <a:prstGeom prst="rect">
            <a:avLst/>
          </a:prstGeom>
          <a:noFill/>
        </p:spPr>
        <p:txBody>
          <a:bodyPr wrap="square">
            <a:spAutoFit/>
          </a:bodyPr>
          <a:lstStyle/>
          <a:p>
            <a:r>
              <a:rPr lang="en-US" b="1" dirty="0"/>
              <a:t>Treasurer</a:t>
            </a:r>
          </a:p>
          <a:p>
            <a:r>
              <a:rPr lang="en-US" b="1" dirty="0"/>
              <a:t>Curt Reis</a:t>
            </a:r>
          </a:p>
          <a:p>
            <a:r>
              <a:rPr lang="en-US" dirty="0"/>
              <a:t>Home club: Storm Lake</a:t>
            </a:r>
          </a:p>
        </p:txBody>
      </p:sp>
      <p:pic>
        <p:nvPicPr>
          <p:cNvPr id="10" name="Picture 9">
            <a:extLst>
              <a:ext uri="{FF2B5EF4-FFF2-40B4-BE49-F238E27FC236}">
                <a16:creationId xmlns:a16="http://schemas.microsoft.com/office/drawing/2014/main" id="{9AF39DCF-CC39-146F-428C-9A389DB1A3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608837" y="1700613"/>
            <a:ext cx="819507" cy="954107"/>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2">
            <a:extLst>
              <a:ext uri="{FF2B5EF4-FFF2-40B4-BE49-F238E27FC236}">
                <a16:creationId xmlns:a16="http://schemas.microsoft.com/office/drawing/2014/main" id="{873A460A-C473-1E38-D0FA-09DA15535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740" y="3248130"/>
            <a:ext cx="854933" cy="98681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descr="A person in a suit and tie&#10;&#10;Description automatically generated">
            <a:extLst>
              <a:ext uri="{FF2B5EF4-FFF2-40B4-BE49-F238E27FC236}">
                <a16:creationId xmlns:a16="http://schemas.microsoft.com/office/drawing/2014/main" id="{75DD10CA-CB88-3EA8-9176-57EF5D907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470" y="4878300"/>
            <a:ext cx="905203" cy="1044465"/>
          </a:xfrm>
          <a:prstGeom prst="rect">
            <a:avLst/>
          </a:prstGeom>
        </p:spPr>
      </p:pic>
      <p:pic>
        <p:nvPicPr>
          <p:cNvPr id="13" name="Picture 12" descr="A person in a suit and tie&#10;&#10;Description automatically generated">
            <a:extLst>
              <a:ext uri="{FF2B5EF4-FFF2-40B4-BE49-F238E27FC236}">
                <a16:creationId xmlns:a16="http://schemas.microsoft.com/office/drawing/2014/main" id="{3D4CB1C3-BD5E-D8B0-FE18-E0CB2333DF21}"/>
              </a:ext>
            </a:extLst>
          </p:cNvPr>
          <p:cNvPicPr>
            <a:picLocks noChangeAspect="1"/>
          </p:cNvPicPr>
          <p:nvPr/>
        </p:nvPicPr>
        <p:blipFill rotWithShape="1">
          <a:blip r:embed="rId7">
            <a:extLst>
              <a:ext uri="{28A0092B-C50C-407E-A947-70E740481C1C}">
                <a14:useLocalDpi xmlns:a14="http://schemas.microsoft.com/office/drawing/2010/main" val="0"/>
              </a:ext>
            </a:extLst>
          </a:blip>
          <a:srcRect l="17005" t="5209" r="20979" b="40157"/>
          <a:stretch/>
        </p:blipFill>
        <p:spPr>
          <a:xfrm>
            <a:off x="3580757" y="3322730"/>
            <a:ext cx="875669" cy="964291"/>
          </a:xfrm>
          <a:prstGeom prst="rect">
            <a:avLst/>
          </a:prstGeom>
        </p:spPr>
      </p:pic>
      <p:pic>
        <p:nvPicPr>
          <p:cNvPr id="14" name="Picture 13" descr="A person with a mustache wearing a suit and tie&#10;&#10;AI-generated content may be incorrect.">
            <a:extLst>
              <a:ext uri="{FF2B5EF4-FFF2-40B4-BE49-F238E27FC236}">
                <a16:creationId xmlns:a16="http://schemas.microsoft.com/office/drawing/2014/main" id="{D01CDE24-D851-1027-65AF-4337F7F887FD}"/>
              </a:ext>
            </a:extLst>
          </p:cNvPr>
          <p:cNvPicPr>
            <a:picLocks noChangeAspect="1"/>
          </p:cNvPicPr>
          <p:nvPr/>
        </p:nvPicPr>
        <p:blipFill>
          <a:blip r:embed="rId8">
            <a:extLst>
              <a:ext uri="{28A0092B-C50C-407E-A947-70E740481C1C}">
                <a14:useLocalDpi xmlns:a14="http://schemas.microsoft.com/office/drawing/2010/main" val="0"/>
              </a:ext>
            </a:extLst>
          </a:blip>
          <a:srcRect r="12862"/>
          <a:stretch/>
        </p:blipFill>
        <p:spPr>
          <a:xfrm>
            <a:off x="7211909" y="1641661"/>
            <a:ext cx="853412" cy="1004815"/>
          </a:xfrm>
          <a:prstGeom prst="rect">
            <a:avLst/>
          </a:prstGeom>
        </p:spPr>
      </p:pic>
    </p:spTree>
    <p:extLst>
      <p:ext uri="{BB962C8B-B14F-4D97-AF65-F5344CB8AC3E}">
        <p14:creationId xmlns:p14="http://schemas.microsoft.com/office/powerpoint/2010/main" val="226845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3A93B-157B-0F3E-8932-DD15BA83C07D}"/>
              </a:ext>
            </a:extLst>
          </p:cNvPr>
          <p:cNvSpPr txBox="1"/>
          <p:nvPr/>
        </p:nvSpPr>
        <p:spPr>
          <a:xfrm>
            <a:off x="5585009" y="2670733"/>
            <a:ext cx="5804649" cy="3877985"/>
          </a:xfrm>
          <a:prstGeom prst="rect">
            <a:avLst/>
          </a:prstGeom>
          <a:noFill/>
        </p:spPr>
        <p:txBody>
          <a:bodyPr wrap="square" rtlCol="0">
            <a:spAutoFit/>
          </a:bodyPr>
          <a:lstStyle/>
          <a:p>
            <a:r>
              <a:rPr lang="en-US" sz="2800" b="1" dirty="0"/>
              <a:t>Nebraska-Iowa District Board</a:t>
            </a:r>
          </a:p>
          <a:p>
            <a:pPr marL="285750" indent="-285750">
              <a:buFont typeface="Arial" panose="020B0604020202020204" pitchFamily="34" charset="0"/>
              <a:buChar char="•"/>
            </a:pPr>
            <a:r>
              <a:rPr lang="en-US" sz="2800" dirty="0"/>
              <a:t>District Officers</a:t>
            </a:r>
          </a:p>
          <a:p>
            <a:pPr marL="285750" indent="-285750">
              <a:buFont typeface="Arial" panose="020B0604020202020204" pitchFamily="34" charset="0"/>
              <a:buChar char="•"/>
            </a:pPr>
            <a:r>
              <a:rPr lang="en-US" sz="2800" dirty="0"/>
              <a:t>Regional Trustees</a:t>
            </a:r>
          </a:p>
          <a:p>
            <a:pPr marL="365760"/>
            <a:r>
              <a:rPr lang="en-US" sz="2400" dirty="0"/>
              <a:t>R1 Keith Prettyman</a:t>
            </a:r>
          </a:p>
          <a:p>
            <a:pPr marL="365760"/>
            <a:r>
              <a:rPr lang="en-US" sz="2400" dirty="0"/>
              <a:t>R2 Linda </a:t>
            </a:r>
            <a:r>
              <a:rPr lang="en-US" sz="2400" dirty="0" err="1"/>
              <a:t>Placzek</a:t>
            </a:r>
            <a:endParaRPr lang="en-US" sz="2400" dirty="0"/>
          </a:p>
          <a:p>
            <a:pPr marL="365760"/>
            <a:r>
              <a:rPr lang="en-US" sz="2400" dirty="0"/>
              <a:t>R3 Barb Hames</a:t>
            </a:r>
          </a:p>
          <a:p>
            <a:pPr marL="365760"/>
            <a:r>
              <a:rPr lang="en-US" sz="2400" dirty="0"/>
              <a:t>R4 Gary Lindgren </a:t>
            </a:r>
            <a:r>
              <a:rPr lang="en-US" sz="2000" dirty="0"/>
              <a:t>(Rep.)</a:t>
            </a:r>
          </a:p>
          <a:p>
            <a:pPr marL="365760"/>
            <a:r>
              <a:rPr lang="en-US" sz="2400" dirty="0"/>
              <a:t>R5 Andy Webb</a:t>
            </a:r>
          </a:p>
          <a:p>
            <a:pPr marL="365760"/>
            <a:r>
              <a:rPr lang="en-US" sz="2400" dirty="0"/>
              <a:t>R6 Barrie </a:t>
            </a:r>
            <a:r>
              <a:rPr lang="en-US" sz="2400" dirty="0" err="1"/>
              <a:t>Tritle</a:t>
            </a:r>
            <a:endParaRPr lang="en-US" sz="2400" dirty="0"/>
          </a:p>
          <a:p>
            <a:endParaRPr lang="en-US" dirty="0"/>
          </a:p>
        </p:txBody>
      </p:sp>
      <p:pic>
        <p:nvPicPr>
          <p:cNvPr id="3" name="Picture 2" descr="A close up of a map&#10;&#10;Description automatically generated">
            <a:extLst>
              <a:ext uri="{FF2B5EF4-FFF2-40B4-BE49-F238E27FC236}">
                <a16:creationId xmlns:a16="http://schemas.microsoft.com/office/drawing/2014/main" id="{D28C789F-3643-52F3-3BB2-FD86CB588AF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456" b="97267" l="3747" r="98048">
                        <a14:foregroundMark x1="28806" y1="92938" x2="28806" y2="92938"/>
                        <a14:foregroundMark x1="15769" y1="89977" x2="15769" y2="89977"/>
                        <a14:foregroundMark x1="15613" y1="94305" x2="15613" y2="94305"/>
                        <a14:foregroundMark x1="18423" y1="97267" x2="18423" y2="97267"/>
                        <a14:foregroundMark x1="68072" y1="23690" x2="68072" y2="23690"/>
                        <a14:foregroundMark x1="65262" y1="25057" x2="65262" y2="25057"/>
                        <a14:foregroundMark x1="62920" y1="11845" x2="62920" y2="11845"/>
                        <a14:foregroundMark x1="64012" y1="22551" x2="64012" y2="22551"/>
                        <a14:foregroundMark x1="76112" y1="10023" x2="76112" y2="10023"/>
                        <a14:foregroundMark x1="73146" y1="22551" x2="73146" y2="22551"/>
                        <a14:foregroundMark x1="70023" y1="20046" x2="70023" y2="20046"/>
                        <a14:foregroundMark x1="74551" y1="22096" x2="74551" y2="22096"/>
                        <a14:foregroundMark x1="84075" y1="11162" x2="84075" y2="11162"/>
                        <a14:foregroundMark x1="84075" y1="11162" x2="84075" y2="11162"/>
                        <a14:foregroundMark x1="90867" y1="57631" x2="90867" y2="57631"/>
                        <a14:foregroundMark x1="82592" y1="911" x2="82592" y2="911"/>
                        <a14:foregroundMark x1="9758" y1="31207" x2="9758" y2="31207"/>
                        <a14:foregroundMark x1="8821" y1="34624" x2="8821" y2="34624"/>
                        <a14:foregroundMark x1="8821" y1="25285" x2="8821" y2="25285"/>
                        <a14:foregroundMark x1="6870" y1="23918" x2="6870" y2="23918"/>
                        <a14:foregroundMark x1="6870" y1="23918" x2="6870" y2="23918"/>
                        <a14:foregroundMark x1="12100" y1="56720" x2="12100" y2="56720"/>
                        <a14:foregroundMark x1="10929" y1="64692" x2="10929" y2="64692"/>
                        <a14:foregroundMark x1="10929" y1="64692" x2="10929" y2="64692"/>
                        <a14:foregroundMark x1="7884" y1="67426" x2="7884" y2="67426"/>
                        <a14:foregroundMark x1="3981" y1="57631" x2="3981" y2="57631"/>
                        <a14:foregroundMark x1="3981" y1="57631" x2="3981" y2="57631"/>
                        <a14:foregroundMark x1="7728" y1="36674" x2="7728" y2="36674"/>
                        <a14:foregroundMark x1="8665" y1="33941" x2="8665" y2="33941"/>
                        <a14:foregroundMark x1="9680" y1="38041" x2="9680" y2="38041"/>
                        <a14:foregroundMark x1="11007" y1="43964" x2="11007" y2="43964"/>
                        <a14:foregroundMark x1="10773" y1="42825" x2="10773" y2="42825"/>
                        <a14:foregroundMark x1="11397" y1="37130" x2="11710" y2="34396"/>
                        <a14:foregroundMark x1="12568" y1="28018" x2="12568" y2="28018"/>
                        <a14:foregroundMark x1="12568" y1="28018" x2="12568" y2="28018"/>
                        <a14:foregroundMark x1="10695" y1="26424" x2="8197" y2="43736"/>
                        <a14:foregroundMark x1="8197" y1="43736" x2="8275" y2="36674"/>
                        <a14:foregroundMark x1="14520" y1="58542" x2="10929" y2="44419"/>
                        <a14:foregroundMark x1="10929" y1="44419" x2="11007" y2="29385"/>
                        <a14:foregroundMark x1="11007" y1="29385" x2="5855" y2="34169"/>
                        <a14:foregroundMark x1="5855" y1="34169" x2="7806" y2="37585"/>
                        <a14:foregroundMark x1="89852" y1="15034" x2="92662" y2="52392"/>
                        <a14:foregroundMark x1="92662" y1="52392" x2="89774" y2="73576"/>
                        <a14:foregroundMark x1="96643" y1="47608" x2="94223" y2="33030"/>
                        <a14:foregroundMark x1="94223" y1="33030" x2="93677" y2="31663"/>
                        <a14:foregroundMark x1="90320" y1="80410" x2="88447" y2="75626"/>
                        <a14:foregroundMark x1="89774" y1="86560" x2="89461" y2="83827"/>
                        <a14:foregroundMark x1="97814" y1="48519" x2="98048" y2="41230"/>
                        <a14:foregroundMark x1="90788" y1="81321" x2="90788" y2="81321"/>
                        <a14:foregroundMark x1="90242" y1="83144" x2="91023" y2="81093"/>
                        <a14:backgroundMark x1="88993" y1="456" x2="88993" y2="456"/>
                        <a14:backgroundMark x1="68072" y1="228" x2="68072" y2="228"/>
                        <a14:backgroundMark x1="83138" y1="0" x2="83138" y2="0"/>
                        <a14:backgroundMark x1="82826" y1="228" x2="82826" y2="228"/>
                      </a14:backgroundRemoval>
                    </a14:imgEffect>
                  </a14:imgLayer>
                </a14:imgProps>
              </a:ext>
              <a:ext uri="{28A0092B-C50C-407E-A947-70E740481C1C}">
                <a14:useLocalDpi xmlns:a14="http://schemas.microsoft.com/office/drawing/2010/main" val="0"/>
              </a:ext>
            </a:extLst>
          </a:blip>
          <a:srcRect/>
          <a:stretch/>
        </p:blipFill>
        <p:spPr>
          <a:xfrm>
            <a:off x="-4223" y="144966"/>
            <a:ext cx="8326364" cy="2853728"/>
          </a:xfrm>
          <a:prstGeom prst="rect">
            <a:avLst/>
          </a:prstGeom>
        </p:spPr>
      </p:pic>
    </p:spTree>
    <p:extLst>
      <p:ext uri="{BB962C8B-B14F-4D97-AF65-F5344CB8AC3E}">
        <p14:creationId xmlns:p14="http://schemas.microsoft.com/office/powerpoint/2010/main" val="39633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4CB8-DDB4-6306-F39A-6D0192FDC5A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4850368-6C27-F203-226F-14F389A478C4}"/>
              </a:ext>
            </a:extLst>
          </p:cNvPr>
          <p:cNvSpPr txBox="1"/>
          <p:nvPr/>
        </p:nvSpPr>
        <p:spPr>
          <a:xfrm>
            <a:off x="4342428" y="800223"/>
            <a:ext cx="5418792" cy="954107"/>
          </a:xfrm>
          <a:prstGeom prst="rect">
            <a:avLst/>
          </a:prstGeom>
          <a:noFill/>
        </p:spPr>
        <p:txBody>
          <a:bodyPr wrap="square">
            <a:spAutoFit/>
          </a:bodyPr>
          <a:lstStyle/>
          <a:p>
            <a:r>
              <a:rPr lang="en-US" sz="2800" b="1" dirty="0"/>
              <a:t>Division Leadership</a:t>
            </a:r>
          </a:p>
          <a:p>
            <a:pPr marL="285750" indent="-285750">
              <a:buFont typeface="Arial" panose="020B0604020202020204" pitchFamily="34" charset="0"/>
              <a:buChar char="•"/>
            </a:pPr>
            <a:r>
              <a:rPr lang="en-US" sz="2800" dirty="0"/>
              <a:t>2025-2026 Lt. Governors </a:t>
            </a:r>
          </a:p>
        </p:txBody>
      </p:sp>
      <p:pic>
        <p:nvPicPr>
          <p:cNvPr id="9" name="Picture 8" descr="A close-up of a table&#10;&#10;AI-generated content may be incorrect.">
            <a:extLst>
              <a:ext uri="{FF2B5EF4-FFF2-40B4-BE49-F238E27FC236}">
                <a16:creationId xmlns:a16="http://schemas.microsoft.com/office/drawing/2014/main" id="{E0382524-C9C6-B3B2-4A0E-B0922B4E9F42}"/>
              </a:ext>
            </a:extLst>
          </p:cNvPr>
          <p:cNvPicPr>
            <a:picLocks noChangeAspect="1"/>
          </p:cNvPicPr>
          <p:nvPr/>
        </p:nvPicPr>
        <p:blipFill>
          <a:blip r:embed="rId3"/>
          <a:srcRect l="15849" t="12167" r="18366" b="54333"/>
          <a:stretch>
            <a:fillRect/>
          </a:stretch>
        </p:blipFill>
        <p:spPr>
          <a:xfrm>
            <a:off x="3357545" y="1692774"/>
            <a:ext cx="7388557" cy="4869180"/>
          </a:xfrm>
          <a:prstGeom prst="rect">
            <a:avLst/>
          </a:prstGeom>
        </p:spPr>
      </p:pic>
      <p:sp>
        <p:nvSpPr>
          <p:cNvPr id="2" name="TextBox 1">
            <a:extLst>
              <a:ext uri="{FF2B5EF4-FFF2-40B4-BE49-F238E27FC236}">
                <a16:creationId xmlns:a16="http://schemas.microsoft.com/office/drawing/2014/main" id="{16D92C62-9F8D-2AA9-224D-77CD6EBD340E}"/>
              </a:ext>
            </a:extLst>
          </p:cNvPr>
          <p:cNvSpPr txBox="1"/>
          <p:nvPr/>
        </p:nvSpPr>
        <p:spPr>
          <a:xfrm>
            <a:off x="271912" y="861777"/>
            <a:ext cx="3915077" cy="830997"/>
          </a:xfrm>
          <a:prstGeom prst="rect">
            <a:avLst/>
          </a:prstGeom>
          <a:noFill/>
        </p:spPr>
        <p:txBody>
          <a:bodyPr wrap="square">
            <a:spAutoFit/>
          </a:bodyPr>
          <a:lstStyle/>
          <a:p>
            <a:pPr marL="342900" indent="-342900">
              <a:buFont typeface="Arial" panose="020B0604020202020204" pitchFamily="34" charset="0"/>
              <a:buChar char="•"/>
            </a:pPr>
            <a:r>
              <a:rPr lang="en-US" sz="2400" cap="none" dirty="0">
                <a:solidFill>
                  <a:srgbClr val="FF0000"/>
                </a:solidFill>
                <a:latin typeface="Arial" panose="020B0604020202020204" pitchFamily="34" charset="0"/>
                <a:cs typeface="Arial" panose="020B0604020202020204" pitchFamily="34" charset="0"/>
              </a:rPr>
              <a:t>Oct. 1, 2025: </a:t>
            </a:r>
          </a:p>
          <a:p>
            <a:r>
              <a:rPr lang="en-US" sz="2400" cap="none" dirty="0">
                <a:solidFill>
                  <a:srgbClr val="FF0000"/>
                </a:solidFill>
                <a:latin typeface="Arial" panose="020B0604020202020204" pitchFamily="34" charset="0"/>
                <a:cs typeface="Arial" panose="020B0604020202020204" pitchFamily="34" charset="0"/>
              </a:rPr>
              <a:t>	25 &gt; 16 Divisions  </a:t>
            </a:r>
          </a:p>
        </p:txBody>
      </p:sp>
    </p:spTree>
    <p:extLst>
      <p:ext uri="{BB962C8B-B14F-4D97-AF65-F5344CB8AC3E}">
        <p14:creationId xmlns:p14="http://schemas.microsoft.com/office/powerpoint/2010/main" val="391251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E42837-7399-096E-01B7-9A6C021B5E64}"/>
              </a:ext>
            </a:extLst>
          </p:cNvPr>
          <p:cNvSpPr txBox="1"/>
          <p:nvPr/>
        </p:nvSpPr>
        <p:spPr>
          <a:xfrm>
            <a:off x="6503094" y="1244131"/>
            <a:ext cx="4852488" cy="523220"/>
          </a:xfrm>
          <a:prstGeom prst="rect">
            <a:avLst/>
          </a:prstGeom>
          <a:noFill/>
        </p:spPr>
        <p:txBody>
          <a:bodyPr wrap="square">
            <a:spAutoFit/>
          </a:bodyPr>
          <a:lstStyle/>
          <a:p>
            <a:r>
              <a:rPr lang="en-US" sz="2800" b="1" dirty="0"/>
              <a:t>Divisions – Effective Oct. 1</a:t>
            </a:r>
            <a:endParaRPr lang="en-US" sz="2800" dirty="0"/>
          </a:p>
        </p:txBody>
      </p:sp>
      <p:pic>
        <p:nvPicPr>
          <p:cNvPr id="3" name="Picture 2" descr="A group of colorful squares with black text&#10;&#10;AI-generated content may be incorrect.">
            <a:extLst>
              <a:ext uri="{FF2B5EF4-FFF2-40B4-BE49-F238E27FC236}">
                <a16:creationId xmlns:a16="http://schemas.microsoft.com/office/drawing/2014/main" id="{2D6857A8-9A5C-2FDB-0663-0C550E59AA3E}"/>
              </a:ext>
            </a:extLst>
          </p:cNvPr>
          <p:cNvPicPr>
            <a:picLocks noChangeAspect="1"/>
          </p:cNvPicPr>
          <p:nvPr/>
        </p:nvPicPr>
        <p:blipFill>
          <a:blip r:embed="rId3"/>
          <a:srcRect t="11717" r="14095" b="6464"/>
          <a:stretch/>
        </p:blipFill>
        <p:spPr>
          <a:xfrm>
            <a:off x="142191" y="243573"/>
            <a:ext cx="6208213" cy="4569059"/>
          </a:xfrm>
          <a:prstGeom prst="rect">
            <a:avLst/>
          </a:prstGeom>
        </p:spPr>
      </p:pic>
      <p:pic>
        <p:nvPicPr>
          <p:cNvPr id="6" name="Picture 5" descr="A close-up of a computer screen&#10;&#10;AI-generated content may be incorrect.">
            <a:extLst>
              <a:ext uri="{FF2B5EF4-FFF2-40B4-BE49-F238E27FC236}">
                <a16:creationId xmlns:a16="http://schemas.microsoft.com/office/drawing/2014/main" id="{A3267D08-3E7C-6B74-C338-E21BD3BEA6A5}"/>
              </a:ext>
            </a:extLst>
          </p:cNvPr>
          <p:cNvPicPr>
            <a:picLocks noChangeAspect="1"/>
          </p:cNvPicPr>
          <p:nvPr/>
        </p:nvPicPr>
        <p:blipFill>
          <a:blip r:embed="rId4"/>
          <a:srcRect l="2207" t="8041" r="14095" b="20158"/>
          <a:stretch/>
        </p:blipFill>
        <p:spPr>
          <a:xfrm>
            <a:off x="6096000" y="2608038"/>
            <a:ext cx="6082146" cy="4031867"/>
          </a:xfrm>
          <a:prstGeom prst="rect">
            <a:avLst/>
          </a:prstGeom>
        </p:spPr>
      </p:pic>
      <p:sp>
        <p:nvSpPr>
          <p:cNvPr id="4" name="TextBox 3">
            <a:extLst>
              <a:ext uri="{FF2B5EF4-FFF2-40B4-BE49-F238E27FC236}">
                <a16:creationId xmlns:a16="http://schemas.microsoft.com/office/drawing/2014/main" id="{9FC725E7-D213-A09E-0B8C-01FD1EFE16AC}"/>
              </a:ext>
            </a:extLst>
          </p:cNvPr>
          <p:cNvSpPr txBox="1"/>
          <p:nvPr/>
        </p:nvSpPr>
        <p:spPr>
          <a:xfrm>
            <a:off x="6503094" y="1767351"/>
            <a:ext cx="3242485" cy="369332"/>
          </a:xfrm>
          <a:prstGeom prst="rect">
            <a:avLst/>
          </a:prstGeom>
          <a:noFill/>
        </p:spPr>
        <p:txBody>
          <a:bodyPr wrap="square">
            <a:spAutoFit/>
          </a:bodyPr>
          <a:lstStyle/>
          <a:p>
            <a:r>
              <a:rPr lang="en-US" dirty="0">
                <a:solidFill>
                  <a:srgbClr val="FF0000"/>
                </a:solidFill>
              </a:rPr>
              <a:t>PDF On Website </a:t>
            </a:r>
            <a:endParaRPr lang="en-US" sz="1800" dirty="0">
              <a:solidFill>
                <a:srgbClr val="FF0000"/>
              </a:solidFill>
            </a:endParaRPr>
          </a:p>
        </p:txBody>
      </p:sp>
    </p:spTree>
    <p:extLst>
      <p:ext uri="{BB962C8B-B14F-4D97-AF65-F5344CB8AC3E}">
        <p14:creationId xmlns:p14="http://schemas.microsoft.com/office/powerpoint/2010/main" val="55715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A7AB4A-09C9-036C-CF97-12498E57108F}"/>
              </a:ext>
            </a:extLst>
          </p:cNvPr>
          <p:cNvSpPr txBox="1"/>
          <p:nvPr/>
        </p:nvSpPr>
        <p:spPr>
          <a:xfrm>
            <a:off x="4732421" y="238309"/>
            <a:ext cx="7620000" cy="646331"/>
          </a:xfrm>
          <a:prstGeom prst="rect">
            <a:avLst/>
          </a:prstGeom>
          <a:noFill/>
        </p:spPr>
        <p:txBody>
          <a:bodyPr wrap="square">
            <a:spAutoFit/>
          </a:bodyPr>
          <a:lstStyle/>
          <a:p>
            <a:pPr marL="0" indent="0">
              <a:buNone/>
            </a:pPr>
            <a:r>
              <a:rPr lang="en-US" sz="3600" b="1" dirty="0"/>
              <a:t>Website: </a:t>
            </a:r>
            <a:r>
              <a:rPr lang="en-US" sz="3600" b="1" u="sng" dirty="0">
                <a:hlinkClick r:id="rId3">
                  <a:extLst>
                    <a:ext uri="{A12FA001-AC4F-418D-AE19-62706E023703}">
                      <ahyp:hlinkClr xmlns:ahyp="http://schemas.microsoft.com/office/drawing/2018/hyperlinkcolor" val="tx"/>
                    </a:ext>
                  </a:extLst>
                </a:hlinkClick>
              </a:rPr>
              <a:t>k16.site.kiwanis.org/</a:t>
            </a:r>
            <a:endParaRPr lang="en-US" sz="3600" b="1" u="sng" dirty="0"/>
          </a:p>
        </p:txBody>
      </p:sp>
      <p:pic>
        <p:nvPicPr>
          <p:cNvPr id="11" name="Picture 10">
            <a:extLst>
              <a:ext uri="{FF2B5EF4-FFF2-40B4-BE49-F238E27FC236}">
                <a16:creationId xmlns:a16="http://schemas.microsoft.com/office/drawing/2014/main" id="{3525929D-185C-BF3A-82E6-D12F9F650215}"/>
              </a:ext>
            </a:extLst>
          </p:cNvPr>
          <p:cNvPicPr>
            <a:picLocks noChangeAspect="1"/>
          </p:cNvPicPr>
          <p:nvPr/>
        </p:nvPicPr>
        <p:blipFill>
          <a:blip r:embed="rId4"/>
          <a:srcRect b="17244"/>
          <a:stretch/>
        </p:blipFill>
        <p:spPr>
          <a:xfrm>
            <a:off x="1966433" y="1198005"/>
            <a:ext cx="9541164" cy="5154668"/>
          </a:xfrm>
          <a:prstGeom prst="rect">
            <a:avLst/>
          </a:prstGeom>
        </p:spPr>
      </p:pic>
    </p:spTree>
    <p:extLst>
      <p:ext uri="{BB962C8B-B14F-4D97-AF65-F5344CB8AC3E}">
        <p14:creationId xmlns:p14="http://schemas.microsoft.com/office/powerpoint/2010/main" val="44002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62EA-A8A8-E97C-28A6-399B43B398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D9FA51-ACD5-050E-6C2B-922AF7DF8B9C}"/>
              </a:ext>
            </a:extLst>
          </p:cNvPr>
          <p:cNvSpPr txBox="1"/>
          <p:nvPr/>
        </p:nvSpPr>
        <p:spPr>
          <a:xfrm>
            <a:off x="4896946" y="2441716"/>
            <a:ext cx="6096000" cy="4154984"/>
          </a:xfrm>
          <a:prstGeom prst="rect">
            <a:avLst/>
          </a:prstGeom>
          <a:noFill/>
        </p:spPr>
        <p:txBody>
          <a:bodyPr wrap="square">
            <a:spAutoFit/>
          </a:bodyPr>
          <a:lstStyle/>
          <a:p>
            <a:pPr marL="0" indent="0">
              <a:buNone/>
            </a:pPr>
            <a:endParaRPr lang="en-US" sz="2400" b="1" u="sng" dirty="0">
              <a:solidFill>
                <a:schemeClr val="tx2">
                  <a:lumMod val="25000"/>
                </a:schemeClr>
              </a:solidFill>
            </a:endParaRPr>
          </a:p>
          <a:p>
            <a:r>
              <a:rPr lang="en-US" sz="2400" b="1" dirty="0">
                <a:solidFill>
                  <a:schemeClr val="bg1"/>
                </a:solidFill>
              </a:rPr>
              <a:t>Facebook Group:</a:t>
            </a:r>
            <a:endParaRPr lang="en-US" sz="2400" b="1" u="sng" dirty="0">
              <a:solidFill>
                <a:schemeClr val="bg1"/>
              </a:solidFill>
            </a:endParaRPr>
          </a:p>
          <a:p>
            <a:r>
              <a:rPr lang="en-US" sz="2400" b="1" u="sng" dirty="0"/>
              <a:t>NE-IA Kiwanis District</a:t>
            </a:r>
          </a:p>
          <a:p>
            <a:endParaRPr lang="en-US" sz="2400" b="1" u="sng" dirty="0"/>
          </a:p>
          <a:p>
            <a:r>
              <a:rPr lang="en-US" sz="2400" b="1" dirty="0">
                <a:solidFill>
                  <a:schemeClr val="bg1"/>
                </a:solidFill>
              </a:rPr>
              <a:t>Instagram:</a:t>
            </a:r>
          </a:p>
          <a:p>
            <a:r>
              <a:rPr lang="en-US" sz="2400" b="1" u="sng" dirty="0" err="1">
                <a:solidFill>
                  <a:schemeClr val="tx2">
                    <a:lumMod val="25000"/>
                  </a:schemeClr>
                </a:solidFill>
              </a:rPr>
              <a:t>neiakiwanis</a:t>
            </a:r>
            <a:endParaRPr lang="en-US" sz="2400" b="1" u="sng" dirty="0">
              <a:solidFill>
                <a:schemeClr val="tx2">
                  <a:lumMod val="25000"/>
                </a:schemeClr>
              </a:solidFill>
            </a:endParaRPr>
          </a:p>
          <a:p>
            <a:endParaRPr lang="en-US" sz="2400" b="1" u="sng" dirty="0">
              <a:solidFill>
                <a:schemeClr val="bg1"/>
              </a:solidFill>
            </a:endParaRPr>
          </a:p>
          <a:p>
            <a:r>
              <a:rPr lang="en-US" sz="2400" b="1" dirty="0">
                <a:solidFill>
                  <a:schemeClr val="bg1"/>
                </a:solidFill>
              </a:rPr>
              <a:t>YouTube:</a:t>
            </a:r>
          </a:p>
          <a:p>
            <a:r>
              <a:rPr lang="en-US" sz="2400" b="1" u="sng" dirty="0">
                <a:solidFill>
                  <a:schemeClr val="tx2">
                    <a:lumMod val="25000"/>
                  </a:schemeClr>
                </a:solidFill>
              </a:rPr>
              <a:t>Nebraska-Iowa Kiwanis District Video</a:t>
            </a:r>
          </a:p>
          <a:p>
            <a:endParaRPr lang="en-US" sz="2400" b="1" dirty="0">
              <a:solidFill>
                <a:schemeClr val="bg2">
                  <a:lumMod val="50000"/>
                </a:schemeClr>
              </a:solidFill>
            </a:endParaRPr>
          </a:p>
          <a:p>
            <a:pPr marL="0" indent="0">
              <a:buNone/>
            </a:pPr>
            <a:endParaRPr lang="en-US" sz="2400" b="1" u="sng" dirty="0">
              <a:solidFill>
                <a:schemeClr val="bg1"/>
              </a:solidFill>
            </a:endParaRPr>
          </a:p>
        </p:txBody>
      </p:sp>
      <p:pic>
        <p:nvPicPr>
          <p:cNvPr id="3" name="Picture 2" descr="Image result for facebook logo">
            <a:extLst>
              <a:ext uri="{FF2B5EF4-FFF2-40B4-BE49-F238E27FC236}">
                <a16:creationId xmlns:a16="http://schemas.microsoft.com/office/drawing/2014/main" id="{18388E05-ED43-5D4E-C81E-F5A87B1C3F1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9008"/>
          <a:stretch/>
        </p:blipFill>
        <p:spPr bwMode="auto">
          <a:xfrm>
            <a:off x="3612287" y="2811025"/>
            <a:ext cx="1104258" cy="97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stagram - Wikipedia">
            <a:extLst>
              <a:ext uri="{FF2B5EF4-FFF2-40B4-BE49-F238E27FC236}">
                <a16:creationId xmlns:a16="http://schemas.microsoft.com/office/drawing/2014/main" id="{9351A46C-329D-BCF3-8DFE-E93B81BA5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749" y="4038810"/>
            <a:ext cx="960796" cy="9607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0A37BC-D410-A038-391F-9F278F3314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7574" y="5130854"/>
            <a:ext cx="1589647" cy="1124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AFA044-6164-A0E7-4E4C-EA359C83D83D}"/>
              </a:ext>
            </a:extLst>
          </p:cNvPr>
          <p:cNvSpPr txBox="1"/>
          <p:nvPr/>
        </p:nvSpPr>
        <p:spPr>
          <a:xfrm>
            <a:off x="4716545" y="1795385"/>
            <a:ext cx="7620000" cy="646331"/>
          </a:xfrm>
          <a:prstGeom prst="rect">
            <a:avLst/>
          </a:prstGeom>
          <a:noFill/>
        </p:spPr>
        <p:txBody>
          <a:bodyPr wrap="square">
            <a:spAutoFit/>
          </a:bodyPr>
          <a:lstStyle/>
          <a:p>
            <a:pPr marL="0" indent="0">
              <a:buNone/>
            </a:pPr>
            <a:r>
              <a:rPr lang="en-US" sz="3600" b="1" dirty="0"/>
              <a:t>Other Online Connections</a:t>
            </a:r>
            <a:endParaRPr lang="en-US" sz="3600" b="1" u="sng" dirty="0"/>
          </a:p>
        </p:txBody>
      </p:sp>
    </p:spTree>
    <p:extLst>
      <p:ext uri="{BB962C8B-B14F-4D97-AF65-F5344CB8AC3E}">
        <p14:creationId xmlns:p14="http://schemas.microsoft.com/office/powerpoint/2010/main" val="22827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 calcmode="lin" valueType="num">
                                      <p:cBhvr>
                                        <p:cTn id="4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2">
                                            <p:txEl>
                                              <p:pRg st="7" end="7"/>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p:cTn id="45"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E793-7597-4793-8E5F-C646FE93DE37}"/>
              </a:ext>
            </a:extLst>
          </p:cNvPr>
          <p:cNvSpPr>
            <a:spLocks noGrp="1"/>
          </p:cNvSpPr>
          <p:nvPr>
            <p:ph type="title"/>
          </p:nvPr>
        </p:nvSpPr>
        <p:spPr/>
        <p:txBody>
          <a:bodyPr>
            <a:normAutofit fontScale="90000"/>
          </a:bodyPr>
          <a:lstStyle/>
          <a:p>
            <a:r>
              <a:rPr lang="en-US" dirty="0"/>
              <a:t>Communication</a:t>
            </a:r>
          </a:p>
        </p:txBody>
      </p:sp>
      <p:pic>
        <p:nvPicPr>
          <p:cNvPr id="3" name="Picture 2" descr="Graphical user interface&#10;&#10;Description automatically generated with low confidence">
            <a:extLst>
              <a:ext uri="{FF2B5EF4-FFF2-40B4-BE49-F238E27FC236}">
                <a16:creationId xmlns:a16="http://schemas.microsoft.com/office/drawing/2014/main" id="{8C6B922C-835C-9154-C5A2-9E520E25C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849" y="1680142"/>
            <a:ext cx="6588772" cy="2358031"/>
          </a:xfrm>
          <a:prstGeom prst="rect">
            <a:avLst/>
          </a:prstGeom>
        </p:spPr>
      </p:pic>
      <p:sp>
        <p:nvSpPr>
          <p:cNvPr id="4" name="TextBox 3">
            <a:extLst>
              <a:ext uri="{FF2B5EF4-FFF2-40B4-BE49-F238E27FC236}">
                <a16:creationId xmlns:a16="http://schemas.microsoft.com/office/drawing/2014/main" id="{8A6E3246-A191-A3A1-A07D-AADA9E39F620}"/>
              </a:ext>
            </a:extLst>
          </p:cNvPr>
          <p:cNvSpPr txBox="1"/>
          <p:nvPr/>
        </p:nvSpPr>
        <p:spPr>
          <a:xfrm>
            <a:off x="7790750" y="3684181"/>
            <a:ext cx="3806890" cy="1200329"/>
          </a:xfrm>
          <a:prstGeom prst="rect">
            <a:avLst/>
          </a:prstGeom>
          <a:noFill/>
        </p:spPr>
        <p:txBody>
          <a:bodyPr wrap="square" rtlCol="0">
            <a:spAutoFit/>
          </a:bodyPr>
          <a:lstStyle/>
          <a:p>
            <a:pPr algn="ctr"/>
            <a:r>
              <a:rPr lang="en-US" sz="3600" dirty="0"/>
              <a:t>Monthly District</a:t>
            </a:r>
          </a:p>
          <a:p>
            <a:pPr algn="ctr"/>
            <a:r>
              <a:rPr lang="en-US" sz="3600" dirty="0"/>
              <a:t>Newsletter</a:t>
            </a:r>
          </a:p>
        </p:txBody>
      </p:sp>
      <p:pic>
        <p:nvPicPr>
          <p:cNvPr id="5" name="Picture 4" descr="A picture containing drawing, fence&#10;&#10;Description automatically generated">
            <a:extLst>
              <a:ext uri="{FF2B5EF4-FFF2-40B4-BE49-F238E27FC236}">
                <a16:creationId xmlns:a16="http://schemas.microsoft.com/office/drawing/2014/main" id="{D26470EF-8B2C-0959-2E69-8C80B50710C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586991" y="5021706"/>
            <a:ext cx="4945224" cy="1251191"/>
          </a:xfrm>
          <a:prstGeom prst="rect">
            <a:avLst/>
          </a:prstGeom>
        </p:spPr>
      </p:pic>
      <p:sp>
        <p:nvSpPr>
          <p:cNvPr id="6" name="TextBox 5">
            <a:extLst>
              <a:ext uri="{FF2B5EF4-FFF2-40B4-BE49-F238E27FC236}">
                <a16:creationId xmlns:a16="http://schemas.microsoft.com/office/drawing/2014/main" id="{29B6C3AD-68C4-704C-779C-BFCDAE4A3EFA}"/>
              </a:ext>
            </a:extLst>
          </p:cNvPr>
          <p:cNvSpPr txBox="1"/>
          <p:nvPr/>
        </p:nvSpPr>
        <p:spPr>
          <a:xfrm>
            <a:off x="1022845" y="5021706"/>
            <a:ext cx="6302828" cy="1200329"/>
          </a:xfrm>
          <a:prstGeom prst="rect">
            <a:avLst/>
          </a:prstGeom>
          <a:noFill/>
        </p:spPr>
        <p:txBody>
          <a:bodyPr wrap="square">
            <a:spAutoFit/>
          </a:bodyPr>
          <a:lstStyle/>
          <a:p>
            <a:pPr algn="ctr"/>
            <a:r>
              <a:rPr lang="en-US" sz="2400" b="1" dirty="0"/>
              <a:t>Clubs can submit news </a:t>
            </a:r>
          </a:p>
          <a:p>
            <a:pPr algn="ctr"/>
            <a:r>
              <a:rPr lang="en-US" sz="2400" b="1" dirty="0"/>
              <a:t>by 1st of month to</a:t>
            </a:r>
          </a:p>
          <a:p>
            <a:pPr algn="ctr"/>
            <a:r>
              <a:rPr lang="en-US" sz="2400" b="1" u="sng" dirty="0"/>
              <a:t>Nikiwanisdistrict@gmail.com</a:t>
            </a:r>
            <a:endParaRPr lang="en-US" sz="2400" b="1" dirty="0"/>
          </a:p>
        </p:txBody>
      </p:sp>
    </p:spTree>
    <p:extLst>
      <p:ext uri="{BB962C8B-B14F-4D97-AF65-F5344CB8AC3E}">
        <p14:creationId xmlns:p14="http://schemas.microsoft.com/office/powerpoint/2010/main" val="361348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105E-2FCC-33B0-5955-256E81862CD2}"/>
              </a:ext>
            </a:extLst>
          </p:cNvPr>
          <p:cNvSpPr>
            <a:spLocks noGrp="1"/>
          </p:cNvSpPr>
          <p:nvPr>
            <p:ph type="title"/>
          </p:nvPr>
        </p:nvSpPr>
        <p:spPr/>
        <p:txBody>
          <a:bodyPr>
            <a:normAutofit fontScale="90000"/>
          </a:bodyPr>
          <a:lstStyle/>
          <a:p>
            <a:r>
              <a:rPr lang="en-US" dirty="0"/>
              <a:t>Club Officer Buzz</a:t>
            </a:r>
          </a:p>
        </p:txBody>
      </p:sp>
      <p:pic>
        <p:nvPicPr>
          <p:cNvPr id="3" name="Picture 2">
            <a:extLst>
              <a:ext uri="{FF2B5EF4-FFF2-40B4-BE49-F238E27FC236}">
                <a16:creationId xmlns:a16="http://schemas.microsoft.com/office/drawing/2014/main" id="{3683092B-C30E-BF0D-E57F-D70FE13558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68168" y="2303273"/>
            <a:ext cx="7585198" cy="1950097"/>
          </a:xfrm>
          <a:prstGeom prst="rect">
            <a:avLst/>
          </a:prstGeom>
        </p:spPr>
      </p:pic>
    </p:spTree>
    <p:extLst>
      <p:ext uri="{BB962C8B-B14F-4D97-AF65-F5344CB8AC3E}">
        <p14:creationId xmlns:p14="http://schemas.microsoft.com/office/powerpoint/2010/main" val="357443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3A02-E698-05E1-C642-8F00BCD89EA0}"/>
              </a:ext>
            </a:extLst>
          </p:cNvPr>
          <p:cNvSpPr>
            <a:spLocks noGrp="1"/>
          </p:cNvSpPr>
          <p:nvPr>
            <p:ph type="title"/>
          </p:nvPr>
        </p:nvSpPr>
        <p:spPr/>
        <p:txBody>
          <a:bodyPr/>
          <a:lstStyle/>
          <a:p>
            <a:r>
              <a:rPr lang="en-US" dirty="0"/>
              <a:t>Not Getting District Emails?</a:t>
            </a:r>
          </a:p>
        </p:txBody>
      </p:sp>
      <p:sp>
        <p:nvSpPr>
          <p:cNvPr id="3" name="Text Placeholder 2">
            <a:extLst>
              <a:ext uri="{FF2B5EF4-FFF2-40B4-BE49-F238E27FC236}">
                <a16:creationId xmlns:a16="http://schemas.microsoft.com/office/drawing/2014/main" id="{AC938CD4-3614-1F82-F841-0817D6F4260B}"/>
              </a:ext>
            </a:extLst>
          </p:cNvPr>
          <p:cNvSpPr>
            <a:spLocks noGrp="1"/>
          </p:cNvSpPr>
          <p:nvPr>
            <p:ph type="body" idx="1"/>
          </p:nvPr>
        </p:nvSpPr>
        <p:spPr>
          <a:xfrm>
            <a:off x="5125137" y="995691"/>
            <a:ext cx="6265088" cy="685800"/>
          </a:xfrm>
        </p:spPr>
        <p:txBody>
          <a:bodyPr/>
          <a:lstStyle/>
          <a:p>
            <a:r>
              <a:rPr lang="en-US" dirty="0"/>
              <a:t>Possible reasons…</a:t>
            </a:r>
          </a:p>
        </p:txBody>
      </p:sp>
      <p:sp>
        <p:nvSpPr>
          <p:cNvPr id="4" name="Content Placeholder 3">
            <a:extLst>
              <a:ext uri="{FF2B5EF4-FFF2-40B4-BE49-F238E27FC236}">
                <a16:creationId xmlns:a16="http://schemas.microsoft.com/office/drawing/2014/main" id="{0181C22F-D397-E309-2758-70A2E3B11902}"/>
              </a:ext>
            </a:extLst>
          </p:cNvPr>
          <p:cNvSpPr>
            <a:spLocks noGrp="1"/>
          </p:cNvSpPr>
          <p:nvPr>
            <p:ph sz="half" idx="2"/>
          </p:nvPr>
        </p:nvSpPr>
        <p:spPr>
          <a:xfrm>
            <a:off x="5125305" y="1681491"/>
            <a:ext cx="6264350" cy="1696853"/>
          </a:xfrm>
        </p:spPr>
        <p:txBody>
          <a:bodyPr>
            <a:noAutofit/>
          </a:bodyPr>
          <a:lstStyle/>
          <a:p>
            <a:r>
              <a:rPr lang="en-US" sz="2200" dirty="0"/>
              <a:t>Check spam, junk or promotion folders</a:t>
            </a:r>
          </a:p>
          <a:p>
            <a:r>
              <a:rPr lang="en-US" sz="2200" b="1" u="sng" dirty="0"/>
              <a:t>Update</a:t>
            </a:r>
            <a:r>
              <a:rPr lang="en-US" sz="2200" dirty="0"/>
              <a:t> your contact information with KI</a:t>
            </a:r>
          </a:p>
          <a:p>
            <a:r>
              <a:rPr lang="en-US" sz="2200" dirty="0"/>
              <a:t>Did you accidently unsubscribe from Constant Contact? Contact district office </a:t>
            </a:r>
          </a:p>
          <a:p>
            <a:endParaRPr lang="en-US" sz="2000" dirty="0"/>
          </a:p>
        </p:txBody>
      </p:sp>
      <p:pic>
        <p:nvPicPr>
          <p:cNvPr id="7" name="Picture 2">
            <a:extLst>
              <a:ext uri="{FF2B5EF4-FFF2-40B4-BE49-F238E27FC236}">
                <a16:creationId xmlns:a16="http://schemas.microsoft.com/office/drawing/2014/main" id="{7B0CBB5A-6E43-7898-AB21-203A3FB046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738" b="27830"/>
          <a:stretch/>
        </p:blipFill>
        <p:spPr bwMode="auto">
          <a:xfrm>
            <a:off x="574045" y="5275982"/>
            <a:ext cx="4130740" cy="1186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1ED64D-30E3-6068-ADD1-460860B34D05}"/>
              </a:ext>
            </a:extLst>
          </p:cNvPr>
          <p:cNvSpPr txBox="1"/>
          <p:nvPr/>
        </p:nvSpPr>
        <p:spPr>
          <a:xfrm>
            <a:off x="6323766" y="4347358"/>
            <a:ext cx="4300985" cy="1384995"/>
          </a:xfrm>
          <a:prstGeom prst="rect">
            <a:avLst/>
          </a:prstGeom>
          <a:noFill/>
        </p:spPr>
        <p:txBody>
          <a:bodyPr wrap="none" rtlCol="0">
            <a:spAutoFit/>
          </a:bodyPr>
          <a:lstStyle/>
          <a:p>
            <a:pPr algn="ctr"/>
            <a:r>
              <a:rPr lang="en-US" sz="2800" dirty="0">
                <a:solidFill>
                  <a:schemeClr val="bg2">
                    <a:lumMod val="50000"/>
                  </a:schemeClr>
                </a:solidFill>
              </a:rPr>
              <a:t>Primary Communication </a:t>
            </a:r>
          </a:p>
          <a:p>
            <a:pPr algn="ctr"/>
            <a:r>
              <a:rPr lang="en-US" sz="2800" dirty="0">
                <a:solidFill>
                  <a:schemeClr val="bg2">
                    <a:lumMod val="50000"/>
                  </a:schemeClr>
                </a:solidFill>
              </a:rPr>
              <a:t>Through Email So</a:t>
            </a:r>
          </a:p>
          <a:p>
            <a:pPr algn="ctr"/>
            <a:r>
              <a:rPr lang="en-US" sz="2800" dirty="0">
                <a:solidFill>
                  <a:schemeClr val="bg2">
                    <a:lumMod val="50000"/>
                  </a:schemeClr>
                </a:solidFill>
              </a:rPr>
              <a:t>Stay In The Know! </a:t>
            </a:r>
          </a:p>
        </p:txBody>
      </p:sp>
    </p:spTree>
    <p:extLst>
      <p:ext uri="{BB962C8B-B14F-4D97-AF65-F5344CB8AC3E}">
        <p14:creationId xmlns:p14="http://schemas.microsoft.com/office/powerpoint/2010/main" val="27042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50086D1D-7DFF-C2A5-34A1-9E0FC7E714B6}"/>
              </a:ext>
            </a:extLst>
          </p:cNvPr>
          <p:cNvSpPr txBox="1"/>
          <p:nvPr/>
        </p:nvSpPr>
        <p:spPr>
          <a:xfrm>
            <a:off x="2935705" y="2403456"/>
            <a:ext cx="8919411" cy="4185761"/>
          </a:xfrm>
          <a:prstGeom prst="rect">
            <a:avLst/>
          </a:prstGeom>
        </p:spPr>
        <p:txBody>
          <a:bodyPr wrap="square" lIns="0" tIns="0" rIns="0" bIns="0" rtlCol="0" anchor="t">
            <a:spAutoFit/>
          </a:bodyPr>
          <a:lstStyle/>
          <a:p>
            <a:pPr marL="842427" indent="-571500">
              <a:spcAft>
                <a:spcPts val="600"/>
              </a:spcAft>
              <a:buFont typeface="Wingdings" panose="05000000000000000000" pitchFamily="2" charset="2"/>
              <a:buChar char="§"/>
            </a:pPr>
            <a:r>
              <a:rPr lang="en-US" sz="3600" dirty="0">
                <a:solidFill>
                  <a:schemeClr val="tx1">
                    <a:lumMod val="95000"/>
                    <a:lumOff val="5000"/>
                  </a:schemeClr>
                </a:solidFill>
              </a:rPr>
              <a:t>Chartered Aug. 8, 1970</a:t>
            </a:r>
          </a:p>
          <a:p>
            <a:pPr marL="842427" indent="-571500">
              <a:spcAft>
                <a:spcPts val="600"/>
              </a:spcAft>
              <a:buFont typeface="Wingdings" panose="05000000000000000000" pitchFamily="2" charset="2"/>
              <a:buChar char="§"/>
            </a:pPr>
            <a:r>
              <a:rPr lang="en-US" sz="3600" dirty="0">
                <a:solidFill>
                  <a:schemeClr val="tx1">
                    <a:lumMod val="95000"/>
                    <a:lumOff val="5000"/>
                  </a:schemeClr>
                </a:solidFill>
              </a:rPr>
              <a:t>Grant Requests </a:t>
            </a:r>
          </a:p>
          <a:p>
            <a:pPr marL="1299627" lvl="1" indent="-571500">
              <a:spcAft>
                <a:spcPts val="600"/>
              </a:spcAft>
              <a:buFont typeface="Courier New" panose="02070309020205020404" pitchFamily="49" charset="0"/>
              <a:buChar char="o"/>
            </a:pPr>
            <a:r>
              <a:rPr lang="en-US" sz="3600" dirty="0">
                <a:solidFill>
                  <a:schemeClr val="tx1">
                    <a:lumMod val="95000"/>
                    <a:lumOff val="5000"/>
                  </a:schemeClr>
                </a:solidFill>
              </a:rPr>
              <a:t>March 1, June 1, Sept. 1 &amp; Dec. 1</a:t>
            </a:r>
          </a:p>
          <a:p>
            <a:pPr marL="842427" indent="-571500">
              <a:spcAft>
                <a:spcPts val="600"/>
              </a:spcAft>
              <a:buFont typeface="Wingdings" panose="05000000000000000000" pitchFamily="2" charset="2"/>
              <a:buChar char="§"/>
            </a:pPr>
            <a:r>
              <a:rPr lang="en-US" sz="3600" dirty="0">
                <a:solidFill>
                  <a:schemeClr val="tx1">
                    <a:lumMod val="95000"/>
                    <a:lumOff val="5000"/>
                  </a:schemeClr>
                </a:solidFill>
              </a:rPr>
              <a:t>Don’t forget to budget annual club donation - $6 per member </a:t>
            </a:r>
          </a:p>
          <a:p>
            <a:pPr marL="842427" indent="-571500">
              <a:spcAft>
                <a:spcPts val="600"/>
              </a:spcAft>
              <a:buFont typeface="Wingdings" panose="05000000000000000000" pitchFamily="2" charset="2"/>
              <a:buChar char="§"/>
            </a:pPr>
            <a:r>
              <a:rPr lang="en-US" sz="3600" dirty="0">
                <a:solidFill>
                  <a:schemeClr val="tx1">
                    <a:lumMod val="95000"/>
                    <a:lumOff val="5000"/>
                  </a:schemeClr>
                </a:solidFill>
              </a:rPr>
              <a:t>Checks made out &amp; mailed to Foundation</a:t>
            </a:r>
          </a:p>
        </p:txBody>
      </p:sp>
      <p:pic>
        <p:nvPicPr>
          <p:cNvPr id="3" name="Picture 2" descr="A picture containing drawing&#10;&#10;Description automatically generated">
            <a:extLst>
              <a:ext uri="{FF2B5EF4-FFF2-40B4-BE49-F238E27FC236}">
                <a16:creationId xmlns:a16="http://schemas.microsoft.com/office/drawing/2014/main" id="{89BCFC68-8003-3F68-6B25-C1CDDC2A2A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4732" y="583911"/>
            <a:ext cx="5724721" cy="138650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0664A3F-39F1-945B-3AD1-48920A9CA35B}"/>
                  </a:ext>
                </a:extLst>
              </p14:cNvPr>
              <p14:cNvContentPartPr/>
              <p14:nvPr/>
            </p14:nvContentPartPr>
            <p14:xfrm>
              <a:off x="2625796" y="4118067"/>
              <a:ext cx="9229320" cy="1321560"/>
            </p14:xfrm>
          </p:contentPart>
        </mc:Choice>
        <mc:Fallback xmlns="">
          <p:pic>
            <p:nvPicPr>
              <p:cNvPr id="4" name="Ink 3">
                <a:extLst>
                  <a:ext uri="{FF2B5EF4-FFF2-40B4-BE49-F238E27FC236}">
                    <a16:creationId xmlns:a16="http://schemas.microsoft.com/office/drawing/2014/main" id="{80664A3F-39F1-945B-3AD1-48920A9CA35B}"/>
                  </a:ext>
                </a:extLst>
              </p:cNvPr>
              <p:cNvPicPr/>
              <p:nvPr/>
            </p:nvPicPr>
            <p:blipFill>
              <a:blip r:embed="rId5"/>
              <a:stretch>
                <a:fillRect/>
              </a:stretch>
            </p:blipFill>
            <p:spPr>
              <a:xfrm>
                <a:off x="2571796" y="4010096"/>
                <a:ext cx="9336960" cy="1537141"/>
              </a:xfrm>
              <a:prstGeom prst="rect">
                <a:avLst/>
              </a:prstGeom>
            </p:spPr>
          </p:pic>
        </mc:Fallback>
      </mc:AlternateContent>
    </p:spTree>
    <p:extLst>
      <p:ext uri="{BB962C8B-B14F-4D97-AF65-F5344CB8AC3E}">
        <p14:creationId xmlns:p14="http://schemas.microsoft.com/office/powerpoint/2010/main" val="238110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999A3-B923-62AB-81B6-31D2D205D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4D07E-EA99-3696-2B97-E3F6A810D324}"/>
              </a:ext>
            </a:extLst>
          </p:cNvPr>
          <p:cNvSpPr>
            <a:spLocks noGrp="1"/>
          </p:cNvSpPr>
          <p:nvPr>
            <p:ph type="title"/>
          </p:nvPr>
        </p:nvSpPr>
        <p:spPr>
          <a:xfrm>
            <a:off x="3344216" y="1898268"/>
            <a:ext cx="5490224" cy="936419"/>
          </a:xfrm>
        </p:spPr>
        <p:txBody>
          <a:bodyPr/>
          <a:lstStyle/>
          <a:p>
            <a:r>
              <a:rPr lang="en-US" b="1" dirty="0"/>
              <a:t>Welcome</a:t>
            </a:r>
          </a:p>
        </p:txBody>
      </p:sp>
      <p:sp>
        <p:nvSpPr>
          <p:cNvPr id="3" name="Text Placeholder 2">
            <a:extLst>
              <a:ext uri="{FF2B5EF4-FFF2-40B4-BE49-F238E27FC236}">
                <a16:creationId xmlns:a16="http://schemas.microsoft.com/office/drawing/2014/main" id="{1C25B0BE-FD38-8C9E-9E68-F8C5BBBF6BC9}"/>
              </a:ext>
            </a:extLst>
          </p:cNvPr>
          <p:cNvSpPr>
            <a:spLocks noGrp="1"/>
          </p:cNvSpPr>
          <p:nvPr>
            <p:ph type="body" idx="1"/>
          </p:nvPr>
        </p:nvSpPr>
        <p:spPr>
          <a:xfrm>
            <a:off x="3344215" y="2866771"/>
            <a:ext cx="5490223" cy="2219472"/>
          </a:xfrm>
        </p:spPr>
        <p:txBody>
          <a:bodyPr>
            <a:normAutofit/>
          </a:bodyPr>
          <a:lstStyle/>
          <a:p>
            <a:r>
              <a:rPr lang="en-US" sz="2000" dirty="0"/>
              <a:t>Today’s CLE includes</a:t>
            </a:r>
          </a:p>
          <a:p>
            <a:pPr marL="285750" indent="-285750">
              <a:spcBef>
                <a:spcPts val="600"/>
              </a:spcBef>
              <a:buClr>
                <a:schemeClr val="bg1"/>
              </a:buClr>
              <a:buFont typeface="Arial" panose="020B0604020202020204" pitchFamily="34" charset="0"/>
              <a:buChar char="•"/>
            </a:pPr>
            <a:r>
              <a:rPr lang="en-US" sz="2000" dirty="0"/>
              <a:t>2025-2026 information</a:t>
            </a:r>
          </a:p>
          <a:p>
            <a:pPr marL="285750" indent="-285750">
              <a:spcBef>
                <a:spcPts val="600"/>
              </a:spcBef>
              <a:buClr>
                <a:schemeClr val="bg1"/>
              </a:buClr>
              <a:buFont typeface="Arial" panose="020B0604020202020204" pitchFamily="34" charset="0"/>
              <a:buChar char="•"/>
            </a:pPr>
            <a:r>
              <a:rPr lang="en-US" sz="2000" dirty="0"/>
              <a:t>District information</a:t>
            </a:r>
          </a:p>
          <a:p>
            <a:pPr marL="285750" indent="-285750">
              <a:spcBef>
                <a:spcPts val="600"/>
              </a:spcBef>
              <a:buClr>
                <a:schemeClr val="bg1"/>
              </a:buClr>
              <a:buFont typeface="Arial" panose="020B0604020202020204" pitchFamily="34" charset="0"/>
              <a:buChar char="•"/>
            </a:pPr>
            <a:r>
              <a:rPr lang="en-US" sz="2000" dirty="0"/>
              <a:t>Kiwanis 202</a:t>
            </a:r>
          </a:p>
          <a:p>
            <a:pPr marL="285750" indent="-285750">
              <a:spcBef>
                <a:spcPts val="600"/>
              </a:spcBef>
              <a:buClr>
                <a:schemeClr val="bg1"/>
              </a:buClr>
              <a:buFont typeface="Arial" panose="020B0604020202020204" pitchFamily="34" charset="0"/>
              <a:buChar char="•"/>
            </a:pPr>
            <a:r>
              <a:rPr lang="en-US" sz="2000" dirty="0"/>
              <a:t> Officer Information</a:t>
            </a:r>
          </a:p>
        </p:txBody>
      </p:sp>
    </p:spTree>
    <p:extLst>
      <p:ext uri="{BB962C8B-B14F-4D97-AF65-F5344CB8AC3E}">
        <p14:creationId xmlns:p14="http://schemas.microsoft.com/office/powerpoint/2010/main" val="3733594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D2D-4BF5-3187-AE30-9B0C2F669327}"/>
              </a:ext>
            </a:extLst>
          </p:cNvPr>
          <p:cNvSpPr>
            <a:spLocks noGrp="1"/>
          </p:cNvSpPr>
          <p:nvPr>
            <p:ph type="title"/>
          </p:nvPr>
        </p:nvSpPr>
        <p:spPr/>
        <p:txBody>
          <a:bodyPr/>
          <a:lstStyle/>
          <a:p>
            <a:r>
              <a:rPr lang="en-US" dirty="0"/>
              <a:t>Dates of Note</a:t>
            </a:r>
          </a:p>
        </p:txBody>
      </p:sp>
    </p:spTree>
    <p:extLst>
      <p:ext uri="{BB962C8B-B14F-4D97-AF65-F5344CB8AC3E}">
        <p14:creationId xmlns:p14="http://schemas.microsoft.com/office/powerpoint/2010/main" val="32270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81C-9BF6-68F8-D050-EA6970DC7CBF}"/>
              </a:ext>
            </a:extLst>
          </p:cNvPr>
          <p:cNvSpPr>
            <a:spLocks noGrp="1"/>
          </p:cNvSpPr>
          <p:nvPr>
            <p:ph type="title"/>
          </p:nvPr>
        </p:nvSpPr>
        <p:spPr/>
        <p:txBody>
          <a:bodyPr/>
          <a:lstStyle/>
          <a:p>
            <a:r>
              <a:rPr lang="en-US" dirty="0"/>
              <a:t>District </a:t>
            </a:r>
            <a:br>
              <a:rPr lang="en-US" dirty="0"/>
            </a:br>
            <a:r>
              <a:rPr lang="en-US" dirty="0"/>
              <a:t>Conventions</a:t>
            </a:r>
          </a:p>
        </p:txBody>
      </p:sp>
      <p:pic>
        <p:nvPicPr>
          <p:cNvPr id="8" name="Picture 7" descr="A child planting a plant&#10;&#10;AI-generated content may be incorrect.">
            <a:extLst>
              <a:ext uri="{FF2B5EF4-FFF2-40B4-BE49-F238E27FC236}">
                <a16:creationId xmlns:a16="http://schemas.microsoft.com/office/drawing/2014/main" id="{9D2B5A82-0A73-6385-5835-AA1AB23BA9BB}"/>
              </a:ext>
            </a:extLst>
          </p:cNvPr>
          <p:cNvPicPr>
            <a:picLocks noChangeAspect="1"/>
          </p:cNvPicPr>
          <p:nvPr/>
        </p:nvPicPr>
        <p:blipFill>
          <a:blip r:embed="rId3"/>
          <a:stretch>
            <a:fillRect/>
          </a:stretch>
        </p:blipFill>
        <p:spPr>
          <a:xfrm>
            <a:off x="4717992" y="277286"/>
            <a:ext cx="6903828" cy="3380314"/>
          </a:xfrm>
          <a:prstGeom prst="rect">
            <a:avLst/>
          </a:prstGeom>
        </p:spPr>
      </p:pic>
      <p:sp>
        <p:nvSpPr>
          <p:cNvPr id="9" name="TextBox 8">
            <a:extLst>
              <a:ext uri="{FF2B5EF4-FFF2-40B4-BE49-F238E27FC236}">
                <a16:creationId xmlns:a16="http://schemas.microsoft.com/office/drawing/2014/main" id="{80B1B478-5F76-5AF2-33CE-DC5F9D278DCB}"/>
              </a:ext>
            </a:extLst>
          </p:cNvPr>
          <p:cNvSpPr txBox="1"/>
          <p:nvPr/>
        </p:nvSpPr>
        <p:spPr>
          <a:xfrm>
            <a:off x="4717992" y="4251158"/>
            <a:ext cx="6657473" cy="2062103"/>
          </a:xfrm>
          <a:prstGeom prst="rect">
            <a:avLst/>
          </a:prstGeom>
          <a:noFill/>
        </p:spPr>
        <p:txBody>
          <a:bodyPr wrap="square" rtlCol="0">
            <a:spAutoFit/>
          </a:bodyPr>
          <a:lstStyle/>
          <a:p>
            <a:pPr algn="ctr"/>
            <a:r>
              <a:rPr lang="en-US" sz="3200" b="1" dirty="0"/>
              <a:t>2026 Convention</a:t>
            </a:r>
          </a:p>
          <a:p>
            <a:pPr algn="ctr"/>
            <a:r>
              <a:rPr lang="en-US" sz="3200" dirty="0"/>
              <a:t>Aug. 7 &amp; 8, 2026</a:t>
            </a:r>
          </a:p>
          <a:p>
            <a:pPr algn="ctr"/>
            <a:r>
              <a:rPr lang="en-US" sz="3200" dirty="0"/>
              <a:t>Mid America Center</a:t>
            </a:r>
          </a:p>
          <a:p>
            <a:pPr algn="ctr"/>
            <a:r>
              <a:rPr lang="en-US" sz="3200" dirty="0"/>
              <a:t>Council Bluffs, Iowa</a:t>
            </a:r>
          </a:p>
        </p:txBody>
      </p:sp>
    </p:spTree>
    <p:extLst>
      <p:ext uri="{BB962C8B-B14F-4D97-AF65-F5344CB8AC3E}">
        <p14:creationId xmlns:p14="http://schemas.microsoft.com/office/powerpoint/2010/main" val="123918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83CC07D1-29E1-4AA8-B207-C6F2C032646E}"/>
              </a:ext>
            </a:extLst>
          </p:cNvPr>
          <p:cNvSpPr>
            <a:spLocks noGrp="1"/>
          </p:cNvSpPr>
          <p:nvPr>
            <p:ph type="title"/>
          </p:nvPr>
        </p:nvSpPr>
        <p:spPr>
          <a:xfrm>
            <a:off x="597788" y="2342274"/>
            <a:ext cx="2873631" cy="2456442"/>
          </a:xfrm>
        </p:spPr>
        <p:txBody>
          <a:bodyPr>
            <a:normAutofit/>
          </a:bodyPr>
          <a:lstStyle/>
          <a:p>
            <a:pPr algn="l"/>
            <a:r>
              <a:rPr lang="en-US" dirty="0"/>
              <a:t>International</a:t>
            </a:r>
            <a:br>
              <a:rPr lang="en-US" dirty="0"/>
            </a:br>
            <a:r>
              <a:rPr lang="en-US" dirty="0"/>
              <a:t>Conventions</a:t>
            </a:r>
          </a:p>
        </p:txBody>
      </p:sp>
      <p:sp>
        <p:nvSpPr>
          <p:cNvPr id="3" name="Content Placeholder 2">
            <a:extLst>
              <a:ext uri="{FF2B5EF4-FFF2-40B4-BE49-F238E27FC236}">
                <a16:creationId xmlns:a16="http://schemas.microsoft.com/office/drawing/2014/main" id="{48D2DA24-C5D0-44B5-9011-43E7FEA59CC9}"/>
              </a:ext>
            </a:extLst>
          </p:cNvPr>
          <p:cNvSpPr>
            <a:spLocks noGrp="1"/>
          </p:cNvSpPr>
          <p:nvPr>
            <p:ph idx="1"/>
          </p:nvPr>
        </p:nvSpPr>
        <p:spPr>
          <a:xfrm>
            <a:off x="4631377" y="1111249"/>
            <a:ext cx="6768943" cy="4635503"/>
          </a:xfrm>
        </p:spPr>
        <p:txBody>
          <a:bodyPr>
            <a:noAutofit/>
          </a:bodyPr>
          <a:lstStyle/>
          <a:p>
            <a:r>
              <a:rPr lang="en-US" sz="4000" b="0" i="0" u="none" strike="noStrike" baseline="0" dirty="0">
                <a:cs typeface="Arial" panose="020B0604020202020204" pitchFamily="34" charset="0"/>
              </a:rPr>
              <a:t> 2025 – Pittsburgh, PA   June 25-28 </a:t>
            </a:r>
          </a:p>
          <a:p>
            <a:r>
              <a:rPr lang="en-US" sz="4000" dirty="0">
                <a:cs typeface="Arial" panose="020B0604020202020204" pitchFamily="34" charset="0"/>
              </a:rPr>
              <a:t> 2026 – Manilla, Philippines June 25-27 </a:t>
            </a:r>
          </a:p>
        </p:txBody>
      </p:sp>
    </p:spTree>
    <p:extLst>
      <p:ext uri="{BB962C8B-B14F-4D97-AF65-F5344CB8AC3E}">
        <p14:creationId xmlns:p14="http://schemas.microsoft.com/office/powerpoint/2010/main" val="209395853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57CF-6F8D-BD02-F2A2-9A476C709D0A}"/>
              </a:ext>
            </a:extLst>
          </p:cNvPr>
          <p:cNvSpPr>
            <a:spLocks noGrp="1"/>
          </p:cNvSpPr>
          <p:nvPr>
            <p:ph type="title"/>
          </p:nvPr>
        </p:nvSpPr>
        <p:spPr/>
        <p:txBody>
          <a:bodyPr/>
          <a:lstStyle/>
          <a:p>
            <a:r>
              <a:rPr lang="en-US" dirty="0"/>
              <a:t>More Dates</a:t>
            </a:r>
          </a:p>
        </p:txBody>
      </p:sp>
      <p:sp>
        <p:nvSpPr>
          <p:cNvPr id="3" name="Text Placeholder 2">
            <a:extLst>
              <a:ext uri="{FF2B5EF4-FFF2-40B4-BE49-F238E27FC236}">
                <a16:creationId xmlns:a16="http://schemas.microsoft.com/office/drawing/2014/main" id="{F96F3E38-F1C1-FB6F-7397-62C88E701E2B}"/>
              </a:ext>
            </a:extLst>
          </p:cNvPr>
          <p:cNvSpPr>
            <a:spLocks noGrp="1"/>
          </p:cNvSpPr>
          <p:nvPr>
            <p:ph type="body" idx="1"/>
          </p:nvPr>
        </p:nvSpPr>
        <p:spPr>
          <a:xfrm>
            <a:off x="5125137" y="501526"/>
            <a:ext cx="6265088" cy="685800"/>
          </a:xfrm>
        </p:spPr>
        <p:txBody>
          <a:bodyPr/>
          <a:lstStyle/>
          <a:p>
            <a:r>
              <a:rPr lang="en-US" dirty="0"/>
              <a:t>2026 Leadership Retreat</a:t>
            </a:r>
          </a:p>
        </p:txBody>
      </p:sp>
      <p:sp>
        <p:nvSpPr>
          <p:cNvPr id="4" name="Content Placeholder 3">
            <a:extLst>
              <a:ext uri="{FF2B5EF4-FFF2-40B4-BE49-F238E27FC236}">
                <a16:creationId xmlns:a16="http://schemas.microsoft.com/office/drawing/2014/main" id="{ACE30A40-5E1B-BB13-D393-7A6A5BC560D8}"/>
              </a:ext>
            </a:extLst>
          </p:cNvPr>
          <p:cNvSpPr>
            <a:spLocks noGrp="1"/>
          </p:cNvSpPr>
          <p:nvPr>
            <p:ph sz="half" idx="2"/>
          </p:nvPr>
        </p:nvSpPr>
        <p:spPr>
          <a:xfrm>
            <a:off x="5221557" y="1005128"/>
            <a:ext cx="6264350" cy="1696853"/>
          </a:xfrm>
        </p:spPr>
        <p:txBody>
          <a:bodyPr>
            <a:normAutofit/>
          </a:bodyPr>
          <a:lstStyle/>
          <a:p>
            <a:r>
              <a:rPr lang="en-US" sz="2000" dirty="0"/>
              <a:t>March 14, 2026</a:t>
            </a:r>
          </a:p>
          <a:p>
            <a:pPr lvl="1"/>
            <a:r>
              <a:rPr lang="en-US" sz="2000" dirty="0"/>
              <a:t>Lake </a:t>
            </a:r>
            <a:r>
              <a:rPr lang="en-US" sz="2000" dirty="0" err="1"/>
              <a:t>Wanahoo</a:t>
            </a:r>
            <a:r>
              <a:rPr lang="en-US" sz="2000" dirty="0"/>
              <a:t> Education Building</a:t>
            </a:r>
          </a:p>
          <a:p>
            <a:pPr lvl="1"/>
            <a:r>
              <a:rPr lang="en-US" sz="2000" dirty="0"/>
              <a:t>Wahoo, Nebraska</a:t>
            </a:r>
          </a:p>
        </p:txBody>
      </p:sp>
      <p:sp>
        <p:nvSpPr>
          <p:cNvPr id="5" name="Text Placeholder 4">
            <a:extLst>
              <a:ext uri="{FF2B5EF4-FFF2-40B4-BE49-F238E27FC236}">
                <a16:creationId xmlns:a16="http://schemas.microsoft.com/office/drawing/2014/main" id="{1C9A3AD7-DDAA-3A9E-A073-7B60589BA74E}"/>
              </a:ext>
            </a:extLst>
          </p:cNvPr>
          <p:cNvSpPr>
            <a:spLocks noGrp="1"/>
          </p:cNvSpPr>
          <p:nvPr>
            <p:ph type="body" sz="quarter" idx="3"/>
          </p:nvPr>
        </p:nvSpPr>
        <p:spPr>
          <a:xfrm>
            <a:off x="5118447" y="2964694"/>
            <a:ext cx="6264414" cy="685800"/>
          </a:xfrm>
        </p:spPr>
        <p:txBody>
          <a:bodyPr/>
          <a:lstStyle/>
          <a:p>
            <a:r>
              <a:rPr lang="en-US" dirty="0"/>
              <a:t>Club Leadership chats</a:t>
            </a:r>
          </a:p>
        </p:txBody>
      </p:sp>
      <p:sp>
        <p:nvSpPr>
          <p:cNvPr id="6" name="Content Placeholder 5">
            <a:extLst>
              <a:ext uri="{FF2B5EF4-FFF2-40B4-BE49-F238E27FC236}">
                <a16:creationId xmlns:a16="http://schemas.microsoft.com/office/drawing/2014/main" id="{B83C5883-3145-5781-A204-49BDDFBCCD10}"/>
              </a:ext>
            </a:extLst>
          </p:cNvPr>
          <p:cNvSpPr>
            <a:spLocks noGrp="1"/>
          </p:cNvSpPr>
          <p:nvPr>
            <p:ph sz="quarter" idx="4"/>
          </p:nvPr>
        </p:nvSpPr>
        <p:spPr>
          <a:xfrm>
            <a:off x="5118447" y="3550406"/>
            <a:ext cx="6265588" cy="2878673"/>
          </a:xfrm>
        </p:spPr>
        <p:txBody>
          <a:bodyPr>
            <a:normAutofit/>
          </a:bodyPr>
          <a:lstStyle/>
          <a:p>
            <a:r>
              <a:rPr lang="en-US" dirty="0"/>
              <a:t>October – A new year begins</a:t>
            </a:r>
          </a:p>
          <a:p>
            <a:r>
              <a:rPr lang="en-US" dirty="0"/>
              <a:t>November – TBD</a:t>
            </a:r>
          </a:p>
          <a:p>
            <a:r>
              <a:rPr lang="en-US" dirty="0"/>
              <a:t>January – Presidents</a:t>
            </a:r>
          </a:p>
          <a:p>
            <a:r>
              <a:rPr lang="en-US" dirty="0"/>
              <a:t>February – Treasurers</a:t>
            </a:r>
          </a:p>
          <a:p>
            <a:r>
              <a:rPr lang="en-US" dirty="0"/>
              <a:t>March – Secretaries </a:t>
            </a:r>
          </a:p>
          <a:p>
            <a:r>
              <a:rPr lang="en-US" dirty="0"/>
              <a:t>April – Of interest to general membership </a:t>
            </a:r>
          </a:p>
        </p:txBody>
      </p:sp>
    </p:spTree>
    <p:extLst>
      <p:ext uri="{BB962C8B-B14F-4D97-AF65-F5344CB8AC3E}">
        <p14:creationId xmlns:p14="http://schemas.microsoft.com/office/powerpoint/2010/main" val="253442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4C80-54C5-90C9-E728-EA291047C5E4}"/>
              </a:ext>
            </a:extLst>
          </p:cNvPr>
          <p:cNvSpPr>
            <a:spLocks noGrp="1"/>
          </p:cNvSpPr>
          <p:nvPr>
            <p:ph type="title"/>
          </p:nvPr>
        </p:nvSpPr>
        <p:spPr/>
        <p:txBody>
          <a:bodyPr/>
          <a:lstStyle/>
          <a:p>
            <a:r>
              <a:rPr lang="en-US" dirty="0"/>
              <a:t>Kiwanis 202</a:t>
            </a:r>
          </a:p>
        </p:txBody>
      </p:sp>
      <p:sp>
        <p:nvSpPr>
          <p:cNvPr id="3" name="Text Placeholder 2">
            <a:extLst>
              <a:ext uri="{FF2B5EF4-FFF2-40B4-BE49-F238E27FC236}">
                <a16:creationId xmlns:a16="http://schemas.microsoft.com/office/drawing/2014/main" id="{5285460C-3CFD-F151-C6BA-E665695494C0}"/>
              </a:ext>
            </a:extLst>
          </p:cNvPr>
          <p:cNvSpPr>
            <a:spLocks noGrp="1"/>
          </p:cNvSpPr>
          <p:nvPr>
            <p:ph type="body" idx="1"/>
          </p:nvPr>
        </p:nvSpPr>
        <p:spPr/>
        <p:txBody>
          <a:bodyPr/>
          <a:lstStyle/>
          <a:p>
            <a:r>
              <a:rPr lang="en-US" dirty="0"/>
              <a:t>A Few Quick Items</a:t>
            </a:r>
          </a:p>
        </p:txBody>
      </p:sp>
    </p:spTree>
    <p:extLst>
      <p:ext uri="{BB962C8B-B14F-4D97-AF65-F5344CB8AC3E}">
        <p14:creationId xmlns:p14="http://schemas.microsoft.com/office/powerpoint/2010/main" val="23804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F8CD-E19F-8D8B-E128-3F720F789936}"/>
              </a:ext>
            </a:extLst>
          </p:cNvPr>
          <p:cNvSpPr>
            <a:spLocks noGrp="1"/>
          </p:cNvSpPr>
          <p:nvPr>
            <p:ph type="title"/>
          </p:nvPr>
        </p:nvSpPr>
        <p:spPr>
          <a:xfrm>
            <a:off x="900112" y="829881"/>
            <a:ext cx="8366435" cy="502920"/>
          </a:xfrm>
        </p:spPr>
        <p:txBody>
          <a:bodyPr>
            <a:normAutofit fontScale="90000"/>
          </a:bodyPr>
          <a:lstStyle/>
          <a:p>
            <a:r>
              <a:rPr lang="en-US" dirty="0"/>
              <a:t>Kiwanis Family – Service Leadership Programs</a:t>
            </a:r>
          </a:p>
        </p:txBody>
      </p:sp>
      <p:pic>
        <p:nvPicPr>
          <p:cNvPr id="3" name="Picture 2" descr="A blue and white logo&#10;&#10;Description automatically generated">
            <a:extLst>
              <a:ext uri="{FF2B5EF4-FFF2-40B4-BE49-F238E27FC236}">
                <a16:creationId xmlns:a16="http://schemas.microsoft.com/office/drawing/2014/main" id="{1E8CD6C6-4EF2-E0FA-422A-75A670D03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495" y="3892856"/>
            <a:ext cx="2634996" cy="2617165"/>
          </a:xfrm>
          <a:prstGeom prst="rect">
            <a:avLst/>
          </a:prstGeom>
        </p:spPr>
      </p:pic>
      <p:pic>
        <p:nvPicPr>
          <p:cNvPr id="4" name="Picture 3" descr="A blue and white logo&#10;&#10;Description automatically generated">
            <a:extLst>
              <a:ext uri="{FF2B5EF4-FFF2-40B4-BE49-F238E27FC236}">
                <a16:creationId xmlns:a16="http://schemas.microsoft.com/office/drawing/2014/main" id="{9D54D11F-0323-D32C-972A-6CA489E8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450" y="1772725"/>
            <a:ext cx="2635001" cy="2617170"/>
          </a:xfrm>
          <a:prstGeom prst="rect">
            <a:avLst/>
          </a:prstGeom>
        </p:spPr>
      </p:pic>
      <p:pic>
        <p:nvPicPr>
          <p:cNvPr id="5" name="Picture 4" descr="A blue circle with white text&#10;&#10;Description automatically generated">
            <a:extLst>
              <a:ext uri="{FF2B5EF4-FFF2-40B4-BE49-F238E27FC236}">
                <a16:creationId xmlns:a16="http://schemas.microsoft.com/office/drawing/2014/main" id="{0EE42FF9-0C81-57C7-F0C0-288D0D527C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6355" y="1772725"/>
            <a:ext cx="2635001" cy="2617170"/>
          </a:xfrm>
          <a:prstGeom prst="rect">
            <a:avLst/>
          </a:prstGeom>
        </p:spPr>
      </p:pic>
      <p:pic>
        <p:nvPicPr>
          <p:cNvPr id="6" name="Picture 5" descr="A blue circle with white text and a black background&#10;&#10;Description automatically generated">
            <a:extLst>
              <a:ext uri="{FF2B5EF4-FFF2-40B4-BE49-F238E27FC236}">
                <a16:creationId xmlns:a16="http://schemas.microsoft.com/office/drawing/2014/main" id="{5CAC7C58-446B-3F50-7F41-9D06D8EE95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1958" y="3962701"/>
            <a:ext cx="2635001" cy="2617170"/>
          </a:xfrm>
          <a:prstGeom prst="rect">
            <a:avLst/>
          </a:prstGeom>
        </p:spPr>
      </p:pic>
      <p:pic>
        <p:nvPicPr>
          <p:cNvPr id="7" name="Picture 6" descr="A blue and white logo with a key&#10;&#10;Description automatically generated">
            <a:extLst>
              <a:ext uri="{FF2B5EF4-FFF2-40B4-BE49-F238E27FC236}">
                <a16:creationId xmlns:a16="http://schemas.microsoft.com/office/drawing/2014/main" id="{35973245-4BEE-E5A4-49F1-A19E7C94D1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3861" y="3962701"/>
            <a:ext cx="2635001" cy="2617170"/>
          </a:xfrm>
          <a:prstGeom prst="rect">
            <a:avLst/>
          </a:prstGeom>
        </p:spPr>
      </p:pic>
    </p:spTree>
    <p:extLst>
      <p:ext uri="{BB962C8B-B14F-4D97-AF65-F5344CB8AC3E}">
        <p14:creationId xmlns:p14="http://schemas.microsoft.com/office/powerpoint/2010/main" val="204495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4CF89-F3DB-1A0A-A100-D39FFAA64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ADECC-3810-C330-19CA-F40383EA77D7}"/>
              </a:ext>
            </a:extLst>
          </p:cNvPr>
          <p:cNvSpPr>
            <a:spLocks noGrp="1"/>
          </p:cNvSpPr>
          <p:nvPr>
            <p:ph type="title"/>
          </p:nvPr>
        </p:nvSpPr>
        <p:spPr>
          <a:xfrm>
            <a:off x="900112" y="829881"/>
            <a:ext cx="8130765" cy="502920"/>
          </a:xfrm>
        </p:spPr>
        <p:txBody>
          <a:bodyPr>
            <a:normAutofit fontScale="90000"/>
          </a:bodyPr>
          <a:lstStyle/>
          <a:p>
            <a:r>
              <a:rPr lang="en-US" dirty="0"/>
              <a:t>Traditions and Protocol For Special Guests </a:t>
            </a:r>
          </a:p>
        </p:txBody>
      </p:sp>
      <p:sp>
        <p:nvSpPr>
          <p:cNvPr id="5" name="TextBox 4">
            <a:extLst>
              <a:ext uri="{FF2B5EF4-FFF2-40B4-BE49-F238E27FC236}">
                <a16:creationId xmlns:a16="http://schemas.microsoft.com/office/drawing/2014/main" id="{0DE7D767-2AC6-6802-5A43-93594DAB02D1}"/>
              </a:ext>
            </a:extLst>
          </p:cNvPr>
          <p:cNvSpPr txBox="1"/>
          <p:nvPr/>
        </p:nvSpPr>
        <p:spPr>
          <a:xfrm>
            <a:off x="2812112" y="3216875"/>
            <a:ext cx="8972085" cy="246221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400" dirty="0"/>
              <a:t>Club officer or meeting host: greet special guest &amp; assist with meeting/event orientation</a:t>
            </a:r>
          </a:p>
          <a:p>
            <a:pPr marL="342900" indent="-342900">
              <a:spcAft>
                <a:spcPts val="600"/>
              </a:spcAft>
              <a:buFont typeface="Arial" panose="020B0604020202020204" pitchFamily="34" charset="0"/>
              <a:buChar char="•"/>
            </a:pPr>
            <a:r>
              <a:rPr lang="en-US" sz="2400" dirty="0"/>
              <a:t>Club president or other officer: introduce during meeting/event &amp; offer opportunity to say a few words</a:t>
            </a:r>
          </a:p>
          <a:p>
            <a:pPr marL="342900" indent="-342900">
              <a:spcAft>
                <a:spcPts val="600"/>
              </a:spcAft>
              <a:buFont typeface="Arial" panose="020B0604020202020204" pitchFamily="34" charset="0"/>
              <a:buChar char="•"/>
            </a:pPr>
            <a:r>
              <a:rPr lang="en-US" sz="2400" dirty="0"/>
              <a:t>Club members: rise and applaud in respect when visitor introduced</a:t>
            </a:r>
          </a:p>
        </p:txBody>
      </p:sp>
      <p:sp>
        <p:nvSpPr>
          <p:cNvPr id="7" name="TextBox 6">
            <a:extLst>
              <a:ext uri="{FF2B5EF4-FFF2-40B4-BE49-F238E27FC236}">
                <a16:creationId xmlns:a16="http://schemas.microsoft.com/office/drawing/2014/main" id="{9BCE51EB-E232-BBF1-D60B-74BAE3435A9F}"/>
              </a:ext>
            </a:extLst>
          </p:cNvPr>
          <p:cNvSpPr txBox="1"/>
          <p:nvPr/>
        </p:nvSpPr>
        <p:spPr>
          <a:xfrm>
            <a:off x="3751458" y="1332801"/>
            <a:ext cx="6094140" cy="1569660"/>
          </a:xfrm>
          <a:prstGeom prst="rect">
            <a:avLst/>
          </a:prstGeom>
          <a:noFill/>
        </p:spPr>
        <p:txBody>
          <a:bodyPr wrap="square">
            <a:spAutoFit/>
          </a:bodyPr>
          <a:lstStyle/>
          <a:p>
            <a:pPr algn="l"/>
            <a:endParaRPr lang="en-US" sz="2400" b="0" i="0" u="none" strike="noStrike" baseline="0" dirty="0">
              <a:solidFill>
                <a:schemeClr val="bg2">
                  <a:lumMod val="25000"/>
                </a:schemeClr>
              </a:solidFill>
              <a:latin typeface="Arial" panose="020B0604020202020204" pitchFamily="34" charset="0"/>
              <a:cs typeface="Arial" panose="020B0604020202020204" pitchFamily="34" charset="0"/>
            </a:endParaRPr>
          </a:p>
          <a:p>
            <a:pPr marR="82380" algn="ctr"/>
            <a:r>
              <a:rPr lang="en-US" sz="2400" b="0" i="0" u="none" strike="noStrike" baseline="0" dirty="0">
                <a:solidFill>
                  <a:schemeClr val="bg2">
                    <a:lumMod val="25000"/>
                  </a:schemeClr>
                </a:solidFill>
                <a:latin typeface="Arial" panose="020B0604020202020204" pitchFamily="34" charset="0"/>
                <a:cs typeface="Arial" panose="020B0604020202020204" pitchFamily="34" charset="0"/>
              </a:rPr>
              <a:t>- International officer or board member </a:t>
            </a:r>
          </a:p>
          <a:p>
            <a:pPr marR="86470" algn="ctr"/>
            <a:r>
              <a:rPr lang="en-US" sz="2400" b="0" i="0" u="none" strike="noStrike" baseline="0" dirty="0">
                <a:solidFill>
                  <a:schemeClr val="bg2">
                    <a:lumMod val="25000"/>
                  </a:schemeClr>
                </a:solidFill>
                <a:latin typeface="Arial" panose="020B0604020202020204" pitchFamily="34" charset="0"/>
                <a:cs typeface="Arial" panose="020B0604020202020204" pitchFamily="34" charset="0"/>
              </a:rPr>
              <a:t>- District officer, trustee or lt. governor</a:t>
            </a:r>
          </a:p>
          <a:p>
            <a:pPr marR="90510" algn="ctr"/>
            <a:r>
              <a:rPr lang="en-US" sz="2400" b="0" i="0" u="none" strike="noStrike" baseline="0" dirty="0">
                <a:solidFill>
                  <a:schemeClr val="bg2">
                    <a:lumMod val="25000"/>
                  </a:schemeClr>
                </a:solidFill>
                <a:latin typeface="Arial" panose="020B0604020202020204" pitchFamily="34" charset="0"/>
                <a:cs typeface="Arial" panose="020B0604020202020204" pitchFamily="34" charset="0"/>
              </a:rPr>
              <a:t>- Distinguished Kiwanian or other speaker</a:t>
            </a:r>
            <a:endParaRPr lang="en-US" sz="24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77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F303E-2625-8CB1-2427-FAC001E68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55484-CAA3-0B28-2B57-1BCBC5542171}"/>
              </a:ext>
            </a:extLst>
          </p:cNvPr>
          <p:cNvSpPr>
            <a:spLocks noGrp="1"/>
          </p:cNvSpPr>
          <p:nvPr>
            <p:ph type="title"/>
          </p:nvPr>
        </p:nvSpPr>
        <p:spPr>
          <a:xfrm>
            <a:off x="900112" y="829881"/>
            <a:ext cx="8366435" cy="502920"/>
          </a:xfrm>
        </p:spPr>
        <p:txBody>
          <a:bodyPr>
            <a:normAutofit fontScale="90000"/>
          </a:bodyPr>
          <a:lstStyle/>
          <a:p>
            <a:r>
              <a:rPr lang="en-US" dirty="0"/>
              <a:t>Kiwanis Branding </a:t>
            </a:r>
          </a:p>
        </p:txBody>
      </p:sp>
      <p:pic>
        <p:nvPicPr>
          <p:cNvPr id="9" name="Picture 8" descr="A blue and white logo&#10;&#10;AI-generated content may be incorrect.">
            <a:extLst>
              <a:ext uri="{FF2B5EF4-FFF2-40B4-BE49-F238E27FC236}">
                <a16:creationId xmlns:a16="http://schemas.microsoft.com/office/drawing/2014/main" id="{BAF30750-2896-CA4D-EB27-025B09F765CE}"/>
              </a:ext>
            </a:extLst>
          </p:cNvPr>
          <p:cNvPicPr>
            <a:picLocks noChangeAspect="1"/>
          </p:cNvPicPr>
          <p:nvPr/>
        </p:nvPicPr>
        <p:blipFill>
          <a:blip r:embed="rId3"/>
          <a:stretch>
            <a:fillRect/>
          </a:stretch>
        </p:blipFill>
        <p:spPr>
          <a:xfrm>
            <a:off x="3857937" y="1844286"/>
            <a:ext cx="1428127" cy="1390145"/>
          </a:xfrm>
          <a:prstGeom prst="rect">
            <a:avLst/>
          </a:prstGeom>
        </p:spPr>
      </p:pic>
      <p:pic>
        <p:nvPicPr>
          <p:cNvPr id="2050" name="Picture 2" descr="Kiwanis International">
            <a:extLst>
              <a:ext uri="{FF2B5EF4-FFF2-40B4-BE49-F238E27FC236}">
                <a16:creationId xmlns:a16="http://schemas.microsoft.com/office/drawing/2014/main" id="{E2A18A9C-ECDC-AC57-7DAD-04A4C5515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3623570"/>
            <a:ext cx="3047998" cy="6864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1C30697-395C-C691-1739-EC56E8329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428" y="5013112"/>
            <a:ext cx="3813811" cy="6864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96D49A1-CFB1-3423-2CA9-A47E7974DA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4428" y="2275696"/>
            <a:ext cx="2504261" cy="1283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blue and white logo&#10;&#10;AI-generated content may be incorrect.">
            <a:extLst>
              <a:ext uri="{FF2B5EF4-FFF2-40B4-BE49-F238E27FC236}">
                <a16:creationId xmlns:a16="http://schemas.microsoft.com/office/drawing/2014/main" id="{191012F1-EAB6-4C06-27DC-E4305E30380C}"/>
              </a:ext>
            </a:extLst>
          </p:cNvPr>
          <p:cNvPicPr>
            <a:picLocks noChangeAspect="1"/>
          </p:cNvPicPr>
          <p:nvPr/>
        </p:nvPicPr>
        <p:blipFill>
          <a:blip r:embed="rId3"/>
          <a:stretch>
            <a:fillRect/>
          </a:stretch>
        </p:blipFill>
        <p:spPr>
          <a:xfrm>
            <a:off x="8801720" y="3640872"/>
            <a:ext cx="929653" cy="1439122"/>
          </a:xfrm>
          <a:prstGeom prst="rect">
            <a:avLst/>
          </a:prstGeom>
        </p:spPr>
      </p:pic>
      <p:sp>
        <p:nvSpPr>
          <p:cNvPr id="20" name="Oval 19">
            <a:extLst>
              <a:ext uri="{FF2B5EF4-FFF2-40B4-BE49-F238E27FC236}">
                <a16:creationId xmlns:a16="http://schemas.microsoft.com/office/drawing/2014/main" id="{E02C292C-4F63-14C8-637B-E87E62F6FA45}"/>
              </a:ext>
            </a:extLst>
          </p:cNvPr>
          <p:cNvSpPr/>
          <p:nvPr/>
        </p:nvSpPr>
        <p:spPr>
          <a:xfrm>
            <a:off x="7252286" y="1661200"/>
            <a:ext cx="3943551" cy="378092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E4D67C7-1453-EF21-D817-73EF1D035282}"/>
              </a:ext>
            </a:extLst>
          </p:cNvPr>
          <p:cNvCxnSpPr>
            <a:stCxn id="20" idx="1"/>
            <a:endCxn id="20" idx="5"/>
          </p:cNvCxnSpPr>
          <p:nvPr/>
        </p:nvCxnSpPr>
        <p:spPr>
          <a:xfrm>
            <a:off x="7829806" y="2214904"/>
            <a:ext cx="2788511" cy="2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52982A-1678-319F-39FA-22A1DCD9B928}"/>
              </a:ext>
            </a:extLst>
          </p:cNvPr>
          <p:cNvCxnSpPr>
            <a:stCxn id="20" idx="3"/>
          </p:cNvCxnSpPr>
          <p:nvPr/>
        </p:nvCxnSpPr>
        <p:spPr>
          <a:xfrm flipV="1">
            <a:off x="7829806" y="2119582"/>
            <a:ext cx="2674644" cy="27688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76DB7AA-79C2-652D-3F3F-F795B22B32B9}"/>
              </a:ext>
            </a:extLst>
          </p:cNvPr>
          <p:cNvGrpSpPr/>
          <p:nvPr/>
        </p:nvGrpSpPr>
        <p:grpSpPr>
          <a:xfrm>
            <a:off x="1164968" y="1713117"/>
            <a:ext cx="2261380" cy="1910453"/>
            <a:chOff x="1164968" y="1713117"/>
            <a:chExt cx="2261380" cy="1910453"/>
          </a:xfrm>
        </p:grpSpPr>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85495390-2C96-D9C9-09E0-369317996685}"/>
                    </a:ext>
                  </a:extLst>
                </p14:cNvPr>
                <p14:cNvContentPartPr/>
                <p14:nvPr/>
              </p14:nvContentPartPr>
              <p14:xfrm>
                <a:off x="1164968" y="2363210"/>
                <a:ext cx="663480" cy="786600"/>
              </p14:xfrm>
            </p:contentPart>
          </mc:Choice>
          <mc:Fallback xmlns="">
            <p:pic>
              <p:nvPicPr>
                <p:cNvPr id="11" name="Ink 10">
                  <a:extLst>
                    <a:ext uri="{FF2B5EF4-FFF2-40B4-BE49-F238E27FC236}">
                      <a16:creationId xmlns:a16="http://schemas.microsoft.com/office/drawing/2014/main" id="{85495390-2C96-D9C9-09E0-369317996685}"/>
                    </a:ext>
                  </a:extLst>
                </p:cNvPr>
                <p:cNvPicPr/>
                <p:nvPr/>
              </p:nvPicPr>
              <p:blipFill>
                <a:blip r:embed="rId8"/>
                <a:stretch>
                  <a:fillRect/>
                </a:stretch>
              </p:blipFill>
              <p:spPr>
                <a:xfrm>
                  <a:off x="1128968" y="2327210"/>
                  <a:ext cx="735120" cy="85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3646624-C7D5-1CDD-81A7-B45B8F646BC9}"/>
                    </a:ext>
                  </a:extLst>
                </p14:cNvPr>
                <p14:cNvContentPartPr/>
                <p14:nvPr/>
              </p14:nvContentPartPr>
              <p14:xfrm>
                <a:off x="1834208" y="2318930"/>
                <a:ext cx="159120" cy="1304640"/>
              </p14:xfrm>
            </p:contentPart>
          </mc:Choice>
          <mc:Fallback xmlns="">
            <p:pic>
              <p:nvPicPr>
                <p:cNvPr id="12" name="Ink 11">
                  <a:extLst>
                    <a:ext uri="{FF2B5EF4-FFF2-40B4-BE49-F238E27FC236}">
                      <a16:creationId xmlns:a16="http://schemas.microsoft.com/office/drawing/2014/main" id="{43646624-C7D5-1CDD-81A7-B45B8F646BC9}"/>
                    </a:ext>
                  </a:extLst>
                </p:cNvPr>
                <p:cNvPicPr/>
                <p:nvPr/>
              </p:nvPicPr>
              <p:blipFill>
                <a:blip r:embed="rId10"/>
                <a:stretch>
                  <a:fillRect/>
                </a:stretch>
              </p:blipFill>
              <p:spPr>
                <a:xfrm>
                  <a:off x="1798289" y="2282930"/>
                  <a:ext cx="230598"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6EC3110-6B11-DCE4-321F-1E9BC5218A0F}"/>
                    </a:ext>
                  </a:extLst>
                </p14:cNvPr>
                <p14:cNvContentPartPr/>
                <p14:nvPr/>
              </p14:nvContentPartPr>
              <p14:xfrm>
                <a:off x="2165768" y="2447810"/>
                <a:ext cx="293760" cy="519120"/>
              </p14:xfrm>
            </p:contentPart>
          </mc:Choice>
          <mc:Fallback xmlns="">
            <p:pic>
              <p:nvPicPr>
                <p:cNvPr id="13" name="Ink 12">
                  <a:extLst>
                    <a:ext uri="{FF2B5EF4-FFF2-40B4-BE49-F238E27FC236}">
                      <a16:creationId xmlns:a16="http://schemas.microsoft.com/office/drawing/2014/main" id="{86EC3110-6B11-DCE4-321F-1E9BC5218A0F}"/>
                    </a:ext>
                  </a:extLst>
                </p:cNvPr>
                <p:cNvPicPr/>
                <p:nvPr/>
              </p:nvPicPr>
              <p:blipFill>
                <a:blip r:embed="rId12"/>
                <a:stretch>
                  <a:fillRect/>
                </a:stretch>
              </p:blipFill>
              <p:spPr>
                <a:xfrm>
                  <a:off x="2129812" y="2411810"/>
                  <a:ext cx="365312"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5D778AB4-84C3-93DB-6A89-F49C46E0CE44}"/>
                    </a:ext>
                  </a:extLst>
                </p14:cNvPr>
                <p14:cNvContentPartPr/>
                <p14:nvPr/>
              </p14:nvContentPartPr>
              <p14:xfrm>
                <a:off x="2570848" y="2147273"/>
                <a:ext cx="377640" cy="732960"/>
              </p14:xfrm>
            </p:contentPart>
          </mc:Choice>
          <mc:Fallback xmlns="">
            <p:pic>
              <p:nvPicPr>
                <p:cNvPr id="14" name="Ink 13">
                  <a:extLst>
                    <a:ext uri="{FF2B5EF4-FFF2-40B4-BE49-F238E27FC236}">
                      <a16:creationId xmlns:a16="http://schemas.microsoft.com/office/drawing/2014/main" id="{5D778AB4-84C3-93DB-6A89-F49C46E0CE44}"/>
                    </a:ext>
                  </a:extLst>
                </p:cNvPr>
                <p:cNvPicPr/>
                <p:nvPr/>
              </p:nvPicPr>
              <p:blipFill>
                <a:blip r:embed="rId14"/>
                <a:stretch>
                  <a:fillRect/>
                </a:stretch>
              </p:blipFill>
              <p:spPr>
                <a:xfrm>
                  <a:off x="2534848" y="2111273"/>
                  <a:ext cx="44928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E469BAF5-4801-5D2D-70BD-3FCA90E1E13F}"/>
                    </a:ext>
                  </a:extLst>
                </p14:cNvPr>
                <p14:cNvContentPartPr/>
                <p14:nvPr/>
              </p14:nvContentPartPr>
              <p14:xfrm>
                <a:off x="2999158" y="1713117"/>
                <a:ext cx="296280" cy="645480"/>
              </p14:xfrm>
            </p:contentPart>
          </mc:Choice>
          <mc:Fallback xmlns="">
            <p:pic>
              <p:nvPicPr>
                <p:cNvPr id="16" name="Ink 15">
                  <a:extLst>
                    <a:ext uri="{FF2B5EF4-FFF2-40B4-BE49-F238E27FC236}">
                      <a16:creationId xmlns:a16="http://schemas.microsoft.com/office/drawing/2014/main" id="{E469BAF5-4801-5D2D-70BD-3FCA90E1E13F}"/>
                    </a:ext>
                  </a:extLst>
                </p:cNvPr>
                <p:cNvPicPr/>
                <p:nvPr/>
              </p:nvPicPr>
              <p:blipFill>
                <a:blip r:embed="rId16"/>
                <a:stretch>
                  <a:fillRect/>
                </a:stretch>
              </p:blipFill>
              <p:spPr>
                <a:xfrm>
                  <a:off x="2963202" y="1677117"/>
                  <a:ext cx="367833"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Ink 3">
                  <a:extLst>
                    <a:ext uri="{FF2B5EF4-FFF2-40B4-BE49-F238E27FC236}">
                      <a16:creationId xmlns:a16="http://schemas.microsoft.com/office/drawing/2014/main" id="{71DBB643-FA1C-BB4C-C037-C7566B5BE493}"/>
                    </a:ext>
                  </a:extLst>
                </p14:cNvPr>
                <p14:cNvContentPartPr/>
                <p14:nvPr/>
              </p14:nvContentPartPr>
              <p14:xfrm>
                <a:off x="3348588" y="2511015"/>
                <a:ext cx="77760" cy="13680"/>
              </p14:xfrm>
            </p:contentPart>
          </mc:Choice>
          <mc:Fallback xmlns="">
            <p:pic>
              <p:nvPicPr>
                <p:cNvPr id="4" name="Ink 3">
                  <a:extLst>
                    <a:ext uri="{FF2B5EF4-FFF2-40B4-BE49-F238E27FC236}">
                      <a16:creationId xmlns:a16="http://schemas.microsoft.com/office/drawing/2014/main" id="{71DBB643-FA1C-BB4C-C037-C7566B5BE493}"/>
                    </a:ext>
                  </a:extLst>
                </p:cNvPr>
                <p:cNvPicPr/>
                <p:nvPr/>
              </p:nvPicPr>
              <p:blipFill>
                <a:blip r:embed="rId18"/>
                <a:stretch>
                  <a:fillRect/>
                </a:stretch>
              </p:blipFill>
              <p:spPr>
                <a:xfrm>
                  <a:off x="3312588" y="2475015"/>
                  <a:ext cx="149400" cy="85320"/>
                </a:xfrm>
                <a:prstGeom prst="rect">
                  <a:avLst/>
                </a:prstGeom>
              </p:spPr>
            </p:pic>
          </mc:Fallback>
        </mc:AlternateContent>
      </p:grpSp>
    </p:spTree>
    <p:extLst>
      <p:ext uri="{BB962C8B-B14F-4D97-AF65-F5344CB8AC3E}">
        <p14:creationId xmlns:p14="http://schemas.microsoft.com/office/powerpoint/2010/main" val="27572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80">
                                          <p:stCondLst>
                                            <p:cond delay="0"/>
                                          </p:stCondLst>
                                        </p:cTn>
                                        <p:tgtEl>
                                          <p:spTgt spid="22"/>
                                        </p:tgtEl>
                                      </p:cBhvr>
                                    </p:animEffect>
                                    <p:anim calcmode="lin" valueType="num">
                                      <p:cBhvr>
                                        <p:cTn id="3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7" dur="26">
                                          <p:stCondLst>
                                            <p:cond delay="650"/>
                                          </p:stCondLst>
                                        </p:cTn>
                                        <p:tgtEl>
                                          <p:spTgt spid="22"/>
                                        </p:tgtEl>
                                      </p:cBhvr>
                                      <p:to x="100000" y="60000"/>
                                    </p:animScale>
                                    <p:animScale>
                                      <p:cBhvr>
                                        <p:cTn id="38" dur="166" decel="50000">
                                          <p:stCondLst>
                                            <p:cond delay="676"/>
                                          </p:stCondLst>
                                        </p:cTn>
                                        <p:tgtEl>
                                          <p:spTgt spid="22"/>
                                        </p:tgtEl>
                                      </p:cBhvr>
                                      <p:to x="100000" y="100000"/>
                                    </p:animScale>
                                    <p:animScale>
                                      <p:cBhvr>
                                        <p:cTn id="39" dur="26">
                                          <p:stCondLst>
                                            <p:cond delay="1312"/>
                                          </p:stCondLst>
                                        </p:cTn>
                                        <p:tgtEl>
                                          <p:spTgt spid="22"/>
                                        </p:tgtEl>
                                      </p:cBhvr>
                                      <p:to x="100000" y="80000"/>
                                    </p:animScale>
                                    <p:animScale>
                                      <p:cBhvr>
                                        <p:cTn id="40" dur="166" decel="50000">
                                          <p:stCondLst>
                                            <p:cond delay="1338"/>
                                          </p:stCondLst>
                                        </p:cTn>
                                        <p:tgtEl>
                                          <p:spTgt spid="22"/>
                                        </p:tgtEl>
                                      </p:cBhvr>
                                      <p:to x="100000" y="100000"/>
                                    </p:animScale>
                                    <p:animScale>
                                      <p:cBhvr>
                                        <p:cTn id="41" dur="26">
                                          <p:stCondLst>
                                            <p:cond delay="1642"/>
                                          </p:stCondLst>
                                        </p:cTn>
                                        <p:tgtEl>
                                          <p:spTgt spid="22"/>
                                        </p:tgtEl>
                                      </p:cBhvr>
                                      <p:to x="100000" y="90000"/>
                                    </p:animScale>
                                    <p:animScale>
                                      <p:cBhvr>
                                        <p:cTn id="42" dur="166" decel="50000">
                                          <p:stCondLst>
                                            <p:cond delay="1668"/>
                                          </p:stCondLst>
                                        </p:cTn>
                                        <p:tgtEl>
                                          <p:spTgt spid="22"/>
                                        </p:tgtEl>
                                      </p:cBhvr>
                                      <p:to x="100000" y="100000"/>
                                    </p:animScale>
                                    <p:animScale>
                                      <p:cBhvr>
                                        <p:cTn id="43" dur="26">
                                          <p:stCondLst>
                                            <p:cond delay="1808"/>
                                          </p:stCondLst>
                                        </p:cTn>
                                        <p:tgtEl>
                                          <p:spTgt spid="22"/>
                                        </p:tgtEl>
                                      </p:cBhvr>
                                      <p:to x="100000" y="95000"/>
                                    </p:animScale>
                                    <p:animScale>
                                      <p:cBhvr>
                                        <p:cTn id="44" dur="166" decel="50000">
                                          <p:stCondLst>
                                            <p:cond delay="1834"/>
                                          </p:stCondLst>
                                        </p:cTn>
                                        <p:tgtEl>
                                          <p:spTgt spid="22"/>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80">
                                          <p:stCondLst>
                                            <p:cond delay="0"/>
                                          </p:stCondLst>
                                        </p:cTn>
                                        <p:tgtEl>
                                          <p:spTgt spid="20"/>
                                        </p:tgtEl>
                                      </p:cBhvr>
                                    </p:animEffect>
                                    <p:anim calcmode="lin" valueType="num">
                                      <p:cBhvr>
                                        <p:cTn id="4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3" dur="26">
                                          <p:stCondLst>
                                            <p:cond delay="650"/>
                                          </p:stCondLst>
                                        </p:cTn>
                                        <p:tgtEl>
                                          <p:spTgt spid="20"/>
                                        </p:tgtEl>
                                      </p:cBhvr>
                                      <p:to x="100000" y="60000"/>
                                    </p:animScale>
                                    <p:animScale>
                                      <p:cBhvr>
                                        <p:cTn id="54" dur="166" decel="50000">
                                          <p:stCondLst>
                                            <p:cond delay="676"/>
                                          </p:stCondLst>
                                        </p:cTn>
                                        <p:tgtEl>
                                          <p:spTgt spid="20"/>
                                        </p:tgtEl>
                                      </p:cBhvr>
                                      <p:to x="100000" y="100000"/>
                                    </p:animScale>
                                    <p:animScale>
                                      <p:cBhvr>
                                        <p:cTn id="55" dur="26">
                                          <p:stCondLst>
                                            <p:cond delay="1312"/>
                                          </p:stCondLst>
                                        </p:cTn>
                                        <p:tgtEl>
                                          <p:spTgt spid="20"/>
                                        </p:tgtEl>
                                      </p:cBhvr>
                                      <p:to x="100000" y="80000"/>
                                    </p:animScale>
                                    <p:animScale>
                                      <p:cBhvr>
                                        <p:cTn id="56" dur="166" decel="50000">
                                          <p:stCondLst>
                                            <p:cond delay="1338"/>
                                          </p:stCondLst>
                                        </p:cTn>
                                        <p:tgtEl>
                                          <p:spTgt spid="20"/>
                                        </p:tgtEl>
                                      </p:cBhvr>
                                      <p:to x="100000" y="100000"/>
                                    </p:animScale>
                                    <p:animScale>
                                      <p:cBhvr>
                                        <p:cTn id="57" dur="26">
                                          <p:stCondLst>
                                            <p:cond delay="1642"/>
                                          </p:stCondLst>
                                        </p:cTn>
                                        <p:tgtEl>
                                          <p:spTgt spid="20"/>
                                        </p:tgtEl>
                                      </p:cBhvr>
                                      <p:to x="100000" y="90000"/>
                                    </p:animScale>
                                    <p:animScale>
                                      <p:cBhvr>
                                        <p:cTn id="58" dur="166" decel="50000">
                                          <p:stCondLst>
                                            <p:cond delay="1668"/>
                                          </p:stCondLst>
                                        </p:cTn>
                                        <p:tgtEl>
                                          <p:spTgt spid="20"/>
                                        </p:tgtEl>
                                      </p:cBhvr>
                                      <p:to x="100000" y="100000"/>
                                    </p:animScale>
                                    <p:animScale>
                                      <p:cBhvr>
                                        <p:cTn id="59" dur="26">
                                          <p:stCondLst>
                                            <p:cond delay="1808"/>
                                          </p:stCondLst>
                                        </p:cTn>
                                        <p:tgtEl>
                                          <p:spTgt spid="20"/>
                                        </p:tgtEl>
                                      </p:cBhvr>
                                      <p:to x="100000" y="95000"/>
                                    </p:animScale>
                                    <p:animScale>
                                      <p:cBhvr>
                                        <p:cTn id="60" dur="166" decel="50000">
                                          <p:stCondLst>
                                            <p:cond delay="1834"/>
                                          </p:stCondLst>
                                        </p:cTn>
                                        <p:tgtEl>
                                          <p:spTgt spid="20"/>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80">
                                          <p:stCondLst>
                                            <p:cond delay="0"/>
                                          </p:stCondLst>
                                        </p:cTn>
                                        <p:tgtEl>
                                          <p:spTgt spid="24"/>
                                        </p:tgtEl>
                                      </p:cBhvr>
                                    </p:animEffect>
                                    <p:anim calcmode="lin" valueType="num">
                                      <p:cBhvr>
                                        <p:cTn id="6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9" dur="26">
                                          <p:stCondLst>
                                            <p:cond delay="650"/>
                                          </p:stCondLst>
                                        </p:cTn>
                                        <p:tgtEl>
                                          <p:spTgt spid="24"/>
                                        </p:tgtEl>
                                      </p:cBhvr>
                                      <p:to x="100000" y="60000"/>
                                    </p:animScale>
                                    <p:animScale>
                                      <p:cBhvr>
                                        <p:cTn id="70" dur="166" decel="50000">
                                          <p:stCondLst>
                                            <p:cond delay="676"/>
                                          </p:stCondLst>
                                        </p:cTn>
                                        <p:tgtEl>
                                          <p:spTgt spid="24"/>
                                        </p:tgtEl>
                                      </p:cBhvr>
                                      <p:to x="100000" y="100000"/>
                                    </p:animScale>
                                    <p:animScale>
                                      <p:cBhvr>
                                        <p:cTn id="71" dur="26">
                                          <p:stCondLst>
                                            <p:cond delay="1312"/>
                                          </p:stCondLst>
                                        </p:cTn>
                                        <p:tgtEl>
                                          <p:spTgt spid="24"/>
                                        </p:tgtEl>
                                      </p:cBhvr>
                                      <p:to x="100000" y="80000"/>
                                    </p:animScale>
                                    <p:animScale>
                                      <p:cBhvr>
                                        <p:cTn id="72" dur="166" decel="50000">
                                          <p:stCondLst>
                                            <p:cond delay="1338"/>
                                          </p:stCondLst>
                                        </p:cTn>
                                        <p:tgtEl>
                                          <p:spTgt spid="24"/>
                                        </p:tgtEl>
                                      </p:cBhvr>
                                      <p:to x="100000" y="100000"/>
                                    </p:animScale>
                                    <p:animScale>
                                      <p:cBhvr>
                                        <p:cTn id="73" dur="26">
                                          <p:stCondLst>
                                            <p:cond delay="1642"/>
                                          </p:stCondLst>
                                        </p:cTn>
                                        <p:tgtEl>
                                          <p:spTgt spid="24"/>
                                        </p:tgtEl>
                                      </p:cBhvr>
                                      <p:to x="100000" y="90000"/>
                                    </p:animScale>
                                    <p:animScale>
                                      <p:cBhvr>
                                        <p:cTn id="74" dur="166" decel="50000">
                                          <p:stCondLst>
                                            <p:cond delay="1668"/>
                                          </p:stCondLst>
                                        </p:cTn>
                                        <p:tgtEl>
                                          <p:spTgt spid="24"/>
                                        </p:tgtEl>
                                      </p:cBhvr>
                                      <p:to x="100000" y="100000"/>
                                    </p:animScale>
                                    <p:animScale>
                                      <p:cBhvr>
                                        <p:cTn id="75" dur="26">
                                          <p:stCondLst>
                                            <p:cond delay="1808"/>
                                          </p:stCondLst>
                                        </p:cTn>
                                        <p:tgtEl>
                                          <p:spTgt spid="24"/>
                                        </p:tgtEl>
                                      </p:cBhvr>
                                      <p:to x="100000" y="95000"/>
                                    </p:animScale>
                                    <p:animScale>
                                      <p:cBhvr>
                                        <p:cTn id="76"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74670-FC7A-58DD-0950-CE6C38AD73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A901F4-74C5-54C5-74E4-B461E0821D28}"/>
              </a:ext>
            </a:extLst>
          </p:cNvPr>
          <p:cNvSpPr>
            <a:spLocks noGrp="1"/>
          </p:cNvSpPr>
          <p:nvPr>
            <p:ph type="title"/>
          </p:nvPr>
        </p:nvSpPr>
        <p:spPr/>
        <p:txBody>
          <a:bodyPr>
            <a:normAutofit/>
          </a:bodyPr>
          <a:lstStyle/>
          <a:p>
            <a:r>
              <a:rPr lang="en-US" sz="4400" b="1" dirty="0"/>
              <a:t>Youth Protection</a:t>
            </a:r>
          </a:p>
        </p:txBody>
      </p:sp>
      <p:sp>
        <p:nvSpPr>
          <p:cNvPr id="4" name="Text Placeholder 3">
            <a:extLst>
              <a:ext uri="{FF2B5EF4-FFF2-40B4-BE49-F238E27FC236}">
                <a16:creationId xmlns:a16="http://schemas.microsoft.com/office/drawing/2014/main" id="{B3555902-9648-38B8-E1F8-0FE97A84FF63}"/>
              </a:ext>
            </a:extLst>
          </p:cNvPr>
          <p:cNvSpPr>
            <a:spLocks noGrp="1"/>
          </p:cNvSpPr>
          <p:nvPr>
            <p:ph type="body" sz="half" idx="2"/>
          </p:nvPr>
        </p:nvSpPr>
        <p:spPr/>
        <p:txBody>
          <a:bodyPr/>
          <a:lstStyle/>
          <a:p>
            <a:r>
              <a:rPr lang="en-US" dirty="0"/>
              <a:t>District Youth Protection Manager </a:t>
            </a:r>
          </a:p>
          <a:p>
            <a:pPr>
              <a:spcBef>
                <a:spcPts val="0"/>
              </a:spcBef>
            </a:pPr>
            <a:r>
              <a:rPr lang="en-US" sz="2800" dirty="0"/>
              <a:t>Linda Placzek</a:t>
            </a:r>
          </a:p>
        </p:txBody>
      </p:sp>
      <p:pic>
        <p:nvPicPr>
          <p:cNvPr id="7" name="Picture 6" descr="A close up of a document&#10;&#10;AI-generated content may be incorrect.">
            <a:extLst>
              <a:ext uri="{FF2B5EF4-FFF2-40B4-BE49-F238E27FC236}">
                <a16:creationId xmlns:a16="http://schemas.microsoft.com/office/drawing/2014/main" id="{C09A38E9-3030-0C16-C284-D53D1BA75082}"/>
              </a:ext>
            </a:extLst>
          </p:cNvPr>
          <p:cNvPicPr>
            <a:picLocks noChangeAspect="1"/>
          </p:cNvPicPr>
          <p:nvPr/>
        </p:nvPicPr>
        <p:blipFill>
          <a:blip r:embed="rId3"/>
          <a:stretch>
            <a:fillRect/>
          </a:stretch>
        </p:blipFill>
        <p:spPr>
          <a:xfrm>
            <a:off x="6892636" y="-12980"/>
            <a:ext cx="5299364" cy="6858000"/>
          </a:xfrm>
          <a:prstGeom prst="rect">
            <a:avLst/>
          </a:prstGeom>
        </p:spPr>
      </p:pic>
      <p:sp>
        <p:nvSpPr>
          <p:cNvPr id="2" name="TextBox 1">
            <a:extLst>
              <a:ext uri="{FF2B5EF4-FFF2-40B4-BE49-F238E27FC236}">
                <a16:creationId xmlns:a16="http://schemas.microsoft.com/office/drawing/2014/main" id="{9393A408-3BB4-463B-43F7-6F1F8AB13192}"/>
              </a:ext>
            </a:extLst>
          </p:cNvPr>
          <p:cNvSpPr txBox="1"/>
          <p:nvPr/>
        </p:nvSpPr>
        <p:spPr>
          <a:xfrm>
            <a:off x="1838708" y="5392132"/>
            <a:ext cx="5382224" cy="923330"/>
          </a:xfrm>
          <a:prstGeom prst="rect">
            <a:avLst/>
          </a:prstGeom>
          <a:noFill/>
        </p:spPr>
        <p:txBody>
          <a:bodyPr wrap="square" rtlCol="0">
            <a:spAutoFit/>
          </a:bodyPr>
          <a:lstStyle/>
          <a:p>
            <a:r>
              <a:rPr lang="en-US" dirty="0"/>
              <a:t>All members need to receive training </a:t>
            </a:r>
            <a:r>
              <a:rPr lang="en-US" u="sng" dirty="0">
                <a:solidFill>
                  <a:srgbClr val="FF0000"/>
                </a:solidFill>
              </a:rPr>
              <a:t>annually</a:t>
            </a:r>
          </a:p>
          <a:p>
            <a:pPr marL="182880"/>
            <a:r>
              <a:rPr lang="en-US" dirty="0"/>
              <a:t>Information &amp; training slides available on District &amp; KI websites</a:t>
            </a:r>
          </a:p>
        </p:txBody>
      </p:sp>
    </p:spTree>
    <p:extLst>
      <p:ext uri="{BB962C8B-B14F-4D97-AF65-F5344CB8AC3E}">
        <p14:creationId xmlns:p14="http://schemas.microsoft.com/office/powerpoint/2010/main" val="791905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A39B-AD58-6972-3259-0006833FE953}"/>
              </a:ext>
            </a:extLst>
          </p:cNvPr>
          <p:cNvSpPr>
            <a:spLocks noGrp="1"/>
          </p:cNvSpPr>
          <p:nvPr>
            <p:ph type="title"/>
          </p:nvPr>
        </p:nvSpPr>
        <p:spPr>
          <a:xfrm>
            <a:off x="900112" y="829881"/>
            <a:ext cx="8130765" cy="502920"/>
          </a:xfrm>
        </p:spPr>
        <p:txBody>
          <a:bodyPr>
            <a:normAutofit fontScale="90000"/>
          </a:bodyPr>
          <a:lstStyle/>
          <a:p>
            <a:r>
              <a:rPr lang="en-US" dirty="0"/>
              <a:t>Kiwanis Engage (formerly Kiwanis Connect)</a:t>
            </a:r>
          </a:p>
        </p:txBody>
      </p:sp>
      <p:sp>
        <p:nvSpPr>
          <p:cNvPr id="3" name="TextBox 2">
            <a:extLst>
              <a:ext uri="{FF2B5EF4-FFF2-40B4-BE49-F238E27FC236}">
                <a16:creationId xmlns:a16="http://schemas.microsoft.com/office/drawing/2014/main" id="{376573FE-5DC4-B687-9BBB-E1B2B5830D69}"/>
              </a:ext>
            </a:extLst>
          </p:cNvPr>
          <p:cNvSpPr txBox="1"/>
          <p:nvPr/>
        </p:nvSpPr>
        <p:spPr>
          <a:xfrm>
            <a:off x="3711632" y="1771895"/>
            <a:ext cx="756972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Available to all Kiwanis members</a:t>
            </a:r>
          </a:p>
          <a:p>
            <a:pPr marL="342900" indent="-342900">
              <a:buFont typeface="Arial" panose="020B0604020202020204" pitchFamily="34" charset="0"/>
              <a:buChar char="•"/>
            </a:pPr>
            <a:r>
              <a:rPr lang="en-US" sz="2400" dirty="0"/>
              <a:t>Officer portal for reports, member management &amp; more – </a:t>
            </a:r>
            <a:r>
              <a:rPr lang="en-US" sz="2400" u="sng" dirty="0"/>
              <a:t>more officer access</a:t>
            </a:r>
          </a:p>
          <a:p>
            <a:pPr marL="342900" indent="-342900">
              <a:buFont typeface="Arial" panose="020B0604020202020204" pitchFamily="34" charset="0"/>
              <a:buChar char="•"/>
            </a:pPr>
            <a:r>
              <a:rPr lang="en-US" sz="2400" dirty="0"/>
              <a:t>Member info: contact information, profession, leadership roles, background check, club information, sponsored members &amp; more</a:t>
            </a:r>
          </a:p>
          <a:p>
            <a:pPr marL="342900" indent="-342900">
              <a:buFont typeface="Arial" panose="020B0604020202020204" pitchFamily="34" charset="0"/>
              <a:buChar char="•"/>
            </a:pPr>
            <a:r>
              <a:rPr lang="en-US" sz="2400" dirty="0"/>
              <a:t>Engage available for training now</a:t>
            </a:r>
          </a:p>
          <a:p>
            <a:pPr marL="342900" indent="-342900">
              <a:buFont typeface="Arial" panose="020B0604020202020204" pitchFamily="34" charset="0"/>
              <a:buChar char="•"/>
            </a:pPr>
            <a:r>
              <a:rPr lang="en-US" sz="2400" dirty="0"/>
              <a:t>Engage live: July 15</a:t>
            </a:r>
          </a:p>
        </p:txBody>
      </p:sp>
      <p:sp>
        <p:nvSpPr>
          <p:cNvPr id="5" name="TextBox 4">
            <a:extLst>
              <a:ext uri="{FF2B5EF4-FFF2-40B4-BE49-F238E27FC236}">
                <a16:creationId xmlns:a16="http://schemas.microsoft.com/office/drawing/2014/main" id="{E0058724-4D63-4423-BC37-B22D5B4D8CF2}"/>
              </a:ext>
            </a:extLst>
          </p:cNvPr>
          <p:cNvSpPr txBox="1"/>
          <p:nvPr/>
        </p:nvSpPr>
        <p:spPr>
          <a:xfrm>
            <a:off x="900112" y="5257977"/>
            <a:ext cx="10805532" cy="830997"/>
          </a:xfrm>
          <a:prstGeom prst="rect">
            <a:avLst/>
          </a:prstGeom>
          <a:noFill/>
        </p:spPr>
        <p:txBody>
          <a:bodyPr wrap="square">
            <a:spAutoFit/>
          </a:bodyPr>
          <a:lstStyle/>
          <a:p>
            <a:r>
              <a:rPr lang="en-US" sz="2400" dirty="0"/>
              <a:t>Learning Resource Webpage</a:t>
            </a:r>
            <a:endParaRPr lang="en-US" sz="2400" dirty="0">
              <a:solidFill>
                <a:schemeClr val="bg2">
                  <a:lumMod val="25000"/>
                </a:schemeClr>
              </a:solidFill>
            </a:endParaRPr>
          </a:p>
          <a:p>
            <a:r>
              <a:rPr lang="en-US" sz="2400" dirty="0">
                <a:solidFill>
                  <a:schemeClr val="bg2">
                    <a:lumMod val="25000"/>
                  </a:schemeClr>
                </a:solidFill>
                <a:hlinkClick r:id="rId3">
                  <a:extLst>
                    <a:ext uri="{A12FA001-AC4F-418D-AE19-62706E023703}">
                      <ahyp:hlinkClr xmlns:ahyp="http://schemas.microsoft.com/office/drawing/2018/hyperlinkcolor" val="tx"/>
                    </a:ext>
                  </a:extLst>
                </a:hlinkClick>
              </a:rPr>
              <a:t>www.kiwanis.org/members/kiwanis-engage/kiwanis-learning-resources/</a:t>
            </a:r>
            <a:endParaRPr lang="en-US" sz="2400" dirty="0">
              <a:solidFill>
                <a:schemeClr val="bg2">
                  <a:lumMod val="25000"/>
                </a:schemeClr>
              </a:solidFill>
            </a:endParaRPr>
          </a:p>
        </p:txBody>
      </p:sp>
    </p:spTree>
    <p:extLst>
      <p:ext uri="{BB962C8B-B14F-4D97-AF65-F5344CB8AC3E}">
        <p14:creationId xmlns:p14="http://schemas.microsoft.com/office/powerpoint/2010/main" val="27018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8D10-3774-7EB5-0571-46EF36E173CF}"/>
              </a:ext>
            </a:extLst>
          </p:cNvPr>
          <p:cNvSpPr>
            <a:spLocks noGrp="1"/>
          </p:cNvSpPr>
          <p:nvPr>
            <p:ph type="title"/>
          </p:nvPr>
        </p:nvSpPr>
        <p:spPr>
          <a:xfrm>
            <a:off x="856917" y="2395999"/>
            <a:ext cx="3500828" cy="2460497"/>
          </a:xfrm>
        </p:spPr>
        <p:txBody>
          <a:bodyPr/>
          <a:lstStyle/>
          <a:p>
            <a:r>
              <a:rPr lang="en-US" dirty="0"/>
              <a:t>International</a:t>
            </a:r>
            <a:br>
              <a:rPr lang="en-US" dirty="0"/>
            </a:br>
            <a:r>
              <a:rPr lang="en-US" dirty="0"/>
              <a:t>President Elect</a:t>
            </a:r>
            <a:br>
              <a:rPr lang="en-US" dirty="0"/>
            </a:br>
            <a:r>
              <a:rPr lang="en-US" dirty="0"/>
              <a:t>Michael </a:t>
            </a:r>
            <a:r>
              <a:rPr lang="en-US" dirty="0" err="1"/>
              <a:t>Mulhaul</a:t>
            </a:r>
            <a:endParaRPr lang="en-US" dirty="0"/>
          </a:p>
        </p:txBody>
      </p:sp>
      <p:sp>
        <p:nvSpPr>
          <p:cNvPr id="3" name="Text Placeholder 2">
            <a:extLst>
              <a:ext uri="{FF2B5EF4-FFF2-40B4-BE49-F238E27FC236}">
                <a16:creationId xmlns:a16="http://schemas.microsoft.com/office/drawing/2014/main" id="{7F0EC73F-59E6-D669-D396-5BE4E9B187B3}"/>
              </a:ext>
            </a:extLst>
          </p:cNvPr>
          <p:cNvSpPr>
            <a:spLocks noGrp="1"/>
          </p:cNvSpPr>
          <p:nvPr>
            <p:ph type="body" idx="1"/>
          </p:nvPr>
        </p:nvSpPr>
        <p:spPr>
          <a:xfrm>
            <a:off x="5125137" y="578597"/>
            <a:ext cx="6265088" cy="685800"/>
          </a:xfrm>
        </p:spPr>
        <p:txBody>
          <a:bodyPr/>
          <a:lstStyle/>
          <a:p>
            <a:r>
              <a:rPr lang="en-US" dirty="0"/>
              <a:t>Meet Michael </a:t>
            </a:r>
            <a:r>
              <a:rPr lang="en-US" dirty="0" err="1"/>
              <a:t>mulhaul</a:t>
            </a:r>
            <a:endParaRPr lang="en-US" dirty="0"/>
          </a:p>
        </p:txBody>
      </p:sp>
      <p:sp>
        <p:nvSpPr>
          <p:cNvPr id="4" name="Content Placeholder 3">
            <a:extLst>
              <a:ext uri="{FF2B5EF4-FFF2-40B4-BE49-F238E27FC236}">
                <a16:creationId xmlns:a16="http://schemas.microsoft.com/office/drawing/2014/main" id="{80D01F38-EB62-9609-E0AA-EF0857DE8C88}"/>
              </a:ext>
            </a:extLst>
          </p:cNvPr>
          <p:cNvSpPr>
            <a:spLocks noGrp="1"/>
          </p:cNvSpPr>
          <p:nvPr>
            <p:ph sz="half" idx="2"/>
          </p:nvPr>
        </p:nvSpPr>
        <p:spPr>
          <a:xfrm>
            <a:off x="5125304" y="1152103"/>
            <a:ext cx="6777937" cy="1696853"/>
          </a:xfrm>
        </p:spPr>
        <p:txBody>
          <a:bodyPr>
            <a:noAutofit/>
          </a:bodyPr>
          <a:lstStyle/>
          <a:p>
            <a:r>
              <a:rPr lang="en-US" sz="2000" b="0" i="0" dirty="0">
                <a:solidFill>
                  <a:srgbClr val="232323"/>
                </a:solidFill>
                <a:effectLst/>
                <a:latin typeface="Open Sans" panose="020B0606030504020204" pitchFamily="34" charset="0"/>
              </a:rPr>
              <a:t>Interlaken, New Jersey (New Jersey District)</a:t>
            </a:r>
          </a:p>
          <a:p>
            <a:r>
              <a:rPr lang="en-US" sz="2000" dirty="0">
                <a:solidFill>
                  <a:srgbClr val="232323"/>
                </a:solidFill>
                <a:latin typeface="Open Sans" panose="020B0606030504020204" pitchFamily="34" charset="0"/>
              </a:rPr>
              <a:t>33-year Kiwanis member</a:t>
            </a:r>
            <a:endParaRPr lang="en-US" sz="2000" b="0" i="0" dirty="0">
              <a:solidFill>
                <a:srgbClr val="232323"/>
              </a:solidFill>
              <a:effectLst/>
              <a:latin typeface="Open Sans" panose="020B0606030504020204" pitchFamily="34" charset="0"/>
            </a:endParaRPr>
          </a:p>
          <a:p>
            <a:r>
              <a:rPr lang="en-US" sz="2000" dirty="0">
                <a:solidFill>
                  <a:srgbClr val="232323"/>
                </a:solidFill>
                <a:latin typeface="Open Sans" panose="020B0606030504020204" pitchFamily="34" charset="0"/>
              </a:rPr>
              <a:t>Also a Kiwanis Children’s Fund trustee</a:t>
            </a:r>
          </a:p>
          <a:p>
            <a:r>
              <a:rPr lang="en-US" sz="2000" dirty="0">
                <a:solidFill>
                  <a:srgbClr val="232323"/>
                </a:solidFill>
                <a:latin typeface="Open Sans" panose="020B0606030504020204" pitchFamily="34" charset="0"/>
              </a:rPr>
              <a:t>Elected 2025-26 president at Pittsburgh convention</a:t>
            </a:r>
            <a:endParaRPr lang="en-US" sz="2000" dirty="0"/>
          </a:p>
        </p:txBody>
      </p:sp>
      <p:pic>
        <p:nvPicPr>
          <p:cNvPr id="1026" name="Picture 2">
            <a:extLst>
              <a:ext uri="{FF2B5EF4-FFF2-40B4-BE49-F238E27FC236}">
                <a16:creationId xmlns:a16="http://schemas.microsoft.com/office/drawing/2014/main" id="{1BCF141B-88B8-3D33-02B9-49D033521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958" y="3618643"/>
            <a:ext cx="2580679" cy="258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7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055D4-4E1D-12BB-81A7-910CCAA59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D46E3-01BE-319D-CB15-DD3DCDD599B0}"/>
              </a:ext>
            </a:extLst>
          </p:cNvPr>
          <p:cNvSpPr>
            <a:spLocks noGrp="1"/>
          </p:cNvSpPr>
          <p:nvPr>
            <p:ph type="title"/>
          </p:nvPr>
        </p:nvSpPr>
        <p:spPr>
          <a:xfrm>
            <a:off x="900112" y="829881"/>
            <a:ext cx="8130765" cy="502920"/>
          </a:xfrm>
        </p:spPr>
        <p:txBody>
          <a:bodyPr>
            <a:normAutofit fontScale="90000"/>
          </a:bodyPr>
          <a:lstStyle/>
          <a:p>
            <a:r>
              <a:rPr lang="en-US" dirty="0"/>
              <a:t>Club Membership Plans </a:t>
            </a:r>
          </a:p>
        </p:txBody>
      </p:sp>
      <p:graphicFrame>
        <p:nvGraphicFramePr>
          <p:cNvPr id="4" name="Object 3">
            <a:extLst>
              <a:ext uri="{FF2B5EF4-FFF2-40B4-BE49-F238E27FC236}">
                <a16:creationId xmlns:a16="http://schemas.microsoft.com/office/drawing/2014/main" id="{F83399C0-AD31-55DB-BEBB-9D73AB5CD8D2}"/>
              </a:ext>
            </a:extLst>
          </p:cNvPr>
          <p:cNvGraphicFramePr>
            <a:graphicFrameLocks noChangeAspect="1"/>
          </p:cNvGraphicFramePr>
          <p:nvPr>
            <p:extLst>
              <p:ext uri="{D42A27DB-BD31-4B8C-83A1-F6EECF244321}">
                <p14:modId xmlns:p14="http://schemas.microsoft.com/office/powerpoint/2010/main" val="1331730209"/>
              </p:ext>
            </p:extLst>
          </p:nvPr>
        </p:nvGraphicFramePr>
        <p:xfrm>
          <a:off x="5519936" y="0"/>
          <a:ext cx="5497467" cy="7068172"/>
        </p:xfrm>
        <a:graphic>
          <a:graphicData uri="http://schemas.openxmlformats.org/presentationml/2006/ole">
            <mc:AlternateContent xmlns:mc="http://schemas.openxmlformats.org/markup-compatibility/2006">
              <mc:Choice xmlns:v="urn:schemas-microsoft-com:vml" Requires="v">
                <p:oleObj name="Acrobat Document" r:id="rId3" imgW="4000486" imgH="5143445" progId="Acrobat.Document.DC">
                  <p:embed/>
                </p:oleObj>
              </mc:Choice>
              <mc:Fallback>
                <p:oleObj name="Acrobat Document" r:id="rId3" imgW="4000486" imgH="5143445" progId="Acrobat.Document.DC">
                  <p:embed/>
                  <p:pic>
                    <p:nvPicPr>
                      <p:cNvPr id="3" name="Object 2">
                        <a:extLst>
                          <a:ext uri="{FF2B5EF4-FFF2-40B4-BE49-F238E27FC236}">
                            <a16:creationId xmlns:a16="http://schemas.microsoft.com/office/drawing/2014/main" id="{5FD5FF58-4331-BC44-5CA2-8E4E84DC71D6}"/>
                          </a:ext>
                        </a:extLst>
                      </p:cNvPr>
                      <p:cNvPicPr/>
                      <p:nvPr/>
                    </p:nvPicPr>
                    <p:blipFill>
                      <a:blip r:embed="rId4"/>
                      <a:stretch>
                        <a:fillRect/>
                      </a:stretch>
                    </p:blipFill>
                    <p:spPr>
                      <a:xfrm>
                        <a:off x="5519936" y="0"/>
                        <a:ext cx="5497467" cy="706817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DA010FC-DD9E-2859-C73A-910BE3CF2E53}"/>
              </a:ext>
            </a:extLst>
          </p:cNvPr>
          <p:cNvSpPr txBox="1"/>
          <p:nvPr/>
        </p:nvSpPr>
        <p:spPr>
          <a:xfrm>
            <a:off x="2854451" y="2933921"/>
            <a:ext cx="2921882" cy="1477328"/>
          </a:xfrm>
          <a:prstGeom prst="rect">
            <a:avLst/>
          </a:prstGeom>
          <a:noFill/>
        </p:spPr>
        <p:txBody>
          <a:bodyPr wrap="square" rtlCol="0">
            <a:spAutoFit/>
          </a:bodyPr>
          <a:lstStyle/>
          <a:p>
            <a:r>
              <a:rPr lang="en-US" dirty="0"/>
              <a:t>Make it a board activity</a:t>
            </a:r>
          </a:p>
          <a:p>
            <a:r>
              <a:rPr lang="en-US" dirty="0"/>
              <a:t>Make it a club activity</a:t>
            </a:r>
          </a:p>
          <a:p>
            <a:endParaRPr lang="en-US" dirty="0"/>
          </a:p>
          <a:p>
            <a:r>
              <a:rPr lang="en-US" dirty="0"/>
              <a:t>Separate, simplified form that gets submitted!</a:t>
            </a:r>
          </a:p>
        </p:txBody>
      </p:sp>
    </p:spTree>
    <p:extLst>
      <p:ext uri="{BB962C8B-B14F-4D97-AF65-F5344CB8AC3E}">
        <p14:creationId xmlns:p14="http://schemas.microsoft.com/office/powerpoint/2010/main" val="37290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BE6E1-59A3-3073-8850-BD9FCDA33B57}"/>
              </a:ext>
            </a:extLst>
          </p:cNvPr>
          <p:cNvSpPr>
            <a:spLocks noGrp="1"/>
          </p:cNvSpPr>
          <p:nvPr>
            <p:ph type="title"/>
          </p:nvPr>
        </p:nvSpPr>
        <p:spPr/>
        <p:txBody>
          <a:bodyPr/>
          <a:lstStyle/>
          <a:p>
            <a:r>
              <a:rPr lang="en-US" b="1" dirty="0"/>
              <a:t>Report to</a:t>
            </a:r>
            <a:br>
              <a:rPr lang="en-US" b="1" dirty="0"/>
            </a:br>
            <a:r>
              <a:rPr lang="en-US" b="1" dirty="0"/>
              <a:t>breakout room</a:t>
            </a:r>
          </a:p>
        </p:txBody>
      </p:sp>
      <p:sp>
        <p:nvSpPr>
          <p:cNvPr id="4" name="Text Placeholder 3">
            <a:extLst>
              <a:ext uri="{FF2B5EF4-FFF2-40B4-BE49-F238E27FC236}">
                <a16:creationId xmlns:a16="http://schemas.microsoft.com/office/drawing/2014/main" id="{CC71D0A4-B5E8-79FE-6642-3B6F2F4D1A82}"/>
              </a:ext>
            </a:extLst>
          </p:cNvPr>
          <p:cNvSpPr>
            <a:spLocks noGrp="1"/>
          </p:cNvSpPr>
          <p:nvPr>
            <p:ph type="body" sz="half" idx="2"/>
          </p:nvPr>
        </p:nvSpPr>
        <p:spPr/>
        <p:txBody>
          <a:bodyPr/>
          <a:lstStyle/>
          <a:p>
            <a:r>
              <a:rPr lang="en-US" dirty="0"/>
              <a:t>Dismiss following individual officer training</a:t>
            </a:r>
          </a:p>
          <a:p>
            <a:endParaRPr lang="en-US" dirty="0"/>
          </a:p>
        </p:txBody>
      </p:sp>
      <p:sp>
        <p:nvSpPr>
          <p:cNvPr id="2" name="TextBox 1">
            <a:extLst>
              <a:ext uri="{FF2B5EF4-FFF2-40B4-BE49-F238E27FC236}">
                <a16:creationId xmlns:a16="http://schemas.microsoft.com/office/drawing/2014/main" id="{F40C7FC3-C8FC-20A0-5CB6-72401A0248D9}"/>
              </a:ext>
            </a:extLst>
          </p:cNvPr>
          <p:cNvSpPr txBox="1"/>
          <p:nvPr/>
        </p:nvSpPr>
        <p:spPr>
          <a:xfrm>
            <a:off x="7571874" y="1491916"/>
            <a:ext cx="3606346" cy="3477875"/>
          </a:xfrm>
          <a:prstGeom prst="rect">
            <a:avLst/>
          </a:prstGeom>
          <a:noFill/>
        </p:spPr>
        <p:txBody>
          <a:bodyPr wrap="square" rtlCol="0">
            <a:spAutoFit/>
          </a:bodyPr>
          <a:lstStyle/>
          <a:p>
            <a:r>
              <a:rPr lang="en-US" sz="4400" dirty="0">
                <a:solidFill>
                  <a:schemeClr val="bg2">
                    <a:lumMod val="25000"/>
                  </a:schemeClr>
                </a:solidFill>
              </a:rPr>
              <a:t>Thank you</a:t>
            </a:r>
          </a:p>
          <a:p>
            <a:r>
              <a:rPr lang="en-US" sz="4400" dirty="0">
                <a:solidFill>
                  <a:schemeClr val="bg2">
                    <a:lumMod val="25000"/>
                  </a:schemeClr>
                </a:solidFill>
              </a:rPr>
              <a:t>For Helping </a:t>
            </a:r>
          </a:p>
          <a:p>
            <a:r>
              <a:rPr lang="en-US" sz="4400" dirty="0">
                <a:solidFill>
                  <a:schemeClr val="bg2">
                    <a:lumMod val="25000"/>
                  </a:schemeClr>
                </a:solidFill>
              </a:rPr>
              <a:t>To Make </a:t>
            </a:r>
            <a:br>
              <a:rPr lang="en-US" sz="4400" dirty="0">
                <a:solidFill>
                  <a:schemeClr val="bg2">
                    <a:lumMod val="25000"/>
                  </a:schemeClr>
                </a:solidFill>
              </a:rPr>
            </a:br>
            <a:r>
              <a:rPr lang="en-US" sz="4400" dirty="0">
                <a:solidFill>
                  <a:schemeClr val="bg2">
                    <a:lumMod val="25000"/>
                  </a:schemeClr>
                </a:solidFill>
              </a:rPr>
              <a:t>KIWANIS</a:t>
            </a:r>
          </a:p>
          <a:p>
            <a:r>
              <a:rPr lang="en-US" sz="4400" dirty="0">
                <a:solidFill>
                  <a:schemeClr val="bg2">
                    <a:lumMod val="25000"/>
                  </a:schemeClr>
                </a:solidFill>
              </a:rPr>
              <a:t>ROCK!!!</a:t>
            </a:r>
          </a:p>
        </p:txBody>
      </p:sp>
      <p:sp>
        <p:nvSpPr>
          <p:cNvPr id="5" name="Rectangle 1">
            <a:extLst>
              <a:ext uri="{FF2B5EF4-FFF2-40B4-BE49-F238E27FC236}">
                <a16:creationId xmlns:a16="http://schemas.microsoft.com/office/drawing/2014/main" id="{D966B6A1-DC94-0E67-051E-44EAEEF8129C}"/>
              </a:ext>
            </a:extLst>
          </p:cNvPr>
          <p:cNvSpPr>
            <a:spLocks noChangeArrowheads="1"/>
          </p:cNvSpPr>
          <p:nvPr/>
        </p:nvSpPr>
        <p:spPr bwMode="auto">
          <a:xfrm>
            <a:off x="713679" y="5903016"/>
            <a:ext cx="8115300"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2">
                    <a:lumMod val="25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https://k16.site.kiwanis.org/2025-cle-handouts/</a:t>
            </a:r>
            <a:r>
              <a:rPr kumimoji="0" lang="en-US" altLang="en-US" sz="2800" b="0" i="0" u="none" strike="noStrike" cap="none" normalizeH="0" baseline="0" dirty="0">
                <a:ln>
                  <a:noFill/>
                </a:ln>
                <a:solidFill>
                  <a:schemeClr val="bg2">
                    <a:lumMod val="25000"/>
                  </a:schemeClr>
                </a:solidFill>
                <a:effectLst/>
              </a:rPr>
              <a:t> </a:t>
            </a:r>
            <a:endParaRPr kumimoji="0" lang="en-US" altLang="en-US" sz="2800" b="0" i="0" u="none" strike="noStrike" cap="none" normalizeH="0" baseline="0" dirty="0">
              <a:ln>
                <a:noFill/>
              </a:ln>
              <a:solidFill>
                <a:schemeClr val="bg2">
                  <a:lumMod val="25000"/>
                </a:schemeClr>
              </a:solidFill>
              <a:effectLst/>
              <a:latin typeface="Arial" panose="020B0604020202020204" pitchFamily="34" charset="0"/>
            </a:endParaRPr>
          </a:p>
        </p:txBody>
      </p:sp>
    </p:spTree>
    <p:extLst>
      <p:ext uri="{BB962C8B-B14F-4D97-AF65-F5344CB8AC3E}">
        <p14:creationId xmlns:p14="http://schemas.microsoft.com/office/powerpoint/2010/main" val="48818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D5C7-D5BC-29C0-46ED-7C6B8425BF22}"/>
              </a:ext>
            </a:extLst>
          </p:cNvPr>
          <p:cNvSpPr>
            <a:spLocks noGrp="1"/>
          </p:cNvSpPr>
          <p:nvPr>
            <p:ph type="title"/>
          </p:nvPr>
        </p:nvSpPr>
        <p:spPr/>
        <p:txBody>
          <a:bodyPr/>
          <a:lstStyle/>
          <a:p>
            <a:r>
              <a:rPr lang="en-US" dirty="0"/>
              <a:t>2025-2026</a:t>
            </a:r>
            <a:br>
              <a:rPr lang="en-US" dirty="0"/>
            </a:br>
            <a:r>
              <a:rPr lang="en-US" dirty="0"/>
              <a:t>Distinguished </a:t>
            </a:r>
            <a:br>
              <a:rPr lang="en-US" dirty="0"/>
            </a:br>
            <a:r>
              <a:rPr lang="en-US" dirty="0"/>
              <a:t>Clubs</a:t>
            </a:r>
          </a:p>
        </p:txBody>
      </p:sp>
      <p:sp>
        <p:nvSpPr>
          <p:cNvPr id="3" name="Text Placeholder 2">
            <a:extLst>
              <a:ext uri="{FF2B5EF4-FFF2-40B4-BE49-F238E27FC236}">
                <a16:creationId xmlns:a16="http://schemas.microsoft.com/office/drawing/2014/main" id="{ACE85D31-56B8-37F7-6A24-C74855A7094F}"/>
              </a:ext>
            </a:extLst>
          </p:cNvPr>
          <p:cNvSpPr>
            <a:spLocks noGrp="1"/>
          </p:cNvSpPr>
          <p:nvPr>
            <p:ph type="body" idx="1"/>
          </p:nvPr>
        </p:nvSpPr>
        <p:spPr>
          <a:xfrm>
            <a:off x="5037911" y="1678115"/>
            <a:ext cx="6265088" cy="685800"/>
          </a:xfrm>
        </p:spPr>
        <p:txBody>
          <a:bodyPr/>
          <a:lstStyle/>
          <a:p>
            <a:r>
              <a:rPr lang="en-US" dirty="0"/>
              <a:t>ACHIEVEMENT QUALIFICATIONS</a:t>
            </a:r>
          </a:p>
        </p:txBody>
      </p:sp>
      <p:sp>
        <p:nvSpPr>
          <p:cNvPr id="4" name="Content Placeholder 3">
            <a:extLst>
              <a:ext uri="{FF2B5EF4-FFF2-40B4-BE49-F238E27FC236}">
                <a16:creationId xmlns:a16="http://schemas.microsoft.com/office/drawing/2014/main" id="{F9473767-0AA1-541F-F1A7-223DCF8C0476}"/>
              </a:ext>
            </a:extLst>
          </p:cNvPr>
          <p:cNvSpPr>
            <a:spLocks noGrp="1"/>
          </p:cNvSpPr>
          <p:nvPr>
            <p:ph sz="half" idx="2"/>
          </p:nvPr>
        </p:nvSpPr>
        <p:spPr>
          <a:xfrm>
            <a:off x="5038079" y="2363915"/>
            <a:ext cx="6264350" cy="2460497"/>
          </a:xfrm>
        </p:spPr>
        <p:txBody>
          <a:bodyPr>
            <a:normAutofit/>
          </a:bodyPr>
          <a:lstStyle/>
          <a:p>
            <a:r>
              <a:rPr lang="en-US" sz="2000" dirty="0"/>
              <a:t>Membership &amp; Engagement</a:t>
            </a:r>
          </a:p>
          <a:p>
            <a:r>
              <a:rPr lang="en-US" sz="2000" dirty="0"/>
              <a:t>Leadership &amp; Education</a:t>
            </a:r>
          </a:p>
          <a:p>
            <a:r>
              <a:rPr lang="en-US" sz="2000" dirty="0"/>
              <a:t>Community Impact</a:t>
            </a:r>
          </a:p>
          <a:p>
            <a:r>
              <a:rPr lang="en-US" sz="2000" dirty="0"/>
              <a:t>Financial Viability</a:t>
            </a:r>
          </a:p>
          <a:p>
            <a:r>
              <a:rPr lang="en-US" sz="2000" dirty="0"/>
              <a:t>Branding &amp; Image</a:t>
            </a:r>
          </a:p>
          <a:p>
            <a:endParaRPr lang="en-US" dirty="0"/>
          </a:p>
        </p:txBody>
      </p:sp>
      <p:sp>
        <p:nvSpPr>
          <p:cNvPr id="5" name="Text Placeholder 4">
            <a:extLst>
              <a:ext uri="{FF2B5EF4-FFF2-40B4-BE49-F238E27FC236}">
                <a16:creationId xmlns:a16="http://schemas.microsoft.com/office/drawing/2014/main" id="{CEC7B2D5-3DD7-E912-2E96-6BC9A2CFFE53}"/>
              </a:ext>
            </a:extLst>
          </p:cNvPr>
          <p:cNvSpPr>
            <a:spLocks noGrp="1"/>
          </p:cNvSpPr>
          <p:nvPr>
            <p:ph type="body" sz="quarter" idx="3"/>
          </p:nvPr>
        </p:nvSpPr>
        <p:spPr>
          <a:xfrm>
            <a:off x="3536992" y="4956536"/>
            <a:ext cx="8528628" cy="1363830"/>
          </a:xfrm>
        </p:spPr>
        <p:txBody>
          <a:bodyPr/>
          <a:lstStyle/>
          <a:p>
            <a:r>
              <a:rPr lang="en-US" dirty="0"/>
              <a:t>www.kiwanis.org/members/awards-recognition/</a:t>
            </a:r>
          </a:p>
        </p:txBody>
      </p:sp>
    </p:spTree>
    <p:extLst>
      <p:ext uri="{BB962C8B-B14F-4D97-AF65-F5344CB8AC3E}">
        <p14:creationId xmlns:p14="http://schemas.microsoft.com/office/powerpoint/2010/main" val="272050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A1FD-BC46-2A36-B07A-EEF742CA4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474A9-3981-17D4-5249-28A5E57E24AA}"/>
              </a:ext>
            </a:extLst>
          </p:cNvPr>
          <p:cNvSpPr>
            <a:spLocks noGrp="1"/>
          </p:cNvSpPr>
          <p:nvPr>
            <p:ph type="title"/>
          </p:nvPr>
        </p:nvSpPr>
        <p:spPr>
          <a:xfrm>
            <a:off x="856917" y="2395999"/>
            <a:ext cx="3500828" cy="2460497"/>
          </a:xfrm>
        </p:spPr>
        <p:txBody>
          <a:bodyPr/>
          <a:lstStyle/>
          <a:p>
            <a:r>
              <a:rPr lang="en-US" dirty="0"/>
              <a:t>Nebraska-Iowa Governor Elect</a:t>
            </a:r>
            <a:br>
              <a:rPr lang="en-US" dirty="0"/>
            </a:br>
            <a:r>
              <a:rPr lang="en-US" dirty="0"/>
              <a:t>Brian Wells</a:t>
            </a:r>
          </a:p>
        </p:txBody>
      </p:sp>
      <p:sp>
        <p:nvSpPr>
          <p:cNvPr id="3" name="Text Placeholder 2">
            <a:extLst>
              <a:ext uri="{FF2B5EF4-FFF2-40B4-BE49-F238E27FC236}">
                <a16:creationId xmlns:a16="http://schemas.microsoft.com/office/drawing/2014/main" id="{9BEDBE1A-D322-CB97-959F-8A94B9BEC9E6}"/>
              </a:ext>
            </a:extLst>
          </p:cNvPr>
          <p:cNvSpPr>
            <a:spLocks noGrp="1"/>
          </p:cNvSpPr>
          <p:nvPr>
            <p:ph type="body" idx="1"/>
          </p:nvPr>
        </p:nvSpPr>
        <p:spPr>
          <a:xfrm>
            <a:off x="5125137" y="578597"/>
            <a:ext cx="6265088" cy="685800"/>
          </a:xfrm>
        </p:spPr>
        <p:txBody>
          <a:bodyPr/>
          <a:lstStyle/>
          <a:p>
            <a:r>
              <a:rPr lang="en-US" dirty="0"/>
              <a:t>Meet Brian wells</a:t>
            </a:r>
          </a:p>
        </p:txBody>
      </p:sp>
      <p:sp>
        <p:nvSpPr>
          <p:cNvPr id="4" name="Content Placeholder 3">
            <a:extLst>
              <a:ext uri="{FF2B5EF4-FFF2-40B4-BE49-F238E27FC236}">
                <a16:creationId xmlns:a16="http://schemas.microsoft.com/office/drawing/2014/main" id="{9BC7135F-9CA4-9C26-3E6D-C37149F1E638}"/>
              </a:ext>
            </a:extLst>
          </p:cNvPr>
          <p:cNvSpPr>
            <a:spLocks noGrp="1"/>
          </p:cNvSpPr>
          <p:nvPr>
            <p:ph sz="half" idx="2"/>
          </p:nvPr>
        </p:nvSpPr>
        <p:spPr>
          <a:xfrm>
            <a:off x="5125304" y="1152103"/>
            <a:ext cx="6777937" cy="2079650"/>
          </a:xfrm>
        </p:spPr>
        <p:txBody>
          <a:bodyPr>
            <a:noAutofit/>
          </a:bodyPr>
          <a:lstStyle/>
          <a:p>
            <a:r>
              <a:rPr lang="en-US" sz="2000" dirty="0">
                <a:solidFill>
                  <a:srgbClr val="232323"/>
                </a:solidFill>
                <a:latin typeface="Open Sans" panose="020B0606030504020204" pitchFamily="34" charset="0"/>
              </a:rPr>
              <a:t>Bellevue Kiwanis Club</a:t>
            </a:r>
          </a:p>
          <a:p>
            <a:r>
              <a:rPr lang="en-US" sz="2000" dirty="0">
                <a:solidFill>
                  <a:srgbClr val="232323"/>
                </a:solidFill>
                <a:latin typeface="Open Sans" panose="020B0606030504020204" pitchFamily="34" charset="0"/>
              </a:rPr>
              <a:t>Joined February 2015</a:t>
            </a:r>
          </a:p>
          <a:p>
            <a:r>
              <a:rPr lang="en-US" sz="2000" dirty="0">
                <a:solidFill>
                  <a:srgbClr val="232323"/>
                </a:solidFill>
                <a:latin typeface="Open Sans" panose="020B0606030504020204" pitchFamily="34" charset="0"/>
              </a:rPr>
              <a:t>Wife, Joyce, also a member</a:t>
            </a:r>
          </a:p>
          <a:p>
            <a:r>
              <a:rPr lang="en-US" sz="2000" dirty="0">
                <a:solidFill>
                  <a:srgbClr val="232323"/>
                </a:solidFill>
                <a:latin typeface="Open Sans" panose="020B0606030504020204" pitchFamily="34" charset="0"/>
              </a:rPr>
              <a:t>Elected governor in Lincoln during Aug. 2 House of Delegates meeting </a:t>
            </a:r>
          </a:p>
        </p:txBody>
      </p:sp>
      <p:pic>
        <p:nvPicPr>
          <p:cNvPr id="6" name="Picture 5" descr="A person in a suit and tie&#10;&#10;AI-generated content may be incorrect.">
            <a:extLst>
              <a:ext uri="{FF2B5EF4-FFF2-40B4-BE49-F238E27FC236}">
                <a16:creationId xmlns:a16="http://schemas.microsoft.com/office/drawing/2014/main" id="{A2510B78-F26B-236A-F558-E88E68A311BA}"/>
              </a:ext>
            </a:extLst>
          </p:cNvPr>
          <p:cNvPicPr>
            <a:picLocks noChangeAspect="1"/>
          </p:cNvPicPr>
          <p:nvPr/>
        </p:nvPicPr>
        <p:blipFill>
          <a:blip r:embed="rId3"/>
          <a:srcRect t="6470" b="16800"/>
          <a:stretch/>
        </p:blipFill>
        <p:spPr>
          <a:xfrm>
            <a:off x="6523168" y="3626247"/>
            <a:ext cx="2810435" cy="2695559"/>
          </a:xfrm>
          <a:prstGeom prst="rect">
            <a:avLst/>
          </a:prstGeom>
        </p:spPr>
      </p:pic>
    </p:spTree>
    <p:extLst>
      <p:ext uri="{BB962C8B-B14F-4D97-AF65-F5344CB8AC3E}">
        <p14:creationId xmlns:p14="http://schemas.microsoft.com/office/powerpoint/2010/main" val="280521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8D10-3774-7EB5-0571-46EF36E173CF}"/>
              </a:ext>
            </a:extLst>
          </p:cNvPr>
          <p:cNvSpPr>
            <a:spLocks noGrp="1"/>
          </p:cNvSpPr>
          <p:nvPr>
            <p:ph type="title"/>
          </p:nvPr>
        </p:nvSpPr>
        <p:spPr/>
        <p:txBody>
          <a:bodyPr/>
          <a:lstStyle/>
          <a:p>
            <a:r>
              <a:rPr lang="en-US" dirty="0"/>
              <a:t>2025-2026</a:t>
            </a:r>
            <a:br>
              <a:rPr lang="en-US" dirty="0"/>
            </a:br>
            <a:r>
              <a:rPr lang="en-US" dirty="0"/>
              <a:t>District Theme</a:t>
            </a:r>
          </a:p>
        </p:txBody>
      </p:sp>
      <p:sp>
        <p:nvSpPr>
          <p:cNvPr id="3" name="Text Placeholder 2">
            <a:extLst>
              <a:ext uri="{FF2B5EF4-FFF2-40B4-BE49-F238E27FC236}">
                <a16:creationId xmlns:a16="http://schemas.microsoft.com/office/drawing/2014/main" id="{7F0EC73F-59E6-D669-D396-5BE4E9B187B3}"/>
              </a:ext>
            </a:extLst>
          </p:cNvPr>
          <p:cNvSpPr>
            <a:spLocks noGrp="1"/>
          </p:cNvSpPr>
          <p:nvPr>
            <p:ph type="body" idx="1"/>
          </p:nvPr>
        </p:nvSpPr>
        <p:spPr>
          <a:xfrm>
            <a:off x="5350768" y="2121346"/>
            <a:ext cx="6265088" cy="685800"/>
          </a:xfrm>
        </p:spPr>
        <p:txBody>
          <a:bodyPr/>
          <a:lstStyle/>
          <a:p>
            <a:r>
              <a:rPr lang="en-US" sz="4000" dirty="0"/>
              <a:t>Kiwanis Rocks!!!</a:t>
            </a:r>
          </a:p>
        </p:txBody>
      </p:sp>
      <p:pic>
        <p:nvPicPr>
          <p:cNvPr id="7" name="Picture 6" descr="A blue and white sign with white text&#10;&#10;AI-generated content may be incorrect.">
            <a:extLst>
              <a:ext uri="{FF2B5EF4-FFF2-40B4-BE49-F238E27FC236}">
                <a16:creationId xmlns:a16="http://schemas.microsoft.com/office/drawing/2014/main" id="{080E7335-C167-1F63-CDF8-00F144451D69}"/>
              </a:ext>
            </a:extLst>
          </p:cNvPr>
          <p:cNvPicPr>
            <a:picLocks noChangeAspect="1"/>
          </p:cNvPicPr>
          <p:nvPr/>
        </p:nvPicPr>
        <p:blipFill>
          <a:blip r:embed="rId3"/>
          <a:stretch>
            <a:fillRect/>
          </a:stretch>
        </p:blipFill>
        <p:spPr>
          <a:xfrm>
            <a:off x="5793921" y="2807146"/>
            <a:ext cx="3691225" cy="2356232"/>
          </a:xfrm>
          <a:prstGeom prst="rect">
            <a:avLst/>
          </a:prstGeom>
        </p:spPr>
      </p:pic>
    </p:spTree>
    <p:extLst>
      <p:ext uri="{BB962C8B-B14F-4D97-AF65-F5344CB8AC3E}">
        <p14:creationId xmlns:p14="http://schemas.microsoft.com/office/powerpoint/2010/main" val="60076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D5C7-D5BC-29C0-46ED-7C6B8425BF22}"/>
              </a:ext>
            </a:extLst>
          </p:cNvPr>
          <p:cNvSpPr>
            <a:spLocks noGrp="1"/>
          </p:cNvSpPr>
          <p:nvPr>
            <p:ph type="title"/>
          </p:nvPr>
        </p:nvSpPr>
        <p:spPr/>
        <p:txBody>
          <a:bodyPr/>
          <a:lstStyle/>
          <a:p>
            <a:r>
              <a:rPr lang="en-US" b="1" dirty="0"/>
              <a:t>2025-2026</a:t>
            </a:r>
            <a:br>
              <a:rPr lang="en-US" b="1" dirty="0"/>
            </a:br>
            <a:r>
              <a:rPr lang="en-US" b="1" dirty="0"/>
              <a:t>District Goals</a:t>
            </a:r>
          </a:p>
        </p:txBody>
      </p:sp>
      <p:sp>
        <p:nvSpPr>
          <p:cNvPr id="9" name="Content Placeholder 2">
            <a:extLst>
              <a:ext uri="{FF2B5EF4-FFF2-40B4-BE49-F238E27FC236}">
                <a16:creationId xmlns:a16="http://schemas.microsoft.com/office/drawing/2014/main" id="{0B175E47-80F7-3EC9-953E-51348B4D1707}"/>
              </a:ext>
            </a:extLst>
          </p:cNvPr>
          <p:cNvSpPr txBox="1">
            <a:spLocks/>
          </p:cNvSpPr>
          <p:nvPr/>
        </p:nvSpPr>
        <p:spPr>
          <a:xfrm>
            <a:off x="4583875" y="-332508"/>
            <a:ext cx="7386452" cy="763583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 All NE-IA clubs finish the 2026 Kiwanis year with a +1 membership </a:t>
            </a:r>
          </a:p>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All NE-IA clubs sponsors/co-sponsors an SLP club </a:t>
            </a:r>
          </a:p>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Establish a Governor’s Award for Excellence for clubs sponsoring all 5 levels of SLPs </a:t>
            </a:r>
          </a:p>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Open three new Kiwanis clubs within the NE-IA District </a:t>
            </a:r>
          </a:p>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Each club/division offers to assist the music department of their local school district in some fashion to benefit the children and community musically (Kiwanis Rocks theme) </a:t>
            </a:r>
          </a:p>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Grow Kiwanis Leadership Culture by using ACE Tools, CLE, Amplify and Dynamic Example Leadership at all levels of the Kiwanis Family from Clubs to SLPs to Division to District and beyond </a:t>
            </a:r>
          </a:p>
          <a:p>
            <a:pPr marL="342900" indent="-342900">
              <a:buFont typeface="Arial" panose="020B0604020202020204" pitchFamily="34" charset="0"/>
              <a:buChar char="•"/>
            </a:pPr>
            <a:r>
              <a:rPr lang="en-US" cap="none" dirty="0">
                <a:solidFill>
                  <a:schemeClr val="tx1"/>
                </a:solidFill>
                <a:latin typeface="Arial" panose="020B0604020202020204" pitchFamily="34" charset="0"/>
                <a:cs typeface="Arial" panose="020B0604020202020204" pitchFamily="34" charset="0"/>
              </a:rPr>
              <a:t>Make Kiwanis fun and to remember </a:t>
            </a:r>
            <a:r>
              <a:rPr lang="en-US" b="1" cap="none" dirty="0">
                <a:solidFill>
                  <a:schemeClr val="tx1"/>
                </a:solidFill>
                <a:latin typeface="Arial" panose="020B0604020202020204" pitchFamily="34" charset="0"/>
                <a:cs typeface="Arial" panose="020B0604020202020204" pitchFamily="34" charset="0"/>
              </a:rPr>
              <a:t>Kiwanis Rocks</a:t>
            </a:r>
            <a:r>
              <a:rPr lang="en-US" cap="none"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2795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FA85-EE84-18B2-FF30-A5C77B201302}"/>
              </a:ext>
            </a:extLst>
          </p:cNvPr>
          <p:cNvSpPr>
            <a:spLocks noGrp="1"/>
          </p:cNvSpPr>
          <p:nvPr>
            <p:ph type="title"/>
          </p:nvPr>
        </p:nvSpPr>
        <p:spPr/>
        <p:txBody>
          <a:bodyPr/>
          <a:lstStyle/>
          <a:p>
            <a:r>
              <a:rPr lang="en-US" dirty="0"/>
              <a:t>Nebraska-Iowa District</a:t>
            </a:r>
          </a:p>
        </p:txBody>
      </p:sp>
    </p:spTree>
    <p:extLst>
      <p:ext uri="{BB962C8B-B14F-4D97-AF65-F5344CB8AC3E}">
        <p14:creationId xmlns:p14="http://schemas.microsoft.com/office/powerpoint/2010/main" val="37559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90E1-A436-ABD2-E253-F3F08205B954}"/>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F9D921CB-97EE-6404-E089-06974582B75D}"/>
              </a:ext>
            </a:extLst>
          </p:cNvPr>
          <p:cNvSpPr txBox="1">
            <a:spLocks/>
          </p:cNvSpPr>
          <p:nvPr/>
        </p:nvSpPr>
        <p:spPr>
          <a:xfrm>
            <a:off x="4583875" y="-332508"/>
            <a:ext cx="7386452" cy="763583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pPr marL="342900" indent="-342900">
              <a:buFont typeface="Arial" panose="020B0604020202020204" pitchFamily="34" charset="0"/>
              <a:buChar char="•"/>
            </a:pPr>
            <a:r>
              <a:rPr lang="en-US" sz="2400" cap="none" dirty="0">
                <a:solidFill>
                  <a:schemeClr val="tx1"/>
                </a:solidFill>
                <a:latin typeface="Arial" panose="020B0604020202020204" pitchFamily="34" charset="0"/>
                <a:cs typeface="Arial" panose="020B0604020202020204" pitchFamily="34" charset="0"/>
              </a:rPr>
              <a:t>Organized Jan. 6, 1920</a:t>
            </a:r>
          </a:p>
          <a:p>
            <a:pPr marL="342900" indent="-342900">
              <a:buFont typeface="Arial" panose="020B0604020202020204" pitchFamily="34" charset="0"/>
              <a:buChar char="•"/>
            </a:pPr>
            <a:r>
              <a:rPr lang="en-US" sz="2400" cap="none" dirty="0">
                <a:solidFill>
                  <a:schemeClr val="tx1"/>
                </a:solidFill>
                <a:latin typeface="Arial" panose="020B0604020202020204" pitchFamily="34" charset="0"/>
                <a:cs typeface="Arial" panose="020B0604020202020204" pitchFamily="34" charset="0"/>
              </a:rPr>
              <a:t>K16 – District ID</a:t>
            </a:r>
          </a:p>
          <a:p>
            <a:pPr marL="342900" indent="-342900">
              <a:buFont typeface="Arial" panose="020B0604020202020204" pitchFamily="34" charset="0"/>
              <a:buChar char="•"/>
            </a:pPr>
            <a:r>
              <a:rPr lang="en-US" sz="2400" cap="none" dirty="0">
                <a:solidFill>
                  <a:schemeClr val="tx1"/>
                </a:solidFill>
                <a:latin typeface="Arial" panose="020B0604020202020204" pitchFamily="34" charset="0"/>
                <a:cs typeface="Arial" panose="020B0604020202020204" pitchFamily="34" charset="0"/>
              </a:rPr>
              <a:t>As of July 3, 2025: 3,614 Members, 135 Clubs</a:t>
            </a:r>
          </a:p>
        </p:txBody>
      </p:sp>
    </p:spTree>
    <p:extLst>
      <p:ext uri="{BB962C8B-B14F-4D97-AF65-F5344CB8AC3E}">
        <p14:creationId xmlns:p14="http://schemas.microsoft.com/office/powerpoint/2010/main" val="253568105"/>
      </p:ext>
    </p:extLst>
  </p:cSld>
  <p:clrMapOvr>
    <a:masterClrMapping/>
  </p:clrMapOvr>
</p:sld>
</file>

<file path=ppt/theme/theme1.xml><?xml version="1.0" encoding="utf-8"?>
<a:theme xmlns:a="http://schemas.openxmlformats.org/drawingml/2006/main" name="Atla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8F3D8C7-1E6F-4D15-8163-ADBC81A00AAD}">
  <ds:schemaRefs>
    <ds:schemaRef ds:uri="http://schemas.microsoft.com/sharepoint/v3/contenttype/forms"/>
  </ds:schemaRefs>
</ds:datastoreItem>
</file>

<file path=customXml/itemProps2.xml><?xml version="1.0" encoding="utf-8"?>
<ds:datastoreItem xmlns:ds="http://schemas.openxmlformats.org/officeDocument/2006/customXml" ds:itemID="{F3A8986E-DA64-415A-A390-AF2FFA01B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24716F-C831-4AC2-BB0A-5EC60E4671B3}">
  <ds:schemaRefs>
    <ds:schemaRef ds:uri="http://purl.org/dc/elements/1.1/"/>
    <ds:schemaRef ds:uri="http://purl.org/dc/dcmitype/"/>
    <ds:schemaRef ds:uri="http://purl.org/dc/terms/"/>
    <ds:schemaRef ds:uri="http://www.w3.org/XML/1998/namespace"/>
    <ds:schemaRef ds:uri="71af3243-3dd4-4a8d-8c0d-dd76da1f02a5"/>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
  <TotalTime>688</TotalTime>
  <Words>2397</Words>
  <Application>Microsoft Office PowerPoint</Application>
  <PresentationFormat>Widescreen</PresentationFormat>
  <Paragraphs>245</Paragraphs>
  <Slides>31</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Courier New</vt:lpstr>
      <vt:lpstr>Open Sans</vt:lpstr>
      <vt:lpstr>Rockwell</vt:lpstr>
      <vt:lpstr>Wingdings</vt:lpstr>
      <vt:lpstr>Atlas</vt:lpstr>
      <vt:lpstr>Acrobat Document</vt:lpstr>
      <vt:lpstr>Club Leadership Education</vt:lpstr>
      <vt:lpstr>Welcome</vt:lpstr>
      <vt:lpstr>International President Elect Michael Mulhaul</vt:lpstr>
      <vt:lpstr>2025-2026 Distinguished  Clubs</vt:lpstr>
      <vt:lpstr>Nebraska-Iowa Governor Elect Brian Wells</vt:lpstr>
      <vt:lpstr>2025-2026 District Theme</vt:lpstr>
      <vt:lpstr>2025-2026 District Goals</vt:lpstr>
      <vt:lpstr>Nebraska-Iowa District</vt:lpstr>
      <vt:lpstr>Who We Are</vt:lpstr>
      <vt:lpstr>PowerPoint Presentation</vt:lpstr>
      <vt:lpstr>PowerPoint Presentation</vt:lpstr>
      <vt:lpstr>PowerPoint Presentation</vt:lpstr>
      <vt:lpstr>PowerPoint Presentation</vt:lpstr>
      <vt:lpstr>PowerPoint Presentation</vt:lpstr>
      <vt:lpstr>PowerPoint Presentation</vt:lpstr>
      <vt:lpstr>Communication</vt:lpstr>
      <vt:lpstr>Club Officer Buzz</vt:lpstr>
      <vt:lpstr>Not Getting District Emails?</vt:lpstr>
      <vt:lpstr>PowerPoint Presentation</vt:lpstr>
      <vt:lpstr>Dates of Note</vt:lpstr>
      <vt:lpstr>District  Conventions</vt:lpstr>
      <vt:lpstr>International Conventions</vt:lpstr>
      <vt:lpstr>More Dates</vt:lpstr>
      <vt:lpstr>Kiwanis 202</vt:lpstr>
      <vt:lpstr>Kiwanis Family – Service Leadership Programs</vt:lpstr>
      <vt:lpstr>Traditions and Protocol For Special Guests </vt:lpstr>
      <vt:lpstr>Kiwanis Branding </vt:lpstr>
      <vt:lpstr>Youth Protection</vt:lpstr>
      <vt:lpstr>Kiwanis Engage (formerly Kiwanis Connect)</vt:lpstr>
      <vt:lpstr>Club Membership Plans </vt:lpstr>
      <vt:lpstr>Report to breakout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Brichacek</dc:creator>
  <cp:lastModifiedBy>Lisa Brichacek</cp:lastModifiedBy>
  <cp:revision>30</cp:revision>
  <dcterms:created xsi:type="dcterms:W3CDTF">2025-04-28T20:53:57Z</dcterms:created>
  <dcterms:modified xsi:type="dcterms:W3CDTF">2025-08-27T18:28:20Z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