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70" r:id="rId2"/>
    <p:sldId id="1115" r:id="rId3"/>
    <p:sldId id="1109" r:id="rId4"/>
    <p:sldId id="1108" r:id="rId5"/>
    <p:sldId id="1110" r:id="rId6"/>
    <p:sldId id="1111" r:id="rId7"/>
    <p:sldId id="1116" r:id="rId8"/>
    <p:sldId id="1112" r:id="rId9"/>
    <p:sldId id="1113" r:id="rId10"/>
    <p:sldId id="1117" r:id="rId11"/>
    <p:sldId id="1114" r:id="rId12"/>
    <p:sldId id="1118" r:id="rId13"/>
    <p:sldId id="1119" r:id="rId14"/>
    <p:sldId id="1122" r:id="rId15"/>
    <p:sldId id="1120" r:id="rId16"/>
    <p:sldId id="1123" r:id="rId17"/>
    <p:sldId id="1121" r:id="rId18"/>
    <p:sldId id="1128" r:id="rId19"/>
    <p:sldId id="1124" r:id="rId20"/>
    <p:sldId id="1125" r:id="rId21"/>
    <p:sldId id="1127" r:id="rId22"/>
    <p:sldId id="1129" r:id="rId23"/>
    <p:sldId id="113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06"/>
      </p:cViewPr>
      <p:guideLst/>
    </p:cSldViewPr>
  </p:slideViewPr>
  <p:notesTextViewPr>
    <p:cViewPr>
      <p:scale>
        <a:sx n="1" d="1"/>
        <a:sy n="1" d="1"/>
      </p:scale>
      <p:origin x="0" y="0"/>
    </p:cViewPr>
  </p:notesTextViewPr>
  <p:sorterViewPr>
    <p:cViewPr>
      <p:scale>
        <a:sx n="100" d="100"/>
        <a:sy n="100" d="100"/>
      </p:scale>
      <p:origin x="0" y="-13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24F143-457B-4A2B-9D0A-6CF04EF04C6B}" type="datetimeFigureOut">
              <a:rPr lang="en-US" smtClean="0"/>
              <a:t>8/12/2024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116010-4D89-47A6-BA0D-0ACC554F69E1}" type="slidenum">
              <a:rPr lang="en-US" smtClean="0"/>
              <a:t>‹#›</a:t>
            </a:fld>
            <a:endParaRPr lang="en-US"/>
          </a:p>
        </p:txBody>
      </p:sp>
    </p:spTree>
    <p:extLst>
      <p:ext uri="{BB962C8B-B14F-4D97-AF65-F5344CB8AC3E}">
        <p14:creationId xmlns:p14="http://schemas.microsoft.com/office/powerpoint/2010/main" val="4151240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1</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3649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10</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93395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11</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7680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14</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09973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18</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7787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23</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824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2</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13989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3</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850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4</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626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5</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35804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6</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60151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7</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525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8</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7953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300">
                <a:solidFill>
                  <a:schemeClr val="dk1"/>
                </a:solidFill>
                <a:latin typeface="Calibri"/>
                <a:ea typeface="Calibri"/>
                <a:cs typeface="Calibri"/>
                <a:sym typeface="Calibri"/>
              </a:rPr>
              <a:pPr algn="r">
                <a:buSzPct val="25000"/>
              </a:pPr>
              <a:t>9</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24912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9318-CE9F-320B-4DBA-242BED8C1F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EC9622-C141-5E89-9DBA-01104E3A34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939CDF-284F-861B-737C-23CE3D35682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013F716-2D22-81B6-30D5-F41C31753F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DBE1F8-592D-0DFC-C553-935EBB945D7B}"/>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407048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40F5-4ADC-45D9-98A9-59321802CB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81D78A-21B2-54A2-59EA-04A2D3958E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46272-F0B2-DBD1-135F-C89F67BBA53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263772B-7FBB-5E42-C1F4-B49C7A751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B19E8-C105-206F-73BD-15A9AFC76D94}"/>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109523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5D8FEE-6040-A930-5DC2-D768BBADF2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D3F54D-39E4-78B7-10A4-70B154E8E4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BD7D65-8AC6-0032-4FBE-BE00C508F17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B029C41-E321-7377-DEAF-1BE5C1772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65C34-6069-F99B-2EC5-FCA7C0E4D2C3}"/>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4232344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3">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F85B20D-E3D7-B640-8AA9-8150B734465A}"/>
              </a:ext>
            </a:extLst>
          </p:cNvPr>
          <p:cNvPicPr>
            <a:picLocks noChangeAspect="1"/>
          </p:cNvPicPr>
          <p:nvPr userDrawn="1"/>
        </p:nvPicPr>
        <p:blipFill>
          <a:blip r:embed="rId2"/>
          <a:stretch>
            <a:fillRect/>
          </a:stretch>
        </p:blipFill>
        <p:spPr>
          <a:xfrm>
            <a:off x="5668" y="1824"/>
            <a:ext cx="12183907" cy="6856177"/>
          </a:xfrm>
          <a:prstGeom prst="rect">
            <a:avLst/>
          </a:prstGeom>
        </p:spPr>
      </p:pic>
      <p:sp>
        <p:nvSpPr>
          <p:cNvPr id="4" name="Shape 24">
            <a:extLst>
              <a:ext uri="{FF2B5EF4-FFF2-40B4-BE49-F238E27FC236}">
                <a16:creationId xmlns:a16="http://schemas.microsoft.com/office/drawing/2014/main" id="{F9A124C1-E66B-ED49-9622-4CE685E9FF7B}"/>
              </a:ext>
            </a:extLst>
          </p:cNvPr>
          <p:cNvSpPr txBox="1">
            <a:spLocks noGrp="1"/>
          </p:cNvSpPr>
          <p:nvPr>
            <p:ph type="title"/>
          </p:nvPr>
        </p:nvSpPr>
        <p:spPr>
          <a:xfrm>
            <a:off x="914400" y="2079553"/>
            <a:ext cx="10363200" cy="846137"/>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Times New Roman"/>
              <a:buNone/>
              <a:defRPr sz="7333" b="1" i="0" u="none" strike="noStrike" cap="none">
                <a:solidFill>
                  <a:schemeClr val="bg1"/>
                </a:solidFill>
                <a:latin typeface="Arial" pitchFamily="34" charset="0"/>
                <a:ea typeface="Arial" pitchFamily="34" charset="0"/>
                <a:cs typeface="Arial" pitchFamily="34" charset="0"/>
                <a:sym typeface="Times New Roman"/>
              </a:defRPr>
            </a:lvl1pPr>
            <a:lvl2pPr lvl="1" indent="0">
              <a:spcBef>
                <a:spcPts val="0"/>
              </a:spcBef>
              <a:buNone/>
              <a:defRPr sz="2400"/>
            </a:lvl2pPr>
            <a:lvl3pPr lvl="2" indent="0">
              <a:spcBef>
                <a:spcPts val="0"/>
              </a:spcBef>
              <a:buNone/>
              <a:defRPr sz="2400"/>
            </a:lvl3pPr>
            <a:lvl4pPr lvl="3" indent="0">
              <a:spcBef>
                <a:spcPts val="0"/>
              </a:spcBef>
              <a:buNone/>
              <a:defRPr sz="2400"/>
            </a:lvl4pPr>
            <a:lvl5pPr lvl="4" indent="0">
              <a:spcBef>
                <a:spcPts val="0"/>
              </a:spcBef>
              <a:buNone/>
              <a:defRPr sz="2400"/>
            </a:lvl5pPr>
            <a:lvl6pPr lvl="5" indent="0">
              <a:spcBef>
                <a:spcPts val="0"/>
              </a:spcBef>
              <a:buNone/>
              <a:defRPr sz="2400"/>
            </a:lvl6pPr>
            <a:lvl7pPr lvl="6" indent="0">
              <a:spcBef>
                <a:spcPts val="0"/>
              </a:spcBef>
              <a:buNone/>
              <a:defRPr sz="2400"/>
            </a:lvl7pPr>
            <a:lvl8pPr lvl="7" indent="0">
              <a:spcBef>
                <a:spcPts val="0"/>
              </a:spcBef>
              <a:buNone/>
              <a:defRPr sz="2400"/>
            </a:lvl8pPr>
            <a:lvl9pPr lvl="8" indent="0">
              <a:spcBef>
                <a:spcPts val="0"/>
              </a:spcBef>
              <a:buNone/>
              <a:defRPr sz="2400"/>
            </a:lvl9pPr>
          </a:lstStyle>
          <a:p>
            <a:endParaRPr dirty="0"/>
          </a:p>
        </p:txBody>
      </p:sp>
      <p:pic>
        <p:nvPicPr>
          <p:cNvPr id="7" name="Picture 6">
            <a:extLst>
              <a:ext uri="{FF2B5EF4-FFF2-40B4-BE49-F238E27FC236}">
                <a16:creationId xmlns:a16="http://schemas.microsoft.com/office/drawing/2014/main" id="{3826DD91-6297-5F45-A187-8628DCF111C4}"/>
              </a:ext>
            </a:extLst>
          </p:cNvPr>
          <p:cNvPicPr>
            <a:picLocks noChangeAspect="1"/>
          </p:cNvPicPr>
          <p:nvPr userDrawn="1"/>
        </p:nvPicPr>
        <p:blipFill>
          <a:blip r:embed="rId3">
            <a:alphaModFix amt="15000"/>
          </a:blip>
          <a:stretch>
            <a:fillRect/>
          </a:stretch>
        </p:blipFill>
        <p:spPr>
          <a:xfrm>
            <a:off x="8331850" y="3022600"/>
            <a:ext cx="4570701" cy="4469131"/>
          </a:xfrm>
          <a:prstGeom prst="rect">
            <a:avLst/>
          </a:prstGeom>
          <a:effectLst/>
        </p:spPr>
      </p:pic>
      <p:sp>
        <p:nvSpPr>
          <p:cNvPr id="8" name="Shape 22">
            <a:extLst>
              <a:ext uri="{FF2B5EF4-FFF2-40B4-BE49-F238E27FC236}">
                <a16:creationId xmlns:a16="http://schemas.microsoft.com/office/drawing/2014/main" id="{489D3C96-C3C7-0B46-BDF1-DB63C08B3889}"/>
              </a:ext>
            </a:extLst>
          </p:cNvPr>
          <p:cNvSpPr txBox="1">
            <a:spLocks noGrp="1"/>
          </p:cNvSpPr>
          <p:nvPr>
            <p:ph type="body" idx="1"/>
          </p:nvPr>
        </p:nvSpPr>
        <p:spPr>
          <a:xfrm>
            <a:off x="914400" y="3022600"/>
            <a:ext cx="10363200" cy="909713"/>
          </a:xfrm>
          <a:prstGeom prst="rect">
            <a:avLst/>
          </a:prstGeom>
          <a:noFill/>
          <a:ln>
            <a:noFill/>
          </a:ln>
        </p:spPr>
        <p:txBody>
          <a:bodyPr lIns="91425" tIns="91425" rIns="91425" bIns="91425" anchor="t" anchorCtr="0"/>
          <a:lstStyle>
            <a:lvl1pPr marL="0" marR="0" lvl="0" indent="0" algn="ctr" rtl="0">
              <a:spcBef>
                <a:spcPts val="853"/>
              </a:spcBef>
              <a:buClr>
                <a:srgbClr val="003974"/>
              </a:buClr>
              <a:buSzPct val="100000"/>
              <a:buFont typeface="Arial"/>
              <a:buNone/>
              <a:defRPr sz="3200" b="0" i="0" u="none" strike="noStrike" cap="none">
                <a:solidFill>
                  <a:schemeClr val="bg1"/>
                </a:solidFill>
                <a:latin typeface="Arial" panose="020B0604020202020204" pitchFamily="34" charset="0"/>
                <a:ea typeface="Verdana"/>
                <a:cs typeface="Arial" panose="020B0604020202020204" pitchFamily="34" charset="0"/>
                <a:sym typeface="Verdana"/>
              </a:defRPr>
            </a:lvl1pPr>
            <a:lvl2pPr marL="990575" marR="0" lvl="1" indent="-203195" algn="l" rtl="0">
              <a:spcBef>
                <a:spcPts val="747"/>
              </a:spcBef>
              <a:buClr>
                <a:srgbClr val="003974"/>
              </a:buClr>
              <a:buSzPct val="75000"/>
              <a:buFont typeface="Noto Sans Symbols"/>
              <a:buChar char="▪"/>
              <a:defRPr sz="3733" b="0" i="0" u="none" strike="noStrike" cap="none">
                <a:solidFill>
                  <a:schemeClr val="dk1"/>
                </a:solidFill>
                <a:latin typeface="Verdana"/>
                <a:ea typeface="Verdana"/>
                <a:cs typeface="Verdana"/>
                <a:sym typeface="Verdana"/>
              </a:defRPr>
            </a:lvl2pPr>
            <a:lvl3pPr marL="1523962" marR="0" lvl="2" indent="-101597" algn="l" rtl="0">
              <a:spcBef>
                <a:spcPts val="640"/>
              </a:spcBef>
              <a:buClr>
                <a:srgbClr val="003974"/>
              </a:buClr>
              <a:buSzPct val="100000"/>
              <a:buFont typeface="Noto Sans Symbols"/>
              <a:buChar char="•"/>
              <a:defRPr sz="3200" b="0" i="0" u="none" strike="noStrike" cap="none">
                <a:solidFill>
                  <a:schemeClr val="dk1"/>
                </a:solidFill>
                <a:latin typeface="Verdana"/>
                <a:ea typeface="Verdana"/>
                <a:cs typeface="Verdana"/>
                <a:sym typeface="Verdana"/>
              </a:defRPr>
            </a:lvl3pPr>
            <a:lvl4pPr marL="2133547" marR="0" lvl="3" indent="-177796" algn="l" rtl="0">
              <a:spcBef>
                <a:spcPts val="533"/>
              </a:spcBef>
              <a:buClr>
                <a:srgbClr val="003974"/>
              </a:buClr>
              <a:buSzPct val="75000"/>
              <a:buFont typeface="Courier New"/>
              <a:buChar char="o"/>
              <a:defRPr sz="2667" b="0" i="0" u="none" strike="noStrike" cap="none">
                <a:solidFill>
                  <a:schemeClr val="dk1"/>
                </a:solidFill>
                <a:latin typeface="Verdana"/>
                <a:ea typeface="Verdana"/>
                <a:cs typeface="Verdana"/>
                <a:sym typeface="Verdana"/>
              </a:defRPr>
            </a:lvl4pPr>
            <a:lvl5pPr marL="2747365" marR="0" lvl="4" indent="-139697" algn="l" rtl="0">
              <a:spcBef>
                <a:spcPts val="533"/>
              </a:spcBef>
              <a:buClr>
                <a:srgbClr val="003974"/>
              </a:buClr>
              <a:buSzPct val="100000"/>
              <a:buFont typeface="Calibri"/>
              <a:buChar char="­"/>
              <a:defRPr sz="2667" b="0" i="0" u="none" strike="noStrike" cap="none">
                <a:solidFill>
                  <a:schemeClr val="dk1"/>
                </a:solidFill>
                <a:latin typeface="Verdana"/>
                <a:ea typeface="Verdana"/>
                <a:cs typeface="Verdana"/>
                <a:sym typeface="Verdana"/>
              </a:defRPr>
            </a:lvl5pPr>
            <a:lvl6pPr marL="3352716" marR="0" lvl="5"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6pPr>
            <a:lvl7pPr marL="3962301" marR="0" lvl="6"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7pPr>
            <a:lvl8pPr marL="4571886" marR="0" lvl="7"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8pPr>
            <a:lvl9pPr marL="5181470" marR="0" lvl="8"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3016393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t Block">
    <p:spTree>
      <p:nvGrpSpPr>
        <p:cNvPr id="1" name="Shape 21"/>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18569"/>
            <a:ext cx="12192000" cy="1660559"/>
          </a:xfrm>
          <a:prstGeom prst="rect">
            <a:avLst/>
          </a:prstGeom>
        </p:spPr>
      </p:pic>
      <p:sp>
        <p:nvSpPr>
          <p:cNvPr id="22" name="Shape 22"/>
          <p:cNvSpPr txBox="1">
            <a:spLocks noGrp="1"/>
          </p:cNvSpPr>
          <p:nvPr>
            <p:ph type="body" idx="1"/>
          </p:nvPr>
        </p:nvSpPr>
        <p:spPr>
          <a:xfrm>
            <a:off x="711201" y="1752601"/>
            <a:ext cx="10871200" cy="4373563"/>
          </a:xfrm>
          <a:prstGeom prst="rect">
            <a:avLst/>
          </a:prstGeom>
          <a:noFill/>
          <a:ln>
            <a:noFill/>
          </a:ln>
        </p:spPr>
        <p:txBody>
          <a:bodyPr lIns="91425" tIns="91425" rIns="91425" bIns="91425" anchor="t" anchorCtr="0"/>
          <a:lstStyle>
            <a:lvl1pPr marL="0" marR="0" lvl="0" indent="0" algn="l" rtl="0">
              <a:spcBef>
                <a:spcPts val="853"/>
              </a:spcBef>
              <a:buClr>
                <a:srgbClr val="003974"/>
              </a:buClr>
              <a:buSzPct val="100000"/>
              <a:buFont typeface="Arial"/>
              <a:buNone/>
              <a:defRPr sz="3733" b="0" i="0" u="none" strike="noStrike" cap="none">
                <a:solidFill>
                  <a:schemeClr val="dk1"/>
                </a:solidFill>
                <a:latin typeface="Arial" panose="020B0604020202020204" pitchFamily="34" charset="0"/>
                <a:ea typeface="Verdana"/>
                <a:cs typeface="Arial" panose="020B0604020202020204" pitchFamily="34" charset="0"/>
                <a:sym typeface="Verdana"/>
              </a:defRPr>
            </a:lvl1pPr>
            <a:lvl2pPr marL="990575" marR="0" lvl="1" indent="-203195" algn="l" rtl="0">
              <a:spcBef>
                <a:spcPts val="747"/>
              </a:spcBef>
              <a:buClr>
                <a:srgbClr val="003974"/>
              </a:buClr>
              <a:buSzPct val="75000"/>
              <a:buFont typeface="Noto Sans Symbols"/>
              <a:buChar char="▪"/>
              <a:defRPr sz="3733" b="0" i="0" u="none" strike="noStrike" cap="none">
                <a:solidFill>
                  <a:schemeClr val="dk1"/>
                </a:solidFill>
                <a:latin typeface="Verdana"/>
                <a:ea typeface="Verdana"/>
                <a:cs typeface="Verdana"/>
                <a:sym typeface="Verdana"/>
              </a:defRPr>
            </a:lvl2pPr>
            <a:lvl3pPr marL="1523962" marR="0" lvl="2" indent="-101597" algn="l" rtl="0">
              <a:spcBef>
                <a:spcPts val="640"/>
              </a:spcBef>
              <a:buClr>
                <a:srgbClr val="003974"/>
              </a:buClr>
              <a:buSzPct val="100000"/>
              <a:buFont typeface="Noto Sans Symbols"/>
              <a:buChar char="•"/>
              <a:defRPr sz="3200" b="0" i="0" u="none" strike="noStrike" cap="none">
                <a:solidFill>
                  <a:schemeClr val="dk1"/>
                </a:solidFill>
                <a:latin typeface="Verdana"/>
                <a:ea typeface="Verdana"/>
                <a:cs typeface="Verdana"/>
                <a:sym typeface="Verdana"/>
              </a:defRPr>
            </a:lvl3pPr>
            <a:lvl4pPr marL="2133547" marR="0" lvl="3" indent="-177796" algn="l" rtl="0">
              <a:spcBef>
                <a:spcPts val="533"/>
              </a:spcBef>
              <a:buClr>
                <a:srgbClr val="003974"/>
              </a:buClr>
              <a:buSzPct val="75000"/>
              <a:buFont typeface="Courier New"/>
              <a:buChar char="o"/>
              <a:defRPr sz="2667" b="0" i="0" u="none" strike="noStrike" cap="none">
                <a:solidFill>
                  <a:schemeClr val="dk1"/>
                </a:solidFill>
                <a:latin typeface="Verdana"/>
                <a:ea typeface="Verdana"/>
                <a:cs typeface="Verdana"/>
                <a:sym typeface="Verdana"/>
              </a:defRPr>
            </a:lvl4pPr>
            <a:lvl5pPr marL="2747365" marR="0" lvl="4" indent="-139697" algn="l" rtl="0">
              <a:spcBef>
                <a:spcPts val="533"/>
              </a:spcBef>
              <a:buClr>
                <a:srgbClr val="003974"/>
              </a:buClr>
              <a:buSzPct val="100000"/>
              <a:buFont typeface="Calibri"/>
              <a:buChar char="­"/>
              <a:defRPr sz="2667" b="0" i="0" u="none" strike="noStrike" cap="none">
                <a:solidFill>
                  <a:schemeClr val="dk1"/>
                </a:solidFill>
                <a:latin typeface="Verdana"/>
                <a:ea typeface="Verdana"/>
                <a:cs typeface="Verdana"/>
                <a:sym typeface="Verdana"/>
              </a:defRPr>
            </a:lvl5pPr>
            <a:lvl6pPr marL="3352716" marR="0" lvl="5"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6pPr>
            <a:lvl7pPr marL="3962301" marR="0" lvl="6"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7pPr>
            <a:lvl8pPr marL="4571886" marR="0" lvl="7"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8pPr>
            <a:lvl9pPr marL="5181470" marR="0" lvl="8" indent="-135463" algn="l" rtl="0">
              <a:spcBef>
                <a:spcPts val="533"/>
              </a:spcBef>
              <a:buClr>
                <a:schemeClr val="dk1"/>
              </a:buClr>
              <a:buSzPct val="100000"/>
              <a:buFont typeface="Arial"/>
              <a:buChar char="•"/>
              <a:defRPr sz="2667" b="0" i="0" u="none" strike="noStrike" cap="none">
                <a:solidFill>
                  <a:schemeClr val="dk1"/>
                </a:solidFill>
                <a:latin typeface="Calibri"/>
                <a:ea typeface="Calibri"/>
                <a:cs typeface="Calibri"/>
                <a:sym typeface="Calibri"/>
              </a:defRPr>
            </a:lvl9pPr>
          </a:lstStyle>
          <a:p>
            <a:endParaRPr dirty="0"/>
          </a:p>
        </p:txBody>
      </p:sp>
      <p:sp>
        <p:nvSpPr>
          <p:cNvPr id="24" name="Shape 24"/>
          <p:cNvSpPr txBox="1">
            <a:spLocks noGrp="1"/>
          </p:cNvSpPr>
          <p:nvPr>
            <p:ph type="title"/>
          </p:nvPr>
        </p:nvSpPr>
        <p:spPr>
          <a:xfrm>
            <a:off x="1828800" y="381001"/>
            <a:ext cx="9448800" cy="846137"/>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Times New Roman"/>
              <a:buNone/>
              <a:defRPr sz="5867" b="1" i="0" u="none" strike="noStrike" cap="none">
                <a:solidFill>
                  <a:schemeClr val="lt1"/>
                </a:solidFill>
                <a:latin typeface="Arial" pitchFamily="34" charset="0"/>
                <a:ea typeface="Arial" pitchFamily="34" charset="0"/>
                <a:cs typeface="Arial" pitchFamily="34" charset="0"/>
                <a:sym typeface="Times New Roman"/>
              </a:defRPr>
            </a:lvl1pPr>
            <a:lvl2pPr lvl="1" indent="0">
              <a:spcBef>
                <a:spcPts val="0"/>
              </a:spcBef>
              <a:buNone/>
              <a:defRPr sz="2400"/>
            </a:lvl2pPr>
            <a:lvl3pPr lvl="2" indent="0">
              <a:spcBef>
                <a:spcPts val="0"/>
              </a:spcBef>
              <a:buNone/>
              <a:defRPr sz="2400"/>
            </a:lvl3pPr>
            <a:lvl4pPr lvl="3" indent="0">
              <a:spcBef>
                <a:spcPts val="0"/>
              </a:spcBef>
              <a:buNone/>
              <a:defRPr sz="2400"/>
            </a:lvl4pPr>
            <a:lvl5pPr lvl="4" indent="0">
              <a:spcBef>
                <a:spcPts val="0"/>
              </a:spcBef>
              <a:buNone/>
              <a:defRPr sz="2400"/>
            </a:lvl5pPr>
            <a:lvl6pPr lvl="5" indent="0">
              <a:spcBef>
                <a:spcPts val="0"/>
              </a:spcBef>
              <a:buNone/>
              <a:defRPr sz="2400"/>
            </a:lvl6pPr>
            <a:lvl7pPr lvl="6" indent="0">
              <a:spcBef>
                <a:spcPts val="0"/>
              </a:spcBef>
              <a:buNone/>
              <a:defRPr sz="2400"/>
            </a:lvl7pPr>
            <a:lvl8pPr lvl="7" indent="0">
              <a:spcBef>
                <a:spcPts val="0"/>
              </a:spcBef>
              <a:buNone/>
              <a:defRPr sz="2400"/>
            </a:lvl8pPr>
            <a:lvl9pPr lvl="8" indent="0">
              <a:spcBef>
                <a:spcPts val="0"/>
              </a:spcBef>
              <a:buNone/>
              <a:defRPr sz="2400"/>
            </a:lvl9pPr>
          </a:lstStyle>
          <a:p>
            <a:endParaRPr dirty="0"/>
          </a:p>
        </p:txBody>
      </p:sp>
    </p:spTree>
    <p:extLst>
      <p:ext uri="{BB962C8B-B14F-4D97-AF65-F5344CB8AC3E}">
        <p14:creationId xmlns:p14="http://schemas.microsoft.com/office/powerpoint/2010/main" val="149040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7EE06-075E-2983-6687-8908605224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7FCED-7D44-362C-E0D0-0984687EA9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99D9F-26B5-79C7-C2D9-D0078B65EFF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10BB3D1-0D19-54B4-8E07-B8980D218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79B02-A7FA-3151-9DE4-2CFFF6919782}"/>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223415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6143C-8C19-675A-82DB-129BC0ACDC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6A9F6A-FBBE-745F-3F2A-918DC0C04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24EA7A-E1AB-5553-2159-BC2445A62AB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6E8E1FC-B88E-4FE5-1798-74EDC21B2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7AD08-54EB-04DD-079E-808564C6C190}"/>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24380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8F197-710F-D1D4-5680-1BF3CFE979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6FF64B-9BB8-F8E2-68E1-BF5C89F60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D647B8-77E8-1DC1-112D-95B16CFE3B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F1998-2593-A51D-31AD-DCAB340631B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D95BE41-2A07-140E-1132-7EF6C3A722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949F62-9A52-8B33-206A-0D9C76E629C5}"/>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112915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ECEA5-DF44-DB5D-D9D2-0D35AA23C5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C89DFE-2061-84EC-68D7-0AF136881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0B4F62-59C0-86F5-37D5-A3D4E09857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EF397A-5157-DB15-6624-06574170BC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D3A03-DA11-5ADB-E897-4208F9738A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6E5C9D-A520-64E1-B98E-1BE07265F0E0}"/>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4988336E-6AF7-591C-B3CB-97936FBB49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D5E678-4B3F-94BA-22AF-2B6F739F1F8F}"/>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231086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FA05-50DD-7A7E-5B7B-A7656FDFCD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8496DD-25BA-DD66-B265-6B14BFC4BC5E}"/>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DDAF745-C6F0-7A2B-55C2-33CD644458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8AE51C-5FFD-0816-1D64-A28FEB576296}"/>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210067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821E58-3A97-1752-1229-44A9B378549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90E6CA5E-EE2B-79C6-0C9B-560E2051E9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3E5ABA-0783-A4B4-4669-AB5AF235E73A}"/>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243384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961B8-566C-21FE-292F-E8414440B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150F91-34AC-0042-94E7-AF8266487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3483A4-A369-8768-0D4A-A7D3451C40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F3A12-D292-C4BE-2190-57BC5437CD4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FD4447F-23CA-A664-48E3-94947C5851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E9B47-C0F0-73A9-0E70-B9F93E6949AA}"/>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161503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9605B-58D3-B4D1-30C1-A463B0AB7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CCB0A5-8D92-A1BD-3F96-AACDBDF5C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9C5132-C436-DCC6-3CF7-CA4E40D17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DE1ED2-D0BD-512C-0A19-B45AC5BA10D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DDC917D-6339-DA77-D5ED-54457FB346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46122-F1EF-2C75-96C7-69918F9D3851}"/>
              </a:ext>
            </a:extLst>
          </p:cNvPr>
          <p:cNvSpPr>
            <a:spLocks noGrp="1"/>
          </p:cNvSpPr>
          <p:nvPr>
            <p:ph type="sldNum" sz="quarter" idx="12"/>
          </p:nvPr>
        </p:nvSpPr>
        <p:spPr/>
        <p:txBody>
          <a:bodyPr/>
          <a:lstStyle/>
          <a:p>
            <a:fld id="{8E72195E-3747-4A9C-8925-1A3A3904AACE}" type="slidenum">
              <a:rPr lang="en-US" smtClean="0"/>
              <a:t>‹#›</a:t>
            </a:fld>
            <a:endParaRPr lang="en-US"/>
          </a:p>
        </p:txBody>
      </p:sp>
    </p:spTree>
    <p:extLst>
      <p:ext uri="{BB962C8B-B14F-4D97-AF65-F5344CB8AC3E}">
        <p14:creationId xmlns:p14="http://schemas.microsoft.com/office/powerpoint/2010/main" val="377261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4C8BB9-56FC-AF0C-FBA4-A23A390882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DBCD23-1F9C-17BE-0121-9B589D033E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DDB2C-6312-13AE-7D4E-50E83D55A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1BA7E408-76F9-5143-99EA-49E28811F5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8E8F6-BFE5-784F-5355-EB52F81CB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2195E-3747-4A9C-8925-1A3A3904AACE}" type="slidenum">
              <a:rPr lang="en-US" smtClean="0"/>
              <a:t>‹#›</a:t>
            </a:fld>
            <a:endParaRPr lang="en-US"/>
          </a:p>
        </p:txBody>
      </p:sp>
    </p:spTree>
    <p:extLst>
      <p:ext uri="{BB962C8B-B14F-4D97-AF65-F5344CB8AC3E}">
        <p14:creationId xmlns:p14="http://schemas.microsoft.com/office/powerpoint/2010/main" val="4235174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BA5C-7D70-4138-9B86-249ECB1E33B1}"/>
              </a:ext>
            </a:extLst>
          </p:cNvPr>
          <p:cNvSpPr>
            <a:spLocks noGrp="1"/>
          </p:cNvSpPr>
          <p:nvPr>
            <p:ph type="title"/>
          </p:nvPr>
        </p:nvSpPr>
        <p:spPr/>
        <p:txBody>
          <a:bodyPr>
            <a:normAutofit fontScale="90000"/>
          </a:bodyPr>
          <a:lstStyle/>
          <a:p>
            <a:r>
              <a:rPr lang="en-US" dirty="0"/>
              <a:t>KY-TN</a:t>
            </a:r>
            <a:br>
              <a:rPr lang="en-US" dirty="0"/>
            </a:br>
            <a:r>
              <a:rPr lang="en-US" dirty="0"/>
              <a:t>Strategic Plan</a:t>
            </a:r>
            <a:br>
              <a:rPr lang="en-US" dirty="0"/>
            </a:br>
            <a:r>
              <a:rPr lang="en-US" dirty="0"/>
              <a:t>2024-2029</a:t>
            </a:r>
          </a:p>
        </p:txBody>
      </p:sp>
      <p:sp>
        <p:nvSpPr>
          <p:cNvPr id="3" name="TextBox 2">
            <a:extLst>
              <a:ext uri="{FF2B5EF4-FFF2-40B4-BE49-F238E27FC236}">
                <a16:creationId xmlns:a16="http://schemas.microsoft.com/office/drawing/2014/main" id="{2E535E05-F53D-137B-85D3-7792EC3D900A}"/>
              </a:ext>
            </a:extLst>
          </p:cNvPr>
          <p:cNvSpPr txBox="1"/>
          <p:nvPr/>
        </p:nvSpPr>
        <p:spPr>
          <a:xfrm>
            <a:off x="10154653" y="6039853"/>
            <a:ext cx="301686" cy="369332"/>
          </a:xfrm>
          <a:prstGeom prst="rect">
            <a:avLst/>
          </a:prstGeom>
          <a:noFill/>
        </p:spPr>
        <p:txBody>
          <a:bodyPr wrap="none" rtlCol="0">
            <a:spAutoFit/>
          </a:bodyPr>
          <a:lstStyle/>
          <a:p>
            <a:r>
              <a:rPr lang="en-US" dirty="0">
                <a:solidFill>
                  <a:schemeClr val="bg1"/>
                </a:solidFill>
              </a:rPr>
              <a:t>1</a:t>
            </a:r>
          </a:p>
        </p:txBody>
      </p:sp>
    </p:spTree>
    <p:extLst>
      <p:ext uri="{BB962C8B-B14F-4D97-AF65-F5344CB8AC3E}">
        <p14:creationId xmlns:p14="http://schemas.microsoft.com/office/powerpoint/2010/main" val="223262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BA5C-7D70-4138-9B86-249ECB1E33B1}"/>
              </a:ext>
            </a:extLst>
          </p:cNvPr>
          <p:cNvSpPr>
            <a:spLocks noGrp="1"/>
          </p:cNvSpPr>
          <p:nvPr>
            <p:ph type="title"/>
          </p:nvPr>
        </p:nvSpPr>
        <p:spPr/>
        <p:txBody>
          <a:bodyPr>
            <a:normAutofit fontScale="90000"/>
          </a:bodyPr>
          <a:lstStyle/>
          <a:p>
            <a:r>
              <a:rPr lang="en-US" sz="3600" dirty="0"/>
              <a:t>Goal 3: Diversity</a:t>
            </a:r>
            <a:br>
              <a:rPr lang="en-US" sz="8000" dirty="0"/>
            </a:b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r>
              <a:rPr lang="en-US" sz="3600" b="1" dirty="0">
                <a:effectLst/>
                <a:ea typeface="Calibri" panose="020F0502020204030204" pitchFamily="34" charset="0"/>
              </a:rPr>
              <a:t>Promote equality, and involvement across our organization and make events more accessible to all members. </a:t>
            </a:r>
            <a:br>
              <a:rPr lang="en-US" sz="3600" dirty="0">
                <a:effectLst/>
                <a:ea typeface="Calibri" panose="020F0502020204030204" pitchFamily="34" charset="0"/>
              </a:rPr>
            </a:br>
            <a:endParaRPr lang="en-US" sz="3600" dirty="0"/>
          </a:p>
        </p:txBody>
      </p:sp>
      <p:sp>
        <p:nvSpPr>
          <p:cNvPr id="3" name="TextBox 2">
            <a:extLst>
              <a:ext uri="{FF2B5EF4-FFF2-40B4-BE49-F238E27FC236}">
                <a16:creationId xmlns:a16="http://schemas.microsoft.com/office/drawing/2014/main" id="{D4E2AAB6-C5EF-E3E7-9EDD-03C413EEB005}"/>
              </a:ext>
            </a:extLst>
          </p:cNvPr>
          <p:cNvSpPr txBox="1"/>
          <p:nvPr/>
        </p:nvSpPr>
        <p:spPr>
          <a:xfrm>
            <a:off x="10956758" y="6368716"/>
            <a:ext cx="418704" cy="369332"/>
          </a:xfrm>
          <a:prstGeom prst="rect">
            <a:avLst/>
          </a:prstGeom>
          <a:noFill/>
        </p:spPr>
        <p:txBody>
          <a:bodyPr wrap="none" rtlCol="0">
            <a:spAutoFit/>
          </a:bodyPr>
          <a:lstStyle/>
          <a:p>
            <a:r>
              <a:rPr lang="en-US" dirty="0">
                <a:solidFill>
                  <a:schemeClr val="bg1"/>
                </a:solidFill>
              </a:rPr>
              <a:t>10</a:t>
            </a:r>
          </a:p>
        </p:txBody>
      </p:sp>
    </p:spTree>
    <p:extLst>
      <p:ext uri="{BB962C8B-B14F-4D97-AF65-F5344CB8AC3E}">
        <p14:creationId xmlns:p14="http://schemas.microsoft.com/office/powerpoint/2010/main" val="103405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05D54-FE10-42AC-B1FF-FBB8196C9344}"/>
              </a:ext>
            </a:extLst>
          </p:cNvPr>
          <p:cNvSpPr>
            <a:spLocks noGrp="1"/>
          </p:cNvSpPr>
          <p:nvPr>
            <p:ph type="body" idx="1"/>
          </p:nvPr>
        </p:nvSpPr>
        <p:spPr>
          <a:xfrm>
            <a:off x="711201" y="1752601"/>
            <a:ext cx="10871200" cy="4825999"/>
          </a:xfrm>
        </p:spPr>
        <p:txBody>
          <a:bodyPr/>
          <a:lstStyle/>
          <a:p>
            <a:pPr algn="ctr"/>
            <a:r>
              <a:rPr lang="en-US" sz="2400" dirty="0"/>
              <a:t>Tactics: </a:t>
            </a:r>
          </a:p>
          <a:p>
            <a:r>
              <a:rPr lang="en-US" sz="2400" dirty="0"/>
              <a:t>1. Employ the KI sanctioned use of project funds to help those not able to  afford to attend conventions. </a:t>
            </a:r>
          </a:p>
          <a:p>
            <a:r>
              <a:rPr lang="en-US" sz="2400" dirty="0"/>
              <a:t>2. Have club use unique aspects to raise funds for those member’s to attend conventions.</a:t>
            </a:r>
          </a:p>
          <a:p>
            <a:r>
              <a:rPr lang="en-US" sz="2400" dirty="0"/>
              <a:t>3. Demographic study of community and target for inclusion.</a:t>
            </a:r>
          </a:p>
          <a:p>
            <a:endParaRPr lang="en-US" dirty="0"/>
          </a:p>
        </p:txBody>
      </p:sp>
      <p:sp>
        <p:nvSpPr>
          <p:cNvPr id="3" name="Title 2">
            <a:extLst>
              <a:ext uri="{FF2B5EF4-FFF2-40B4-BE49-F238E27FC236}">
                <a16:creationId xmlns:a16="http://schemas.microsoft.com/office/drawing/2014/main" id="{C1237939-6EC8-4D28-98B4-6D38554BFD5B}"/>
              </a:ext>
            </a:extLst>
          </p:cNvPr>
          <p:cNvSpPr>
            <a:spLocks noGrp="1"/>
          </p:cNvSpPr>
          <p:nvPr>
            <p:ph type="title"/>
          </p:nvPr>
        </p:nvSpPr>
        <p:spPr/>
        <p:txBody>
          <a:bodyPr>
            <a:normAutofit fontScale="90000"/>
          </a:bodyPr>
          <a:lstStyle/>
          <a:p>
            <a:r>
              <a:rPr lang="en-US" sz="3600" u="sng" dirty="0"/>
              <a:t>Objective</a:t>
            </a:r>
            <a:r>
              <a:rPr lang="en-US" sz="3200" u="sng" dirty="0"/>
              <a:t>:</a:t>
            </a:r>
            <a:r>
              <a:rPr lang="en-US" sz="3200" dirty="0"/>
              <a:t> </a:t>
            </a:r>
            <a:r>
              <a:rPr lang="en-US" sz="3600" dirty="0">
                <a:effectLst/>
                <a:latin typeface="Arial" panose="020B0604020202020204" pitchFamily="34" charset="0"/>
                <a:ea typeface="Calibri" panose="020F0502020204030204" pitchFamily="34" charset="0"/>
                <a:cs typeface="Times New Roman" panose="02020603050405020304" pitchFamily="18" charset="0"/>
              </a:rPr>
              <a:t>Manage club and district costs and expand the subsidy fund.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5" name="TextBox 4">
            <a:extLst>
              <a:ext uri="{FF2B5EF4-FFF2-40B4-BE49-F238E27FC236}">
                <a16:creationId xmlns:a16="http://schemas.microsoft.com/office/drawing/2014/main" id="{006F4CE1-6ACF-CB88-F0B6-8D3A0D30F4E7}"/>
              </a:ext>
            </a:extLst>
          </p:cNvPr>
          <p:cNvSpPr txBox="1"/>
          <p:nvPr/>
        </p:nvSpPr>
        <p:spPr>
          <a:xfrm>
            <a:off x="11012557" y="6345141"/>
            <a:ext cx="418704" cy="369332"/>
          </a:xfrm>
          <a:prstGeom prst="rect">
            <a:avLst/>
          </a:prstGeom>
          <a:noFill/>
        </p:spPr>
        <p:txBody>
          <a:bodyPr wrap="none" rtlCol="0">
            <a:spAutoFit/>
          </a:bodyPr>
          <a:lstStyle/>
          <a:p>
            <a:r>
              <a:rPr lang="en-US" dirty="0"/>
              <a:t>11</a:t>
            </a:r>
          </a:p>
        </p:txBody>
      </p:sp>
    </p:spTree>
    <p:extLst>
      <p:ext uri="{BB962C8B-B14F-4D97-AF65-F5344CB8AC3E}">
        <p14:creationId xmlns:p14="http://schemas.microsoft.com/office/powerpoint/2010/main" val="3152025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9A5973-E7AA-F36B-3778-F1D9E2F4CCD0}"/>
              </a:ext>
            </a:extLst>
          </p:cNvPr>
          <p:cNvSpPr>
            <a:spLocks noGrp="1"/>
          </p:cNvSpPr>
          <p:nvPr>
            <p:ph type="body" idx="1"/>
          </p:nvPr>
        </p:nvSpPr>
        <p:spPr/>
        <p:txBody>
          <a:bodyPr/>
          <a:lstStyle/>
          <a:p>
            <a:pPr marL="0" marR="0" algn="ctr">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Tactics: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1. Visit retirement homes to discuss possible satellite club activities and, members.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2. Host activities at youth centers.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3. Host back-to-school and schools-out-for-the-summer, activities in community.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2">
            <a:extLst>
              <a:ext uri="{FF2B5EF4-FFF2-40B4-BE49-F238E27FC236}">
                <a16:creationId xmlns:a16="http://schemas.microsoft.com/office/drawing/2014/main" id="{51443063-91E7-69C8-E98C-61041625B8B0}"/>
              </a:ext>
            </a:extLst>
          </p:cNvPr>
          <p:cNvSpPr>
            <a:spLocks noGrp="1"/>
          </p:cNvSpPr>
          <p:nvPr>
            <p:ph type="title"/>
          </p:nvPr>
        </p:nvSpPr>
        <p:spPr>
          <a:xfrm>
            <a:off x="1828800" y="381000"/>
            <a:ext cx="9448800" cy="846138"/>
          </a:xfrm>
        </p:spPr>
        <p:txBody>
          <a:bodyPr>
            <a:normAutofit fontScale="90000"/>
          </a:bodyPr>
          <a:lstStyle/>
          <a:p>
            <a:br>
              <a:rPr lang="en-US" sz="3600" u="sng" dirty="0"/>
            </a:br>
            <a:r>
              <a:rPr lang="en-US" sz="3600" u="sng" dirty="0"/>
              <a:t>Objective</a:t>
            </a:r>
            <a:r>
              <a:rPr lang="en-US" sz="3200" u="sng" dirty="0"/>
              <a:t>:</a:t>
            </a:r>
            <a:r>
              <a:rPr lang="en-US" sz="3200" dirty="0"/>
              <a:t> </a:t>
            </a:r>
            <a:r>
              <a:rPr lang="en-US" sz="3600" b="1" dirty="0">
                <a:effectLst/>
                <a:ea typeface="Calibri" panose="020F0502020204030204" pitchFamily="34" charset="0"/>
              </a:rPr>
              <a:t>Increase awareness and outreach of non-traditional communities and individuals.</a:t>
            </a:r>
            <a:br>
              <a:rPr lang="en-US" sz="3600" dirty="0">
                <a:effectLst/>
                <a:ea typeface="Calibri" panose="020F0502020204030204" pitchFamily="34" charset="0"/>
              </a:rPr>
            </a:b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5" name="TextBox 4">
            <a:extLst>
              <a:ext uri="{FF2B5EF4-FFF2-40B4-BE49-F238E27FC236}">
                <a16:creationId xmlns:a16="http://schemas.microsoft.com/office/drawing/2014/main" id="{CE316F54-C4CB-1144-CA5D-2AA5DD039DA1}"/>
              </a:ext>
            </a:extLst>
          </p:cNvPr>
          <p:cNvSpPr txBox="1"/>
          <p:nvPr/>
        </p:nvSpPr>
        <p:spPr>
          <a:xfrm>
            <a:off x="10416209" y="6289482"/>
            <a:ext cx="840123"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2879832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FE7513-5653-63E4-587D-BDB025CA98A6}"/>
              </a:ext>
            </a:extLst>
          </p:cNvPr>
          <p:cNvSpPr>
            <a:spLocks noGrp="1"/>
          </p:cNvSpPr>
          <p:nvPr>
            <p:ph type="body" idx="1"/>
          </p:nvPr>
        </p:nvSpPr>
        <p:spPr/>
        <p:txBody>
          <a:bodyPr/>
          <a:lstStyle/>
          <a:p>
            <a:pPr marL="0" marR="0" algn="ctr">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Tactics: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1. Visit colleges and participate in possible visits and work shop of community services.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2.  Participate in Heritage month activities in community.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EE5C4DFE-8EBE-D60B-042C-1A3FFAB541C7}"/>
              </a:ext>
            </a:extLst>
          </p:cNvPr>
          <p:cNvSpPr>
            <a:spLocks noGrp="1"/>
          </p:cNvSpPr>
          <p:nvPr>
            <p:ph type="title"/>
          </p:nvPr>
        </p:nvSpPr>
        <p:spPr/>
        <p:txBody>
          <a:bodyPr>
            <a:noAutofit/>
          </a:bodyPr>
          <a:lstStyle/>
          <a:p>
            <a:r>
              <a:rPr lang="en-US" sz="3200" b="1" u="sng" dirty="0">
                <a:effectLst/>
                <a:latin typeface="Arial" panose="020B0604020202020204" pitchFamily="34" charset="0"/>
                <a:ea typeface="Calibri" panose="020F0502020204030204" pitchFamily="34" charset="0"/>
                <a:cs typeface="Times New Roman" panose="02020603050405020304" pitchFamily="18" charset="0"/>
              </a:rPr>
              <a:t>Objective:</a:t>
            </a:r>
            <a:r>
              <a:rPr lang="en-US" sz="3200" b="0" dirty="0">
                <a:effectLst/>
                <a:latin typeface="Arial" panose="020B0604020202020204" pitchFamily="34" charset="0"/>
                <a:ea typeface="Calibri" panose="020F0502020204030204" pitchFamily="34" charset="0"/>
                <a:cs typeface="Times New Roman" panose="02020603050405020304" pitchFamily="18" charset="0"/>
              </a:rPr>
              <a:t> </a:t>
            </a:r>
            <a:r>
              <a:rPr lang="en-US" sz="3200" b="1" dirty="0">
                <a:effectLst/>
                <a:latin typeface="Arial" panose="020B0604020202020204" pitchFamily="34" charset="0"/>
                <a:ea typeface="Calibri" panose="020F0502020204030204" pitchFamily="34" charset="0"/>
                <a:cs typeface="Times New Roman" panose="02020603050405020304" pitchFamily="18" charset="0"/>
              </a:rPr>
              <a:t>Emphasize and increase diversity, equity, and inclusion in training and events.</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4" name="TextBox 3">
            <a:extLst>
              <a:ext uri="{FF2B5EF4-FFF2-40B4-BE49-F238E27FC236}">
                <a16:creationId xmlns:a16="http://schemas.microsoft.com/office/drawing/2014/main" id="{4354FAF9-4977-22D3-AE45-6777C76199B8}"/>
              </a:ext>
            </a:extLst>
          </p:cNvPr>
          <p:cNvSpPr txBox="1"/>
          <p:nvPr/>
        </p:nvSpPr>
        <p:spPr>
          <a:xfrm>
            <a:off x="10503673" y="6209969"/>
            <a:ext cx="418704" cy="369332"/>
          </a:xfrm>
          <a:prstGeom prst="rect">
            <a:avLst/>
          </a:prstGeom>
          <a:noFill/>
        </p:spPr>
        <p:txBody>
          <a:bodyPr wrap="none" rtlCol="0">
            <a:spAutoFit/>
          </a:bodyPr>
          <a:lstStyle/>
          <a:p>
            <a:r>
              <a:rPr lang="en-US" dirty="0"/>
              <a:t>13</a:t>
            </a:r>
          </a:p>
        </p:txBody>
      </p:sp>
    </p:spTree>
    <p:extLst>
      <p:ext uri="{BB962C8B-B14F-4D97-AF65-F5344CB8AC3E}">
        <p14:creationId xmlns:p14="http://schemas.microsoft.com/office/powerpoint/2010/main" val="2624858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BA5C-7D70-4138-9B86-249ECB1E33B1}"/>
              </a:ext>
            </a:extLst>
          </p:cNvPr>
          <p:cNvSpPr>
            <a:spLocks noGrp="1"/>
          </p:cNvSpPr>
          <p:nvPr>
            <p:ph type="title"/>
          </p:nvPr>
        </p:nvSpPr>
        <p:spPr/>
        <p:txBody>
          <a:bodyPr>
            <a:normAutofit fontScale="90000"/>
          </a:bodyPr>
          <a:lstStyle/>
          <a:p>
            <a:r>
              <a:rPr lang="en-US" sz="3600" dirty="0"/>
              <a:t>Goal 4: Leadership</a:t>
            </a:r>
            <a:br>
              <a:rPr lang="en-US" sz="3600" dirty="0"/>
            </a:br>
            <a:r>
              <a:rPr lang="en-US" sz="3600" b="1" dirty="0">
                <a:effectLst/>
                <a:ea typeface="Calibri" panose="020F0502020204030204" pitchFamily="34" charset="0"/>
              </a:rPr>
              <a:t>Find or create opportunities to train members to become influential and effective servant leaders. </a:t>
            </a:r>
            <a:br>
              <a:rPr lang="en-US" sz="3600" dirty="0">
                <a:effectLst/>
                <a:ea typeface="Calibri" panose="020F0502020204030204" pitchFamily="34" charset="0"/>
              </a:rPr>
            </a:br>
            <a:br>
              <a:rPr lang="en-US" sz="3600" dirty="0"/>
            </a:b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p>
        </p:txBody>
      </p:sp>
      <p:sp>
        <p:nvSpPr>
          <p:cNvPr id="3" name="TextBox 2">
            <a:extLst>
              <a:ext uri="{FF2B5EF4-FFF2-40B4-BE49-F238E27FC236}">
                <a16:creationId xmlns:a16="http://schemas.microsoft.com/office/drawing/2014/main" id="{0E0ABFC9-3B7A-D1C8-C86C-C93A46FEA8EB}"/>
              </a:ext>
            </a:extLst>
          </p:cNvPr>
          <p:cNvSpPr txBox="1"/>
          <p:nvPr/>
        </p:nvSpPr>
        <p:spPr>
          <a:xfrm>
            <a:off x="10708105" y="6192253"/>
            <a:ext cx="418704" cy="369332"/>
          </a:xfrm>
          <a:prstGeom prst="rect">
            <a:avLst/>
          </a:prstGeom>
          <a:noFill/>
        </p:spPr>
        <p:txBody>
          <a:bodyPr wrap="none" rtlCol="0">
            <a:spAutoFit/>
          </a:bodyPr>
          <a:lstStyle/>
          <a:p>
            <a:r>
              <a:rPr lang="en-US" dirty="0">
                <a:solidFill>
                  <a:schemeClr val="bg1"/>
                </a:solidFill>
              </a:rPr>
              <a:t>14</a:t>
            </a:r>
          </a:p>
        </p:txBody>
      </p:sp>
    </p:spTree>
    <p:extLst>
      <p:ext uri="{BB962C8B-B14F-4D97-AF65-F5344CB8AC3E}">
        <p14:creationId xmlns:p14="http://schemas.microsoft.com/office/powerpoint/2010/main" val="4025341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C8E06B-34D5-96B5-8F5D-68C037333519}"/>
              </a:ext>
            </a:extLst>
          </p:cNvPr>
          <p:cNvSpPr>
            <a:spLocks noGrp="1"/>
          </p:cNvSpPr>
          <p:nvPr>
            <p:ph type="body" idx="1"/>
          </p:nvPr>
        </p:nvSpPr>
        <p:spPr/>
        <p:txBody>
          <a:bodyPr>
            <a:normAutofit lnSpcReduction="10000"/>
          </a:bodyPr>
          <a:lstStyle/>
          <a:p>
            <a:pPr marL="0" marR="0" algn="ctr">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Tactics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1. Encourage both on- line training of officers and in seat training at conventions.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2. Each club should determine the concept of continuity and consistency when approving or voting of service  length by club officers.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3. Request Division and/or club individual leadership training by District trainers.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4. Center one program a year at clubs on topics related through better leadership skills.</a:t>
            </a:r>
          </a:p>
          <a:p>
            <a:pPr marL="0" marR="0">
              <a:lnSpc>
                <a:spcPct val="107000"/>
              </a:lnSpc>
              <a:spcBef>
                <a:spcPts val="0"/>
              </a:spcBef>
              <a:spcAft>
                <a:spcPts val="800"/>
              </a:spcAft>
            </a:pPr>
            <a:r>
              <a:rPr lang="en-US" sz="2400" dirty="0">
                <a:ea typeface="Calibri" panose="020F0502020204030204" pitchFamily="34" charset="0"/>
                <a:cs typeface="Times New Roman" panose="02020603050405020304" pitchFamily="18" charset="0"/>
              </a:rPr>
              <a:t>5. Ensure members know what Servant Leadership involves.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7E7893A1-1EF2-A921-0EB9-91C4835E85A5}"/>
              </a:ext>
            </a:extLst>
          </p:cNvPr>
          <p:cNvSpPr>
            <a:spLocks noGrp="1"/>
          </p:cNvSpPr>
          <p:nvPr>
            <p:ph type="title"/>
          </p:nvPr>
        </p:nvSpPr>
        <p:spPr/>
        <p:txBody>
          <a:bodyPr>
            <a:noAutofit/>
          </a:bodyPr>
          <a:lstStyle/>
          <a:p>
            <a:r>
              <a:rPr lang="en-US" sz="3200" b="1" dirty="0">
                <a:effectLst/>
                <a:latin typeface="Arial" panose="020B0604020202020204" pitchFamily="34" charset="0"/>
                <a:ea typeface="Calibri" panose="020F0502020204030204" pitchFamily="34" charset="0"/>
              </a:rPr>
              <a:t>Objective: Expand and improve leadership events or opportunities for members</a:t>
            </a:r>
            <a:endParaRPr lang="en-US" sz="3200" dirty="0"/>
          </a:p>
        </p:txBody>
      </p:sp>
      <p:sp>
        <p:nvSpPr>
          <p:cNvPr id="6" name="TextBox 5">
            <a:extLst>
              <a:ext uri="{FF2B5EF4-FFF2-40B4-BE49-F238E27FC236}">
                <a16:creationId xmlns:a16="http://schemas.microsoft.com/office/drawing/2014/main" id="{CD906F96-B571-ED8A-348D-2C334695E3FF}"/>
              </a:ext>
            </a:extLst>
          </p:cNvPr>
          <p:cNvSpPr txBox="1"/>
          <p:nvPr/>
        </p:nvSpPr>
        <p:spPr>
          <a:xfrm>
            <a:off x="10575235" y="6126164"/>
            <a:ext cx="418704" cy="369332"/>
          </a:xfrm>
          <a:prstGeom prst="rect">
            <a:avLst/>
          </a:prstGeom>
          <a:noFill/>
        </p:spPr>
        <p:txBody>
          <a:bodyPr wrap="none" rtlCol="0">
            <a:spAutoFit/>
          </a:bodyPr>
          <a:lstStyle/>
          <a:p>
            <a:r>
              <a:rPr lang="en-US" dirty="0"/>
              <a:t>15</a:t>
            </a:r>
          </a:p>
        </p:txBody>
      </p:sp>
    </p:spTree>
    <p:extLst>
      <p:ext uri="{BB962C8B-B14F-4D97-AF65-F5344CB8AC3E}">
        <p14:creationId xmlns:p14="http://schemas.microsoft.com/office/powerpoint/2010/main" val="2872478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C56F56-084F-1FD5-CE9A-345A6DEDC5CB}"/>
              </a:ext>
            </a:extLst>
          </p:cNvPr>
          <p:cNvSpPr>
            <a:spLocks noGrp="1"/>
          </p:cNvSpPr>
          <p:nvPr>
            <p:ph type="body" idx="1"/>
          </p:nvPr>
        </p:nvSpPr>
        <p:spPr/>
        <p:txBody>
          <a:bodyPr/>
          <a:lstStyle/>
          <a:p>
            <a:pPr marL="0" marR="0" algn="ctr">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Tactics: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dirty="0">
                <a:effectLst/>
                <a:latin typeface="Arial" panose="020B0604020202020204" pitchFamily="34" charset="0"/>
                <a:ea typeface="Calibri" panose="020F0502020204030204" pitchFamily="34" charset="0"/>
                <a:cs typeface="Times New Roman" panose="02020603050405020304" pitchFamily="18" charset="0"/>
              </a:rPr>
              <a:t> Develop a Succession plan for leaders.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2. Past leadership and board look at the years activities and see what went well and what did not.  Focus on improvement processes in all areas of club management.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3. Encourage more members attend all District conventions. (Fund the cost through club activities).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CA766E4E-D110-58B9-87CA-D57BC3A3255F}"/>
              </a:ext>
            </a:extLst>
          </p:cNvPr>
          <p:cNvSpPr>
            <a:spLocks noGrp="1"/>
          </p:cNvSpPr>
          <p:nvPr>
            <p:ph type="title"/>
          </p:nvPr>
        </p:nvSpPr>
        <p:spPr/>
        <p:txBody>
          <a:bodyPr>
            <a:noAutofit/>
          </a:bodyPr>
          <a:lstStyle/>
          <a:p>
            <a:br>
              <a:rPr lang="en-US" sz="2800" b="1" u="sng" dirty="0">
                <a:effectLst/>
                <a:ea typeface="Calibri" panose="020F0502020204030204" pitchFamily="34" charset="0"/>
              </a:rPr>
            </a:br>
            <a:r>
              <a:rPr lang="en-US" sz="2800" b="1" u="sng" dirty="0">
                <a:effectLst/>
                <a:ea typeface="Calibri" panose="020F0502020204030204" pitchFamily="34" charset="0"/>
              </a:rPr>
              <a:t>Objective</a:t>
            </a:r>
            <a:r>
              <a:rPr lang="en-US" sz="2800" b="1" dirty="0">
                <a:effectLst/>
                <a:ea typeface="Calibri" panose="020F0502020204030204" pitchFamily="34" charset="0"/>
              </a:rPr>
              <a:t>: Establish continuity between incoming and outgoing leaders so we can build on our successes and improve on our weaknesses.</a:t>
            </a:r>
            <a:br>
              <a:rPr lang="en-US" sz="2800" dirty="0">
                <a:effectLst/>
                <a:ea typeface="Calibri" panose="020F0502020204030204" pitchFamily="34" charset="0"/>
              </a:rPr>
            </a:br>
            <a:endParaRPr lang="en-US" sz="2800" dirty="0"/>
          </a:p>
        </p:txBody>
      </p:sp>
      <p:sp>
        <p:nvSpPr>
          <p:cNvPr id="4" name="TextBox 3">
            <a:extLst>
              <a:ext uri="{FF2B5EF4-FFF2-40B4-BE49-F238E27FC236}">
                <a16:creationId xmlns:a16="http://schemas.microsoft.com/office/drawing/2014/main" id="{D8984899-79BC-D212-8AAD-9A503CE248DD}"/>
              </a:ext>
            </a:extLst>
          </p:cNvPr>
          <p:cNvSpPr txBox="1"/>
          <p:nvPr/>
        </p:nvSpPr>
        <p:spPr>
          <a:xfrm>
            <a:off x="10177670" y="6126164"/>
            <a:ext cx="418704" cy="369332"/>
          </a:xfrm>
          <a:prstGeom prst="rect">
            <a:avLst/>
          </a:prstGeom>
          <a:noFill/>
        </p:spPr>
        <p:txBody>
          <a:bodyPr wrap="none" rtlCol="0">
            <a:spAutoFit/>
          </a:bodyPr>
          <a:lstStyle/>
          <a:p>
            <a:r>
              <a:rPr lang="en-US" dirty="0"/>
              <a:t>16</a:t>
            </a:r>
          </a:p>
        </p:txBody>
      </p:sp>
    </p:spTree>
    <p:extLst>
      <p:ext uri="{BB962C8B-B14F-4D97-AF65-F5344CB8AC3E}">
        <p14:creationId xmlns:p14="http://schemas.microsoft.com/office/powerpoint/2010/main" val="43500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BEF209-3F7C-D2FB-E22D-3EA81A3B0D7C}"/>
              </a:ext>
            </a:extLst>
          </p:cNvPr>
          <p:cNvSpPr>
            <a:spLocks noGrp="1"/>
          </p:cNvSpPr>
          <p:nvPr>
            <p:ph type="body" idx="1"/>
          </p:nvPr>
        </p:nvSpPr>
        <p:spPr/>
        <p:txBody>
          <a:bodyPr/>
          <a:lstStyle/>
          <a:p>
            <a:pPr marL="0" marR="0" algn="ctr">
              <a:lnSpc>
                <a:spcPct val="107000"/>
              </a:lnSpc>
              <a:spcBef>
                <a:spcPts val="0"/>
              </a:spcBef>
              <a:spcAft>
                <a:spcPts val="800"/>
              </a:spcAft>
            </a:pPr>
            <a:r>
              <a:rPr lang="en-US" sz="2400" dirty="0">
                <a:effectLst/>
                <a:ea typeface="Calibri" panose="020F0502020204030204" pitchFamily="34" charset="0"/>
              </a:rPr>
              <a:t>Tactics:</a:t>
            </a:r>
          </a:p>
          <a:p>
            <a:pPr marL="0" marR="0">
              <a:lnSpc>
                <a:spcPct val="107000"/>
              </a:lnSpc>
              <a:spcBef>
                <a:spcPts val="0"/>
              </a:spcBef>
              <a:spcAft>
                <a:spcPts val="800"/>
              </a:spcAft>
            </a:pPr>
            <a:r>
              <a:rPr lang="en-US" sz="2400" dirty="0">
                <a:effectLst/>
                <a:ea typeface="Calibri" panose="020F0502020204030204" pitchFamily="34" charset="0"/>
              </a:rPr>
              <a:t>1. Recognition of leadership at community and city meetings.</a:t>
            </a:r>
          </a:p>
          <a:p>
            <a:pPr marL="0" marR="0">
              <a:lnSpc>
                <a:spcPct val="107000"/>
              </a:lnSpc>
              <a:spcBef>
                <a:spcPts val="0"/>
              </a:spcBef>
              <a:spcAft>
                <a:spcPts val="800"/>
              </a:spcAft>
            </a:pPr>
            <a:r>
              <a:rPr lang="en-US" sz="2400" dirty="0">
                <a:effectLst/>
                <a:ea typeface="Calibri" panose="020F0502020204030204" pitchFamily="34" charset="0"/>
              </a:rPr>
              <a:t>2. Use social media to highlight the role of president in club and club’s actions in community.</a:t>
            </a:r>
          </a:p>
          <a:p>
            <a:pPr marL="0" marR="0">
              <a:lnSpc>
                <a:spcPct val="107000"/>
              </a:lnSpc>
              <a:spcBef>
                <a:spcPts val="0"/>
              </a:spcBef>
              <a:spcAft>
                <a:spcPts val="800"/>
              </a:spcAft>
            </a:pPr>
            <a:r>
              <a:rPr lang="en-US" sz="2400" dirty="0">
                <a:effectLst/>
                <a:ea typeface="Calibri" panose="020F0502020204030204" pitchFamily="34" charset="0"/>
              </a:rPr>
              <a:t>3. Contact local Chamber of Commerce for potential leadership seminars etc.</a:t>
            </a:r>
          </a:p>
          <a:p>
            <a:pPr marL="0" marR="0">
              <a:lnSpc>
                <a:spcPct val="107000"/>
              </a:lnSpc>
              <a:spcBef>
                <a:spcPts val="0"/>
              </a:spcBef>
              <a:spcAft>
                <a:spcPts val="800"/>
              </a:spcAft>
            </a:pPr>
            <a:r>
              <a:rPr lang="en-US" sz="2400" dirty="0">
                <a:effectLst/>
                <a:ea typeface="Calibri" panose="020F0502020204030204" pitchFamily="34" charset="0"/>
              </a:rPr>
              <a:t>4. Encourage all club members to complete the leadership courses in KI website- adds value to members and may generate potential leadership for club.</a:t>
            </a:r>
          </a:p>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637A8BCD-EB4F-5698-1374-A844635A5F9F}"/>
              </a:ext>
            </a:extLst>
          </p:cNvPr>
          <p:cNvSpPr>
            <a:spLocks noGrp="1"/>
          </p:cNvSpPr>
          <p:nvPr>
            <p:ph type="title"/>
          </p:nvPr>
        </p:nvSpPr>
        <p:spPr/>
        <p:txBody>
          <a:bodyPr>
            <a:noAutofit/>
          </a:bodyPr>
          <a:lstStyle/>
          <a:p>
            <a:br>
              <a:rPr lang="en-US" sz="2800" b="1" dirty="0">
                <a:effectLst/>
                <a:ea typeface="Calibri" panose="020F0502020204030204" pitchFamily="34" charset="0"/>
              </a:rPr>
            </a:br>
            <a:r>
              <a:rPr lang="en-US" sz="2800" b="1" dirty="0">
                <a:effectLst/>
                <a:ea typeface="Calibri" panose="020F0502020204030204" pitchFamily="34" charset="0"/>
              </a:rPr>
              <a:t>Objective: Look for ways to encourage and involve district members in leadership Certificate program which prepares members for a life of service and leadership.</a:t>
            </a:r>
            <a:br>
              <a:rPr lang="en-US" sz="2800" dirty="0">
                <a:effectLst/>
                <a:ea typeface="Calibri" panose="020F0502020204030204" pitchFamily="34" charset="0"/>
              </a:rPr>
            </a:br>
            <a:endParaRPr lang="en-US" sz="2800" dirty="0"/>
          </a:p>
        </p:txBody>
      </p:sp>
      <p:sp>
        <p:nvSpPr>
          <p:cNvPr id="4" name="TextBox 3">
            <a:extLst>
              <a:ext uri="{FF2B5EF4-FFF2-40B4-BE49-F238E27FC236}">
                <a16:creationId xmlns:a16="http://schemas.microsoft.com/office/drawing/2014/main" id="{A586838F-D485-0B8C-97F5-6276005BF684}"/>
              </a:ext>
            </a:extLst>
          </p:cNvPr>
          <p:cNvSpPr txBox="1"/>
          <p:nvPr/>
        </p:nvSpPr>
        <p:spPr>
          <a:xfrm>
            <a:off x="10630894" y="6126164"/>
            <a:ext cx="418704" cy="369332"/>
          </a:xfrm>
          <a:prstGeom prst="rect">
            <a:avLst/>
          </a:prstGeom>
          <a:noFill/>
        </p:spPr>
        <p:txBody>
          <a:bodyPr wrap="none" rtlCol="0">
            <a:spAutoFit/>
          </a:bodyPr>
          <a:lstStyle/>
          <a:p>
            <a:r>
              <a:rPr lang="en-US" dirty="0"/>
              <a:t>17</a:t>
            </a:r>
          </a:p>
        </p:txBody>
      </p:sp>
    </p:spTree>
    <p:extLst>
      <p:ext uri="{BB962C8B-B14F-4D97-AF65-F5344CB8AC3E}">
        <p14:creationId xmlns:p14="http://schemas.microsoft.com/office/powerpoint/2010/main" val="235395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BA5C-7D70-4138-9B86-249ECB1E33B1}"/>
              </a:ext>
            </a:extLst>
          </p:cNvPr>
          <p:cNvSpPr>
            <a:spLocks noGrp="1"/>
          </p:cNvSpPr>
          <p:nvPr>
            <p:ph type="title"/>
          </p:nvPr>
        </p:nvSpPr>
        <p:spPr>
          <a:xfrm>
            <a:off x="914400" y="2111637"/>
            <a:ext cx="10363200" cy="846137"/>
          </a:xfrm>
        </p:spPr>
        <p:txBody>
          <a:bodyPr>
            <a:normAutofit fontScale="90000"/>
          </a:bodyPr>
          <a:lstStyle/>
          <a:p>
            <a:r>
              <a:rPr lang="en-US" sz="3600" dirty="0"/>
              <a:t>Goal 5: Service</a:t>
            </a:r>
            <a:br>
              <a:rPr lang="en-US" sz="3600" dirty="0"/>
            </a:br>
            <a:r>
              <a:rPr lang="en-US" sz="3600" b="1" dirty="0">
                <a:effectLst/>
                <a:ea typeface="Calibri" panose="020F0502020204030204" pitchFamily="34" charset="0"/>
              </a:rPr>
              <a:t> Improve the quality, impact, and amount of service we perform.</a:t>
            </a:r>
            <a:br>
              <a:rPr lang="en-US" sz="3600" dirty="0">
                <a:effectLst/>
                <a:ea typeface="Calibri" panose="020F0502020204030204" pitchFamily="34" charset="0"/>
              </a:rPr>
            </a:br>
            <a:br>
              <a:rPr lang="en-US" sz="3600" dirty="0"/>
            </a:b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p>
        </p:txBody>
      </p:sp>
      <p:sp>
        <p:nvSpPr>
          <p:cNvPr id="3" name="TextBox 2">
            <a:extLst>
              <a:ext uri="{FF2B5EF4-FFF2-40B4-BE49-F238E27FC236}">
                <a16:creationId xmlns:a16="http://schemas.microsoft.com/office/drawing/2014/main" id="{7A5C0AA0-D8E9-B2DB-D4D2-BDB03F0545A8}"/>
              </a:ext>
            </a:extLst>
          </p:cNvPr>
          <p:cNvSpPr txBox="1"/>
          <p:nvPr/>
        </p:nvSpPr>
        <p:spPr>
          <a:xfrm>
            <a:off x="10475495" y="6055895"/>
            <a:ext cx="418704" cy="369332"/>
          </a:xfrm>
          <a:prstGeom prst="rect">
            <a:avLst/>
          </a:prstGeom>
          <a:noFill/>
        </p:spPr>
        <p:txBody>
          <a:bodyPr wrap="none" rtlCol="0">
            <a:spAutoFit/>
          </a:bodyPr>
          <a:lstStyle/>
          <a:p>
            <a:r>
              <a:rPr lang="en-US" dirty="0">
                <a:solidFill>
                  <a:schemeClr val="bg1"/>
                </a:solidFill>
              </a:rPr>
              <a:t>18</a:t>
            </a:r>
          </a:p>
        </p:txBody>
      </p:sp>
    </p:spTree>
    <p:extLst>
      <p:ext uri="{BB962C8B-B14F-4D97-AF65-F5344CB8AC3E}">
        <p14:creationId xmlns:p14="http://schemas.microsoft.com/office/powerpoint/2010/main" val="2532658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38E7DF-AEAC-571F-35B9-270DDFC484EF}"/>
              </a:ext>
            </a:extLst>
          </p:cNvPr>
          <p:cNvSpPr>
            <a:spLocks noGrp="1"/>
          </p:cNvSpPr>
          <p:nvPr>
            <p:ph type="body" idx="1"/>
          </p:nvPr>
        </p:nvSpPr>
        <p:spPr>
          <a:xfrm>
            <a:off x="735055" y="1736698"/>
            <a:ext cx="10871200" cy="4373563"/>
          </a:xfrm>
        </p:spPr>
        <p:txBody>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Tactics: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1. Use strategic planning methods on service projects. Don’t just evaluate on funds raised, look at improvement processes.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2. Develop Standard Operating Procedures of each service project and use.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3. Develop a vision/mission that is applicable to your community needs.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5B9CC3C-9490-1BAF-4E0F-D70408AECAE3}"/>
              </a:ext>
            </a:extLst>
          </p:cNvPr>
          <p:cNvSpPr>
            <a:spLocks noGrp="1"/>
          </p:cNvSpPr>
          <p:nvPr>
            <p:ph type="title"/>
          </p:nvPr>
        </p:nvSpPr>
        <p:spPr/>
        <p:txBody>
          <a:bodyPr>
            <a:normAutofit/>
          </a:bodyPr>
          <a:lstStyle/>
          <a:p>
            <a:r>
              <a:rPr lang="en-US" sz="3600" u="sng" dirty="0"/>
              <a:t>Objective:</a:t>
            </a:r>
            <a:r>
              <a:rPr lang="en-US" sz="3600" dirty="0"/>
              <a:t>  Design a Plan for Success</a:t>
            </a:r>
          </a:p>
        </p:txBody>
      </p:sp>
      <p:sp>
        <p:nvSpPr>
          <p:cNvPr id="4" name="TextBox 3">
            <a:extLst>
              <a:ext uri="{FF2B5EF4-FFF2-40B4-BE49-F238E27FC236}">
                <a16:creationId xmlns:a16="http://schemas.microsoft.com/office/drawing/2014/main" id="{AF582E92-88FF-0BBD-961E-B223EDFD77D7}"/>
              </a:ext>
            </a:extLst>
          </p:cNvPr>
          <p:cNvSpPr txBox="1"/>
          <p:nvPr/>
        </p:nvSpPr>
        <p:spPr>
          <a:xfrm>
            <a:off x="10670650" y="6305384"/>
            <a:ext cx="418704" cy="369332"/>
          </a:xfrm>
          <a:prstGeom prst="rect">
            <a:avLst/>
          </a:prstGeom>
          <a:noFill/>
        </p:spPr>
        <p:txBody>
          <a:bodyPr wrap="none" rtlCol="0">
            <a:spAutoFit/>
          </a:bodyPr>
          <a:lstStyle/>
          <a:p>
            <a:r>
              <a:rPr lang="en-US" dirty="0"/>
              <a:t>19</a:t>
            </a:r>
          </a:p>
        </p:txBody>
      </p:sp>
    </p:spTree>
    <p:extLst>
      <p:ext uri="{BB962C8B-B14F-4D97-AF65-F5344CB8AC3E}">
        <p14:creationId xmlns:p14="http://schemas.microsoft.com/office/powerpoint/2010/main" val="201009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BA5C-7D70-4138-9B86-249ECB1E33B1}"/>
              </a:ext>
            </a:extLst>
          </p:cNvPr>
          <p:cNvSpPr>
            <a:spLocks noGrp="1"/>
          </p:cNvSpPr>
          <p:nvPr>
            <p:ph type="title"/>
          </p:nvPr>
        </p:nvSpPr>
        <p:spPr/>
        <p:txBody>
          <a:bodyPr>
            <a:normAutofit fontScale="90000"/>
          </a:bodyPr>
          <a:lstStyle/>
          <a:p>
            <a:r>
              <a:rPr lang="en-US" sz="3600" dirty="0"/>
              <a:t>Goal 1: Members Experience</a:t>
            </a:r>
            <a:br>
              <a:rPr lang="en-US" sz="3600" dirty="0"/>
            </a:br>
            <a:r>
              <a:rPr lang="en-US" sz="3600" dirty="0"/>
              <a:t>Create a consistent and meaningful Kiwanis member experience.</a:t>
            </a:r>
            <a:br>
              <a:rPr lang="en-US" sz="8000" dirty="0"/>
            </a:br>
            <a:endParaRPr lang="en-US" dirty="0"/>
          </a:p>
        </p:txBody>
      </p:sp>
      <p:sp>
        <p:nvSpPr>
          <p:cNvPr id="3" name="TextBox 2">
            <a:extLst>
              <a:ext uri="{FF2B5EF4-FFF2-40B4-BE49-F238E27FC236}">
                <a16:creationId xmlns:a16="http://schemas.microsoft.com/office/drawing/2014/main" id="{AECFD2E3-D3C5-E99E-479C-165F66B9D900}"/>
              </a:ext>
            </a:extLst>
          </p:cNvPr>
          <p:cNvSpPr txBox="1"/>
          <p:nvPr/>
        </p:nvSpPr>
        <p:spPr>
          <a:xfrm>
            <a:off x="10381649" y="6154555"/>
            <a:ext cx="45719" cy="369332"/>
          </a:xfrm>
          <a:prstGeom prst="rect">
            <a:avLst/>
          </a:prstGeom>
          <a:noFill/>
        </p:spPr>
        <p:txBody>
          <a:bodyPr wrap="square" rtlCol="0">
            <a:spAutoFit/>
          </a:bodyPr>
          <a:lstStyle/>
          <a:p>
            <a:r>
              <a:rPr lang="en-US" dirty="0">
                <a:solidFill>
                  <a:schemeClr val="bg1"/>
                </a:solidFill>
              </a:rPr>
              <a:t>2</a:t>
            </a:r>
          </a:p>
        </p:txBody>
      </p:sp>
    </p:spTree>
    <p:extLst>
      <p:ext uri="{BB962C8B-B14F-4D97-AF65-F5344CB8AC3E}">
        <p14:creationId xmlns:p14="http://schemas.microsoft.com/office/powerpoint/2010/main" val="74580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5C1C5A-8F11-2252-1FA6-98FBE401C3A8}"/>
              </a:ext>
            </a:extLst>
          </p:cNvPr>
          <p:cNvSpPr>
            <a:spLocks noGrp="1"/>
          </p:cNvSpPr>
          <p:nvPr>
            <p:ph type="body" idx="1"/>
          </p:nvPr>
        </p:nvSpPr>
        <p:spPr/>
        <p:txBody>
          <a:bodyPr/>
          <a:lstStyle/>
          <a:p>
            <a:pPr marL="0" marR="0" algn="ctr">
              <a:lnSpc>
                <a:spcPct val="107000"/>
              </a:lnSpc>
              <a:spcBef>
                <a:spcPts val="0"/>
              </a:spcBef>
              <a:spcAft>
                <a:spcPts val="800"/>
              </a:spcAft>
            </a:pPr>
            <a:r>
              <a:rPr lang="en-US" sz="2400" dirty="0">
                <a:effectLst/>
                <a:ea typeface="Calibri" panose="020F0502020204030204" pitchFamily="34" charset="0"/>
              </a:rPr>
              <a:t>Tactics:</a:t>
            </a:r>
          </a:p>
          <a:p>
            <a:pPr marL="0" marR="0">
              <a:lnSpc>
                <a:spcPct val="107000"/>
              </a:lnSpc>
              <a:spcBef>
                <a:spcPts val="0"/>
              </a:spcBef>
              <a:spcAft>
                <a:spcPts val="800"/>
              </a:spcAft>
            </a:pPr>
            <a:r>
              <a:rPr lang="en-US" sz="2400" dirty="0">
                <a:effectLst/>
                <a:ea typeface="Calibri" panose="020F0502020204030204" pitchFamily="34" charset="0"/>
              </a:rPr>
              <a:t>1. Work with other civic clubs and other Kiwanis clubs, do not shun away from partnering projects.</a:t>
            </a:r>
          </a:p>
          <a:p>
            <a:pPr marL="0" marR="0">
              <a:lnSpc>
                <a:spcPct val="107000"/>
              </a:lnSpc>
              <a:spcBef>
                <a:spcPts val="0"/>
              </a:spcBef>
              <a:spcAft>
                <a:spcPts val="800"/>
              </a:spcAft>
            </a:pPr>
            <a:r>
              <a:rPr lang="en-US" sz="2400" dirty="0">
                <a:effectLst/>
                <a:ea typeface="Calibri" panose="020F0502020204030204" pitchFamily="34" charset="0"/>
              </a:rPr>
              <a:t>2. Have member attend other civic clubs meeting to build relationships. Same principle as interclub.</a:t>
            </a:r>
          </a:p>
          <a:p>
            <a:pPr marL="0" marR="0">
              <a:lnSpc>
                <a:spcPct val="107000"/>
              </a:lnSpc>
              <a:spcBef>
                <a:spcPts val="0"/>
              </a:spcBef>
              <a:spcAft>
                <a:spcPts val="800"/>
              </a:spcAft>
            </a:pPr>
            <a:r>
              <a:rPr lang="en-US" sz="2400" dirty="0">
                <a:effectLst/>
                <a:ea typeface="Calibri" panose="020F0502020204030204" pitchFamily="34" charset="0"/>
              </a:rPr>
              <a:t>3. Invite other civic organizations to meetings.</a:t>
            </a:r>
          </a:p>
          <a:p>
            <a:endParaRPr lang="en-US" dirty="0"/>
          </a:p>
        </p:txBody>
      </p:sp>
      <p:sp>
        <p:nvSpPr>
          <p:cNvPr id="3" name="Title 2">
            <a:extLst>
              <a:ext uri="{FF2B5EF4-FFF2-40B4-BE49-F238E27FC236}">
                <a16:creationId xmlns:a16="http://schemas.microsoft.com/office/drawing/2014/main" id="{B0991B60-7AB1-CFD9-D977-45D93966BD34}"/>
              </a:ext>
            </a:extLst>
          </p:cNvPr>
          <p:cNvSpPr>
            <a:spLocks noGrp="1"/>
          </p:cNvSpPr>
          <p:nvPr>
            <p:ph type="title"/>
          </p:nvPr>
        </p:nvSpPr>
        <p:spPr/>
        <p:txBody>
          <a:bodyPr>
            <a:normAutofit fontScale="90000"/>
          </a:bodyPr>
          <a:lstStyle/>
          <a:p>
            <a:pPr marL="0" marR="0">
              <a:lnSpc>
                <a:spcPct val="107000"/>
              </a:lnSpc>
              <a:spcBef>
                <a:spcPts val="0"/>
              </a:spcBef>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Arial" panose="020B0604020202020204" pitchFamily="34" charset="0"/>
                <a:ea typeface="Calibri" panose="020F0502020204030204" pitchFamily="34" charset="0"/>
              </a:rPr>
              <a:t>Objective: Create opportunities for members to engage with partners or projects outside our community.</a:t>
            </a:r>
            <a:endParaRPr lang="en-US" sz="3600" dirty="0"/>
          </a:p>
        </p:txBody>
      </p:sp>
      <p:sp>
        <p:nvSpPr>
          <p:cNvPr id="4" name="TextBox 3">
            <a:extLst>
              <a:ext uri="{FF2B5EF4-FFF2-40B4-BE49-F238E27FC236}">
                <a16:creationId xmlns:a16="http://schemas.microsoft.com/office/drawing/2014/main" id="{373A0FDD-60DB-45EA-CE44-D0DC9DF6B944}"/>
              </a:ext>
            </a:extLst>
          </p:cNvPr>
          <p:cNvSpPr txBox="1"/>
          <p:nvPr/>
        </p:nvSpPr>
        <p:spPr>
          <a:xfrm>
            <a:off x="10559332" y="6368995"/>
            <a:ext cx="418704" cy="369332"/>
          </a:xfrm>
          <a:prstGeom prst="rect">
            <a:avLst/>
          </a:prstGeom>
          <a:noFill/>
        </p:spPr>
        <p:txBody>
          <a:bodyPr wrap="none" rtlCol="0">
            <a:spAutoFit/>
          </a:bodyPr>
          <a:lstStyle/>
          <a:p>
            <a:r>
              <a:rPr lang="en-US" dirty="0"/>
              <a:t>20</a:t>
            </a:r>
          </a:p>
        </p:txBody>
      </p:sp>
    </p:spTree>
    <p:extLst>
      <p:ext uri="{BB962C8B-B14F-4D97-AF65-F5344CB8AC3E}">
        <p14:creationId xmlns:p14="http://schemas.microsoft.com/office/powerpoint/2010/main" val="3065105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8E62A0-4B9A-6800-2307-711F7BDFD63D}"/>
              </a:ext>
            </a:extLst>
          </p:cNvPr>
          <p:cNvSpPr>
            <a:spLocks noGrp="1"/>
          </p:cNvSpPr>
          <p:nvPr>
            <p:ph type="body" idx="1"/>
          </p:nvPr>
        </p:nvSpPr>
        <p:spPr/>
        <p:txBody>
          <a:bodyPr>
            <a:normAutofit fontScale="62500" lnSpcReduction="20000"/>
          </a:bodyPr>
          <a:lstStyle/>
          <a:p>
            <a:pPr marL="0" marR="0" algn="ctr">
              <a:lnSpc>
                <a:spcPct val="107000"/>
              </a:lnSpc>
              <a:spcBef>
                <a:spcPts val="0"/>
              </a:spcBef>
              <a:spcAft>
                <a:spcPts val="800"/>
              </a:spcAft>
            </a:pPr>
            <a:r>
              <a:rPr lang="en-US" sz="4000" dirty="0">
                <a:effectLst/>
                <a:ea typeface="Calibri" panose="020F0502020204030204" pitchFamily="34" charset="0"/>
              </a:rPr>
              <a:t>Tactics:</a:t>
            </a:r>
          </a:p>
          <a:p>
            <a:pPr marL="0" marR="0">
              <a:lnSpc>
                <a:spcPct val="107000"/>
              </a:lnSpc>
              <a:spcBef>
                <a:spcPts val="0"/>
              </a:spcBef>
              <a:spcAft>
                <a:spcPts val="800"/>
              </a:spcAft>
            </a:pPr>
            <a:r>
              <a:rPr lang="en-US" sz="4000" dirty="0">
                <a:effectLst/>
                <a:ea typeface="Calibri" panose="020F0502020204030204" pitchFamily="34" charset="0"/>
              </a:rPr>
              <a:t>1. First, each club need to complete paper work requirements on a timely base.</a:t>
            </a:r>
          </a:p>
          <a:p>
            <a:pPr marL="0" marR="0">
              <a:lnSpc>
                <a:spcPct val="107000"/>
              </a:lnSpc>
              <a:spcBef>
                <a:spcPts val="0"/>
              </a:spcBef>
              <a:spcAft>
                <a:spcPts val="800"/>
              </a:spcAft>
            </a:pPr>
            <a:r>
              <a:rPr lang="en-US" sz="4000" dirty="0">
                <a:effectLst/>
                <a:ea typeface="Calibri" panose="020F0502020204030204" pitchFamily="34" charset="0"/>
              </a:rPr>
              <a:t>2. Clubs MUST ensure all phone and email addresses of members and leadership is current, scrub the list each year. (Annually at a minimum)</a:t>
            </a:r>
          </a:p>
          <a:p>
            <a:pPr marL="0" marR="0">
              <a:lnSpc>
                <a:spcPct val="107000"/>
              </a:lnSpc>
              <a:spcBef>
                <a:spcPts val="0"/>
              </a:spcBef>
              <a:spcAft>
                <a:spcPts val="800"/>
              </a:spcAft>
            </a:pPr>
            <a:r>
              <a:rPr lang="en-US" sz="4000" dirty="0">
                <a:effectLst/>
                <a:ea typeface="Calibri" panose="020F0502020204030204" pitchFamily="34" charset="0"/>
              </a:rPr>
              <a:t>3. Spotlight Division activities as reported by club. Clubs must send photos and write-up’s of the activities.</a:t>
            </a:r>
          </a:p>
          <a:p>
            <a:pPr marL="0" marR="0">
              <a:lnSpc>
                <a:spcPct val="107000"/>
              </a:lnSpc>
              <a:spcBef>
                <a:spcPts val="0"/>
              </a:spcBef>
              <a:spcAft>
                <a:spcPts val="800"/>
              </a:spcAft>
            </a:pPr>
            <a:r>
              <a:rPr lang="en-US" sz="4000" dirty="0">
                <a:effectLst/>
                <a:ea typeface="Calibri" panose="020F0502020204030204" pitchFamily="34" charset="0"/>
              </a:rPr>
              <a:t>4. Designate time at all DECONs and Mid-year for clubs to showcase their service project.</a:t>
            </a:r>
          </a:p>
          <a:p>
            <a:endParaRPr lang="en-US" dirty="0"/>
          </a:p>
        </p:txBody>
      </p:sp>
      <p:sp>
        <p:nvSpPr>
          <p:cNvPr id="3" name="Title 2">
            <a:extLst>
              <a:ext uri="{FF2B5EF4-FFF2-40B4-BE49-F238E27FC236}">
                <a16:creationId xmlns:a16="http://schemas.microsoft.com/office/drawing/2014/main" id="{2784E8A8-EB3F-D0C0-988A-FF89BDE7489D}"/>
              </a:ext>
            </a:extLst>
          </p:cNvPr>
          <p:cNvSpPr>
            <a:spLocks noGrp="1"/>
          </p:cNvSpPr>
          <p:nvPr>
            <p:ph type="title"/>
          </p:nvPr>
        </p:nvSpPr>
        <p:spPr/>
        <p:txBody>
          <a:bodyPr>
            <a:noAutofit/>
          </a:bodyPr>
          <a:lstStyle/>
          <a:p>
            <a:br>
              <a:rPr lang="en-US" sz="3200" b="1" dirty="0">
                <a:effectLst/>
                <a:latin typeface="Arial" panose="020B0604020202020204" pitchFamily="34" charset="0"/>
                <a:ea typeface="Calibri" panose="020F0502020204030204" pitchFamily="34" charset="0"/>
                <a:cs typeface="Times New Roman" panose="02020603050405020304" pitchFamily="18" charset="0"/>
              </a:rPr>
            </a:br>
            <a:r>
              <a:rPr lang="en-US" sz="3200" b="1" u="sng" dirty="0">
                <a:effectLst/>
                <a:latin typeface="Arial" panose="020B0604020202020204" pitchFamily="34" charset="0"/>
                <a:ea typeface="Calibri" panose="020F0502020204030204" pitchFamily="34" charset="0"/>
                <a:cs typeface="Times New Roman" panose="02020603050405020304" pitchFamily="18" charset="0"/>
              </a:rPr>
              <a:t>Objective:</a:t>
            </a:r>
            <a:r>
              <a:rPr lang="en-US" sz="3200" b="1" dirty="0">
                <a:effectLst/>
                <a:latin typeface="Arial" panose="020B0604020202020204" pitchFamily="34" charset="0"/>
                <a:ea typeface="Calibri" panose="020F0502020204030204" pitchFamily="34" charset="0"/>
                <a:cs typeface="Times New Roman" panose="02020603050405020304" pitchFamily="18" charset="0"/>
              </a:rPr>
              <a:t> Create an easy-to-use directory of hands on, in-person and virtual service projects and fundraising ideas.</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4" name="TextBox 3">
            <a:extLst>
              <a:ext uri="{FF2B5EF4-FFF2-40B4-BE49-F238E27FC236}">
                <a16:creationId xmlns:a16="http://schemas.microsoft.com/office/drawing/2014/main" id="{B6802868-AF9C-CC59-CF5E-99DDC183D25B}"/>
              </a:ext>
            </a:extLst>
          </p:cNvPr>
          <p:cNvSpPr txBox="1"/>
          <p:nvPr/>
        </p:nvSpPr>
        <p:spPr>
          <a:xfrm>
            <a:off x="10320793" y="6241774"/>
            <a:ext cx="418704" cy="369332"/>
          </a:xfrm>
          <a:prstGeom prst="rect">
            <a:avLst/>
          </a:prstGeom>
          <a:noFill/>
        </p:spPr>
        <p:txBody>
          <a:bodyPr wrap="none" rtlCol="0">
            <a:spAutoFit/>
          </a:bodyPr>
          <a:lstStyle/>
          <a:p>
            <a:r>
              <a:rPr lang="en-US" dirty="0"/>
              <a:t>21</a:t>
            </a:r>
          </a:p>
        </p:txBody>
      </p:sp>
    </p:spTree>
    <p:extLst>
      <p:ext uri="{BB962C8B-B14F-4D97-AF65-F5344CB8AC3E}">
        <p14:creationId xmlns:p14="http://schemas.microsoft.com/office/powerpoint/2010/main" val="1589951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5BBEDB-E28F-FAEC-A06A-F36A3EB2CE9F}"/>
              </a:ext>
            </a:extLst>
          </p:cNvPr>
          <p:cNvSpPr>
            <a:spLocks noGrp="1"/>
          </p:cNvSpPr>
          <p:nvPr>
            <p:ph type="body" idx="1"/>
          </p:nvPr>
        </p:nvSpPr>
        <p:spPr/>
        <p:txBody>
          <a:bodyPr/>
          <a:lstStyle/>
          <a:p>
            <a:pPr marL="0" marR="0" algn="ctr">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Tactics: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1. Develop with partnership a plan of action for a single community activity.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A48E1224-9D4F-E57F-2A0C-2BC1B166A11A}"/>
              </a:ext>
            </a:extLst>
          </p:cNvPr>
          <p:cNvSpPr>
            <a:spLocks noGrp="1"/>
          </p:cNvSpPr>
          <p:nvPr>
            <p:ph type="title"/>
          </p:nvPr>
        </p:nvSpPr>
        <p:spPr>
          <a:xfrm>
            <a:off x="1884459" y="245829"/>
            <a:ext cx="9448800" cy="846137"/>
          </a:xfrm>
        </p:spPr>
        <p:txBody>
          <a:bodyPr>
            <a:noAutofit/>
          </a:bodyPr>
          <a:lstStyle/>
          <a:p>
            <a:r>
              <a:rPr lang="en-US" sz="3200" b="1" u="sng" dirty="0">
                <a:effectLst/>
                <a:latin typeface="Arial" panose="020B0604020202020204" pitchFamily="34" charset="0"/>
                <a:ea typeface="Calibri" panose="020F0502020204030204" pitchFamily="34" charset="0"/>
                <a:cs typeface="Times New Roman" panose="02020603050405020304" pitchFamily="18" charset="0"/>
              </a:rPr>
              <a:t>Objective:</a:t>
            </a:r>
            <a:r>
              <a:rPr lang="en-US" sz="3200" b="1" dirty="0">
                <a:effectLst/>
                <a:latin typeface="Arial" panose="020B0604020202020204" pitchFamily="34" charset="0"/>
                <a:ea typeface="Calibri" panose="020F0502020204030204" pitchFamily="34" charset="0"/>
                <a:cs typeface="Times New Roman" panose="02020603050405020304" pitchFamily="18" charset="0"/>
              </a:rPr>
              <a:t> Create a multi-year partner strategy.</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4" name="TextBox 3">
            <a:extLst>
              <a:ext uri="{FF2B5EF4-FFF2-40B4-BE49-F238E27FC236}">
                <a16:creationId xmlns:a16="http://schemas.microsoft.com/office/drawing/2014/main" id="{325592F8-84A5-917B-AB56-F9F1B211A6CB}"/>
              </a:ext>
            </a:extLst>
          </p:cNvPr>
          <p:cNvSpPr txBox="1"/>
          <p:nvPr/>
        </p:nvSpPr>
        <p:spPr>
          <a:xfrm>
            <a:off x="10137913" y="6126164"/>
            <a:ext cx="418704" cy="369332"/>
          </a:xfrm>
          <a:prstGeom prst="rect">
            <a:avLst/>
          </a:prstGeom>
          <a:noFill/>
        </p:spPr>
        <p:txBody>
          <a:bodyPr wrap="none" rtlCol="0">
            <a:spAutoFit/>
          </a:bodyPr>
          <a:lstStyle/>
          <a:p>
            <a:r>
              <a:rPr lang="en-US" dirty="0"/>
              <a:t>22</a:t>
            </a:r>
          </a:p>
        </p:txBody>
      </p:sp>
    </p:spTree>
    <p:extLst>
      <p:ext uri="{BB962C8B-B14F-4D97-AF65-F5344CB8AC3E}">
        <p14:creationId xmlns:p14="http://schemas.microsoft.com/office/powerpoint/2010/main" val="3181428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BA5C-7D70-4138-9B86-249ECB1E33B1}"/>
              </a:ext>
            </a:extLst>
          </p:cNvPr>
          <p:cNvSpPr>
            <a:spLocks noGrp="1"/>
          </p:cNvSpPr>
          <p:nvPr>
            <p:ph type="title"/>
          </p:nvPr>
        </p:nvSpPr>
        <p:spPr>
          <a:xfrm>
            <a:off x="914400" y="2111637"/>
            <a:ext cx="10363200" cy="846137"/>
          </a:xfrm>
        </p:spPr>
        <p:txBody>
          <a:bodyPr>
            <a:normAutofit fontScale="90000"/>
          </a:bodyPr>
          <a:lstStyle/>
          <a:p>
            <a:r>
              <a:rPr lang="en-US" sz="3600" dirty="0"/>
              <a:t>That’s it Folks</a:t>
            </a:r>
            <a:br>
              <a:rPr lang="en-US" sz="3600" dirty="0"/>
            </a:br>
            <a:r>
              <a:rPr lang="en-US" sz="3600" dirty="0"/>
              <a:t>Go to District Website for these slides and printed documents as they are available to all</a:t>
            </a:r>
            <a:br>
              <a:rPr lang="en-US" sz="3600" dirty="0"/>
            </a:br>
            <a:br>
              <a:rPr lang="en-US" sz="3600" dirty="0"/>
            </a:br>
            <a:r>
              <a:rPr lang="en-US" sz="3600" dirty="0"/>
              <a:t>Thanks to all who sent us information</a:t>
            </a:r>
            <a:br>
              <a:rPr lang="en-US" sz="3600" dirty="0"/>
            </a:br>
            <a:br>
              <a:rPr lang="en-US" sz="3600" dirty="0"/>
            </a:br>
            <a:r>
              <a:rPr lang="en-US" sz="3600" dirty="0"/>
              <a:t>From your Strat Plan Team</a:t>
            </a:r>
            <a:br>
              <a:rPr lang="en-US" sz="3600" dirty="0"/>
            </a:br>
            <a:br>
              <a:rPr lang="en-US" sz="3600" dirty="0"/>
            </a:br>
            <a:r>
              <a:rPr lang="en-US" sz="3600" dirty="0"/>
              <a:t>Letha Catron</a:t>
            </a:r>
            <a:r>
              <a:rPr lang="en-US" sz="3600"/>
              <a:t>, Bruce </a:t>
            </a:r>
            <a:r>
              <a:rPr lang="en-US" sz="3600" dirty="0"/>
              <a:t>Damrow</a:t>
            </a:r>
            <a:br>
              <a:rPr lang="en-US" sz="3600" dirty="0"/>
            </a:b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p>
        </p:txBody>
      </p:sp>
      <p:sp>
        <p:nvSpPr>
          <p:cNvPr id="3" name="TextBox 2">
            <a:extLst>
              <a:ext uri="{FF2B5EF4-FFF2-40B4-BE49-F238E27FC236}">
                <a16:creationId xmlns:a16="http://schemas.microsoft.com/office/drawing/2014/main" id="{8BE21CC2-FFFB-45C7-4F0D-AE36A486C06E}"/>
              </a:ext>
            </a:extLst>
          </p:cNvPr>
          <p:cNvSpPr txBox="1"/>
          <p:nvPr/>
        </p:nvSpPr>
        <p:spPr>
          <a:xfrm>
            <a:off x="9946105" y="5999747"/>
            <a:ext cx="418704" cy="369332"/>
          </a:xfrm>
          <a:prstGeom prst="rect">
            <a:avLst/>
          </a:prstGeom>
          <a:noFill/>
        </p:spPr>
        <p:txBody>
          <a:bodyPr wrap="none" rtlCol="0">
            <a:spAutoFit/>
          </a:bodyPr>
          <a:lstStyle/>
          <a:p>
            <a:r>
              <a:rPr lang="en-US" dirty="0">
                <a:solidFill>
                  <a:schemeClr val="bg1"/>
                </a:solidFill>
              </a:rPr>
              <a:t>23</a:t>
            </a:r>
          </a:p>
        </p:txBody>
      </p:sp>
    </p:spTree>
    <p:extLst>
      <p:ext uri="{BB962C8B-B14F-4D97-AF65-F5344CB8AC3E}">
        <p14:creationId xmlns:p14="http://schemas.microsoft.com/office/powerpoint/2010/main" val="113789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05D54-FE10-42AC-B1FF-FBB8196C9344}"/>
              </a:ext>
            </a:extLst>
          </p:cNvPr>
          <p:cNvSpPr>
            <a:spLocks noGrp="1"/>
          </p:cNvSpPr>
          <p:nvPr>
            <p:ph type="body" idx="1"/>
          </p:nvPr>
        </p:nvSpPr>
        <p:spPr>
          <a:xfrm>
            <a:off x="727104" y="1728747"/>
            <a:ext cx="10871200" cy="4825999"/>
          </a:xfrm>
        </p:spPr>
        <p:txBody>
          <a:bodyPr>
            <a:normAutofit/>
          </a:bodyPr>
          <a:lstStyle/>
          <a:p>
            <a:pPr algn="ctr"/>
            <a:r>
              <a:rPr lang="en-US" sz="2800" u="sng" dirty="0"/>
              <a:t>Tactics:</a:t>
            </a:r>
          </a:p>
          <a:p>
            <a:r>
              <a:rPr lang="en-US" sz="2600" dirty="0"/>
              <a:t>1</a:t>
            </a:r>
            <a:r>
              <a:rPr lang="en-US" sz="2800" dirty="0"/>
              <a:t>. Encourage new members to introduce their friends to Kiwanis</a:t>
            </a:r>
          </a:p>
          <a:p>
            <a:r>
              <a:rPr lang="en-US" sz="2800" dirty="0"/>
              <a:t>2. Establish more 3-2-1 clubs, Zoom meetings, </a:t>
            </a:r>
            <a:r>
              <a:rPr lang="en-US" sz="2800" b="1" u="sng" dirty="0"/>
              <a:t>ASK</a:t>
            </a:r>
            <a:r>
              <a:rPr lang="en-US" sz="2800" dirty="0"/>
              <a:t> the new members how to improve the experience.</a:t>
            </a:r>
          </a:p>
          <a:p>
            <a:r>
              <a:rPr lang="en-US" sz="2800" dirty="0"/>
              <a:t>3. Cover registration at Conventions (per KI directive).  Club pay first quarter dues.</a:t>
            </a:r>
          </a:p>
          <a:p>
            <a:r>
              <a:rPr lang="en-US" sz="2800" dirty="0"/>
              <a:t>4. Provide quarterly leadership meetings from District, would count as a club meeting  for attendance purposes.</a:t>
            </a:r>
          </a:p>
          <a:p>
            <a:r>
              <a:rPr lang="en-US" sz="2800" dirty="0"/>
              <a:t>5. Encourage use of technology in all club activities.</a:t>
            </a:r>
          </a:p>
          <a:p>
            <a:pPr algn="ctr"/>
            <a:endParaRPr lang="en-US" sz="2800" dirty="0"/>
          </a:p>
        </p:txBody>
      </p:sp>
      <p:sp>
        <p:nvSpPr>
          <p:cNvPr id="3" name="Title 2">
            <a:extLst>
              <a:ext uri="{FF2B5EF4-FFF2-40B4-BE49-F238E27FC236}">
                <a16:creationId xmlns:a16="http://schemas.microsoft.com/office/drawing/2014/main" id="{C1237939-6EC8-4D28-98B4-6D38554BFD5B}"/>
              </a:ext>
            </a:extLst>
          </p:cNvPr>
          <p:cNvSpPr>
            <a:spLocks noGrp="1"/>
          </p:cNvSpPr>
          <p:nvPr>
            <p:ph type="title"/>
          </p:nvPr>
        </p:nvSpPr>
        <p:spPr/>
        <p:txBody>
          <a:bodyPr>
            <a:normAutofit fontScale="90000"/>
          </a:bodyPr>
          <a:lstStyle/>
          <a:p>
            <a:pPr algn="ctr"/>
            <a:br>
              <a:rPr lang="en-US" sz="3600" u="sng" dirty="0"/>
            </a:br>
            <a:r>
              <a:rPr lang="en-US" sz="3600" u="sng" dirty="0"/>
              <a:t>OBJECTIVE: </a:t>
            </a:r>
            <a:r>
              <a:rPr lang="en-US" sz="3600" b="1" i="1" dirty="0"/>
              <a:t>Ensure a modern membership experience.</a:t>
            </a:r>
            <a:br>
              <a:rPr lang="en-US" sz="3600" b="1" i="1" dirty="0"/>
            </a:br>
            <a:br>
              <a:rPr lang="en-US" sz="3600" dirty="0"/>
            </a:br>
            <a:endParaRPr lang="en-US" sz="3600" dirty="0"/>
          </a:p>
        </p:txBody>
      </p:sp>
      <p:sp>
        <p:nvSpPr>
          <p:cNvPr id="4" name="TextBox 3">
            <a:extLst>
              <a:ext uri="{FF2B5EF4-FFF2-40B4-BE49-F238E27FC236}">
                <a16:creationId xmlns:a16="http://schemas.microsoft.com/office/drawing/2014/main" id="{77A92B8A-53EB-1647-23AA-59ABE4C1CA12}"/>
              </a:ext>
            </a:extLst>
          </p:cNvPr>
          <p:cNvSpPr txBox="1"/>
          <p:nvPr/>
        </p:nvSpPr>
        <p:spPr>
          <a:xfrm>
            <a:off x="10933043" y="6329238"/>
            <a:ext cx="301686" cy="369332"/>
          </a:xfrm>
          <a:prstGeom prst="rect">
            <a:avLst/>
          </a:prstGeom>
          <a:noFill/>
        </p:spPr>
        <p:txBody>
          <a:bodyPr wrap="none" rtlCol="0">
            <a:spAutoFit/>
          </a:bodyPr>
          <a:lstStyle/>
          <a:p>
            <a:r>
              <a:rPr lang="en-US" dirty="0"/>
              <a:t>3</a:t>
            </a:r>
          </a:p>
        </p:txBody>
      </p:sp>
    </p:spTree>
    <p:extLst>
      <p:ext uri="{BB962C8B-B14F-4D97-AF65-F5344CB8AC3E}">
        <p14:creationId xmlns:p14="http://schemas.microsoft.com/office/powerpoint/2010/main" val="378419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05D54-FE10-42AC-B1FF-FBB8196C9344}"/>
              </a:ext>
            </a:extLst>
          </p:cNvPr>
          <p:cNvSpPr>
            <a:spLocks noGrp="1"/>
          </p:cNvSpPr>
          <p:nvPr>
            <p:ph type="body" idx="1"/>
          </p:nvPr>
        </p:nvSpPr>
        <p:spPr>
          <a:xfrm>
            <a:off x="711201" y="1752601"/>
            <a:ext cx="10871200" cy="4825999"/>
          </a:xfrm>
        </p:spPr>
        <p:txBody>
          <a:bodyPr>
            <a:normAutofit/>
          </a:bodyPr>
          <a:lstStyle/>
          <a:p>
            <a:pPr algn="ctr"/>
            <a:r>
              <a:rPr lang="en-US" sz="2400" dirty="0"/>
              <a:t>Tactics: </a:t>
            </a:r>
          </a:p>
          <a:p>
            <a:r>
              <a:rPr lang="en-US" sz="2400" dirty="0"/>
              <a:t>1. Appoint SLP alumni to co-chair; following post-secondary education.</a:t>
            </a:r>
          </a:p>
          <a:p>
            <a:r>
              <a:rPr lang="en-US" sz="2400" dirty="0"/>
              <a:t>2. Club sends letters of congratulations to Key Club and Circle K upon graduation-stay in touch with Kiwanis.</a:t>
            </a:r>
          </a:p>
          <a:p>
            <a:r>
              <a:rPr lang="en-US" sz="2400" dirty="0"/>
              <a:t>3. Share projects with SLP’s</a:t>
            </a:r>
          </a:p>
          <a:p>
            <a:r>
              <a:rPr lang="en-US" sz="2400" dirty="0"/>
              <a:t>4. Invite SLP members to summer club meetings (they may be out of school based on type of school schedule).</a:t>
            </a:r>
          </a:p>
          <a:p>
            <a:r>
              <a:rPr lang="en-US" sz="2400" dirty="0"/>
              <a:t>5. </a:t>
            </a:r>
            <a:r>
              <a:rPr lang="en-US" sz="2400" dirty="0">
                <a:solidFill>
                  <a:srgbClr val="242424"/>
                </a:solidFill>
                <a:effectLst/>
                <a:latin typeface="Arial" panose="020B0604020202020204" pitchFamily="34" charset="0"/>
                <a:ea typeface="Calibri" panose="020F0502020204030204" pitchFamily="34" charset="0"/>
                <a:cs typeface="Times New Roman" panose="02020603050405020304" pitchFamily="18" charset="0"/>
              </a:rPr>
              <a:t>Those headed for college could seek out the Circle K Club at their college. Those going on to technical training or straight into the workforce should be encouraged to join a Kiwanis Club nearby.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t> </a:t>
            </a:r>
          </a:p>
          <a:p>
            <a:pPr algn="ctr"/>
            <a:endParaRPr lang="en-US" sz="2800" dirty="0"/>
          </a:p>
          <a:p>
            <a:pPr marL="685783" indent="-685783">
              <a:buFont typeface="+mj-lt"/>
              <a:buAutoNum type="arabicPeriod"/>
            </a:pPr>
            <a:endParaRPr lang="en-US" dirty="0"/>
          </a:p>
        </p:txBody>
      </p:sp>
      <p:sp>
        <p:nvSpPr>
          <p:cNvPr id="3" name="Title 2">
            <a:extLst>
              <a:ext uri="{FF2B5EF4-FFF2-40B4-BE49-F238E27FC236}">
                <a16:creationId xmlns:a16="http://schemas.microsoft.com/office/drawing/2014/main" id="{C1237939-6EC8-4D28-98B4-6D38554BFD5B}"/>
              </a:ext>
            </a:extLst>
          </p:cNvPr>
          <p:cNvSpPr>
            <a:spLocks noGrp="1"/>
          </p:cNvSpPr>
          <p:nvPr>
            <p:ph type="title"/>
          </p:nvPr>
        </p:nvSpPr>
        <p:spPr>
          <a:xfrm>
            <a:off x="1828800" y="381001"/>
            <a:ext cx="9448800" cy="1193357"/>
          </a:xfrm>
        </p:spPr>
        <p:txBody>
          <a:bodyPr>
            <a:normAutofit fontScale="90000"/>
          </a:bodyPr>
          <a:lstStyle/>
          <a:p>
            <a:r>
              <a:rPr lang="en-US" sz="3200" u="sng" dirty="0"/>
              <a:t>OBJECTIVE:</a:t>
            </a:r>
            <a:r>
              <a:rPr lang="en-US" sz="3200" dirty="0"/>
              <a:t> </a:t>
            </a:r>
            <a:r>
              <a:rPr lang="en-US" sz="3200" b="1" i="1" dirty="0"/>
              <a:t>Help build strong relationships with SLP alumni and involve them in supporting future generations. </a:t>
            </a:r>
            <a:br>
              <a:rPr lang="en-US" sz="3200" b="1" i="1" dirty="0"/>
            </a:br>
            <a:endParaRPr lang="en-US" sz="3200" dirty="0"/>
          </a:p>
        </p:txBody>
      </p:sp>
      <p:sp>
        <p:nvSpPr>
          <p:cNvPr id="4" name="TextBox 3">
            <a:extLst>
              <a:ext uri="{FF2B5EF4-FFF2-40B4-BE49-F238E27FC236}">
                <a16:creationId xmlns:a16="http://schemas.microsoft.com/office/drawing/2014/main" id="{D278D91A-A330-69E9-ABB3-4BF0918AF1F4}"/>
              </a:ext>
            </a:extLst>
          </p:cNvPr>
          <p:cNvSpPr txBox="1"/>
          <p:nvPr/>
        </p:nvSpPr>
        <p:spPr>
          <a:xfrm>
            <a:off x="10686553" y="6204188"/>
            <a:ext cx="301686" cy="369332"/>
          </a:xfrm>
          <a:prstGeom prst="rect">
            <a:avLst/>
          </a:prstGeom>
          <a:noFill/>
        </p:spPr>
        <p:txBody>
          <a:bodyPr wrap="none" rtlCol="0">
            <a:spAutoFit/>
          </a:bodyPr>
          <a:lstStyle/>
          <a:p>
            <a:r>
              <a:rPr lang="en-US" dirty="0"/>
              <a:t>4</a:t>
            </a:r>
          </a:p>
        </p:txBody>
      </p:sp>
    </p:spTree>
    <p:extLst>
      <p:ext uri="{BB962C8B-B14F-4D97-AF65-F5344CB8AC3E}">
        <p14:creationId xmlns:p14="http://schemas.microsoft.com/office/powerpoint/2010/main" val="91604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05D54-FE10-42AC-B1FF-FBB8196C9344}"/>
              </a:ext>
            </a:extLst>
          </p:cNvPr>
          <p:cNvSpPr>
            <a:spLocks noGrp="1"/>
          </p:cNvSpPr>
          <p:nvPr>
            <p:ph type="body" idx="1"/>
          </p:nvPr>
        </p:nvSpPr>
        <p:spPr>
          <a:xfrm>
            <a:off x="711201" y="1752601"/>
            <a:ext cx="10871200" cy="4825999"/>
          </a:xfrm>
        </p:spPr>
        <p:txBody>
          <a:bodyPr>
            <a:normAutofit/>
          </a:bodyPr>
          <a:lstStyle/>
          <a:p>
            <a:pPr algn="ctr"/>
            <a:r>
              <a:rPr lang="en-US" sz="2600" dirty="0"/>
              <a:t>Tactics: </a:t>
            </a:r>
          </a:p>
          <a:p>
            <a:r>
              <a:rPr lang="en-US" sz="2600" dirty="0"/>
              <a:t>1. Recognize member’s birthdays and anniversaries.  </a:t>
            </a:r>
          </a:p>
          <a:p>
            <a:r>
              <a:rPr lang="en-US" sz="2600" dirty="0"/>
              <a:t>2. Have a weekly, quarterly or bi-annual award of outstanding service to club/community.</a:t>
            </a:r>
          </a:p>
          <a:p>
            <a:r>
              <a:rPr lang="en-US" sz="2600" dirty="0"/>
              <a:t>3. Perfect attendance award: Criteria established by club- 3 months </a:t>
            </a:r>
            <a:r>
              <a:rPr lang="en-US" sz="2600" dirty="0" err="1"/>
              <a:t>etc</a:t>
            </a:r>
            <a:r>
              <a:rPr lang="en-US" sz="2600" dirty="0"/>
              <a:t>, and or Fast Track award for those with less than 5 year membership have gone above and beyond in club activities.</a:t>
            </a:r>
          </a:p>
          <a:p>
            <a:r>
              <a:rPr lang="en-US" sz="2600" dirty="0"/>
              <a:t>5.  Recognize donation of time to children’s community projects.</a:t>
            </a:r>
          </a:p>
          <a:p>
            <a:pPr marL="685783" indent="-685783">
              <a:buFont typeface="+mj-lt"/>
              <a:buAutoNum type="arabicPeriod"/>
            </a:pPr>
            <a:endParaRPr lang="en-US" dirty="0"/>
          </a:p>
        </p:txBody>
      </p:sp>
      <p:sp>
        <p:nvSpPr>
          <p:cNvPr id="3" name="Title 2">
            <a:extLst>
              <a:ext uri="{FF2B5EF4-FFF2-40B4-BE49-F238E27FC236}">
                <a16:creationId xmlns:a16="http://schemas.microsoft.com/office/drawing/2014/main" id="{C1237939-6EC8-4D28-98B4-6D38554BFD5B}"/>
              </a:ext>
            </a:extLst>
          </p:cNvPr>
          <p:cNvSpPr>
            <a:spLocks noGrp="1"/>
          </p:cNvSpPr>
          <p:nvPr>
            <p:ph type="title"/>
          </p:nvPr>
        </p:nvSpPr>
        <p:spPr>
          <a:xfrm>
            <a:off x="1844702" y="404855"/>
            <a:ext cx="9448800" cy="846137"/>
          </a:xfrm>
        </p:spPr>
        <p:txBody>
          <a:bodyPr>
            <a:normAutofit fontScale="90000"/>
          </a:bodyPr>
          <a:lstStyle/>
          <a:p>
            <a:r>
              <a:rPr lang="en-US" sz="3200" u="sng" dirty="0"/>
              <a:t>OBJECTIVE</a:t>
            </a:r>
            <a:r>
              <a:rPr lang="en-US" sz="3200" dirty="0"/>
              <a:t>: </a:t>
            </a:r>
            <a:r>
              <a:rPr lang="en-US" sz="3600" b="1" dirty="0">
                <a:effectLst/>
                <a:latin typeface="Arial" panose="020B0604020202020204" pitchFamily="34" charset="0"/>
                <a:ea typeface="Calibri" panose="020F0502020204030204" pitchFamily="34" charset="0"/>
                <a:cs typeface="Times New Roman" panose="02020603050405020304" pitchFamily="18" charset="0"/>
              </a:rPr>
              <a:t>Increase opportunities to recognize and reward members.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4" name="TextBox 3">
            <a:extLst>
              <a:ext uri="{FF2B5EF4-FFF2-40B4-BE49-F238E27FC236}">
                <a16:creationId xmlns:a16="http://schemas.microsoft.com/office/drawing/2014/main" id="{5A71033D-4646-EE0E-BBBA-3F04CE50FCD7}"/>
              </a:ext>
            </a:extLst>
          </p:cNvPr>
          <p:cNvSpPr txBox="1"/>
          <p:nvPr/>
        </p:nvSpPr>
        <p:spPr>
          <a:xfrm>
            <a:off x="10654748" y="6440557"/>
            <a:ext cx="301686" cy="369332"/>
          </a:xfrm>
          <a:prstGeom prst="rect">
            <a:avLst/>
          </a:prstGeom>
          <a:noFill/>
        </p:spPr>
        <p:txBody>
          <a:bodyPr wrap="none" rtlCol="0">
            <a:spAutoFit/>
          </a:bodyPr>
          <a:lstStyle/>
          <a:p>
            <a:r>
              <a:rPr lang="en-US" dirty="0"/>
              <a:t>5</a:t>
            </a:r>
          </a:p>
        </p:txBody>
      </p:sp>
    </p:spTree>
    <p:extLst>
      <p:ext uri="{BB962C8B-B14F-4D97-AF65-F5344CB8AC3E}">
        <p14:creationId xmlns:p14="http://schemas.microsoft.com/office/powerpoint/2010/main" val="53326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05D54-FE10-42AC-B1FF-FBB8196C9344}"/>
              </a:ext>
            </a:extLst>
          </p:cNvPr>
          <p:cNvSpPr>
            <a:spLocks noGrp="1"/>
          </p:cNvSpPr>
          <p:nvPr>
            <p:ph type="body" idx="1"/>
          </p:nvPr>
        </p:nvSpPr>
        <p:spPr>
          <a:xfrm>
            <a:off x="727103" y="1728747"/>
            <a:ext cx="10871200" cy="4825999"/>
          </a:xfrm>
        </p:spPr>
        <p:txBody>
          <a:bodyPr>
            <a:normAutofit/>
          </a:bodyPr>
          <a:lstStyle/>
          <a:p>
            <a:pPr algn="ctr"/>
            <a:r>
              <a:rPr lang="en-US" sz="2400" dirty="0"/>
              <a:t>Tactics: </a:t>
            </a:r>
          </a:p>
          <a:p>
            <a:r>
              <a:rPr lang="en-US" sz="2400" dirty="0"/>
              <a:t>1.  Appoint a marketing chair; responsible for maintaining website, Facebook, other social media. </a:t>
            </a:r>
          </a:p>
          <a:p>
            <a:r>
              <a:rPr lang="en-US" sz="2400" dirty="0"/>
              <a:t>2. Invest in more visible advertising; the highway AV screens.</a:t>
            </a:r>
          </a:p>
          <a:p>
            <a:r>
              <a:rPr lang="en-US" sz="2400" dirty="0"/>
              <a:t>3. Be more involved in other community events. </a:t>
            </a:r>
          </a:p>
          <a:p>
            <a:r>
              <a:rPr lang="en-US" sz="2400" dirty="0"/>
              <a:t>4. Having a new fund raiser that will have city-wide appeal. Will have promotional Kiwanis materials visibly displayed at event. Contact Mayors, city managers and school Superintendents</a:t>
            </a:r>
            <a:r>
              <a:rPr lang="en-US" sz="1100" dirty="0"/>
              <a:t> </a:t>
            </a:r>
            <a:r>
              <a:rPr lang="en-US" sz="2400" dirty="0"/>
              <a:t>for ideas.</a:t>
            </a:r>
            <a:fld id="{753F8D4C-3C4B-4403-89CA-E134999B46EE}" type="slidenum">
              <a:rPr lang="en-US" sz="2400" smtClean="0"/>
              <a:t>6</a:t>
            </a:fld>
            <a:endParaRPr lang="en-US" sz="2400" dirty="0"/>
          </a:p>
          <a:p>
            <a:r>
              <a:rPr lang="en-US" sz="2400" dirty="0"/>
              <a:t>(Discussed in Goal 1 concerning clubs funding those attending the events).</a:t>
            </a:r>
          </a:p>
          <a:p>
            <a:r>
              <a:rPr lang="en-US" sz="2400" dirty="0"/>
              <a:t>5.  At DECON have scheduled time for ALL to provide a feedback session to discuss way to improve District, Division and Clubs.  Involve all.</a:t>
            </a:r>
          </a:p>
          <a:p>
            <a:pPr marL="685783" indent="-685783">
              <a:buFont typeface="+mj-lt"/>
              <a:buAutoNum type="arabicPeriod"/>
            </a:pPr>
            <a:endParaRPr lang="en-US" dirty="0"/>
          </a:p>
        </p:txBody>
      </p:sp>
      <p:sp>
        <p:nvSpPr>
          <p:cNvPr id="3" name="Title 2">
            <a:extLst>
              <a:ext uri="{FF2B5EF4-FFF2-40B4-BE49-F238E27FC236}">
                <a16:creationId xmlns:a16="http://schemas.microsoft.com/office/drawing/2014/main" id="{C1237939-6EC8-4D28-98B4-6D38554BFD5B}"/>
              </a:ext>
            </a:extLst>
          </p:cNvPr>
          <p:cNvSpPr>
            <a:spLocks noGrp="1"/>
          </p:cNvSpPr>
          <p:nvPr>
            <p:ph type="title"/>
          </p:nvPr>
        </p:nvSpPr>
        <p:spPr/>
        <p:txBody>
          <a:bodyPr>
            <a:noAutofit/>
          </a:bodyPr>
          <a:lstStyle/>
          <a:p>
            <a:r>
              <a:rPr lang="en-US" sz="3200" u="sng" dirty="0"/>
              <a:t>OBJECTIVE: </a:t>
            </a:r>
            <a:r>
              <a:rPr lang="en-US" sz="3200" b="1" dirty="0">
                <a:effectLst/>
                <a:latin typeface="Arial" panose="020B0604020202020204" pitchFamily="34" charset="0"/>
                <a:ea typeface="Calibri" panose="020F0502020204030204" pitchFamily="34" charset="0"/>
                <a:cs typeface="Times New Roman" panose="02020603050405020304" pitchFamily="18" charset="0"/>
              </a:rPr>
              <a:t>Improve overall marketing of local and district, and international events</a:t>
            </a:r>
            <a:r>
              <a:rPr lang="en-US" sz="3200" dirty="0">
                <a:effectLst/>
                <a:latin typeface="Arial" panose="020B0604020202020204" pitchFamily="34" charset="0"/>
                <a:ea typeface="Calibri" panose="020F0502020204030204" pitchFamily="34" charset="0"/>
                <a:cs typeface="Times New Roman" panose="02020603050405020304" pitchFamily="18" charset="0"/>
              </a:rPr>
              <a:t>.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u="sng" dirty="0"/>
          </a:p>
        </p:txBody>
      </p:sp>
      <p:sp>
        <p:nvSpPr>
          <p:cNvPr id="4" name="TextBox 3">
            <a:extLst>
              <a:ext uri="{FF2B5EF4-FFF2-40B4-BE49-F238E27FC236}">
                <a16:creationId xmlns:a16="http://schemas.microsoft.com/office/drawing/2014/main" id="{444B4D73-449D-1FF6-FF85-FBD7126A2BF9}"/>
              </a:ext>
            </a:extLst>
          </p:cNvPr>
          <p:cNvSpPr txBox="1"/>
          <p:nvPr/>
        </p:nvSpPr>
        <p:spPr>
          <a:xfrm>
            <a:off x="10972800" y="6554746"/>
            <a:ext cx="222637"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402018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BA5C-7D70-4138-9B86-249ECB1E33B1}"/>
              </a:ext>
            </a:extLst>
          </p:cNvPr>
          <p:cNvSpPr>
            <a:spLocks noGrp="1"/>
          </p:cNvSpPr>
          <p:nvPr>
            <p:ph type="title"/>
          </p:nvPr>
        </p:nvSpPr>
        <p:spPr/>
        <p:txBody>
          <a:bodyPr>
            <a:normAutofit fontScale="90000"/>
          </a:bodyPr>
          <a:lstStyle/>
          <a:p>
            <a:r>
              <a:rPr lang="en-US" sz="3600" dirty="0"/>
              <a:t>Goal 2: Growth </a:t>
            </a:r>
            <a:br>
              <a:rPr lang="en-US" sz="8000" dirty="0"/>
            </a:br>
            <a:r>
              <a:rPr lang="en-US" sz="3600" b="1" dirty="0">
                <a:solidFill>
                  <a:schemeClr val="bg1"/>
                </a:solidFill>
                <a:effectLst/>
                <a:ea typeface="Times New Roman" panose="02020603050405020304" pitchFamily="18" charset="0"/>
              </a:rPr>
              <a:t>Increase membership and maintain our status as the world’s largest community service organization.</a:t>
            </a:r>
            <a:br>
              <a:rPr lang="en-US" sz="3600" dirty="0">
                <a:solidFill>
                  <a:schemeClr val="bg1"/>
                </a:solidFill>
                <a:effectLst/>
                <a:latin typeface="Times New Roman" panose="02020603050405020304" pitchFamily="18" charset="0"/>
                <a:ea typeface="Times New Roman" panose="02020603050405020304" pitchFamily="18" charset="0"/>
              </a:rPr>
            </a:br>
            <a:endParaRPr lang="en-US" sz="3600" dirty="0"/>
          </a:p>
        </p:txBody>
      </p:sp>
      <p:sp>
        <p:nvSpPr>
          <p:cNvPr id="3" name="TextBox 2">
            <a:extLst>
              <a:ext uri="{FF2B5EF4-FFF2-40B4-BE49-F238E27FC236}">
                <a16:creationId xmlns:a16="http://schemas.microsoft.com/office/drawing/2014/main" id="{5AF9629F-BE18-8D7F-DA08-5017B6EE07A2}"/>
              </a:ext>
            </a:extLst>
          </p:cNvPr>
          <p:cNvSpPr txBox="1"/>
          <p:nvPr/>
        </p:nvSpPr>
        <p:spPr>
          <a:xfrm>
            <a:off x="10900611" y="6344653"/>
            <a:ext cx="301686" cy="369332"/>
          </a:xfrm>
          <a:prstGeom prst="rect">
            <a:avLst/>
          </a:prstGeom>
          <a:noFill/>
        </p:spPr>
        <p:txBody>
          <a:bodyPr wrap="none" rtlCol="0">
            <a:spAutoFit/>
          </a:bodyPr>
          <a:lstStyle/>
          <a:p>
            <a:r>
              <a:rPr lang="en-US" dirty="0">
                <a:solidFill>
                  <a:schemeClr val="bg1"/>
                </a:solidFill>
              </a:rPr>
              <a:t>7</a:t>
            </a:r>
          </a:p>
        </p:txBody>
      </p:sp>
    </p:spTree>
    <p:extLst>
      <p:ext uri="{BB962C8B-B14F-4D97-AF65-F5344CB8AC3E}">
        <p14:creationId xmlns:p14="http://schemas.microsoft.com/office/powerpoint/2010/main" val="568412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05D54-FE10-42AC-B1FF-FBB8196C9344}"/>
              </a:ext>
            </a:extLst>
          </p:cNvPr>
          <p:cNvSpPr>
            <a:spLocks noGrp="1"/>
          </p:cNvSpPr>
          <p:nvPr>
            <p:ph type="body" idx="1"/>
          </p:nvPr>
        </p:nvSpPr>
        <p:spPr>
          <a:xfrm>
            <a:off x="711201" y="1752601"/>
            <a:ext cx="10871200" cy="4825999"/>
          </a:xfrm>
        </p:spPr>
        <p:txBody>
          <a:bodyPr/>
          <a:lstStyle/>
          <a:p>
            <a:pPr algn="ctr"/>
            <a:r>
              <a:rPr lang="en-US" sz="2400" dirty="0"/>
              <a:t>Tactics:</a:t>
            </a:r>
          </a:p>
          <a:p>
            <a:r>
              <a:rPr lang="en-US" sz="2400" dirty="0"/>
              <a:t>1. Don’t let a member sit idle; get them involved.</a:t>
            </a:r>
          </a:p>
          <a:p>
            <a:r>
              <a:rPr lang="en-US" sz="2400" dirty="0"/>
              <a:t>2. Get more involved in the school programs; not rely on an educator contact to coordinate.</a:t>
            </a:r>
          </a:p>
          <a:p>
            <a:r>
              <a:rPr lang="en-US" sz="2400" dirty="0"/>
              <a:t>3. Don’t burnout event chairpersons.</a:t>
            </a:r>
          </a:p>
          <a:p>
            <a:r>
              <a:rPr lang="en-US" sz="2400" dirty="0"/>
              <a:t>4. Encourage corporate sponsors.</a:t>
            </a:r>
          </a:p>
          <a:p>
            <a:endParaRPr lang="en-US" dirty="0"/>
          </a:p>
        </p:txBody>
      </p:sp>
      <p:sp>
        <p:nvSpPr>
          <p:cNvPr id="3" name="Title 2">
            <a:extLst>
              <a:ext uri="{FF2B5EF4-FFF2-40B4-BE49-F238E27FC236}">
                <a16:creationId xmlns:a16="http://schemas.microsoft.com/office/drawing/2014/main" id="{C1237939-6EC8-4D28-98B4-6D38554BFD5B}"/>
              </a:ext>
            </a:extLst>
          </p:cNvPr>
          <p:cNvSpPr>
            <a:spLocks noGrp="1"/>
          </p:cNvSpPr>
          <p:nvPr>
            <p:ph type="title"/>
          </p:nvPr>
        </p:nvSpPr>
        <p:spPr/>
        <p:txBody>
          <a:bodyPr>
            <a:normAutofit fontScale="90000"/>
          </a:bodyPr>
          <a:lstStyle/>
          <a:p>
            <a:br>
              <a:rPr lang="en-US" sz="3200" dirty="0"/>
            </a:br>
            <a:r>
              <a:rPr lang="en-US" sz="3200" u="sng" dirty="0"/>
              <a:t>Objective: </a:t>
            </a:r>
            <a:r>
              <a:rPr lang="en-US" sz="3600" b="1" dirty="0">
                <a:solidFill>
                  <a:schemeClr val="bg1"/>
                </a:solidFill>
                <a:effectLst/>
                <a:ea typeface="Times New Roman" panose="02020603050405020304" pitchFamily="18" charset="0"/>
              </a:rPr>
              <a:t>Create a growth strategy and recruitment campaign that encourages membership retention and dues payment</a:t>
            </a:r>
            <a:r>
              <a:rPr lang="en-US" sz="1800" b="1" dirty="0">
                <a:solidFill>
                  <a:srgbClr val="000000"/>
                </a:solidFill>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endParaRPr lang="en-US" sz="3200" dirty="0">
              <a:solidFill>
                <a:schemeClr val="bg1"/>
              </a:solidFill>
            </a:endParaRPr>
          </a:p>
        </p:txBody>
      </p:sp>
      <p:sp>
        <p:nvSpPr>
          <p:cNvPr id="4" name="TextBox 3">
            <a:extLst>
              <a:ext uri="{FF2B5EF4-FFF2-40B4-BE49-F238E27FC236}">
                <a16:creationId xmlns:a16="http://schemas.microsoft.com/office/drawing/2014/main" id="{9FA82772-55E2-BDF3-6ED9-59215EBB6C91}"/>
              </a:ext>
            </a:extLst>
          </p:cNvPr>
          <p:cNvSpPr txBox="1"/>
          <p:nvPr/>
        </p:nvSpPr>
        <p:spPr>
          <a:xfrm>
            <a:off x="10694504" y="6472362"/>
            <a:ext cx="301686"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130846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05D54-FE10-42AC-B1FF-FBB8196C9344}"/>
              </a:ext>
            </a:extLst>
          </p:cNvPr>
          <p:cNvSpPr>
            <a:spLocks noGrp="1"/>
          </p:cNvSpPr>
          <p:nvPr>
            <p:ph type="body" idx="1"/>
          </p:nvPr>
        </p:nvSpPr>
        <p:spPr>
          <a:xfrm>
            <a:off x="711201" y="1752601"/>
            <a:ext cx="10871200" cy="4825999"/>
          </a:xfrm>
        </p:spPr>
        <p:txBody>
          <a:bodyPr/>
          <a:lstStyle/>
          <a:p>
            <a:pPr algn="ctr"/>
            <a:r>
              <a:rPr lang="en-US" sz="2400" dirty="0"/>
              <a:t>Tactics: </a:t>
            </a:r>
          </a:p>
          <a:p>
            <a:r>
              <a:rPr lang="en-US" sz="2400" dirty="0"/>
              <a:t>1. Continuous contact w/stakeholders involve their participation in projects and events.</a:t>
            </a:r>
          </a:p>
          <a:p>
            <a:r>
              <a:rPr lang="en-US" sz="2400" dirty="0"/>
              <a:t>2. Share goals of Kiwanis and results of the projects the stakeholders have an investment.</a:t>
            </a:r>
          </a:p>
          <a:p>
            <a:r>
              <a:rPr lang="en-US" sz="2400" dirty="0"/>
              <a:t>3. Encourage members to wear Kiwanis branded clothing.</a:t>
            </a:r>
          </a:p>
          <a:p>
            <a:endParaRPr lang="en-US" dirty="0"/>
          </a:p>
        </p:txBody>
      </p:sp>
      <p:sp>
        <p:nvSpPr>
          <p:cNvPr id="3" name="Title 2">
            <a:extLst>
              <a:ext uri="{FF2B5EF4-FFF2-40B4-BE49-F238E27FC236}">
                <a16:creationId xmlns:a16="http://schemas.microsoft.com/office/drawing/2014/main" id="{C1237939-6EC8-4D28-98B4-6D38554BFD5B}"/>
              </a:ext>
            </a:extLst>
          </p:cNvPr>
          <p:cNvSpPr>
            <a:spLocks noGrp="1"/>
          </p:cNvSpPr>
          <p:nvPr>
            <p:ph type="title"/>
          </p:nvPr>
        </p:nvSpPr>
        <p:spPr/>
        <p:txBody>
          <a:bodyPr>
            <a:normAutofit fontScale="90000"/>
          </a:bodyPr>
          <a:lstStyle/>
          <a:p>
            <a:br>
              <a:rPr lang="en-US" sz="3200" u="sng" dirty="0"/>
            </a:br>
            <a:r>
              <a:rPr lang="en-US" sz="3200" u="sng" dirty="0"/>
              <a:t>Objective:</a:t>
            </a:r>
            <a:r>
              <a:rPr lang="en-US" sz="3200" b="0" dirty="0"/>
              <a:t>  </a:t>
            </a:r>
            <a:r>
              <a:rPr lang="en-US" sz="3600" b="1" dirty="0">
                <a:solidFill>
                  <a:schemeClr val="bg1"/>
                </a:solidFill>
                <a:effectLst/>
                <a:latin typeface="Times New Roman" panose="02020603050405020304" pitchFamily="18" charset="0"/>
                <a:ea typeface="Times New Roman" panose="02020603050405020304" pitchFamily="18" charset="0"/>
              </a:rPr>
              <a:t>Build and maintain a strong and consistent brand with internal and external stakeholders.</a:t>
            </a:r>
            <a:br>
              <a:rPr lang="en-US" sz="3600" dirty="0">
                <a:solidFill>
                  <a:schemeClr val="bg1"/>
                </a:solidFill>
                <a:effectLst/>
                <a:latin typeface="Times New Roman" panose="02020603050405020304" pitchFamily="18" charset="0"/>
                <a:ea typeface="Times New Roman" panose="02020603050405020304" pitchFamily="18" charset="0"/>
              </a:rPr>
            </a:br>
            <a:endParaRPr lang="en-US" sz="3600" u="sng" dirty="0">
              <a:solidFill>
                <a:schemeClr val="bg1"/>
              </a:solidFill>
            </a:endParaRPr>
          </a:p>
        </p:txBody>
      </p:sp>
      <p:sp>
        <p:nvSpPr>
          <p:cNvPr id="4" name="TextBox 3">
            <a:extLst>
              <a:ext uri="{FF2B5EF4-FFF2-40B4-BE49-F238E27FC236}">
                <a16:creationId xmlns:a16="http://schemas.microsoft.com/office/drawing/2014/main" id="{6B1D51E8-A182-9E11-7CCC-1FACFE0BEA4D}"/>
              </a:ext>
            </a:extLst>
          </p:cNvPr>
          <p:cNvSpPr txBox="1"/>
          <p:nvPr/>
        </p:nvSpPr>
        <p:spPr>
          <a:xfrm>
            <a:off x="10614991" y="6209969"/>
            <a:ext cx="301686" cy="369332"/>
          </a:xfrm>
          <a:prstGeom prst="rect">
            <a:avLst/>
          </a:prstGeom>
          <a:noFill/>
        </p:spPr>
        <p:txBody>
          <a:bodyPr wrap="none" rtlCol="0">
            <a:spAutoFit/>
          </a:bodyPr>
          <a:lstStyle/>
          <a:p>
            <a:r>
              <a:rPr lang="en-US" dirty="0"/>
              <a:t>9</a:t>
            </a:r>
          </a:p>
        </p:txBody>
      </p:sp>
    </p:spTree>
    <p:extLst>
      <p:ext uri="{BB962C8B-B14F-4D97-AF65-F5344CB8AC3E}">
        <p14:creationId xmlns:p14="http://schemas.microsoft.com/office/powerpoint/2010/main" val="3031497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1450</Words>
  <Application>Microsoft Office PowerPoint</Application>
  <PresentationFormat>Widescreen</PresentationFormat>
  <Paragraphs>137</Paragraphs>
  <Slides>23</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Courier New</vt:lpstr>
      <vt:lpstr>Noto Sans Symbols</vt:lpstr>
      <vt:lpstr>Times New Roman</vt:lpstr>
      <vt:lpstr>Verdana</vt:lpstr>
      <vt:lpstr>Office Theme</vt:lpstr>
      <vt:lpstr>KY-TN Strategic Plan 2024-2029</vt:lpstr>
      <vt:lpstr>Goal 1: Members Experience Create a consistent and meaningful Kiwanis member experience. </vt:lpstr>
      <vt:lpstr> OBJECTIVE: Ensure a modern membership experience.  </vt:lpstr>
      <vt:lpstr>OBJECTIVE: Help build strong relationships with SLP alumni and involve them in supporting future generations.  </vt:lpstr>
      <vt:lpstr>OBJECTIVE: Increase opportunities to recognize and reward members.  </vt:lpstr>
      <vt:lpstr>OBJECTIVE: Improve overall marketing of local and district, and international events.  </vt:lpstr>
      <vt:lpstr>Goal 2: Growth  Increase membership and maintain our status as the world’s largest community service organization. </vt:lpstr>
      <vt:lpstr> Objective: Create a growth strategy and recruitment campaign that encourages membership retention and dues payment. </vt:lpstr>
      <vt:lpstr> Objective:  Build and maintain a strong and consistent brand with internal and external stakeholders. </vt:lpstr>
      <vt:lpstr>Goal 3: Diversity  Promote equality, and involvement across our organization and make events more accessible to all members.  </vt:lpstr>
      <vt:lpstr>Objective: Manage club and district costs and expand the subsidy fund.  </vt:lpstr>
      <vt:lpstr> Objective: Increase awareness and outreach of non-traditional communities and individuals.  </vt:lpstr>
      <vt:lpstr>Objective: Emphasize and increase diversity, equity, and inclusion in training and events. </vt:lpstr>
      <vt:lpstr>Goal 4: Leadership Find or create opportunities to train members to become influential and effective servant leaders.    </vt:lpstr>
      <vt:lpstr>Objective: Expand and improve leadership events or opportunities for members</vt:lpstr>
      <vt:lpstr> Objective: Establish continuity between incoming and outgoing leaders so we can build on our successes and improve on our weaknesses. </vt:lpstr>
      <vt:lpstr> Objective: Look for ways to encourage and involve district members in leadership Certificate program which prepares members for a life of service and leadership. </vt:lpstr>
      <vt:lpstr>Goal 5: Service  Improve the quality, impact, and amount of service we perform.   </vt:lpstr>
      <vt:lpstr>Objective:  Design a Plan for Success</vt:lpstr>
      <vt:lpstr>  Objective: Create opportunities for members to engage with partners or projects outside our community.</vt:lpstr>
      <vt:lpstr> Objective: Create an easy-to-use directory of hands on, in-person and virtual service projects and fundraising ideas. </vt:lpstr>
      <vt:lpstr>Objective: Create a multi-year partner strategy. </vt:lpstr>
      <vt:lpstr>That’s it Folks Go to District Website for these slides and printed documents as they are available to all  Thanks to all who sent us information  From your Strat Plan Team  Letha Catron, Bruce Damrow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KY-TN Strategic Plan 2021-2026</dc:title>
  <dc:creator>Bruce Damrow</dc:creator>
  <cp:lastModifiedBy>Bruce Damrow</cp:lastModifiedBy>
  <cp:revision>17</cp:revision>
  <dcterms:created xsi:type="dcterms:W3CDTF">2023-02-02T14:50:45Z</dcterms:created>
  <dcterms:modified xsi:type="dcterms:W3CDTF">2024-08-12T17:13:13Z</dcterms:modified>
</cp:coreProperties>
</file>