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xml" ContentType="application/vnd.openxmlformats-officedocument.presentationml.tags+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9.xml" ContentType="application/vnd.openxmlformats-officedocument.presentationml.tags+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2.xml" ContentType="application/vnd.openxmlformats-officedocument.presentationml.tags+xml"/>
  <Override PartName="/ppt/notesSlides/notesSlide4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9" r:id="rId4"/>
  </p:sldMasterIdLst>
  <p:notesMasterIdLst>
    <p:notesMasterId r:id="rId51"/>
  </p:notesMasterIdLst>
  <p:sldIdLst>
    <p:sldId id="259" r:id="rId5"/>
    <p:sldId id="840" r:id="rId6"/>
    <p:sldId id="297" r:id="rId7"/>
    <p:sldId id="282" r:id="rId8"/>
    <p:sldId id="842" r:id="rId9"/>
    <p:sldId id="324" r:id="rId10"/>
    <p:sldId id="298" r:id="rId11"/>
    <p:sldId id="299" r:id="rId12"/>
    <p:sldId id="329" r:id="rId13"/>
    <p:sldId id="331" r:id="rId14"/>
    <p:sldId id="267" r:id="rId15"/>
    <p:sldId id="306" r:id="rId16"/>
    <p:sldId id="812" r:id="rId17"/>
    <p:sldId id="813" r:id="rId18"/>
    <p:sldId id="814" r:id="rId19"/>
    <p:sldId id="320" r:id="rId20"/>
    <p:sldId id="321" r:id="rId21"/>
    <p:sldId id="344" r:id="rId22"/>
    <p:sldId id="326" r:id="rId23"/>
    <p:sldId id="330" r:id="rId24"/>
    <p:sldId id="815" r:id="rId25"/>
    <p:sldId id="816" r:id="rId26"/>
    <p:sldId id="315" r:id="rId27"/>
    <p:sldId id="316" r:id="rId28"/>
    <p:sldId id="817" r:id="rId29"/>
    <p:sldId id="313" r:id="rId30"/>
    <p:sldId id="818" r:id="rId31"/>
    <p:sldId id="333" r:id="rId32"/>
    <p:sldId id="819" r:id="rId33"/>
    <p:sldId id="820" r:id="rId34"/>
    <p:sldId id="341" r:id="rId35"/>
    <p:sldId id="340" r:id="rId36"/>
    <p:sldId id="822" r:id="rId37"/>
    <p:sldId id="821" r:id="rId38"/>
    <p:sldId id="823" r:id="rId39"/>
    <p:sldId id="824" r:id="rId40"/>
    <p:sldId id="825" r:id="rId41"/>
    <p:sldId id="826" r:id="rId42"/>
    <p:sldId id="827" r:id="rId43"/>
    <p:sldId id="828" r:id="rId44"/>
    <p:sldId id="343" r:id="rId45"/>
    <p:sldId id="256" r:id="rId46"/>
    <p:sldId id="263" r:id="rId47"/>
    <p:sldId id="843" r:id="rId48"/>
    <p:sldId id="279" r:id="rId49"/>
    <p:sldId id="336"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05DCFF-29B4-D66D-5C25-1A2F8CE7309F}" name="Kim Pho" initials="KP" userId="S::kpho@kiwanis.org::5897cfd2-bf2d-4d2e-a358-5a84bd61924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D9A537-EA7D-D7D7-7097-273884664449}" v="2" dt="2022-04-29T18:47:04.512"/>
    <p1510:client id="{CF34DE49-CC16-E65E-F9B2-A6C07273F6B6}" v="1" dt="2022-05-02T21:58:50.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D422DD-9038-C54C-9ADA-9831F41B8211}" type="doc">
      <dgm:prSet loTypeId="urn:microsoft.com/office/officeart/2009/3/layout/OpposingIdeas" loCatId="" qsTypeId="urn:microsoft.com/office/officeart/2005/8/quickstyle/simple1" qsCatId="simple" csTypeId="urn:microsoft.com/office/officeart/2005/8/colors/accent4_1" csCatId="accent4" phldr="1"/>
      <dgm:spPr/>
      <dgm:t>
        <a:bodyPr/>
        <a:lstStyle/>
        <a:p>
          <a:endParaRPr lang="en-US"/>
        </a:p>
      </dgm:t>
    </dgm:pt>
    <dgm:pt modelId="{B02079D2-BA02-3B4B-A3B7-72674E776AFB}">
      <dgm:prSet phldrT="[Text]"/>
      <dgm:spPr/>
      <dgm:t>
        <a:bodyPr/>
        <a:lstStyle/>
        <a:p>
          <a:r>
            <a:rPr lang="en-US">
              <a:latin typeface="Avenir Next LT Pro Light" panose="020B0304020202020204" pitchFamily="34" charset="0"/>
            </a:rPr>
            <a:t>Income</a:t>
          </a:r>
        </a:p>
      </dgm:t>
    </dgm:pt>
    <dgm:pt modelId="{111DA71F-45A8-104E-AF72-189B0D35D46E}" type="parTrans" cxnId="{1FDF1D13-92E3-7340-BC06-7E3A6C5F97F0}">
      <dgm:prSet/>
      <dgm:spPr/>
      <dgm:t>
        <a:bodyPr/>
        <a:lstStyle/>
        <a:p>
          <a:endParaRPr lang="en-US"/>
        </a:p>
      </dgm:t>
    </dgm:pt>
    <dgm:pt modelId="{7BF02713-B005-4F45-87D1-2BC19C076B59}" type="sibTrans" cxnId="{1FDF1D13-92E3-7340-BC06-7E3A6C5F97F0}">
      <dgm:prSet/>
      <dgm:spPr/>
      <dgm:t>
        <a:bodyPr/>
        <a:lstStyle/>
        <a:p>
          <a:endParaRPr lang="en-US"/>
        </a:p>
      </dgm:t>
    </dgm:pt>
    <dgm:pt modelId="{69DCCBF8-FBC0-FD47-8931-A2A8270B2ADC}">
      <dgm:prSet phldrT="[Text]"/>
      <dgm:spPr/>
      <dgm:t>
        <a:bodyPr/>
        <a:lstStyle/>
        <a:p>
          <a:r>
            <a:rPr lang="en-US">
              <a:latin typeface="Avenir Next LT Pro Light" panose="020B0304020202020204" pitchFamily="34" charset="0"/>
            </a:rPr>
            <a:t>Expenses</a:t>
          </a:r>
        </a:p>
      </dgm:t>
    </dgm:pt>
    <dgm:pt modelId="{449BD333-DB02-2F49-9A09-3553D2A20F0B}" type="parTrans" cxnId="{F4689D90-2DD5-D042-9265-044E75FF42DF}">
      <dgm:prSet/>
      <dgm:spPr/>
      <dgm:t>
        <a:bodyPr/>
        <a:lstStyle/>
        <a:p>
          <a:endParaRPr lang="en-US"/>
        </a:p>
      </dgm:t>
    </dgm:pt>
    <dgm:pt modelId="{B3855ED5-46AF-EA41-98CC-8EC6B69F6F99}" type="sibTrans" cxnId="{F4689D90-2DD5-D042-9265-044E75FF42DF}">
      <dgm:prSet/>
      <dgm:spPr/>
      <dgm:t>
        <a:bodyPr/>
        <a:lstStyle/>
        <a:p>
          <a:endParaRPr lang="en-US"/>
        </a:p>
      </dgm:t>
    </dgm:pt>
    <dgm:pt modelId="{BED7F723-2263-2E4A-84C9-7A6FCF5D348F}">
      <dgm:prSet phldrT="[Text]"/>
      <dgm:spPr/>
      <dgm:t>
        <a:bodyPr/>
        <a:lstStyle/>
        <a:p>
          <a:r>
            <a:rPr lang="en-US">
              <a:latin typeface="Avenir Next LT Pro Light" panose="020B0304020202020204" pitchFamily="34" charset="0"/>
            </a:rPr>
            <a:t>KI and district dues</a:t>
          </a:r>
        </a:p>
      </dgm:t>
    </dgm:pt>
    <dgm:pt modelId="{FF61FC1D-1DA6-914F-A86E-BE10263E0152}" type="parTrans" cxnId="{A89B3B7B-905E-FB42-8D9A-71A4547687C3}">
      <dgm:prSet/>
      <dgm:spPr/>
      <dgm:t>
        <a:bodyPr/>
        <a:lstStyle/>
        <a:p>
          <a:endParaRPr lang="en-US"/>
        </a:p>
      </dgm:t>
    </dgm:pt>
    <dgm:pt modelId="{2423E40E-CCF4-8C42-8F7A-8442163AD3A0}" type="sibTrans" cxnId="{A89B3B7B-905E-FB42-8D9A-71A4547687C3}">
      <dgm:prSet/>
      <dgm:spPr/>
      <dgm:t>
        <a:bodyPr/>
        <a:lstStyle/>
        <a:p>
          <a:endParaRPr lang="en-US"/>
        </a:p>
      </dgm:t>
    </dgm:pt>
    <dgm:pt modelId="{84BFBC7C-9297-8C46-9832-42EA1BB58410}">
      <dgm:prSet phldrT="[Text]"/>
      <dgm:spPr/>
      <dgm:t>
        <a:bodyPr/>
        <a:lstStyle/>
        <a:p>
          <a:r>
            <a:rPr lang="en-US">
              <a:latin typeface="Avenir Next LT Pro Light" panose="020B0304020202020204" pitchFamily="34" charset="0"/>
            </a:rPr>
            <a:t>Dues</a:t>
          </a:r>
        </a:p>
      </dgm:t>
    </dgm:pt>
    <dgm:pt modelId="{B3B3A43E-5DD0-5D43-99E4-B4C97A8ED48D}" type="parTrans" cxnId="{EE4193E6-A503-9C40-BEF0-3F6C5ABF48BB}">
      <dgm:prSet/>
      <dgm:spPr/>
      <dgm:t>
        <a:bodyPr/>
        <a:lstStyle/>
        <a:p>
          <a:endParaRPr lang="en-US"/>
        </a:p>
      </dgm:t>
    </dgm:pt>
    <dgm:pt modelId="{044AC599-4DA1-9C42-B512-C5D36D1067CE}" type="sibTrans" cxnId="{EE4193E6-A503-9C40-BEF0-3F6C5ABF48BB}">
      <dgm:prSet/>
      <dgm:spPr/>
      <dgm:t>
        <a:bodyPr/>
        <a:lstStyle/>
        <a:p>
          <a:endParaRPr lang="en-US"/>
        </a:p>
      </dgm:t>
    </dgm:pt>
    <dgm:pt modelId="{31135822-DEBB-0644-A64C-92B8F00B2CB8}">
      <dgm:prSet phldrT="[Text]"/>
      <dgm:spPr/>
      <dgm:t>
        <a:bodyPr/>
        <a:lstStyle/>
        <a:p>
          <a:r>
            <a:rPr lang="en-US">
              <a:latin typeface="Avenir Next LT Pro Light" panose="020B0304020202020204" pitchFamily="34" charset="0"/>
            </a:rPr>
            <a:t>Membership fees</a:t>
          </a:r>
        </a:p>
      </dgm:t>
    </dgm:pt>
    <dgm:pt modelId="{B1C1129B-20A1-7844-B827-1B8EA2305FB1}" type="parTrans" cxnId="{45EF6CA3-543C-8145-BC80-9196F32DFCDA}">
      <dgm:prSet/>
      <dgm:spPr/>
      <dgm:t>
        <a:bodyPr/>
        <a:lstStyle/>
        <a:p>
          <a:endParaRPr lang="en-US"/>
        </a:p>
      </dgm:t>
    </dgm:pt>
    <dgm:pt modelId="{FEC54221-5BA4-8141-A41F-7CE1652E62FE}" type="sibTrans" cxnId="{45EF6CA3-543C-8145-BC80-9196F32DFCDA}">
      <dgm:prSet/>
      <dgm:spPr/>
      <dgm:t>
        <a:bodyPr/>
        <a:lstStyle/>
        <a:p>
          <a:endParaRPr lang="en-US"/>
        </a:p>
      </dgm:t>
    </dgm:pt>
    <dgm:pt modelId="{BEE5AFC0-6BF7-5F4D-8261-FFD470414473}">
      <dgm:prSet phldrT="[Text]"/>
      <dgm:spPr/>
      <dgm:t>
        <a:bodyPr/>
        <a:lstStyle/>
        <a:p>
          <a:r>
            <a:rPr lang="en-US">
              <a:latin typeface="Avenir Next LT Pro Light" panose="020B0304020202020204" pitchFamily="34" charset="0"/>
            </a:rPr>
            <a:t>Meals (if applicable)</a:t>
          </a:r>
        </a:p>
      </dgm:t>
    </dgm:pt>
    <dgm:pt modelId="{72EB7022-B660-7148-BF50-0CD72C552832}" type="parTrans" cxnId="{2BF59344-AE00-2746-9D50-799FAED0F21E}">
      <dgm:prSet/>
      <dgm:spPr/>
      <dgm:t>
        <a:bodyPr/>
        <a:lstStyle/>
        <a:p>
          <a:endParaRPr lang="en-US"/>
        </a:p>
      </dgm:t>
    </dgm:pt>
    <dgm:pt modelId="{41E05A56-D4DF-2E4F-A3B3-C1EC204F71B5}" type="sibTrans" cxnId="{2BF59344-AE00-2746-9D50-799FAED0F21E}">
      <dgm:prSet/>
      <dgm:spPr/>
      <dgm:t>
        <a:bodyPr/>
        <a:lstStyle/>
        <a:p>
          <a:endParaRPr lang="en-US"/>
        </a:p>
      </dgm:t>
    </dgm:pt>
    <dgm:pt modelId="{FD2AC5E7-1EE2-504A-8648-093C566E9657}">
      <dgm:prSet phldrT="[Text]"/>
      <dgm:spPr/>
      <dgm:t>
        <a:bodyPr/>
        <a:lstStyle/>
        <a:p>
          <a:r>
            <a:rPr lang="en-US">
              <a:latin typeface="Avenir Next LT Pro Light" panose="020B0304020202020204" pitchFamily="34" charset="0"/>
            </a:rPr>
            <a:t>Assessments</a:t>
          </a:r>
        </a:p>
      </dgm:t>
    </dgm:pt>
    <dgm:pt modelId="{997E956E-0D52-6349-8782-E3D0382919CD}" type="parTrans" cxnId="{3798146E-FE66-934F-AB88-C6CA91D38A62}">
      <dgm:prSet/>
      <dgm:spPr/>
      <dgm:t>
        <a:bodyPr/>
        <a:lstStyle/>
        <a:p>
          <a:endParaRPr lang="en-US"/>
        </a:p>
      </dgm:t>
    </dgm:pt>
    <dgm:pt modelId="{BE81DBE7-FE13-A445-B267-CEDB5D8A55C2}" type="sibTrans" cxnId="{3798146E-FE66-934F-AB88-C6CA91D38A62}">
      <dgm:prSet/>
      <dgm:spPr/>
      <dgm:t>
        <a:bodyPr/>
        <a:lstStyle/>
        <a:p>
          <a:endParaRPr lang="en-US"/>
        </a:p>
      </dgm:t>
    </dgm:pt>
    <dgm:pt modelId="{2B115F39-4374-AC42-95D4-D911B04D2718}">
      <dgm:prSet/>
      <dgm:spPr/>
      <dgm:t>
        <a:bodyPr/>
        <a:lstStyle/>
        <a:p>
          <a:r>
            <a:rPr lang="en-US">
              <a:latin typeface="Avenir Next LT Pro Light" panose="020B0304020202020204" pitchFamily="34" charset="0"/>
            </a:rPr>
            <a:t>Conventions</a:t>
          </a:r>
        </a:p>
      </dgm:t>
    </dgm:pt>
    <dgm:pt modelId="{B1238D91-46D4-264D-B46F-BF683B3FAEBA}" type="parTrans" cxnId="{F6F2F76A-95E1-0D4E-9045-A38AD49147C2}">
      <dgm:prSet/>
      <dgm:spPr/>
      <dgm:t>
        <a:bodyPr/>
        <a:lstStyle/>
        <a:p>
          <a:endParaRPr lang="en-US"/>
        </a:p>
      </dgm:t>
    </dgm:pt>
    <dgm:pt modelId="{9959EA15-AFB8-A048-BBB6-71CF62A42DDF}" type="sibTrans" cxnId="{F6F2F76A-95E1-0D4E-9045-A38AD49147C2}">
      <dgm:prSet/>
      <dgm:spPr/>
      <dgm:t>
        <a:bodyPr/>
        <a:lstStyle/>
        <a:p>
          <a:endParaRPr lang="en-US"/>
        </a:p>
      </dgm:t>
    </dgm:pt>
    <dgm:pt modelId="{1E9D0AD1-0149-AF4F-9C69-AD91BCD8C012}">
      <dgm:prSet/>
      <dgm:spPr/>
      <dgm:t>
        <a:bodyPr/>
        <a:lstStyle/>
        <a:p>
          <a:r>
            <a:rPr lang="en-US">
              <a:latin typeface="Avenir Next LT Pro Light" panose="020B0304020202020204" pitchFamily="34" charset="0"/>
            </a:rPr>
            <a:t>Club Programming </a:t>
          </a:r>
        </a:p>
      </dgm:t>
    </dgm:pt>
    <dgm:pt modelId="{8BD9093C-5DE8-4544-B469-E38BF8ADBB0A}" type="parTrans" cxnId="{ACFFDFED-2F25-164A-8647-F91663E524C5}">
      <dgm:prSet/>
      <dgm:spPr/>
      <dgm:t>
        <a:bodyPr/>
        <a:lstStyle/>
        <a:p>
          <a:endParaRPr lang="en-US"/>
        </a:p>
      </dgm:t>
    </dgm:pt>
    <dgm:pt modelId="{13D1D143-566C-2743-BE16-A383061D7F45}" type="sibTrans" cxnId="{ACFFDFED-2F25-164A-8647-F91663E524C5}">
      <dgm:prSet/>
      <dgm:spPr/>
      <dgm:t>
        <a:bodyPr/>
        <a:lstStyle/>
        <a:p>
          <a:endParaRPr lang="en-US"/>
        </a:p>
      </dgm:t>
    </dgm:pt>
    <dgm:pt modelId="{65A01FF6-1D02-3947-9443-B259B37C69BB}">
      <dgm:prSet/>
      <dgm:spPr/>
      <dgm:t>
        <a:bodyPr/>
        <a:lstStyle/>
        <a:p>
          <a:r>
            <a:rPr lang="en-US">
              <a:latin typeface="Avenir Next LT Pro Light" panose="020B0304020202020204" pitchFamily="34" charset="0"/>
            </a:rPr>
            <a:t>Magazine subscriptions</a:t>
          </a:r>
        </a:p>
      </dgm:t>
    </dgm:pt>
    <dgm:pt modelId="{A765CF66-4777-AC4B-9D86-6DE471B3DE78}" type="parTrans" cxnId="{FA78E1AB-F560-C04F-A664-2704240032F4}">
      <dgm:prSet/>
      <dgm:spPr/>
      <dgm:t>
        <a:bodyPr/>
        <a:lstStyle/>
        <a:p>
          <a:endParaRPr lang="en-US"/>
        </a:p>
      </dgm:t>
    </dgm:pt>
    <dgm:pt modelId="{7DDA95A3-CDE6-2E44-A3B4-DD6BF0DA1DCC}" type="sibTrans" cxnId="{FA78E1AB-F560-C04F-A664-2704240032F4}">
      <dgm:prSet/>
      <dgm:spPr/>
      <dgm:t>
        <a:bodyPr/>
        <a:lstStyle/>
        <a:p>
          <a:endParaRPr lang="en-US"/>
        </a:p>
      </dgm:t>
    </dgm:pt>
    <dgm:pt modelId="{DFE0843C-21C3-A44E-BEFD-CCA2AD47F2E3}">
      <dgm:prSet/>
      <dgm:spPr/>
      <dgm:t>
        <a:bodyPr/>
        <a:lstStyle/>
        <a:p>
          <a:r>
            <a:rPr lang="en-US">
              <a:latin typeface="Avenir Next LT Pro Light" panose="020B0304020202020204" pitchFamily="34" charset="0"/>
            </a:rPr>
            <a:t>Meals</a:t>
          </a:r>
        </a:p>
      </dgm:t>
    </dgm:pt>
    <dgm:pt modelId="{7617E81D-2091-D245-921F-6D5256C7334E}" type="parTrans" cxnId="{73B7216B-441D-AE4A-8B98-75353CF4DB1B}">
      <dgm:prSet/>
      <dgm:spPr/>
      <dgm:t>
        <a:bodyPr/>
        <a:lstStyle/>
        <a:p>
          <a:endParaRPr lang="en-US"/>
        </a:p>
      </dgm:t>
    </dgm:pt>
    <dgm:pt modelId="{5410F837-059D-0D44-8BC7-AA2BA65BD9B8}" type="sibTrans" cxnId="{73B7216B-441D-AE4A-8B98-75353CF4DB1B}">
      <dgm:prSet/>
      <dgm:spPr/>
      <dgm:t>
        <a:bodyPr/>
        <a:lstStyle/>
        <a:p>
          <a:endParaRPr lang="en-US"/>
        </a:p>
      </dgm:t>
    </dgm:pt>
    <dgm:pt modelId="{90FDE5FD-C479-5447-94B3-4BAB329F60F6}">
      <dgm:prSet/>
      <dgm:spPr/>
      <dgm:t>
        <a:bodyPr/>
        <a:lstStyle/>
        <a:p>
          <a:r>
            <a:rPr lang="en-US">
              <a:latin typeface="Avenir Next LT Pro Light" panose="020B0304020202020204" pitchFamily="34" charset="0"/>
            </a:rPr>
            <a:t>Club newsletters</a:t>
          </a:r>
        </a:p>
      </dgm:t>
    </dgm:pt>
    <dgm:pt modelId="{8071A1EC-0AE8-4D4E-96C0-0E3BC0855574}" type="parTrans" cxnId="{F0A6E4AA-9C2B-D142-B87A-57E78B7E9E06}">
      <dgm:prSet/>
      <dgm:spPr/>
      <dgm:t>
        <a:bodyPr/>
        <a:lstStyle/>
        <a:p>
          <a:endParaRPr lang="en-US"/>
        </a:p>
      </dgm:t>
    </dgm:pt>
    <dgm:pt modelId="{17A60CB2-A7E1-7844-9EB9-33C88F998D4B}" type="sibTrans" cxnId="{F0A6E4AA-9C2B-D142-B87A-57E78B7E9E06}">
      <dgm:prSet/>
      <dgm:spPr/>
      <dgm:t>
        <a:bodyPr/>
        <a:lstStyle/>
        <a:p>
          <a:endParaRPr lang="en-US"/>
        </a:p>
      </dgm:t>
    </dgm:pt>
    <dgm:pt modelId="{9CE99A16-A0A7-E14E-BF14-7ED85DB64E1A}">
      <dgm:prSet/>
      <dgm:spPr/>
      <dgm:t>
        <a:bodyPr/>
        <a:lstStyle/>
        <a:p>
          <a:r>
            <a:rPr lang="en-US">
              <a:latin typeface="Avenir Next LT Pro Light" panose="020B0304020202020204" pitchFamily="34" charset="0"/>
            </a:rPr>
            <a:t>Liability insurance</a:t>
          </a:r>
        </a:p>
      </dgm:t>
    </dgm:pt>
    <dgm:pt modelId="{1CE42745-2C36-924E-8292-695861FC8E8D}" type="parTrans" cxnId="{2F3145F5-EE32-EB46-9570-E3CEBAE8DCF5}">
      <dgm:prSet/>
      <dgm:spPr/>
      <dgm:t>
        <a:bodyPr/>
        <a:lstStyle/>
        <a:p>
          <a:endParaRPr lang="en-US"/>
        </a:p>
      </dgm:t>
    </dgm:pt>
    <dgm:pt modelId="{588CC7BB-9747-144A-979C-3B599993D23C}" type="sibTrans" cxnId="{2F3145F5-EE32-EB46-9570-E3CEBAE8DCF5}">
      <dgm:prSet/>
      <dgm:spPr/>
      <dgm:t>
        <a:bodyPr/>
        <a:lstStyle/>
        <a:p>
          <a:endParaRPr lang="en-US"/>
        </a:p>
      </dgm:t>
    </dgm:pt>
    <dgm:pt modelId="{6B7E510B-05B5-5E49-A5F2-23F596C7478B}" type="pres">
      <dgm:prSet presAssocID="{60D422DD-9038-C54C-9ADA-9831F41B8211}" presName="Name0" presStyleCnt="0">
        <dgm:presLayoutVars>
          <dgm:chMax val="2"/>
          <dgm:dir/>
          <dgm:animOne val="branch"/>
          <dgm:animLvl val="lvl"/>
          <dgm:resizeHandles val="exact"/>
        </dgm:presLayoutVars>
      </dgm:prSet>
      <dgm:spPr/>
    </dgm:pt>
    <dgm:pt modelId="{3F9A1B17-D7C2-DB49-8C65-B914E6F5BF85}" type="pres">
      <dgm:prSet presAssocID="{60D422DD-9038-C54C-9ADA-9831F41B8211}" presName="Background" presStyleLbl="node1" presStyleIdx="0" presStyleCnt="1"/>
      <dgm:spPr/>
    </dgm:pt>
    <dgm:pt modelId="{21B5D526-D512-7A47-947C-C190E6CCA84F}" type="pres">
      <dgm:prSet presAssocID="{60D422DD-9038-C54C-9ADA-9831F41B8211}" presName="Divider" presStyleLbl="callout" presStyleIdx="0" presStyleCnt="1"/>
      <dgm:spPr/>
    </dgm:pt>
    <dgm:pt modelId="{AA3EEF96-1672-3F46-AF1B-9813D90D2806}" type="pres">
      <dgm:prSet presAssocID="{60D422DD-9038-C54C-9ADA-9831F41B8211}" presName="ChildText1" presStyleLbl="revTx" presStyleIdx="0" presStyleCnt="0">
        <dgm:presLayoutVars>
          <dgm:chMax val="0"/>
          <dgm:chPref val="0"/>
          <dgm:bulletEnabled val="1"/>
        </dgm:presLayoutVars>
      </dgm:prSet>
      <dgm:spPr/>
    </dgm:pt>
    <dgm:pt modelId="{16A34F11-3E9B-C845-B176-950A76572797}" type="pres">
      <dgm:prSet presAssocID="{60D422DD-9038-C54C-9ADA-9831F41B8211}" presName="ChildText2" presStyleLbl="revTx" presStyleIdx="0" presStyleCnt="0">
        <dgm:presLayoutVars>
          <dgm:chMax val="0"/>
          <dgm:chPref val="0"/>
          <dgm:bulletEnabled val="1"/>
        </dgm:presLayoutVars>
      </dgm:prSet>
      <dgm:spPr/>
    </dgm:pt>
    <dgm:pt modelId="{862FFF1C-A971-8E49-8CA6-3A0507B5ECDC}" type="pres">
      <dgm:prSet presAssocID="{60D422DD-9038-C54C-9ADA-9831F41B8211}" presName="ParentText1" presStyleLbl="revTx" presStyleIdx="0" presStyleCnt="0">
        <dgm:presLayoutVars>
          <dgm:chMax val="1"/>
          <dgm:chPref val="1"/>
        </dgm:presLayoutVars>
      </dgm:prSet>
      <dgm:spPr/>
    </dgm:pt>
    <dgm:pt modelId="{190B8294-1246-F844-AF9F-963A69916B73}" type="pres">
      <dgm:prSet presAssocID="{60D422DD-9038-C54C-9ADA-9831F41B8211}" presName="ParentShape1" presStyleLbl="alignImgPlace1" presStyleIdx="0" presStyleCnt="2">
        <dgm:presLayoutVars/>
      </dgm:prSet>
      <dgm:spPr/>
    </dgm:pt>
    <dgm:pt modelId="{BF0A1810-11DD-5B4B-BB08-587AD15420F4}" type="pres">
      <dgm:prSet presAssocID="{60D422DD-9038-C54C-9ADA-9831F41B8211}" presName="ParentText2" presStyleLbl="revTx" presStyleIdx="0" presStyleCnt="0">
        <dgm:presLayoutVars>
          <dgm:chMax val="1"/>
          <dgm:chPref val="1"/>
        </dgm:presLayoutVars>
      </dgm:prSet>
      <dgm:spPr/>
    </dgm:pt>
    <dgm:pt modelId="{494FBBEA-F7E1-9D4D-9D86-431412DA1343}" type="pres">
      <dgm:prSet presAssocID="{60D422DD-9038-C54C-9ADA-9831F41B8211}" presName="ParentShape2" presStyleLbl="alignImgPlace1" presStyleIdx="1" presStyleCnt="2">
        <dgm:presLayoutVars/>
      </dgm:prSet>
      <dgm:spPr/>
    </dgm:pt>
  </dgm:ptLst>
  <dgm:cxnLst>
    <dgm:cxn modelId="{DB171802-7388-974E-A0A3-E670FD2B70DD}" type="presOf" srcId="{69DCCBF8-FBC0-FD47-8931-A2A8270B2ADC}" destId="{BF0A1810-11DD-5B4B-BB08-587AD15420F4}" srcOrd="0" destOrd="0" presId="urn:microsoft.com/office/officeart/2009/3/layout/OpposingIdeas"/>
    <dgm:cxn modelId="{32226305-0993-AD46-B617-4F2A9F107031}" type="presOf" srcId="{DFE0843C-21C3-A44E-BEFD-CCA2AD47F2E3}" destId="{16A34F11-3E9B-C845-B176-950A76572797}" srcOrd="0" destOrd="4" presId="urn:microsoft.com/office/officeart/2009/3/layout/OpposingIdeas"/>
    <dgm:cxn modelId="{1FDF1D13-92E3-7340-BC06-7E3A6C5F97F0}" srcId="{60D422DD-9038-C54C-9ADA-9831F41B8211}" destId="{B02079D2-BA02-3B4B-A3B7-72674E776AFB}" srcOrd="0" destOrd="0" parTransId="{111DA71F-45A8-104E-AF72-189B0D35D46E}" sibTransId="{7BF02713-B005-4F45-87D1-2BC19C076B59}"/>
    <dgm:cxn modelId="{93BE8A1C-E855-FF48-8CD5-31349BA905B2}" type="presOf" srcId="{2B115F39-4374-AC42-95D4-D911B04D2718}" destId="{16A34F11-3E9B-C845-B176-950A76572797}" srcOrd="0" destOrd="1" presId="urn:microsoft.com/office/officeart/2009/3/layout/OpposingIdeas"/>
    <dgm:cxn modelId="{B20DCC32-844C-D04C-8AFC-68FCC54851F9}" type="presOf" srcId="{60D422DD-9038-C54C-9ADA-9831F41B8211}" destId="{6B7E510B-05B5-5E49-A5F2-23F596C7478B}" srcOrd="0" destOrd="0" presId="urn:microsoft.com/office/officeart/2009/3/layout/OpposingIdeas"/>
    <dgm:cxn modelId="{D3552438-31C4-EF46-8A97-2DE1435F5A85}" type="presOf" srcId="{B02079D2-BA02-3B4B-A3B7-72674E776AFB}" destId="{862FFF1C-A971-8E49-8CA6-3A0507B5ECDC}" srcOrd="0" destOrd="0" presId="urn:microsoft.com/office/officeart/2009/3/layout/OpposingIdeas"/>
    <dgm:cxn modelId="{E143823E-EB1F-A84B-A914-297EB17F6BBC}" type="presOf" srcId="{31135822-DEBB-0644-A64C-92B8F00B2CB8}" destId="{AA3EEF96-1672-3F46-AF1B-9813D90D2806}" srcOrd="0" destOrd="1" presId="urn:microsoft.com/office/officeart/2009/3/layout/OpposingIdeas"/>
    <dgm:cxn modelId="{2BF59344-AE00-2746-9D50-799FAED0F21E}" srcId="{B02079D2-BA02-3B4B-A3B7-72674E776AFB}" destId="{BEE5AFC0-6BF7-5F4D-8261-FFD470414473}" srcOrd="2" destOrd="0" parTransId="{72EB7022-B660-7148-BF50-0CD72C552832}" sibTransId="{41E05A56-D4DF-2E4F-A3B3-C1EC204F71B5}"/>
    <dgm:cxn modelId="{F6F2F76A-95E1-0D4E-9045-A38AD49147C2}" srcId="{69DCCBF8-FBC0-FD47-8931-A2A8270B2ADC}" destId="{2B115F39-4374-AC42-95D4-D911B04D2718}" srcOrd="1" destOrd="0" parTransId="{B1238D91-46D4-264D-B46F-BF683B3FAEBA}" sibTransId="{9959EA15-AFB8-A048-BBB6-71CF62A42DDF}"/>
    <dgm:cxn modelId="{73B7216B-441D-AE4A-8B98-75353CF4DB1B}" srcId="{69DCCBF8-FBC0-FD47-8931-A2A8270B2ADC}" destId="{DFE0843C-21C3-A44E-BEFD-CCA2AD47F2E3}" srcOrd="4" destOrd="0" parTransId="{7617E81D-2091-D245-921F-6D5256C7334E}" sibTransId="{5410F837-059D-0D44-8BC7-AA2BA65BD9B8}"/>
    <dgm:cxn modelId="{3798146E-FE66-934F-AB88-C6CA91D38A62}" srcId="{B02079D2-BA02-3B4B-A3B7-72674E776AFB}" destId="{FD2AC5E7-1EE2-504A-8648-093C566E9657}" srcOrd="3" destOrd="0" parTransId="{997E956E-0D52-6349-8782-E3D0382919CD}" sibTransId="{BE81DBE7-FE13-A445-B267-CEDB5D8A55C2}"/>
    <dgm:cxn modelId="{78C55A6E-3F0E-1B46-8B5A-3230092522DE}" type="presOf" srcId="{9CE99A16-A0A7-E14E-BF14-7ED85DB64E1A}" destId="{16A34F11-3E9B-C845-B176-950A76572797}" srcOrd="0" destOrd="6" presId="urn:microsoft.com/office/officeart/2009/3/layout/OpposingIdeas"/>
    <dgm:cxn modelId="{8738FF55-D4BF-E14D-A972-DF287EE39171}" type="presOf" srcId="{69DCCBF8-FBC0-FD47-8931-A2A8270B2ADC}" destId="{494FBBEA-F7E1-9D4D-9D86-431412DA1343}" srcOrd="1" destOrd="0" presId="urn:microsoft.com/office/officeart/2009/3/layout/OpposingIdeas"/>
    <dgm:cxn modelId="{A89B3B7B-905E-FB42-8D9A-71A4547687C3}" srcId="{69DCCBF8-FBC0-FD47-8931-A2A8270B2ADC}" destId="{BED7F723-2263-2E4A-84C9-7A6FCF5D348F}" srcOrd="0" destOrd="0" parTransId="{FF61FC1D-1DA6-914F-A86E-BE10263E0152}" sibTransId="{2423E40E-CCF4-8C42-8F7A-8442163AD3A0}"/>
    <dgm:cxn modelId="{11890185-8CAA-F743-BFA9-9D5036F1EFC2}" type="presOf" srcId="{65A01FF6-1D02-3947-9443-B259B37C69BB}" destId="{16A34F11-3E9B-C845-B176-950A76572797}" srcOrd="0" destOrd="3" presId="urn:microsoft.com/office/officeart/2009/3/layout/OpposingIdeas"/>
    <dgm:cxn modelId="{69B9C18F-9D34-1042-9FBC-0D524670EE43}" type="presOf" srcId="{1E9D0AD1-0149-AF4F-9C69-AD91BCD8C012}" destId="{16A34F11-3E9B-C845-B176-950A76572797}" srcOrd="0" destOrd="2" presId="urn:microsoft.com/office/officeart/2009/3/layout/OpposingIdeas"/>
    <dgm:cxn modelId="{F4689D90-2DD5-D042-9265-044E75FF42DF}" srcId="{60D422DD-9038-C54C-9ADA-9831F41B8211}" destId="{69DCCBF8-FBC0-FD47-8931-A2A8270B2ADC}" srcOrd="1" destOrd="0" parTransId="{449BD333-DB02-2F49-9A09-3553D2A20F0B}" sibTransId="{B3855ED5-46AF-EA41-98CC-8EC6B69F6F99}"/>
    <dgm:cxn modelId="{B425B79D-1488-FF4F-941E-F00765186DDF}" type="presOf" srcId="{BED7F723-2263-2E4A-84C9-7A6FCF5D348F}" destId="{16A34F11-3E9B-C845-B176-950A76572797}" srcOrd="0" destOrd="0" presId="urn:microsoft.com/office/officeart/2009/3/layout/OpposingIdeas"/>
    <dgm:cxn modelId="{65BAF19D-D89C-9947-9A96-DADCA1F45A4D}" type="presOf" srcId="{90FDE5FD-C479-5447-94B3-4BAB329F60F6}" destId="{16A34F11-3E9B-C845-B176-950A76572797}" srcOrd="0" destOrd="5" presId="urn:microsoft.com/office/officeart/2009/3/layout/OpposingIdeas"/>
    <dgm:cxn modelId="{2AA1139F-FE5C-BA4E-896B-71A574CA106A}" type="presOf" srcId="{FD2AC5E7-1EE2-504A-8648-093C566E9657}" destId="{AA3EEF96-1672-3F46-AF1B-9813D90D2806}" srcOrd="0" destOrd="3" presId="urn:microsoft.com/office/officeart/2009/3/layout/OpposingIdeas"/>
    <dgm:cxn modelId="{45EF6CA3-543C-8145-BC80-9196F32DFCDA}" srcId="{B02079D2-BA02-3B4B-A3B7-72674E776AFB}" destId="{31135822-DEBB-0644-A64C-92B8F00B2CB8}" srcOrd="1" destOrd="0" parTransId="{B1C1129B-20A1-7844-B827-1B8EA2305FB1}" sibTransId="{FEC54221-5BA4-8141-A41F-7CE1652E62FE}"/>
    <dgm:cxn modelId="{F0A6E4AA-9C2B-D142-B87A-57E78B7E9E06}" srcId="{69DCCBF8-FBC0-FD47-8931-A2A8270B2ADC}" destId="{90FDE5FD-C479-5447-94B3-4BAB329F60F6}" srcOrd="5" destOrd="0" parTransId="{8071A1EC-0AE8-4D4E-96C0-0E3BC0855574}" sibTransId="{17A60CB2-A7E1-7844-9EB9-33C88F998D4B}"/>
    <dgm:cxn modelId="{FA78E1AB-F560-C04F-A664-2704240032F4}" srcId="{69DCCBF8-FBC0-FD47-8931-A2A8270B2ADC}" destId="{65A01FF6-1D02-3947-9443-B259B37C69BB}" srcOrd="3" destOrd="0" parTransId="{A765CF66-4777-AC4B-9D86-6DE471B3DE78}" sibTransId="{7DDA95A3-CDE6-2E44-A3B4-DD6BF0DA1DCC}"/>
    <dgm:cxn modelId="{7C4D49DF-2333-9F43-B57D-085B5C160F26}" type="presOf" srcId="{84BFBC7C-9297-8C46-9832-42EA1BB58410}" destId="{AA3EEF96-1672-3F46-AF1B-9813D90D2806}" srcOrd="0" destOrd="0" presId="urn:microsoft.com/office/officeart/2009/3/layout/OpposingIdeas"/>
    <dgm:cxn modelId="{EE4193E6-A503-9C40-BEF0-3F6C5ABF48BB}" srcId="{B02079D2-BA02-3B4B-A3B7-72674E776AFB}" destId="{84BFBC7C-9297-8C46-9832-42EA1BB58410}" srcOrd="0" destOrd="0" parTransId="{B3B3A43E-5DD0-5D43-99E4-B4C97A8ED48D}" sibTransId="{044AC599-4DA1-9C42-B512-C5D36D1067CE}"/>
    <dgm:cxn modelId="{E397BBE6-9D3B-8D46-96F3-AE5C49C52497}" type="presOf" srcId="{BEE5AFC0-6BF7-5F4D-8261-FFD470414473}" destId="{AA3EEF96-1672-3F46-AF1B-9813D90D2806}" srcOrd="0" destOrd="2" presId="urn:microsoft.com/office/officeart/2009/3/layout/OpposingIdeas"/>
    <dgm:cxn modelId="{ACFFDFED-2F25-164A-8647-F91663E524C5}" srcId="{69DCCBF8-FBC0-FD47-8931-A2A8270B2ADC}" destId="{1E9D0AD1-0149-AF4F-9C69-AD91BCD8C012}" srcOrd="2" destOrd="0" parTransId="{8BD9093C-5DE8-4544-B469-E38BF8ADBB0A}" sibTransId="{13D1D143-566C-2743-BE16-A383061D7F45}"/>
    <dgm:cxn modelId="{2F3145F5-EE32-EB46-9570-E3CEBAE8DCF5}" srcId="{69DCCBF8-FBC0-FD47-8931-A2A8270B2ADC}" destId="{9CE99A16-A0A7-E14E-BF14-7ED85DB64E1A}" srcOrd="6" destOrd="0" parTransId="{1CE42745-2C36-924E-8292-695861FC8E8D}" sibTransId="{588CC7BB-9747-144A-979C-3B599993D23C}"/>
    <dgm:cxn modelId="{A08370FB-FF1A-FB4F-9C8D-0362C6EFCC8C}" type="presOf" srcId="{B02079D2-BA02-3B4B-A3B7-72674E776AFB}" destId="{190B8294-1246-F844-AF9F-963A69916B73}" srcOrd="1" destOrd="0" presId="urn:microsoft.com/office/officeart/2009/3/layout/OpposingIdeas"/>
    <dgm:cxn modelId="{AC86A8A1-A62D-8241-BEAB-F4E805C1B14C}" type="presParOf" srcId="{6B7E510B-05B5-5E49-A5F2-23F596C7478B}" destId="{3F9A1B17-D7C2-DB49-8C65-B914E6F5BF85}" srcOrd="0" destOrd="0" presId="urn:microsoft.com/office/officeart/2009/3/layout/OpposingIdeas"/>
    <dgm:cxn modelId="{682E257C-EC50-2D4E-8755-1848F010182E}" type="presParOf" srcId="{6B7E510B-05B5-5E49-A5F2-23F596C7478B}" destId="{21B5D526-D512-7A47-947C-C190E6CCA84F}" srcOrd="1" destOrd="0" presId="urn:microsoft.com/office/officeart/2009/3/layout/OpposingIdeas"/>
    <dgm:cxn modelId="{3086206D-AB95-B240-BFD3-E44E44C47278}" type="presParOf" srcId="{6B7E510B-05B5-5E49-A5F2-23F596C7478B}" destId="{AA3EEF96-1672-3F46-AF1B-9813D90D2806}" srcOrd="2" destOrd="0" presId="urn:microsoft.com/office/officeart/2009/3/layout/OpposingIdeas"/>
    <dgm:cxn modelId="{B9024A42-5A25-B743-B4C2-9949A0ECAD5C}" type="presParOf" srcId="{6B7E510B-05B5-5E49-A5F2-23F596C7478B}" destId="{16A34F11-3E9B-C845-B176-950A76572797}" srcOrd="3" destOrd="0" presId="urn:microsoft.com/office/officeart/2009/3/layout/OpposingIdeas"/>
    <dgm:cxn modelId="{B4857384-4099-2D47-9EF4-80D0B12A80FD}" type="presParOf" srcId="{6B7E510B-05B5-5E49-A5F2-23F596C7478B}" destId="{862FFF1C-A971-8E49-8CA6-3A0507B5ECDC}" srcOrd="4" destOrd="0" presId="urn:microsoft.com/office/officeart/2009/3/layout/OpposingIdeas"/>
    <dgm:cxn modelId="{E8D38479-4491-0B45-85AA-1066AA8CA723}" type="presParOf" srcId="{6B7E510B-05B5-5E49-A5F2-23F596C7478B}" destId="{190B8294-1246-F844-AF9F-963A69916B73}" srcOrd="5" destOrd="0" presId="urn:microsoft.com/office/officeart/2009/3/layout/OpposingIdeas"/>
    <dgm:cxn modelId="{2B158748-CC39-824E-94B5-D1BF822321E0}" type="presParOf" srcId="{6B7E510B-05B5-5E49-A5F2-23F596C7478B}" destId="{BF0A1810-11DD-5B4B-BB08-587AD15420F4}" srcOrd="6" destOrd="0" presId="urn:microsoft.com/office/officeart/2009/3/layout/OpposingIdeas"/>
    <dgm:cxn modelId="{99A74567-C115-1846-BE5B-9264DE2E216A}" type="presParOf" srcId="{6B7E510B-05B5-5E49-A5F2-23F596C7478B}" destId="{494FBBEA-F7E1-9D4D-9D86-431412DA1343}" srcOrd="7" destOrd="0" presId="urn:microsoft.com/office/officeart/2009/3/layout/OpposingIdea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D422DD-9038-C54C-9ADA-9831F41B8211}" type="doc">
      <dgm:prSet loTypeId="urn:microsoft.com/office/officeart/2009/3/layout/OpposingIdeas" loCatId="" qsTypeId="urn:microsoft.com/office/officeart/2005/8/quickstyle/simple1" qsCatId="simple" csTypeId="urn:microsoft.com/office/officeart/2005/8/colors/accent4_1" csCatId="accent4" phldr="1"/>
      <dgm:spPr/>
      <dgm:t>
        <a:bodyPr/>
        <a:lstStyle/>
        <a:p>
          <a:endParaRPr lang="en-US"/>
        </a:p>
      </dgm:t>
    </dgm:pt>
    <dgm:pt modelId="{B02079D2-BA02-3B4B-A3B7-72674E776AFB}">
      <dgm:prSet phldrT="[Text]"/>
      <dgm:spPr/>
      <dgm:t>
        <a:bodyPr/>
        <a:lstStyle/>
        <a:p>
          <a:r>
            <a:rPr lang="en-US">
              <a:latin typeface="Avenir Next LT Pro" panose="020B0504020202020204" pitchFamily="34" charset="0"/>
            </a:rPr>
            <a:t>Income</a:t>
          </a:r>
        </a:p>
      </dgm:t>
    </dgm:pt>
    <dgm:pt modelId="{111DA71F-45A8-104E-AF72-189B0D35D46E}" type="parTrans" cxnId="{1FDF1D13-92E3-7340-BC06-7E3A6C5F97F0}">
      <dgm:prSet/>
      <dgm:spPr/>
      <dgm:t>
        <a:bodyPr/>
        <a:lstStyle/>
        <a:p>
          <a:endParaRPr lang="en-US"/>
        </a:p>
      </dgm:t>
    </dgm:pt>
    <dgm:pt modelId="{7BF02713-B005-4F45-87D1-2BC19C076B59}" type="sibTrans" cxnId="{1FDF1D13-92E3-7340-BC06-7E3A6C5F97F0}">
      <dgm:prSet/>
      <dgm:spPr/>
      <dgm:t>
        <a:bodyPr/>
        <a:lstStyle/>
        <a:p>
          <a:endParaRPr lang="en-US"/>
        </a:p>
      </dgm:t>
    </dgm:pt>
    <dgm:pt modelId="{69DCCBF8-FBC0-FD47-8931-A2A8270B2ADC}">
      <dgm:prSet phldrT="[Text]"/>
      <dgm:spPr/>
      <dgm:t>
        <a:bodyPr/>
        <a:lstStyle/>
        <a:p>
          <a:r>
            <a:rPr lang="en-US">
              <a:latin typeface="Avenir Next LT Pro" panose="020B0504020202020204" pitchFamily="34" charset="0"/>
            </a:rPr>
            <a:t>Expenses</a:t>
          </a:r>
        </a:p>
      </dgm:t>
    </dgm:pt>
    <dgm:pt modelId="{449BD333-DB02-2F49-9A09-3553D2A20F0B}" type="parTrans" cxnId="{F4689D90-2DD5-D042-9265-044E75FF42DF}">
      <dgm:prSet/>
      <dgm:spPr/>
      <dgm:t>
        <a:bodyPr/>
        <a:lstStyle/>
        <a:p>
          <a:endParaRPr lang="en-US"/>
        </a:p>
      </dgm:t>
    </dgm:pt>
    <dgm:pt modelId="{B3855ED5-46AF-EA41-98CC-8EC6B69F6F99}" type="sibTrans" cxnId="{F4689D90-2DD5-D042-9265-044E75FF42DF}">
      <dgm:prSet/>
      <dgm:spPr/>
      <dgm:t>
        <a:bodyPr/>
        <a:lstStyle/>
        <a:p>
          <a:endParaRPr lang="en-US"/>
        </a:p>
      </dgm:t>
    </dgm:pt>
    <dgm:pt modelId="{BED7F723-2263-2E4A-84C9-7A6FCF5D348F}">
      <dgm:prSet phldrT="[Text]"/>
      <dgm:spPr/>
      <dgm:t>
        <a:bodyPr/>
        <a:lstStyle/>
        <a:p>
          <a:r>
            <a:rPr lang="en-US" altLang="en-US">
              <a:latin typeface="Avenir Next LT Pro" panose="020B0504020202020204" pitchFamily="34" charset="0"/>
            </a:rPr>
            <a:t>Club service activities</a:t>
          </a:r>
          <a:endParaRPr lang="en-US">
            <a:latin typeface="Avenir Next LT Pro" panose="020B0504020202020204" pitchFamily="34" charset="0"/>
          </a:endParaRPr>
        </a:p>
      </dgm:t>
    </dgm:pt>
    <dgm:pt modelId="{FF61FC1D-1DA6-914F-A86E-BE10263E0152}" type="parTrans" cxnId="{A89B3B7B-905E-FB42-8D9A-71A4547687C3}">
      <dgm:prSet/>
      <dgm:spPr/>
      <dgm:t>
        <a:bodyPr/>
        <a:lstStyle/>
        <a:p>
          <a:endParaRPr lang="en-US"/>
        </a:p>
      </dgm:t>
    </dgm:pt>
    <dgm:pt modelId="{2423E40E-CCF4-8C42-8F7A-8442163AD3A0}" type="sibTrans" cxnId="{A89B3B7B-905E-FB42-8D9A-71A4547687C3}">
      <dgm:prSet/>
      <dgm:spPr/>
      <dgm:t>
        <a:bodyPr/>
        <a:lstStyle/>
        <a:p>
          <a:endParaRPr lang="en-US"/>
        </a:p>
      </dgm:t>
    </dgm:pt>
    <dgm:pt modelId="{84BFBC7C-9297-8C46-9832-42EA1BB58410}">
      <dgm:prSet phldrT="[Text]"/>
      <dgm:spPr/>
      <dgm:t>
        <a:bodyPr/>
        <a:lstStyle/>
        <a:p>
          <a:r>
            <a:rPr lang="en-US" altLang="en-US">
              <a:latin typeface="Avenir Next LT Pro" panose="020B0504020202020204" pitchFamily="34" charset="0"/>
            </a:rPr>
            <a:t>Fundraising projects for public</a:t>
          </a:r>
          <a:endParaRPr lang="en-US">
            <a:latin typeface="Avenir Next LT Pro" panose="020B0504020202020204" pitchFamily="34" charset="0"/>
          </a:endParaRPr>
        </a:p>
      </dgm:t>
    </dgm:pt>
    <dgm:pt modelId="{B3B3A43E-5DD0-5D43-99E4-B4C97A8ED48D}" type="parTrans" cxnId="{EE4193E6-A503-9C40-BEF0-3F6C5ABF48BB}">
      <dgm:prSet/>
      <dgm:spPr/>
      <dgm:t>
        <a:bodyPr/>
        <a:lstStyle/>
        <a:p>
          <a:endParaRPr lang="en-US"/>
        </a:p>
      </dgm:t>
    </dgm:pt>
    <dgm:pt modelId="{044AC599-4DA1-9C42-B512-C5D36D1067CE}" type="sibTrans" cxnId="{EE4193E6-A503-9C40-BEF0-3F6C5ABF48BB}">
      <dgm:prSet/>
      <dgm:spPr/>
      <dgm:t>
        <a:bodyPr/>
        <a:lstStyle/>
        <a:p>
          <a:endParaRPr lang="en-US"/>
        </a:p>
      </dgm:t>
    </dgm:pt>
    <dgm:pt modelId="{2C8BA720-1A83-C446-9FD9-6B2F6B37A695}">
      <dgm:prSet/>
      <dgm:spPr/>
      <dgm:t>
        <a:bodyPr/>
        <a:lstStyle/>
        <a:p>
          <a:r>
            <a:rPr lang="en-US" altLang="en-US">
              <a:latin typeface="Avenir Next LT Pro" panose="020B0504020202020204" pitchFamily="34" charset="0"/>
            </a:rPr>
            <a:t>Member-only fundraising projects</a:t>
          </a:r>
        </a:p>
      </dgm:t>
    </dgm:pt>
    <dgm:pt modelId="{2A3B1877-6311-A14B-941A-6EF3879A5225}" type="parTrans" cxnId="{DDAA40F0-CE1E-3F4D-A75A-E3B2349FFFFD}">
      <dgm:prSet/>
      <dgm:spPr/>
      <dgm:t>
        <a:bodyPr/>
        <a:lstStyle/>
        <a:p>
          <a:endParaRPr lang="en-US"/>
        </a:p>
      </dgm:t>
    </dgm:pt>
    <dgm:pt modelId="{1D6CFB48-22D9-E146-B42C-E3A0FB4ECEFD}" type="sibTrans" cxnId="{DDAA40F0-CE1E-3F4D-A75A-E3B2349FFFFD}">
      <dgm:prSet/>
      <dgm:spPr/>
      <dgm:t>
        <a:bodyPr/>
        <a:lstStyle/>
        <a:p>
          <a:endParaRPr lang="en-US"/>
        </a:p>
      </dgm:t>
    </dgm:pt>
    <dgm:pt modelId="{FBBFBD90-F67B-DA4F-A334-794D2457F376}">
      <dgm:prSet/>
      <dgm:spPr/>
      <dgm:t>
        <a:bodyPr/>
        <a:lstStyle/>
        <a:p>
          <a:r>
            <a:rPr lang="en-US" altLang="en-US">
              <a:latin typeface="Avenir Next LT Pro" panose="020B0504020202020204" pitchFamily="34" charset="0"/>
            </a:rPr>
            <a:t>Charitable, educational or religious activities</a:t>
          </a:r>
        </a:p>
      </dgm:t>
    </dgm:pt>
    <dgm:pt modelId="{2967CC9A-5ACD-454A-84CB-60B956CB8A33}" type="parTrans" cxnId="{BD20805C-7EDC-F347-8E83-A2ECD8BCA255}">
      <dgm:prSet/>
      <dgm:spPr/>
      <dgm:t>
        <a:bodyPr/>
        <a:lstStyle/>
        <a:p>
          <a:endParaRPr lang="en-US"/>
        </a:p>
      </dgm:t>
    </dgm:pt>
    <dgm:pt modelId="{9A2C9E36-68C9-7D49-83C3-A648D26CD60C}" type="sibTrans" cxnId="{BD20805C-7EDC-F347-8E83-A2ECD8BCA255}">
      <dgm:prSet/>
      <dgm:spPr/>
      <dgm:t>
        <a:bodyPr/>
        <a:lstStyle/>
        <a:p>
          <a:endParaRPr lang="en-US"/>
        </a:p>
      </dgm:t>
    </dgm:pt>
    <dgm:pt modelId="{80A871D8-3F51-EA46-9A99-629F5C93EFE3}">
      <dgm:prSet/>
      <dgm:spPr/>
      <dgm:t>
        <a:bodyPr/>
        <a:lstStyle/>
        <a:p>
          <a:r>
            <a:rPr lang="en-US" altLang="en-US">
              <a:latin typeface="Avenir Next LT Pro" panose="020B0504020202020204" pitchFamily="34" charset="0"/>
            </a:rPr>
            <a:t>Sponsorship of SLP club</a:t>
          </a:r>
        </a:p>
      </dgm:t>
    </dgm:pt>
    <dgm:pt modelId="{EE9471CA-A2EB-C847-BA18-3A832673186E}" type="parTrans" cxnId="{3505C961-8EE8-4B47-A238-028F80B492F2}">
      <dgm:prSet/>
      <dgm:spPr/>
      <dgm:t>
        <a:bodyPr/>
        <a:lstStyle/>
        <a:p>
          <a:endParaRPr lang="en-US"/>
        </a:p>
      </dgm:t>
    </dgm:pt>
    <dgm:pt modelId="{A3306486-121D-0645-8D4D-3E55C1538C46}" type="sibTrans" cxnId="{3505C961-8EE8-4B47-A238-028F80B492F2}">
      <dgm:prSet/>
      <dgm:spPr/>
      <dgm:t>
        <a:bodyPr/>
        <a:lstStyle/>
        <a:p>
          <a:endParaRPr lang="en-US"/>
        </a:p>
      </dgm:t>
    </dgm:pt>
    <dgm:pt modelId="{CBCCBF19-DF28-4341-8E6D-ECB5DB7246E6}">
      <dgm:prSet/>
      <dgm:spPr/>
      <dgm:t>
        <a:bodyPr/>
        <a:lstStyle/>
        <a:p>
          <a:r>
            <a:rPr lang="en-US" altLang="en-US">
              <a:latin typeface="Avenir Next LT Pro" panose="020B0504020202020204" pitchFamily="34" charset="0"/>
            </a:rPr>
            <a:t>Liability insurance</a:t>
          </a:r>
        </a:p>
        <a:p>
          <a:r>
            <a:rPr lang="en-US" altLang="en-US">
              <a:latin typeface="Avenir Next LT Pro" panose="020B0504020202020204" pitchFamily="34" charset="0"/>
            </a:rPr>
            <a:t>Club leadership education, district education events, and Kiwanis Education Conference</a:t>
          </a:r>
        </a:p>
      </dgm:t>
    </dgm:pt>
    <dgm:pt modelId="{ABD96C63-2BD7-334D-B356-C30AD2A1BFB5}" type="parTrans" cxnId="{572E43C5-73EF-0B4D-9904-C2E433A3B5F9}">
      <dgm:prSet/>
      <dgm:spPr/>
      <dgm:t>
        <a:bodyPr/>
        <a:lstStyle/>
        <a:p>
          <a:endParaRPr lang="en-US"/>
        </a:p>
      </dgm:t>
    </dgm:pt>
    <dgm:pt modelId="{D040061A-7D69-8F46-8AAA-6B78AA4D6AA2}" type="sibTrans" cxnId="{572E43C5-73EF-0B4D-9904-C2E433A3B5F9}">
      <dgm:prSet/>
      <dgm:spPr/>
      <dgm:t>
        <a:bodyPr/>
        <a:lstStyle/>
        <a:p>
          <a:endParaRPr lang="en-US"/>
        </a:p>
      </dgm:t>
    </dgm:pt>
    <dgm:pt modelId="{6B7E510B-05B5-5E49-A5F2-23F596C7478B}" type="pres">
      <dgm:prSet presAssocID="{60D422DD-9038-C54C-9ADA-9831F41B8211}" presName="Name0" presStyleCnt="0">
        <dgm:presLayoutVars>
          <dgm:chMax val="2"/>
          <dgm:dir/>
          <dgm:animOne val="branch"/>
          <dgm:animLvl val="lvl"/>
          <dgm:resizeHandles val="exact"/>
        </dgm:presLayoutVars>
      </dgm:prSet>
      <dgm:spPr/>
    </dgm:pt>
    <dgm:pt modelId="{3F9A1B17-D7C2-DB49-8C65-B914E6F5BF85}" type="pres">
      <dgm:prSet presAssocID="{60D422DD-9038-C54C-9ADA-9831F41B8211}" presName="Background" presStyleLbl="node1" presStyleIdx="0" presStyleCnt="1" custScaleY="134440"/>
      <dgm:spPr/>
    </dgm:pt>
    <dgm:pt modelId="{21B5D526-D512-7A47-947C-C190E6CCA84F}" type="pres">
      <dgm:prSet presAssocID="{60D422DD-9038-C54C-9ADA-9831F41B8211}" presName="Divider" presStyleLbl="callout" presStyleIdx="0" presStyleCnt="1" custScaleY="134440"/>
      <dgm:spPr/>
    </dgm:pt>
    <dgm:pt modelId="{AA3EEF96-1672-3F46-AF1B-9813D90D2806}" type="pres">
      <dgm:prSet presAssocID="{60D422DD-9038-C54C-9ADA-9831F41B8211}" presName="ChildText1" presStyleLbl="revTx" presStyleIdx="0" presStyleCnt="0" custScaleY="133024">
        <dgm:presLayoutVars>
          <dgm:chMax val="0"/>
          <dgm:chPref val="0"/>
          <dgm:bulletEnabled val="1"/>
        </dgm:presLayoutVars>
      </dgm:prSet>
      <dgm:spPr/>
    </dgm:pt>
    <dgm:pt modelId="{16A34F11-3E9B-C845-B176-950A76572797}" type="pres">
      <dgm:prSet presAssocID="{60D422DD-9038-C54C-9ADA-9831F41B8211}" presName="ChildText2" presStyleLbl="revTx" presStyleIdx="0" presStyleCnt="0" custScaleY="133024">
        <dgm:presLayoutVars>
          <dgm:chMax val="0"/>
          <dgm:chPref val="0"/>
          <dgm:bulletEnabled val="1"/>
        </dgm:presLayoutVars>
      </dgm:prSet>
      <dgm:spPr/>
    </dgm:pt>
    <dgm:pt modelId="{862FFF1C-A971-8E49-8CA6-3A0507B5ECDC}" type="pres">
      <dgm:prSet presAssocID="{60D422DD-9038-C54C-9ADA-9831F41B8211}" presName="ParentText1" presStyleLbl="revTx" presStyleIdx="0" presStyleCnt="0">
        <dgm:presLayoutVars>
          <dgm:chMax val="1"/>
          <dgm:chPref val="1"/>
        </dgm:presLayoutVars>
      </dgm:prSet>
      <dgm:spPr/>
    </dgm:pt>
    <dgm:pt modelId="{190B8294-1246-F844-AF9F-963A69916B73}" type="pres">
      <dgm:prSet presAssocID="{60D422DD-9038-C54C-9ADA-9831F41B8211}" presName="ParentShape1" presStyleLbl="alignImgPlace1" presStyleIdx="0" presStyleCnt="2">
        <dgm:presLayoutVars/>
      </dgm:prSet>
      <dgm:spPr/>
    </dgm:pt>
    <dgm:pt modelId="{BF0A1810-11DD-5B4B-BB08-587AD15420F4}" type="pres">
      <dgm:prSet presAssocID="{60D422DD-9038-C54C-9ADA-9831F41B8211}" presName="ParentText2" presStyleLbl="revTx" presStyleIdx="0" presStyleCnt="0">
        <dgm:presLayoutVars>
          <dgm:chMax val="1"/>
          <dgm:chPref val="1"/>
        </dgm:presLayoutVars>
      </dgm:prSet>
      <dgm:spPr/>
    </dgm:pt>
    <dgm:pt modelId="{494FBBEA-F7E1-9D4D-9D86-431412DA1343}" type="pres">
      <dgm:prSet presAssocID="{60D422DD-9038-C54C-9ADA-9831F41B8211}" presName="ParentShape2" presStyleLbl="alignImgPlace1" presStyleIdx="1" presStyleCnt="2">
        <dgm:presLayoutVars/>
      </dgm:prSet>
      <dgm:spPr/>
    </dgm:pt>
  </dgm:ptLst>
  <dgm:cxnLst>
    <dgm:cxn modelId="{DB171802-7388-974E-A0A3-E670FD2B70DD}" type="presOf" srcId="{69DCCBF8-FBC0-FD47-8931-A2A8270B2ADC}" destId="{BF0A1810-11DD-5B4B-BB08-587AD15420F4}" srcOrd="0" destOrd="0" presId="urn:microsoft.com/office/officeart/2009/3/layout/OpposingIdeas"/>
    <dgm:cxn modelId="{1FDF1D13-92E3-7340-BC06-7E3A6C5F97F0}" srcId="{60D422DD-9038-C54C-9ADA-9831F41B8211}" destId="{B02079D2-BA02-3B4B-A3B7-72674E776AFB}" srcOrd="0" destOrd="0" parTransId="{111DA71F-45A8-104E-AF72-189B0D35D46E}" sibTransId="{7BF02713-B005-4F45-87D1-2BC19C076B59}"/>
    <dgm:cxn modelId="{E680331F-2B18-0443-BC6C-7CA1F2600E12}" type="presOf" srcId="{80A871D8-3F51-EA46-9A99-629F5C93EFE3}" destId="{16A34F11-3E9B-C845-B176-950A76572797}" srcOrd="0" destOrd="2" presId="urn:microsoft.com/office/officeart/2009/3/layout/OpposingIdeas"/>
    <dgm:cxn modelId="{B20DCC32-844C-D04C-8AFC-68FCC54851F9}" type="presOf" srcId="{60D422DD-9038-C54C-9ADA-9831F41B8211}" destId="{6B7E510B-05B5-5E49-A5F2-23F596C7478B}" srcOrd="0" destOrd="0" presId="urn:microsoft.com/office/officeart/2009/3/layout/OpposingIdeas"/>
    <dgm:cxn modelId="{D3552438-31C4-EF46-8A97-2DE1435F5A85}" type="presOf" srcId="{B02079D2-BA02-3B4B-A3B7-72674E776AFB}" destId="{862FFF1C-A971-8E49-8CA6-3A0507B5ECDC}" srcOrd="0" destOrd="0" presId="urn:microsoft.com/office/officeart/2009/3/layout/OpposingIdeas"/>
    <dgm:cxn modelId="{BD20805C-7EDC-F347-8E83-A2ECD8BCA255}" srcId="{69DCCBF8-FBC0-FD47-8931-A2A8270B2ADC}" destId="{FBBFBD90-F67B-DA4F-A334-794D2457F376}" srcOrd="1" destOrd="0" parTransId="{2967CC9A-5ACD-454A-84CB-60B956CB8A33}" sibTransId="{9A2C9E36-68C9-7D49-83C3-A648D26CD60C}"/>
    <dgm:cxn modelId="{3505C961-8EE8-4B47-A238-028F80B492F2}" srcId="{69DCCBF8-FBC0-FD47-8931-A2A8270B2ADC}" destId="{80A871D8-3F51-EA46-9A99-629F5C93EFE3}" srcOrd="2" destOrd="0" parTransId="{EE9471CA-A2EB-C847-BA18-3A832673186E}" sibTransId="{A3306486-121D-0645-8D4D-3E55C1538C46}"/>
    <dgm:cxn modelId="{8738FF55-D4BF-E14D-A972-DF287EE39171}" type="presOf" srcId="{69DCCBF8-FBC0-FD47-8931-A2A8270B2ADC}" destId="{494FBBEA-F7E1-9D4D-9D86-431412DA1343}" srcOrd="1" destOrd="0" presId="urn:microsoft.com/office/officeart/2009/3/layout/OpposingIdeas"/>
    <dgm:cxn modelId="{A89B3B7B-905E-FB42-8D9A-71A4547687C3}" srcId="{69DCCBF8-FBC0-FD47-8931-A2A8270B2ADC}" destId="{BED7F723-2263-2E4A-84C9-7A6FCF5D348F}" srcOrd="0" destOrd="0" parTransId="{FF61FC1D-1DA6-914F-A86E-BE10263E0152}" sibTransId="{2423E40E-CCF4-8C42-8F7A-8442163AD3A0}"/>
    <dgm:cxn modelId="{FA88F17B-2BBE-5641-BD2E-DD91D47F3D82}" type="presOf" srcId="{2C8BA720-1A83-C446-9FD9-6B2F6B37A695}" destId="{AA3EEF96-1672-3F46-AF1B-9813D90D2806}" srcOrd="0" destOrd="1" presId="urn:microsoft.com/office/officeart/2009/3/layout/OpposingIdeas"/>
    <dgm:cxn modelId="{5A53757F-63ED-6540-9C86-2A1D9088851A}" type="presOf" srcId="{CBCCBF19-DF28-4341-8E6D-ECB5DB7246E6}" destId="{16A34F11-3E9B-C845-B176-950A76572797}" srcOrd="0" destOrd="3" presId="urn:microsoft.com/office/officeart/2009/3/layout/OpposingIdeas"/>
    <dgm:cxn modelId="{F4689D90-2DD5-D042-9265-044E75FF42DF}" srcId="{60D422DD-9038-C54C-9ADA-9831F41B8211}" destId="{69DCCBF8-FBC0-FD47-8931-A2A8270B2ADC}" srcOrd="1" destOrd="0" parTransId="{449BD333-DB02-2F49-9A09-3553D2A20F0B}" sibTransId="{B3855ED5-46AF-EA41-98CC-8EC6B69F6F99}"/>
    <dgm:cxn modelId="{B425B79D-1488-FF4F-941E-F00765186DDF}" type="presOf" srcId="{BED7F723-2263-2E4A-84C9-7A6FCF5D348F}" destId="{16A34F11-3E9B-C845-B176-950A76572797}" srcOrd="0" destOrd="0" presId="urn:microsoft.com/office/officeart/2009/3/layout/OpposingIdeas"/>
    <dgm:cxn modelId="{77025BA0-C660-2842-8BCD-43B6D1D792FA}" type="presOf" srcId="{FBBFBD90-F67B-DA4F-A334-794D2457F376}" destId="{16A34F11-3E9B-C845-B176-950A76572797}" srcOrd="0" destOrd="1" presId="urn:microsoft.com/office/officeart/2009/3/layout/OpposingIdeas"/>
    <dgm:cxn modelId="{572E43C5-73EF-0B4D-9904-C2E433A3B5F9}" srcId="{69DCCBF8-FBC0-FD47-8931-A2A8270B2ADC}" destId="{CBCCBF19-DF28-4341-8E6D-ECB5DB7246E6}" srcOrd="3" destOrd="0" parTransId="{ABD96C63-2BD7-334D-B356-C30AD2A1BFB5}" sibTransId="{D040061A-7D69-8F46-8AAA-6B78AA4D6AA2}"/>
    <dgm:cxn modelId="{7C4D49DF-2333-9F43-B57D-085B5C160F26}" type="presOf" srcId="{84BFBC7C-9297-8C46-9832-42EA1BB58410}" destId="{AA3EEF96-1672-3F46-AF1B-9813D90D2806}" srcOrd="0" destOrd="0" presId="urn:microsoft.com/office/officeart/2009/3/layout/OpposingIdeas"/>
    <dgm:cxn modelId="{EE4193E6-A503-9C40-BEF0-3F6C5ABF48BB}" srcId="{B02079D2-BA02-3B4B-A3B7-72674E776AFB}" destId="{84BFBC7C-9297-8C46-9832-42EA1BB58410}" srcOrd="0" destOrd="0" parTransId="{B3B3A43E-5DD0-5D43-99E4-B4C97A8ED48D}" sibTransId="{044AC599-4DA1-9C42-B512-C5D36D1067CE}"/>
    <dgm:cxn modelId="{DDAA40F0-CE1E-3F4D-A75A-E3B2349FFFFD}" srcId="{B02079D2-BA02-3B4B-A3B7-72674E776AFB}" destId="{2C8BA720-1A83-C446-9FD9-6B2F6B37A695}" srcOrd="1" destOrd="0" parTransId="{2A3B1877-6311-A14B-941A-6EF3879A5225}" sibTransId="{1D6CFB48-22D9-E146-B42C-E3A0FB4ECEFD}"/>
    <dgm:cxn modelId="{A08370FB-FF1A-FB4F-9C8D-0362C6EFCC8C}" type="presOf" srcId="{B02079D2-BA02-3B4B-A3B7-72674E776AFB}" destId="{190B8294-1246-F844-AF9F-963A69916B73}" srcOrd="1" destOrd="0" presId="urn:microsoft.com/office/officeart/2009/3/layout/OpposingIdeas"/>
    <dgm:cxn modelId="{AC86A8A1-A62D-8241-BEAB-F4E805C1B14C}" type="presParOf" srcId="{6B7E510B-05B5-5E49-A5F2-23F596C7478B}" destId="{3F9A1B17-D7C2-DB49-8C65-B914E6F5BF85}" srcOrd="0" destOrd="0" presId="urn:microsoft.com/office/officeart/2009/3/layout/OpposingIdeas"/>
    <dgm:cxn modelId="{682E257C-EC50-2D4E-8755-1848F010182E}" type="presParOf" srcId="{6B7E510B-05B5-5E49-A5F2-23F596C7478B}" destId="{21B5D526-D512-7A47-947C-C190E6CCA84F}" srcOrd="1" destOrd="0" presId="urn:microsoft.com/office/officeart/2009/3/layout/OpposingIdeas"/>
    <dgm:cxn modelId="{3086206D-AB95-B240-BFD3-E44E44C47278}" type="presParOf" srcId="{6B7E510B-05B5-5E49-A5F2-23F596C7478B}" destId="{AA3EEF96-1672-3F46-AF1B-9813D90D2806}" srcOrd="2" destOrd="0" presId="urn:microsoft.com/office/officeart/2009/3/layout/OpposingIdeas"/>
    <dgm:cxn modelId="{B9024A42-5A25-B743-B4C2-9949A0ECAD5C}" type="presParOf" srcId="{6B7E510B-05B5-5E49-A5F2-23F596C7478B}" destId="{16A34F11-3E9B-C845-B176-950A76572797}" srcOrd="3" destOrd="0" presId="urn:microsoft.com/office/officeart/2009/3/layout/OpposingIdeas"/>
    <dgm:cxn modelId="{B4857384-4099-2D47-9EF4-80D0B12A80FD}" type="presParOf" srcId="{6B7E510B-05B5-5E49-A5F2-23F596C7478B}" destId="{862FFF1C-A971-8E49-8CA6-3A0507B5ECDC}" srcOrd="4" destOrd="0" presId="urn:microsoft.com/office/officeart/2009/3/layout/OpposingIdeas"/>
    <dgm:cxn modelId="{E8D38479-4491-0B45-85AA-1066AA8CA723}" type="presParOf" srcId="{6B7E510B-05B5-5E49-A5F2-23F596C7478B}" destId="{190B8294-1246-F844-AF9F-963A69916B73}" srcOrd="5" destOrd="0" presId="urn:microsoft.com/office/officeart/2009/3/layout/OpposingIdeas"/>
    <dgm:cxn modelId="{2B158748-CC39-824E-94B5-D1BF822321E0}" type="presParOf" srcId="{6B7E510B-05B5-5E49-A5F2-23F596C7478B}" destId="{BF0A1810-11DD-5B4B-BB08-587AD15420F4}" srcOrd="6" destOrd="0" presId="urn:microsoft.com/office/officeart/2009/3/layout/OpposingIdeas"/>
    <dgm:cxn modelId="{99A74567-C115-1846-BE5B-9264DE2E216A}" type="presParOf" srcId="{6B7E510B-05B5-5E49-A5F2-23F596C7478B}" destId="{494FBBEA-F7E1-9D4D-9D86-431412DA1343}" srcOrd="7" destOrd="0" presId="urn:microsoft.com/office/officeart/2009/3/layout/OpposingIdea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FDD166-FB16-A34F-A4CE-C9A3D7B02F78}" type="doc">
      <dgm:prSet loTypeId="urn:microsoft.com/office/officeart/2005/8/layout/orgChart1" loCatId="" qsTypeId="urn:microsoft.com/office/officeart/2005/8/quickstyle/simple1" qsCatId="simple" csTypeId="urn:microsoft.com/office/officeart/2005/8/colors/accent4_1" csCatId="accent4" phldr="1"/>
      <dgm:spPr/>
      <dgm:t>
        <a:bodyPr/>
        <a:lstStyle/>
        <a:p>
          <a:endParaRPr lang="en-US"/>
        </a:p>
      </dgm:t>
    </dgm:pt>
    <dgm:pt modelId="{EC09471A-FFAD-0E48-984B-F2DC228408E6}">
      <dgm:prSet phldrT="[Text]"/>
      <dgm:spPr>
        <a:solidFill>
          <a:schemeClr val="bg2">
            <a:lumMod val="20000"/>
            <a:lumOff val="80000"/>
          </a:schemeClr>
        </a:solidFill>
      </dgm:spPr>
      <dgm:t>
        <a:bodyPr/>
        <a:lstStyle/>
        <a:p>
          <a:r>
            <a:rPr lang="en-US">
              <a:latin typeface="Avenir Next LT Pro" panose="020B0504020202020204" pitchFamily="34" charset="0"/>
            </a:rPr>
            <a:t>Did your club file tax documents (such as Form 990-N, Form 990-EZ or Form 990 or Form 1024) with the IRS prior to July 8, 2016? </a:t>
          </a:r>
        </a:p>
      </dgm:t>
    </dgm:pt>
    <dgm:pt modelId="{43B8A039-190C-EA41-8208-58830ACEDF08}" type="parTrans" cxnId="{D60E9028-B8B4-5B47-9F83-26B796B652CB}">
      <dgm:prSet/>
      <dgm:spPr/>
      <dgm:t>
        <a:bodyPr/>
        <a:lstStyle/>
        <a:p>
          <a:endParaRPr lang="en-US"/>
        </a:p>
      </dgm:t>
    </dgm:pt>
    <dgm:pt modelId="{6B85F954-7E01-0947-8723-E0FC769E24EA}" type="sibTrans" cxnId="{D60E9028-B8B4-5B47-9F83-26B796B652CB}">
      <dgm:prSet/>
      <dgm:spPr/>
      <dgm:t>
        <a:bodyPr/>
        <a:lstStyle/>
        <a:p>
          <a:endParaRPr lang="en-US"/>
        </a:p>
      </dgm:t>
    </dgm:pt>
    <dgm:pt modelId="{AB44E395-F095-744F-9FA6-96B59716A42D}">
      <dgm:prSet/>
      <dgm:spPr>
        <a:solidFill>
          <a:schemeClr val="accent4"/>
        </a:solidFill>
      </dgm:spPr>
      <dgm:t>
        <a:bodyPr/>
        <a:lstStyle/>
        <a:p>
          <a:r>
            <a:rPr lang="en-US" b="1">
              <a:solidFill>
                <a:schemeClr val="bg1"/>
              </a:solidFill>
              <a:latin typeface="Avenir Next LT Pro" panose="020B0504020202020204" pitchFamily="34" charset="0"/>
            </a:rPr>
            <a:t>Yes</a:t>
          </a:r>
          <a:endParaRPr lang="en-US">
            <a:solidFill>
              <a:schemeClr val="bg1"/>
            </a:solidFill>
            <a:latin typeface="Avenir Next LT Pro" panose="020B0504020202020204" pitchFamily="34" charset="0"/>
          </a:endParaRPr>
        </a:p>
      </dgm:t>
    </dgm:pt>
    <dgm:pt modelId="{44530E4E-2AB9-7D42-84C0-A9A79C06FD2D}" type="parTrans" cxnId="{59F8FB4D-31BB-3441-8DFD-A32AA0B7BDF0}">
      <dgm:prSet/>
      <dgm:spPr/>
      <dgm:t>
        <a:bodyPr/>
        <a:lstStyle/>
        <a:p>
          <a:endParaRPr lang="en-US"/>
        </a:p>
      </dgm:t>
    </dgm:pt>
    <dgm:pt modelId="{5880E50E-E9B8-3E4C-8AE0-26024B633BD7}" type="sibTrans" cxnId="{59F8FB4D-31BB-3441-8DFD-A32AA0B7BDF0}">
      <dgm:prSet/>
      <dgm:spPr/>
      <dgm:t>
        <a:bodyPr/>
        <a:lstStyle/>
        <a:p>
          <a:endParaRPr lang="en-US"/>
        </a:p>
      </dgm:t>
    </dgm:pt>
    <dgm:pt modelId="{9435F398-2055-AF47-90C3-C67CF7A32FF5}">
      <dgm:prSet/>
      <dgm:spPr>
        <a:solidFill>
          <a:schemeClr val="accent2"/>
        </a:solidFill>
      </dgm:spPr>
      <dgm:t>
        <a:bodyPr/>
        <a:lstStyle/>
        <a:p>
          <a:r>
            <a:rPr lang="en-US" b="1">
              <a:solidFill>
                <a:schemeClr val="bg1"/>
              </a:solidFill>
              <a:latin typeface="Avenir Next LT Pro" panose="020B0504020202020204" pitchFamily="34" charset="0"/>
            </a:rPr>
            <a:t>No</a:t>
          </a:r>
          <a:endParaRPr lang="en-US">
            <a:solidFill>
              <a:schemeClr val="bg1"/>
            </a:solidFill>
            <a:latin typeface="Avenir Next LT Pro" panose="020B0504020202020204" pitchFamily="34" charset="0"/>
          </a:endParaRPr>
        </a:p>
      </dgm:t>
    </dgm:pt>
    <dgm:pt modelId="{DC580048-3E99-584A-873C-483D3C54CA12}" type="parTrans" cxnId="{18A16647-2BBA-3749-AEB6-4EA59E8F92FF}">
      <dgm:prSet/>
      <dgm:spPr/>
      <dgm:t>
        <a:bodyPr/>
        <a:lstStyle/>
        <a:p>
          <a:endParaRPr lang="en-US"/>
        </a:p>
      </dgm:t>
    </dgm:pt>
    <dgm:pt modelId="{B9592E0B-AC76-3444-AAFF-AF4C025BF9EB}" type="sibTrans" cxnId="{18A16647-2BBA-3749-AEB6-4EA59E8F92FF}">
      <dgm:prSet/>
      <dgm:spPr/>
      <dgm:t>
        <a:bodyPr/>
        <a:lstStyle/>
        <a:p>
          <a:endParaRPr lang="en-US"/>
        </a:p>
      </dgm:t>
    </dgm:pt>
    <dgm:pt modelId="{9AB38CF9-4BE4-AC4F-98A8-034D6FE8DEB7}">
      <dgm:prSet/>
      <dgm:spPr>
        <a:solidFill>
          <a:schemeClr val="accent4">
            <a:lumMod val="20000"/>
            <a:lumOff val="80000"/>
          </a:schemeClr>
        </a:solidFill>
      </dgm:spPr>
      <dgm:t>
        <a:bodyPr/>
        <a:lstStyle/>
        <a:p>
          <a:r>
            <a:rPr lang="en-US">
              <a:latin typeface="Avenir Next LT Pro" panose="020B0504020202020204" pitchFamily="34" charset="0"/>
            </a:rPr>
            <a:t>You do NOT need to </a:t>
          </a:r>
          <a:br>
            <a:rPr lang="en-US">
              <a:latin typeface="Avenir Next LT Pro" panose="020B0504020202020204" pitchFamily="34" charset="0"/>
            </a:rPr>
          </a:br>
          <a:r>
            <a:rPr lang="en-US">
              <a:latin typeface="Avenir Next LT Pro" panose="020B0504020202020204" pitchFamily="34" charset="0"/>
            </a:rPr>
            <a:t>file Form 8976.</a:t>
          </a:r>
        </a:p>
      </dgm:t>
    </dgm:pt>
    <dgm:pt modelId="{DA686603-73D5-8D47-A9CB-31DF1C3CB8AA}" type="parTrans" cxnId="{5B1BFADF-B1BA-B549-8345-B2E9391EB8ED}">
      <dgm:prSet/>
      <dgm:spPr/>
      <dgm:t>
        <a:bodyPr/>
        <a:lstStyle/>
        <a:p>
          <a:endParaRPr lang="en-US"/>
        </a:p>
      </dgm:t>
    </dgm:pt>
    <dgm:pt modelId="{44C64DDE-8B16-F940-93BE-D026A51B8792}" type="sibTrans" cxnId="{5B1BFADF-B1BA-B549-8345-B2E9391EB8ED}">
      <dgm:prSet/>
      <dgm:spPr/>
      <dgm:t>
        <a:bodyPr/>
        <a:lstStyle/>
        <a:p>
          <a:endParaRPr lang="en-US"/>
        </a:p>
      </dgm:t>
    </dgm:pt>
    <dgm:pt modelId="{6D26319E-40F6-694E-93D0-ED27AB98AFFD}">
      <dgm:prSet/>
      <dgm:spPr>
        <a:solidFill>
          <a:schemeClr val="accent2">
            <a:lumMod val="20000"/>
            <a:lumOff val="80000"/>
          </a:schemeClr>
        </a:solidFill>
      </dgm:spPr>
      <dgm:t>
        <a:bodyPr/>
        <a:lstStyle/>
        <a:p>
          <a:r>
            <a:rPr lang="en-US">
              <a:latin typeface="Avenir Next LT Pro" panose="020B0504020202020204" pitchFamily="34" charset="0"/>
            </a:rPr>
            <a:t>YOU NEED TO FILE Form 8976.This form is an electronic form.</a:t>
          </a:r>
        </a:p>
      </dgm:t>
    </dgm:pt>
    <dgm:pt modelId="{3A92D793-6B97-CE42-88C1-9E1DC92B2F8A}" type="parTrans" cxnId="{2879A55C-987A-1A41-A831-E3054204852A}">
      <dgm:prSet/>
      <dgm:spPr/>
      <dgm:t>
        <a:bodyPr/>
        <a:lstStyle/>
        <a:p>
          <a:endParaRPr lang="en-US"/>
        </a:p>
      </dgm:t>
    </dgm:pt>
    <dgm:pt modelId="{1AF82AE4-2F54-924E-B312-2728BC5F6AF4}" type="sibTrans" cxnId="{2879A55C-987A-1A41-A831-E3054204852A}">
      <dgm:prSet/>
      <dgm:spPr/>
      <dgm:t>
        <a:bodyPr/>
        <a:lstStyle/>
        <a:p>
          <a:endParaRPr lang="en-US"/>
        </a:p>
      </dgm:t>
    </dgm:pt>
    <dgm:pt modelId="{E21072B8-E35E-B049-A024-7E6F232B76BE}" type="pres">
      <dgm:prSet presAssocID="{58FDD166-FB16-A34F-A4CE-C9A3D7B02F78}" presName="hierChild1" presStyleCnt="0">
        <dgm:presLayoutVars>
          <dgm:orgChart val="1"/>
          <dgm:chPref val="1"/>
          <dgm:dir/>
          <dgm:animOne val="branch"/>
          <dgm:animLvl val="lvl"/>
          <dgm:resizeHandles/>
        </dgm:presLayoutVars>
      </dgm:prSet>
      <dgm:spPr/>
    </dgm:pt>
    <dgm:pt modelId="{5AB123E4-DA33-EB46-AA33-5B0C0799B46E}" type="pres">
      <dgm:prSet presAssocID="{EC09471A-FFAD-0E48-984B-F2DC228408E6}" presName="hierRoot1" presStyleCnt="0">
        <dgm:presLayoutVars>
          <dgm:hierBranch/>
        </dgm:presLayoutVars>
      </dgm:prSet>
      <dgm:spPr/>
    </dgm:pt>
    <dgm:pt modelId="{4BF2B2C8-364C-2541-A2CD-4F1F16B1F15B}" type="pres">
      <dgm:prSet presAssocID="{EC09471A-FFAD-0E48-984B-F2DC228408E6}" presName="rootComposite1" presStyleCnt="0"/>
      <dgm:spPr/>
    </dgm:pt>
    <dgm:pt modelId="{425C897D-7E78-9545-8810-E38A9175467C}" type="pres">
      <dgm:prSet presAssocID="{EC09471A-FFAD-0E48-984B-F2DC228408E6}" presName="rootText1" presStyleLbl="node0" presStyleIdx="0" presStyleCnt="1" custScaleX="154045" custLinFactNeighborX="-4108" custLinFactNeighborY="28633">
        <dgm:presLayoutVars>
          <dgm:chPref val="3"/>
        </dgm:presLayoutVars>
      </dgm:prSet>
      <dgm:spPr/>
    </dgm:pt>
    <dgm:pt modelId="{E66CC285-4F32-5F4D-899E-36773DBF5A57}" type="pres">
      <dgm:prSet presAssocID="{EC09471A-FFAD-0E48-984B-F2DC228408E6}" presName="rootConnector1" presStyleLbl="node1" presStyleIdx="0" presStyleCnt="0"/>
      <dgm:spPr/>
    </dgm:pt>
    <dgm:pt modelId="{0313855A-2B83-F141-9308-BBD5FBF78EDD}" type="pres">
      <dgm:prSet presAssocID="{EC09471A-FFAD-0E48-984B-F2DC228408E6}" presName="hierChild2" presStyleCnt="0"/>
      <dgm:spPr/>
    </dgm:pt>
    <dgm:pt modelId="{E42C9881-619D-D14A-AF30-BB4F742A97F3}" type="pres">
      <dgm:prSet presAssocID="{44530E4E-2AB9-7D42-84C0-A9A79C06FD2D}" presName="Name35" presStyleLbl="parChTrans1D2" presStyleIdx="0" presStyleCnt="2"/>
      <dgm:spPr/>
    </dgm:pt>
    <dgm:pt modelId="{16D55EA1-467E-4E48-A402-1DE05BA736FA}" type="pres">
      <dgm:prSet presAssocID="{AB44E395-F095-744F-9FA6-96B59716A42D}" presName="hierRoot2" presStyleCnt="0">
        <dgm:presLayoutVars>
          <dgm:hierBranch/>
        </dgm:presLayoutVars>
      </dgm:prSet>
      <dgm:spPr/>
    </dgm:pt>
    <dgm:pt modelId="{76CC3C98-6783-F844-AA35-DD91CEC2A008}" type="pres">
      <dgm:prSet presAssocID="{AB44E395-F095-744F-9FA6-96B59716A42D}" presName="rootComposite" presStyleCnt="0"/>
      <dgm:spPr/>
    </dgm:pt>
    <dgm:pt modelId="{85A92E9E-8DCD-1643-94A8-989FD5845DB6}" type="pres">
      <dgm:prSet presAssocID="{AB44E395-F095-744F-9FA6-96B59716A42D}" presName="rootText" presStyleLbl="node2" presStyleIdx="0" presStyleCnt="2" custScaleY="34600" custLinFactNeighborX="-4108" custLinFactNeighborY="28633">
        <dgm:presLayoutVars>
          <dgm:chPref val="3"/>
        </dgm:presLayoutVars>
      </dgm:prSet>
      <dgm:spPr/>
    </dgm:pt>
    <dgm:pt modelId="{7321031D-A38B-EF44-86F2-847E584BE2E1}" type="pres">
      <dgm:prSet presAssocID="{AB44E395-F095-744F-9FA6-96B59716A42D}" presName="rootConnector" presStyleLbl="node2" presStyleIdx="0" presStyleCnt="2"/>
      <dgm:spPr/>
    </dgm:pt>
    <dgm:pt modelId="{5B2FAC8A-44F3-0E4E-9B80-95A69C9F0A4C}" type="pres">
      <dgm:prSet presAssocID="{AB44E395-F095-744F-9FA6-96B59716A42D}" presName="hierChild4" presStyleCnt="0"/>
      <dgm:spPr/>
    </dgm:pt>
    <dgm:pt modelId="{D3ACE876-C09D-FF4E-8B51-275FFDC26695}" type="pres">
      <dgm:prSet presAssocID="{DA686603-73D5-8D47-A9CB-31DF1C3CB8AA}" presName="Name35" presStyleLbl="parChTrans1D3" presStyleIdx="0" presStyleCnt="2"/>
      <dgm:spPr/>
    </dgm:pt>
    <dgm:pt modelId="{E5F310B5-FFC9-964F-836F-B621A33BC614}" type="pres">
      <dgm:prSet presAssocID="{9AB38CF9-4BE4-AC4F-98A8-034D6FE8DEB7}" presName="hierRoot2" presStyleCnt="0">
        <dgm:presLayoutVars>
          <dgm:hierBranch/>
        </dgm:presLayoutVars>
      </dgm:prSet>
      <dgm:spPr/>
    </dgm:pt>
    <dgm:pt modelId="{7CCFD292-8649-F849-9AE2-16D90D5FDFB0}" type="pres">
      <dgm:prSet presAssocID="{9AB38CF9-4BE4-AC4F-98A8-034D6FE8DEB7}" presName="rootComposite" presStyleCnt="0"/>
      <dgm:spPr/>
    </dgm:pt>
    <dgm:pt modelId="{63A0F7B1-2830-AF44-88D5-16B7028BB9A3}" type="pres">
      <dgm:prSet presAssocID="{9AB38CF9-4BE4-AC4F-98A8-034D6FE8DEB7}" presName="rootText" presStyleLbl="node3" presStyleIdx="0" presStyleCnt="2" custScaleY="60828" custLinFactNeighborX="-4108" custLinFactNeighborY="-8314">
        <dgm:presLayoutVars>
          <dgm:chPref val="3"/>
        </dgm:presLayoutVars>
      </dgm:prSet>
      <dgm:spPr/>
    </dgm:pt>
    <dgm:pt modelId="{CC551511-7E1D-9F40-BCA0-D776351F02C0}" type="pres">
      <dgm:prSet presAssocID="{9AB38CF9-4BE4-AC4F-98A8-034D6FE8DEB7}" presName="rootConnector" presStyleLbl="node3" presStyleIdx="0" presStyleCnt="2"/>
      <dgm:spPr/>
    </dgm:pt>
    <dgm:pt modelId="{47BCA10F-3BC1-3C46-BA63-CB3AF34E0EFF}" type="pres">
      <dgm:prSet presAssocID="{9AB38CF9-4BE4-AC4F-98A8-034D6FE8DEB7}" presName="hierChild4" presStyleCnt="0"/>
      <dgm:spPr/>
    </dgm:pt>
    <dgm:pt modelId="{0D87EB36-2E76-7A43-B711-CDB2E50648DC}" type="pres">
      <dgm:prSet presAssocID="{9AB38CF9-4BE4-AC4F-98A8-034D6FE8DEB7}" presName="hierChild5" presStyleCnt="0"/>
      <dgm:spPr/>
    </dgm:pt>
    <dgm:pt modelId="{658EC880-5E50-AC4B-926A-B07CECB67BE3}" type="pres">
      <dgm:prSet presAssocID="{AB44E395-F095-744F-9FA6-96B59716A42D}" presName="hierChild5" presStyleCnt="0"/>
      <dgm:spPr/>
    </dgm:pt>
    <dgm:pt modelId="{10D1524C-2C1E-C04D-9D34-A6EE13C4F282}" type="pres">
      <dgm:prSet presAssocID="{DC580048-3E99-584A-873C-483D3C54CA12}" presName="Name35" presStyleLbl="parChTrans1D2" presStyleIdx="1" presStyleCnt="2"/>
      <dgm:spPr/>
    </dgm:pt>
    <dgm:pt modelId="{9342BCEC-0C2F-5340-A195-4C3B1C899119}" type="pres">
      <dgm:prSet presAssocID="{9435F398-2055-AF47-90C3-C67CF7A32FF5}" presName="hierRoot2" presStyleCnt="0">
        <dgm:presLayoutVars>
          <dgm:hierBranch/>
        </dgm:presLayoutVars>
      </dgm:prSet>
      <dgm:spPr/>
    </dgm:pt>
    <dgm:pt modelId="{4BFE7BF2-B682-8446-B240-F8E416808E8E}" type="pres">
      <dgm:prSet presAssocID="{9435F398-2055-AF47-90C3-C67CF7A32FF5}" presName="rootComposite" presStyleCnt="0"/>
      <dgm:spPr/>
    </dgm:pt>
    <dgm:pt modelId="{719F0BFE-405A-B746-B017-83576638B2F7}" type="pres">
      <dgm:prSet presAssocID="{9435F398-2055-AF47-90C3-C67CF7A32FF5}" presName="rootText" presStyleLbl="node2" presStyleIdx="1" presStyleCnt="2" custScaleY="34600" custLinFactNeighborX="-4108" custLinFactNeighborY="28633">
        <dgm:presLayoutVars>
          <dgm:chPref val="3"/>
        </dgm:presLayoutVars>
      </dgm:prSet>
      <dgm:spPr/>
    </dgm:pt>
    <dgm:pt modelId="{887B96E5-C6D7-FF40-8A1C-B17FE96D51A5}" type="pres">
      <dgm:prSet presAssocID="{9435F398-2055-AF47-90C3-C67CF7A32FF5}" presName="rootConnector" presStyleLbl="node2" presStyleIdx="1" presStyleCnt="2"/>
      <dgm:spPr/>
    </dgm:pt>
    <dgm:pt modelId="{1A45ED5F-8BE9-B94B-93CF-FF19B84FAB70}" type="pres">
      <dgm:prSet presAssocID="{9435F398-2055-AF47-90C3-C67CF7A32FF5}" presName="hierChild4" presStyleCnt="0"/>
      <dgm:spPr/>
    </dgm:pt>
    <dgm:pt modelId="{4450DC19-1440-3346-8ED4-2C797AC92107}" type="pres">
      <dgm:prSet presAssocID="{3A92D793-6B97-CE42-88C1-9E1DC92B2F8A}" presName="Name35" presStyleLbl="parChTrans1D3" presStyleIdx="1" presStyleCnt="2"/>
      <dgm:spPr/>
    </dgm:pt>
    <dgm:pt modelId="{9A92E9AC-9EC1-084A-95F4-C1B2CD6D9DEB}" type="pres">
      <dgm:prSet presAssocID="{6D26319E-40F6-694E-93D0-ED27AB98AFFD}" presName="hierRoot2" presStyleCnt="0">
        <dgm:presLayoutVars>
          <dgm:hierBranch/>
        </dgm:presLayoutVars>
      </dgm:prSet>
      <dgm:spPr/>
    </dgm:pt>
    <dgm:pt modelId="{F48DE09C-0A3C-2146-9A5D-B113098DB1D3}" type="pres">
      <dgm:prSet presAssocID="{6D26319E-40F6-694E-93D0-ED27AB98AFFD}" presName="rootComposite" presStyleCnt="0"/>
      <dgm:spPr/>
    </dgm:pt>
    <dgm:pt modelId="{112A3B5F-8873-E944-BF61-EACEEB1ADD3B}" type="pres">
      <dgm:prSet presAssocID="{6D26319E-40F6-694E-93D0-ED27AB98AFFD}" presName="rootText" presStyleLbl="node3" presStyleIdx="1" presStyleCnt="2" custScaleY="60828" custLinFactNeighborX="-4108" custLinFactNeighborY="-8314">
        <dgm:presLayoutVars>
          <dgm:chPref val="3"/>
        </dgm:presLayoutVars>
      </dgm:prSet>
      <dgm:spPr/>
    </dgm:pt>
    <dgm:pt modelId="{75DD4751-CF4A-B041-A3F9-3EFDBBAFEBBB}" type="pres">
      <dgm:prSet presAssocID="{6D26319E-40F6-694E-93D0-ED27AB98AFFD}" presName="rootConnector" presStyleLbl="node3" presStyleIdx="1" presStyleCnt="2"/>
      <dgm:spPr/>
    </dgm:pt>
    <dgm:pt modelId="{FD11B7D2-A687-B54D-8AF5-C62BA24E1C32}" type="pres">
      <dgm:prSet presAssocID="{6D26319E-40F6-694E-93D0-ED27AB98AFFD}" presName="hierChild4" presStyleCnt="0"/>
      <dgm:spPr/>
    </dgm:pt>
    <dgm:pt modelId="{A7606A27-F8FB-0A40-81ED-4B88E1608140}" type="pres">
      <dgm:prSet presAssocID="{6D26319E-40F6-694E-93D0-ED27AB98AFFD}" presName="hierChild5" presStyleCnt="0"/>
      <dgm:spPr/>
    </dgm:pt>
    <dgm:pt modelId="{9E700333-25C3-704F-A3F1-6EA0964FA13A}" type="pres">
      <dgm:prSet presAssocID="{9435F398-2055-AF47-90C3-C67CF7A32FF5}" presName="hierChild5" presStyleCnt="0"/>
      <dgm:spPr/>
    </dgm:pt>
    <dgm:pt modelId="{F578EE74-3AB5-254C-96D1-7B943EAAD777}" type="pres">
      <dgm:prSet presAssocID="{EC09471A-FFAD-0E48-984B-F2DC228408E6}" presName="hierChild3" presStyleCnt="0"/>
      <dgm:spPr/>
    </dgm:pt>
  </dgm:ptLst>
  <dgm:cxnLst>
    <dgm:cxn modelId="{3A06FA02-5A41-214A-9FB8-502018E464DB}" type="presOf" srcId="{6D26319E-40F6-694E-93D0-ED27AB98AFFD}" destId="{112A3B5F-8873-E944-BF61-EACEEB1ADD3B}" srcOrd="0" destOrd="0" presId="urn:microsoft.com/office/officeart/2005/8/layout/orgChart1"/>
    <dgm:cxn modelId="{394EA403-C345-9344-9770-207DFC1338EC}" type="presOf" srcId="{44530E4E-2AB9-7D42-84C0-A9A79C06FD2D}" destId="{E42C9881-619D-D14A-AF30-BB4F742A97F3}" srcOrd="0" destOrd="0" presId="urn:microsoft.com/office/officeart/2005/8/layout/orgChart1"/>
    <dgm:cxn modelId="{99ECCF20-63C8-304F-A721-1A0A36D590A3}" type="presOf" srcId="{DC580048-3E99-584A-873C-483D3C54CA12}" destId="{10D1524C-2C1E-C04D-9D34-A6EE13C4F282}" srcOrd="0" destOrd="0" presId="urn:microsoft.com/office/officeart/2005/8/layout/orgChart1"/>
    <dgm:cxn modelId="{DE31C127-FA5E-234B-B586-4B0BC109D4A3}" type="presOf" srcId="{58FDD166-FB16-A34F-A4CE-C9A3D7B02F78}" destId="{E21072B8-E35E-B049-A024-7E6F232B76BE}" srcOrd="0" destOrd="0" presId="urn:microsoft.com/office/officeart/2005/8/layout/orgChart1"/>
    <dgm:cxn modelId="{D60E9028-B8B4-5B47-9F83-26B796B652CB}" srcId="{58FDD166-FB16-A34F-A4CE-C9A3D7B02F78}" destId="{EC09471A-FFAD-0E48-984B-F2DC228408E6}" srcOrd="0" destOrd="0" parTransId="{43B8A039-190C-EA41-8208-58830ACEDF08}" sibTransId="{6B85F954-7E01-0947-8723-E0FC769E24EA}"/>
    <dgm:cxn modelId="{20A20C39-61F6-FE46-B650-BE036DE6566C}" type="presOf" srcId="{EC09471A-FFAD-0E48-984B-F2DC228408E6}" destId="{425C897D-7E78-9545-8810-E38A9175467C}" srcOrd="0" destOrd="0" presId="urn:microsoft.com/office/officeart/2005/8/layout/orgChart1"/>
    <dgm:cxn modelId="{35322D3E-27FA-D54E-B6CF-F765F96CAB05}" type="presOf" srcId="{9435F398-2055-AF47-90C3-C67CF7A32FF5}" destId="{719F0BFE-405A-B746-B017-83576638B2F7}" srcOrd="0" destOrd="0" presId="urn:microsoft.com/office/officeart/2005/8/layout/orgChart1"/>
    <dgm:cxn modelId="{2879A55C-987A-1A41-A831-E3054204852A}" srcId="{9435F398-2055-AF47-90C3-C67CF7A32FF5}" destId="{6D26319E-40F6-694E-93D0-ED27AB98AFFD}" srcOrd="0" destOrd="0" parTransId="{3A92D793-6B97-CE42-88C1-9E1DC92B2F8A}" sibTransId="{1AF82AE4-2F54-924E-B312-2728BC5F6AF4}"/>
    <dgm:cxn modelId="{18A16647-2BBA-3749-AEB6-4EA59E8F92FF}" srcId="{EC09471A-FFAD-0E48-984B-F2DC228408E6}" destId="{9435F398-2055-AF47-90C3-C67CF7A32FF5}" srcOrd="1" destOrd="0" parTransId="{DC580048-3E99-584A-873C-483D3C54CA12}" sibTransId="{B9592E0B-AC76-3444-AAFF-AF4C025BF9EB}"/>
    <dgm:cxn modelId="{E6D1654B-EEF7-AF4B-A403-F8E9807FC57B}" type="presOf" srcId="{6D26319E-40F6-694E-93D0-ED27AB98AFFD}" destId="{75DD4751-CF4A-B041-A3F9-3EFDBBAFEBBB}" srcOrd="1" destOrd="0" presId="urn:microsoft.com/office/officeart/2005/8/layout/orgChart1"/>
    <dgm:cxn modelId="{59F8FB4D-31BB-3441-8DFD-A32AA0B7BDF0}" srcId="{EC09471A-FFAD-0E48-984B-F2DC228408E6}" destId="{AB44E395-F095-744F-9FA6-96B59716A42D}" srcOrd="0" destOrd="0" parTransId="{44530E4E-2AB9-7D42-84C0-A9A79C06FD2D}" sibTransId="{5880E50E-E9B8-3E4C-8AE0-26024B633BD7}"/>
    <dgm:cxn modelId="{0DF3C273-2C62-D246-9A86-67D00108D25C}" type="presOf" srcId="{9AB38CF9-4BE4-AC4F-98A8-034D6FE8DEB7}" destId="{63A0F7B1-2830-AF44-88D5-16B7028BB9A3}" srcOrd="0" destOrd="0" presId="urn:microsoft.com/office/officeart/2005/8/layout/orgChart1"/>
    <dgm:cxn modelId="{270D50B0-5D98-E44A-8A9D-37A123360979}" type="presOf" srcId="{AB44E395-F095-744F-9FA6-96B59716A42D}" destId="{7321031D-A38B-EF44-86F2-847E584BE2E1}" srcOrd="1" destOrd="0" presId="urn:microsoft.com/office/officeart/2005/8/layout/orgChart1"/>
    <dgm:cxn modelId="{EC773BB3-3922-5944-AF91-833576B96A2F}" type="presOf" srcId="{9AB38CF9-4BE4-AC4F-98A8-034D6FE8DEB7}" destId="{CC551511-7E1D-9F40-BCA0-D776351F02C0}" srcOrd="1" destOrd="0" presId="urn:microsoft.com/office/officeart/2005/8/layout/orgChart1"/>
    <dgm:cxn modelId="{06FD2CCA-9CFF-CA4E-BB44-D14C50E11E0B}" type="presOf" srcId="{AB44E395-F095-744F-9FA6-96B59716A42D}" destId="{85A92E9E-8DCD-1643-94A8-989FD5845DB6}" srcOrd="0" destOrd="0" presId="urn:microsoft.com/office/officeart/2005/8/layout/orgChart1"/>
    <dgm:cxn modelId="{36A094CB-941C-CF42-B500-2AEC84D8E56D}" type="presOf" srcId="{3A92D793-6B97-CE42-88C1-9E1DC92B2F8A}" destId="{4450DC19-1440-3346-8ED4-2C797AC92107}" srcOrd="0" destOrd="0" presId="urn:microsoft.com/office/officeart/2005/8/layout/orgChart1"/>
    <dgm:cxn modelId="{D8F318D3-1FE1-534A-9069-A45295174694}" type="presOf" srcId="{EC09471A-FFAD-0E48-984B-F2DC228408E6}" destId="{E66CC285-4F32-5F4D-899E-36773DBF5A57}" srcOrd="1" destOrd="0" presId="urn:microsoft.com/office/officeart/2005/8/layout/orgChart1"/>
    <dgm:cxn modelId="{5B1BFADF-B1BA-B549-8345-B2E9391EB8ED}" srcId="{AB44E395-F095-744F-9FA6-96B59716A42D}" destId="{9AB38CF9-4BE4-AC4F-98A8-034D6FE8DEB7}" srcOrd="0" destOrd="0" parTransId="{DA686603-73D5-8D47-A9CB-31DF1C3CB8AA}" sibTransId="{44C64DDE-8B16-F940-93BE-D026A51B8792}"/>
    <dgm:cxn modelId="{B5E2D9E7-A5EE-E447-BBBC-4E6828D55BF6}" type="presOf" srcId="{DA686603-73D5-8D47-A9CB-31DF1C3CB8AA}" destId="{D3ACE876-C09D-FF4E-8B51-275FFDC26695}" srcOrd="0" destOrd="0" presId="urn:microsoft.com/office/officeart/2005/8/layout/orgChart1"/>
    <dgm:cxn modelId="{39DDBCF9-DF5F-E54F-A13D-487C1C5EF81E}" type="presOf" srcId="{9435F398-2055-AF47-90C3-C67CF7A32FF5}" destId="{887B96E5-C6D7-FF40-8A1C-B17FE96D51A5}" srcOrd="1" destOrd="0" presId="urn:microsoft.com/office/officeart/2005/8/layout/orgChart1"/>
    <dgm:cxn modelId="{37A632ED-1319-0F45-BE51-BBD609E79CAA}" type="presParOf" srcId="{E21072B8-E35E-B049-A024-7E6F232B76BE}" destId="{5AB123E4-DA33-EB46-AA33-5B0C0799B46E}" srcOrd="0" destOrd="0" presId="urn:microsoft.com/office/officeart/2005/8/layout/orgChart1"/>
    <dgm:cxn modelId="{5754ACB8-EC8D-3446-8C92-0C820F67E3D2}" type="presParOf" srcId="{5AB123E4-DA33-EB46-AA33-5B0C0799B46E}" destId="{4BF2B2C8-364C-2541-A2CD-4F1F16B1F15B}" srcOrd="0" destOrd="0" presId="urn:microsoft.com/office/officeart/2005/8/layout/orgChart1"/>
    <dgm:cxn modelId="{8C216DF2-BBB3-BA48-AD6D-938597481A15}" type="presParOf" srcId="{4BF2B2C8-364C-2541-A2CD-4F1F16B1F15B}" destId="{425C897D-7E78-9545-8810-E38A9175467C}" srcOrd="0" destOrd="0" presId="urn:microsoft.com/office/officeart/2005/8/layout/orgChart1"/>
    <dgm:cxn modelId="{963152DC-83C6-6540-AD40-1319AC4635F4}" type="presParOf" srcId="{4BF2B2C8-364C-2541-A2CD-4F1F16B1F15B}" destId="{E66CC285-4F32-5F4D-899E-36773DBF5A57}" srcOrd="1" destOrd="0" presId="urn:microsoft.com/office/officeart/2005/8/layout/orgChart1"/>
    <dgm:cxn modelId="{E06DAB4E-0166-DC46-8575-D1A6A91DD64A}" type="presParOf" srcId="{5AB123E4-DA33-EB46-AA33-5B0C0799B46E}" destId="{0313855A-2B83-F141-9308-BBD5FBF78EDD}" srcOrd="1" destOrd="0" presId="urn:microsoft.com/office/officeart/2005/8/layout/orgChart1"/>
    <dgm:cxn modelId="{94DA8860-1D96-1D43-B294-318C29B5A271}" type="presParOf" srcId="{0313855A-2B83-F141-9308-BBD5FBF78EDD}" destId="{E42C9881-619D-D14A-AF30-BB4F742A97F3}" srcOrd="0" destOrd="0" presId="urn:microsoft.com/office/officeart/2005/8/layout/orgChart1"/>
    <dgm:cxn modelId="{E3150E14-FB7D-B945-B633-A3B954D995CF}" type="presParOf" srcId="{0313855A-2B83-F141-9308-BBD5FBF78EDD}" destId="{16D55EA1-467E-4E48-A402-1DE05BA736FA}" srcOrd="1" destOrd="0" presId="urn:microsoft.com/office/officeart/2005/8/layout/orgChart1"/>
    <dgm:cxn modelId="{E0613E41-5C8D-2D44-A98E-2FD38B5CA105}" type="presParOf" srcId="{16D55EA1-467E-4E48-A402-1DE05BA736FA}" destId="{76CC3C98-6783-F844-AA35-DD91CEC2A008}" srcOrd="0" destOrd="0" presId="urn:microsoft.com/office/officeart/2005/8/layout/orgChart1"/>
    <dgm:cxn modelId="{A645F619-AC6D-FF4F-B9FB-C8F9844FA206}" type="presParOf" srcId="{76CC3C98-6783-F844-AA35-DD91CEC2A008}" destId="{85A92E9E-8DCD-1643-94A8-989FD5845DB6}" srcOrd="0" destOrd="0" presId="urn:microsoft.com/office/officeart/2005/8/layout/orgChart1"/>
    <dgm:cxn modelId="{51D4E8D3-6B53-C747-A11C-D4518CB2595D}" type="presParOf" srcId="{76CC3C98-6783-F844-AA35-DD91CEC2A008}" destId="{7321031D-A38B-EF44-86F2-847E584BE2E1}" srcOrd="1" destOrd="0" presId="urn:microsoft.com/office/officeart/2005/8/layout/orgChart1"/>
    <dgm:cxn modelId="{E46D1FAA-EDEA-3A44-B37A-2E4E843AA37D}" type="presParOf" srcId="{16D55EA1-467E-4E48-A402-1DE05BA736FA}" destId="{5B2FAC8A-44F3-0E4E-9B80-95A69C9F0A4C}" srcOrd="1" destOrd="0" presId="urn:microsoft.com/office/officeart/2005/8/layout/orgChart1"/>
    <dgm:cxn modelId="{34850270-0EF0-B746-A30E-969BA592EA6D}" type="presParOf" srcId="{5B2FAC8A-44F3-0E4E-9B80-95A69C9F0A4C}" destId="{D3ACE876-C09D-FF4E-8B51-275FFDC26695}" srcOrd="0" destOrd="0" presId="urn:microsoft.com/office/officeart/2005/8/layout/orgChart1"/>
    <dgm:cxn modelId="{BB7F87D5-29A5-F244-8AAC-B48C261D83BB}" type="presParOf" srcId="{5B2FAC8A-44F3-0E4E-9B80-95A69C9F0A4C}" destId="{E5F310B5-FFC9-964F-836F-B621A33BC614}" srcOrd="1" destOrd="0" presId="urn:microsoft.com/office/officeart/2005/8/layout/orgChart1"/>
    <dgm:cxn modelId="{ECCD338D-C3C3-EF4A-BE5C-0C63E419AF30}" type="presParOf" srcId="{E5F310B5-FFC9-964F-836F-B621A33BC614}" destId="{7CCFD292-8649-F849-9AE2-16D90D5FDFB0}" srcOrd="0" destOrd="0" presId="urn:microsoft.com/office/officeart/2005/8/layout/orgChart1"/>
    <dgm:cxn modelId="{FA45C664-327F-D84A-AB27-50FF99820036}" type="presParOf" srcId="{7CCFD292-8649-F849-9AE2-16D90D5FDFB0}" destId="{63A0F7B1-2830-AF44-88D5-16B7028BB9A3}" srcOrd="0" destOrd="0" presId="urn:microsoft.com/office/officeart/2005/8/layout/orgChart1"/>
    <dgm:cxn modelId="{57401D5B-134E-564E-B3B3-178857BBF155}" type="presParOf" srcId="{7CCFD292-8649-F849-9AE2-16D90D5FDFB0}" destId="{CC551511-7E1D-9F40-BCA0-D776351F02C0}" srcOrd="1" destOrd="0" presId="urn:microsoft.com/office/officeart/2005/8/layout/orgChart1"/>
    <dgm:cxn modelId="{F1E1CA66-3CAF-BD43-BA9E-587F4E280DA1}" type="presParOf" srcId="{E5F310B5-FFC9-964F-836F-B621A33BC614}" destId="{47BCA10F-3BC1-3C46-BA63-CB3AF34E0EFF}" srcOrd="1" destOrd="0" presId="urn:microsoft.com/office/officeart/2005/8/layout/orgChart1"/>
    <dgm:cxn modelId="{FC49EBEF-F678-BB49-AE5D-25BBA7C1B7BD}" type="presParOf" srcId="{E5F310B5-FFC9-964F-836F-B621A33BC614}" destId="{0D87EB36-2E76-7A43-B711-CDB2E50648DC}" srcOrd="2" destOrd="0" presId="urn:microsoft.com/office/officeart/2005/8/layout/orgChart1"/>
    <dgm:cxn modelId="{DF5C464B-69ED-D743-8112-C969B3E3CFFE}" type="presParOf" srcId="{16D55EA1-467E-4E48-A402-1DE05BA736FA}" destId="{658EC880-5E50-AC4B-926A-B07CECB67BE3}" srcOrd="2" destOrd="0" presId="urn:microsoft.com/office/officeart/2005/8/layout/orgChart1"/>
    <dgm:cxn modelId="{91D4B2ED-9D85-364E-9913-1BBBE409ECF6}" type="presParOf" srcId="{0313855A-2B83-F141-9308-BBD5FBF78EDD}" destId="{10D1524C-2C1E-C04D-9D34-A6EE13C4F282}" srcOrd="2" destOrd="0" presId="urn:microsoft.com/office/officeart/2005/8/layout/orgChart1"/>
    <dgm:cxn modelId="{3E721FCB-859F-4344-AA84-57A2E52CF4DE}" type="presParOf" srcId="{0313855A-2B83-F141-9308-BBD5FBF78EDD}" destId="{9342BCEC-0C2F-5340-A195-4C3B1C899119}" srcOrd="3" destOrd="0" presId="urn:microsoft.com/office/officeart/2005/8/layout/orgChart1"/>
    <dgm:cxn modelId="{520B49DD-2A5E-124E-B95A-4D4F09D1EBCC}" type="presParOf" srcId="{9342BCEC-0C2F-5340-A195-4C3B1C899119}" destId="{4BFE7BF2-B682-8446-B240-F8E416808E8E}" srcOrd="0" destOrd="0" presId="urn:microsoft.com/office/officeart/2005/8/layout/orgChart1"/>
    <dgm:cxn modelId="{8F3D2E4A-5A55-874E-A89C-6E0511027943}" type="presParOf" srcId="{4BFE7BF2-B682-8446-B240-F8E416808E8E}" destId="{719F0BFE-405A-B746-B017-83576638B2F7}" srcOrd="0" destOrd="0" presId="urn:microsoft.com/office/officeart/2005/8/layout/orgChart1"/>
    <dgm:cxn modelId="{55BAB154-E38D-684B-B0AF-3C19D15BA3FC}" type="presParOf" srcId="{4BFE7BF2-B682-8446-B240-F8E416808E8E}" destId="{887B96E5-C6D7-FF40-8A1C-B17FE96D51A5}" srcOrd="1" destOrd="0" presId="urn:microsoft.com/office/officeart/2005/8/layout/orgChart1"/>
    <dgm:cxn modelId="{6335C35E-B3B0-1442-AAD6-322DB3EE7BA3}" type="presParOf" srcId="{9342BCEC-0C2F-5340-A195-4C3B1C899119}" destId="{1A45ED5F-8BE9-B94B-93CF-FF19B84FAB70}" srcOrd="1" destOrd="0" presId="urn:microsoft.com/office/officeart/2005/8/layout/orgChart1"/>
    <dgm:cxn modelId="{2C4BCEFC-2AFC-BC4D-A449-E643A193E9D3}" type="presParOf" srcId="{1A45ED5F-8BE9-B94B-93CF-FF19B84FAB70}" destId="{4450DC19-1440-3346-8ED4-2C797AC92107}" srcOrd="0" destOrd="0" presId="urn:microsoft.com/office/officeart/2005/8/layout/orgChart1"/>
    <dgm:cxn modelId="{BEDBA912-06AB-1042-9D5D-0313250C5CA6}" type="presParOf" srcId="{1A45ED5F-8BE9-B94B-93CF-FF19B84FAB70}" destId="{9A92E9AC-9EC1-084A-95F4-C1B2CD6D9DEB}" srcOrd="1" destOrd="0" presId="urn:microsoft.com/office/officeart/2005/8/layout/orgChart1"/>
    <dgm:cxn modelId="{446AECAD-C87D-6E43-8471-D38685A4E26B}" type="presParOf" srcId="{9A92E9AC-9EC1-084A-95F4-C1B2CD6D9DEB}" destId="{F48DE09C-0A3C-2146-9A5D-B113098DB1D3}" srcOrd="0" destOrd="0" presId="urn:microsoft.com/office/officeart/2005/8/layout/orgChart1"/>
    <dgm:cxn modelId="{FEF811DB-BBBE-3F45-9F9E-6B7F4D240A1D}" type="presParOf" srcId="{F48DE09C-0A3C-2146-9A5D-B113098DB1D3}" destId="{112A3B5F-8873-E944-BF61-EACEEB1ADD3B}" srcOrd="0" destOrd="0" presId="urn:microsoft.com/office/officeart/2005/8/layout/orgChart1"/>
    <dgm:cxn modelId="{3DD6D6F0-BC11-1A46-A514-7272BB2BE276}" type="presParOf" srcId="{F48DE09C-0A3C-2146-9A5D-B113098DB1D3}" destId="{75DD4751-CF4A-B041-A3F9-3EFDBBAFEBBB}" srcOrd="1" destOrd="0" presId="urn:microsoft.com/office/officeart/2005/8/layout/orgChart1"/>
    <dgm:cxn modelId="{26617C9C-A69A-A44B-854F-1D29E61F5EA9}" type="presParOf" srcId="{9A92E9AC-9EC1-084A-95F4-C1B2CD6D9DEB}" destId="{FD11B7D2-A687-B54D-8AF5-C62BA24E1C32}" srcOrd="1" destOrd="0" presId="urn:microsoft.com/office/officeart/2005/8/layout/orgChart1"/>
    <dgm:cxn modelId="{8EBA40A0-F3D1-C345-8AFB-999E59775562}" type="presParOf" srcId="{9A92E9AC-9EC1-084A-95F4-C1B2CD6D9DEB}" destId="{A7606A27-F8FB-0A40-81ED-4B88E1608140}" srcOrd="2" destOrd="0" presId="urn:microsoft.com/office/officeart/2005/8/layout/orgChart1"/>
    <dgm:cxn modelId="{C5F38FB2-A506-0C44-AF37-DC941277AD69}" type="presParOf" srcId="{9342BCEC-0C2F-5340-A195-4C3B1C899119}" destId="{9E700333-25C3-704F-A3F1-6EA0964FA13A}" srcOrd="2" destOrd="0" presId="urn:microsoft.com/office/officeart/2005/8/layout/orgChart1"/>
    <dgm:cxn modelId="{DF373A2E-A5C8-A447-B0FA-74AE168636E5}" type="presParOf" srcId="{5AB123E4-DA33-EB46-AA33-5B0C0799B46E}" destId="{F578EE74-3AB5-254C-96D1-7B943EAAD77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A1B17-D7C2-DB49-8C65-B914E6F5BF85}">
      <dsp:nvSpPr>
        <dsp:cNvPr id="0" name=""/>
        <dsp:cNvSpPr/>
      </dsp:nvSpPr>
      <dsp:spPr>
        <a:xfrm>
          <a:off x="1805634" y="921173"/>
          <a:ext cx="6650330" cy="3576320"/>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B5D526-D512-7A47-947C-C190E6CCA84F}">
      <dsp:nvSpPr>
        <dsp:cNvPr id="0" name=""/>
        <dsp:cNvSpPr/>
      </dsp:nvSpPr>
      <dsp:spPr>
        <a:xfrm>
          <a:off x="5130799" y="1300480"/>
          <a:ext cx="886" cy="2817706"/>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3EEF96-1672-3F46-AF1B-9813D90D2806}">
      <dsp:nvSpPr>
        <dsp:cNvPr id="0" name=""/>
        <dsp:cNvSpPr/>
      </dsp:nvSpPr>
      <dsp:spPr>
        <a:xfrm>
          <a:off x="2027312" y="1192106"/>
          <a:ext cx="2881809" cy="30344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Dues</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Membership fees</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Meals (if applicable)</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Assessments</a:t>
          </a:r>
        </a:p>
      </dsp:txBody>
      <dsp:txXfrm>
        <a:off x="2027312" y="1192106"/>
        <a:ext cx="2881809" cy="3034453"/>
      </dsp:txXfrm>
    </dsp:sp>
    <dsp:sp modelId="{16A34F11-3E9B-C845-B176-950A76572797}">
      <dsp:nvSpPr>
        <dsp:cNvPr id="0" name=""/>
        <dsp:cNvSpPr/>
      </dsp:nvSpPr>
      <dsp:spPr>
        <a:xfrm>
          <a:off x="5352477" y="1192106"/>
          <a:ext cx="2881809" cy="303445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KI and district dues</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Conventions</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Club Programming </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Magazine subscriptions</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Meals</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Club newsletters</a:t>
          </a:r>
        </a:p>
        <a:p>
          <a:pPr marL="0" lvl="0" indent="0" algn="l" defTabSz="889000">
            <a:lnSpc>
              <a:spcPct val="90000"/>
            </a:lnSpc>
            <a:spcBef>
              <a:spcPct val="0"/>
            </a:spcBef>
            <a:spcAft>
              <a:spcPct val="35000"/>
            </a:spcAft>
            <a:buNone/>
          </a:pPr>
          <a:r>
            <a:rPr lang="en-US" sz="2000" kern="1200">
              <a:latin typeface="Avenir Next LT Pro Light" panose="020B0304020202020204" pitchFamily="34" charset="0"/>
            </a:rPr>
            <a:t>Liability insurance</a:t>
          </a:r>
        </a:p>
      </dsp:txBody>
      <dsp:txXfrm>
        <a:off x="5352477" y="1192106"/>
        <a:ext cx="2881809" cy="3034453"/>
      </dsp:txXfrm>
    </dsp:sp>
    <dsp:sp modelId="{190B8294-1246-F844-AF9F-963A69916B73}">
      <dsp:nvSpPr>
        <dsp:cNvPr id="0" name=""/>
        <dsp:cNvSpPr/>
      </dsp:nvSpPr>
      <dsp:spPr>
        <a:xfrm rot="16200000">
          <a:off x="-699279" y="1396525"/>
          <a:ext cx="3901440" cy="1108388"/>
        </a:xfrm>
        <a:prstGeom prst="rightArrow">
          <a:avLst>
            <a:gd name="adj1" fmla="val 49830"/>
            <a:gd name="adj2" fmla="val 60660"/>
          </a:avLst>
        </a:prstGeom>
        <a:solidFill>
          <a:schemeClr val="accent4">
            <a:tint val="4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kern="1200">
              <a:latin typeface="Avenir Next LT Pro Light" panose="020B0304020202020204" pitchFamily="34" charset="0"/>
            </a:rPr>
            <a:t>Income</a:t>
          </a:r>
        </a:p>
      </dsp:txBody>
      <dsp:txXfrm>
        <a:off x="-531764" y="1842080"/>
        <a:ext cx="3566409" cy="552310"/>
      </dsp:txXfrm>
    </dsp:sp>
    <dsp:sp modelId="{494FBBEA-F7E1-9D4D-9D86-431412DA1343}">
      <dsp:nvSpPr>
        <dsp:cNvPr id="0" name=""/>
        <dsp:cNvSpPr/>
      </dsp:nvSpPr>
      <dsp:spPr>
        <a:xfrm rot="5400000">
          <a:off x="7059439" y="2913752"/>
          <a:ext cx="3901440" cy="1108388"/>
        </a:xfrm>
        <a:prstGeom prst="rightArrow">
          <a:avLst>
            <a:gd name="adj1" fmla="val 49830"/>
            <a:gd name="adj2" fmla="val 60660"/>
          </a:avLst>
        </a:prstGeom>
        <a:solidFill>
          <a:schemeClr val="accent4">
            <a:tint val="4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kern="1200">
              <a:latin typeface="Avenir Next LT Pro Light" panose="020B0304020202020204" pitchFamily="34" charset="0"/>
            </a:rPr>
            <a:t>Expenses</a:t>
          </a:r>
        </a:p>
      </dsp:txBody>
      <dsp:txXfrm>
        <a:off x="7226955" y="3024276"/>
        <a:ext cx="3566409" cy="552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A1B17-D7C2-DB49-8C65-B914E6F5BF85}">
      <dsp:nvSpPr>
        <dsp:cNvPr id="0" name=""/>
        <dsp:cNvSpPr/>
      </dsp:nvSpPr>
      <dsp:spPr>
        <a:xfrm>
          <a:off x="1805634" y="305331"/>
          <a:ext cx="6650330" cy="4808004"/>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B5D526-D512-7A47-947C-C190E6CCA84F}">
      <dsp:nvSpPr>
        <dsp:cNvPr id="0" name=""/>
        <dsp:cNvSpPr/>
      </dsp:nvSpPr>
      <dsp:spPr>
        <a:xfrm>
          <a:off x="5130799" y="815270"/>
          <a:ext cx="886" cy="3788125"/>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3EEF96-1672-3F46-AF1B-9813D90D2806}">
      <dsp:nvSpPr>
        <dsp:cNvPr id="0" name=""/>
        <dsp:cNvSpPr/>
      </dsp:nvSpPr>
      <dsp:spPr>
        <a:xfrm>
          <a:off x="2027312" y="691057"/>
          <a:ext cx="2881809" cy="40365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en-US" sz="2000" kern="1200">
              <a:latin typeface="Avenir Next LT Pro" panose="020B0504020202020204" pitchFamily="34" charset="0"/>
            </a:rPr>
            <a:t>Fundraising projects for public</a:t>
          </a:r>
          <a:endParaRPr lang="en-US" sz="2000" kern="1200">
            <a:latin typeface="Avenir Next LT Pro" panose="020B0504020202020204" pitchFamily="34" charset="0"/>
          </a:endParaRPr>
        </a:p>
        <a:p>
          <a:pPr marL="0" lvl="0" indent="0" algn="l" defTabSz="889000">
            <a:lnSpc>
              <a:spcPct val="90000"/>
            </a:lnSpc>
            <a:spcBef>
              <a:spcPct val="0"/>
            </a:spcBef>
            <a:spcAft>
              <a:spcPct val="35000"/>
            </a:spcAft>
            <a:buNone/>
          </a:pPr>
          <a:r>
            <a:rPr lang="en-US" altLang="en-US" sz="2000" kern="1200">
              <a:latin typeface="Avenir Next LT Pro" panose="020B0504020202020204" pitchFamily="34" charset="0"/>
            </a:rPr>
            <a:t>Member-only fundraising projects</a:t>
          </a:r>
        </a:p>
      </dsp:txBody>
      <dsp:txXfrm>
        <a:off x="2027312" y="691057"/>
        <a:ext cx="2881809" cy="4036551"/>
      </dsp:txXfrm>
    </dsp:sp>
    <dsp:sp modelId="{16A34F11-3E9B-C845-B176-950A76572797}">
      <dsp:nvSpPr>
        <dsp:cNvPr id="0" name=""/>
        <dsp:cNvSpPr/>
      </dsp:nvSpPr>
      <dsp:spPr>
        <a:xfrm>
          <a:off x="5352477" y="691057"/>
          <a:ext cx="2881809" cy="40365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altLang="en-US" sz="2000" kern="1200">
              <a:latin typeface="Avenir Next LT Pro" panose="020B0504020202020204" pitchFamily="34" charset="0"/>
            </a:rPr>
            <a:t>Club service activities</a:t>
          </a:r>
          <a:endParaRPr lang="en-US" sz="2000" kern="1200">
            <a:latin typeface="Avenir Next LT Pro" panose="020B0504020202020204" pitchFamily="34" charset="0"/>
          </a:endParaRPr>
        </a:p>
        <a:p>
          <a:pPr marL="0" lvl="0" indent="0" algn="l" defTabSz="889000">
            <a:lnSpc>
              <a:spcPct val="90000"/>
            </a:lnSpc>
            <a:spcBef>
              <a:spcPct val="0"/>
            </a:spcBef>
            <a:spcAft>
              <a:spcPct val="35000"/>
            </a:spcAft>
            <a:buNone/>
          </a:pPr>
          <a:r>
            <a:rPr lang="en-US" altLang="en-US" sz="2000" kern="1200">
              <a:latin typeface="Avenir Next LT Pro" panose="020B0504020202020204" pitchFamily="34" charset="0"/>
            </a:rPr>
            <a:t>Charitable, educational or religious activities</a:t>
          </a:r>
        </a:p>
        <a:p>
          <a:pPr marL="0" lvl="0" indent="0" algn="l" defTabSz="889000">
            <a:lnSpc>
              <a:spcPct val="90000"/>
            </a:lnSpc>
            <a:spcBef>
              <a:spcPct val="0"/>
            </a:spcBef>
            <a:spcAft>
              <a:spcPct val="35000"/>
            </a:spcAft>
            <a:buNone/>
          </a:pPr>
          <a:r>
            <a:rPr lang="en-US" altLang="en-US" sz="2000" kern="1200">
              <a:latin typeface="Avenir Next LT Pro" panose="020B0504020202020204" pitchFamily="34" charset="0"/>
            </a:rPr>
            <a:t>Sponsorship of SLP club</a:t>
          </a:r>
        </a:p>
        <a:p>
          <a:pPr marL="0" lvl="0" indent="0" algn="l" defTabSz="889000">
            <a:lnSpc>
              <a:spcPct val="90000"/>
            </a:lnSpc>
            <a:spcBef>
              <a:spcPct val="0"/>
            </a:spcBef>
            <a:spcAft>
              <a:spcPct val="35000"/>
            </a:spcAft>
            <a:buNone/>
          </a:pPr>
          <a:r>
            <a:rPr lang="en-US" altLang="en-US" sz="2000" kern="1200">
              <a:latin typeface="Avenir Next LT Pro" panose="020B0504020202020204" pitchFamily="34" charset="0"/>
            </a:rPr>
            <a:t>Liability insurance</a:t>
          </a:r>
        </a:p>
        <a:p>
          <a:pPr marL="0" lvl="0" indent="0" algn="l" defTabSz="889000">
            <a:lnSpc>
              <a:spcPct val="90000"/>
            </a:lnSpc>
            <a:spcBef>
              <a:spcPct val="0"/>
            </a:spcBef>
            <a:spcAft>
              <a:spcPct val="35000"/>
            </a:spcAft>
            <a:buNone/>
          </a:pPr>
          <a:r>
            <a:rPr lang="en-US" altLang="en-US" sz="2000" kern="1200">
              <a:latin typeface="Avenir Next LT Pro" panose="020B0504020202020204" pitchFamily="34" charset="0"/>
            </a:rPr>
            <a:t>Club leadership education, district education events, and Kiwanis Education Conference</a:t>
          </a:r>
        </a:p>
      </dsp:txBody>
      <dsp:txXfrm>
        <a:off x="5352477" y="691057"/>
        <a:ext cx="2881809" cy="4036551"/>
      </dsp:txXfrm>
    </dsp:sp>
    <dsp:sp modelId="{190B8294-1246-F844-AF9F-963A69916B73}">
      <dsp:nvSpPr>
        <dsp:cNvPr id="0" name=""/>
        <dsp:cNvSpPr/>
      </dsp:nvSpPr>
      <dsp:spPr>
        <a:xfrm rot="16200000">
          <a:off x="-699279" y="1396525"/>
          <a:ext cx="3901440" cy="1108388"/>
        </a:xfrm>
        <a:prstGeom prst="rightArrow">
          <a:avLst>
            <a:gd name="adj1" fmla="val 49830"/>
            <a:gd name="adj2" fmla="val 60660"/>
          </a:avLst>
        </a:prstGeom>
        <a:solidFill>
          <a:schemeClr val="accent4">
            <a:tint val="4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kern="1200">
              <a:latin typeface="Avenir Next LT Pro" panose="020B0504020202020204" pitchFamily="34" charset="0"/>
            </a:rPr>
            <a:t>Income</a:t>
          </a:r>
        </a:p>
      </dsp:txBody>
      <dsp:txXfrm>
        <a:off x="-531764" y="1842080"/>
        <a:ext cx="3566409" cy="552310"/>
      </dsp:txXfrm>
    </dsp:sp>
    <dsp:sp modelId="{494FBBEA-F7E1-9D4D-9D86-431412DA1343}">
      <dsp:nvSpPr>
        <dsp:cNvPr id="0" name=""/>
        <dsp:cNvSpPr/>
      </dsp:nvSpPr>
      <dsp:spPr>
        <a:xfrm rot="5400000">
          <a:off x="7059439" y="2913752"/>
          <a:ext cx="3901440" cy="1108388"/>
        </a:xfrm>
        <a:prstGeom prst="rightArrow">
          <a:avLst>
            <a:gd name="adj1" fmla="val 49830"/>
            <a:gd name="adj2" fmla="val 60660"/>
          </a:avLst>
        </a:prstGeom>
        <a:solidFill>
          <a:schemeClr val="accent4">
            <a:tint val="40000"/>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r" defTabSz="1111250">
            <a:lnSpc>
              <a:spcPct val="90000"/>
            </a:lnSpc>
            <a:spcBef>
              <a:spcPct val="0"/>
            </a:spcBef>
            <a:spcAft>
              <a:spcPct val="35000"/>
            </a:spcAft>
            <a:buNone/>
          </a:pPr>
          <a:r>
            <a:rPr lang="en-US" sz="2500" kern="1200">
              <a:latin typeface="Avenir Next LT Pro" panose="020B0504020202020204" pitchFamily="34" charset="0"/>
            </a:rPr>
            <a:t>Expenses</a:t>
          </a:r>
        </a:p>
      </dsp:txBody>
      <dsp:txXfrm>
        <a:off x="7226955" y="3024276"/>
        <a:ext cx="3566409" cy="552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0DC19-1440-3346-8ED4-2C797AC92107}">
      <dsp:nvSpPr>
        <dsp:cNvPr id="0" name=""/>
        <dsp:cNvSpPr/>
      </dsp:nvSpPr>
      <dsp:spPr>
        <a:xfrm>
          <a:off x="7334089" y="3935613"/>
          <a:ext cx="91440" cy="96871"/>
        </a:xfrm>
        <a:custGeom>
          <a:avLst/>
          <a:gdLst/>
          <a:ahLst/>
          <a:cxnLst/>
          <a:rect l="0" t="0" r="0" b="0"/>
          <a:pathLst>
            <a:path>
              <a:moveTo>
                <a:pt x="45720" y="0"/>
              </a:moveTo>
              <a:lnTo>
                <a:pt x="45720" y="96871"/>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D1524C-2C1E-C04D-9D34-A6EE13C4F282}">
      <dsp:nvSpPr>
        <dsp:cNvPr id="0" name=""/>
        <dsp:cNvSpPr/>
      </dsp:nvSpPr>
      <dsp:spPr>
        <a:xfrm>
          <a:off x="5060100" y="2467103"/>
          <a:ext cx="2319709" cy="805188"/>
        </a:xfrm>
        <a:custGeom>
          <a:avLst/>
          <a:gdLst/>
          <a:ahLst/>
          <a:cxnLst/>
          <a:rect l="0" t="0" r="0" b="0"/>
          <a:pathLst>
            <a:path>
              <a:moveTo>
                <a:pt x="0" y="0"/>
              </a:moveTo>
              <a:lnTo>
                <a:pt x="0" y="402594"/>
              </a:lnTo>
              <a:lnTo>
                <a:pt x="2319709" y="402594"/>
              </a:lnTo>
              <a:lnTo>
                <a:pt x="2319709" y="80518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ACE876-C09D-FF4E-8B51-275FFDC26695}">
      <dsp:nvSpPr>
        <dsp:cNvPr id="0" name=""/>
        <dsp:cNvSpPr/>
      </dsp:nvSpPr>
      <dsp:spPr>
        <a:xfrm>
          <a:off x="2694670" y="3935613"/>
          <a:ext cx="91440" cy="96871"/>
        </a:xfrm>
        <a:custGeom>
          <a:avLst/>
          <a:gdLst/>
          <a:ahLst/>
          <a:cxnLst/>
          <a:rect l="0" t="0" r="0" b="0"/>
          <a:pathLst>
            <a:path>
              <a:moveTo>
                <a:pt x="45720" y="0"/>
              </a:moveTo>
              <a:lnTo>
                <a:pt x="45720" y="96871"/>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2C9881-619D-D14A-AF30-BB4F742A97F3}">
      <dsp:nvSpPr>
        <dsp:cNvPr id="0" name=""/>
        <dsp:cNvSpPr/>
      </dsp:nvSpPr>
      <dsp:spPr>
        <a:xfrm>
          <a:off x="2740390" y="2467103"/>
          <a:ext cx="2319709" cy="805188"/>
        </a:xfrm>
        <a:custGeom>
          <a:avLst/>
          <a:gdLst/>
          <a:ahLst/>
          <a:cxnLst/>
          <a:rect l="0" t="0" r="0" b="0"/>
          <a:pathLst>
            <a:path>
              <a:moveTo>
                <a:pt x="2319709" y="0"/>
              </a:moveTo>
              <a:lnTo>
                <a:pt x="2319709" y="402594"/>
              </a:lnTo>
              <a:lnTo>
                <a:pt x="0" y="402594"/>
              </a:lnTo>
              <a:lnTo>
                <a:pt x="0" y="80518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5C897D-7E78-9545-8810-E38A9175467C}">
      <dsp:nvSpPr>
        <dsp:cNvPr id="0" name=""/>
        <dsp:cNvSpPr/>
      </dsp:nvSpPr>
      <dsp:spPr>
        <a:xfrm>
          <a:off x="2106880" y="549988"/>
          <a:ext cx="5906440" cy="1917115"/>
        </a:xfrm>
        <a:prstGeom prst="rect">
          <a:avLst/>
        </a:prstGeom>
        <a:solidFill>
          <a:schemeClr val="bg2">
            <a:lumMod val="20000"/>
            <a:lumOff val="80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venir Next LT Pro" panose="020B0504020202020204" pitchFamily="34" charset="0"/>
            </a:rPr>
            <a:t>Did your club file tax documents (such as Form 990-N, Form 990-EZ or Form 990 or Form 1024) with the IRS prior to July 8, 2016? </a:t>
          </a:r>
        </a:p>
      </dsp:txBody>
      <dsp:txXfrm>
        <a:off x="2106880" y="549988"/>
        <a:ext cx="5906440" cy="1917115"/>
      </dsp:txXfrm>
    </dsp:sp>
    <dsp:sp modelId="{85A92E9E-8DCD-1643-94A8-989FD5845DB6}">
      <dsp:nvSpPr>
        <dsp:cNvPr id="0" name=""/>
        <dsp:cNvSpPr/>
      </dsp:nvSpPr>
      <dsp:spPr>
        <a:xfrm>
          <a:off x="823275" y="3272291"/>
          <a:ext cx="3834230" cy="663321"/>
        </a:xfrm>
        <a:prstGeom prst="rect">
          <a:avLst/>
        </a:prstGeom>
        <a:solidFill>
          <a:schemeClr val="accent4"/>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b="1" kern="1200">
              <a:solidFill>
                <a:schemeClr val="bg1"/>
              </a:solidFill>
              <a:latin typeface="Avenir Next LT Pro" panose="020B0504020202020204" pitchFamily="34" charset="0"/>
            </a:rPr>
            <a:t>Yes</a:t>
          </a:r>
          <a:endParaRPr lang="en-US" sz="2700" kern="1200">
            <a:solidFill>
              <a:schemeClr val="bg1"/>
            </a:solidFill>
            <a:latin typeface="Avenir Next LT Pro" panose="020B0504020202020204" pitchFamily="34" charset="0"/>
          </a:endParaRPr>
        </a:p>
      </dsp:txBody>
      <dsp:txXfrm>
        <a:off x="823275" y="3272291"/>
        <a:ext cx="3834230" cy="663321"/>
      </dsp:txXfrm>
    </dsp:sp>
    <dsp:sp modelId="{63A0F7B1-2830-AF44-88D5-16B7028BB9A3}">
      <dsp:nvSpPr>
        <dsp:cNvPr id="0" name=""/>
        <dsp:cNvSpPr/>
      </dsp:nvSpPr>
      <dsp:spPr>
        <a:xfrm>
          <a:off x="823275" y="4032485"/>
          <a:ext cx="3834230" cy="1166142"/>
        </a:xfrm>
        <a:prstGeom prst="rect">
          <a:avLst/>
        </a:prstGeom>
        <a:solidFill>
          <a:schemeClr val="accent4">
            <a:lumMod val="20000"/>
            <a:lumOff val="80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venir Next LT Pro" panose="020B0504020202020204" pitchFamily="34" charset="0"/>
            </a:rPr>
            <a:t>You do NOT need to </a:t>
          </a:r>
          <a:br>
            <a:rPr lang="en-US" sz="2700" kern="1200">
              <a:latin typeface="Avenir Next LT Pro" panose="020B0504020202020204" pitchFamily="34" charset="0"/>
            </a:rPr>
          </a:br>
          <a:r>
            <a:rPr lang="en-US" sz="2700" kern="1200">
              <a:latin typeface="Avenir Next LT Pro" panose="020B0504020202020204" pitchFamily="34" charset="0"/>
            </a:rPr>
            <a:t>file Form 8976.</a:t>
          </a:r>
        </a:p>
      </dsp:txBody>
      <dsp:txXfrm>
        <a:off x="823275" y="4032485"/>
        <a:ext cx="3834230" cy="1166142"/>
      </dsp:txXfrm>
    </dsp:sp>
    <dsp:sp modelId="{719F0BFE-405A-B746-B017-83576638B2F7}">
      <dsp:nvSpPr>
        <dsp:cNvPr id="0" name=""/>
        <dsp:cNvSpPr/>
      </dsp:nvSpPr>
      <dsp:spPr>
        <a:xfrm>
          <a:off x="5462694" y="3272291"/>
          <a:ext cx="3834230" cy="663321"/>
        </a:xfrm>
        <a:prstGeom prst="rect">
          <a:avLst/>
        </a:prstGeom>
        <a:solidFill>
          <a:schemeClr val="accent2"/>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b="1" kern="1200">
              <a:solidFill>
                <a:schemeClr val="bg1"/>
              </a:solidFill>
              <a:latin typeface="Avenir Next LT Pro" panose="020B0504020202020204" pitchFamily="34" charset="0"/>
            </a:rPr>
            <a:t>No</a:t>
          </a:r>
          <a:endParaRPr lang="en-US" sz="2700" kern="1200">
            <a:solidFill>
              <a:schemeClr val="bg1"/>
            </a:solidFill>
            <a:latin typeface="Avenir Next LT Pro" panose="020B0504020202020204" pitchFamily="34" charset="0"/>
          </a:endParaRPr>
        </a:p>
      </dsp:txBody>
      <dsp:txXfrm>
        <a:off x="5462694" y="3272291"/>
        <a:ext cx="3834230" cy="663321"/>
      </dsp:txXfrm>
    </dsp:sp>
    <dsp:sp modelId="{112A3B5F-8873-E944-BF61-EACEEB1ADD3B}">
      <dsp:nvSpPr>
        <dsp:cNvPr id="0" name=""/>
        <dsp:cNvSpPr/>
      </dsp:nvSpPr>
      <dsp:spPr>
        <a:xfrm>
          <a:off x="5462694" y="4032485"/>
          <a:ext cx="3834230" cy="1166142"/>
        </a:xfrm>
        <a:prstGeom prst="rect">
          <a:avLst/>
        </a:prstGeom>
        <a:solidFill>
          <a:schemeClr val="accent2">
            <a:lumMod val="20000"/>
            <a:lumOff val="8000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a:latin typeface="Avenir Next LT Pro" panose="020B0504020202020204" pitchFamily="34" charset="0"/>
            </a:rPr>
            <a:t>YOU NEED TO FILE Form 8976.This form is an electronic form.</a:t>
          </a:r>
        </a:p>
      </dsp:txBody>
      <dsp:txXfrm>
        <a:off x="5462694" y="4032485"/>
        <a:ext cx="3834230" cy="1166142"/>
      </dsp:txXfrm>
    </dsp:sp>
  </dsp:spTree>
</dsp:drawing>
</file>

<file path=ppt/diagrams/layout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0F600A-C39C-2E4A-A6A2-42F84741D36C}" type="datetimeFigureOut">
              <a:rPr lang="en-US" smtClean="0"/>
              <a:t>6/20/2022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5C407-29C4-C54C-AD01-616FDCC6C338}" type="slidenum">
              <a:rPr lang="en-US" smtClean="0"/>
              <a:t>‹#›</a:t>
            </a:fld>
            <a:endParaRPr lang="en-US"/>
          </a:p>
        </p:txBody>
      </p:sp>
    </p:spTree>
    <p:extLst>
      <p:ext uri="{BB962C8B-B14F-4D97-AF65-F5344CB8AC3E}">
        <p14:creationId xmlns:p14="http://schemas.microsoft.com/office/powerpoint/2010/main" val="3561334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CLUB TREASURER EDUCATION</a:t>
            </a:r>
            <a:br>
              <a:rPr lang="en-US" sz="1800">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Welcome to Club Treasurer Education. My name is </a:t>
            </a:r>
            <a:r>
              <a:rPr lang="en-US" sz="1800" b="1">
                <a:effectLst/>
                <a:latin typeface="Myriad Pro"/>
                <a:ea typeface="Calibri" panose="020F0502020204030204" pitchFamily="34" charset="0"/>
                <a:cs typeface="Times New Roman (Body CS)"/>
              </a:rPr>
              <a:t>&lt;INSERT NAME&gt;</a:t>
            </a:r>
            <a:r>
              <a:rPr lang="en-US" sz="1800">
                <a:effectLst/>
                <a:latin typeface="Myriad Pro"/>
                <a:ea typeface="Calibri" panose="020F0502020204030204" pitchFamily="34" charset="0"/>
                <a:cs typeface="Times New Roman (Body CS)"/>
              </a:rPr>
              <a:t> and I am the </a:t>
            </a:r>
            <a:r>
              <a:rPr lang="en-US" sz="1800" b="1">
                <a:effectLst/>
                <a:latin typeface="Myriad Pro"/>
                <a:ea typeface="Calibri" panose="020F0502020204030204" pitchFamily="34" charset="0"/>
                <a:cs typeface="Times New Roman (Body CS)"/>
              </a:rPr>
              <a:t>&lt;INSERT ROLE&gt; </a:t>
            </a:r>
            <a:r>
              <a:rPr lang="en-US" sz="1800">
                <a:effectLst/>
                <a:latin typeface="Myriad Pro"/>
                <a:ea typeface="Calibri" panose="020F0502020204030204" pitchFamily="34" charset="0"/>
                <a:cs typeface="Times New Roman (Body CS)"/>
              </a:rPr>
              <a:t>for Kiwanis International. Today, I will walk you through your roles and responsibilities to help prepare you for your upcoming role as club treasurer. Thank you for making this commitment.  And thank you for being a leader in your club.</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1</a:t>
            </a:fld>
            <a:endParaRPr lang="en-US"/>
          </a:p>
        </p:txBody>
      </p:sp>
    </p:spTree>
    <p:extLst>
      <p:ext uri="{BB962C8B-B14F-4D97-AF65-F5344CB8AC3E}">
        <p14:creationId xmlns:p14="http://schemas.microsoft.com/office/powerpoint/2010/main" val="1169404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62A4143A-0CAC-41A0-93C0-EB2B001069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0380443-5155-4FD0-B3D7-3849990FB85D}"/>
              </a:ext>
            </a:extLst>
          </p:cNvPr>
          <p:cNvSpPr>
            <a:spLocks noGrp="1"/>
          </p:cNvSpPr>
          <p:nvPr>
            <p:ph type="body" idx="1"/>
          </p:nvPr>
        </p:nvSpPr>
        <p:spPr/>
        <p:txBody>
          <a:bodyPr/>
          <a:lstStyle/>
          <a:p>
            <a:pPr algn="l" rtl="0" fontAlgn="base">
              <a:buFont typeface="+mj-lt"/>
              <a:buNone/>
            </a:pPr>
            <a:r>
              <a:rPr lang="en-US" sz="1800" b="1" i="0">
                <a:solidFill>
                  <a:srgbClr val="000000"/>
                </a:solidFill>
                <a:effectLst/>
                <a:latin typeface="Myriad Pro"/>
              </a:rPr>
              <a:t>OPENING DISCUSSION</a:t>
            </a:r>
            <a:r>
              <a:rPr lang="en-US" sz="1800" b="0" i="0">
                <a:solidFill>
                  <a:srgbClr val="000000"/>
                </a:solidFill>
                <a:effectLst/>
                <a:latin typeface="Myriad Pro"/>
              </a:rPr>
              <a:t> </a:t>
            </a:r>
          </a:p>
          <a:p>
            <a:pPr algn="l" rtl="0" fontAlgn="base"/>
            <a:r>
              <a:rPr lang="en-US" sz="1800" b="1" i="0">
                <a:solidFill>
                  <a:srgbClr val="000000"/>
                </a:solidFill>
                <a:effectLst/>
                <a:latin typeface="Myriad Pro"/>
              </a:rPr>
              <a:t>Note to Facilitator: </a:t>
            </a:r>
            <a:r>
              <a:rPr lang="en-US" sz="1800" b="0" i="0">
                <a:solidFill>
                  <a:srgbClr val="000000"/>
                </a:solidFill>
                <a:effectLst/>
                <a:latin typeface="Myriad Pro"/>
              </a:rPr>
              <a:t>You can use </a:t>
            </a:r>
            <a:r>
              <a:rPr lang="en-US" sz="1800">
                <a:solidFill>
                  <a:srgbClr val="000000"/>
                </a:solidFill>
                <a:latin typeface="Myriad Pro"/>
              </a:rPr>
              <a:t>an</a:t>
            </a:r>
            <a:r>
              <a:rPr lang="en-US" sz="1800" b="0" i="0">
                <a:solidFill>
                  <a:srgbClr val="000000"/>
                </a:solidFill>
                <a:effectLst/>
                <a:latin typeface="Myriad Pro"/>
              </a:rPr>
              <a:t> ice breaker to help get people talking and getting to know each other before jumping into training. You also have the option to pick your own ice breaker activity that allows for the same.  We have provided some ideas for Ice Breaker Activities for your to choose from, but do not feel limited to just these ideas. </a:t>
            </a:r>
            <a:br>
              <a:rPr lang="en-US" sz="1800" b="0" i="0">
                <a:effectLst/>
                <a:latin typeface="Myriad Pro"/>
              </a:rPr>
            </a:br>
            <a:br>
              <a:rPr lang="en-US" sz="1800" b="0" i="0">
                <a:effectLst/>
                <a:latin typeface="Myriad Pro"/>
              </a:rPr>
            </a:br>
            <a:r>
              <a:rPr lang="en-US" sz="1800" b="1" i="0">
                <a:solidFill>
                  <a:srgbClr val="000000"/>
                </a:solidFill>
                <a:effectLst/>
                <a:latin typeface="Myriad Pro"/>
              </a:rPr>
              <a:t>RESOURCE: </a:t>
            </a:r>
            <a:r>
              <a:rPr lang="en-US" sz="1800" b="0" i="0">
                <a:solidFill>
                  <a:srgbClr val="000000"/>
                </a:solidFill>
                <a:effectLst/>
                <a:latin typeface="Myriad Pro"/>
              </a:rPr>
              <a:t>2022 CLE OPENING ACTIVITIES (PDF)</a:t>
            </a:r>
            <a:endParaRPr lang="en-US" b="0" i="0">
              <a:solidFill>
                <a:srgbClr val="000000"/>
              </a:solidFill>
              <a:effectLst/>
              <a:latin typeface="Myriad Pro"/>
            </a:endParaRPr>
          </a:p>
          <a:p>
            <a:pPr algn="l" rtl="0" fontAlgn="base"/>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1" i="0">
                <a:solidFill>
                  <a:srgbClr val="000000"/>
                </a:solidFill>
                <a:effectLst/>
                <a:latin typeface="Myriad Pro"/>
              </a:rPr>
              <a:t>FACILITATE</a:t>
            </a:r>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0" i="0">
                <a:solidFill>
                  <a:srgbClr val="000000"/>
                </a:solidFill>
                <a:effectLst/>
                <a:latin typeface="Myriad Pro"/>
              </a:rPr>
              <a:t>Before we dive into things, we are going to do a quick activity to get us talking and sharing. </a:t>
            </a:r>
            <a:endParaRPr lang="en-US" b="0" i="0">
              <a:solidFill>
                <a:srgbClr val="000000"/>
              </a:solidFill>
              <a:effectLst/>
              <a:latin typeface="Myriad Pro"/>
            </a:endParaRPr>
          </a:p>
          <a:p>
            <a:endParaRPr lang="en-US" sz="1800">
              <a:solidFill>
                <a:srgbClr val="000000"/>
              </a:solidFill>
              <a:latin typeface="Myriad Pro"/>
            </a:endParaRPr>
          </a:p>
          <a:p>
            <a:r>
              <a:rPr lang="en-US" sz="1800">
                <a:solidFill>
                  <a:srgbClr val="000000"/>
                </a:solidFill>
                <a:latin typeface="Myriad Pro"/>
              </a:rPr>
              <a:t>&lt;&lt;INSERT OPENING/ICE BREAKER ACTIVITY&gt;&gt;</a:t>
            </a:r>
          </a:p>
          <a:p>
            <a:pPr algn="l" rtl="0" fontAlgn="base"/>
            <a:r>
              <a:rPr lang="en-US" sz="1800" b="0" i="0">
                <a:solidFill>
                  <a:srgbClr val="000000"/>
                </a:solidFill>
                <a:effectLst/>
                <a:latin typeface="Myriad Pro"/>
              </a:rPr>
              <a:t> </a:t>
            </a:r>
          </a:p>
          <a:p>
            <a:pPr algn="l" rtl="0" fontAlgn="base"/>
            <a:endParaRPr lang="en-US" b="0" i="0">
              <a:solidFill>
                <a:srgbClr val="000000"/>
              </a:solidFill>
              <a:effectLst/>
              <a:latin typeface="Myriad Pro"/>
            </a:endParaRPr>
          </a:p>
        </p:txBody>
      </p:sp>
      <p:sp>
        <p:nvSpPr>
          <p:cNvPr id="29700" name="Slide Number Placeholder 3">
            <a:extLst>
              <a:ext uri="{FF2B5EF4-FFF2-40B4-BE49-F238E27FC236}">
                <a16:creationId xmlns:a16="http://schemas.microsoft.com/office/drawing/2014/main" id="{EB852355-C4D8-411D-BBC1-13431BB947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BD7F22A-650F-4F01-BAFC-CA9BDD3231C6}" type="slidenum">
              <a:rPr lang="en-US" altLang="en-US" smtClean="0"/>
              <a:pPr/>
              <a:t>10</a:t>
            </a:fld>
            <a:endParaRPr lang="en-US" altLang="en-US"/>
          </a:p>
        </p:txBody>
      </p:sp>
    </p:spTree>
    <p:extLst>
      <p:ext uri="{BB962C8B-B14F-4D97-AF65-F5344CB8AC3E}">
        <p14:creationId xmlns:p14="http://schemas.microsoft.com/office/powerpoint/2010/main" val="2419163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JOB DESCRIPTION</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Your election as treasurer of your Kiwanis club is proof that your fellow members see you as a person of integrity — with an aptitude for finance. Along with the club board, you are responsible for your club’s solvency and financial stability. Take pride in your leadership role. You’ve earned your club’s trust. It is important to know what the club treasurer position entails. While many things are universal, there may be additional information you will need to obtain to keep your club in good standing with your state or country. When in doubt, ask your club’s financial auditing firm or your Kiwanis district office as both may have more specific information for your location. </a:t>
            </a:r>
          </a:p>
          <a:p>
            <a:endParaRPr lang="en-US"/>
          </a:p>
        </p:txBody>
      </p:sp>
      <p:sp>
        <p:nvSpPr>
          <p:cNvPr id="4" name="Slide Number Placeholder 3"/>
          <p:cNvSpPr>
            <a:spLocks noGrp="1"/>
          </p:cNvSpPr>
          <p:nvPr>
            <p:ph type="sldNum" sz="quarter" idx="5"/>
          </p:nvPr>
        </p:nvSpPr>
        <p:spPr/>
        <p:txBody>
          <a:bodyPr/>
          <a:lstStyle/>
          <a:p>
            <a:fld id="{C9389C64-091E-D349-9CB8-7104963246E7}" type="slidenum">
              <a:rPr lang="en-US" smtClean="0"/>
              <a:t>11</a:t>
            </a:fld>
            <a:endParaRPr lang="en-US"/>
          </a:p>
        </p:txBody>
      </p:sp>
    </p:spTree>
    <p:extLst>
      <p:ext uri="{BB962C8B-B14F-4D97-AF65-F5344CB8AC3E}">
        <p14:creationId xmlns:p14="http://schemas.microsoft.com/office/powerpoint/2010/main" val="4284132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KEY DUTIES AND RESPONSIBILITIES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A full list of a treasurer’s responsibilities, qualifications and duties can be found in the leadership guide. I have the page on the screen for you now. </a:t>
            </a:r>
          </a:p>
          <a:p>
            <a:pPr marL="0" marR="0" lvl="0" indent="0">
              <a:spcBef>
                <a:spcPts val="0"/>
              </a:spcBef>
              <a:spcAft>
                <a:spcPts val="0"/>
              </a:spcAft>
              <a:buFont typeface="+mj-lt"/>
              <a:buNone/>
            </a:pPr>
            <a:endParaRPr lang="en-US" sz="1800">
              <a:effectLst/>
              <a:latin typeface="Myriad Pro"/>
              <a:ea typeface="Calibri" panose="020F0502020204030204" pitchFamily="34" charset="0"/>
              <a:cs typeface="Times New Roman (Body CS)"/>
            </a:endParaRPr>
          </a:p>
          <a:p>
            <a:pPr marL="0" marR="0" lvl="0" indent="0">
              <a:spcBef>
                <a:spcPts val="0"/>
              </a:spcBef>
              <a:spcAft>
                <a:spcPts val="0"/>
              </a:spcAft>
              <a:buFont typeface="+mj-lt"/>
              <a:buNone/>
            </a:pPr>
            <a:r>
              <a:rPr lang="en-US" sz="1800">
                <a:effectLst/>
                <a:latin typeface="Myriad Pro"/>
                <a:ea typeface="Calibri" panose="020F0502020204030204" pitchFamily="34" charset="0"/>
                <a:cs typeface="Times New Roman (Body CS)"/>
              </a:rPr>
              <a:t>Let’s look at some of the key items you will be responsible for in the upcoming year. Many are aware that the treasurer collects member dues and maintains the club’s finances, but there is much more behind the scenes work, like keeping the club in good financial standing. The treasurer also impacts the relationships the club has with the community. Some of your key duties and responsibilities include maintaining good financial stewardship, collecting funds, and preparing your annual budget. You will work with the club secretary to coordinate the club’s financial responsibilities and records. The treasurer often serves as an advisor to the club on financial matters, including setting a club budget. You are also a member of your club’s board of directors meaning you are entitled to participate in all board discussions and are eligible to vote on any question put to vote by the presiding officer. </a:t>
            </a:r>
          </a:p>
        </p:txBody>
      </p:sp>
    </p:spTree>
    <p:extLst>
      <p:ext uri="{BB962C8B-B14F-4D97-AF65-F5344CB8AC3E}">
        <p14:creationId xmlns:p14="http://schemas.microsoft.com/office/powerpoint/2010/main" val="812698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MEMBER DUES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You are responsible for collecting all funds due to the club and for keeping the records of membership fees and dues, unless these responsibilities are delegated to the secretary. The dues process is a straightforward process, but there are steps that are important to understand in order to maximize member communication and expectations. It’s important to understand what combines to create each member’s financial responsibility and how those decisions are made. Kiwanis International dues are set by the House of Delegates while the fees are established by the Kiwanis International Board based on the cost of the service provided. The fees can fluctuate slightly to reflect the change in the cost. You do not have to charge the same amount to all of your members as long as it is indicated in your club’s bylaws. Discounted club dues for senior memberships or for opting out of prepaid meals are popular options for many clubs.</a:t>
            </a:r>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13</a:t>
            </a:fld>
            <a:endParaRPr lang="en-US"/>
          </a:p>
        </p:txBody>
      </p:sp>
    </p:spTree>
    <p:extLst>
      <p:ext uri="{BB962C8B-B14F-4D97-AF65-F5344CB8AC3E}">
        <p14:creationId xmlns:p14="http://schemas.microsoft.com/office/powerpoint/2010/main" val="2091792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YOUR CLUB DUES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Members of local Kiwanis clubs pay membership dues and fees to their club. The dues and fees paid by members support Kiwanis International, the Kiwanis district and the Kiwanis club. The total amount a member pays in dues depends entirely on his or her club and district and is determined by the appropriate governing body. For district dues, this decision is made by the district House of Delegates. For club dues, the club bylaws and policies state that club membership dues, fees and other assessments must be approved by two-thirds (2/3) vote of the members present and voting. Members must be provided with at least fourteen (14) days’ notice of the vote and be informed of the proposed amount. (Club Bylaws, Article 8.5)</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14</a:t>
            </a:fld>
            <a:endParaRPr lang="en-US"/>
          </a:p>
        </p:txBody>
      </p:sp>
    </p:spTree>
    <p:extLst>
      <p:ext uri="{BB962C8B-B14F-4D97-AF65-F5344CB8AC3E}">
        <p14:creationId xmlns:p14="http://schemas.microsoft.com/office/powerpoint/2010/main" val="1637344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EXPECTATIONS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There are two exceptions to the amounts listed previously. While it is a condition of membership that each member is a subscriber to the official publication of Kiwanis International, if both spouses are members of a club (not necessarily the same club), one spouse may choose not to subscribe to the magazine, which results in a reduction in fees. To receive this benefit, the spouse or club secretary can contact Member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Myriad Pro"/>
              <a:ea typeface="Calibri" panose="020F0502020204030204" pitchFamily="34" charset="0"/>
              <a:cs typeface="Times New Roman (Body 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Myriad Pro"/>
                <a:ea typeface="Calibri" panose="020F0502020204030204" pitchFamily="34" charset="0"/>
                <a:cs typeface="Times New Roman (Body CS)"/>
              </a:rPr>
              <a:t>The other exception is an international dues wavier for former service leadership program members. If a new member is an alumnus of a Service Leadership Program, the club should not charge that member for Kiwanis International dues for two years after joining their first Kiwanis club. They are still required to pay for the insurance and magazine fees. If the new member is reported properly when added to the club roster by the club secretary, this two-year waiver will automatically appear on the club invoice. Check with your district office to see whether your district waives district dues for new members who are alumni of SLPs. All exceptions are intended to be financial benefits to the eligible member and should be reflected on their personal invoices.</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15</a:t>
            </a:fld>
            <a:endParaRPr lang="en-US"/>
          </a:p>
        </p:txBody>
      </p:sp>
    </p:spTree>
    <p:extLst>
      <p:ext uri="{BB962C8B-B14F-4D97-AF65-F5344CB8AC3E}">
        <p14:creationId xmlns:p14="http://schemas.microsoft.com/office/powerpoint/2010/main" val="449868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1038"/>
            <a:ext cx="6051550" cy="3405187"/>
          </a:xfrm>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DUES INVOICING PROCESS</a:t>
            </a:r>
          </a:p>
          <a:p>
            <a:pPr marL="0" marR="0" lvl="0" indent="0">
              <a:spcBef>
                <a:spcPts val="0"/>
              </a:spcBef>
              <a:spcAft>
                <a:spcPts val="0"/>
              </a:spcAft>
              <a:buFont typeface="+mj-lt"/>
              <a:buNone/>
            </a:pP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As with most things related to finance and accounting, there are clear expectations and deadlines regarding the completion of steps in the dues-invoice process. Members of local Kiwanis clubs pay annual membership dues and fees to their club. The dues and fees paid by members support Kiwanis International, the Kiwanis district and the Kiwanis club. The total amount a member pays in dues depends entirely on his or her club and district and is determined by the appropriate governing body. </a:t>
            </a:r>
          </a:p>
          <a:p>
            <a:pPr marL="0" marR="0" lvl="0" indent="0">
              <a:spcBef>
                <a:spcPts val="0"/>
              </a:spcBef>
              <a:spcAft>
                <a:spcPts val="0"/>
              </a:spcAft>
              <a:buFont typeface="+mj-lt"/>
              <a:buNone/>
            </a:pPr>
            <a:endParaRPr lang="en-US" sz="1800">
              <a:effectLst/>
              <a:latin typeface="Myriad Pro"/>
              <a:ea typeface="Calibri" panose="020F0502020204030204" pitchFamily="34" charset="0"/>
              <a:cs typeface="Times New Roman (Body CS)"/>
            </a:endParaRPr>
          </a:p>
          <a:p>
            <a:pPr marL="0" marR="0" lvl="0" indent="0">
              <a:spcBef>
                <a:spcPts val="0"/>
              </a:spcBef>
              <a:spcAft>
                <a:spcPts val="0"/>
              </a:spcAft>
              <a:buFont typeface="+mj-lt"/>
              <a:buNone/>
            </a:pPr>
            <a:r>
              <a:rPr lang="en-US" sz="1800">
                <a:effectLst/>
                <a:latin typeface="Myriad Pro"/>
                <a:ea typeface="Calibri" panose="020F0502020204030204" pitchFamily="34" charset="0"/>
                <a:cs typeface="Times New Roman (Body CS)"/>
              </a:rPr>
              <a:t>The key to ensuring your invoicing is done properly is to work with the club secretary on adding and deleting members in real time. Take care of this task as it happens. Adding members in real time will be crucial moving forward because of the new prorated dues structure. Deleting members in real time is important to help give your club, division and district leaders a realistic picture of what membership looks like in your area prior to the end of the administrative year. That said, there is a hard deadline for member deletions or they will continue to be billed as a part of your roster. The Kiwanis International administrative year ends on September 30</a:t>
            </a:r>
            <a:r>
              <a:rPr lang="en-US" sz="1800" baseline="30000">
                <a:effectLst/>
                <a:latin typeface="Myriad Pro"/>
                <a:ea typeface="Calibri" panose="020F0502020204030204" pitchFamily="34" charset="0"/>
                <a:cs typeface="Times New Roman (Body CS)"/>
              </a:rPr>
              <a:t>th</a:t>
            </a:r>
            <a:r>
              <a:rPr lang="en-US" sz="1800">
                <a:effectLst/>
                <a:latin typeface="Myriad Pro"/>
                <a:ea typeface="Calibri" panose="020F0502020204030204" pitchFamily="34" charset="0"/>
                <a:cs typeface="Times New Roman (Body CS)"/>
              </a:rPr>
              <a:t>. Any deleted members must be submitted by your club secretary no later than October 10</a:t>
            </a:r>
            <a:r>
              <a:rPr lang="en-US" sz="1800" baseline="30000">
                <a:effectLst/>
                <a:latin typeface="Myriad Pro"/>
                <a:ea typeface="Calibri" panose="020F0502020204030204" pitchFamily="34" charset="0"/>
                <a:cs typeface="Times New Roman (Body CS)"/>
              </a:rPr>
              <a:t>th</a:t>
            </a:r>
            <a:r>
              <a:rPr lang="en-US" sz="1800">
                <a:effectLst/>
                <a:latin typeface="Myriad Pro"/>
                <a:ea typeface="Calibri" panose="020F0502020204030204" pitchFamily="34" charset="0"/>
                <a:cs typeface="Times New Roman (Body CS)"/>
              </a:rPr>
              <a:t> or you will be billed for them. After this 10 day window, you invoice is locked. Invoices are mailed the last week of October or the first week of November. You have 30 days to remit payment. Lastly, US clubs can pay online. Clubs outside of the US or who do not wish to pay online, can do so according to the instructions on your invoice. </a:t>
            </a:r>
          </a:p>
          <a:p>
            <a:pPr marL="0" marR="0" lvl="0" indent="0">
              <a:spcBef>
                <a:spcPts val="0"/>
              </a:spcBef>
              <a:spcAft>
                <a:spcPts val="0"/>
              </a:spcAft>
              <a:buFont typeface="+mj-lt"/>
              <a:buNone/>
            </a:pPr>
            <a:endParaRPr lang="en-US" sz="1800" b="1">
              <a:effectLst/>
              <a:latin typeface="Myriad Pro"/>
              <a:ea typeface="Calibri" panose="020F0502020204030204" pitchFamily="34" charset="0"/>
              <a:cs typeface="Times New Roman (Body CS)"/>
            </a:endParaRPr>
          </a:p>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For North American clubs only:</a:t>
            </a:r>
            <a:r>
              <a:rPr lang="en-US" sz="1800">
                <a:effectLst/>
                <a:latin typeface="Myriad Pro"/>
                <a:ea typeface="Calibri" panose="020F0502020204030204" pitchFamily="34" charset="0"/>
                <a:cs typeface="Times New Roman (Body CS)"/>
              </a:rPr>
              <a:t> When your club receives an invoice from Kiwanis International for continuing members or new members, both the Kiwanis International and district costs are included when applicable. Also, Kiwanis International collects fees for the Kiwanis International European Federation for those clubs when applicable. To simplify the payment process for clubs, Kiwanis International collects all of the dues and fees mentioned above and then distributes them appropriately. Also, if your club sponsors a Builders Club or K-Kids, their renewal fees will be billed to your club. </a:t>
            </a:r>
            <a:endParaRPr lang="en-US" sz="900"/>
          </a:p>
          <a:p>
            <a:pPr marL="226725" indent="-226725" defTabSz="906902">
              <a:buFont typeface="+mj-lt"/>
              <a:buAutoNum type="arabicPeriod"/>
              <a:defRPr/>
            </a:pPr>
            <a:endParaRPr lang="en-US" sz="900"/>
          </a:p>
          <a:p>
            <a:pPr marL="226725" indent="-226725" defTabSz="906902">
              <a:buFont typeface="+mj-lt"/>
              <a:buAutoNum type="arabicPeriod"/>
              <a:defRPr/>
            </a:pPr>
            <a:r>
              <a:rPr lang="en-US" sz="900"/>
              <a:t>Invoice is based on your membership as of September 30 (there’s a 10-day grace period to delete members from your roster)</a:t>
            </a:r>
          </a:p>
          <a:p>
            <a:pPr marL="226725" indent="-226725" defTabSz="906902">
              <a:buFont typeface="+mj-lt"/>
              <a:buAutoNum type="arabicPeriod"/>
              <a:defRPr/>
            </a:pPr>
            <a:r>
              <a:rPr lang="en-US" sz="900"/>
              <a:t>Mailed last week of October or first week of November </a:t>
            </a:r>
            <a:br>
              <a:rPr lang="en-US" sz="900"/>
            </a:br>
            <a:r>
              <a:rPr lang="en-US" sz="800"/>
              <a:t>(To the last secretary of record)</a:t>
            </a:r>
            <a:endParaRPr lang="en-US" sz="900"/>
          </a:p>
          <a:p>
            <a:pPr marL="226725" indent="-226725" defTabSz="906902">
              <a:buFont typeface="+mj-lt"/>
              <a:buAutoNum type="arabicPeriod"/>
              <a:defRPr/>
            </a:pPr>
            <a:r>
              <a:rPr lang="en-US" sz="900"/>
              <a:t>Online payment available</a:t>
            </a:r>
          </a:p>
          <a:p>
            <a:pPr marL="226725" indent="-226725">
              <a:buFont typeface="+mj-lt"/>
              <a:buAutoNum type="arabicPeriod"/>
            </a:pPr>
            <a:endParaRPr lang="en-US" sz="900"/>
          </a:p>
        </p:txBody>
      </p:sp>
    </p:spTree>
    <p:extLst>
      <p:ext uri="{BB962C8B-B14F-4D97-AF65-F5344CB8AC3E}">
        <p14:creationId xmlns:p14="http://schemas.microsoft.com/office/powerpoint/2010/main" val="1767762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COLLECTING MEMBER DUES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We’ve talked a lot about member dues and what they consist of, but how do we go about collecting them? Collecting dues doesn’t have to be a grueling process if everyone knows what to expect up front. </a:t>
            </a:r>
          </a:p>
          <a:p>
            <a:pPr marL="0" marR="0" lvl="0" indent="0">
              <a:spcBef>
                <a:spcPts val="0"/>
              </a:spcBef>
              <a:spcAft>
                <a:spcPts val="0"/>
              </a:spcAft>
              <a:buFont typeface="+mj-lt"/>
              <a:buNone/>
            </a:pPr>
            <a:endParaRPr lang="en-US" sz="1800">
              <a:effectLst/>
              <a:latin typeface="Myriad Pro"/>
              <a:ea typeface="Calibri" panose="020F0502020204030204" pitchFamily="34" charset="0"/>
              <a:cs typeface="Times New Roman (Body CS)"/>
            </a:endParaRPr>
          </a:p>
          <a:p>
            <a:pPr marL="0" marR="0" lvl="0" indent="0">
              <a:spcBef>
                <a:spcPts val="0"/>
              </a:spcBef>
              <a:spcAft>
                <a:spcPts val="0"/>
              </a:spcAft>
              <a:buFont typeface="+mj-lt"/>
              <a:buNone/>
            </a:pPr>
            <a:r>
              <a:rPr lang="en-US" sz="1800">
                <a:effectLst/>
                <a:latin typeface="Myriad Pro"/>
                <a:ea typeface="Calibri" panose="020F0502020204030204" pitchFamily="34" charset="0"/>
                <a:cs typeface="Times New Roman (Body CS)"/>
              </a:rPr>
              <a:t>November or December, it is highly recommended that dues be scheduled for payment to the club by October 1. This will help clubs anticipate any changes to the club roster while it is still possible to adjust without financial penalty.</a:t>
            </a:r>
          </a:p>
          <a:p>
            <a:pPr marL="0" marR="0" lvl="0" indent="0">
              <a:spcBef>
                <a:spcPts val="0"/>
              </a:spcBef>
              <a:spcAft>
                <a:spcPts val="0"/>
              </a:spcAft>
              <a:buFont typeface="+mj-lt"/>
              <a:buNone/>
            </a:pPr>
            <a:endParaRPr lang="en-US" sz="1800">
              <a:effectLst/>
              <a:latin typeface="Myriad Pro"/>
              <a:ea typeface="Calibri" panose="020F0502020204030204" pitchFamily="34" charset="0"/>
              <a:cs typeface="Times New Roman (Body CS)"/>
            </a:endParaRPr>
          </a:p>
          <a:p>
            <a:pPr marL="0" marR="0" lvl="0" indent="0">
              <a:spcBef>
                <a:spcPts val="0"/>
              </a:spcBef>
              <a:spcAft>
                <a:spcPts val="0"/>
              </a:spcAft>
              <a:buFont typeface="+mj-lt"/>
              <a:buNone/>
            </a:pPr>
            <a:r>
              <a:rPr lang="en-US" sz="1800">
                <a:effectLst/>
                <a:latin typeface="Myriad Pro"/>
                <a:ea typeface="Calibri" panose="020F0502020204030204" pitchFamily="34" charset="0"/>
                <a:cs typeface="Times New Roman (Body CS)"/>
              </a:rPr>
              <a:t>Some clubs choose to bill members quarterly or semi-annually, especially for any required club fees like meal costs, to ease the financial burden on the member. That is a decision a club can make, but the invoice payable to Kiwanis International will all be due at the same time, so plan ahead with your cash flow.</a:t>
            </a:r>
          </a:p>
        </p:txBody>
      </p:sp>
    </p:spTree>
    <p:extLst>
      <p:ext uri="{BB962C8B-B14F-4D97-AF65-F5344CB8AC3E}">
        <p14:creationId xmlns:p14="http://schemas.microsoft.com/office/powerpoint/2010/main" val="1335780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DIPLOMATIC DUES COLLECTION</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While dues are not paid to Kiwanis International until late November or December, it is highly recommended that dues be scheduled for payment to the club by October 1. This will help clubs anticipate any changes to the club roster while it is still possible to make adjustments without financial penalty. Some clubs have the option of paying dues through district websites and resources. Contact your district secretary to find out whether this is an option for your club.</a:t>
            </a:r>
          </a:p>
          <a:p>
            <a:endParaRPr lang="en-US" sz="1800">
              <a:latin typeface="Myriad Pro"/>
            </a:endParaRPr>
          </a:p>
          <a:p>
            <a:r>
              <a:rPr lang="en-US" sz="1800" b="1">
                <a:latin typeface="Myriad Pro"/>
                <a:cs typeface="Calibri" panose="020F0502020204030204"/>
              </a:rPr>
              <a:t>GROUP SHARE:</a:t>
            </a:r>
            <a:r>
              <a:rPr lang="en-US" sz="1800">
                <a:latin typeface="Myriad Pro"/>
                <a:cs typeface="Calibri" panose="020F0502020204030204"/>
              </a:rPr>
              <a:t> What platforms or programs do you use to help track and manage your budgets?</a:t>
            </a:r>
          </a:p>
          <a:p>
            <a:endParaRPr lang="en-US">
              <a:cs typeface="Calibri" panose="020F0502020204030204"/>
            </a:endParaRPr>
          </a:p>
        </p:txBody>
      </p:sp>
    </p:spTree>
    <p:extLst>
      <p:ext uri="{BB962C8B-B14F-4D97-AF65-F5344CB8AC3E}">
        <p14:creationId xmlns:p14="http://schemas.microsoft.com/office/powerpoint/2010/main" val="4059240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MEMBER STATEMENTS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As treasurer, you may see the member invoice as a bill. If you ask your membership chairman or the service committee chairman, he or she will likely consider the invoice an opportunity to talk about the great work the club accomplished in the last year and how members made a difference…and by the way, here’s the invoice for this year. </a:t>
            </a:r>
          </a:p>
          <a:p>
            <a:pPr marL="0" marR="0" lvl="0" indent="0">
              <a:spcBef>
                <a:spcPts val="0"/>
              </a:spcBef>
              <a:spcAft>
                <a:spcPts val="0"/>
              </a:spcAft>
              <a:buFont typeface="+mj-lt"/>
              <a:buNone/>
            </a:pPr>
            <a:endParaRPr lang="en-US" sz="1800">
              <a:effectLst/>
              <a:latin typeface="Myriad Pro"/>
              <a:ea typeface="Calibri" panose="020F0502020204030204" pitchFamily="34" charset="0"/>
              <a:cs typeface="Times New Roman (Body CS)"/>
            </a:endParaRPr>
          </a:p>
          <a:p>
            <a:pPr marL="0" marR="0" lvl="0" indent="0">
              <a:spcBef>
                <a:spcPts val="0"/>
              </a:spcBef>
              <a:spcAft>
                <a:spcPts val="0"/>
              </a:spcAft>
              <a:buFont typeface="+mj-lt"/>
              <a:buNone/>
            </a:pPr>
            <a:r>
              <a:rPr lang="en-US" sz="1800">
                <a:effectLst/>
                <a:latin typeface="Myriad Pro"/>
                <a:ea typeface="Calibri" panose="020F0502020204030204" pitchFamily="34" charset="0"/>
                <a:cs typeface="Times New Roman (Body CS)"/>
              </a:rPr>
              <a:t>While this is a subtle difference, there’s an important distinction: You are not asking members to consider renewing their membership (and thus considering not renewing). You are inviting them to continue to invest in the community by continuing their involvement with your Kiwanis club.</a:t>
            </a:r>
          </a:p>
          <a:p>
            <a:pPr marL="0" marR="0" lvl="0" indent="0">
              <a:spcBef>
                <a:spcPts val="0"/>
              </a:spcBef>
              <a:spcAft>
                <a:spcPts val="0"/>
              </a:spcAft>
              <a:buFont typeface="+mj-lt"/>
              <a:buNone/>
            </a:pPr>
            <a:endParaRPr lang="en-US" sz="1800">
              <a:effectLst/>
              <a:latin typeface="Myriad Pro"/>
              <a:ea typeface="Calibri" panose="020F0502020204030204" pitchFamily="34" charset="0"/>
              <a:cs typeface="Times New Roman (Body CS)"/>
            </a:endParaRPr>
          </a:p>
          <a:p>
            <a:r>
              <a:rPr lang="en-US" sz="1800">
                <a:effectLst/>
                <a:latin typeface="Myriad Pro"/>
                <a:ea typeface="Calibri" panose="020F0502020204030204" pitchFamily="34" charset="0"/>
                <a:cs typeface="Times New Roman (Body CS)"/>
              </a:rPr>
              <a:t>It has become standard practice to send an invoice attached to an email. If your members will respond well to that delivery method, it can be a cost-saving way to avoid postage and can be more subtle. Make sure every invoice has these components.</a:t>
            </a:r>
            <a:r>
              <a:rPr lang="en-US" sz="1800">
                <a:latin typeface="Myriad Pro"/>
                <a:ea typeface="Calibri" panose="020F0502020204030204" pitchFamily="34" charset="0"/>
                <a:cs typeface="Times New Roman (Body CS)"/>
              </a:rPr>
              <a:t> </a:t>
            </a:r>
          </a:p>
          <a:p>
            <a:endParaRPr lang="en-US" sz="1800">
              <a:effectLst/>
              <a:latin typeface="Myriad Pro"/>
              <a:ea typeface="Calibri" panose="020F0502020204030204" pitchFamily="34" charset="0"/>
              <a:cs typeface="Times New Roman (Body 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Myriad Pro"/>
                <a:ea typeface="Calibri" panose="020F0502020204030204" pitchFamily="34" charset="0"/>
                <a:cs typeface="Times New Roman (Body CS)"/>
              </a:rPr>
              <a:t>Also, keep in mind not every member pays the same amount and your member statements need to reflect those discounts accordingly. Remember: All exceptions are intended to be financial benefits to the eligible member and should be reflected on their personal invoices.</a:t>
            </a:r>
          </a:p>
          <a:p>
            <a:endParaRPr lang="en-US" sz="1800">
              <a:effectLst/>
              <a:latin typeface="Myriad Pro"/>
              <a:ea typeface="Calibri" panose="020F0502020204030204" pitchFamily="34" charset="0"/>
              <a:cs typeface="Times New Roman (Body CS)"/>
            </a:endParaRPr>
          </a:p>
        </p:txBody>
      </p:sp>
    </p:spTree>
    <p:extLst>
      <p:ext uri="{BB962C8B-B14F-4D97-AF65-F5344CB8AC3E}">
        <p14:creationId xmlns:p14="http://schemas.microsoft.com/office/powerpoint/2010/main" val="216877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1" i="0">
                <a:solidFill>
                  <a:srgbClr val="000000"/>
                </a:solidFill>
                <a:effectLst/>
                <a:latin typeface="Myriad Pro"/>
              </a:rPr>
              <a:t>HOUSE KEEPING NOTES</a:t>
            </a:r>
            <a:r>
              <a:rPr lang="en-US" sz="1800" b="0" i="0">
                <a:solidFill>
                  <a:srgbClr val="000000"/>
                </a:solidFill>
                <a:effectLst/>
                <a:latin typeface="Myriad Pro"/>
              </a:rPr>
              <a:t> </a:t>
            </a:r>
          </a:p>
          <a:p>
            <a:pPr algn="l" rtl="0" fontAlgn="base"/>
            <a:r>
              <a:rPr lang="en-US" sz="1800" b="1" i="0">
                <a:solidFill>
                  <a:srgbClr val="000000"/>
                </a:solidFill>
                <a:effectLst/>
                <a:latin typeface="Myriad Pro"/>
              </a:rPr>
              <a:t>Note to instructor</a:t>
            </a:r>
            <a:r>
              <a:rPr lang="en-US" sz="1800" b="0" i="0">
                <a:solidFill>
                  <a:srgbClr val="000000"/>
                </a:solidFill>
                <a:effectLst/>
                <a:latin typeface="Myriad Pro"/>
              </a:rPr>
              <a:t>: This section is to be used for any type of information on how the training will be conducted. Acknowledging that this may be a virtual training, reminders on zoom/google etiquette is a good reminder on how to review. If this is a training happening in person, you can review any in-person notes such as when to take questions, parking lot lists, etc.  </a:t>
            </a:r>
            <a:endParaRPr lang="en-US" b="0" i="0">
              <a:solidFill>
                <a:srgbClr val="000000"/>
              </a:solidFill>
              <a:effectLst/>
              <a:latin typeface="Myriad Pro"/>
            </a:endParaRPr>
          </a:p>
          <a:p>
            <a:pPr algn="l" rtl="0" fontAlgn="base"/>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1" i="0">
                <a:solidFill>
                  <a:srgbClr val="000000"/>
                </a:solidFill>
                <a:effectLst/>
                <a:latin typeface="Myriad Pro"/>
              </a:rPr>
              <a:t>FACILITIATE </a:t>
            </a:r>
            <a:r>
              <a:rPr lang="en-US" sz="1800" b="0" i="1">
                <a:solidFill>
                  <a:srgbClr val="000000"/>
                </a:solidFill>
                <a:effectLst/>
                <a:latin typeface="Myriad Pro"/>
              </a:rPr>
              <a:t>&lt;&lt;EDIT SCRIPT DEPENDING ON FORMAT OF DELIVERY&gt;&gt;</a:t>
            </a:r>
            <a:r>
              <a:rPr lang="en-US" sz="1800" b="0" i="0">
                <a:solidFill>
                  <a:srgbClr val="000000"/>
                </a:solidFill>
                <a:effectLst/>
                <a:latin typeface="WordVisiCarriageReturn_MSFontService"/>
              </a:rPr>
              <a:t> </a:t>
            </a:r>
            <a:br>
              <a:rPr lang="en-US" sz="1800" b="0" i="0">
                <a:solidFill>
                  <a:srgbClr val="000000"/>
                </a:solidFill>
                <a:effectLst/>
                <a:latin typeface="WordVisiCarriageReturn_MSFontService"/>
              </a:rPr>
            </a:br>
            <a:r>
              <a:rPr lang="en-US" sz="1800" b="0" i="0">
                <a:solidFill>
                  <a:srgbClr val="000000"/>
                </a:solidFill>
                <a:effectLst/>
                <a:latin typeface="Myriad Pro"/>
              </a:rPr>
              <a:t>A few housekeeping notes. If you have insights or examples to share with your peers? If you have questions during the training, please submit them through the chat box. Please remain muted and use this feature instead. With the large number of participants, this will be the easiest way for us to communicate back and forth. You can send your questions throughout the training or save them until the end. </a:t>
            </a:r>
            <a:endParaRPr lang="en-US" b="0" i="0">
              <a:solidFill>
                <a:srgbClr val="000000"/>
              </a:solidFill>
              <a:effectLst/>
              <a:latin typeface="Myriad Pro"/>
            </a:endParaRPr>
          </a:p>
          <a:p>
            <a:endParaRPr lang="en-US"/>
          </a:p>
        </p:txBody>
      </p:sp>
      <p:sp>
        <p:nvSpPr>
          <p:cNvPr id="4" name="Slide Number Placeholder 3"/>
          <p:cNvSpPr>
            <a:spLocks noGrp="1"/>
          </p:cNvSpPr>
          <p:nvPr>
            <p:ph type="sldNum" sz="quarter" idx="5"/>
          </p:nvPr>
        </p:nvSpPr>
        <p:spPr/>
        <p:txBody>
          <a:bodyPr/>
          <a:lstStyle/>
          <a:p>
            <a:fld id="{5EE8286A-58E5-C544-95F2-E47A1531750C}" type="slidenum">
              <a:rPr lang="en-US" smtClean="0"/>
              <a:t>2</a:t>
            </a:fld>
            <a:endParaRPr lang="en-US"/>
          </a:p>
        </p:txBody>
      </p:sp>
    </p:spTree>
    <p:extLst>
      <p:ext uri="{BB962C8B-B14F-4D97-AF65-F5344CB8AC3E}">
        <p14:creationId xmlns:p14="http://schemas.microsoft.com/office/powerpoint/2010/main" val="2379178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ADMINISTRATIVE ACCOUNTS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While some clubs may have the need for several separate bank accounts, every club has a minimum of two: the administrative account and the service account. Accounts in the club’s name will likely be business accounts that will require two signatures for all banking transactions. And if it’s not a requirement, it is highly suggested that the club opt for the requirement of two signatures. While it’s inconvenient at times, it’s a smart business practice, especially in a service organization that wants to be transparent.</a:t>
            </a:r>
          </a:p>
          <a:p>
            <a:pPr marL="0" marR="0">
              <a:spcBef>
                <a:spcPts val="0"/>
              </a:spcBef>
              <a:spcAft>
                <a:spcPts val="0"/>
              </a:spcAft>
            </a:pPr>
            <a:r>
              <a:rPr lang="en-US" sz="1800">
                <a:effectLst/>
                <a:latin typeface="Myriad Pro"/>
                <a:ea typeface="Calibri" panose="020F0502020204030204" pitchFamily="34" charset="0"/>
                <a:cs typeface="Times New Roman (Body CS)"/>
              </a:rPr>
              <a:t> </a:t>
            </a:r>
          </a:p>
          <a:p>
            <a:pPr marL="0" marR="0">
              <a:spcBef>
                <a:spcPts val="0"/>
              </a:spcBef>
              <a:spcAft>
                <a:spcPts val="0"/>
              </a:spcAft>
            </a:pPr>
            <a:r>
              <a:rPr lang="en-US" sz="1800">
                <a:effectLst/>
                <a:latin typeface="Myriad Pro"/>
                <a:ea typeface="Calibri" panose="020F0502020204030204" pitchFamily="34" charset="0"/>
                <a:cs typeface="Times New Roman (Body CS)"/>
              </a:rPr>
              <a:t>The administrative account is for all administrative expenses of the club. The majority of these funds comes from annual club dues and meeting meals (if applicable). Generally, money from any activity in which only members participate is deposited into the administrative account.</a:t>
            </a:r>
          </a:p>
        </p:txBody>
      </p:sp>
    </p:spTree>
    <p:extLst>
      <p:ext uri="{BB962C8B-B14F-4D97-AF65-F5344CB8AC3E}">
        <p14:creationId xmlns:p14="http://schemas.microsoft.com/office/powerpoint/2010/main" val="3994711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SERVICE ACCOUNTS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The service account is for the service programs of the club. Basically, the income for this account is derived from fundraising projects in which the public participates or from designated contributions. Article 8, Section 1, of the club bylaws stipulates: “Monies received for club service activities, regardless of source, may be used only for service activities.” The service account covers expenses for all club service activities, as well as all educational, religious and charitable activities.</a:t>
            </a:r>
          </a:p>
        </p:txBody>
      </p:sp>
    </p:spTree>
    <p:extLst>
      <p:ext uri="{BB962C8B-B14F-4D97-AF65-F5344CB8AC3E}">
        <p14:creationId xmlns:p14="http://schemas.microsoft.com/office/powerpoint/2010/main" val="3343157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DID YOU KNOW?</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Did you know clubs can pay all or a portion of each member's expenses for the Kiwanis Education Conference — part of the Kiwanis International convention — from its service account? A fair practice would be to reimburse two-thirds from the service account and one-third from the administrative account for a member attending all three days. Expenses for only attending the Kiwanis Annual Meeting would not qualify for reimbursement from the service account by Kiwanis standards.</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22</a:t>
            </a:fld>
            <a:endParaRPr lang="en-US"/>
          </a:p>
        </p:txBody>
      </p:sp>
    </p:spTree>
    <p:extLst>
      <p:ext uri="{BB962C8B-B14F-4D97-AF65-F5344CB8AC3E}">
        <p14:creationId xmlns:p14="http://schemas.microsoft.com/office/powerpoint/2010/main" val="3243385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solidFill>
                  <a:srgbClr val="000000"/>
                </a:solidFill>
                <a:effectLst/>
                <a:latin typeface="Calibri" panose="020F0502020204030204" pitchFamily="34" charset="0"/>
                <a:ea typeface="Calibri" panose="020F0502020204030204" pitchFamily="34" charset="0"/>
                <a:cs typeface="Times New Roman (Body CS)"/>
              </a:rPr>
              <a:t>ANNUAL AUDIT</a:t>
            </a:r>
            <a:br>
              <a:rPr lang="en-US" sz="1800" b="1">
                <a:solidFill>
                  <a:srgbClr val="000000"/>
                </a:solidFill>
                <a:effectLst/>
                <a:latin typeface="Calibri" panose="020F0502020204030204" pitchFamily="34" charset="0"/>
                <a:ea typeface="Calibri" panose="020F0502020204030204" pitchFamily="34" charset="0"/>
                <a:cs typeface="Times New Roman (Body CS)"/>
              </a:rPr>
            </a:br>
            <a:r>
              <a:rPr lang="en-US" sz="1800" b="1">
                <a:solidFill>
                  <a:srgbClr val="000000"/>
                </a:solidFill>
                <a:effectLst/>
                <a:latin typeface="Calibri" panose="020F0502020204030204" pitchFamily="34" charset="0"/>
                <a:ea typeface="Calibri" panose="020F0502020204030204" pitchFamily="34" charset="0"/>
                <a:cs typeface="Times New Roman (Body CS)"/>
              </a:rPr>
              <a:t>FACILITATE</a:t>
            </a:r>
            <a:br>
              <a:rPr lang="en-US" sz="1800" b="1">
                <a:solidFill>
                  <a:srgbClr val="000000"/>
                </a:solidFill>
                <a:effectLst/>
                <a:latin typeface="Calibri" panose="020F0502020204030204" pitchFamily="34" charset="0"/>
                <a:ea typeface="Calibri" panose="020F0502020204030204" pitchFamily="34" charset="0"/>
                <a:cs typeface="Times New Roman (Body CS)"/>
              </a:rPr>
            </a:br>
            <a:r>
              <a:rPr lang="en-US" sz="1800">
                <a:solidFill>
                  <a:srgbClr val="000000"/>
                </a:solidFill>
                <a:effectLst/>
                <a:latin typeface="Calibri" panose="020F0502020204030204" pitchFamily="34" charset="0"/>
                <a:ea typeface="Calibri" panose="020F0502020204030204" pitchFamily="34" charset="0"/>
                <a:cs typeface="Times New Roman (Body CS)"/>
              </a:rPr>
              <a:t>Every club is required to have an annual financial review by either an independent auditor or an internal committee. This is so important that it is actually the only required club committee in the Standard Form for Club Bylaws (unless the club chooses an external audit, then it is not required). Making the annual audit a standard practice ensures that club finances are being handled properly and reinforces the confidence that the club has placed in the treasurer. </a:t>
            </a:r>
          </a:p>
          <a:p>
            <a:pPr marL="0" marR="0" lvl="0" indent="0">
              <a:spcBef>
                <a:spcPts val="0"/>
              </a:spcBef>
              <a:spcAft>
                <a:spcPts val="0"/>
              </a:spcAft>
              <a:buFont typeface="+mj-lt"/>
              <a:buNone/>
            </a:pPr>
            <a:endParaRPr lang="en-US" sz="1800">
              <a:solidFill>
                <a:srgbClr val="000000"/>
              </a:solidFill>
              <a:effectLst/>
              <a:latin typeface="Calibri" panose="020F0502020204030204" pitchFamily="34" charset="0"/>
              <a:ea typeface="Calibri" panose="020F0502020204030204" pitchFamily="34" charset="0"/>
              <a:cs typeface="Times New Roman (Body CS)"/>
            </a:endParaRPr>
          </a:p>
          <a:p>
            <a:pPr marL="0" marR="0" lvl="0" indent="0">
              <a:spcBef>
                <a:spcPts val="0"/>
              </a:spcBef>
              <a:spcAft>
                <a:spcPts val="0"/>
              </a:spcAft>
              <a:buFont typeface="+mj-lt"/>
              <a:buNone/>
            </a:pPr>
            <a:r>
              <a:rPr lang="en-US" sz="1800">
                <a:solidFill>
                  <a:srgbClr val="000000"/>
                </a:solidFill>
                <a:effectLst/>
                <a:latin typeface="Calibri" panose="020F0502020204030204" pitchFamily="34" charset="0"/>
                <a:ea typeface="Calibri" panose="020F0502020204030204" pitchFamily="34" charset="0"/>
                <a:cs typeface="Times New Roman (Body CS)"/>
              </a:rPr>
              <a:t>Should the club choose to have the annual audit performed by an internal committee, the treasurer can be a resource to the committee but should not serve on the committee. This would be a conflict of interest and would infringe on the independent nature of the audit.</a:t>
            </a:r>
            <a:endParaRPr lang="en-US" sz="1800">
              <a:effectLst/>
              <a:latin typeface="Myriad Pro"/>
              <a:ea typeface="Calibri" panose="020F0502020204030204" pitchFamily="34" charset="0"/>
              <a:cs typeface="Times New Roman (Body CS)"/>
            </a:endParaRPr>
          </a:p>
        </p:txBody>
      </p:sp>
    </p:spTree>
    <p:extLst>
      <p:ext uri="{BB962C8B-B14F-4D97-AF65-F5344CB8AC3E}">
        <p14:creationId xmlns:p14="http://schemas.microsoft.com/office/powerpoint/2010/main" val="794056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solidFill>
                  <a:srgbClr val="000000"/>
                </a:solidFill>
                <a:effectLst/>
                <a:latin typeface="Calibri" panose="020F0502020204030204" pitchFamily="34" charset="0"/>
                <a:ea typeface="Calibri" panose="020F0502020204030204" pitchFamily="34" charset="0"/>
                <a:cs typeface="Times New Roman (Body CS)"/>
              </a:rPr>
              <a:t>INCORPORATION</a:t>
            </a:r>
            <a:br>
              <a:rPr lang="en-US" sz="1800" b="1">
                <a:solidFill>
                  <a:srgbClr val="000000"/>
                </a:solidFill>
                <a:effectLst/>
                <a:latin typeface="Calibri" panose="020F0502020204030204" pitchFamily="34" charset="0"/>
                <a:ea typeface="Calibri" panose="020F0502020204030204" pitchFamily="34" charset="0"/>
                <a:cs typeface="Times New Roman (Body CS)"/>
              </a:rPr>
            </a:br>
            <a:r>
              <a:rPr lang="en-US" sz="1800" b="1">
                <a:solidFill>
                  <a:srgbClr val="000000"/>
                </a:solidFill>
                <a:effectLst/>
                <a:latin typeface="Calibri" panose="020F0502020204030204" pitchFamily="34" charset="0"/>
                <a:ea typeface="Calibri" panose="020F0502020204030204" pitchFamily="34" charset="0"/>
                <a:cs typeface="Times New Roman (Body CS)"/>
              </a:rPr>
              <a:t>FACILITATE</a:t>
            </a:r>
            <a:br>
              <a:rPr lang="en-US" sz="1800">
                <a:solidFill>
                  <a:srgbClr val="000000"/>
                </a:solidFill>
                <a:effectLst/>
                <a:latin typeface="Calibri" panose="020F0502020204030204" pitchFamily="34" charset="0"/>
                <a:ea typeface="Calibri" panose="020F0502020204030204" pitchFamily="34" charset="0"/>
                <a:cs typeface="Times New Roman (Body CS)"/>
              </a:rPr>
            </a:br>
            <a:r>
              <a:rPr lang="en-US" sz="1800">
                <a:solidFill>
                  <a:srgbClr val="000000"/>
                </a:solidFill>
                <a:effectLst/>
                <a:latin typeface="Calibri" panose="020F0502020204030204" pitchFamily="34" charset="0"/>
                <a:ea typeface="Calibri" panose="020F0502020204030204" pitchFamily="34" charset="0"/>
                <a:cs typeface="Times New Roman (Body CS)"/>
              </a:rPr>
              <a:t>Each club in the United States and clubs in some countries are required to be incorporated. Incorporation is typically completed at the time of the new club chartering. However, it’s important to ensure that your club’s paperwork has been filed. Check in your club files for a copy of the original documents. Kiwanis International and your state or local government agency will need a copy of these files. Be aware that incorporation must be renewed each year or according to your locale’s incorporation laws. Keep the renewal paperwork in the club files. Call Kiwanis member services at 1-800-KIWANIS, or +1-317-875-8755, ext. 411 (U.S. &amp; Canada), for additional information.</a:t>
            </a:r>
            <a:endParaRPr lang="en-US" sz="1800">
              <a:effectLst/>
              <a:latin typeface="Myriad Pro"/>
              <a:ea typeface="Calibri" panose="020F0502020204030204" pitchFamily="34" charset="0"/>
              <a:cs typeface="Times New Roman (Body CS)"/>
            </a:endParaRPr>
          </a:p>
        </p:txBody>
      </p:sp>
    </p:spTree>
    <p:extLst>
      <p:ext uri="{BB962C8B-B14F-4D97-AF65-F5344CB8AC3E}">
        <p14:creationId xmlns:p14="http://schemas.microsoft.com/office/powerpoint/2010/main" val="2683791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REVIEW</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endParaRPr lang="en-US" sz="1800">
              <a:effectLst/>
              <a:latin typeface="Myriad Pro"/>
              <a:ea typeface="Calibri" panose="020F0502020204030204" pitchFamily="34" charset="0"/>
              <a:cs typeface="Times New Roman (Body CS)"/>
            </a:endParaRPr>
          </a:p>
          <a:p>
            <a:r>
              <a:rPr lang="en-US"/>
              <a:t>As we continue to go through this training, we want to make sure that you’re aware of who holds the permanent records in your club. Make sure that you have the contact information of your permanent record keeper for future reference. </a:t>
            </a:r>
          </a:p>
        </p:txBody>
      </p:sp>
      <p:sp>
        <p:nvSpPr>
          <p:cNvPr id="4" name="Slide Number Placeholder 3"/>
          <p:cNvSpPr>
            <a:spLocks noGrp="1"/>
          </p:cNvSpPr>
          <p:nvPr>
            <p:ph type="sldNum" sz="quarter" idx="5"/>
          </p:nvPr>
        </p:nvSpPr>
        <p:spPr/>
        <p:txBody>
          <a:bodyPr/>
          <a:lstStyle/>
          <a:p>
            <a:fld id="{D8C5C407-29C4-C54C-AD01-616FDCC6C338}" type="slidenum">
              <a:rPr lang="en-US" smtClean="0"/>
              <a:t>25</a:t>
            </a:fld>
            <a:endParaRPr lang="en-US"/>
          </a:p>
        </p:txBody>
      </p:sp>
    </p:spTree>
    <p:extLst>
      <p:ext uri="{BB962C8B-B14F-4D97-AF65-F5344CB8AC3E}">
        <p14:creationId xmlns:p14="http://schemas.microsoft.com/office/powerpoint/2010/main" val="8952873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FILES TO BE MAINTAINED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Note to facilitator: </a:t>
            </a:r>
            <a:r>
              <a:rPr lang="en-US" sz="1800" b="0">
                <a:effectLst/>
                <a:latin typeface="Myriad Pro"/>
                <a:ea typeface="Calibri" panose="020F0502020204030204" pitchFamily="34" charset="0"/>
                <a:cs typeface="Times New Roman (Body CS)"/>
              </a:rPr>
              <a:t>You must click to advance every bullet point.</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p>
          <a:p>
            <a:pPr marL="0" indent="0">
              <a:buFont typeface="Arial" panose="020B0604020202020204" pitchFamily="34" charset="0"/>
              <a:buNone/>
            </a:pPr>
            <a:r>
              <a:rPr lang="en-US" sz="1800" b="0">
                <a:effectLst/>
                <a:latin typeface="Myriad Pro"/>
                <a:ea typeface="Calibri" panose="020F0502020204030204" pitchFamily="34" charset="0"/>
                <a:cs typeface="Times New Roman (Body CS)"/>
              </a:rPr>
              <a:t>The role of treasurer requires you to maintain files on behalf of your club. The files that you are going to make sure you have record of are the following:</a:t>
            </a:r>
          </a:p>
          <a:p>
            <a:pPr marL="285750" indent="-285750">
              <a:buFont typeface="Arial" panose="020B0604020202020204" pitchFamily="34" charset="0"/>
              <a:buChar char="•"/>
            </a:pPr>
            <a:r>
              <a:rPr lang="en-US" sz="1800">
                <a:latin typeface="Avenir Next LT Pro" panose="020B0504020202020204" pitchFamily="34" charset="0"/>
              </a:rPr>
              <a:t>Club checkbook</a:t>
            </a:r>
          </a:p>
          <a:p>
            <a:pPr marL="285750" indent="-285750">
              <a:buFont typeface="Arial" panose="020B0604020202020204" pitchFamily="34" charset="0"/>
              <a:buChar char="•"/>
            </a:pPr>
            <a:r>
              <a:rPr lang="en-US" sz="1800">
                <a:latin typeface="Avenir Next LT Pro" panose="020B0504020202020204" pitchFamily="34" charset="0"/>
              </a:rPr>
              <a:t>Paid invoices file</a:t>
            </a:r>
          </a:p>
          <a:p>
            <a:pPr marL="285750" indent="-285750">
              <a:buFont typeface="Arial" panose="020B0604020202020204" pitchFamily="34" charset="0"/>
              <a:buChar char="•"/>
            </a:pPr>
            <a:r>
              <a:rPr lang="en-US" sz="1800">
                <a:latin typeface="Avenir Next LT Pro" panose="020B0504020202020204" pitchFamily="34" charset="0"/>
              </a:rPr>
              <a:t>Cash receipts file (deposit records)</a:t>
            </a:r>
          </a:p>
          <a:p>
            <a:pPr marL="285750" indent="-285750">
              <a:buFont typeface="Arial" panose="020B0604020202020204" pitchFamily="34" charset="0"/>
              <a:buChar char="•"/>
            </a:pPr>
            <a:r>
              <a:rPr lang="en-US" sz="1800">
                <a:latin typeface="Avenir Next LT Pro" panose="020B0504020202020204" pitchFamily="34" charset="0"/>
              </a:rPr>
              <a:t>Bank statements and reconciliations</a:t>
            </a:r>
          </a:p>
          <a:p>
            <a:pPr marL="285750" indent="-285750">
              <a:buFont typeface="Arial" panose="020B0604020202020204" pitchFamily="34" charset="0"/>
              <a:buChar char="•"/>
            </a:pPr>
            <a:r>
              <a:rPr lang="en-US" sz="1800">
                <a:latin typeface="Avenir Next LT Pro" panose="020B0504020202020204" pitchFamily="34" charset="0"/>
              </a:rPr>
              <a:t>Treasurer's reports</a:t>
            </a:r>
          </a:p>
          <a:p>
            <a:pPr marL="285750" indent="-285750">
              <a:buFont typeface="Arial" panose="020B0604020202020204" pitchFamily="34" charset="0"/>
              <a:buChar char="•"/>
            </a:pPr>
            <a:r>
              <a:rPr lang="en-US" sz="1800">
                <a:latin typeface="Avenir Next LT Pro" panose="020B0504020202020204" pitchFamily="34" charset="0"/>
              </a:rPr>
              <a:t>Budget files</a:t>
            </a:r>
          </a:p>
          <a:p>
            <a:pPr marL="285750" indent="-285750">
              <a:buFont typeface="Arial" panose="020B0604020202020204" pitchFamily="34" charset="0"/>
              <a:buChar char="•"/>
            </a:pPr>
            <a:r>
              <a:rPr lang="en-US" sz="1800">
                <a:latin typeface="Avenir Next LT Pro" panose="020B0504020202020204" pitchFamily="34" charset="0"/>
              </a:rPr>
              <a:t>Official documentation required by state or local law</a:t>
            </a:r>
          </a:p>
          <a:p>
            <a:endParaRPr lang="en-US"/>
          </a:p>
        </p:txBody>
      </p:sp>
    </p:spTree>
    <p:extLst>
      <p:ext uri="{BB962C8B-B14F-4D97-AF65-F5344CB8AC3E}">
        <p14:creationId xmlns:p14="http://schemas.microsoft.com/office/powerpoint/2010/main" val="3104046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Myriad Pro"/>
                <a:ea typeface="Calibri" panose="020F0502020204030204" pitchFamily="34" charset="0"/>
                <a:cs typeface="Times New Roman (Body CS)"/>
              </a:rPr>
              <a:t>PERMENANT RECORDS</a:t>
            </a:r>
          </a:p>
          <a:p>
            <a:r>
              <a:rPr lang="en-US" sz="1800" b="1">
                <a:effectLst/>
                <a:latin typeface="Myriad Pro"/>
                <a:ea typeface="Calibri" panose="020F0502020204030204" pitchFamily="34" charset="0"/>
                <a:cs typeface="Times New Roman (Body CS)"/>
              </a:rPr>
              <a:t>Note to facilitator: </a:t>
            </a:r>
            <a:r>
              <a:rPr lang="en-US" sz="1800" b="0">
                <a:effectLst/>
                <a:latin typeface="Myriad Pro"/>
                <a:ea typeface="Calibri" panose="020F0502020204030204" pitchFamily="34" charset="0"/>
                <a:cs typeface="Times New Roman (Body CS)"/>
              </a:rPr>
              <a:t>You must click to advance every bullet point.</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Permanent records to keep </a:t>
            </a:r>
          </a:p>
          <a:p>
            <a:pPr marL="171450" indent="-171450">
              <a:buFont typeface="Arial" panose="020B0604020202020204" pitchFamily="34" charset="0"/>
              <a:buChar char="•"/>
            </a:pPr>
            <a:r>
              <a:rPr lang="en-US" sz="1200">
                <a:latin typeface="Avenir Next LT Pro" panose="020B0504020202020204" pitchFamily="34" charset="0"/>
              </a:rPr>
              <a:t>Cancelled checks (seven years)</a:t>
            </a:r>
          </a:p>
          <a:p>
            <a:pPr marL="171450" indent="-171450">
              <a:buFont typeface="Arial" panose="020B0604020202020204" pitchFamily="34" charset="0"/>
              <a:buChar char="•"/>
            </a:pPr>
            <a:r>
              <a:rPr lang="en-US" sz="1200">
                <a:latin typeface="Avenir Next LT Pro" panose="020B0504020202020204" pitchFamily="34" charset="0"/>
              </a:rPr>
              <a:t>Invoices</a:t>
            </a:r>
          </a:p>
          <a:p>
            <a:pPr marL="171450" indent="-171450">
              <a:buFont typeface="Arial" panose="020B0604020202020204" pitchFamily="34" charset="0"/>
              <a:buChar char="•"/>
            </a:pPr>
            <a:r>
              <a:rPr lang="en-US" sz="1200">
                <a:latin typeface="Avenir Next LT Pro" panose="020B0504020202020204" pitchFamily="34" charset="0"/>
              </a:rPr>
              <a:t>Financial records and reports</a:t>
            </a:r>
          </a:p>
          <a:p>
            <a:pPr marL="171450" indent="-171450">
              <a:buFont typeface="Arial" panose="020B0604020202020204" pitchFamily="34" charset="0"/>
              <a:buChar char="•"/>
            </a:pPr>
            <a:r>
              <a:rPr lang="en-US" sz="1200">
                <a:latin typeface="Avenir Next LT Pro" panose="020B0504020202020204" pitchFamily="34" charset="0"/>
              </a:rPr>
              <a:t>Official documents related to the club foundation</a:t>
            </a:r>
          </a:p>
          <a:p>
            <a:endParaRPr lang="en-US"/>
          </a:p>
        </p:txBody>
      </p:sp>
    </p:spTree>
    <p:extLst>
      <p:ext uri="{BB962C8B-B14F-4D97-AF65-F5344CB8AC3E}">
        <p14:creationId xmlns:p14="http://schemas.microsoft.com/office/powerpoint/2010/main" val="1726260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5FA5183E-40BA-4ADD-8CB7-D1D0C38294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C814B55C-52E4-43CC-8ECE-B7CD0D8244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BUDGET TIMELINE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Note to facilitator: </a:t>
            </a:r>
            <a:r>
              <a:rPr lang="en-US" sz="1800" b="0">
                <a:effectLst/>
                <a:latin typeface="Myriad Pro"/>
                <a:ea typeface="Calibri" panose="020F0502020204030204" pitchFamily="34" charset="0"/>
                <a:cs typeface="Times New Roman (Body CS)"/>
              </a:rPr>
              <a:t>You must click to advance the budget timeline by month.</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Budget timeline – August, committees submit their budget and the board approves them on their first meeting, each month you will give a financial report to the board, in January remind members that club gifts are not tax deductible, annually you will give a financial report to your club. We also recommend that you consider creating projected return on investment summaries for any club activities.</a:t>
            </a:r>
          </a:p>
          <a:p>
            <a:endParaRPr lang="en-US" altLang="en-US"/>
          </a:p>
        </p:txBody>
      </p:sp>
    </p:spTree>
    <p:extLst>
      <p:ext uri="{BB962C8B-B14F-4D97-AF65-F5344CB8AC3E}">
        <p14:creationId xmlns:p14="http://schemas.microsoft.com/office/powerpoint/2010/main" val="911864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b="1">
                <a:effectLst/>
                <a:latin typeface="Myriad Pro"/>
                <a:ea typeface="Calibri" panose="020F0502020204030204" pitchFamily="34" charset="0"/>
                <a:cs typeface="Times New Roman (Body CS)"/>
              </a:rPr>
              <a:t>REFLECTION: WHAT’S IMPORTANT TO YOUR CLUB?</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p>
          <a:p>
            <a:pPr marL="0" marR="0" lvl="0" indent="0">
              <a:lnSpc>
                <a:spcPct val="107000"/>
              </a:lnSpc>
              <a:spcBef>
                <a:spcPts val="0"/>
              </a:spcBef>
              <a:spcAft>
                <a:spcPts val="0"/>
              </a:spcAft>
              <a:buFont typeface="+mj-lt"/>
              <a:buNone/>
            </a:pPr>
            <a:r>
              <a:rPr lang="en-US" sz="1800" b="0">
                <a:effectLst/>
                <a:latin typeface="Myriad Pro"/>
                <a:ea typeface="Calibri" panose="020F0502020204030204" pitchFamily="34" charset="0"/>
                <a:cs typeface="Times New Roman (Body CS)"/>
              </a:rPr>
              <a:t>When you’re working on your club budget, you want to consider the following questions. Does your club’s budget reflect what is important to your club? What should it include? </a:t>
            </a:r>
          </a:p>
          <a:p>
            <a:pPr marL="0" marR="0" lvl="0" indent="0">
              <a:lnSpc>
                <a:spcPct val="107000"/>
              </a:lnSpc>
              <a:spcBef>
                <a:spcPts val="0"/>
              </a:spcBef>
              <a:spcAft>
                <a:spcPts val="0"/>
              </a:spcAft>
              <a:buFont typeface="+mj-lt"/>
              <a:buNone/>
            </a:pPr>
            <a:br>
              <a:rPr lang="en-US" sz="1800" b="0">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GROUP SHARE:</a:t>
            </a:r>
            <a:r>
              <a:rPr lang="en-US" sz="1800">
                <a:effectLst/>
                <a:latin typeface="Myriad Pro"/>
                <a:ea typeface="Calibri" panose="020F0502020204030204" pitchFamily="34" charset="0"/>
                <a:cs typeface="Times New Roman (Body CS)"/>
              </a:rPr>
              <a:t> In the chat box, please share up to three things that should be included in your annual budget.</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29</a:t>
            </a:fld>
            <a:endParaRPr lang="en-US"/>
          </a:p>
        </p:txBody>
      </p:sp>
    </p:spTree>
    <p:extLst>
      <p:ext uri="{BB962C8B-B14F-4D97-AF65-F5344CB8AC3E}">
        <p14:creationId xmlns:p14="http://schemas.microsoft.com/office/powerpoint/2010/main" val="403331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7350" y="687388"/>
            <a:ext cx="6115050" cy="3440112"/>
          </a:xfrm>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WELCOME</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We will cover some information today that primary covers your role as treasurer, responsibilities and duties, and expectations. There is a wealth of knowledge, expertise and experiences within this group. My expectation of you all is that you are open to sharing knowledge and building new working relationships today. </a:t>
            </a:r>
          </a:p>
          <a:p>
            <a:pPr marL="0" marR="0" lvl="0" indent="0">
              <a:spcBef>
                <a:spcPts val="0"/>
              </a:spcBef>
              <a:spcAft>
                <a:spcPts val="0"/>
              </a:spcAft>
              <a:buFont typeface="+mj-lt"/>
              <a:buNone/>
            </a:pPr>
            <a:endParaRPr lang="en-US" sz="1800">
              <a:effectLst/>
              <a:latin typeface="Myriad Pro"/>
              <a:ea typeface="Calibri" panose="020F0502020204030204" pitchFamily="34" charset="0"/>
              <a:cs typeface="Times New Roman (Body CS)"/>
            </a:endParaRPr>
          </a:p>
          <a:p>
            <a:pPr marL="0" marR="0" lvl="0" indent="0">
              <a:spcBef>
                <a:spcPts val="0"/>
              </a:spcBef>
              <a:spcAft>
                <a:spcPts val="0"/>
              </a:spcAft>
              <a:buFont typeface="+mj-lt"/>
              <a:buNone/>
            </a:pPr>
            <a:r>
              <a:rPr lang="en-US" sz="1800">
                <a:effectLst/>
                <a:latin typeface="Myriad Pro"/>
                <a:ea typeface="Calibri" panose="020F0502020204030204" pitchFamily="34" charset="0"/>
                <a:cs typeface="Times New Roman (Body CS)"/>
              </a:rPr>
              <a:t>Let’s begin with some introductions</a:t>
            </a:r>
          </a:p>
          <a:p>
            <a:pPr marL="0" marR="0" lvl="0" indent="0">
              <a:spcBef>
                <a:spcPts val="0"/>
              </a:spcBef>
              <a:spcAft>
                <a:spcPts val="0"/>
              </a:spcAft>
              <a:buFont typeface="+mj-lt"/>
              <a:buNone/>
            </a:pPr>
            <a:r>
              <a:rPr lang="en-US" sz="1800">
                <a:effectLst/>
                <a:latin typeface="Myriad Pro"/>
                <a:ea typeface="Calibri" panose="020F0502020204030204" pitchFamily="34" charset="0"/>
                <a:cs typeface="Times New Roman (Body CS)"/>
              </a:rPr>
              <a:t>(Introduce facilitators and participants)</a:t>
            </a:r>
          </a:p>
        </p:txBody>
      </p:sp>
    </p:spTree>
    <p:extLst>
      <p:ext uri="{BB962C8B-B14F-4D97-AF65-F5344CB8AC3E}">
        <p14:creationId xmlns:p14="http://schemas.microsoft.com/office/powerpoint/2010/main" val="1296393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REPORTING EXPECTATIONS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Reporting expectations – a financial report should be prepared to share at each board meeting. A treasurer’s report should be prepared to be shared at each club’s annual meeting. Most importantly be transparent about all financial records and current financial status with your club at all times.</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30</a:t>
            </a:fld>
            <a:endParaRPr lang="en-US"/>
          </a:p>
        </p:txBody>
      </p:sp>
    </p:spTree>
    <p:extLst>
      <p:ext uri="{BB962C8B-B14F-4D97-AF65-F5344CB8AC3E}">
        <p14:creationId xmlns:p14="http://schemas.microsoft.com/office/powerpoint/2010/main" val="3331420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effectLst/>
                <a:latin typeface="Myriad Pro"/>
                <a:ea typeface="Calibri" panose="020F0502020204030204" pitchFamily="34" charset="0"/>
                <a:cs typeface="Times New Roman (Body CS)"/>
              </a:rPr>
              <a:t>CLUB GRANTS</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Club grants – The Kiwanis Children’s Fund offers grants to help club’s who have a gap in funding for service projects. You can assist your club in applying for one of these grants.</a:t>
            </a:r>
            <a:endParaRPr lang="en-US"/>
          </a:p>
        </p:txBody>
      </p:sp>
    </p:spTree>
    <p:extLst>
      <p:ext uri="{BB962C8B-B14F-4D97-AF65-F5344CB8AC3E}">
        <p14:creationId xmlns:p14="http://schemas.microsoft.com/office/powerpoint/2010/main" val="1778396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b="1">
                <a:solidFill>
                  <a:srgbClr val="000000"/>
                </a:solidFill>
                <a:effectLst/>
                <a:latin typeface="Calibri" panose="020F0502020204030204" pitchFamily="34" charset="0"/>
                <a:ea typeface="Calibri" panose="020F0502020204030204" pitchFamily="34" charset="0"/>
                <a:cs typeface="Times New Roman (Body CS)"/>
              </a:rPr>
              <a:t>CLUB FOUNDATION</a:t>
            </a:r>
            <a:br>
              <a:rPr lang="en-US" sz="1800" b="1">
                <a:solidFill>
                  <a:srgbClr val="000000"/>
                </a:solidFill>
                <a:effectLst/>
                <a:latin typeface="Calibri" panose="020F0502020204030204" pitchFamily="34" charset="0"/>
                <a:ea typeface="Calibri" panose="020F0502020204030204" pitchFamily="34" charset="0"/>
                <a:cs typeface="Times New Roman (Body CS)"/>
              </a:rPr>
            </a:br>
            <a:r>
              <a:rPr lang="en-US" sz="1800" b="1">
                <a:solidFill>
                  <a:srgbClr val="000000"/>
                </a:solidFill>
                <a:effectLst/>
                <a:latin typeface="Calibri" panose="020F0502020204030204" pitchFamily="34" charset="0"/>
                <a:ea typeface="Calibri" panose="020F0502020204030204" pitchFamily="34" charset="0"/>
                <a:cs typeface="Times New Roman (Body CS)"/>
              </a:rPr>
              <a:t>RESOURCE: </a:t>
            </a:r>
            <a:r>
              <a:rPr lang="en-US" sz="1800" b="0">
                <a:solidFill>
                  <a:srgbClr val="000000"/>
                </a:solidFill>
                <a:effectLst/>
                <a:latin typeface="Calibri" panose="020F0502020204030204" pitchFamily="34" charset="0"/>
                <a:ea typeface="Calibri" panose="020F0502020204030204" pitchFamily="34" charset="0"/>
                <a:cs typeface="Times New Roman (Body CS)"/>
              </a:rPr>
              <a:t>Kiwanis Club Foundation Resources </a:t>
            </a:r>
            <a:r>
              <a:rPr lang="en-US" sz="1800" b="1">
                <a:solidFill>
                  <a:srgbClr val="000000"/>
                </a:solidFill>
                <a:effectLst/>
                <a:latin typeface="Calibri" panose="020F0502020204030204" pitchFamily="34" charset="0"/>
                <a:ea typeface="Calibri" panose="020F0502020204030204" pitchFamily="34" charset="0"/>
                <a:cs typeface="Times New Roman (Body CS)"/>
              </a:rPr>
              <a:t>- </a:t>
            </a:r>
            <a:r>
              <a:rPr lang="en-US" sz="1800" b="0">
                <a:solidFill>
                  <a:srgbClr val="000000"/>
                </a:solidFill>
                <a:effectLst/>
                <a:latin typeface="Calibri" panose="020F0502020204030204" pitchFamily="34" charset="0"/>
                <a:ea typeface="Calibri" panose="020F0502020204030204" pitchFamily="34" charset="0"/>
                <a:cs typeface="Times New Roman (Body CS)"/>
              </a:rPr>
              <a:t>https://www.kiwanis.org/childrens-fund/about-the-children's-fund/club-foundations </a:t>
            </a:r>
            <a:br>
              <a:rPr lang="en-US" sz="1800" b="0">
                <a:solidFill>
                  <a:srgbClr val="000000"/>
                </a:solidFill>
                <a:effectLst/>
                <a:latin typeface="Calibri" panose="020F0502020204030204" pitchFamily="34" charset="0"/>
                <a:ea typeface="Calibri" panose="020F0502020204030204" pitchFamily="34" charset="0"/>
                <a:cs typeface="Times New Roman (Body CS)"/>
              </a:rPr>
            </a:br>
            <a:r>
              <a:rPr lang="en-US" sz="1800" b="0">
                <a:solidFill>
                  <a:srgbClr val="000000"/>
                </a:solidFill>
                <a:effectLst/>
                <a:latin typeface="Calibri" panose="020F0502020204030204" pitchFamily="34" charset="0"/>
                <a:ea typeface="Calibri" panose="020F0502020204030204" pitchFamily="34" charset="0"/>
                <a:cs typeface="Times New Roman (Body CS)"/>
              </a:rPr>
              <a:t>(https://bit.ly/3My4yJK)</a:t>
            </a:r>
          </a:p>
          <a:p>
            <a:pPr marL="0" marR="0" lvl="0" indent="0">
              <a:lnSpc>
                <a:spcPct val="107000"/>
              </a:lnSpc>
              <a:spcBef>
                <a:spcPts val="0"/>
              </a:spcBef>
              <a:spcAft>
                <a:spcPts val="0"/>
              </a:spcAft>
              <a:buFont typeface="+mj-lt"/>
              <a:buNone/>
            </a:pPr>
            <a:br>
              <a:rPr lang="en-US" sz="1800" b="1">
                <a:solidFill>
                  <a:srgbClr val="000000"/>
                </a:solidFill>
                <a:effectLst/>
                <a:latin typeface="Calibri" panose="020F0502020204030204" pitchFamily="34" charset="0"/>
                <a:ea typeface="Calibri" panose="020F0502020204030204" pitchFamily="34" charset="0"/>
                <a:cs typeface="Times New Roman (Body CS)"/>
              </a:rPr>
            </a:br>
            <a:r>
              <a:rPr lang="en-US" sz="1800" b="1">
                <a:solidFill>
                  <a:srgbClr val="000000"/>
                </a:solidFill>
                <a:effectLst/>
                <a:latin typeface="Calibri" panose="020F0502020204030204" pitchFamily="34" charset="0"/>
                <a:ea typeface="Calibri" panose="020F0502020204030204" pitchFamily="34" charset="0"/>
                <a:cs typeface="Times New Roman (Body CS)"/>
              </a:rPr>
              <a:t>FACILITATE</a:t>
            </a:r>
            <a:br>
              <a:rPr lang="en-US" sz="1800">
                <a:solidFill>
                  <a:srgbClr val="000000"/>
                </a:solidFill>
                <a:effectLst/>
                <a:latin typeface="Calibri" panose="020F0502020204030204" pitchFamily="34" charset="0"/>
                <a:ea typeface="Calibri" panose="020F0502020204030204" pitchFamily="34" charset="0"/>
                <a:cs typeface="Times New Roman (Body CS)"/>
              </a:rPr>
            </a:br>
            <a:r>
              <a:rPr lang="en-US" sz="1800">
                <a:solidFill>
                  <a:srgbClr val="000000"/>
                </a:solidFill>
                <a:effectLst/>
                <a:latin typeface="Calibri" panose="020F0502020204030204" pitchFamily="34" charset="0"/>
                <a:ea typeface="Calibri" panose="020F0502020204030204" pitchFamily="34" charset="0"/>
                <a:cs typeface="Times New Roman (Body CS)"/>
              </a:rPr>
              <a:t>In order to fund service projects, some clubs have established club foundations. Clubs are required to seek the consent of Kiwanis International prior to establishing a charitable entity (club foundation). Clubs will create separate Articles of Incorporation and Bylaws, approved by vote of the club’s membership. Banks in the US require an Employee Identification number to establish a bank account, if applicable, some may also require proof the club is incorporated. Clubs outside of the US should seek banking requirements within their area. Clubs must establish a separate bank account for a foundation. You may be asked to serve as the club Foundation Treasurer. This is optional.</a:t>
            </a:r>
            <a:endParaRPr lang="en-US" sz="1800">
              <a:effectLst/>
              <a:latin typeface="Myriad Pro"/>
              <a:ea typeface="Calibri" panose="020F0502020204030204" pitchFamily="34" charset="0"/>
              <a:cs typeface="Times New Roman (Body CS)"/>
            </a:endParaRPr>
          </a:p>
          <a:p>
            <a:endParaRPr lang="en-US"/>
          </a:p>
        </p:txBody>
      </p:sp>
    </p:spTree>
    <p:extLst>
      <p:ext uri="{BB962C8B-B14F-4D97-AF65-F5344CB8AC3E}">
        <p14:creationId xmlns:p14="http://schemas.microsoft.com/office/powerpoint/2010/main" val="31456181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FOR US CLUBS ONLY</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There are a number of U.S. specific items that are critical and must be discussed.</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33</a:t>
            </a:fld>
            <a:endParaRPr lang="en-US"/>
          </a:p>
        </p:txBody>
      </p:sp>
    </p:spTree>
    <p:extLst>
      <p:ext uri="{BB962C8B-B14F-4D97-AF65-F5344CB8AC3E}">
        <p14:creationId xmlns:p14="http://schemas.microsoft.com/office/powerpoint/2010/main" val="3541126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b="1">
                <a:effectLst/>
                <a:latin typeface="Myriad Pro"/>
                <a:ea typeface="Calibri" panose="020F0502020204030204" pitchFamily="34" charset="0"/>
                <a:cs typeface="Times New Roman (Body CS)"/>
              </a:rPr>
              <a:t>INCORPORATION</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Incorporation - Each club is </a:t>
            </a:r>
            <a:r>
              <a:rPr lang="en-US" sz="1800" b="1">
                <a:effectLst/>
                <a:latin typeface="Myriad Pro"/>
                <a:ea typeface="Calibri" panose="020F0502020204030204" pitchFamily="34" charset="0"/>
                <a:cs typeface="Times New Roman (Body CS)"/>
              </a:rPr>
              <a:t>required</a:t>
            </a:r>
            <a:r>
              <a:rPr lang="en-US" sz="1800">
                <a:effectLst/>
                <a:latin typeface="Myriad Pro"/>
                <a:ea typeface="Calibri" panose="020F0502020204030204" pitchFamily="34" charset="0"/>
                <a:cs typeface="Times New Roman (Body CS)"/>
              </a:rPr>
              <a:t> to incorporate</a:t>
            </a:r>
          </a:p>
          <a:p>
            <a:pPr marL="0" marR="0" lvl="0" indent="0">
              <a:lnSpc>
                <a:spcPct val="107000"/>
              </a:lnSpc>
              <a:spcBef>
                <a:spcPts val="0"/>
              </a:spcBef>
              <a:spcAft>
                <a:spcPts val="0"/>
              </a:spcAft>
              <a:buFont typeface="+mj-lt"/>
              <a:buNone/>
            </a:pPr>
            <a:r>
              <a:rPr lang="en-US" sz="1800">
                <a:effectLst/>
                <a:latin typeface="Myriad Pro"/>
                <a:ea typeface="Calibri" panose="020F0502020204030204" pitchFamily="34" charset="0"/>
                <a:cs typeface="Times New Roman (Body CS)"/>
              </a:rPr>
              <a:t>Confirm your club has original paperwork</a:t>
            </a:r>
          </a:p>
          <a:p>
            <a:pPr marL="0" marR="0" lvl="0" indent="0">
              <a:lnSpc>
                <a:spcPct val="107000"/>
              </a:lnSpc>
              <a:spcBef>
                <a:spcPts val="0"/>
              </a:spcBef>
              <a:spcAft>
                <a:spcPts val="0"/>
              </a:spcAft>
              <a:buFont typeface="+mj-lt"/>
              <a:buNone/>
            </a:pPr>
            <a:r>
              <a:rPr lang="en-US" sz="1800">
                <a:effectLst/>
                <a:latin typeface="Myriad Pro"/>
                <a:ea typeface="Calibri" panose="020F0502020204030204" pitchFamily="34" charset="0"/>
                <a:cs typeface="Times New Roman (Body CS)"/>
              </a:rPr>
              <a:t>Kiwanis International and your state or local government needs a copy</a:t>
            </a:r>
          </a:p>
          <a:p>
            <a:pPr marL="0" marR="0" lvl="0" indent="0">
              <a:lnSpc>
                <a:spcPct val="107000"/>
              </a:lnSpc>
              <a:spcBef>
                <a:spcPts val="0"/>
              </a:spcBef>
              <a:spcAft>
                <a:spcPts val="0"/>
              </a:spcAft>
              <a:buFont typeface="+mj-lt"/>
              <a:buNone/>
            </a:pPr>
            <a:r>
              <a:rPr lang="en-US" sz="1800">
                <a:effectLst/>
                <a:latin typeface="Myriad Pro"/>
                <a:ea typeface="Calibri" panose="020F0502020204030204" pitchFamily="34" charset="0"/>
                <a:cs typeface="Times New Roman (Body CS)"/>
              </a:rPr>
              <a:t>Incorporation must be renewed </a:t>
            </a:r>
            <a:r>
              <a:rPr lang="en-US" sz="1800" b="1">
                <a:effectLst/>
                <a:latin typeface="Myriad Pro"/>
                <a:ea typeface="Calibri" panose="020F0502020204030204" pitchFamily="34" charset="0"/>
                <a:cs typeface="Times New Roman (Body CS)"/>
              </a:rPr>
              <a:t>annually</a:t>
            </a:r>
            <a:endParaRPr lang="en-US" sz="1800">
              <a:effectLst/>
              <a:latin typeface="Myriad Pro"/>
              <a:ea typeface="Calibri" panose="020F0502020204030204" pitchFamily="34" charset="0"/>
              <a:cs typeface="Times New Roman (Body CS)"/>
            </a:endParaRP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34</a:t>
            </a:fld>
            <a:endParaRPr lang="en-US"/>
          </a:p>
        </p:txBody>
      </p:sp>
    </p:spTree>
    <p:extLst>
      <p:ext uri="{BB962C8B-B14F-4D97-AF65-F5344CB8AC3E}">
        <p14:creationId xmlns:p14="http://schemas.microsoft.com/office/powerpoint/2010/main" val="28438759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Myriad Pro"/>
                <a:ea typeface="Calibri" panose="020F0502020204030204" pitchFamily="34" charset="0"/>
                <a:cs typeface="Times New Roman (Body CS)"/>
              </a:rPr>
              <a:t>US REVENUE ACT</a:t>
            </a: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Fundraising solicitations – federal legislation requires that any fundraising solicitation on behalf of Kiwanis clubs and districts must include the following statement: “contributions or gifts to the club are not deductible as charitable contributions for federal income tax purposes.”</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35</a:t>
            </a:fld>
            <a:endParaRPr lang="en-US"/>
          </a:p>
        </p:txBody>
      </p:sp>
    </p:spTree>
    <p:extLst>
      <p:ext uri="{BB962C8B-B14F-4D97-AF65-F5344CB8AC3E}">
        <p14:creationId xmlns:p14="http://schemas.microsoft.com/office/powerpoint/2010/main" val="1250089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FORM 990</a:t>
            </a:r>
          </a:p>
          <a:p>
            <a:r>
              <a:rPr lang="en-US" b="1"/>
              <a:t>Resource: </a:t>
            </a:r>
            <a:r>
              <a:rPr lang="en-US"/>
              <a:t>https://www.kiwanis.org/clubs/member-resources/training/club-leader/club-treasurer-education/irs-forms</a:t>
            </a:r>
            <a:br>
              <a:rPr lang="en-US"/>
            </a:br>
            <a:endParaRPr lang="en-US"/>
          </a:p>
          <a:p>
            <a:r>
              <a:rPr lang="en-US" b="1"/>
              <a:t>FACILITATE</a:t>
            </a:r>
            <a:br>
              <a:rPr lang="en-US"/>
            </a:br>
            <a:r>
              <a:rPr lang="en-US" sz="1200">
                <a:latin typeface="Avenir Next LT Pro" panose="020B0504020202020204" pitchFamily="34" charset="0"/>
              </a:rPr>
              <a:t>The IRS requires all U.S.-based Kiwanis clubs to submit a 990 form annually.</a:t>
            </a:r>
          </a:p>
          <a:p>
            <a:r>
              <a:rPr lang="en-US" sz="1200">
                <a:latin typeface="Avenir Next LT Pro" panose="020B0504020202020204" pitchFamily="34" charset="0"/>
              </a:rPr>
              <a:t>Failure to file in a timely manner may put your club’s incorporation status at risk</a:t>
            </a:r>
            <a:br>
              <a:rPr lang="en-US" sz="1200">
                <a:latin typeface="Avenir Next LT Pro" panose="020B0504020202020204" pitchFamily="34" charset="0"/>
              </a:rPr>
            </a:br>
            <a:r>
              <a:rPr lang="en-US" sz="1200">
                <a:latin typeface="Avenir Next LT Pro" panose="020B0504020202020204" pitchFamily="34" charset="0"/>
              </a:rPr>
              <a:t>For more information, visit </a:t>
            </a:r>
            <a:r>
              <a:rPr lang="en-US" sz="1200" b="1">
                <a:latin typeface="Avenir Next LT Pro" panose="020B0504020202020204" pitchFamily="34" charset="0"/>
              </a:rPr>
              <a:t>kiwanis.org/form990</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36</a:t>
            </a:fld>
            <a:endParaRPr lang="en-US"/>
          </a:p>
        </p:txBody>
      </p:sp>
    </p:spTree>
    <p:extLst>
      <p:ext uri="{BB962C8B-B14F-4D97-AF65-F5344CB8AC3E}">
        <p14:creationId xmlns:p14="http://schemas.microsoft.com/office/powerpoint/2010/main" val="30320605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FORM 8976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Resource: </a:t>
            </a:r>
            <a:r>
              <a:rPr lang="en-US"/>
              <a:t>https://www.kiwanis.org/clubs/member-resources/training/club-leader/club-treasurer-education/irs-forms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FACILITATE</a:t>
            </a:r>
            <a:br>
              <a:rPr lang="en-US"/>
            </a:br>
            <a:r>
              <a:rPr lang="en-US" sz="1200">
                <a:latin typeface="Avenir Next LT Pro" panose="020B0504020202020204" pitchFamily="34" charset="0"/>
              </a:rPr>
              <a:t>The IRS has recently passed a new regulation requiring all newly-formed 501(c)(4) organizations to notify the IRS of their intention to operate as a 501(c)(4) by filing Form 8976, as stated in Internal Revenue Code 26 CFR 1.506.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37</a:t>
            </a:fld>
            <a:endParaRPr lang="en-US"/>
          </a:p>
        </p:txBody>
      </p:sp>
    </p:spTree>
    <p:extLst>
      <p:ext uri="{BB962C8B-B14F-4D97-AF65-F5344CB8AC3E}">
        <p14:creationId xmlns:p14="http://schemas.microsoft.com/office/powerpoint/2010/main" val="2567673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FORM 8976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Resource: </a:t>
            </a:r>
            <a:r>
              <a:rPr lang="en-US"/>
              <a:t>https://www.kiwanis.org/clubs/member-resources/training/club-leader/club-treasurer-education/irs-forms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FACILITATE</a:t>
            </a:r>
          </a:p>
          <a:p>
            <a:r>
              <a:rPr lang="en-US" sz="1200">
                <a:latin typeface="Avenir Next LT Pro" panose="020B0504020202020204" pitchFamily="34" charset="0"/>
              </a:rPr>
              <a:t>Almost all Kiwanis clubs in the U.S. operate as 501(c)(4) organizations under the Internal Revenue Code.</a:t>
            </a:r>
          </a:p>
          <a:p>
            <a:r>
              <a:rPr lang="en-US" sz="1200">
                <a:latin typeface="Avenir Next LT Pro" panose="020B0504020202020204" pitchFamily="34" charset="0"/>
              </a:rPr>
              <a:t>Clubs must report their EIN to Kiwanis International, who reports it to the IRS.</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38</a:t>
            </a:fld>
            <a:endParaRPr lang="en-US"/>
          </a:p>
        </p:txBody>
      </p:sp>
    </p:spTree>
    <p:extLst>
      <p:ext uri="{BB962C8B-B14F-4D97-AF65-F5344CB8AC3E}">
        <p14:creationId xmlns:p14="http://schemas.microsoft.com/office/powerpoint/2010/main" val="2409976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venir Next LT Pro Demi" panose="020B0704020202020204" pitchFamily="34" charset="0"/>
              </a:rPr>
              <a:t>Do I need to file Form 8976?</a:t>
            </a:r>
          </a:p>
          <a:p>
            <a:r>
              <a:rPr lang="en-US" b="1">
                <a:latin typeface="Avenir Next LT Pro Demi" panose="020B0704020202020204" pitchFamily="34" charset="0"/>
              </a:rPr>
              <a:t>FACILITATE</a:t>
            </a:r>
          </a:p>
          <a:p>
            <a:r>
              <a:rPr lang="en-US" b="0">
                <a:latin typeface="Avenir Next LT Pro Demi" panose="020B0704020202020204" pitchFamily="34" charset="0"/>
              </a:rPr>
              <a:t>To help you determine if you need to file Form 8976, you can refer back to what your club filed in tax documents prior to July 8, 2016. If you answered YES to any of the forms listed above, you DO NOT need to file Form 8976. If you did not file any of the forms listed above, then YOU DO need to file Form 8976.</a:t>
            </a:r>
            <a:endParaRPr lang="en-US" b="0"/>
          </a:p>
        </p:txBody>
      </p:sp>
      <p:sp>
        <p:nvSpPr>
          <p:cNvPr id="4" name="Slide Number Placeholder 3"/>
          <p:cNvSpPr>
            <a:spLocks noGrp="1"/>
          </p:cNvSpPr>
          <p:nvPr>
            <p:ph type="sldNum" sz="quarter" idx="5"/>
          </p:nvPr>
        </p:nvSpPr>
        <p:spPr/>
        <p:txBody>
          <a:bodyPr/>
          <a:lstStyle/>
          <a:p>
            <a:fld id="{D8C5C407-29C4-C54C-AD01-616FDCC6C338}" type="slidenum">
              <a:rPr lang="en-US" smtClean="0"/>
              <a:t>39</a:t>
            </a:fld>
            <a:endParaRPr lang="en-US"/>
          </a:p>
        </p:txBody>
      </p:sp>
    </p:spTree>
    <p:extLst>
      <p:ext uri="{BB962C8B-B14F-4D97-AF65-F5344CB8AC3E}">
        <p14:creationId xmlns:p14="http://schemas.microsoft.com/office/powerpoint/2010/main" val="4206036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1" i="0">
                <a:solidFill>
                  <a:srgbClr val="000000"/>
                </a:solidFill>
                <a:effectLst/>
                <a:latin typeface="Myriad Pro"/>
              </a:rPr>
              <a:t>LEADERSHIP GUIDE</a:t>
            </a:r>
            <a:r>
              <a:rPr lang="en-US" sz="1800" b="0" i="0">
                <a:solidFill>
                  <a:srgbClr val="000000"/>
                </a:solidFill>
                <a:effectLst/>
                <a:latin typeface="Myriad Pro"/>
              </a:rPr>
              <a:t> </a:t>
            </a:r>
          </a:p>
          <a:p>
            <a:pPr algn="l" rtl="0" fontAlgn="base"/>
            <a:r>
              <a:rPr lang="en-US" sz="1800" b="1" i="0">
                <a:solidFill>
                  <a:srgbClr val="000000"/>
                </a:solidFill>
                <a:effectLst/>
                <a:latin typeface="Myriad Pro"/>
              </a:rPr>
              <a:t>Note to Instructor: </a:t>
            </a:r>
            <a:r>
              <a:rPr lang="en-US" sz="1800" b="0" i="0">
                <a:solidFill>
                  <a:srgbClr val="000000"/>
                </a:solidFill>
                <a:effectLst/>
                <a:latin typeface="Myriad Pro"/>
              </a:rPr>
              <a:t>The CLE guide can be found on the 2022-23 Ed Hub or on the Kiwanis International Website. Please note the cover is the same as last year’s CLE Guide, but you can verify the version on the last page where it should have the 2022 date on it.  </a:t>
            </a:r>
            <a:endParaRPr lang="en-US" b="0" i="0">
              <a:solidFill>
                <a:srgbClr val="000000"/>
              </a:solidFill>
              <a:effectLst/>
              <a:latin typeface="Myriad Pro"/>
            </a:endParaRPr>
          </a:p>
          <a:p>
            <a:pPr algn="l" rtl="0" fontAlgn="base"/>
            <a:r>
              <a:rPr lang="en-US" sz="1800" b="1" i="0">
                <a:solidFill>
                  <a:srgbClr val="000000"/>
                </a:solidFill>
                <a:effectLst/>
                <a:latin typeface="Myriad Pro"/>
              </a:rPr>
              <a:t>RESOURCE: </a:t>
            </a:r>
            <a:r>
              <a:rPr lang="en-US" sz="1800" b="0" i="0">
                <a:solidFill>
                  <a:srgbClr val="000000"/>
                </a:solidFill>
                <a:effectLst/>
                <a:latin typeface="Myriad Pro"/>
              </a:rPr>
              <a:t>2022-23 Club Leadership Guide </a:t>
            </a:r>
            <a:endParaRPr lang="en-US" b="0" i="0">
              <a:solidFill>
                <a:srgbClr val="000000"/>
              </a:solidFill>
              <a:effectLst/>
              <a:latin typeface="Myriad Pro"/>
            </a:endParaRPr>
          </a:p>
          <a:p>
            <a:pPr algn="l" rtl="0" fontAlgn="base"/>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1" i="0">
                <a:solidFill>
                  <a:srgbClr val="000000"/>
                </a:solidFill>
                <a:effectLst/>
                <a:latin typeface="Myriad Pro"/>
              </a:rPr>
              <a:t>FACILITITATE </a:t>
            </a:r>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0" i="0">
                <a:solidFill>
                  <a:srgbClr val="000000"/>
                </a:solidFill>
                <a:effectLst/>
                <a:latin typeface="Myriad Pro"/>
              </a:rPr>
              <a:t>Lastly, if you do not have a physical Leadership Guide you can access one online. You can download a copy at the web address listed on the screen or click on the link in the chat box. You do NOT need to have this in front of you for today’s session, though you may find it helpful. All references to the workbook will be shown on the screen instead. A pen and paper may be handy to take notes of your own throughout the presentation. </a:t>
            </a:r>
            <a:endParaRPr lang="en-US" b="0" i="0">
              <a:solidFill>
                <a:srgbClr val="000000"/>
              </a:solidFill>
              <a:effectLst/>
              <a:latin typeface="Myriad Pro"/>
            </a:endParaRPr>
          </a:p>
          <a:p>
            <a:pPr algn="l" rtl="0" fontAlgn="base"/>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0" i="0">
                <a:solidFill>
                  <a:srgbClr val="000000"/>
                </a:solidFill>
                <a:effectLst/>
                <a:latin typeface="Myriad Pro"/>
              </a:rPr>
              <a:t>Our goal is to prepare you to lead your Kiwanis club in growth, retention and service – and to manage your club’s operations effectively. </a:t>
            </a:r>
            <a:endParaRPr lang="en-US" b="0" i="0">
              <a:solidFill>
                <a:srgbClr val="000000"/>
              </a:solidFill>
              <a:effectLst/>
              <a:latin typeface="Myriad Pro"/>
            </a:endParaRPr>
          </a:p>
          <a:p>
            <a:pPr algn="l" rtl="0" fontAlgn="base"/>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0" i="0">
                <a:solidFill>
                  <a:srgbClr val="000000"/>
                </a:solidFill>
                <a:effectLst/>
                <a:latin typeface="Myriad Pro"/>
              </a:rPr>
              <a:t>Before we dig too deep, let’s take a moment to listen to a message from International president-elect, Bert West.  </a:t>
            </a:r>
            <a:endParaRPr lang="en-US" b="0" i="0">
              <a:solidFill>
                <a:srgbClr val="000000"/>
              </a:solidFill>
              <a:effectLst/>
              <a:latin typeface="Myriad Pro"/>
            </a:endParaRPr>
          </a:p>
          <a:p>
            <a:endParaRPr lang="en-US"/>
          </a:p>
        </p:txBody>
      </p:sp>
      <p:sp>
        <p:nvSpPr>
          <p:cNvPr id="4" name="Slide Number Placeholder 3"/>
          <p:cNvSpPr>
            <a:spLocks noGrp="1"/>
          </p:cNvSpPr>
          <p:nvPr>
            <p:ph type="sldNum" sz="quarter" idx="5"/>
          </p:nvPr>
        </p:nvSpPr>
        <p:spPr/>
        <p:txBody>
          <a:bodyPr/>
          <a:lstStyle/>
          <a:p>
            <a:fld id="{5EE8286A-58E5-C544-95F2-E47A1531750C}" type="slidenum">
              <a:rPr lang="en-US" smtClean="0"/>
              <a:t>4</a:t>
            </a:fld>
            <a:endParaRPr lang="en-US"/>
          </a:p>
        </p:txBody>
      </p:sp>
    </p:spTree>
    <p:extLst>
      <p:ext uri="{BB962C8B-B14F-4D97-AF65-F5344CB8AC3E}">
        <p14:creationId xmlns:p14="http://schemas.microsoft.com/office/powerpoint/2010/main" val="1721465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venir Next LT Pro" panose="020B0504020202020204" pitchFamily="34" charset="0"/>
              </a:rPr>
              <a:t>FACILITATE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venir Next LT Pro" panose="020B0504020202020204" pitchFamily="34" charset="0"/>
              </a:rPr>
              <a:t>If you answered </a:t>
            </a:r>
            <a:r>
              <a:rPr lang="en-US" b="1">
                <a:latin typeface="Avenir Next LT Pro" panose="020B0504020202020204" pitchFamily="34" charset="0"/>
              </a:rPr>
              <a:t>NO</a:t>
            </a:r>
            <a:r>
              <a:rPr lang="en-US">
                <a:latin typeface="Avenir Next LT Pro" panose="020B0504020202020204" pitchFamily="34" charset="0"/>
              </a:rPr>
              <a:t> to the question on the previous slide and your Kiwanis club was organized prior to July 8, 2016, you are required to file Form 8976 immediately. Please file as soon as possible, since failure to file Form 8976 may result in fines.</a:t>
            </a:r>
          </a:p>
          <a:p>
            <a:endParaRPr lang="en-US"/>
          </a:p>
        </p:txBody>
      </p:sp>
      <p:sp>
        <p:nvSpPr>
          <p:cNvPr id="4" name="Slide Number Placeholder 3"/>
          <p:cNvSpPr>
            <a:spLocks noGrp="1"/>
          </p:cNvSpPr>
          <p:nvPr>
            <p:ph type="sldNum" sz="quarter" idx="5"/>
          </p:nvPr>
        </p:nvSpPr>
        <p:spPr/>
        <p:txBody>
          <a:bodyPr/>
          <a:lstStyle/>
          <a:p>
            <a:fld id="{D8C5C407-29C4-C54C-AD01-616FDCC6C338}" type="slidenum">
              <a:rPr lang="en-US" smtClean="0"/>
              <a:t>40</a:t>
            </a:fld>
            <a:endParaRPr lang="en-US"/>
          </a:p>
        </p:txBody>
      </p:sp>
    </p:spTree>
    <p:extLst>
      <p:ext uri="{BB962C8B-B14F-4D97-AF65-F5344CB8AC3E}">
        <p14:creationId xmlns:p14="http://schemas.microsoft.com/office/powerpoint/2010/main" val="6811281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a:t>REMINDERS</a:t>
            </a:r>
            <a:br>
              <a:rPr lang="en-US" b="1"/>
            </a:br>
            <a:r>
              <a:rPr lang="en-US" b="1"/>
              <a:t>FACILITATE</a:t>
            </a:r>
          </a:p>
          <a:p>
            <a:pPr>
              <a:buNone/>
            </a:pPr>
            <a:r>
              <a:rPr lang="en-US" b="0"/>
              <a:t>There are many things you need to keep organized with to maintain the books for your Kiwanis Club. </a:t>
            </a:r>
          </a:p>
          <a:p>
            <a:pPr>
              <a:buNone/>
            </a:pPr>
            <a:r>
              <a:rPr lang="en-US" b="0"/>
              <a:t>• Report club financials promptly each month.</a:t>
            </a:r>
          </a:p>
          <a:p>
            <a:pPr>
              <a:buNone/>
            </a:pPr>
            <a:r>
              <a:rPr lang="en-US" b="0"/>
              <a:t>• Maintain separate reporting for administrative and service accounts.</a:t>
            </a:r>
          </a:p>
          <a:p>
            <a:pPr>
              <a:buNone/>
            </a:pPr>
            <a:r>
              <a:rPr lang="en-US" b="0"/>
              <a:t>• Reconcile bank accounts monthly.</a:t>
            </a:r>
          </a:p>
          <a:p>
            <a:pPr>
              <a:buNone/>
            </a:pPr>
            <a:r>
              <a:rPr lang="en-US" b="0"/>
              <a:t>• Give receipts for funds received.</a:t>
            </a:r>
          </a:p>
          <a:p>
            <a:pPr>
              <a:buNone/>
            </a:pPr>
            <a:r>
              <a:rPr lang="en-US" b="0"/>
              <a:t>• Require an invoice or a check request for checks written.</a:t>
            </a:r>
          </a:p>
          <a:p>
            <a:pPr>
              <a:buNone/>
            </a:pPr>
            <a:r>
              <a:rPr lang="en-US" b="0"/>
              <a:t>• Act as cashier at meetings (when needed).</a:t>
            </a:r>
          </a:p>
          <a:p>
            <a:pPr>
              <a:buNone/>
            </a:pPr>
            <a:r>
              <a:rPr lang="en-US" b="0"/>
              <a:t>• Provide records for annual audit.</a:t>
            </a:r>
          </a:p>
          <a:p>
            <a:pPr>
              <a:buNone/>
            </a:pPr>
            <a:r>
              <a:rPr lang="en-US" b="0"/>
              <a:t>• Retain records for seven years.</a:t>
            </a:r>
          </a:p>
          <a:p>
            <a:endParaRPr lang="en-US"/>
          </a:p>
        </p:txBody>
      </p:sp>
    </p:spTree>
    <p:extLst>
      <p:ext uri="{BB962C8B-B14F-4D97-AF65-F5344CB8AC3E}">
        <p14:creationId xmlns:p14="http://schemas.microsoft.com/office/powerpoint/2010/main" val="1768635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2020-21 we worked to clarify what our clubs do most and best.  After communications with Kiwanis members and clubs around the world, we defined our three cause areas that Kiwanis service supports: 1) Health and Nutrition, 2)Education and Literacy, and 3)Youth Leadership Development.</a:t>
            </a:r>
          </a:p>
          <a:p>
            <a:pPr marL="171450" indent="-171450">
              <a:buFont typeface="Arial" panose="020B0604020202020204" pitchFamily="34" charset="0"/>
              <a:buChar char="•"/>
            </a:pPr>
            <a:r>
              <a:rPr lang="en-US"/>
              <a:t>Together these causes form a continuum of impact.  The work we do in each cause provides a head start on success in the next.  </a:t>
            </a:r>
          </a:p>
          <a:p>
            <a:pPr marL="171450" indent="-171450">
              <a:buFont typeface="Arial" panose="020B0604020202020204" pitchFamily="34" charset="0"/>
              <a:buChar char="•"/>
            </a:pPr>
            <a:r>
              <a:rPr lang="en-US"/>
              <a:t>By supporting the shared Kiwanis causes, the Kiwanis Children’s Fund helps clubs and members make a continuum on impact of children’s lives. From prenatal into young adulthood, Kids need Kiwanis.</a:t>
            </a:r>
          </a:p>
          <a:p>
            <a:pPr marL="171450" indent="-171450">
              <a:buFont typeface="Arial" panose="020B0604020202020204" pitchFamily="34" charset="0"/>
              <a:buChar char="•"/>
            </a:pPr>
            <a:r>
              <a:rPr lang="en-US"/>
              <a:t>Through gifts to the Kiwanis Children’s Fund, our members and clubs are developing generations of leaders who are ready to learn and ready to lead. </a:t>
            </a:r>
          </a:p>
        </p:txBody>
      </p:sp>
      <p:sp>
        <p:nvSpPr>
          <p:cNvPr id="4" name="Slide Number Placeholder 3"/>
          <p:cNvSpPr>
            <a:spLocks noGrp="1"/>
          </p:cNvSpPr>
          <p:nvPr>
            <p:ph type="sldNum" sz="quarter" idx="5"/>
          </p:nvPr>
        </p:nvSpPr>
        <p:spPr/>
        <p:txBody>
          <a:bodyPr/>
          <a:lstStyle/>
          <a:p>
            <a:fld id="{5EB08CCE-B182-40CA-9207-CAE96ADA68CF}" type="slidenum">
              <a:rPr lang="en-US" smtClean="0"/>
              <a:t>42</a:t>
            </a:fld>
            <a:endParaRPr lang="en-US"/>
          </a:p>
        </p:txBody>
      </p:sp>
    </p:spTree>
    <p:extLst>
      <p:ext uri="{BB962C8B-B14F-4D97-AF65-F5344CB8AC3E}">
        <p14:creationId xmlns:p14="http://schemas.microsoft.com/office/powerpoint/2010/main" val="1646883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Powered by the Kiwanis Children’s Fund, and through the collective work of Kiwanis members around the globe, Kiwanis International has raised and leveraged US$261 million for prenatal and childhood nutrition. </a:t>
            </a:r>
          </a:p>
          <a:p>
            <a:pPr marL="171450" indent="-171450">
              <a:buFont typeface="Arial" panose="020B0604020202020204" pitchFamily="34" charset="0"/>
              <a:buChar char="•"/>
            </a:pPr>
            <a:r>
              <a:rPr lang="en-US"/>
              <a:t>Beginning with our efforts to address iodine deficiency disorders and continuing with eliminating maternal and neonatal tetanus, Kiwanis has increased cognitive development among children and literally saved the lives of mothers and children. </a:t>
            </a:r>
          </a:p>
          <a:p>
            <a:pPr marL="171450" indent="-171450">
              <a:buFont typeface="Arial" panose="020B0604020202020204" pitchFamily="34" charset="0"/>
              <a:buChar char="•"/>
            </a:pPr>
            <a:r>
              <a:rPr lang="en-US"/>
              <a:t>We pledge to continue sustainability efforts in the area of optimal iodine nutrition and will continue the work to eliminate maternal and neonatal tetanus until the mortality rate reaches zero.</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EB08CCE-B182-40CA-9207-CAE96ADA68CF}" type="slidenum">
              <a:rPr lang="en-US" smtClean="0"/>
              <a:t>43</a:t>
            </a:fld>
            <a:endParaRPr lang="en-US"/>
          </a:p>
        </p:txBody>
      </p:sp>
    </p:spTree>
    <p:extLst>
      <p:ext uri="{BB962C8B-B14F-4D97-AF65-F5344CB8AC3E}">
        <p14:creationId xmlns:p14="http://schemas.microsoft.com/office/powerpoint/2010/main" val="25626809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Kiwanis family makes an impact right from the start.  Brain development is 90% complete by age 5 and together, health and nutrition are a key factor in this development and an essential Kiwanis cause. As cognitive development takes place, children become ready to learn.</a:t>
            </a:r>
          </a:p>
          <a:p>
            <a:pPr marL="171450" indent="-171450">
              <a:buFont typeface="Arial" panose="020B0604020202020204" pitchFamily="34" charset="0"/>
              <a:buChar char="•"/>
            </a:pPr>
            <a:r>
              <a:rPr lang="en-US"/>
              <a:t>A healthy child is a child who is ready to learn.  And educated, literate children are more likely to fulfill their potential, and become leaders later in life.</a:t>
            </a:r>
          </a:p>
          <a:p>
            <a:pPr marL="171450" indent="-171450">
              <a:buFont typeface="Arial" panose="020B0604020202020204" pitchFamily="34" charset="0"/>
              <a:buChar char="•"/>
            </a:pPr>
            <a:r>
              <a:rPr lang="en-US"/>
              <a:t>Nearly 2,000 Kiwanis clubs report projects supporting education and literacy.  From time-honored Kiwanis initiatives such as book drives and school-supply giveaways, to tutoring services and more, members around the world help carry on the organization’s tradition of support for education and literacy.</a:t>
            </a:r>
          </a:p>
          <a:p>
            <a:pPr marL="171450" indent="-171450">
              <a:buFont typeface="Arial" panose="020B0604020202020204" pitchFamily="34" charset="0"/>
              <a:buChar char="•"/>
            </a:pPr>
            <a:r>
              <a:rPr lang="en-US"/>
              <a:t>Leaders are readers. That’s one reason education and literacy are so important to Kiwanis.  They provide the skills young people need to become leaders in life.  Leadership skills must be developed and that’s why leadership development is one of the Kiwanis causes.</a:t>
            </a:r>
          </a:p>
          <a:p>
            <a:pPr marL="171450" indent="-171450">
              <a:buFont typeface="Arial" panose="020B0604020202020204" pitchFamily="34" charset="0"/>
              <a:buChar char="•"/>
            </a:pPr>
            <a:r>
              <a:rPr lang="en-US"/>
              <a:t>The Kiwanis Children’s Fund provides support for our Service Leadership Programs which offer opportunities to develop leadership skills that make them more likely to impact the lives of future generations of children.</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5EB08CCE-B182-40CA-9207-CAE96ADA68CF}" type="slidenum">
              <a:rPr lang="en-US" smtClean="0"/>
              <a:t>44</a:t>
            </a:fld>
            <a:endParaRPr lang="en-US"/>
          </a:p>
        </p:txBody>
      </p:sp>
    </p:spTree>
    <p:extLst>
      <p:ext uri="{BB962C8B-B14F-4D97-AF65-F5344CB8AC3E}">
        <p14:creationId xmlns:p14="http://schemas.microsoft.com/office/powerpoint/2010/main" val="29170055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an officer of your club, you have the unique opportunity to support the Children’s Fund in several ways:</a:t>
            </a:r>
          </a:p>
          <a:p>
            <a:pPr marL="228600" indent="-228600">
              <a:buAutoNum type="arabicParenR"/>
            </a:pPr>
            <a:r>
              <a:rPr lang="en-US"/>
              <a:t>Consider a personal gift to impact the lives of children everywhere.  Every gift counts and larger gifts are accompanied by recognition levels. Consider a gift of $1,000 and become recognized as a George F. Hixson Fellow, named in honor of our first Kiwanis International president.  With a gift of $2,500, the Dr. Wil Blechman Fellowship honors the legacy of our 1990-91 Kiwanis International President and his commitment to young children. </a:t>
            </a:r>
          </a:p>
          <a:p>
            <a:pPr marL="228600" indent="-228600">
              <a:buAutoNum type="arabicParenR"/>
            </a:pPr>
            <a:r>
              <a:rPr lang="en-US"/>
              <a:t>Your club may decide to make a gift to honor outgoing district and club leaders as a way of recognizing a member’s service and commitment to Kiwanis. </a:t>
            </a:r>
          </a:p>
          <a:p>
            <a:pPr marL="228600" indent="-228600">
              <a:buAutoNum type="arabicParenR"/>
            </a:pPr>
            <a:r>
              <a:rPr lang="en-US"/>
              <a:t>Make a club gift to the Children’s Fund. These gifts offer club members the chance to extend their reach globally, providing support to children that need it the most. An unrestricted club gift supports the work of our three causes and ensures the continuum of impact will be a legacy of our organization.</a:t>
            </a:r>
          </a:p>
          <a:p>
            <a:pPr marL="228600" indent="-228600">
              <a:buAutoNum type="arabicParenR"/>
            </a:pPr>
            <a:r>
              <a:rPr lang="en-US"/>
              <a:t>Have questions or need more information?  Contact Pam Norman, Chief Philanthropy Officer at pnorman@kwianis.org.</a:t>
            </a:r>
          </a:p>
        </p:txBody>
      </p:sp>
      <p:sp>
        <p:nvSpPr>
          <p:cNvPr id="4" name="Slide Number Placeholder 3"/>
          <p:cNvSpPr>
            <a:spLocks noGrp="1"/>
          </p:cNvSpPr>
          <p:nvPr>
            <p:ph type="sldNum" sz="quarter" idx="5"/>
          </p:nvPr>
        </p:nvSpPr>
        <p:spPr/>
        <p:txBody>
          <a:bodyPr/>
          <a:lstStyle/>
          <a:p>
            <a:fld id="{5EB08CCE-B182-40CA-9207-CAE96ADA68CF}" type="slidenum">
              <a:rPr lang="en-US" smtClean="0"/>
              <a:t>45</a:t>
            </a:fld>
            <a:endParaRPr lang="en-US"/>
          </a:p>
        </p:txBody>
      </p:sp>
    </p:spTree>
    <p:extLst>
      <p:ext uri="{BB962C8B-B14F-4D97-AF65-F5344CB8AC3E}">
        <p14:creationId xmlns:p14="http://schemas.microsoft.com/office/powerpoint/2010/main" val="933168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a:effectLst/>
              </a:rPr>
              <a:t>CLOSING </a:t>
            </a:r>
            <a:r>
              <a:rPr lang="en-US" b="1"/>
              <a:t>NOTES</a:t>
            </a:r>
            <a:r>
              <a:rPr lang="en-US"/>
              <a:t> </a:t>
            </a:r>
            <a:br>
              <a:rPr lang="en-US">
                <a:cs typeface="+mn-lt"/>
              </a:rPr>
            </a:br>
            <a:r>
              <a:rPr lang="en-US" b="1" i="0" u="none" strike="noStrike">
                <a:effectLst/>
              </a:rPr>
              <a:t>Note to facilitator: </a:t>
            </a:r>
            <a:r>
              <a:rPr lang="en-US" b="1"/>
              <a:t> </a:t>
            </a:r>
            <a:r>
              <a:rPr lang="en-US" b="0" i="0" u="none" strike="noStrike">
                <a:effectLst/>
              </a:rPr>
              <a:t>This is </a:t>
            </a:r>
            <a:r>
              <a:rPr lang="en-US"/>
              <a:t>an </a:t>
            </a:r>
            <a:r>
              <a:rPr lang="en-US" b="0" i="0" u="none" strike="noStrike">
                <a:effectLst/>
              </a:rPr>
              <a:t>opportunity to </a:t>
            </a:r>
            <a:r>
              <a:rPr lang="en-US"/>
              <a:t>provide time for Q&amp;A, remind those about attendance credit, and also distribute </a:t>
            </a:r>
            <a:r>
              <a:rPr lang="en-US" b="0" i="0" u="none" strike="noStrike">
                <a:effectLst/>
              </a:rPr>
              <a:t>or </a:t>
            </a:r>
            <a:r>
              <a:rPr lang="en-US"/>
              <a:t>remind people to fill out the evaluation. Kiwanis International has provided a templated set of evaluation </a:t>
            </a:r>
            <a:r>
              <a:rPr lang="en-US" b="0" i="0" u="none" strike="noStrike">
                <a:effectLst/>
              </a:rPr>
              <a:t>questions</a:t>
            </a:r>
            <a:r>
              <a:rPr lang="en-US"/>
              <a:t> for your use</a:t>
            </a:r>
            <a:r>
              <a:rPr lang="en-US" b="0" i="0" u="none" strike="noStrike">
                <a:effectLst/>
              </a:rPr>
              <a:t>.</a:t>
            </a:r>
            <a:r>
              <a:rPr lang="en-US"/>
              <a:t> </a:t>
            </a:r>
            <a:br>
              <a:rPr lang="en-US">
                <a:cs typeface="+mn-lt"/>
              </a:rPr>
            </a:br>
            <a:endParaRPr lang="en-US"/>
          </a:p>
          <a:p>
            <a:r>
              <a:rPr lang="en-US" b="1"/>
              <a:t>Resources:</a:t>
            </a:r>
            <a:r>
              <a:rPr lang="en-US"/>
              <a:t> Template CLE Evaluation Questions PDF</a:t>
            </a:r>
            <a:endParaRPr lang="en-US">
              <a:cs typeface="Calibri"/>
            </a:endParaRPr>
          </a:p>
          <a:p>
            <a:endParaRPr lang="en-US" sz="1800">
              <a:latin typeface="Myriad Pro"/>
            </a:endParaRPr>
          </a:p>
          <a:p>
            <a:r>
              <a:rPr lang="en-US" b="1"/>
              <a:t>FACILITATE</a:t>
            </a:r>
            <a:r>
              <a:rPr lang="en-US"/>
              <a:t> </a:t>
            </a:r>
          </a:p>
          <a:p>
            <a:r>
              <a:rPr lang="en-US"/>
              <a:t>Thank you for your participation in today’s session. I hope you feel like you have a foundational understanding of what is expected of you as a club president. Hopefully each of you have or will attend district-specific training hosted by your district’s leadership development coordinator or a certified instructor. This training will provide and district-specific information you need to know that I did not cover this evening. </a:t>
            </a:r>
            <a:endParaRPr lang="en-US">
              <a:cs typeface="Calibri" panose="020F0502020204030204"/>
            </a:endParaRPr>
          </a:p>
          <a:p>
            <a:endParaRPr lang="en-US"/>
          </a:p>
          <a:p>
            <a:r>
              <a:rPr lang="en-US" b="1"/>
              <a:t>OPTIONAL Q&amp;A</a:t>
            </a:r>
            <a:endParaRPr lang="en-US"/>
          </a:p>
          <a:p>
            <a:r>
              <a:rPr lang="en-US"/>
              <a:t>I would like to welcome </a:t>
            </a:r>
            <a:r>
              <a:rPr lang="en-US" b="1"/>
              <a:t>&lt;&lt;Volunteer&gt;&gt;</a:t>
            </a:r>
            <a:r>
              <a:rPr lang="en-US"/>
              <a:t>is the leadership development coordinator for the </a:t>
            </a:r>
            <a:r>
              <a:rPr lang="en-US" b="1"/>
              <a:t>&lt;&lt;district&gt;&gt;</a:t>
            </a:r>
            <a:r>
              <a:rPr lang="en-US"/>
              <a:t>. They are here to help me answer any general questions you may have for the next 20-30 minutes or so. Please use the chat feature of Zoom to submit your questions.  </a:t>
            </a:r>
            <a:endParaRPr lang="en-US">
              <a:cs typeface="Calibri"/>
            </a:endParaRPr>
          </a:p>
          <a:p>
            <a:endParaRPr lang="en-US">
              <a:latin typeface="Calibri" panose="020F0502020204030204"/>
              <a:cs typeface="Calibri" panose="020F0502020204030204"/>
            </a:endParaRPr>
          </a:p>
          <a:p>
            <a:endParaRPr lang="en-US" sz="1800">
              <a:latin typeface="Myriad Pro"/>
            </a:endParaRPr>
          </a:p>
        </p:txBody>
      </p:sp>
    </p:spTree>
    <p:extLst>
      <p:ext uri="{BB962C8B-B14F-4D97-AF65-F5344CB8AC3E}">
        <p14:creationId xmlns:p14="http://schemas.microsoft.com/office/powerpoint/2010/main" val="1821419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US" sz="1800" b="1" i="0">
                <a:solidFill>
                  <a:srgbClr val="000000"/>
                </a:solidFill>
                <a:effectLst/>
                <a:latin typeface="Myriad Pro"/>
              </a:rPr>
              <a:t>PRESIDENT-ELECT WELCOME</a:t>
            </a:r>
            <a:r>
              <a:rPr lang="en-US" sz="1800" b="0" i="0">
                <a:solidFill>
                  <a:srgbClr val="000000"/>
                </a:solidFill>
                <a:effectLst/>
                <a:latin typeface="Myriad Pro"/>
              </a:rPr>
              <a:t> </a:t>
            </a:r>
          </a:p>
          <a:p>
            <a:pPr algn="l" rtl="0" fontAlgn="base"/>
            <a:r>
              <a:rPr lang="en-US" sz="1800" b="1" i="0">
                <a:solidFill>
                  <a:srgbClr val="000000"/>
                </a:solidFill>
                <a:effectLst/>
                <a:latin typeface="Myriad Pro"/>
              </a:rPr>
              <a:t>Note to instructor: </a:t>
            </a:r>
            <a:r>
              <a:rPr lang="en-US" sz="1800" b="0" i="0">
                <a:solidFill>
                  <a:srgbClr val="000000"/>
                </a:solidFill>
                <a:effectLst/>
                <a:latin typeface="Myriad Pro"/>
              </a:rPr>
              <a:t>The video of President-Elect Bert West is embedded into the PPT Slide </a:t>
            </a:r>
            <a:r>
              <a:rPr lang="en-US" sz="1800" b="1" i="0">
                <a:solidFill>
                  <a:srgbClr val="000000"/>
                </a:solidFill>
                <a:effectLst/>
                <a:latin typeface="Myriad Pro"/>
              </a:rPr>
              <a:t>– You will need to click on the video to start the video</a:t>
            </a:r>
            <a:r>
              <a:rPr lang="en-US" sz="1800" b="0" i="0">
                <a:solidFill>
                  <a:srgbClr val="000000"/>
                </a:solidFill>
                <a:effectLst/>
                <a:latin typeface="Myriad Pro"/>
              </a:rPr>
              <a:t>. We have also provided a direct link in the 2022-23 Ed Hub in case it is not working in the PPT Slide.  </a:t>
            </a:r>
            <a:br>
              <a:rPr lang="en-US" sz="1800" b="0" i="0">
                <a:solidFill>
                  <a:srgbClr val="000000"/>
                </a:solidFill>
                <a:effectLst/>
                <a:latin typeface="Myriad Pro"/>
              </a:rPr>
            </a:br>
            <a:endParaRPr lang="en-US" b="0" i="0">
              <a:solidFill>
                <a:srgbClr val="000000"/>
              </a:solidFill>
              <a:effectLst/>
              <a:latin typeface="Myriad Pro"/>
            </a:endParaRPr>
          </a:p>
          <a:p>
            <a:pPr algn="l" rtl="0" fontAlgn="base"/>
            <a:r>
              <a:rPr lang="en-US" sz="1800" b="1" i="0">
                <a:solidFill>
                  <a:srgbClr val="000000"/>
                </a:solidFill>
                <a:effectLst/>
                <a:latin typeface="Myriad Pro"/>
              </a:rPr>
              <a:t>RESOURCE:</a:t>
            </a:r>
            <a:r>
              <a:rPr lang="en-US" sz="1800" b="0" i="0">
                <a:solidFill>
                  <a:srgbClr val="000000"/>
                </a:solidFill>
                <a:effectLst/>
                <a:latin typeface="Myriad Pro"/>
              </a:rPr>
              <a:t> President-Elect Welcome Video</a:t>
            </a:r>
            <a:endParaRPr lang="en-US" b="0" i="0">
              <a:solidFill>
                <a:srgbClr val="000000"/>
              </a:solidFill>
              <a:effectLst/>
              <a:latin typeface="Myriad Pro"/>
            </a:endParaRPr>
          </a:p>
          <a:p>
            <a:pPr algn="l" rtl="0" fontAlgn="base"/>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1" i="1">
                <a:solidFill>
                  <a:srgbClr val="000000"/>
                </a:solidFill>
                <a:effectLst/>
                <a:latin typeface="Myriad Pro"/>
              </a:rPr>
              <a:t>PLAY VIDEO</a:t>
            </a:r>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1" i="0">
                <a:solidFill>
                  <a:srgbClr val="000000"/>
                </a:solidFill>
                <a:effectLst/>
                <a:latin typeface="Myriad Pro"/>
              </a:rPr>
              <a:t>FACILITAITE </a:t>
            </a:r>
            <a:r>
              <a:rPr lang="en-US" sz="1800" b="0" i="0">
                <a:solidFill>
                  <a:srgbClr val="000000"/>
                </a:solidFill>
                <a:effectLst/>
                <a:latin typeface="Myriad Pro"/>
              </a:rPr>
              <a:t> </a:t>
            </a:r>
            <a:endParaRPr lang="en-US" b="0" i="0">
              <a:solidFill>
                <a:srgbClr val="000000"/>
              </a:solidFill>
              <a:effectLst/>
              <a:latin typeface="Myriad Pro"/>
            </a:endParaRPr>
          </a:p>
          <a:p>
            <a:pPr algn="l" rtl="0" fontAlgn="base"/>
            <a:r>
              <a:rPr lang="en-US" sz="1800" b="0" i="0">
                <a:solidFill>
                  <a:srgbClr val="000000"/>
                </a:solidFill>
                <a:effectLst/>
                <a:latin typeface="Myriad Pro"/>
              </a:rPr>
              <a:t>As you can see, next year is going to be a great year. We’re excited that you’ve made the commitment to be a part of it. </a:t>
            </a:r>
            <a:endParaRPr lang="en-US" b="0" i="0">
              <a:solidFill>
                <a:srgbClr val="000000"/>
              </a:solidFill>
              <a:effectLst/>
              <a:latin typeface="Myriad Pro"/>
            </a:endParaRPr>
          </a:p>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300" b="0" i="0" u="none" strike="noStrike" cap="none" smtClean="0">
                <a:solidFill>
                  <a:schemeClr val="dk1"/>
                </a:solidFill>
                <a:latin typeface="Calibri"/>
                <a:ea typeface="Calibri"/>
                <a:cs typeface="Calibri"/>
                <a:sym typeface="Calibri"/>
              </a:rPr>
              <a:pPr marL="0" marR="0" lvl="0" indent="0" algn="r" rtl="0">
                <a:spcBef>
                  <a:spcPts val="0"/>
                </a:spcBef>
                <a:buSzPct val="25000"/>
                <a:buNone/>
              </a:pPr>
              <a:t>5</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13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68DDA50B-AF77-4C0F-8FA0-1078DBA0FB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C1F5529F-B3C7-4D88-9792-8885127F17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PARKING LOT LIST </a:t>
            </a:r>
            <a:br>
              <a:rPr lang="en-US" sz="1800">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Note to Instructor:</a:t>
            </a:r>
            <a:r>
              <a:rPr lang="en-US" sz="1800">
                <a:effectLst/>
                <a:latin typeface="Myriad Pro"/>
                <a:ea typeface="Calibri" panose="020F0502020204030204" pitchFamily="34" charset="0"/>
                <a:cs typeface="Times New Roman (Body CS)"/>
              </a:rPr>
              <a:t> </a:t>
            </a:r>
            <a:r>
              <a:rPr lang="en-US" sz="1800" b="1">
                <a:effectLst/>
                <a:latin typeface="Myriad Pro"/>
                <a:ea typeface="Calibri" panose="020F0502020204030204" pitchFamily="34" charset="0"/>
                <a:cs typeface="Times New Roman (Body CS)"/>
              </a:rPr>
              <a:t>(In-Person Training)</a:t>
            </a:r>
            <a:r>
              <a:rPr lang="en-US" sz="1800">
                <a:effectLst/>
                <a:latin typeface="Myriad Pro"/>
                <a:ea typeface="Calibri" panose="020F0502020204030204" pitchFamily="34" charset="0"/>
                <a:cs typeface="Times New Roman (Body CS)"/>
              </a:rPr>
              <a:t> Place post its at every person’s place and a large piece of paper on the wall. Purpose: To keep interruptions minimal without attendees getting stuck on a question in their head/not paying attention) </a:t>
            </a:r>
            <a:br>
              <a:rPr lang="en-US" sz="1800">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(Virtual Training)</a:t>
            </a:r>
            <a:r>
              <a:rPr lang="en-US" sz="1800">
                <a:effectLst/>
                <a:latin typeface="Myriad Pro"/>
                <a:ea typeface="Calibri" panose="020F0502020204030204" pitchFamily="34" charset="0"/>
                <a:cs typeface="Times New Roman (Body CS)"/>
              </a:rPr>
              <a:t> You can create a shared document as a google doc, or track this yourself as topics come up that need to be added. </a:t>
            </a:r>
          </a:p>
          <a:p>
            <a:pPr marL="0" marR="0" lvl="0" indent="0">
              <a:spcBef>
                <a:spcPts val="0"/>
              </a:spcBef>
              <a:spcAft>
                <a:spcPts val="0"/>
              </a:spcAft>
              <a:buFont typeface="+mj-lt"/>
              <a:buNone/>
            </a:pPr>
            <a:endParaRPr lang="en-US" sz="1800" b="1">
              <a:effectLst/>
              <a:latin typeface="Myriad Pro"/>
              <a:ea typeface="Calibri" panose="020F0502020204030204" pitchFamily="34" charset="0"/>
              <a:cs typeface="Times New Roman (Body CS)"/>
            </a:endParaRPr>
          </a:p>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FACILITATE</a:t>
            </a:r>
            <a:r>
              <a:rPr lang="en-US" sz="1800">
                <a:effectLst/>
                <a:latin typeface="Myriad Pro"/>
                <a:ea typeface="Calibri" panose="020F0502020204030204" pitchFamily="34" charset="0"/>
                <a:cs typeface="Times New Roman (Body CS)"/>
              </a:rPr>
              <a:t> </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Whenever someone has a question (e.g., When is ICON?) or a helpful hint (“we love google docs”) during a presentation, please place it on the paper. After each presentation, we answer the post-it note questions that haven’t already been addressed. </a:t>
            </a:r>
          </a:p>
        </p:txBody>
      </p:sp>
      <p:sp>
        <p:nvSpPr>
          <p:cNvPr id="23556" name="Slide Number Placeholder 3">
            <a:extLst>
              <a:ext uri="{FF2B5EF4-FFF2-40B4-BE49-F238E27FC236}">
                <a16:creationId xmlns:a16="http://schemas.microsoft.com/office/drawing/2014/main" id="{FB9DC436-CA5F-415B-B3E8-3CB9C20757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SzPct val="25000"/>
            </a:pPr>
            <a:fld id="{84E7BD64-7EE6-4B1C-A4A7-FF67607D2AA7}" type="slidenum">
              <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rPr>
              <a:pPr>
                <a:buSzPct val="25000"/>
              </a:pPr>
              <a:t>6</a:t>
            </a:fld>
            <a:endParaRPr lang="en-US" altLang="en-US" sz="130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79716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pPr>
            <a:r>
              <a:rPr lang="en-US" sz="1800" b="1">
                <a:effectLst/>
                <a:latin typeface="Myriad Pro"/>
                <a:ea typeface="Calibri" panose="020F0502020204030204" pitchFamily="34" charset="0"/>
                <a:cs typeface="Times New Roman (Body CS)"/>
              </a:rPr>
              <a:t>OUR GOAL</a:t>
            </a:r>
            <a:endParaRPr lang="en-US"/>
          </a:p>
          <a:p>
            <a:r>
              <a:rPr lang="en-US" b="1"/>
              <a:t>Note to instructor: </a:t>
            </a:r>
            <a:r>
              <a:rPr lang="en-US"/>
              <a:t>This is an opportunity to engage your audience and as for what they hope to get out of the training today. If this is a in-person training and time is allotted, you can re-introduce the concept of a parking list for items that you can go back and address at the end of your presentation. </a:t>
            </a:r>
            <a:endParaRPr lang="en-US">
              <a:cs typeface="Calibri"/>
            </a:endParaRPr>
          </a:p>
          <a:p>
            <a:pPr marL="0" marR="0" lvl="0" indent="0">
              <a:spcBef>
                <a:spcPts val="0"/>
              </a:spcBef>
              <a:spcAft>
                <a:spcPts val="0"/>
              </a:spcAft>
              <a:buFont typeface="+mj-lt"/>
              <a:buNone/>
            </a:pPr>
            <a:br>
              <a:rPr lang="en-US" sz="1800" b="1">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Our goal for today is to prepare you to become better club treasurers through ethical stewardship, clear communication and excellent organization. </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For existing treasurers, our goal is that you will be able to utilize new features in the club management system, hear new information from Kiwanis International and implement best practices for using the system. </a:t>
            </a:r>
            <a:endParaRPr lang="en-US"/>
          </a:p>
          <a:p>
            <a:r>
              <a:rPr lang="en-US"/>
              <a:t> </a:t>
            </a:r>
            <a:endParaRPr lang="en-US">
              <a:cs typeface="Calibri"/>
            </a:endParaRPr>
          </a:p>
          <a:p>
            <a:r>
              <a:rPr lang="en-US" b="1"/>
              <a:t>GROUP SHARE</a:t>
            </a:r>
            <a:r>
              <a:rPr lang="en-US"/>
              <a:t>: What are your expectations for today’s training?  Lets take a couple of minutes to share in the chat or raise your hand if you would like to unmute yourself and share. </a:t>
            </a:r>
            <a:endParaRPr lang="en-US">
              <a:cs typeface="Calibri"/>
            </a:endParaRPr>
          </a:p>
        </p:txBody>
      </p:sp>
    </p:spTree>
    <p:extLst>
      <p:ext uri="{BB962C8B-B14F-4D97-AF65-F5344CB8AC3E}">
        <p14:creationId xmlns:p14="http://schemas.microsoft.com/office/powerpoint/2010/main" val="581380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mj-lt"/>
              <a:buNone/>
            </a:pPr>
            <a:r>
              <a:rPr lang="en-US" sz="1800" b="1">
                <a:effectLst/>
                <a:latin typeface="Myriad Pro"/>
                <a:ea typeface="Calibri" panose="020F0502020204030204" pitchFamily="34" charset="0"/>
                <a:cs typeface="Times New Roman (Body CS)"/>
              </a:rPr>
              <a:t>OUTCOME PARAMETERS</a:t>
            </a:r>
            <a:br>
              <a:rPr lang="en-US" sz="1800">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My expectation for today is that you will leave this training with a strong foundational understanding of what your roles and responsibilities are as a club treasurer, and you feel like you have the tools to be successful. We have 4 measurable parameters to determine your success. </a:t>
            </a:r>
          </a:p>
          <a:p>
            <a:pPr eaLnBrk="1" hangingPunct="1">
              <a:spcBef>
                <a:spcPct val="0"/>
              </a:spcBef>
            </a:pPr>
            <a:endParaRPr lang="en-US" altLang="en-US"/>
          </a:p>
        </p:txBody>
      </p:sp>
    </p:spTree>
    <p:extLst>
      <p:ext uri="{BB962C8B-B14F-4D97-AF65-F5344CB8AC3E}">
        <p14:creationId xmlns:p14="http://schemas.microsoft.com/office/powerpoint/2010/main" val="2311722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spcBef>
                <a:spcPts val="0"/>
              </a:spcBef>
              <a:spcAft>
                <a:spcPts val="0"/>
              </a:spcAft>
            </a:pPr>
            <a:r>
              <a:rPr lang="en-US" sz="1800" b="1">
                <a:effectLst/>
                <a:latin typeface="Myriad Pro"/>
                <a:ea typeface="Calibri" panose="020F0502020204030204" pitchFamily="34" charset="0"/>
                <a:cs typeface="Times New Roman (Body CS)"/>
              </a:rPr>
              <a:t>AGENDA</a:t>
            </a:r>
            <a:r>
              <a:rPr lang="en-US" sz="1800">
                <a:effectLst/>
                <a:latin typeface="Myriad Pro"/>
                <a:ea typeface="Calibri" panose="020F0502020204030204" pitchFamily="34" charset="0"/>
                <a:cs typeface="Times New Roman (Body CS)"/>
              </a:rPr>
              <a:t> </a:t>
            </a:r>
            <a:br>
              <a:rPr lang="en-US" sz="1800">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Note to instructor: </a:t>
            </a:r>
            <a:r>
              <a:rPr lang="en-US" sz="1800">
                <a:effectLst/>
                <a:latin typeface="Myriad Pro"/>
                <a:ea typeface="Calibri" panose="020F0502020204030204" pitchFamily="34" charset="0"/>
                <a:cs typeface="Times New Roman (Body CS)"/>
              </a:rPr>
              <a:t>This agenda can be added or adjusted depending on specific responsibilities that may be unique to your Club Leadership within your District.  </a:t>
            </a:r>
            <a:br>
              <a:rPr lang="en-US" sz="1800">
                <a:effectLst/>
                <a:latin typeface="Myriad Pro"/>
                <a:ea typeface="Calibri" panose="020F0502020204030204" pitchFamily="34" charset="0"/>
                <a:cs typeface="Times New Roman (Body CS)"/>
              </a:rPr>
            </a:br>
            <a:br>
              <a:rPr lang="en-US" sz="1800">
                <a:effectLst/>
                <a:latin typeface="Myriad Pro"/>
                <a:ea typeface="Calibri" panose="020F0502020204030204" pitchFamily="34" charset="0"/>
                <a:cs typeface="Times New Roman (Body CS)"/>
              </a:rPr>
            </a:br>
            <a:r>
              <a:rPr lang="en-US" sz="1800" b="1">
                <a:effectLst/>
                <a:latin typeface="Myriad Pro"/>
                <a:ea typeface="Calibri" panose="020F0502020204030204" pitchFamily="34" charset="0"/>
                <a:cs typeface="Times New Roman (Body CS)"/>
              </a:rPr>
              <a:t>FACILITATE</a:t>
            </a:r>
            <a:r>
              <a:rPr lang="en-US" sz="1800">
                <a:effectLst/>
                <a:latin typeface="Myriad Pro"/>
                <a:ea typeface="Calibri" panose="020F0502020204030204" pitchFamily="34" charset="0"/>
                <a:cs typeface="Times New Roman (Body CS)"/>
              </a:rPr>
              <a:t> </a:t>
            </a:r>
            <a:br>
              <a:rPr lang="en-US" sz="1800">
                <a:effectLst/>
                <a:latin typeface="Myriad Pro"/>
                <a:ea typeface="Calibri" panose="020F0502020204030204" pitchFamily="34" charset="0"/>
                <a:cs typeface="Times New Roman (Body CS)"/>
              </a:rPr>
            </a:br>
            <a:r>
              <a:rPr lang="en-US" sz="1800">
                <a:effectLst/>
                <a:latin typeface="Myriad Pro"/>
                <a:ea typeface="Calibri" panose="020F0502020204030204" pitchFamily="34" charset="0"/>
                <a:cs typeface="Times New Roman (Body CS)"/>
              </a:rPr>
              <a:t>My expectation for today is that you will leave this training with a strong foundational understanding of what your roles and responsibilities are as a club </a:t>
            </a:r>
            <a:r>
              <a:rPr lang="en-US" sz="1800">
                <a:latin typeface="Myriad Pro"/>
                <a:ea typeface="Calibri" panose="020F0502020204030204" pitchFamily="34" charset="0"/>
                <a:cs typeface="Times New Roman (Body CS)"/>
              </a:rPr>
              <a:t>treasurer</a:t>
            </a:r>
            <a:r>
              <a:rPr lang="en-US" sz="1800">
                <a:effectLst/>
                <a:latin typeface="Myriad Pro"/>
                <a:ea typeface="Calibri" panose="020F0502020204030204" pitchFamily="34" charset="0"/>
                <a:cs typeface="Times New Roman (Body CS)"/>
              </a:rPr>
              <a:t> and you feel like you have the tools to be. We will be covering the following areas during today’s training. </a:t>
            </a:r>
            <a:endParaRPr lang="en-US"/>
          </a:p>
          <a:p>
            <a:pPr marL="285750" marR="0" lvl="0" indent="-285750">
              <a:spcBef>
                <a:spcPts val="0"/>
              </a:spcBef>
              <a:spcAft>
                <a:spcPts val="0"/>
              </a:spcAft>
              <a:buFont typeface="Arial"/>
              <a:buChar char="•"/>
            </a:pPr>
            <a:r>
              <a:rPr lang="en-US" sz="1800">
                <a:effectLst/>
                <a:latin typeface="Myriad Pro"/>
                <a:ea typeface="Calibri" panose="020F0502020204030204" pitchFamily="34" charset="0"/>
                <a:cs typeface="Times New Roman (Body CS)"/>
              </a:rPr>
              <a:t>Job Description – reviewing the roles and responsibilities  </a:t>
            </a:r>
          </a:p>
          <a:p>
            <a:pPr marL="285750" marR="0" lvl="0" indent="-285750">
              <a:spcBef>
                <a:spcPts val="0"/>
              </a:spcBef>
              <a:spcAft>
                <a:spcPts val="0"/>
              </a:spcAft>
              <a:buFont typeface="Arial"/>
              <a:buChar char="•"/>
            </a:pPr>
            <a:r>
              <a:rPr lang="en-US" sz="1800">
                <a:effectLst/>
                <a:latin typeface="Myriad Pro"/>
                <a:ea typeface="Calibri" panose="020F0502020204030204" pitchFamily="34" charset="0"/>
                <a:cs typeface="Times New Roman (Body CS)"/>
              </a:rPr>
              <a:t>Club Dues &amp; Processing</a:t>
            </a:r>
          </a:p>
          <a:p>
            <a:pPr marL="285750" indent="-285750">
              <a:buFont typeface="Arial"/>
              <a:buChar char="•"/>
            </a:pPr>
            <a:r>
              <a:rPr lang="en-US" sz="1800">
                <a:effectLst/>
                <a:latin typeface="Myriad Pro"/>
                <a:ea typeface="Calibri" panose="020F0502020204030204" pitchFamily="34" charset="0"/>
                <a:cs typeface="Times New Roman (Body CS)"/>
              </a:rPr>
              <a:t>Accounts and Budgets</a:t>
            </a:r>
            <a:r>
              <a:rPr lang="en-US" sz="1800">
                <a:latin typeface="Myriad Pro"/>
                <a:ea typeface="Calibri" panose="020F0502020204030204" pitchFamily="34" charset="0"/>
                <a:cs typeface="Times New Roman (Body CS)"/>
              </a:rPr>
              <a:t> </a:t>
            </a:r>
            <a:endParaRPr lang="en-US" sz="1800">
              <a:effectLst/>
              <a:latin typeface="Myriad Pro"/>
              <a:ea typeface="Calibri" panose="020F0502020204030204" pitchFamily="34" charset="0"/>
              <a:cs typeface="Times New Roman (Body CS)"/>
            </a:endParaRPr>
          </a:p>
          <a:p>
            <a:pPr marL="285750" marR="0" lvl="0" indent="-285750">
              <a:spcBef>
                <a:spcPts val="0"/>
              </a:spcBef>
              <a:spcAft>
                <a:spcPts val="0"/>
              </a:spcAft>
              <a:buFont typeface="Arial"/>
              <a:buChar char="•"/>
            </a:pPr>
            <a:r>
              <a:rPr lang="en-US" sz="1800">
                <a:effectLst/>
                <a:latin typeface="Myriad Pro"/>
                <a:ea typeface="Calibri" panose="020F0502020204030204" pitchFamily="34" charset="0"/>
                <a:cs typeface="Times New Roman (Body CS)"/>
              </a:rPr>
              <a:t>Important </a:t>
            </a:r>
            <a:r>
              <a:rPr lang="en-US" sz="1800">
                <a:latin typeface="Myriad Pro"/>
                <a:ea typeface="Calibri" panose="020F0502020204030204" pitchFamily="34" charset="0"/>
                <a:cs typeface="Times New Roman (Body CS)"/>
              </a:rPr>
              <a:t>Forms</a:t>
            </a:r>
            <a:endParaRPr lang="en-US" sz="1800">
              <a:effectLst/>
              <a:latin typeface="Myriad Pro"/>
              <a:ea typeface="Calibri" panose="020F0502020204030204" pitchFamily="34" charset="0"/>
              <a:cs typeface="Times New Roman (Body CS)"/>
            </a:endParaRPr>
          </a:p>
          <a:p>
            <a:pPr marL="285750" marR="0" lvl="0" indent="-285750">
              <a:spcBef>
                <a:spcPts val="0"/>
              </a:spcBef>
              <a:spcAft>
                <a:spcPts val="0"/>
              </a:spcAft>
              <a:buFont typeface="Arial"/>
              <a:buChar char="•"/>
            </a:pPr>
            <a:r>
              <a:rPr lang="en-US" sz="1800">
                <a:effectLst/>
                <a:latin typeface="Myriad Pro"/>
                <a:ea typeface="Calibri" panose="020F0502020204030204" pitchFamily="34" charset="0"/>
                <a:cs typeface="Times New Roman (Body CS)"/>
              </a:rPr>
              <a:t>To really understand your role and responsibilities, first you need to have a better understanding of the organization overall.  </a:t>
            </a:r>
          </a:p>
        </p:txBody>
      </p:sp>
      <p:sp>
        <p:nvSpPr>
          <p:cNvPr id="4" name="Slide Number Placeholder 3"/>
          <p:cNvSpPr>
            <a:spLocks noGrp="1"/>
          </p:cNvSpPr>
          <p:nvPr>
            <p:ph type="sldNum" sz="quarter" idx="5"/>
          </p:nvPr>
        </p:nvSpPr>
        <p:spPr/>
        <p:txBody>
          <a:bodyPr/>
          <a:lstStyle/>
          <a:p>
            <a:fld id="{5EE8286A-58E5-C544-95F2-E47A1531750C}" type="slidenum">
              <a:rPr lang="en-US" smtClean="0"/>
              <a:t>9</a:t>
            </a:fld>
            <a:endParaRPr lang="en-US"/>
          </a:p>
        </p:txBody>
      </p:sp>
    </p:spTree>
    <p:extLst>
      <p:ext uri="{BB962C8B-B14F-4D97-AF65-F5344CB8AC3E}">
        <p14:creationId xmlns:p14="http://schemas.microsoft.com/office/powerpoint/2010/main" val="3155044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07A4A-2F7F-3041-BF55-3DA172D47D77}"/>
              </a:ext>
            </a:extLst>
          </p:cNvPr>
          <p:cNvPicPr>
            <a:picLocks noChangeAspect="1"/>
          </p:cNvPicPr>
          <p:nvPr/>
        </p:nvPicPr>
        <p:blipFill>
          <a:blip r:embed="rId2" cstate="email">
            <a:alphaModFix amt="5000"/>
            <a:extLst>
              <a:ext uri="{28A0092B-C50C-407E-A947-70E740481C1C}">
                <a14:useLocalDpi xmlns:a14="http://schemas.microsoft.com/office/drawing/2010/main"/>
              </a:ext>
            </a:extLst>
          </a:blip>
          <a:stretch>
            <a:fillRect/>
          </a:stretch>
        </p:blipFill>
        <p:spPr>
          <a:xfrm>
            <a:off x="8331200" y="3022600"/>
            <a:ext cx="4572000" cy="4469131"/>
          </a:xfrm>
          <a:prstGeom prst="rect">
            <a:avLst/>
          </a:prstGeom>
          <a:effectLst/>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1145983"/>
            <a:ext cx="10363200" cy="2215961"/>
          </a:xfrm>
          <a:prstGeom prst="rect">
            <a:avLst/>
          </a:prstGeom>
          <a:noFill/>
          <a:ln>
            <a:noFill/>
          </a:ln>
        </p:spPr>
        <p:txBody>
          <a:bodyPr lIns="91425" tIns="91425" rIns="91425" bIns="91425" anchor="ctr" anchorCtr="0">
            <a:spAutoFit/>
          </a:bodyPr>
          <a:lstStyle>
            <a:lvl1pPr marL="0" marR="0" lvl="0" indent="0" algn="ctr" rtl="0">
              <a:spcBef>
                <a:spcPts val="0"/>
              </a:spcBef>
              <a:buClr>
                <a:schemeClr val="lt1"/>
              </a:buClr>
              <a:buFont typeface="Times New Roman"/>
              <a:buNone/>
              <a:defRPr sz="6600"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7" name="Shape 22">
            <a:extLst>
              <a:ext uri="{FF2B5EF4-FFF2-40B4-BE49-F238E27FC236}">
                <a16:creationId xmlns:a16="http://schemas.microsoft.com/office/drawing/2014/main" id="{18173B0D-FB1C-5948-AA9B-D3601BF57A5D}"/>
              </a:ext>
            </a:extLst>
          </p:cNvPr>
          <p:cNvSpPr txBox="1">
            <a:spLocks noGrp="1"/>
          </p:cNvSpPr>
          <p:nvPr>
            <p:ph type="body" idx="1"/>
          </p:nvPr>
        </p:nvSpPr>
        <p:spPr>
          <a:xfrm>
            <a:off x="914400" y="34290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35524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Content Block">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711202" y="1752601"/>
            <a:ext cx="10769599" cy="4373563"/>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Rectangle 4">
            <a:extLst>
              <a:ext uri="{FF2B5EF4-FFF2-40B4-BE49-F238E27FC236}">
                <a16:creationId xmlns:a16="http://schemas.microsoft.com/office/drawing/2014/main" id="{0A0A6354-C63B-924A-B499-94C8AC77EFFB}"/>
              </a:ext>
            </a:extLst>
          </p:cNvPr>
          <p:cNvSpPr/>
          <p:nvPr userDrawn="1"/>
        </p:nvSpPr>
        <p:spPr>
          <a:xfrm>
            <a:off x="1" y="-9939"/>
            <a:ext cx="12192000" cy="166420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hape 24">
            <a:extLst>
              <a:ext uri="{FF2B5EF4-FFF2-40B4-BE49-F238E27FC236}">
                <a16:creationId xmlns:a16="http://schemas.microsoft.com/office/drawing/2014/main" id="{7F6DE07D-89BC-7F44-9715-44423A473347}"/>
              </a:ext>
            </a:extLst>
          </p:cNvPr>
          <p:cNvSpPr txBox="1">
            <a:spLocks noGrp="1"/>
          </p:cNvSpPr>
          <p:nvPr>
            <p:ph type="title"/>
          </p:nvPr>
        </p:nvSpPr>
        <p:spPr>
          <a:xfrm>
            <a:off x="1848678" y="399096"/>
            <a:ext cx="9632123"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pic>
        <p:nvPicPr>
          <p:cNvPr id="8" name="Picture 7">
            <a:extLst>
              <a:ext uri="{FF2B5EF4-FFF2-40B4-BE49-F238E27FC236}">
                <a16:creationId xmlns:a16="http://schemas.microsoft.com/office/drawing/2014/main" id="{3FD27978-26C1-1546-BCB4-D4CB380E892C}"/>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73325" y="0"/>
            <a:ext cx="1702030" cy="1664208"/>
          </a:xfrm>
          <a:prstGeom prst="rect">
            <a:avLst/>
          </a:prstGeom>
          <a:effectLst/>
        </p:spPr>
      </p:pic>
    </p:spTree>
    <p:extLst>
      <p:ext uri="{BB962C8B-B14F-4D97-AF65-F5344CB8AC3E}">
        <p14:creationId xmlns:p14="http://schemas.microsoft.com/office/powerpoint/2010/main" val="3407163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9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EDD21-04CB-A145-82C0-3E9E0EE19156}"/>
              </a:ext>
            </a:extLst>
          </p:cNvPr>
          <p:cNvSpPr/>
          <p:nvPr/>
        </p:nvSpPr>
        <p:spPr>
          <a:xfrm rot="16200000">
            <a:off x="6210300" y="571500"/>
            <a:ext cx="685800" cy="114808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7AA5D9E3-9500-6640-933D-6757DC8810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765800"/>
            <a:ext cx="1092200" cy="109220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2BF3A365-AE5F-0541-9111-37CE8E226017}"/>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270927"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24">
            <a:extLst>
              <a:ext uri="{FF2B5EF4-FFF2-40B4-BE49-F238E27FC236}">
                <a16:creationId xmlns:a16="http://schemas.microsoft.com/office/drawing/2014/main" id="{844CA1DF-C4D2-C04C-ABD6-2CAEFF071951}"/>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95277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8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5EDD21-04CB-A145-82C0-3E9E0EE19156}"/>
              </a:ext>
            </a:extLst>
          </p:cNvPr>
          <p:cNvSpPr/>
          <p:nvPr/>
        </p:nvSpPr>
        <p:spPr>
          <a:xfrm rot="16200000">
            <a:off x="6210300" y="571500"/>
            <a:ext cx="685800" cy="114808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7AA5D9E3-9500-6640-933D-6757DC8810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765800"/>
            <a:ext cx="1092200" cy="109220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FF9246E-D276-6247-A095-98112DF2B0AE}"/>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685783" marR="0" lvl="0" indent="-414856" algn="l" rtl="0">
              <a:spcBef>
                <a:spcPts val="853"/>
              </a:spcBef>
              <a:buClr>
                <a:schemeClr val="accent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24">
            <a:extLst>
              <a:ext uri="{FF2B5EF4-FFF2-40B4-BE49-F238E27FC236}">
                <a16:creationId xmlns:a16="http://schemas.microsoft.com/office/drawing/2014/main" id="{9A6626D5-05DE-BB42-AA61-7B6188226B33}"/>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2524119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2_Content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p:nvSpPr>
        <p:spPr>
          <a:xfrm>
            <a:off x="406400" y="381000"/>
            <a:ext cx="11379200" cy="6096000"/>
          </a:xfrm>
          <a:prstGeom prst="rect">
            <a:avLst/>
          </a:prstGeom>
          <a:noFill/>
          <a:ln w="127000">
            <a:solidFill>
              <a:schemeClr val="accent4">
                <a:alpha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7" name="Shape 22">
            <a:extLst>
              <a:ext uri="{FF2B5EF4-FFF2-40B4-BE49-F238E27FC236}">
                <a16:creationId xmlns:a16="http://schemas.microsoft.com/office/drawing/2014/main" id="{43114951-AB7B-8D49-9C3F-9D91CD721532}"/>
              </a:ext>
            </a:extLst>
          </p:cNvPr>
          <p:cNvSpPr txBox="1">
            <a:spLocks noGrp="1"/>
          </p:cNvSpPr>
          <p:nvPr>
            <p:ph type="body" idx="1"/>
          </p:nvPr>
        </p:nvSpPr>
        <p:spPr>
          <a:xfrm>
            <a:off x="812802" y="2090740"/>
            <a:ext cx="10566399" cy="3598861"/>
          </a:xfrm>
          <a:prstGeom prst="rect">
            <a:avLst/>
          </a:prstGeom>
          <a:noFill/>
          <a:ln>
            <a:noFill/>
          </a:ln>
        </p:spPr>
        <p:txBody>
          <a:bodyPr lIns="91425" tIns="91425" rIns="91425" bIns="91425" anchor="t" anchorCtr="0"/>
          <a:lstStyle>
            <a:lvl1pPr marL="270927"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 name="Shape 24">
            <a:extLst>
              <a:ext uri="{FF2B5EF4-FFF2-40B4-BE49-F238E27FC236}">
                <a16:creationId xmlns:a16="http://schemas.microsoft.com/office/drawing/2014/main" id="{4115C3AB-4D25-184C-8876-C57310EF6B61}"/>
              </a:ext>
            </a:extLst>
          </p:cNvPr>
          <p:cNvSpPr txBox="1">
            <a:spLocks noGrp="1"/>
          </p:cNvSpPr>
          <p:nvPr>
            <p:ph type="title"/>
          </p:nvPr>
        </p:nvSpPr>
        <p:spPr>
          <a:xfrm>
            <a:off x="812800" y="787401"/>
            <a:ext cx="105664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175116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1_Bullet Point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DF415B-2390-1144-B950-698045F68C20}"/>
              </a:ext>
            </a:extLst>
          </p:cNvPr>
          <p:cNvSpPr/>
          <p:nvPr/>
        </p:nvSpPr>
        <p:spPr>
          <a:xfrm>
            <a:off x="406400" y="381000"/>
            <a:ext cx="11379200" cy="6096000"/>
          </a:xfrm>
          <a:prstGeom prst="rect">
            <a:avLst/>
          </a:prstGeom>
          <a:noFill/>
          <a:ln w="127000">
            <a:solidFill>
              <a:schemeClr val="accent4">
                <a:alpha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01AD338B-0960-AB4B-90E3-08619A4DE4D1}"/>
              </a:ext>
            </a:extLst>
          </p:cNvPr>
          <p:cNvSpPr txBox="1">
            <a:spLocks noGrp="1"/>
          </p:cNvSpPr>
          <p:nvPr>
            <p:ph type="body" idx="1"/>
          </p:nvPr>
        </p:nvSpPr>
        <p:spPr>
          <a:xfrm>
            <a:off x="812800" y="2090740"/>
            <a:ext cx="10566403" cy="3598861"/>
          </a:xfrm>
          <a:prstGeom prst="rect">
            <a:avLst/>
          </a:prstGeom>
          <a:noFill/>
          <a:ln>
            <a:noFill/>
          </a:ln>
        </p:spPr>
        <p:txBody>
          <a:bodyPr lIns="91425" tIns="91425" rIns="91425" bIns="91425" anchor="t" anchorCtr="0"/>
          <a:lstStyle>
            <a:lvl1pPr marL="685783" marR="0" lvl="0" indent="-414856" algn="l" rtl="0">
              <a:spcBef>
                <a:spcPts val="853"/>
              </a:spcBef>
              <a:buClr>
                <a:schemeClr val="accent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24">
            <a:extLst>
              <a:ext uri="{FF2B5EF4-FFF2-40B4-BE49-F238E27FC236}">
                <a16:creationId xmlns:a16="http://schemas.microsoft.com/office/drawing/2014/main" id="{5174482E-872D-494B-93CA-184ABF48B2BA}"/>
              </a:ext>
            </a:extLst>
          </p:cNvPr>
          <p:cNvSpPr txBox="1">
            <a:spLocks noGrp="1"/>
          </p:cNvSpPr>
          <p:nvPr>
            <p:ph type="title"/>
          </p:nvPr>
        </p:nvSpPr>
        <p:spPr>
          <a:xfrm>
            <a:off x="812799" y="787401"/>
            <a:ext cx="10566403"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2988240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07A4A-2F7F-3041-BF55-3DA172D47D77}"/>
              </a:ext>
            </a:extLst>
          </p:cNvPr>
          <p:cNvPicPr>
            <a:picLocks noChangeAspect="1"/>
          </p:cNvPicPr>
          <p:nvPr userDrawn="1"/>
        </p:nvPicPr>
        <p:blipFill>
          <a:blip r:embed="rId2" cstate="email">
            <a:alphaModFix amt="5000"/>
            <a:extLst>
              <a:ext uri="{28A0092B-C50C-407E-A947-70E740481C1C}">
                <a14:useLocalDpi xmlns:a14="http://schemas.microsoft.com/office/drawing/2010/main"/>
              </a:ext>
            </a:extLst>
          </a:blip>
          <a:stretch>
            <a:fillRect/>
          </a:stretch>
        </p:blipFill>
        <p:spPr>
          <a:xfrm>
            <a:off x="8331200" y="3022600"/>
            <a:ext cx="4572000" cy="4469131"/>
          </a:xfrm>
          <a:prstGeom prst="rect">
            <a:avLst/>
          </a:prstGeom>
          <a:effectLst/>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2079553"/>
            <a:ext cx="103632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333"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7" name="Shape 22">
            <a:extLst>
              <a:ext uri="{FF2B5EF4-FFF2-40B4-BE49-F238E27FC236}">
                <a16:creationId xmlns:a16="http://schemas.microsoft.com/office/drawing/2014/main" id="{18173B0D-FB1C-5948-AA9B-D3601BF57A5D}"/>
              </a:ext>
            </a:extLst>
          </p:cNvPr>
          <p:cNvSpPr txBox="1">
            <a:spLocks noGrp="1"/>
          </p:cNvSpPr>
          <p:nvPr>
            <p:ph type="body" idx="1"/>
          </p:nvPr>
        </p:nvSpPr>
        <p:spPr>
          <a:xfrm>
            <a:off x="914400" y="30226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194776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Bullet Points">
    <p:spTree>
      <p:nvGrpSpPr>
        <p:cNvPr id="1" name="Shape 21"/>
        <p:cNvGrpSpPr/>
        <p:nvPr/>
      </p:nvGrpSpPr>
      <p:grpSpPr>
        <a:xfrm>
          <a:off x="0" y="0"/>
          <a:ext cx="0" cy="0"/>
          <a:chOff x="0" y="0"/>
          <a:chExt cx="0" cy="0"/>
        </a:xfrm>
      </p:grpSpPr>
      <p:sp>
        <p:nvSpPr>
          <p:cNvPr id="5" name="Shape 22"/>
          <p:cNvSpPr txBox="1">
            <a:spLocks noGrp="1"/>
          </p:cNvSpPr>
          <p:nvPr>
            <p:ph type="body" idx="1"/>
          </p:nvPr>
        </p:nvSpPr>
        <p:spPr>
          <a:xfrm>
            <a:off x="609601" y="1752601"/>
            <a:ext cx="10972800" cy="4373563"/>
          </a:xfrm>
          <a:prstGeom prst="rect">
            <a:avLst/>
          </a:prstGeom>
          <a:noFill/>
          <a:ln>
            <a:noFill/>
          </a:ln>
        </p:spPr>
        <p:txBody>
          <a:bodyPr lIns="91425" tIns="91425" rIns="91425" bIns="91425" anchor="t" anchorCtr="0"/>
          <a:lstStyle>
            <a:lvl1pPr marL="685783" marR="0" lvl="0" indent="-414856" algn="l" rtl="0">
              <a:spcBef>
                <a:spcPts val="853"/>
              </a:spcBef>
              <a:buClr>
                <a:schemeClr val="accent6"/>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 name="Rectangle 7">
            <a:extLst>
              <a:ext uri="{FF2B5EF4-FFF2-40B4-BE49-F238E27FC236}">
                <a16:creationId xmlns:a16="http://schemas.microsoft.com/office/drawing/2014/main" id="{442CACBB-89D3-8A49-9312-85766E92B061}"/>
              </a:ext>
            </a:extLst>
          </p:cNvPr>
          <p:cNvSpPr/>
          <p:nvPr userDrawn="1"/>
        </p:nvSpPr>
        <p:spPr>
          <a:xfrm>
            <a:off x="1" y="-9939"/>
            <a:ext cx="12192000" cy="1664208"/>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24">
            <a:extLst>
              <a:ext uri="{FF2B5EF4-FFF2-40B4-BE49-F238E27FC236}">
                <a16:creationId xmlns:a16="http://schemas.microsoft.com/office/drawing/2014/main" id="{48E956E2-24C0-1C42-B2E7-EFBFCA0ABF03}"/>
              </a:ext>
            </a:extLst>
          </p:cNvPr>
          <p:cNvSpPr txBox="1">
            <a:spLocks noGrp="1"/>
          </p:cNvSpPr>
          <p:nvPr>
            <p:ph type="title"/>
          </p:nvPr>
        </p:nvSpPr>
        <p:spPr>
          <a:xfrm>
            <a:off x="711202" y="381001"/>
            <a:ext cx="9635434"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pic>
        <p:nvPicPr>
          <p:cNvPr id="10" name="Picture 9">
            <a:extLst>
              <a:ext uri="{FF2B5EF4-FFF2-40B4-BE49-F238E27FC236}">
                <a16:creationId xmlns:a16="http://schemas.microsoft.com/office/drawing/2014/main" id="{65A3A13A-C241-F345-81B8-4B6D37C06AA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18303" y="-28035"/>
            <a:ext cx="1702030" cy="1664208"/>
          </a:xfrm>
          <a:prstGeom prst="rect">
            <a:avLst/>
          </a:prstGeom>
          <a:effectLst/>
        </p:spPr>
      </p:pic>
    </p:spTree>
    <p:extLst>
      <p:ext uri="{BB962C8B-B14F-4D97-AF65-F5344CB8AC3E}">
        <p14:creationId xmlns:p14="http://schemas.microsoft.com/office/powerpoint/2010/main" val="784700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Bullet Poi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1C2C2-0788-A841-9E5E-AFADB332B3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Shape 22">
            <a:extLst>
              <a:ext uri="{FF2B5EF4-FFF2-40B4-BE49-F238E27FC236}">
                <a16:creationId xmlns:a16="http://schemas.microsoft.com/office/drawing/2014/main" id="{27310137-8EF9-FE45-B869-5294080E2567}"/>
              </a:ext>
            </a:extLst>
          </p:cNvPr>
          <p:cNvSpPr txBox="1">
            <a:spLocks noGrp="1"/>
          </p:cNvSpPr>
          <p:nvPr>
            <p:ph type="body" idx="1"/>
          </p:nvPr>
        </p:nvSpPr>
        <p:spPr>
          <a:xfrm>
            <a:off x="812800" y="1905001"/>
            <a:ext cx="10566403" cy="3784601"/>
          </a:xfrm>
          <a:prstGeom prst="rect">
            <a:avLst/>
          </a:prstGeom>
          <a:noFill/>
          <a:ln>
            <a:noFill/>
          </a:ln>
        </p:spPr>
        <p:txBody>
          <a:bodyPr lIns="91425" tIns="91425" rIns="91425" bIns="91425" anchor="t" anchorCtr="0"/>
          <a:lstStyle>
            <a:lvl1pPr marL="880511" marR="0" lvl="0" indent="-609585" algn="l" rtl="0">
              <a:spcBef>
                <a:spcPts val="853"/>
              </a:spcBef>
              <a:buClr>
                <a:schemeClr val="tx1"/>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 name="Shape 24">
            <a:extLst>
              <a:ext uri="{FF2B5EF4-FFF2-40B4-BE49-F238E27FC236}">
                <a16:creationId xmlns:a16="http://schemas.microsoft.com/office/drawing/2014/main" id="{F2C81E3D-234F-2F4A-9459-B7D906A30889}"/>
              </a:ext>
            </a:extLst>
          </p:cNvPr>
          <p:cNvSpPr txBox="1">
            <a:spLocks noGrp="1"/>
          </p:cNvSpPr>
          <p:nvPr>
            <p:ph type="title"/>
          </p:nvPr>
        </p:nvSpPr>
        <p:spPr>
          <a:xfrm>
            <a:off x="812799" y="787401"/>
            <a:ext cx="10566403"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174099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99B888-3A93-7648-A8F4-C20E505E64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000" y="5914232"/>
            <a:ext cx="11785600" cy="765969"/>
          </a:xfrm>
          <a:prstGeom prst="rect">
            <a:avLst/>
          </a:prstGeom>
        </p:spPr>
      </p:pic>
      <p:pic>
        <p:nvPicPr>
          <p:cNvPr id="6" name="Picture 5">
            <a:extLst>
              <a:ext uri="{FF2B5EF4-FFF2-40B4-BE49-F238E27FC236}">
                <a16:creationId xmlns:a16="http://schemas.microsoft.com/office/drawing/2014/main" id="{7729C7D2-7AD6-0A42-A55E-F821AFCED9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65800"/>
            <a:ext cx="1092200" cy="1092200"/>
          </a:xfrm>
          <a:prstGeom prst="rect">
            <a:avLst/>
          </a:prstGeom>
          <a:effectLst>
            <a:outerShdw blurRad="50800" dist="38100" dir="2700000" algn="tl" rotWithShape="0">
              <a:prstClr val="black">
                <a:alpha val="20000"/>
              </a:prstClr>
            </a:outerShdw>
          </a:effectLst>
        </p:spPr>
      </p:pic>
      <p:sp>
        <p:nvSpPr>
          <p:cNvPr id="4" name="Shape 24">
            <a:extLst>
              <a:ext uri="{FF2B5EF4-FFF2-40B4-BE49-F238E27FC236}">
                <a16:creationId xmlns:a16="http://schemas.microsoft.com/office/drawing/2014/main" id="{FA481A2C-321C-5742-925D-FFE05BEB3067}"/>
              </a:ext>
            </a:extLst>
          </p:cNvPr>
          <p:cNvSpPr txBox="1">
            <a:spLocks noGrp="1"/>
          </p:cNvSpPr>
          <p:nvPr>
            <p:ph type="title"/>
          </p:nvPr>
        </p:nvSpPr>
        <p:spPr>
          <a:xfrm>
            <a:off x="914400" y="813143"/>
            <a:ext cx="10363200" cy="2441536"/>
          </a:xfrm>
          <a:prstGeom prst="rect">
            <a:avLst/>
          </a:prstGeom>
          <a:noFill/>
          <a:ln>
            <a:noFill/>
          </a:ln>
        </p:spPr>
        <p:txBody>
          <a:bodyPr lIns="91425" tIns="91425" rIns="91425" bIns="91425" anchor="ctr" anchorCtr="0">
            <a:spAutoFit/>
          </a:bodyPr>
          <a:lstStyle>
            <a:lvl1pPr marL="0" marR="0" lvl="0" indent="0" algn="ctr" rtl="0">
              <a:spcBef>
                <a:spcPts val="0"/>
              </a:spcBef>
              <a:buClr>
                <a:schemeClr val="lt1"/>
              </a:buClr>
              <a:buFont typeface="Times New Roman"/>
              <a:buNone/>
              <a:defRPr sz="7333"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8" name="Shape 22">
            <a:extLst>
              <a:ext uri="{FF2B5EF4-FFF2-40B4-BE49-F238E27FC236}">
                <a16:creationId xmlns:a16="http://schemas.microsoft.com/office/drawing/2014/main" id="{73FF6B26-53AC-254F-AA56-1DB62A1DF673}"/>
              </a:ext>
            </a:extLst>
          </p:cNvPr>
          <p:cNvSpPr txBox="1">
            <a:spLocks noGrp="1"/>
          </p:cNvSpPr>
          <p:nvPr>
            <p:ph type="body" idx="1"/>
          </p:nvPr>
        </p:nvSpPr>
        <p:spPr>
          <a:xfrm>
            <a:off x="914400" y="3254679"/>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rgbClr val="B4975A"/>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362904338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p:nvPicPr>
        <p:blipFill>
          <a:blip r:embed="rId2"/>
          <a:stretch>
            <a:fillRect/>
          </a:stretch>
        </p:blipFill>
        <p:spPr>
          <a:xfrm>
            <a:off x="5668" y="1824"/>
            <a:ext cx="12183907" cy="6856177"/>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987464"/>
            <a:ext cx="10363200" cy="2441536"/>
          </a:xfrm>
          <a:prstGeom prst="rect">
            <a:avLst/>
          </a:prstGeom>
          <a:noFill/>
          <a:ln>
            <a:noFill/>
          </a:ln>
        </p:spPr>
        <p:txBody>
          <a:bodyPr lIns="91425" tIns="91425" rIns="91425" bIns="91425" anchor="ctr" anchorCtr="0">
            <a:spAutoFit/>
          </a:bodyPr>
          <a:lstStyle>
            <a:lvl1pPr marL="0" marR="0" lvl="0" indent="0" algn="ctr" rtl="0">
              <a:spcBef>
                <a:spcPts val="0"/>
              </a:spcBef>
              <a:buClr>
                <a:schemeClr val="lt1"/>
              </a:buClr>
              <a:buFont typeface="Times New Roman"/>
              <a:buNone/>
              <a:defRPr sz="7333"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pic>
        <p:nvPicPr>
          <p:cNvPr id="7" name="Picture 6">
            <a:extLst>
              <a:ext uri="{FF2B5EF4-FFF2-40B4-BE49-F238E27FC236}">
                <a16:creationId xmlns:a16="http://schemas.microsoft.com/office/drawing/2014/main" id="{3826DD91-6297-5F45-A187-8628DCF111C4}"/>
              </a:ext>
            </a:extLst>
          </p:cNvPr>
          <p:cNvPicPr>
            <a:picLocks noChangeAspect="1"/>
          </p:cNvPicPr>
          <p:nvPr/>
        </p:nvPicPr>
        <p:blipFill>
          <a:blip r:embed="rId3">
            <a:alphaModFix amt="15000"/>
          </a:blip>
          <a:stretch>
            <a:fillRect/>
          </a:stretch>
        </p:blipFill>
        <p:spPr>
          <a:xfrm>
            <a:off x="8331850" y="3022600"/>
            <a:ext cx="4570701" cy="4469131"/>
          </a:xfrm>
          <a:prstGeom prst="rect">
            <a:avLst/>
          </a:prstGeom>
          <a:effectLst/>
        </p:spPr>
      </p:pic>
      <p:sp>
        <p:nvSpPr>
          <p:cNvPr id="8" name="Shape 22">
            <a:extLst>
              <a:ext uri="{FF2B5EF4-FFF2-40B4-BE49-F238E27FC236}">
                <a16:creationId xmlns:a16="http://schemas.microsoft.com/office/drawing/2014/main" id="{489D3C96-C3C7-0B46-BDF1-DB63C08B3889}"/>
              </a:ext>
            </a:extLst>
          </p:cNvPr>
          <p:cNvSpPr txBox="1">
            <a:spLocks noGrp="1"/>
          </p:cNvSpPr>
          <p:nvPr>
            <p:ph type="body" idx="1"/>
          </p:nvPr>
        </p:nvSpPr>
        <p:spPr>
          <a:xfrm>
            <a:off x="914400" y="34290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3420334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85B20D-E3D7-B640-8AA9-8150B734465A}"/>
              </a:ext>
            </a:extLst>
          </p:cNvPr>
          <p:cNvPicPr>
            <a:picLocks noChangeAspect="1"/>
          </p:cNvPicPr>
          <p:nvPr/>
        </p:nvPicPr>
        <p:blipFill>
          <a:blip r:embed="rId2"/>
          <a:stretch>
            <a:fillRect/>
          </a:stretch>
        </p:blipFill>
        <p:spPr>
          <a:xfrm>
            <a:off x="5668" y="1824"/>
            <a:ext cx="12183907" cy="6856177"/>
          </a:xfrm>
          <a:prstGeom prst="rect">
            <a:avLst/>
          </a:prstGeom>
        </p:spPr>
      </p:pic>
      <p:sp>
        <p:nvSpPr>
          <p:cNvPr id="4" name="Shape 24">
            <a:extLst>
              <a:ext uri="{FF2B5EF4-FFF2-40B4-BE49-F238E27FC236}">
                <a16:creationId xmlns:a16="http://schemas.microsoft.com/office/drawing/2014/main" id="{F9A124C1-E66B-ED49-9622-4CE685E9FF7B}"/>
              </a:ext>
            </a:extLst>
          </p:cNvPr>
          <p:cNvSpPr txBox="1">
            <a:spLocks noGrp="1"/>
          </p:cNvSpPr>
          <p:nvPr>
            <p:ph type="title"/>
          </p:nvPr>
        </p:nvSpPr>
        <p:spPr>
          <a:xfrm>
            <a:off x="914400" y="987464"/>
            <a:ext cx="10363200" cy="2441536"/>
          </a:xfrm>
          <a:prstGeom prst="rect">
            <a:avLst/>
          </a:prstGeom>
          <a:noFill/>
          <a:ln>
            <a:noFill/>
          </a:ln>
        </p:spPr>
        <p:txBody>
          <a:bodyPr lIns="91425" tIns="91425" rIns="91425" bIns="91425" anchor="ctr" anchorCtr="0">
            <a:spAutoFit/>
          </a:bodyPr>
          <a:lstStyle>
            <a:lvl1pPr marL="0" marR="0" lvl="0" indent="0" algn="ctr" rtl="0">
              <a:spcBef>
                <a:spcPts val="0"/>
              </a:spcBef>
              <a:buClr>
                <a:schemeClr val="lt1"/>
              </a:buClr>
              <a:buFont typeface="Times New Roman"/>
              <a:buNone/>
              <a:defRPr sz="7333" b="1" i="0" u="none" strike="noStrike" cap="none">
                <a:solidFill>
                  <a:schemeClr val="bg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7" name="Shape 22">
            <a:extLst>
              <a:ext uri="{FF2B5EF4-FFF2-40B4-BE49-F238E27FC236}">
                <a16:creationId xmlns:a16="http://schemas.microsoft.com/office/drawing/2014/main" id="{FC24F2C2-D680-DE40-82CF-92A11B85D7B4}"/>
              </a:ext>
            </a:extLst>
          </p:cNvPr>
          <p:cNvSpPr txBox="1">
            <a:spLocks noGrp="1"/>
          </p:cNvSpPr>
          <p:nvPr>
            <p:ph type="body" idx="1"/>
          </p:nvPr>
        </p:nvSpPr>
        <p:spPr>
          <a:xfrm>
            <a:off x="914400" y="3429000"/>
            <a:ext cx="10363200" cy="909713"/>
          </a:xfrm>
          <a:prstGeom prst="rect">
            <a:avLst/>
          </a:prstGeom>
          <a:noFill/>
          <a:ln>
            <a:noFill/>
          </a:ln>
        </p:spPr>
        <p:txBody>
          <a:bodyPr lIns="91425" tIns="91425" rIns="91425" bIns="91425" anchor="t" anchorCtr="0"/>
          <a:lstStyle>
            <a:lvl1pPr marL="0" marR="0" lvl="0" indent="0" algn="ctr" rtl="0">
              <a:spcBef>
                <a:spcPts val="853"/>
              </a:spcBef>
              <a:buClr>
                <a:srgbClr val="003974"/>
              </a:buClr>
              <a:buSzPct val="100000"/>
              <a:buFont typeface="Arial"/>
              <a:buNone/>
              <a:defRPr sz="3200" b="0" i="0" u="none" strike="noStrike" cap="none">
                <a:solidFill>
                  <a:schemeClr val="bg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3256016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9_Content Bloc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p:nvSpPr>
        <p:spPr>
          <a:xfrm>
            <a:off x="406400" y="0"/>
            <a:ext cx="406400" cy="61722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4"/>
              </a:solidFill>
            </a:endParaRPr>
          </a:p>
        </p:txBody>
      </p:sp>
      <p:pic>
        <p:nvPicPr>
          <p:cNvPr id="5" name="Picture 4">
            <a:extLst>
              <a:ext uri="{FF2B5EF4-FFF2-40B4-BE49-F238E27FC236}">
                <a16:creationId xmlns:a16="http://schemas.microsoft.com/office/drawing/2014/main" id="{00970BC8-7519-0D48-882A-EFBD365F5F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0" y="5689600"/>
            <a:ext cx="1092200" cy="109220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E9F77DC5-7450-EC46-B4BC-06736BA8EC85}"/>
              </a:ext>
            </a:extLst>
          </p:cNvPr>
          <p:cNvSpPr txBox="1">
            <a:spLocks noGrp="1"/>
          </p:cNvSpPr>
          <p:nvPr>
            <p:ph type="body" idx="1"/>
          </p:nvPr>
        </p:nvSpPr>
        <p:spPr>
          <a:xfrm>
            <a:off x="1422399" y="1752602"/>
            <a:ext cx="10261600" cy="4622799"/>
          </a:xfrm>
          <a:prstGeom prst="rect">
            <a:avLst/>
          </a:prstGeom>
          <a:noFill/>
          <a:ln>
            <a:noFill/>
          </a:ln>
        </p:spPr>
        <p:txBody>
          <a:bodyPr lIns="91425" tIns="91425" rIns="91425" bIns="91425" anchor="t" anchorCtr="0"/>
          <a:lstStyle>
            <a:lvl1pPr marL="270927" marR="0" lvl="0" indent="0" algn="l" rtl="0">
              <a:spcBef>
                <a:spcPts val="853"/>
              </a:spcBef>
              <a:buClr>
                <a:srgbClr val="003974"/>
              </a:buClr>
              <a:buSzPct val="100000"/>
              <a:buFont typeface="Arial" panose="020B0604020202020204" pitchFamily="34" charset="0"/>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24">
            <a:extLst>
              <a:ext uri="{FF2B5EF4-FFF2-40B4-BE49-F238E27FC236}">
                <a16:creationId xmlns:a16="http://schemas.microsoft.com/office/drawing/2014/main" id="{032110A0-2EBD-6148-963B-402B0DD04DAF}"/>
              </a:ext>
            </a:extLst>
          </p:cNvPr>
          <p:cNvSpPr txBox="1">
            <a:spLocks noGrp="1"/>
          </p:cNvSpPr>
          <p:nvPr>
            <p:ph type="title"/>
          </p:nvPr>
        </p:nvSpPr>
        <p:spPr>
          <a:xfrm>
            <a:off x="1422400" y="449264"/>
            <a:ext cx="102616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400"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1852323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9_Bullet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BDEF87-C0AC-294B-8A01-BF120986AC18}"/>
              </a:ext>
            </a:extLst>
          </p:cNvPr>
          <p:cNvSpPr/>
          <p:nvPr/>
        </p:nvSpPr>
        <p:spPr>
          <a:xfrm>
            <a:off x="406400" y="0"/>
            <a:ext cx="406400" cy="6172200"/>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00970BC8-7519-0D48-882A-EFBD365F5F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0" y="5689600"/>
            <a:ext cx="1092200" cy="1092200"/>
          </a:xfrm>
          <a:prstGeom prst="rect">
            <a:avLst/>
          </a:prstGeom>
          <a:effectLst>
            <a:outerShdw blurRad="50800" dist="38100" dir="2700000" algn="tl" rotWithShape="0">
              <a:prstClr val="black">
                <a:alpha val="20000"/>
              </a:prstClr>
            </a:outerShdw>
          </a:effectLst>
        </p:spPr>
      </p:pic>
      <p:sp>
        <p:nvSpPr>
          <p:cNvPr id="4" name="Shape 22">
            <a:extLst>
              <a:ext uri="{FF2B5EF4-FFF2-40B4-BE49-F238E27FC236}">
                <a16:creationId xmlns:a16="http://schemas.microsoft.com/office/drawing/2014/main" id="{E9F77DC5-7450-EC46-B4BC-06736BA8EC85}"/>
              </a:ext>
            </a:extLst>
          </p:cNvPr>
          <p:cNvSpPr txBox="1">
            <a:spLocks noGrp="1"/>
          </p:cNvSpPr>
          <p:nvPr>
            <p:ph type="body" idx="1"/>
          </p:nvPr>
        </p:nvSpPr>
        <p:spPr>
          <a:xfrm>
            <a:off x="1422399" y="1752602"/>
            <a:ext cx="10261600" cy="4622799"/>
          </a:xfrm>
          <a:prstGeom prst="rect">
            <a:avLst/>
          </a:prstGeom>
          <a:noFill/>
          <a:ln>
            <a:noFill/>
          </a:ln>
        </p:spPr>
        <p:txBody>
          <a:bodyPr lIns="91425" tIns="91425" rIns="91425" bIns="91425" anchor="t" anchorCtr="0"/>
          <a:lstStyle>
            <a:lvl1pPr marL="880511" marR="0" lvl="0" indent="-609585" algn="l" rtl="0">
              <a:spcBef>
                <a:spcPts val="853"/>
              </a:spcBef>
              <a:buClr>
                <a:schemeClr val="accent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6" name="Shape 24">
            <a:extLst>
              <a:ext uri="{FF2B5EF4-FFF2-40B4-BE49-F238E27FC236}">
                <a16:creationId xmlns:a16="http://schemas.microsoft.com/office/drawing/2014/main" id="{032110A0-2EBD-6148-963B-402B0DD04DAF}"/>
              </a:ext>
            </a:extLst>
          </p:cNvPr>
          <p:cNvSpPr txBox="1">
            <a:spLocks noGrp="1"/>
          </p:cNvSpPr>
          <p:nvPr>
            <p:ph type="title"/>
          </p:nvPr>
        </p:nvSpPr>
        <p:spPr>
          <a:xfrm>
            <a:off x="1422400" y="449264"/>
            <a:ext cx="102616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400"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530594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_Content Bloc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3" name="Shape 22">
            <a:extLst>
              <a:ext uri="{FF2B5EF4-FFF2-40B4-BE49-F238E27FC236}">
                <a16:creationId xmlns:a16="http://schemas.microsoft.com/office/drawing/2014/main" id="{4E91722C-7E88-A444-8027-EAEEC6F7A509}"/>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0" marR="0" lvl="0" indent="0" algn="l" rtl="0">
              <a:spcBef>
                <a:spcPts val="853"/>
              </a:spcBef>
              <a:buClr>
                <a:srgbClr val="003974"/>
              </a:buClr>
              <a:buSzPct val="100000"/>
              <a:buFont typeface="Arial"/>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4" name="Shape 24">
            <a:extLst>
              <a:ext uri="{FF2B5EF4-FFF2-40B4-BE49-F238E27FC236}">
                <a16:creationId xmlns:a16="http://schemas.microsoft.com/office/drawing/2014/main" id="{065432C9-3974-974F-BCE1-F459ACA9C628}"/>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104241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_Bullet 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29C7D2-7AD6-0A42-A55E-F821AFCED9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8200" y="5689600"/>
            <a:ext cx="1092200" cy="1092200"/>
          </a:xfrm>
          <a:prstGeom prst="rect">
            <a:avLst/>
          </a:prstGeom>
          <a:effectLst>
            <a:outerShdw blurRad="50800" dist="38100" dir="2700000" algn="tl" rotWithShape="0">
              <a:prstClr val="black">
                <a:alpha val="20000"/>
              </a:prstClr>
            </a:outerShdw>
          </a:effectLst>
        </p:spPr>
      </p:pic>
      <p:sp>
        <p:nvSpPr>
          <p:cNvPr id="5" name="Shape 22">
            <a:extLst>
              <a:ext uri="{FF2B5EF4-FFF2-40B4-BE49-F238E27FC236}">
                <a16:creationId xmlns:a16="http://schemas.microsoft.com/office/drawing/2014/main" id="{A9651A24-D784-7549-AD2D-F1E5782159CA}"/>
              </a:ext>
            </a:extLst>
          </p:cNvPr>
          <p:cNvSpPr txBox="1">
            <a:spLocks noGrp="1"/>
          </p:cNvSpPr>
          <p:nvPr>
            <p:ph type="body" idx="1"/>
          </p:nvPr>
        </p:nvSpPr>
        <p:spPr>
          <a:xfrm>
            <a:off x="609601" y="1752602"/>
            <a:ext cx="10972800" cy="3809999"/>
          </a:xfrm>
          <a:prstGeom prst="rect">
            <a:avLst/>
          </a:prstGeom>
          <a:noFill/>
          <a:ln>
            <a:noFill/>
          </a:ln>
        </p:spPr>
        <p:txBody>
          <a:bodyPr lIns="91425" tIns="91425" rIns="91425" bIns="91425" anchor="t" anchorCtr="0"/>
          <a:lstStyle>
            <a:lvl1pPr marL="609585" marR="0" lvl="0" indent="-609585" algn="l" rtl="0">
              <a:spcBef>
                <a:spcPts val="853"/>
              </a:spcBef>
              <a:buClr>
                <a:schemeClr val="accent4"/>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7" name="Shape 24">
            <a:extLst>
              <a:ext uri="{FF2B5EF4-FFF2-40B4-BE49-F238E27FC236}">
                <a16:creationId xmlns:a16="http://schemas.microsoft.com/office/drawing/2014/main" id="{7D83548A-2D8E-184A-8681-F64729DE6225}"/>
              </a:ext>
            </a:extLst>
          </p:cNvPr>
          <p:cNvSpPr txBox="1">
            <a:spLocks noGrp="1"/>
          </p:cNvSpPr>
          <p:nvPr>
            <p:ph type="title"/>
          </p:nvPr>
        </p:nvSpPr>
        <p:spPr>
          <a:xfrm>
            <a:off x="0" y="449264"/>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accent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1510797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sp>
        <p:nvSpPr>
          <p:cNvPr id="5" name="Shape 22"/>
          <p:cNvSpPr txBox="1">
            <a:spLocks noGrp="1"/>
          </p:cNvSpPr>
          <p:nvPr>
            <p:ph type="body" idx="1"/>
          </p:nvPr>
        </p:nvSpPr>
        <p:spPr>
          <a:xfrm>
            <a:off x="609601" y="1752601"/>
            <a:ext cx="10972800" cy="4373563"/>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8" name="Rectangle 7">
            <a:extLst>
              <a:ext uri="{FF2B5EF4-FFF2-40B4-BE49-F238E27FC236}">
                <a16:creationId xmlns:a16="http://schemas.microsoft.com/office/drawing/2014/main" id="{442CACBB-89D3-8A49-9312-85766E92B061}"/>
              </a:ext>
            </a:extLst>
          </p:cNvPr>
          <p:cNvSpPr/>
          <p:nvPr userDrawn="1"/>
        </p:nvSpPr>
        <p:spPr>
          <a:xfrm>
            <a:off x="0" y="0"/>
            <a:ext cx="12192000" cy="1664208"/>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24">
            <a:extLst>
              <a:ext uri="{FF2B5EF4-FFF2-40B4-BE49-F238E27FC236}">
                <a16:creationId xmlns:a16="http://schemas.microsoft.com/office/drawing/2014/main" id="{48E956E2-24C0-1C42-B2E7-EFBFCA0ABF03}"/>
              </a:ext>
            </a:extLst>
          </p:cNvPr>
          <p:cNvSpPr txBox="1">
            <a:spLocks noGrp="1"/>
          </p:cNvSpPr>
          <p:nvPr>
            <p:ph type="title"/>
          </p:nvPr>
        </p:nvSpPr>
        <p:spPr>
          <a:xfrm>
            <a:off x="711201" y="381001"/>
            <a:ext cx="9645373"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400"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pic>
        <p:nvPicPr>
          <p:cNvPr id="10" name="Picture 9">
            <a:extLst>
              <a:ext uri="{FF2B5EF4-FFF2-40B4-BE49-F238E27FC236}">
                <a16:creationId xmlns:a16="http://schemas.microsoft.com/office/drawing/2014/main" id="{65A3A13A-C241-F345-81B8-4B6D37C06AA7}"/>
              </a:ext>
            </a:extLst>
          </p:cNvPr>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0423272" y="-28035"/>
            <a:ext cx="1702030" cy="1664208"/>
          </a:xfrm>
          <a:prstGeom prst="rect">
            <a:avLst/>
          </a:prstGeom>
          <a:effectLst/>
        </p:spPr>
      </p:pic>
    </p:spTree>
    <p:extLst>
      <p:ext uri="{BB962C8B-B14F-4D97-AF65-F5344CB8AC3E}">
        <p14:creationId xmlns:p14="http://schemas.microsoft.com/office/powerpoint/2010/main" val="1011909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00000">
              <a:srgbClr val="EBEBEB">
                <a:alpha val="72000"/>
              </a:srgbClr>
            </a:gs>
            <a:gs pos="0">
              <a:schemeClr val="bg1">
                <a:lumMod val="95000"/>
                <a:alpha val="45000"/>
              </a:schemeClr>
            </a:gs>
          </a:gsLst>
          <a:lin ang="5400000" scaled="1"/>
        </a:gra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017467217"/>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00" r:id="rId5"/>
    <p:sldLayoutId id="2147483801" r:id="rId6"/>
    <p:sldLayoutId id="2147483792" r:id="rId7"/>
    <p:sldLayoutId id="2147483793" r:id="rId8"/>
    <p:sldLayoutId id="2147483771" r:id="rId9"/>
    <p:sldLayoutId id="2147483772" r:id="rId10"/>
    <p:sldLayoutId id="2147483773" r:id="rId11"/>
    <p:sldLayoutId id="2147483774" r:id="rId12"/>
    <p:sldLayoutId id="2147483775" r:id="rId13"/>
    <p:sldLayoutId id="2147483776" r:id="rId14"/>
    <p:sldLayoutId id="2147483814" r:id="rId15"/>
    <p:sldLayoutId id="2147483815" r:id="rId16"/>
    <p:sldLayoutId id="2147483816" r:id="rId17"/>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0.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1.xml"/><Relationship Id="rId7" Type="http://schemas.openxmlformats.org/officeDocument/2006/relationships/diagramColors" Target="../diagrams/colors2.xml"/><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xml"/><Relationship Id="rId1" Type="http://schemas.openxmlformats.org/officeDocument/2006/relationships/tags" Target="../tags/tag16.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36.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notesSlide" Target="../notesSlides/notesSlide32.xml"/><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22.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FFD2D5-E2C8-DC44-8D20-0964E611AB3A}"/>
              </a:ext>
            </a:extLst>
          </p:cNvPr>
          <p:cNvSpPr>
            <a:spLocks noGrp="1"/>
          </p:cNvSpPr>
          <p:nvPr>
            <p:ph type="title"/>
          </p:nvPr>
        </p:nvSpPr>
        <p:spPr>
          <a:xfrm>
            <a:off x="914400" y="1145983"/>
            <a:ext cx="10363200" cy="2215961"/>
          </a:xfrm>
        </p:spPr>
        <p:txBody>
          <a:bodyPr/>
          <a:lstStyle/>
          <a:p>
            <a:r>
              <a:rPr lang="en-US">
                <a:latin typeface="Avenir Next LT Pro Demi" panose="020B0704020202020204" pitchFamily="34" charset="0"/>
              </a:rPr>
              <a:t>Club Treasurer </a:t>
            </a:r>
            <a:br>
              <a:rPr lang="en-US">
                <a:latin typeface="Avenir Next LT Pro Demi" panose="020B0704020202020204" pitchFamily="34" charset="0"/>
              </a:rPr>
            </a:br>
            <a:r>
              <a:rPr lang="en-US">
                <a:latin typeface="Avenir Next LT Pro Demi" panose="020B0704020202020204" pitchFamily="34" charset="0"/>
              </a:rPr>
              <a:t>Education</a:t>
            </a:r>
          </a:p>
        </p:txBody>
      </p:sp>
      <p:sp>
        <p:nvSpPr>
          <p:cNvPr id="5" name="Text Placeholder 4">
            <a:extLst>
              <a:ext uri="{FF2B5EF4-FFF2-40B4-BE49-F238E27FC236}">
                <a16:creationId xmlns:a16="http://schemas.microsoft.com/office/drawing/2014/main" id="{5E25A917-6F0F-6548-87CA-8D0E07CE2FA9}"/>
              </a:ext>
            </a:extLst>
          </p:cNvPr>
          <p:cNvSpPr>
            <a:spLocks noGrp="1"/>
          </p:cNvSpPr>
          <p:nvPr>
            <p:ph type="body" idx="1"/>
          </p:nvPr>
        </p:nvSpPr>
        <p:spPr>
          <a:xfrm>
            <a:off x="716280" y="3511297"/>
            <a:ext cx="10363200" cy="909713"/>
          </a:xfrm>
        </p:spPr>
        <p:txBody>
          <a:bodyPr/>
          <a:lstStyle/>
          <a:p>
            <a:r>
              <a:rPr lang="en-US" sz="4000" dirty="0">
                <a:solidFill>
                  <a:srgbClr val="B4975A"/>
                </a:solidFill>
                <a:latin typeface="Avenir Next LT Pro" panose="020B0504020202020204" pitchFamily="34" charset="0"/>
              </a:rPr>
              <a:t>Missouri-Arkansas District</a:t>
            </a:r>
          </a:p>
          <a:p>
            <a:r>
              <a:rPr lang="en-US" sz="4000" dirty="0">
                <a:solidFill>
                  <a:srgbClr val="B4975A"/>
                </a:solidFill>
                <a:latin typeface="Avenir Next LT Pro" panose="020B0504020202020204" pitchFamily="34" charset="0"/>
              </a:rPr>
              <a:t>2022</a:t>
            </a:r>
            <a:endParaRPr lang="en-US" dirty="0">
              <a:solidFill>
                <a:srgbClr val="FFCC00"/>
              </a:solidFill>
              <a:latin typeface="Avenir Next LT Pro" panose="020B0504020202020204" pitchFamily="34" charset="0"/>
            </a:endParaRPr>
          </a:p>
        </p:txBody>
      </p:sp>
    </p:spTree>
    <p:extLst>
      <p:ext uri="{BB962C8B-B14F-4D97-AF65-F5344CB8AC3E}">
        <p14:creationId xmlns:p14="http://schemas.microsoft.com/office/powerpoint/2010/main" val="1678706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1">
            <a:extLst>
              <a:ext uri="{FF2B5EF4-FFF2-40B4-BE49-F238E27FC236}">
                <a16:creationId xmlns:a16="http://schemas.microsoft.com/office/drawing/2014/main" id="{13F39F68-B1C7-40C4-96B2-978BDC8CBA31}"/>
              </a:ext>
            </a:extLst>
          </p:cNvPr>
          <p:cNvSpPr>
            <a:spLocks noGrp="1"/>
          </p:cNvSpPr>
          <p:nvPr>
            <p:ph type="body" idx="1"/>
          </p:nvPr>
        </p:nvSpPr>
        <p:spPr>
          <a:xfrm>
            <a:off x="4939748" y="1858128"/>
            <a:ext cx="6525592" cy="4095820"/>
          </a:xfrm>
        </p:spPr>
        <p:txBody>
          <a:bodyPr/>
          <a:lstStyle/>
          <a:p>
            <a:r>
              <a:rPr lang="en-US" altLang="en-US" sz="3200" dirty="0">
                <a:latin typeface="Avenir Next LT Pro Light" panose="020B0304020202020204" pitchFamily="34" charset="0"/>
                <a:sym typeface="Verdana" panose="020B0604030504040204" pitchFamily="34" charset="0"/>
              </a:rPr>
              <a:t>ICE BREAKER ACTIVITY</a:t>
            </a:r>
          </a:p>
        </p:txBody>
      </p:sp>
      <p:sp>
        <p:nvSpPr>
          <p:cNvPr id="28675" name="Title 2">
            <a:extLst>
              <a:ext uri="{FF2B5EF4-FFF2-40B4-BE49-F238E27FC236}">
                <a16:creationId xmlns:a16="http://schemas.microsoft.com/office/drawing/2014/main" id="{8422C92C-4765-482E-9E66-E6FBC2674750}"/>
              </a:ext>
            </a:extLst>
          </p:cNvPr>
          <p:cNvSpPr>
            <a:spLocks noGrp="1"/>
          </p:cNvSpPr>
          <p:nvPr>
            <p:ph type="title"/>
          </p:nvPr>
        </p:nvSpPr>
        <p:spPr>
          <a:xfrm>
            <a:off x="5200374" y="787402"/>
            <a:ext cx="6439454" cy="846137"/>
          </a:xfrm>
        </p:spPr>
        <p:txBody>
          <a:bodyPr/>
          <a:lstStyle/>
          <a:p>
            <a:r>
              <a:rPr lang="en-US" altLang="en-US" sz="4800">
                <a:latin typeface="Avenir Next LT Pro Demi" panose="020B0704020202020204" pitchFamily="34" charset="0"/>
                <a:sym typeface="Times New Roman" panose="02020603050405020304" pitchFamily="18" charset="0"/>
              </a:rPr>
              <a:t>Opening Activity</a:t>
            </a:r>
          </a:p>
        </p:txBody>
      </p:sp>
      <p:pic>
        <p:nvPicPr>
          <p:cNvPr id="28676" name="Picture 4" descr="A person standing in a field&#10;&#10;Description generated with very high confidence">
            <a:extLst>
              <a:ext uri="{FF2B5EF4-FFF2-40B4-BE49-F238E27FC236}">
                <a16:creationId xmlns:a16="http://schemas.microsoft.com/office/drawing/2014/main" id="{6F21E638-09FC-4097-BEDD-F7A4A8943E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6660" y="993774"/>
            <a:ext cx="40386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02670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outdoor, road, woman&#10;&#10;Description automatically generated">
            <a:extLst>
              <a:ext uri="{FF2B5EF4-FFF2-40B4-BE49-F238E27FC236}">
                <a16:creationId xmlns:a16="http://schemas.microsoft.com/office/drawing/2014/main" id="{7E0E07A3-18E9-DC42-A364-F9057E96E0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190" y="-81213"/>
            <a:ext cx="12336379" cy="6939213"/>
          </a:xfrm>
          <a:prstGeom prst="rect">
            <a:avLst/>
          </a:prstGeom>
        </p:spPr>
      </p:pic>
      <p:sp>
        <p:nvSpPr>
          <p:cNvPr id="3" name="Title 2">
            <a:extLst>
              <a:ext uri="{FF2B5EF4-FFF2-40B4-BE49-F238E27FC236}">
                <a16:creationId xmlns:a16="http://schemas.microsoft.com/office/drawing/2014/main" id="{918B632C-BE0E-3149-92D8-99B53C54A006}"/>
              </a:ext>
            </a:extLst>
          </p:cNvPr>
          <p:cNvSpPr>
            <a:spLocks noGrp="1"/>
          </p:cNvSpPr>
          <p:nvPr>
            <p:ph type="title"/>
          </p:nvPr>
        </p:nvSpPr>
        <p:spPr>
          <a:xfrm>
            <a:off x="287676" y="3429000"/>
            <a:ext cx="11193125" cy="3105364"/>
          </a:xfrm>
        </p:spPr>
        <p:txBody>
          <a:bodyPr/>
          <a:lstStyle/>
          <a:p>
            <a:r>
              <a:rPr lang="en-US" sz="9600">
                <a:solidFill>
                  <a:schemeClr val="accent4"/>
                </a:solidFill>
                <a:latin typeface="Avenir Next LT Pro Demi" panose="020B0704020202020204" pitchFamily="34" charset="0"/>
              </a:rPr>
              <a:t>Job</a:t>
            </a:r>
            <a:br>
              <a:rPr lang="en-US" sz="9600">
                <a:solidFill>
                  <a:schemeClr val="accent4"/>
                </a:solidFill>
                <a:latin typeface="Avenir Next LT Pro Demi" panose="020B0704020202020204" pitchFamily="34" charset="0"/>
              </a:rPr>
            </a:br>
            <a:r>
              <a:rPr lang="en-US" sz="9600">
                <a:solidFill>
                  <a:schemeClr val="accent4"/>
                </a:solidFill>
                <a:latin typeface="Avenir Next LT Pro Demi" panose="020B0704020202020204" pitchFamily="34" charset="0"/>
              </a:rPr>
              <a:t>Description</a:t>
            </a:r>
          </a:p>
        </p:txBody>
      </p:sp>
    </p:spTree>
    <p:extLst>
      <p:ext uri="{BB962C8B-B14F-4D97-AF65-F5344CB8AC3E}">
        <p14:creationId xmlns:p14="http://schemas.microsoft.com/office/powerpoint/2010/main" val="4256716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5FEF287-AB5F-F54B-90BF-6A5595E2762D}"/>
              </a:ext>
            </a:extLst>
          </p:cNvPr>
          <p:cNvSpPr>
            <a:spLocks noGrp="1"/>
          </p:cNvSpPr>
          <p:nvPr>
            <p:ph type="body" idx="1"/>
          </p:nvPr>
        </p:nvSpPr>
        <p:spPr>
          <a:xfrm>
            <a:off x="1315179" y="2006332"/>
            <a:ext cx="6320304" cy="3581073"/>
          </a:xfrm>
        </p:spPr>
        <p:txBody>
          <a:bodyPr/>
          <a:lstStyle/>
          <a:p>
            <a:r>
              <a:rPr lang="en-US" sz="3200">
                <a:latin typeface="Avenir Next LT Pro" panose="020B0504020202020204" pitchFamily="34" charset="0"/>
              </a:rPr>
              <a:t>Good financial stewardship</a:t>
            </a:r>
          </a:p>
          <a:p>
            <a:r>
              <a:rPr lang="en-US" sz="3200">
                <a:latin typeface="Avenir Next LT Pro" panose="020B0504020202020204" pitchFamily="34" charset="0"/>
              </a:rPr>
              <a:t>Collecting funds</a:t>
            </a:r>
          </a:p>
          <a:p>
            <a:r>
              <a:rPr lang="en-US" sz="3200">
                <a:latin typeface="Avenir Next LT Pro" panose="020B0504020202020204" pitchFamily="34" charset="0"/>
              </a:rPr>
              <a:t>Preparing annual budget</a:t>
            </a:r>
          </a:p>
          <a:p>
            <a:r>
              <a:rPr lang="en-US" sz="3200">
                <a:latin typeface="Avenir Next LT Pro" panose="020B0504020202020204" pitchFamily="34" charset="0"/>
              </a:rPr>
              <a:t>Creating monthly reports for club board</a:t>
            </a:r>
          </a:p>
          <a:p>
            <a:r>
              <a:rPr lang="en-US" sz="3200">
                <a:latin typeface="Avenir Next LT Pro" panose="020B0504020202020204" pitchFamily="34" charset="0"/>
              </a:rPr>
              <a:t>Creating annual financial summary for club</a:t>
            </a:r>
          </a:p>
        </p:txBody>
      </p:sp>
      <p:sp>
        <p:nvSpPr>
          <p:cNvPr id="2" name="Title 1"/>
          <p:cNvSpPr>
            <a:spLocks noGrp="1"/>
          </p:cNvSpPr>
          <p:nvPr>
            <p:ph type="title"/>
          </p:nvPr>
        </p:nvSpPr>
        <p:spPr>
          <a:xfrm>
            <a:off x="1422399" y="449264"/>
            <a:ext cx="5379453" cy="1500925"/>
          </a:xfrm>
        </p:spPr>
        <p:txBody>
          <a:bodyPr/>
          <a:lstStyle/>
          <a:p>
            <a:r>
              <a:rPr lang="en-US" sz="4800">
                <a:latin typeface="Avenir Next LT Pro Demi" panose="020B0704020202020204" pitchFamily="34" charset="0"/>
              </a:rPr>
              <a:t>Key Duties and Responsibilities</a:t>
            </a:r>
            <a:endParaRPr lang="en-JM" sz="4800">
              <a:latin typeface="Avenir Next LT Pro Demi" panose="020B0704020202020204" pitchFamily="34" charset="0"/>
            </a:endParaRPr>
          </a:p>
        </p:txBody>
      </p:sp>
      <p:grpSp>
        <p:nvGrpSpPr>
          <p:cNvPr id="24" name="Group 23"/>
          <p:cNvGrpSpPr/>
          <p:nvPr/>
        </p:nvGrpSpPr>
        <p:grpSpPr>
          <a:xfrm>
            <a:off x="7474250" y="1295401"/>
            <a:ext cx="4451251" cy="5802288"/>
            <a:chOff x="4124308" y="1305861"/>
            <a:chExt cx="4453569" cy="5805310"/>
          </a:xfrm>
          <a:scene3d>
            <a:camera prst="orthographicFront">
              <a:rot lat="0" lon="0" rev="0"/>
            </a:camera>
            <a:lightRig rig="contrasting" dir="t">
              <a:rot lat="0" lon="0" rev="7800000"/>
            </a:lightRig>
          </a:scene3d>
        </p:grpSpPr>
        <p:sp>
          <p:nvSpPr>
            <p:cNvPr id="25" name="Freeform 19"/>
            <p:cNvSpPr>
              <a:spLocks/>
            </p:cNvSpPr>
            <p:nvPr/>
          </p:nvSpPr>
          <p:spPr bwMode="auto">
            <a:xfrm rot="5400000">
              <a:off x="6834385" y="5899795"/>
              <a:ext cx="960965" cy="955449"/>
            </a:xfrm>
            <a:custGeom>
              <a:avLst/>
              <a:gdLst>
                <a:gd name="T0" fmla="*/ 820 w 820"/>
                <a:gd name="T1" fmla="*/ 0 h 623"/>
                <a:gd name="T2" fmla="*/ 0 w 820"/>
                <a:gd name="T3" fmla="*/ 392 h 623"/>
                <a:gd name="T4" fmla="*/ 0 w 820"/>
                <a:gd name="T5" fmla="*/ 623 h 623"/>
                <a:gd name="T6" fmla="*/ 820 w 820"/>
                <a:gd name="T7" fmla="*/ 492 h 623"/>
                <a:gd name="T8" fmla="*/ 820 w 820"/>
                <a:gd name="T9" fmla="*/ 0 h 623"/>
              </a:gdLst>
              <a:ahLst/>
              <a:cxnLst>
                <a:cxn ang="0">
                  <a:pos x="T0" y="T1"/>
                </a:cxn>
                <a:cxn ang="0">
                  <a:pos x="T2" y="T3"/>
                </a:cxn>
                <a:cxn ang="0">
                  <a:pos x="T4" y="T5"/>
                </a:cxn>
                <a:cxn ang="0">
                  <a:pos x="T6" y="T7"/>
                </a:cxn>
                <a:cxn ang="0">
                  <a:pos x="T8" y="T9"/>
                </a:cxn>
              </a:cxnLst>
              <a:rect l="0" t="0" r="r" b="b"/>
              <a:pathLst>
                <a:path w="820" h="623">
                  <a:moveTo>
                    <a:pt x="820" y="0"/>
                  </a:moveTo>
                  <a:lnTo>
                    <a:pt x="0" y="392"/>
                  </a:lnTo>
                  <a:lnTo>
                    <a:pt x="0" y="623"/>
                  </a:lnTo>
                  <a:lnTo>
                    <a:pt x="820" y="492"/>
                  </a:lnTo>
                  <a:lnTo>
                    <a:pt x="820" y="0"/>
                  </a:lnTo>
                  <a:close/>
                </a:path>
              </a:pathLst>
            </a:custGeom>
            <a:solidFill>
              <a:schemeClr val="accent4"/>
            </a:solidFill>
            <a:ln>
              <a:noFill/>
            </a:ln>
            <a:effectLst/>
            <a:sp3d>
              <a:bevelT w="139700" h="139700"/>
            </a:sp3d>
            <a:extLst>
              <a:ext uri="{91240B29-F687-4f45-9708-019B960494DF}">
                <a14:hiddenLine xmlns:a14="http://schemas.microsoft.com/office/drawing/2010/main" xmlns="" w="9525">
                  <a:solidFill>
                    <a:srgbClr val="000000"/>
                  </a:solidFill>
                  <a:round/>
                  <a:headEnd/>
                  <a:tailEnd/>
                </a14:hiddenLine>
              </a:ext>
            </a:extLst>
          </p:spPr>
          <p:txBody>
            <a:bodyPr vert="horz" wrap="square" lIns="121857" tIns="60928" rIns="121857" bIns="60928" numCol="1" anchor="t" anchorCtr="0" compatLnSpc="1">
              <a:prstTxWarp prst="textNoShape">
                <a:avLst/>
              </a:prstTxWarp>
              <a:noAutofit/>
            </a:bodyPr>
            <a:lstStyle/>
            <a:p>
              <a:endParaRPr lang="ko-KR" altLang="en-US" sz="3350">
                <a:ea typeface="Calibri"/>
              </a:endParaRPr>
            </a:p>
          </p:txBody>
        </p:sp>
        <p:sp>
          <p:nvSpPr>
            <p:cNvPr id="26" name="Right Arrow 25"/>
            <p:cNvSpPr/>
            <p:nvPr/>
          </p:nvSpPr>
          <p:spPr>
            <a:xfrm rot="16200000">
              <a:off x="3769604" y="4287617"/>
              <a:ext cx="2578864" cy="692372"/>
            </a:xfrm>
            <a:prstGeom prst="rightArrow">
              <a:avLst>
                <a:gd name="adj1" fmla="val 50000"/>
                <a:gd name="adj2" fmla="val 82751"/>
              </a:avLst>
            </a:prstGeom>
            <a:solidFill>
              <a:schemeClr val="accent4"/>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sp>
          <p:nvSpPr>
            <p:cNvPr id="27" name="Rectangle 5"/>
            <p:cNvSpPr/>
            <p:nvPr/>
          </p:nvSpPr>
          <p:spPr>
            <a:xfrm rot="1504936">
              <a:off x="4124308" y="5669368"/>
              <a:ext cx="841895" cy="1441803"/>
            </a:xfrm>
            <a:custGeom>
              <a:avLst/>
              <a:gdLst>
                <a:gd name="connsiteX0" fmla="*/ 0 w 492468"/>
                <a:gd name="connsiteY0" fmla="*/ 0 h 960968"/>
                <a:gd name="connsiteX1" fmla="*/ 492468 w 492468"/>
                <a:gd name="connsiteY1" fmla="*/ 0 h 960968"/>
                <a:gd name="connsiteX2" fmla="*/ 492468 w 492468"/>
                <a:gd name="connsiteY2" fmla="*/ 960968 h 960968"/>
                <a:gd name="connsiteX3" fmla="*/ 0 w 492468"/>
                <a:gd name="connsiteY3" fmla="*/ 960968 h 960968"/>
                <a:gd name="connsiteX4" fmla="*/ 0 w 492468"/>
                <a:gd name="connsiteY4" fmla="*/ 0 h 960968"/>
                <a:gd name="connsiteX0" fmla="*/ 498344 w 990812"/>
                <a:gd name="connsiteY0" fmla="*/ 0 h 1293760"/>
                <a:gd name="connsiteX1" fmla="*/ 990812 w 990812"/>
                <a:gd name="connsiteY1" fmla="*/ 0 h 1293760"/>
                <a:gd name="connsiteX2" fmla="*/ 990812 w 990812"/>
                <a:gd name="connsiteY2" fmla="*/ 960968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912886 w 990812"/>
                <a:gd name="connsiteY2" fmla="*/ 855243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895018 w 990812"/>
                <a:gd name="connsiteY2" fmla="*/ 877827 h 1293760"/>
                <a:gd name="connsiteX3" fmla="*/ 0 w 990812"/>
                <a:gd name="connsiteY3" fmla="*/ 1293760 h 1293760"/>
                <a:gd name="connsiteX4" fmla="*/ 498344 w 990812"/>
                <a:gd name="connsiteY4" fmla="*/ 0 h 1293760"/>
                <a:gd name="connsiteX0" fmla="*/ 498344 w 895018"/>
                <a:gd name="connsiteY0" fmla="*/ 137494 h 1431254"/>
                <a:gd name="connsiteX1" fmla="*/ 798479 w 895018"/>
                <a:gd name="connsiteY1" fmla="*/ 0 h 1431254"/>
                <a:gd name="connsiteX2" fmla="*/ 895018 w 895018"/>
                <a:gd name="connsiteY2" fmla="*/ 1015321 h 1431254"/>
                <a:gd name="connsiteX3" fmla="*/ 0 w 895018"/>
                <a:gd name="connsiteY3" fmla="*/ 1431254 h 1431254"/>
                <a:gd name="connsiteX4" fmla="*/ 498344 w 895018"/>
                <a:gd name="connsiteY4" fmla="*/ 137494 h 1431254"/>
                <a:gd name="connsiteX0" fmla="*/ 498344 w 798479"/>
                <a:gd name="connsiteY0" fmla="*/ 137494 h 1431254"/>
                <a:gd name="connsiteX1" fmla="*/ 798479 w 798479"/>
                <a:gd name="connsiteY1" fmla="*/ 0 h 1431254"/>
                <a:gd name="connsiteX2" fmla="*/ 702182 w 798479"/>
                <a:gd name="connsiteY2" fmla="*/ 1119799 h 1431254"/>
                <a:gd name="connsiteX3" fmla="*/ 0 w 798479"/>
                <a:gd name="connsiteY3" fmla="*/ 1431254 h 1431254"/>
                <a:gd name="connsiteX4" fmla="*/ 498344 w 798479"/>
                <a:gd name="connsiteY4" fmla="*/ 137494 h 1431254"/>
                <a:gd name="connsiteX0" fmla="*/ 498344 w 798479"/>
                <a:gd name="connsiteY0" fmla="*/ 137494 h 1431254"/>
                <a:gd name="connsiteX1" fmla="*/ 798479 w 798479"/>
                <a:gd name="connsiteY1" fmla="*/ 0 h 1431254"/>
                <a:gd name="connsiteX2" fmla="*/ 638401 w 798479"/>
                <a:gd name="connsiteY2" fmla="*/ 1135432 h 1431254"/>
                <a:gd name="connsiteX3" fmla="*/ 0 w 798479"/>
                <a:gd name="connsiteY3" fmla="*/ 1431254 h 1431254"/>
                <a:gd name="connsiteX4" fmla="*/ 498344 w 798479"/>
                <a:gd name="connsiteY4" fmla="*/ 137494 h 1431254"/>
                <a:gd name="connsiteX0" fmla="*/ 498344 w 799961"/>
                <a:gd name="connsiteY0" fmla="*/ 147875 h 1441635"/>
                <a:gd name="connsiteX1" fmla="*/ 799961 w 799961"/>
                <a:gd name="connsiteY1" fmla="*/ 0 h 1441635"/>
                <a:gd name="connsiteX2" fmla="*/ 638401 w 799961"/>
                <a:gd name="connsiteY2" fmla="*/ 1145813 h 1441635"/>
                <a:gd name="connsiteX3" fmla="*/ 0 w 799961"/>
                <a:gd name="connsiteY3" fmla="*/ 1441635 h 1441635"/>
                <a:gd name="connsiteX4" fmla="*/ 498344 w 799961"/>
                <a:gd name="connsiteY4" fmla="*/ 147875 h 1441635"/>
                <a:gd name="connsiteX0" fmla="*/ 498344 w 793823"/>
                <a:gd name="connsiteY0" fmla="*/ 148043 h 1441803"/>
                <a:gd name="connsiteX1" fmla="*/ 793823 w 793823"/>
                <a:gd name="connsiteY1" fmla="*/ 0 h 1441803"/>
                <a:gd name="connsiteX2" fmla="*/ 638401 w 793823"/>
                <a:gd name="connsiteY2" fmla="*/ 1145981 h 1441803"/>
                <a:gd name="connsiteX3" fmla="*/ 0 w 793823"/>
                <a:gd name="connsiteY3" fmla="*/ 1441803 h 1441803"/>
                <a:gd name="connsiteX4" fmla="*/ 498344 w 793823"/>
                <a:gd name="connsiteY4" fmla="*/ 148043 h 1441803"/>
                <a:gd name="connsiteX0" fmla="*/ 498344 w 793823"/>
                <a:gd name="connsiteY0" fmla="*/ 148043 h 1441803"/>
                <a:gd name="connsiteX1" fmla="*/ 793823 w 793823"/>
                <a:gd name="connsiteY1" fmla="*/ 0 h 1441803"/>
                <a:gd name="connsiteX2" fmla="*/ 638401 w 793823"/>
                <a:gd name="connsiteY2" fmla="*/ 1145981 h 1441803"/>
                <a:gd name="connsiteX3" fmla="*/ 0 w 793823"/>
                <a:gd name="connsiteY3" fmla="*/ 1441803 h 1441803"/>
                <a:gd name="connsiteX4" fmla="*/ 498344 w 793823"/>
                <a:gd name="connsiteY4" fmla="*/ 148043 h 144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23" h="1441803">
                  <a:moveTo>
                    <a:pt x="498344" y="148043"/>
                  </a:moveTo>
                  <a:lnTo>
                    <a:pt x="793823" y="0"/>
                  </a:lnTo>
                  <a:lnTo>
                    <a:pt x="638401" y="1145981"/>
                  </a:lnTo>
                  <a:lnTo>
                    <a:pt x="0" y="1441803"/>
                  </a:lnTo>
                  <a:lnTo>
                    <a:pt x="498344" y="148043"/>
                  </a:lnTo>
                  <a:close/>
                </a:path>
              </a:pathLst>
            </a:custGeom>
            <a:solidFill>
              <a:schemeClr val="accent4"/>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sp>
          <p:nvSpPr>
            <p:cNvPr id="28" name="Right Arrow 27"/>
            <p:cNvSpPr/>
            <p:nvPr/>
          </p:nvSpPr>
          <p:spPr>
            <a:xfrm rot="16200000">
              <a:off x="6370447" y="4281295"/>
              <a:ext cx="2578864" cy="692372"/>
            </a:xfrm>
            <a:prstGeom prst="rightArrow">
              <a:avLst>
                <a:gd name="adj1" fmla="val 50000"/>
                <a:gd name="adj2" fmla="val 82751"/>
              </a:avLst>
            </a:prstGeom>
            <a:solidFill>
              <a:schemeClr val="accent4"/>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sp>
          <p:nvSpPr>
            <p:cNvPr id="29" name="Rectangle 5"/>
            <p:cNvSpPr/>
            <p:nvPr/>
          </p:nvSpPr>
          <p:spPr>
            <a:xfrm rot="20095064" flipH="1">
              <a:off x="7753450" y="5649825"/>
              <a:ext cx="824427" cy="1460196"/>
            </a:xfrm>
            <a:custGeom>
              <a:avLst/>
              <a:gdLst>
                <a:gd name="connsiteX0" fmla="*/ 0 w 492468"/>
                <a:gd name="connsiteY0" fmla="*/ 0 h 960968"/>
                <a:gd name="connsiteX1" fmla="*/ 492468 w 492468"/>
                <a:gd name="connsiteY1" fmla="*/ 0 h 960968"/>
                <a:gd name="connsiteX2" fmla="*/ 492468 w 492468"/>
                <a:gd name="connsiteY2" fmla="*/ 960968 h 960968"/>
                <a:gd name="connsiteX3" fmla="*/ 0 w 492468"/>
                <a:gd name="connsiteY3" fmla="*/ 960968 h 960968"/>
                <a:gd name="connsiteX4" fmla="*/ 0 w 492468"/>
                <a:gd name="connsiteY4" fmla="*/ 0 h 960968"/>
                <a:gd name="connsiteX0" fmla="*/ 498344 w 990812"/>
                <a:gd name="connsiteY0" fmla="*/ 0 h 1293760"/>
                <a:gd name="connsiteX1" fmla="*/ 990812 w 990812"/>
                <a:gd name="connsiteY1" fmla="*/ 0 h 1293760"/>
                <a:gd name="connsiteX2" fmla="*/ 990812 w 990812"/>
                <a:gd name="connsiteY2" fmla="*/ 960968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912886 w 990812"/>
                <a:gd name="connsiteY2" fmla="*/ 855243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895018 w 990812"/>
                <a:gd name="connsiteY2" fmla="*/ 877827 h 1293760"/>
                <a:gd name="connsiteX3" fmla="*/ 0 w 990812"/>
                <a:gd name="connsiteY3" fmla="*/ 1293760 h 1293760"/>
                <a:gd name="connsiteX4" fmla="*/ 498344 w 990812"/>
                <a:gd name="connsiteY4" fmla="*/ 0 h 1293760"/>
                <a:gd name="connsiteX0" fmla="*/ 498344 w 895018"/>
                <a:gd name="connsiteY0" fmla="*/ 137494 h 1431254"/>
                <a:gd name="connsiteX1" fmla="*/ 798479 w 895018"/>
                <a:gd name="connsiteY1" fmla="*/ 0 h 1431254"/>
                <a:gd name="connsiteX2" fmla="*/ 895018 w 895018"/>
                <a:gd name="connsiteY2" fmla="*/ 1015321 h 1431254"/>
                <a:gd name="connsiteX3" fmla="*/ 0 w 895018"/>
                <a:gd name="connsiteY3" fmla="*/ 1431254 h 1431254"/>
                <a:gd name="connsiteX4" fmla="*/ 498344 w 895018"/>
                <a:gd name="connsiteY4" fmla="*/ 137494 h 1431254"/>
                <a:gd name="connsiteX0" fmla="*/ 498344 w 798479"/>
                <a:gd name="connsiteY0" fmla="*/ 137494 h 1431254"/>
                <a:gd name="connsiteX1" fmla="*/ 798479 w 798479"/>
                <a:gd name="connsiteY1" fmla="*/ 0 h 1431254"/>
                <a:gd name="connsiteX2" fmla="*/ 702182 w 798479"/>
                <a:gd name="connsiteY2" fmla="*/ 1119799 h 1431254"/>
                <a:gd name="connsiteX3" fmla="*/ 0 w 798479"/>
                <a:gd name="connsiteY3" fmla="*/ 1431254 h 1431254"/>
                <a:gd name="connsiteX4" fmla="*/ 498344 w 798479"/>
                <a:gd name="connsiteY4" fmla="*/ 137494 h 1431254"/>
                <a:gd name="connsiteX0" fmla="*/ 498344 w 798479"/>
                <a:gd name="connsiteY0" fmla="*/ 137494 h 1431254"/>
                <a:gd name="connsiteX1" fmla="*/ 798479 w 798479"/>
                <a:gd name="connsiteY1" fmla="*/ 0 h 1431254"/>
                <a:gd name="connsiteX2" fmla="*/ 638401 w 798479"/>
                <a:gd name="connsiteY2" fmla="*/ 1135432 h 1431254"/>
                <a:gd name="connsiteX3" fmla="*/ 0 w 798479"/>
                <a:gd name="connsiteY3" fmla="*/ 1431254 h 1431254"/>
                <a:gd name="connsiteX4" fmla="*/ 498344 w 798479"/>
                <a:gd name="connsiteY4" fmla="*/ 137494 h 1431254"/>
                <a:gd name="connsiteX0" fmla="*/ 498344 w 799961"/>
                <a:gd name="connsiteY0" fmla="*/ 147875 h 1441635"/>
                <a:gd name="connsiteX1" fmla="*/ 799961 w 799961"/>
                <a:gd name="connsiteY1" fmla="*/ 0 h 1441635"/>
                <a:gd name="connsiteX2" fmla="*/ 638401 w 799961"/>
                <a:gd name="connsiteY2" fmla="*/ 1145813 h 1441635"/>
                <a:gd name="connsiteX3" fmla="*/ 0 w 799961"/>
                <a:gd name="connsiteY3" fmla="*/ 1441635 h 1441635"/>
                <a:gd name="connsiteX4" fmla="*/ 498344 w 799961"/>
                <a:gd name="connsiteY4" fmla="*/ 147875 h 1441635"/>
                <a:gd name="connsiteX0" fmla="*/ 498344 w 793823"/>
                <a:gd name="connsiteY0" fmla="*/ 148043 h 1441803"/>
                <a:gd name="connsiteX1" fmla="*/ 793823 w 793823"/>
                <a:gd name="connsiteY1" fmla="*/ 0 h 1441803"/>
                <a:gd name="connsiteX2" fmla="*/ 638401 w 793823"/>
                <a:gd name="connsiteY2" fmla="*/ 1145981 h 1441803"/>
                <a:gd name="connsiteX3" fmla="*/ 0 w 793823"/>
                <a:gd name="connsiteY3" fmla="*/ 1441803 h 1441803"/>
                <a:gd name="connsiteX4" fmla="*/ 498344 w 793823"/>
                <a:gd name="connsiteY4" fmla="*/ 148043 h 1441803"/>
                <a:gd name="connsiteX0" fmla="*/ 487122 w 782601"/>
                <a:gd name="connsiteY0" fmla="*/ 148043 h 1467229"/>
                <a:gd name="connsiteX1" fmla="*/ 782601 w 782601"/>
                <a:gd name="connsiteY1" fmla="*/ 0 h 1467229"/>
                <a:gd name="connsiteX2" fmla="*/ 627179 w 782601"/>
                <a:gd name="connsiteY2" fmla="*/ 1145981 h 1467229"/>
                <a:gd name="connsiteX3" fmla="*/ 0 w 782601"/>
                <a:gd name="connsiteY3" fmla="*/ 1467229 h 1467229"/>
                <a:gd name="connsiteX4" fmla="*/ 487122 w 782601"/>
                <a:gd name="connsiteY4" fmla="*/ 148043 h 1467229"/>
                <a:gd name="connsiteX0" fmla="*/ 481874 w 777353"/>
                <a:gd name="connsiteY0" fmla="*/ 148043 h 1460196"/>
                <a:gd name="connsiteX1" fmla="*/ 777353 w 777353"/>
                <a:gd name="connsiteY1" fmla="*/ 0 h 1460196"/>
                <a:gd name="connsiteX2" fmla="*/ 621931 w 777353"/>
                <a:gd name="connsiteY2" fmla="*/ 1145981 h 1460196"/>
                <a:gd name="connsiteX3" fmla="*/ 0 w 777353"/>
                <a:gd name="connsiteY3" fmla="*/ 1460196 h 1460196"/>
                <a:gd name="connsiteX4" fmla="*/ 481874 w 777353"/>
                <a:gd name="connsiteY4" fmla="*/ 148043 h 1460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353" h="1460196">
                  <a:moveTo>
                    <a:pt x="481874" y="148043"/>
                  </a:moveTo>
                  <a:lnTo>
                    <a:pt x="777353" y="0"/>
                  </a:lnTo>
                  <a:lnTo>
                    <a:pt x="621931" y="1145981"/>
                  </a:lnTo>
                  <a:lnTo>
                    <a:pt x="0" y="1460196"/>
                  </a:lnTo>
                  <a:lnTo>
                    <a:pt x="481874" y="148043"/>
                  </a:lnTo>
                  <a:close/>
                </a:path>
              </a:pathLst>
            </a:custGeom>
            <a:solidFill>
              <a:schemeClr val="accent4"/>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sp>
          <p:nvSpPr>
            <p:cNvPr id="30" name="Right Arrow 29"/>
            <p:cNvSpPr/>
            <p:nvPr/>
          </p:nvSpPr>
          <p:spPr>
            <a:xfrm rot="16200000">
              <a:off x="3923333" y="3847237"/>
              <a:ext cx="3582937" cy="692372"/>
            </a:xfrm>
            <a:prstGeom prst="rightArrow">
              <a:avLst>
                <a:gd name="adj1" fmla="val 50000"/>
                <a:gd name="adj2" fmla="val 82751"/>
              </a:avLst>
            </a:prstGeom>
            <a:solidFill>
              <a:schemeClr val="accent4"/>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sp>
          <p:nvSpPr>
            <p:cNvPr id="31" name="Right Arrow 30"/>
            <p:cNvSpPr/>
            <p:nvPr/>
          </p:nvSpPr>
          <p:spPr>
            <a:xfrm rot="16200000">
              <a:off x="4042862" y="3281388"/>
              <a:ext cx="4643426" cy="692372"/>
            </a:xfrm>
            <a:prstGeom prst="rightArrow">
              <a:avLst>
                <a:gd name="adj1" fmla="val 50000"/>
                <a:gd name="adj2" fmla="val 82751"/>
              </a:avLst>
            </a:prstGeom>
            <a:solidFill>
              <a:schemeClr val="bg2"/>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sp>
          <p:nvSpPr>
            <p:cNvPr id="32" name="Right Arrow 31"/>
            <p:cNvSpPr/>
            <p:nvPr/>
          </p:nvSpPr>
          <p:spPr>
            <a:xfrm rot="16200000">
              <a:off x="5220814" y="3799377"/>
              <a:ext cx="3582937" cy="692372"/>
            </a:xfrm>
            <a:prstGeom prst="rightArrow">
              <a:avLst>
                <a:gd name="adj1" fmla="val 50000"/>
                <a:gd name="adj2" fmla="val 82751"/>
              </a:avLst>
            </a:prstGeom>
            <a:solidFill>
              <a:schemeClr val="accent4"/>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sp>
          <p:nvSpPr>
            <p:cNvPr id="33" name="Rectangle 5"/>
            <p:cNvSpPr/>
            <p:nvPr/>
          </p:nvSpPr>
          <p:spPr>
            <a:xfrm rot="474691">
              <a:off x="5021772" y="5909134"/>
              <a:ext cx="802503" cy="1008403"/>
            </a:xfrm>
            <a:custGeom>
              <a:avLst/>
              <a:gdLst>
                <a:gd name="connsiteX0" fmla="*/ 0 w 492468"/>
                <a:gd name="connsiteY0" fmla="*/ 0 h 960968"/>
                <a:gd name="connsiteX1" fmla="*/ 492468 w 492468"/>
                <a:gd name="connsiteY1" fmla="*/ 0 h 960968"/>
                <a:gd name="connsiteX2" fmla="*/ 492468 w 492468"/>
                <a:gd name="connsiteY2" fmla="*/ 960968 h 960968"/>
                <a:gd name="connsiteX3" fmla="*/ 0 w 492468"/>
                <a:gd name="connsiteY3" fmla="*/ 960968 h 960968"/>
                <a:gd name="connsiteX4" fmla="*/ 0 w 492468"/>
                <a:gd name="connsiteY4" fmla="*/ 0 h 960968"/>
                <a:gd name="connsiteX0" fmla="*/ 498344 w 990812"/>
                <a:gd name="connsiteY0" fmla="*/ 0 h 1293760"/>
                <a:gd name="connsiteX1" fmla="*/ 990812 w 990812"/>
                <a:gd name="connsiteY1" fmla="*/ 0 h 1293760"/>
                <a:gd name="connsiteX2" fmla="*/ 990812 w 990812"/>
                <a:gd name="connsiteY2" fmla="*/ 960968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912886 w 990812"/>
                <a:gd name="connsiteY2" fmla="*/ 855243 h 1293760"/>
                <a:gd name="connsiteX3" fmla="*/ 0 w 990812"/>
                <a:gd name="connsiteY3" fmla="*/ 1293760 h 1293760"/>
                <a:gd name="connsiteX4" fmla="*/ 498344 w 990812"/>
                <a:gd name="connsiteY4" fmla="*/ 0 h 1293760"/>
                <a:gd name="connsiteX0" fmla="*/ 498344 w 990812"/>
                <a:gd name="connsiteY0" fmla="*/ 0 h 1293760"/>
                <a:gd name="connsiteX1" fmla="*/ 990812 w 990812"/>
                <a:gd name="connsiteY1" fmla="*/ 0 h 1293760"/>
                <a:gd name="connsiteX2" fmla="*/ 895018 w 990812"/>
                <a:gd name="connsiteY2" fmla="*/ 877827 h 1293760"/>
                <a:gd name="connsiteX3" fmla="*/ 0 w 990812"/>
                <a:gd name="connsiteY3" fmla="*/ 1293760 h 1293760"/>
                <a:gd name="connsiteX4" fmla="*/ 498344 w 990812"/>
                <a:gd name="connsiteY4" fmla="*/ 0 h 1293760"/>
                <a:gd name="connsiteX0" fmla="*/ 498344 w 895018"/>
                <a:gd name="connsiteY0" fmla="*/ 137494 h 1431254"/>
                <a:gd name="connsiteX1" fmla="*/ 798479 w 895018"/>
                <a:gd name="connsiteY1" fmla="*/ 0 h 1431254"/>
                <a:gd name="connsiteX2" fmla="*/ 895018 w 895018"/>
                <a:gd name="connsiteY2" fmla="*/ 1015321 h 1431254"/>
                <a:gd name="connsiteX3" fmla="*/ 0 w 895018"/>
                <a:gd name="connsiteY3" fmla="*/ 1431254 h 1431254"/>
                <a:gd name="connsiteX4" fmla="*/ 498344 w 895018"/>
                <a:gd name="connsiteY4" fmla="*/ 137494 h 1431254"/>
                <a:gd name="connsiteX0" fmla="*/ 498344 w 798479"/>
                <a:gd name="connsiteY0" fmla="*/ 137494 h 1431254"/>
                <a:gd name="connsiteX1" fmla="*/ 798479 w 798479"/>
                <a:gd name="connsiteY1" fmla="*/ 0 h 1431254"/>
                <a:gd name="connsiteX2" fmla="*/ 702182 w 798479"/>
                <a:gd name="connsiteY2" fmla="*/ 1119799 h 1431254"/>
                <a:gd name="connsiteX3" fmla="*/ 0 w 798479"/>
                <a:gd name="connsiteY3" fmla="*/ 1431254 h 1431254"/>
                <a:gd name="connsiteX4" fmla="*/ 498344 w 798479"/>
                <a:gd name="connsiteY4" fmla="*/ 137494 h 1431254"/>
                <a:gd name="connsiteX0" fmla="*/ 498344 w 798479"/>
                <a:gd name="connsiteY0" fmla="*/ 137494 h 1431254"/>
                <a:gd name="connsiteX1" fmla="*/ 798479 w 798479"/>
                <a:gd name="connsiteY1" fmla="*/ 0 h 1431254"/>
                <a:gd name="connsiteX2" fmla="*/ 638401 w 798479"/>
                <a:gd name="connsiteY2" fmla="*/ 1135432 h 1431254"/>
                <a:gd name="connsiteX3" fmla="*/ 0 w 798479"/>
                <a:gd name="connsiteY3" fmla="*/ 1431254 h 1431254"/>
                <a:gd name="connsiteX4" fmla="*/ 498344 w 798479"/>
                <a:gd name="connsiteY4" fmla="*/ 137494 h 1431254"/>
                <a:gd name="connsiteX0" fmla="*/ 498344 w 799961"/>
                <a:gd name="connsiteY0" fmla="*/ 147875 h 1441635"/>
                <a:gd name="connsiteX1" fmla="*/ 799961 w 799961"/>
                <a:gd name="connsiteY1" fmla="*/ 0 h 1441635"/>
                <a:gd name="connsiteX2" fmla="*/ 638401 w 799961"/>
                <a:gd name="connsiteY2" fmla="*/ 1145813 h 1441635"/>
                <a:gd name="connsiteX3" fmla="*/ 0 w 799961"/>
                <a:gd name="connsiteY3" fmla="*/ 1441635 h 1441635"/>
                <a:gd name="connsiteX4" fmla="*/ 498344 w 799961"/>
                <a:gd name="connsiteY4" fmla="*/ 147875 h 1441635"/>
                <a:gd name="connsiteX0" fmla="*/ 498344 w 793823"/>
                <a:gd name="connsiteY0" fmla="*/ 148043 h 1441803"/>
                <a:gd name="connsiteX1" fmla="*/ 793823 w 793823"/>
                <a:gd name="connsiteY1" fmla="*/ 0 h 1441803"/>
                <a:gd name="connsiteX2" fmla="*/ 638401 w 793823"/>
                <a:gd name="connsiteY2" fmla="*/ 1145981 h 1441803"/>
                <a:gd name="connsiteX3" fmla="*/ 0 w 793823"/>
                <a:gd name="connsiteY3" fmla="*/ 1441803 h 1441803"/>
                <a:gd name="connsiteX4" fmla="*/ 498344 w 793823"/>
                <a:gd name="connsiteY4" fmla="*/ 148043 h 1441803"/>
                <a:gd name="connsiteX0" fmla="*/ 498344 w 797365"/>
                <a:gd name="connsiteY0" fmla="*/ 50353 h 1344113"/>
                <a:gd name="connsiteX1" fmla="*/ 797365 w 797365"/>
                <a:gd name="connsiteY1" fmla="*/ 0 h 1344113"/>
                <a:gd name="connsiteX2" fmla="*/ 638401 w 797365"/>
                <a:gd name="connsiteY2" fmla="*/ 1048291 h 1344113"/>
                <a:gd name="connsiteX3" fmla="*/ 0 w 797365"/>
                <a:gd name="connsiteY3" fmla="*/ 1344113 h 1344113"/>
                <a:gd name="connsiteX4" fmla="*/ 498344 w 797365"/>
                <a:gd name="connsiteY4" fmla="*/ 50353 h 1344113"/>
                <a:gd name="connsiteX0" fmla="*/ 460000 w 759021"/>
                <a:gd name="connsiteY0" fmla="*/ 50353 h 1142040"/>
                <a:gd name="connsiteX1" fmla="*/ 759021 w 759021"/>
                <a:gd name="connsiteY1" fmla="*/ 0 h 1142040"/>
                <a:gd name="connsiteX2" fmla="*/ 600057 w 759021"/>
                <a:gd name="connsiteY2" fmla="*/ 1048291 h 1142040"/>
                <a:gd name="connsiteX3" fmla="*/ 0 w 759021"/>
                <a:gd name="connsiteY3" fmla="*/ 1142040 h 1142040"/>
                <a:gd name="connsiteX4" fmla="*/ 460000 w 759021"/>
                <a:gd name="connsiteY4" fmla="*/ 50353 h 1142040"/>
                <a:gd name="connsiteX0" fmla="*/ 460000 w 759021"/>
                <a:gd name="connsiteY0" fmla="*/ 50353 h 1142040"/>
                <a:gd name="connsiteX1" fmla="*/ 759021 w 759021"/>
                <a:gd name="connsiteY1" fmla="*/ 0 h 1142040"/>
                <a:gd name="connsiteX2" fmla="*/ 732543 w 759021"/>
                <a:gd name="connsiteY2" fmla="*/ 999301 h 1142040"/>
                <a:gd name="connsiteX3" fmla="*/ 0 w 759021"/>
                <a:gd name="connsiteY3" fmla="*/ 1142040 h 1142040"/>
                <a:gd name="connsiteX4" fmla="*/ 460000 w 759021"/>
                <a:gd name="connsiteY4" fmla="*/ 50353 h 1142040"/>
                <a:gd name="connsiteX0" fmla="*/ 457660 w 756681"/>
                <a:gd name="connsiteY0" fmla="*/ 50353 h 1050390"/>
                <a:gd name="connsiteX1" fmla="*/ 756681 w 756681"/>
                <a:gd name="connsiteY1" fmla="*/ 0 h 1050390"/>
                <a:gd name="connsiteX2" fmla="*/ 730203 w 756681"/>
                <a:gd name="connsiteY2" fmla="*/ 999301 h 1050390"/>
                <a:gd name="connsiteX3" fmla="*/ 0 w 756681"/>
                <a:gd name="connsiteY3" fmla="*/ 1050390 h 1050390"/>
                <a:gd name="connsiteX4" fmla="*/ 457660 w 756681"/>
                <a:gd name="connsiteY4" fmla="*/ 50353 h 1050390"/>
                <a:gd name="connsiteX0" fmla="*/ 457660 w 756681"/>
                <a:gd name="connsiteY0" fmla="*/ 50353 h 1050390"/>
                <a:gd name="connsiteX1" fmla="*/ 756681 w 756681"/>
                <a:gd name="connsiteY1" fmla="*/ 0 h 1050390"/>
                <a:gd name="connsiteX2" fmla="*/ 712994 w 756681"/>
                <a:gd name="connsiteY2" fmla="*/ 940968 h 1050390"/>
                <a:gd name="connsiteX3" fmla="*/ 0 w 756681"/>
                <a:gd name="connsiteY3" fmla="*/ 1050390 h 1050390"/>
                <a:gd name="connsiteX4" fmla="*/ 457660 w 756681"/>
                <a:gd name="connsiteY4" fmla="*/ 50353 h 1050390"/>
                <a:gd name="connsiteX0" fmla="*/ 439543 w 756681"/>
                <a:gd name="connsiteY0" fmla="*/ 58095 h 1050390"/>
                <a:gd name="connsiteX1" fmla="*/ 756681 w 756681"/>
                <a:gd name="connsiteY1" fmla="*/ 0 h 1050390"/>
                <a:gd name="connsiteX2" fmla="*/ 712994 w 756681"/>
                <a:gd name="connsiteY2" fmla="*/ 940968 h 1050390"/>
                <a:gd name="connsiteX3" fmla="*/ 0 w 756681"/>
                <a:gd name="connsiteY3" fmla="*/ 1050390 h 1050390"/>
                <a:gd name="connsiteX4" fmla="*/ 439543 w 756681"/>
                <a:gd name="connsiteY4" fmla="*/ 58095 h 1050390"/>
                <a:gd name="connsiteX0" fmla="*/ 439543 w 756681"/>
                <a:gd name="connsiteY0" fmla="*/ 58095 h 1050390"/>
                <a:gd name="connsiteX1" fmla="*/ 756681 w 756681"/>
                <a:gd name="connsiteY1" fmla="*/ 0 h 1050390"/>
                <a:gd name="connsiteX2" fmla="*/ 713646 w 756681"/>
                <a:gd name="connsiteY2" fmla="*/ 945944 h 1050390"/>
                <a:gd name="connsiteX3" fmla="*/ 0 w 756681"/>
                <a:gd name="connsiteY3" fmla="*/ 1050390 h 1050390"/>
                <a:gd name="connsiteX4" fmla="*/ 439543 w 756681"/>
                <a:gd name="connsiteY4" fmla="*/ 58095 h 1050390"/>
                <a:gd name="connsiteX0" fmla="*/ 434933 w 756681"/>
                <a:gd name="connsiteY0" fmla="*/ 54245 h 1050390"/>
                <a:gd name="connsiteX1" fmla="*/ 756681 w 756681"/>
                <a:gd name="connsiteY1" fmla="*/ 0 h 1050390"/>
                <a:gd name="connsiteX2" fmla="*/ 713646 w 756681"/>
                <a:gd name="connsiteY2" fmla="*/ 945944 h 1050390"/>
                <a:gd name="connsiteX3" fmla="*/ 0 w 756681"/>
                <a:gd name="connsiteY3" fmla="*/ 1050390 h 1050390"/>
                <a:gd name="connsiteX4" fmla="*/ 434933 w 756681"/>
                <a:gd name="connsiteY4" fmla="*/ 54245 h 1050390"/>
                <a:gd name="connsiteX0" fmla="*/ 434933 w 756681"/>
                <a:gd name="connsiteY0" fmla="*/ 54246 h 1050390"/>
                <a:gd name="connsiteX1" fmla="*/ 756681 w 756681"/>
                <a:gd name="connsiteY1" fmla="*/ 0 h 1050390"/>
                <a:gd name="connsiteX2" fmla="*/ 713646 w 756681"/>
                <a:gd name="connsiteY2" fmla="*/ 945944 h 1050390"/>
                <a:gd name="connsiteX3" fmla="*/ 0 w 756681"/>
                <a:gd name="connsiteY3" fmla="*/ 1050390 h 1050390"/>
                <a:gd name="connsiteX4" fmla="*/ 434933 w 756681"/>
                <a:gd name="connsiteY4" fmla="*/ 54246 h 1050390"/>
                <a:gd name="connsiteX0" fmla="*/ 430886 w 756681"/>
                <a:gd name="connsiteY0" fmla="*/ 54867 h 1050390"/>
                <a:gd name="connsiteX1" fmla="*/ 756681 w 756681"/>
                <a:gd name="connsiteY1" fmla="*/ 0 h 1050390"/>
                <a:gd name="connsiteX2" fmla="*/ 713646 w 756681"/>
                <a:gd name="connsiteY2" fmla="*/ 945944 h 1050390"/>
                <a:gd name="connsiteX3" fmla="*/ 0 w 756681"/>
                <a:gd name="connsiteY3" fmla="*/ 1050390 h 1050390"/>
                <a:gd name="connsiteX4" fmla="*/ 430886 w 756681"/>
                <a:gd name="connsiteY4" fmla="*/ 54867 h 1050390"/>
                <a:gd name="connsiteX0" fmla="*/ 438981 w 756681"/>
                <a:gd name="connsiteY0" fmla="*/ 53624 h 1050390"/>
                <a:gd name="connsiteX1" fmla="*/ 756681 w 756681"/>
                <a:gd name="connsiteY1" fmla="*/ 0 h 1050390"/>
                <a:gd name="connsiteX2" fmla="*/ 713646 w 756681"/>
                <a:gd name="connsiteY2" fmla="*/ 945944 h 1050390"/>
                <a:gd name="connsiteX3" fmla="*/ 0 w 756681"/>
                <a:gd name="connsiteY3" fmla="*/ 1050390 h 1050390"/>
                <a:gd name="connsiteX4" fmla="*/ 438981 w 756681"/>
                <a:gd name="connsiteY4" fmla="*/ 53624 h 1050390"/>
                <a:gd name="connsiteX0" fmla="*/ 438981 w 756681"/>
                <a:gd name="connsiteY0" fmla="*/ 53624 h 1050390"/>
                <a:gd name="connsiteX1" fmla="*/ 756681 w 756681"/>
                <a:gd name="connsiteY1" fmla="*/ 0 h 1050390"/>
                <a:gd name="connsiteX2" fmla="*/ 713646 w 756681"/>
                <a:gd name="connsiteY2" fmla="*/ 945944 h 1050390"/>
                <a:gd name="connsiteX3" fmla="*/ 0 w 756681"/>
                <a:gd name="connsiteY3" fmla="*/ 1050390 h 1050390"/>
                <a:gd name="connsiteX4" fmla="*/ 438981 w 756681"/>
                <a:gd name="connsiteY4" fmla="*/ 53624 h 1050390"/>
                <a:gd name="connsiteX0" fmla="*/ 439545 w 756681"/>
                <a:gd name="connsiteY0" fmla="*/ 58095 h 1050390"/>
                <a:gd name="connsiteX1" fmla="*/ 756681 w 756681"/>
                <a:gd name="connsiteY1" fmla="*/ 0 h 1050390"/>
                <a:gd name="connsiteX2" fmla="*/ 713646 w 756681"/>
                <a:gd name="connsiteY2" fmla="*/ 945944 h 1050390"/>
                <a:gd name="connsiteX3" fmla="*/ 0 w 756681"/>
                <a:gd name="connsiteY3" fmla="*/ 1050390 h 1050390"/>
                <a:gd name="connsiteX4" fmla="*/ 439545 w 756681"/>
                <a:gd name="connsiteY4" fmla="*/ 58095 h 1050390"/>
                <a:gd name="connsiteX0" fmla="*/ 451124 w 756681"/>
                <a:gd name="connsiteY0" fmla="*/ 51761 h 1050390"/>
                <a:gd name="connsiteX1" fmla="*/ 756681 w 756681"/>
                <a:gd name="connsiteY1" fmla="*/ 0 h 1050390"/>
                <a:gd name="connsiteX2" fmla="*/ 713646 w 756681"/>
                <a:gd name="connsiteY2" fmla="*/ 945944 h 1050390"/>
                <a:gd name="connsiteX3" fmla="*/ 0 w 756681"/>
                <a:gd name="connsiteY3" fmla="*/ 1050390 h 1050390"/>
                <a:gd name="connsiteX4" fmla="*/ 451124 w 756681"/>
                <a:gd name="connsiteY4" fmla="*/ 51761 h 1050390"/>
                <a:gd name="connsiteX0" fmla="*/ 455172 w 756681"/>
                <a:gd name="connsiteY0" fmla="*/ 51140 h 1050390"/>
                <a:gd name="connsiteX1" fmla="*/ 756681 w 756681"/>
                <a:gd name="connsiteY1" fmla="*/ 0 h 1050390"/>
                <a:gd name="connsiteX2" fmla="*/ 713646 w 756681"/>
                <a:gd name="connsiteY2" fmla="*/ 945944 h 1050390"/>
                <a:gd name="connsiteX3" fmla="*/ 0 w 756681"/>
                <a:gd name="connsiteY3" fmla="*/ 1050390 h 1050390"/>
                <a:gd name="connsiteX4" fmla="*/ 455172 w 756681"/>
                <a:gd name="connsiteY4" fmla="*/ 51140 h 1050390"/>
                <a:gd name="connsiteX0" fmla="*/ 454610 w 756681"/>
                <a:gd name="connsiteY0" fmla="*/ 46668 h 1050390"/>
                <a:gd name="connsiteX1" fmla="*/ 756681 w 756681"/>
                <a:gd name="connsiteY1" fmla="*/ 0 h 1050390"/>
                <a:gd name="connsiteX2" fmla="*/ 713646 w 756681"/>
                <a:gd name="connsiteY2" fmla="*/ 945944 h 1050390"/>
                <a:gd name="connsiteX3" fmla="*/ 0 w 756681"/>
                <a:gd name="connsiteY3" fmla="*/ 1050390 h 1050390"/>
                <a:gd name="connsiteX4" fmla="*/ 454610 w 756681"/>
                <a:gd name="connsiteY4" fmla="*/ 46668 h 1050390"/>
                <a:gd name="connsiteX0" fmla="*/ 434935 w 756681"/>
                <a:gd name="connsiteY0" fmla="*/ 54247 h 1050390"/>
                <a:gd name="connsiteX1" fmla="*/ 756681 w 756681"/>
                <a:gd name="connsiteY1" fmla="*/ 0 h 1050390"/>
                <a:gd name="connsiteX2" fmla="*/ 713646 w 756681"/>
                <a:gd name="connsiteY2" fmla="*/ 945944 h 1050390"/>
                <a:gd name="connsiteX3" fmla="*/ 0 w 756681"/>
                <a:gd name="connsiteY3" fmla="*/ 1050390 h 1050390"/>
                <a:gd name="connsiteX4" fmla="*/ 434935 w 756681"/>
                <a:gd name="connsiteY4" fmla="*/ 54247 h 105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681" h="1050390">
                  <a:moveTo>
                    <a:pt x="434935" y="54247"/>
                  </a:moveTo>
                  <a:lnTo>
                    <a:pt x="756681" y="0"/>
                  </a:lnTo>
                  <a:lnTo>
                    <a:pt x="713646" y="945944"/>
                  </a:lnTo>
                  <a:lnTo>
                    <a:pt x="0" y="1050390"/>
                  </a:lnTo>
                  <a:lnTo>
                    <a:pt x="434935" y="54247"/>
                  </a:lnTo>
                  <a:close/>
                </a:path>
              </a:pathLst>
            </a:custGeom>
            <a:solidFill>
              <a:schemeClr val="accent4"/>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sp>
          <p:nvSpPr>
            <p:cNvPr id="45" name="Trapezoid 44"/>
            <p:cNvSpPr/>
            <p:nvPr/>
          </p:nvSpPr>
          <p:spPr>
            <a:xfrm>
              <a:off x="6030499" y="5889039"/>
              <a:ext cx="671832" cy="973888"/>
            </a:xfrm>
            <a:prstGeom prst="trapezoid">
              <a:avLst>
                <a:gd name="adj" fmla="val 25000"/>
              </a:avLst>
            </a:prstGeom>
            <a:solidFill>
              <a:schemeClr val="bg2"/>
            </a:solidFill>
            <a:ln>
              <a:noFill/>
            </a:ln>
            <a:effectLst/>
            <a:sp3d>
              <a:bevelT w="139700" h="139700"/>
            </a:sp3d>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JM" sz="2399"/>
            </a:p>
          </p:txBody>
        </p:sp>
      </p:grpSp>
    </p:spTree>
    <p:custDataLst>
      <p:tags r:id="rId1"/>
    </p:custDataLst>
    <p:extLst>
      <p:ext uri="{BB962C8B-B14F-4D97-AF65-F5344CB8AC3E}">
        <p14:creationId xmlns:p14="http://schemas.microsoft.com/office/powerpoint/2010/main" val="3891820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DEFB19F-4AA4-9643-A844-0D28EC8B64AF}"/>
              </a:ext>
            </a:extLst>
          </p:cNvPr>
          <p:cNvSpPr>
            <a:spLocks noGrp="1"/>
          </p:cNvSpPr>
          <p:nvPr>
            <p:ph type="body" idx="1"/>
          </p:nvPr>
        </p:nvSpPr>
        <p:spPr>
          <a:xfrm>
            <a:off x="1422400" y="1295401"/>
            <a:ext cx="10261600" cy="4622799"/>
          </a:xfrm>
        </p:spPr>
        <p:txBody>
          <a:bodyPr/>
          <a:lstStyle/>
          <a:p>
            <a:pPr marL="0"/>
            <a:r>
              <a:rPr lang="en-US" sz="3600" b="1">
                <a:latin typeface="Avenir Next LT Pro Light" panose="020B0304020202020204" pitchFamily="34" charset="0"/>
              </a:rPr>
              <a:t>Kiwanis International dues and fees:</a:t>
            </a:r>
          </a:p>
          <a:p>
            <a:pPr marL="571500" indent="-571500">
              <a:buFont typeface="Arial" panose="020B0604020202020204" pitchFamily="34" charset="0"/>
              <a:buChar char="•"/>
            </a:pPr>
            <a:r>
              <a:rPr lang="en-US" sz="3600">
                <a:latin typeface="Avenir Next LT Pro Light" panose="020B0304020202020204" pitchFamily="34" charset="0"/>
              </a:rPr>
              <a:t>US$52: Kiwanis International dues </a:t>
            </a:r>
          </a:p>
          <a:p>
            <a:pPr marL="571500" indent="-571500">
              <a:buFont typeface="Arial" panose="020B0604020202020204" pitchFamily="34" charset="0"/>
              <a:buChar char="•"/>
            </a:pPr>
            <a:r>
              <a:rPr lang="en-US" sz="3600">
                <a:latin typeface="Avenir Next LT Pro Light" panose="020B0304020202020204" pitchFamily="34" charset="0"/>
              </a:rPr>
              <a:t>US$13: Liability insurance*</a:t>
            </a:r>
          </a:p>
          <a:p>
            <a:pPr marL="571500" indent="-571500">
              <a:buFont typeface="Arial" panose="020B0604020202020204" pitchFamily="34" charset="0"/>
              <a:buChar char="•"/>
            </a:pPr>
            <a:r>
              <a:rPr lang="en-US" sz="3600">
                <a:latin typeface="Avenir Next LT Pro Light" panose="020B0304020202020204" pitchFamily="34" charset="0"/>
              </a:rPr>
              <a:t>US$4: Directors and officers' insurance*</a:t>
            </a:r>
          </a:p>
          <a:p>
            <a:pPr marL="571500" indent="-571500">
              <a:buFont typeface="Arial" panose="020B0604020202020204" pitchFamily="34" charset="0"/>
              <a:buChar char="•"/>
            </a:pPr>
            <a:r>
              <a:rPr lang="en-US" sz="3600">
                <a:latin typeface="Avenir Next LT Pro Light" panose="020B0304020202020204" pitchFamily="34" charset="0"/>
              </a:rPr>
              <a:t>US$8: Magazine publication**</a:t>
            </a:r>
          </a:p>
          <a:p>
            <a:endParaRPr lang="en-US" sz="2000" i="1">
              <a:latin typeface="Avenir Next LT Pro Light" panose="020B0304020202020204" pitchFamily="34" charset="0"/>
            </a:endParaRPr>
          </a:p>
          <a:p>
            <a:r>
              <a:rPr lang="en-US" sz="2000" i="1">
                <a:latin typeface="Avenir Next LT Pro Light" panose="020B0304020202020204" pitchFamily="34" charset="0"/>
              </a:rPr>
              <a:t>*North America and the Caribbean only</a:t>
            </a:r>
          </a:p>
          <a:p>
            <a:r>
              <a:rPr lang="en-US" sz="2000" i="1">
                <a:latin typeface="Avenir Next LT Pro Light" panose="020B0304020202020204" pitchFamily="34" charset="0"/>
              </a:rPr>
              <a:t>**for English-speaking members in North America</a:t>
            </a:r>
          </a:p>
        </p:txBody>
      </p:sp>
      <p:sp>
        <p:nvSpPr>
          <p:cNvPr id="3" name="Title 2">
            <a:extLst>
              <a:ext uri="{FF2B5EF4-FFF2-40B4-BE49-F238E27FC236}">
                <a16:creationId xmlns:a16="http://schemas.microsoft.com/office/drawing/2014/main" id="{E9BFF29C-E23F-A845-B19B-4BFA8A9CDF4F}"/>
              </a:ext>
            </a:extLst>
          </p:cNvPr>
          <p:cNvSpPr>
            <a:spLocks noGrp="1"/>
          </p:cNvSpPr>
          <p:nvPr>
            <p:ph type="title"/>
          </p:nvPr>
        </p:nvSpPr>
        <p:spPr/>
        <p:txBody>
          <a:bodyPr/>
          <a:lstStyle/>
          <a:p>
            <a:r>
              <a:rPr lang="en-US">
                <a:latin typeface="Avenir Next LT Pro Demi" panose="020B0704020202020204" pitchFamily="34" charset="0"/>
              </a:rPr>
              <a:t>Member Dues</a:t>
            </a:r>
          </a:p>
        </p:txBody>
      </p:sp>
    </p:spTree>
    <p:extLst>
      <p:ext uri="{BB962C8B-B14F-4D97-AF65-F5344CB8AC3E}">
        <p14:creationId xmlns:p14="http://schemas.microsoft.com/office/powerpoint/2010/main" val="137301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5476D4-E93E-504F-8E1C-47925CDADB76}"/>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329E1203-B140-3140-9BD2-A1AA2BD83811}"/>
              </a:ext>
            </a:extLst>
          </p:cNvPr>
          <p:cNvSpPr>
            <a:spLocks noGrp="1"/>
          </p:cNvSpPr>
          <p:nvPr>
            <p:ph type="title"/>
          </p:nvPr>
        </p:nvSpPr>
        <p:spPr/>
        <p:txBody>
          <a:bodyPr/>
          <a:lstStyle/>
          <a:p>
            <a:r>
              <a:rPr lang="en-US">
                <a:latin typeface="Avenir Next LT Pro Demi" panose="020B0704020202020204" pitchFamily="34" charset="0"/>
              </a:rPr>
              <a:t>Your Club Dues</a:t>
            </a:r>
          </a:p>
        </p:txBody>
      </p:sp>
      <p:pic>
        <p:nvPicPr>
          <p:cNvPr id="5" name="Picture 4" descr="A screenshot of a social media post&#10;&#10;Description automatically generated">
            <a:extLst>
              <a:ext uri="{FF2B5EF4-FFF2-40B4-BE49-F238E27FC236}">
                <a16:creationId xmlns:a16="http://schemas.microsoft.com/office/drawing/2014/main" id="{DBCCE8D9-E9E8-5845-9E97-49936AC281B9}"/>
              </a:ext>
            </a:extLst>
          </p:cNvPr>
          <p:cNvPicPr>
            <a:picLocks noChangeAspect="1"/>
          </p:cNvPicPr>
          <p:nvPr/>
        </p:nvPicPr>
        <p:blipFill>
          <a:blip r:embed="rId3"/>
          <a:stretch>
            <a:fillRect/>
          </a:stretch>
        </p:blipFill>
        <p:spPr>
          <a:xfrm>
            <a:off x="1422399" y="1117600"/>
            <a:ext cx="10240377" cy="4622799"/>
          </a:xfrm>
          <a:prstGeom prst="rect">
            <a:avLst/>
          </a:prstGeom>
        </p:spPr>
      </p:pic>
    </p:spTree>
    <p:extLst>
      <p:ext uri="{BB962C8B-B14F-4D97-AF65-F5344CB8AC3E}">
        <p14:creationId xmlns:p14="http://schemas.microsoft.com/office/powerpoint/2010/main" val="3406267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9E1203-B140-3140-9BD2-A1AA2BD83811}"/>
              </a:ext>
            </a:extLst>
          </p:cNvPr>
          <p:cNvSpPr>
            <a:spLocks noGrp="1"/>
          </p:cNvSpPr>
          <p:nvPr>
            <p:ph type="title"/>
          </p:nvPr>
        </p:nvSpPr>
        <p:spPr>
          <a:xfrm>
            <a:off x="1422400" y="228285"/>
            <a:ext cx="10261600" cy="846137"/>
          </a:xfrm>
        </p:spPr>
        <p:txBody>
          <a:bodyPr/>
          <a:lstStyle/>
          <a:p>
            <a:r>
              <a:rPr lang="en-US">
                <a:latin typeface="Avenir Next LT Pro Demi" panose="020B0704020202020204" pitchFamily="34" charset="0"/>
              </a:rPr>
              <a:t>Exceptions</a:t>
            </a:r>
          </a:p>
        </p:txBody>
      </p:sp>
      <p:pic>
        <p:nvPicPr>
          <p:cNvPr id="4" name="Picture 3">
            <a:extLst>
              <a:ext uri="{FF2B5EF4-FFF2-40B4-BE49-F238E27FC236}">
                <a16:creationId xmlns:a16="http://schemas.microsoft.com/office/drawing/2014/main" id="{B16B54E6-56B6-42E8-9147-1D64CB953C2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640956" y="795732"/>
            <a:ext cx="3874233" cy="5266534"/>
          </a:xfrm>
          <a:prstGeom prst="rect">
            <a:avLst/>
          </a:prstGeom>
        </p:spPr>
      </p:pic>
      <p:sp>
        <p:nvSpPr>
          <p:cNvPr id="5" name="Text Placeholder 1">
            <a:extLst>
              <a:ext uri="{FF2B5EF4-FFF2-40B4-BE49-F238E27FC236}">
                <a16:creationId xmlns:a16="http://schemas.microsoft.com/office/drawing/2014/main" id="{9BE8F042-849B-4F11-B643-619F2A0436DD}"/>
              </a:ext>
            </a:extLst>
          </p:cNvPr>
          <p:cNvSpPr txBox="1">
            <a:spLocks/>
          </p:cNvSpPr>
          <p:nvPr/>
        </p:nvSpPr>
        <p:spPr>
          <a:xfrm>
            <a:off x="1422399" y="1117600"/>
            <a:ext cx="6049745" cy="462279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270927" marR="0" lvl="0" indent="0" algn="l" rtl="0" eaLnBrk="1" hangingPunct="1">
              <a:lnSpc>
                <a:spcPct val="100000"/>
              </a:lnSpc>
              <a:spcBef>
                <a:spcPts val="853"/>
              </a:spcBef>
              <a:spcAft>
                <a:spcPts val="0"/>
              </a:spcAft>
              <a:buClr>
                <a:srgbClr val="003974"/>
              </a:buClr>
              <a:buSzPct val="100000"/>
              <a:buFont typeface="Arial" panose="020B0604020202020204" pitchFamily="34" charset="0"/>
              <a:buNone/>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eaLnBrk="1" hangingPunct="1">
              <a:lnSpc>
                <a:spcPct val="100000"/>
              </a:lnSpc>
              <a:spcBef>
                <a:spcPts val="747"/>
              </a:spcBef>
              <a:spcAft>
                <a:spcPts val="0"/>
              </a:spcAft>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eaLnBrk="1" hangingPunct="1">
              <a:lnSpc>
                <a:spcPct val="100000"/>
              </a:lnSpc>
              <a:spcBef>
                <a:spcPts val="640"/>
              </a:spcBef>
              <a:spcAft>
                <a:spcPts val="0"/>
              </a:spcAft>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eaLnBrk="1" hangingPunct="1">
              <a:lnSpc>
                <a:spcPct val="100000"/>
              </a:lnSpc>
              <a:spcBef>
                <a:spcPts val="533"/>
              </a:spcBef>
              <a:spcAft>
                <a:spcPts val="0"/>
              </a:spcAft>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eaLnBrk="1" hangingPunct="1">
              <a:lnSpc>
                <a:spcPct val="100000"/>
              </a:lnSpc>
              <a:spcBef>
                <a:spcPts val="533"/>
              </a:spcBef>
              <a:spcAft>
                <a:spcPts val="0"/>
              </a:spcAft>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eaLnBrk="1" hangingPunct="1">
              <a:lnSpc>
                <a:spcPct val="100000"/>
              </a:lnSpc>
              <a:spcBef>
                <a:spcPts val="533"/>
              </a:spcBef>
              <a:spcAft>
                <a:spcPts val="0"/>
              </a:spcAft>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eaLnBrk="1" hangingPunct="1">
              <a:lnSpc>
                <a:spcPct val="100000"/>
              </a:lnSpc>
              <a:spcBef>
                <a:spcPts val="533"/>
              </a:spcBef>
              <a:spcAft>
                <a:spcPts val="0"/>
              </a:spcAft>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eaLnBrk="1" hangingPunct="1">
              <a:lnSpc>
                <a:spcPct val="100000"/>
              </a:lnSpc>
              <a:spcBef>
                <a:spcPts val="533"/>
              </a:spcBef>
              <a:spcAft>
                <a:spcPts val="0"/>
              </a:spcAft>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eaLnBrk="1" hangingPunct="1">
              <a:lnSpc>
                <a:spcPct val="100000"/>
              </a:lnSpc>
              <a:spcBef>
                <a:spcPts val="533"/>
              </a:spcBef>
              <a:spcAft>
                <a:spcPts val="0"/>
              </a:spcAft>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marL="0"/>
            <a:r>
              <a:rPr lang="en-US" sz="3600">
                <a:latin typeface="Avenir Next LT Pro Light" panose="020B0304020202020204" pitchFamily="34" charset="0"/>
              </a:rPr>
              <a:t>Not every member pays the same. For example, consider:</a:t>
            </a:r>
          </a:p>
          <a:p>
            <a:pPr marL="571500" indent="-571500">
              <a:buFont typeface="Arial" panose="020B0604020202020204" pitchFamily="34" charset="0"/>
              <a:buChar char="•"/>
            </a:pPr>
            <a:r>
              <a:rPr lang="en-US" sz="3600">
                <a:latin typeface="Avenir Next LT Pro Light" panose="020B0304020202020204" pitchFamily="34" charset="0"/>
              </a:rPr>
              <a:t>Spouse magazine credit</a:t>
            </a:r>
          </a:p>
          <a:p>
            <a:pPr marL="571500" indent="-571500">
              <a:buFont typeface="Arial" panose="020B0604020202020204" pitchFamily="34" charset="0"/>
              <a:buChar char="•"/>
            </a:pPr>
            <a:r>
              <a:rPr lang="en-US" sz="3600">
                <a:latin typeface="Avenir Next LT Pro Light" panose="020B0304020202020204" pitchFamily="34" charset="0"/>
              </a:rPr>
              <a:t>Life members</a:t>
            </a:r>
          </a:p>
          <a:p>
            <a:pPr marL="571500" indent="-571500">
              <a:buFont typeface="Arial" panose="020B0604020202020204" pitchFamily="34" charset="0"/>
              <a:buChar char="•"/>
            </a:pPr>
            <a:r>
              <a:rPr lang="en-US" sz="3600">
                <a:latin typeface="Avenir Next LT Pro Light" panose="020B0304020202020204" pitchFamily="34" charset="0"/>
              </a:rPr>
              <a:t>Former SLP members</a:t>
            </a:r>
          </a:p>
          <a:p>
            <a:pPr marL="0"/>
            <a:r>
              <a:rPr lang="en-US" sz="3600">
                <a:latin typeface="Avenir Next LT Pro Light" panose="020B0304020202020204" pitchFamily="34" charset="0"/>
              </a:rPr>
              <a:t>Pass on the financial benefits to the right person.</a:t>
            </a:r>
          </a:p>
        </p:txBody>
      </p:sp>
    </p:spTree>
    <p:extLst>
      <p:ext uri="{BB962C8B-B14F-4D97-AF65-F5344CB8AC3E}">
        <p14:creationId xmlns:p14="http://schemas.microsoft.com/office/powerpoint/2010/main" val="26145637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8413470" y="3489330"/>
            <a:ext cx="0" cy="2784613"/>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807656" y="3489330"/>
            <a:ext cx="0" cy="2784613"/>
          </a:xfrm>
          <a:prstGeom prst="line">
            <a:avLst/>
          </a:prstGeom>
          <a:ln w="9525">
            <a:solidFill>
              <a:schemeClr val="bg2">
                <a:lumMod val="9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0" y="3253422"/>
            <a:ext cx="4055376" cy="359813"/>
          </a:xfrm>
          <a:prstGeom prst="rect">
            <a:avLst/>
          </a:prstGeom>
          <a:solidFill>
            <a:srgbClr val="9ACAEB"/>
          </a:solidFill>
        </p:spPr>
        <p:txBody>
          <a:bodyPr wrap="square" lIns="121891" tIns="60945" rIns="121891" bIns="60945" rtlCol="0">
            <a:noAutofit/>
          </a:bodyPr>
          <a:lstStyle/>
          <a:p>
            <a:endParaRPr lang="en-JM" sz="1699" b="1">
              <a:solidFill>
                <a:srgbClr val="9ACAEB"/>
              </a:solidFill>
              <a:latin typeface="Arial" panose="020B0604020202020204" pitchFamily="34" charset="0"/>
              <a:cs typeface="Arial" panose="020B0604020202020204" pitchFamily="34" charset="0"/>
            </a:endParaRPr>
          </a:p>
        </p:txBody>
      </p:sp>
      <p:sp>
        <p:nvSpPr>
          <p:cNvPr id="10" name="Text Placeholder 5"/>
          <p:cNvSpPr txBox="1">
            <a:spLocks/>
          </p:cNvSpPr>
          <p:nvPr/>
        </p:nvSpPr>
        <p:spPr>
          <a:xfrm>
            <a:off x="104118" y="3756210"/>
            <a:ext cx="3788525" cy="2883741"/>
          </a:xfrm>
          <a:prstGeom prst="rect">
            <a:avLst/>
          </a:prstGeom>
        </p:spPr>
        <p:txBody>
          <a:bodyPr lIns="121891" tIns="60945" rIns="121891" bIns="60945">
            <a:no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a:latin typeface="Avenir Next LT Pro Light" panose="020B0304020202020204" pitchFamily="34" charset="0"/>
              </a:rPr>
              <a:t>New member adds must be complete by </a:t>
            </a:r>
            <a:r>
              <a:rPr lang="en-US" sz="2800" b="1">
                <a:latin typeface="Avenir Next LT Pro Light" panose="020B0304020202020204" pitchFamily="34" charset="0"/>
              </a:rPr>
              <a:t>September 30</a:t>
            </a:r>
            <a:endParaRPr lang="en-US" sz="2800">
              <a:latin typeface="Avenir Next LT Pro Light" panose="020B0304020202020204" pitchFamily="34" charset="0"/>
            </a:endParaRPr>
          </a:p>
          <a:p>
            <a:r>
              <a:rPr lang="en-US" sz="2800">
                <a:latin typeface="Avenir Next LT Pro Light" panose="020B0304020202020204" pitchFamily="34" charset="0"/>
              </a:rPr>
              <a:t>Member deletions due by </a:t>
            </a:r>
            <a:r>
              <a:rPr lang="en-US" sz="2800" b="1">
                <a:latin typeface="Avenir Next LT Pro Light" panose="020B0304020202020204" pitchFamily="34" charset="0"/>
              </a:rPr>
              <a:t>October 10</a:t>
            </a:r>
            <a:endParaRPr lang="en-US" sz="2800">
              <a:latin typeface="Avenir Next LT Pro Light" panose="020B0304020202020204" pitchFamily="34" charset="0"/>
            </a:endParaRPr>
          </a:p>
        </p:txBody>
      </p:sp>
      <p:sp>
        <p:nvSpPr>
          <p:cNvPr id="29" name="TextBox 28"/>
          <p:cNvSpPr txBox="1"/>
          <p:nvPr/>
        </p:nvSpPr>
        <p:spPr>
          <a:xfrm>
            <a:off x="4055376" y="3253422"/>
            <a:ext cx="5146076" cy="359813"/>
          </a:xfrm>
          <a:prstGeom prst="rect">
            <a:avLst/>
          </a:prstGeom>
          <a:solidFill>
            <a:srgbClr val="9ACAEB"/>
          </a:solidFill>
        </p:spPr>
        <p:txBody>
          <a:bodyPr wrap="square" lIns="121891" tIns="60945" rIns="121891" bIns="60945" rtlCol="0">
            <a:noAutofit/>
          </a:bodyPr>
          <a:lstStyle/>
          <a:p>
            <a:endParaRPr lang="en-JM" sz="1699" b="1">
              <a:solidFill>
                <a:srgbClr val="9ACAEB"/>
              </a:solidFill>
              <a:latin typeface="Arial" panose="020B0604020202020204" pitchFamily="34" charset="0"/>
              <a:cs typeface="Arial" panose="020B0604020202020204" pitchFamily="34" charset="0"/>
            </a:endParaRPr>
          </a:p>
        </p:txBody>
      </p:sp>
      <p:sp>
        <p:nvSpPr>
          <p:cNvPr id="30" name="TextBox 29"/>
          <p:cNvSpPr txBox="1"/>
          <p:nvPr/>
        </p:nvSpPr>
        <p:spPr>
          <a:xfrm>
            <a:off x="9141143" y="3253422"/>
            <a:ext cx="3097747" cy="359813"/>
          </a:xfrm>
          <a:prstGeom prst="rect">
            <a:avLst/>
          </a:prstGeom>
          <a:solidFill>
            <a:srgbClr val="9ACAEB"/>
          </a:solidFill>
        </p:spPr>
        <p:txBody>
          <a:bodyPr wrap="square" lIns="121891" tIns="60945" rIns="121891" bIns="60945" rtlCol="0">
            <a:noAutofit/>
          </a:bodyPr>
          <a:lstStyle/>
          <a:p>
            <a:endParaRPr lang="en-JM" sz="1699" b="1">
              <a:solidFill>
                <a:srgbClr val="9ACAEB"/>
              </a:solidFill>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a:latin typeface="Avenir Next LT Pro Demi" panose="020B0704020202020204" pitchFamily="34" charset="0"/>
              </a:rPr>
              <a:t>Dues Invoicing Process</a:t>
            </a:r>
          </a:p>
        </p:txBody>
      </p:sp>
      <p:sp>
        <p:nvSpPr>
          <p:cNvPr id="4" name="Rectangle 3"/>
          <p:cNvSpPr/>
          <p:nvPr/>
        </p:nvSpPr>
        <p:spPr>
          <a:xfrm>
            <a:off x="1001538" y="3130755"/>
            <a:ext cx="1584671" cy="553968"/>
          </a:xfrm>
          <a:prstGeom prst="rect">
            <a:avLst/>
          </a:prstGeom>
        </p:spPr>
        <p:txBody>
          <a:bodyPr wrap="none" lIns="121891" tIns="60945" rIns="121891" bIns="60945">
            <a:spAutoFit/>
          </a:bodyPr>
          <a:lstStyle/>
          <a:p>
            <a:r>
              <a:rPr lang="en-JM" sz="2800" b="1">
                <a:solidFill>
                  <a:schemeClr val="bg1"/>
                </a:solidFill>
                <a:latin typeface="Arial" panose="020B0604020202020204" pitchFamily="34" charset="0"/>
                <a:cs typeface="Arial" panose="020B0604020202020204" pitchFamily="34" charset="0"/>
              </a:rPr>
              <a:t> Invoice</a:t>
            </a:r>
            <a:endParaRPr lang="en-US" sz="2800">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323C0D99-C2E0-4B27-804C-6A251E5D84C3}"/>
              </a:ext>
            </a:extLst>
          </p:cNvPr>
          <p:cNvSpPr/>
          <p:nvPr/>
        </p:nvSpPr>
        <p:spPr>
          <a:xfrm>
            <a:off x="5071341" y="3130755"/>
            <a:ext cx="1583067" cy="553968"/>
          </a:xfrm>
          <a:prstGeom prst="rect">
            <a:avLst/>
          </a:prstGeom>
        </p:spPr>
        <p:txBody>
          <a:bodyPr wrap="none" lIns="121891" tIns="60945" rIns="121891" bIns="60945">
            <a:spAutoFit/>
          </a:bodyPr>
          <a:lstStyle/>
          <a:p>
            <a:r>
              <a:rPr lang="en-JM" sz="2800" b="1">
                <a:solidFill>
                  <a:schemeClr val="bg1"/>
                </a:solidFill>
                <a:latin typeface="Arial" panose="020B0604020202020204" pitchFamily="34" charset="0"/>
                <a:cs typeface="Arial" panose="020B0604020202020204" pitchFamily="34" charset="0"/>
              </a:rPr>
              <a:t> Mailing</a:t>
            </a:r>
            <a:endParaRPr lang="en-US" sz="2800">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9E46A91C-B7F8-44B8-9886-D9393D10FA74}"/>
              </a:ext>
            </a:extLst>
          </p:cNvPr>
          <p:cNvSpPr/>
          <p:nvPr/>
        </p:nvSpPr>
        <p:spPr>
          <a:xfrm>
            <a:off x="9429436" y="3152016"/>
            <a:ext cx="1844357" cy="553968"/>
          </a:xfrm>
          <a:prstGeom prst="rect">
            <a:avLst/>
          </a:prstGeom>
        </p:spPr>
        <p:txBody>
          <a:bodyPr wrap="none" lIns="121891" tIns="60945" rIns="121891" bIns="60945">
            <a:spAutoFit/>
          </a:bodyPr>
          <a:lstStyle/>
          <a:p>
            <a:r>
              <a:rPr lang="en-JM" sz="2800" b="1">
                <a:solidFill>
                  <a:schemeClr val="bg1"/>
                </a:solidFill>
                <a:latin typeface="Arial" panose="020B0604020202020204" pitchFamily="34" charset="0"/>
                <a:cs typeface="Arial" panose="020B0604020202020204" pitchFamily="34" charset="0"/>
              </a:rPr>
              <a:t> Payment</a:t>
            </a:r>
            <a:endParaRPr lang="en-US" sz="2800">
              <a:latin typeface="Arial" panose="020B0604020202020204" pitchFamily="34" charset="0"/>
              <a:cs typeface="Arial" panose="020B0604020202020204" pitchFamily="34" charset="0"/>
            </a:endParaRPr>
          </a:p>
        </p:txBody>
      </p:sp>
      <p:sp>
        <p:nvSpPr>
          <p:cNvPr id="48" name="Text Placeholder 5">
            <a:extLst>
              <a:ext uri="{FF2B5EF4-FFF2-40B4-BE49-F238E27FC236}">
                <a16:creationId xmlns:a16="http://schemas.microsoft.com/office/drawing/2014/main" id="{AF580DA0-3CE5-475C-95FE-C9ED1469DF72}"/>
              </a:ext>
            </a:extLst>
          </p:cNvPr>
          <p:cNvSpPr txBox="1">
            <a:spLocks/>
          </p:cNvSpPr>
          <p:nvPr/>
        </p:nvSpPr>
        <p:spPr>
          <a:xfrm>
            <a:off x="3972853" y="3756210"/>
            <a:ext cx="4275412" cy="2880360"/>
          </a:xfrm>
          <a:prstGeom prst="rect">
            <a:avLst/>
          </a:prstGeom>
        </p:spPr>
        <p:txBody>
          <a:bodyPr lIns="121891" tIns="60945" rIns="121891" bIns="60945">
            <a:no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JM" sz="2800" dirty="0">
                <a:latin typeface="Avenir Next LT Pro Light" panose="020B0304020202020204" pitchFamily="34" charset="0"/>
              </a:rPr>
              <a:t>Last week of October/ first week of November</a:t>
            </a:r>
          </a:p>
          <a:p>
            <a:pPr>
              <a:spcBef>
                <a:spcPts val="0"/>
              </a:spcBef>
            </a:pPr>
            <a:r>
              <a:rPr lang="en-JM" sz="2800" dirty="0">
                <a:latin typeface="Avenir Next LT Pro Light" panose="020B0304020202020204" pitchFamily="34" charset="0"/>
              </a:rPr>
              <a:t>Club secretary</a:t>
            </a:r>
          </a:p>
          <a:p>
            <a:pPr marL="0" indent="0">
              <a:spcBef>
                <a:spcPts val="0"/>
              </a:spcBef>
              <a:buNone/>
            </a:pPr>
            <a:endParaRPr lang="en-JM" sz="2800" dirty="0">
              <a:solidFill>
                <a:schemeClr val="tx1"/>
              </a:solidFill>
              <a:latin typeface="Avenir Next LT Pro Light" panose="020B0304020202020204" pitchFamily="34" charset="0"/>
              <a:cs typeface="Calibri"/>
            </a:endParaRPr>
          </a:p>
        </p:txBody>
      </p:sp>
      <p:sp>
        <p:nvSpPr>
          <p:cNvPr id="49" name="Text Placeholder 5">
            <a:extLst>
              <a:ext uri="{FF2B5EF4-FFF2-40B4-BE49-F238E27FC236}">
                <a16:creationId xmlns:a16="http://schemas.microsoft.com/office/drawing/2014/main" id="{89D5A872-8472-4143-9C0D-B1F73511BD19}"/>
              </a:ext>
            </a:extLst>
          </p:cNvPr>
          <p:cNvSpPr txBox="1">
            <a:spLocks/>
          </p:cNvSpPr>
          <p:nvPr/>
        </p:nvSpPr>
        <p:spPr>
          <a:xfrm>
            <a:off x="8578671" y="3756210"/>
            <a:ext cx="3429000" cy="2880360"/>
          </a:xfrm>
          <a:prstGeom prst="rect">
            <a:avLst/>
          </a:prstGeom>
        </p:spPr>
        <p:txBody>
          <a:bodyPr lIns="121891" tIns="60945" rIns="121891" bIns="60945">
            <a:noAutofit/>
          </a:bodyPr>
          <a:lstStyle>
            <a:lvl1pPr marL="342900" indent="-342900" algn="l" defTabSz="914400" rtl="0" eaLnBrk="1" latinLnBrk="0" hangingPunct="1">
              <a:spcBef>
                <a:spcPct val="20000"/>
              </a:spcBef>
              <a:buFont typeface="Arial"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JM" sz="2800" dirty="0">
                <a:latin typeface="Avenir Next LT Pro Light" panose="020B0304020202020204" pitchFamily="34" charset="0"/>
                <a:cs typeface="Arial" panose="020B0604020202020204" pitchFamily="34" charset="0"/>
              </a:rPr>
              <a:t>Finance tab</a:t>
            </a:r>
          </a:p>
          <a:p>
            <a:pPr>
              <a:spcBef>
                <a:spcPts val="0"/>
              </a:spcBef>
            </a:pPr>
            <a:r>
              <a:rPr lang="en-JM" sz="2800" dirty="0">
                <a:latin typeface="Avenir Next LT Pro Light" panose="020B0304020202020204" pitchFamily="34" charset="0"/>
                <a:cs typeface="Arial" panose="020B0604020202020204" pitchFamily="34" charset="0"/>
              </a:rPr>
              <a:t>Online </a:t>
            </a:r>
          </a:p>
          <a:p>
            <a:pPr marL="0" indent="0">
              <a:spcBef>
                <a:spcPts val="0"/>
              </a:spcBef>
              <a:buNone/>
            </a:pPr>
            <a:endParaRPr lang="en-JM" sz="2800" dirty="0">
              <a:latin typeface="Avenir Next LT Pro Light" panose="020B0304020202020204" pitchFamily="34" charset="0"/>
              <a:cs typeface="Arial" panose="020B0604020202020204" pitchFamily="34" charset="0"/>
            </a:endParaRPr>
          </a:p>
        </p:txBody>
      </p:sp>
      <p:pic>
        <p:nvPicPr>
          <p:cNvPr id="7" name="Picture 6" descr="A picture containing sitting, white&#10;&#10;Description generated with high confidence">
            <a:extLst>
              <a:ext uri="{FF2B5EF4-FFF2-40B4-BE49-F238E27FC236}">
                <a16:creationId xmlns:a16="http://schemas.microsoft.com/office/drawing/2014/main" id="{06AC23E6-6C2C-4661-8BFF-926D7ECF220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378" y="1713223"/>
            <a:ext cx="3599290" cy="1468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1" descr="A person sitting at a table using a computer&#10;&#10;Description generated with very high confidence">
            <a:extLst>
              <a:ext uri="{FF2B5EF4-FFF2-40B4-BE49-F238E27FC236}">
                <a16:creationId xmlns:a16="http://schemas.microsoft.com/office/drawing/2014/main" id="{633DE656-5FB7-4BF9-814F-B8DB221C7A6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549458" y="1713223"/>
            <a:ext cx="3642542" cy="14687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 name="Picture 49" descr="A group of palm trees&#10;&#10;Description generated with high confidence">
            <a:extLst>
              <a:ext uri="{FF2B5EF4-FFF2-40B4-BE49-F238E27FC236}">
                <a16:creationId xmlns:a16="http://schemas.microsoft.com/office/drawing/2014/main" id="{0C5C11B6-33A7-494C-906E-8AC52A02D92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2617"/>
          <a:stretch/>
        </p:blipFill>
        <p:spPr>
          <a:xfrm>
            <a:off x="3807656" y="1713223"/>
            <a:ext cx="4605814" cy="14687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95879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5380D-3071-4DB1-87A8-7E6B16D8C4B4}"/>
              </a:ext>
            </a:extLst>
          </p:cNvPr>
          <p:cNvSpPr>
            <a:spLocks noGrp="1"/>
          </p:cNvSpPr>
          <p:nvPr>
            <p:ph type="title"/>
          </p:nvPr>
        </p:nvSpPr>
        <p:spPr/>
        <p:txBody>
          <a:bodyPr/>
          <a:lstStyle/>
          <a:p>
            <a:r>
              <a:rPr lang="en-US">
                <a:latin typeface="Avenir Next LT Pro Demi" panose="020B0704020202020204" pitchFamily="34" charset="0"/>
              </a:rPr>
              <a:t>Collecting Member Dues</a:t>
            </a:r>
          </a:p>
        </p:txBody>
      </p:sp>
      <p:pic>
        <p:nvPicPr>
          <p:cNvPr id="5" name="Picture 4" descr="A group of people in a room&#10;&#10;Description generated with very high confidence">
            <a:extLst>
              <a:ext uri="{FF2B5EF4-FFF2-40B4-BE49-F238E27FC236}">
                <a16:creationId xmlns:a16="http://schemas.microsoft.com/office/drawing/2014/main" id="{AFFF2080-DF75-432A-9A0F-3A4BA03CA8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1585" y="2869808"/>
            <a:ext cx="5980417" cy="3988191"/>
          </a:xfrm>
          <a:prstGeom prst="rect">
            <a:avLst/>
          </a:prstGeom>
        </p:spPr>
      </p:pic>
      <p:pic>
        <p:nvPicPr>
          <p:cNvPr id="7" name="Picture 6" descr="A picture containing indoor, wall, person, table&#10;&#10;Description generated with very high confidence">
            <a:extLst>
              <a:ext uri="{FF2B5EF4-FFF2-40B4-BE49-F238E27FC236}">
                <a16:creationId xmlns:a16="http://schemas.microsoft.com/office/drawing/2014/main" id="{13881A7F-7B6E-40D8-A553-163FFC01C4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9902" y="2644957"/>
            <a:ext cx="5980418" cy="3988192"/>
          </a:xfrm>
          <a:prstGeom prst="rect">
            <a:avLst/>
          </a:prstGeom>
        </p:spPr>
      </p:pic>
    </p:spTree>
    <p:custDataLst>
      <p:tags r:id="rId1"/>
    </p:custDataLst>
    <p:extLst>
      <p:ext uri="{BB962C8B-B14F-4D97-AF65-F5344CB8AC3E}">
        <p14:creationId xmlns:p14="http://schemas.microsoft.com/office/powerpoint/2010/main" val="1982303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generated with very high confidence">
            <a:extLst>
              <a:ext uri="{FF2B5EF4-FFF2-40B4-BE49-F238E27FC236}">
                <a16:creationId xmlns:a16="http://schemas.microsoft.com/office/drawing/2014/main" id="{9C3A22C7-7962-4FC1-97A2-084E908125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682154" y="1629474"/>
            <a:ext cx="5509846" cy="3599050"/>
          </a:xfrm>
          <a:prstGeom prst="rect">
            <a:avLst/>
          </a:prstGeom>
        </p:spPr>
      </p:pic>
      <p:sp>
        <p:nvSpPr>
          <p:cNvPr id="2" name="Text Placeholder 1">
            <a:extLst>
              <a:ext uri="{FF2B5EF4-FFF2-40B4-BE49-F238E27FC236}">
                <a16:creationId xmlns:a16="http://schemas.microsoft.com/office/drawing/2014/main" id="{995D70F2-F8D6-4D79-B05E-688A82F99528}"/>
              </a:ext>
            </a:extLst>
          </p:cNvPr>
          <p:cNvSpPr>
            <a:spLocks noGrp="1"/>
          </p:cNvSpPr>
          <p:nvPr>
            <p:ph type="body" idx="1"/>
          </p:nvPr>
        </p:nvSpPr>
        <p:spPr>
          <a:xfrm>
            <a:off x="1422399" y="1969120"/>
            <a:ext cx="5259755" cy="2919759"/>
          </a:xfrm>
        </p:spPr>
        <p:txBody>
          <a:bodyPr/>
          <a:lstStyle/>
          <a:p>
            <a:pPr marL="0"/>
            <a:r>
              <a:rPr lang="en-US">
                <a:latin typeface="Avenir Next LT Pro Light" panose="020B0304020202020204" pitchFamily="34" charset="0"/>
              </a:rPr>
              <a:t>Kiwanis International </a:t>
            </a:r>
            <a:r>
              <a:rPr lang="en-US" i="1">
                <a:latin typeface="Avenir Next LT Pro Light" panose="020B0304020202020204" pitchFamily="34" charset="0"/>
              </a:rPr>
              <a:t>strongly </a:t>
            </a:r>
            <a:r>
              <a:rPr lang="en-US">
                <a:latin typeface="Avenir Next LT Pro Light" panose="020B0304020202020204" pitchFamily="34" charset="0"/>
              </a:rPr>
              <a:t>suggests members payment of dues to the club by </a:t>
            </a:r>
            <a:r>
              <a:rPr lang="en-US" b="1">
                <a:latin typeface="Avenir Next LT Pro Light" panose="020B0304020202020204" pitchFamily="34" charset="0"/>
              </a:rPr>
              <a:t>October 1.</a:t>
            </a:r>
          </a:p>
        </p:txBody>
      </p:sp>
      <p:sp>
        <p:nvSpPr>
          <p:cNvPr id="3" name="Title 2">
            <a:extLst>
              <a:ext uri="{FF2B5EF4-FFF2-40B4-BE49-F238E27FC236}">
                <a16:creationId xmlns:a16="http://schemas.microsoft.com/office/drawing/2014/main" id="{6F6E75D8-B198-4F5E-B002-1A0F84295E34}"/>
              </a:ext>
            </a:extLst>
          </p:cNvPr>
          <p:cNvSpPr>
            <a:spLocks noGrp="1"/>
          </p:cNvSpPr>
          <p:nvPr>
            <p:ph type="title"/>
          </p:nvPr>
        </p:nvSpPr>
        <p:spPr/>
        <p:txBody>
          <a:bodyPr/>
          <a:lstStyle/>
          <a:p>
            <a:r>
              <a:rPr lang="en-US">
                <a:latin typeface="Avenir Next LT Pro Demi" panose="020B0704020202020204" pitchFamily="34" charset="0"/>
              </a:rPr>
              <a:t>Diplomatic Dues Collection</a:t>
            </a:r>
          </a:p>
        </p:txBody>
      </p:sp>
    </p:spTree>
    <p:custDataLst>
      <p:tags r:id="rId1"/>
    </p:custDataLst>
    <p:extLst>
      <p:ext uri="{BB962C8B-B14F-4D97-AF65-F5344CB8AC3E}">
        <p14:creationId xmlns:p14="http://schemas.microsoft.com/office/powerpoint/2010/main" val="29529749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932E-2602-4B99-B142-033EB689E10A}"/>
              </a:ext>
            </a:extLst>
          </p:cNvPr>
          <p:cNvSpPr>
            <a:spLocks noGrp="1"/>
          </p:cNvSpPr>
          <p:nvPr>
            <p:ph type="body" idx="1"/>
          </p:nvPr>
        </p:nvSpPr>
        <p:spPr>
          <a:xfrm>
            <a:off x="6642092" y="1053490"/>
            <a:ext cx="5004477" cy="4288020"/>
          </a:xfrm>
        </p:spPr>
        <p:txBody>
          <a:bodyPr/>
          <a:lstStyle/>
          <a:p>
            <a:pPr marL="0"/>
            <a:r>
              <a:rPr lang="en-US" sz="3600" b="1" dirty="0">
                <a:latin typeface="Avenir Next LT Pro Light" panose="020B0304020202020204" pitchFamily="34" charset="0"/>
              </a:rPr>
              <a:t>Details to include:</a:t>
            </a:r>
          </a:p>
          <a:p>
            <a:pPr marL="842427" indent="-571500">
              <a:buFont typeface="Arial" panose="020B0604020202020204" pitchFamily="34" charset="0"/>
              <a:buChar char="•"/>
            </a:pPr>
            <a:r>
              <a:rPr lang="en-US" sz="2800" dirty="0">
                <a:latin typeface="Avenir Next LT Pro Light" panose="020B0304020202020204" pitchFamily="34" charset="0"/>
              </a:rPr>
              <a:t>Total amount due</a:t>
            </a:r>
          </a:p>
          <a:p>
            <a:pPr marL="842427" indent="-571500">
              <a:buFont typeface="Arial" panose="020B0604020202020204" pitchFamily="34" charset="0"/>
              <a:buChar char="•"/>
            </a:pPr>
            <a:r>
              <a:rPr lang="en-US" sz="2800" dirty="0">
                <a:latin typeface="Avenir Next LT Pro Light" panose="020B0304020202020204" pitchFamily="34" charset="0"/>
              </a:rPr>
              <a:t>Where to send the check</a:t>
            </a:r>
          </a:p>
          <a:p>
            <a:pPr marL="842427" indent="-571500">
              <a:buFont typeface="Arial" panose="020B0604020202020204" pitchFamily="34" charset="0"/>
              <a:buChar char="•"/>
            </a:pPr>
            <a:r>
              <a:rPr lang="en-US" sz="2800" dirty="0">
                <a:latin typeface="Avenir Next LT Pro Light" panose="020B0304020202020204" pitchFamily="34" charset="0"/>
              </a:rPr>
              <a:t>Check payable </a:t>
            </a:r>
          </a:p>
          <a:p>
            <a:pPr marL="842427" indent="-571500">
              <a:buFont typeface="Arial" panose="020B0604020202020204" pitchFamily="34" charset="0"/>
              <a:buChar char="•"/>
            </a:pPr>
            <a:r>
              <a:rPr lang="en-US" sz="2800" dirty="0">
                <a:latin typeface="Avenir Next LT Pro Light" panose="020B0304020202020204" pitchFamily="34" charset="0"/>
              </a:rPr>
              <a:t>Outline of dues and fees</a:t>
            </a:r>
          </a:p>
          <a:p>
            <a:pPr marL="842427" indent="-571500">
              <a:buFont typeface="Arial" panose="020B0604020202020204" pitchFamily="34" charset="0"/>
              <a:buChar char="•"/>
            </a:pPr>
            <a:r>
              <a:rPr lang="en-US" sz="2800" dirty="0">
                <a:latin typeface="Avenir Next LT Pro Light" panose="020B0304020202020204" pitchFamily="34" charset="0"/>
              </a:rPr>
              <a:t>Dues and fees are not considered a tax-deductible expense </a:t>
            </a:r>
          </a:p>
        </p:txBody>
      </p:sp>
      <p:sp>
        <p:nvSpPr>
          <p:cNvPr id="3" name="Title 2">
            <a:extLst>
              <a:ext uri="{FF2B5EF4-FFF2-40B4-BE49-F238E27FC236}">
                <a16:creationId xmlns:a16="http://schemas.microsoft.com/office/drawing/2014/main" id="{1BBB826C-1C82-443F-8934-75F09889CC69}"/>
              </a:ext>
            </a:extLst>
          </p:cNvPr>
          <p:cNvSpPr>
            <a:spLocks noGrp="1"/>
          </p:cNvSpPr>
          <p:nvPr>
            <p:ph type="title"/>
          </p:nvPr>
        </p:nvSpPr>
        <p:spPr>
          <a:xfrm>
            <a:off x="1197810" y="207353"/>
            <a:ext cx="10261600" cy="846137"/>
          </a:xfrm>
        </p:spPr>
        <p:txBody>
          <a:bodyPr/>
          <a:lstStyle/>
          <a:p>
            <a:r>
              <a:rPr lang="en-US">
                <a:latin typeface="Avenir Next LT Pro Demi" panose="020B0704020202020204" pitchFamily="34" charset="0"/>
              </a:rPr>
              <a:t>Member Statements </a:t>
            </a:r>
          </a:p>
        </p:txBody>
      </p:sp>
      <p:pic>
        <p:nvPicPr>
          <p:cNvPr id="6" name="Picture 5" descr="A picture containing indoor, table, person&#10;&#10;Description generated with very high confidence">
            <a:extLst>
              <a:ext uri="{FF2B5EF4-FFF2-40B4-BE49-F238E27FC236}">
                <a16:creationId xmlns:a16="http://schemas.microsoft.com/office/drawing/2014/main" id="{FA1D8771-2FA2-4685-A1C1-8BD47EED86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49759" y="1284990"/>
            <a:ext cx="4424586" cy="4288020"/>
          </a:xfrm>
          <a:prstGeom prst="rect">
            <a:avLst/>
          </a:prstGeom>
        </p:spPr>
      </p:pic>
    </p:spTree>
    <p:custDataLst>
      <p:tags r:id="rId1"/>
    </p:custDataLst>
    <p:extLst>
      <p:ext uri="{BB962C8B-B14F-4D97-AF65-F5344CB8AC3E}">
        <p14:creationId xmlns:p14="http://schemas.microsoft.com/office/powerpoint/2010/main" val="121577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BE08AD0-2DF0-44A0-9A93-CDAEA3AF7D6B}"/>
              </a:ext>
            </a:extLst>
          </p:cNvPr>
          <p:cNvSpPr>
            <a:spLocks noGrp="1"/>
          </p:cNvSpPr>
          <p:nvPr>
            <p:ph type="body" idx="1"/>
          </p:nvPr>
        </p:nvSpPr>
        <p:spPr/>
        <p:txBody>
          <a:bodyPr/>
          <a:lstStyle/>
          <a:p>
            <a:pPr marL="457189" indent="-457189" algn="l">
              <a:buFont typeface="Arial" panose="020B0604020202020204" pitchFamily="34" charset="0"/>
              <a:buChar char="•"/>
            </a:pPr>
            <a:r>
              <a:rPr lang="en-US">
                <a:latin typeface="Avenir Next LT Pro" panose="020B0504020202020204" pitchFamily="34" charset="0"/>
              </a:rPr>
              <a:t>&lt;&lt;INSERT TRAINING SPECIFIC ETIQUETTE&gt;&gt;</a:t>
            </a:r>
          </a:p>
          <a:p>
            <a:pPr marL="457189" indent="-457189" algn="l">
              <a:buFont typeface="Arial" panose="020B0604020202020204" pitchFamily="34" charset="0"/>
              <a:buChar char="•"/>
            </a:pPr>
            <a:endParaRPr lang="en-US"/>
          </a:p>
        </p:txBody>
      </p:sp>
      <p:sp>
        <p:nvSpPr>
          <p:cNvPr id="2" name="Title 1">
            <a:extLst>
              <a:ext uri="{FF2B5EF4-FFF2-40B4-BE49-F238E27FC236}">
                <a16:creationId xmlns:a16="http://schemas.microsoft.com/office/drawing/2014/main" id="{0D2544A9-CA92-4F5C-88D5-1DE86FB7F8E3}"/>
              </a:ext>
            </a:extLst>
          </p:cNvPr>
          <p:cNvSpPr>
            <a:spLocks noGrp="1"/>
          </p:cNvSpPr>
          <p:nvPr>
            <p:ph type="title"/>
          </p:nvPr>
        </p:nvSpPr>
        <p:spPr/>
        <p:txBody>
          <a:bodyPr/>
          <a:lstStyle/>
          <a:p>
            <a:r>
              <a:rPr lang="en-US" sz="5867">
                <a:solidFill>
                  <a:srgbClr val="B4975A"/>
                </a:solidFill>
                <a:latin typeface="Avenir Next LT Pro Demi" panose="020B0704020202020204" pitchFamily="34" charset="0"/>
              </a:rPr>
              <a:t>Housekeeping Notes</a:t>
            </a:r>
            <a:endParaRPr lang="en-US" sz="5867"/>
          </a:p>
        </p:txBody>
      </p:sp>
    </p:spTree>
    <p:extLst>
      <p:ext uri="{BB962C8B-B14F-4D97-AF65-F5344CB8AC3E}">
        <p14:creationId xmlns:p14="http://schemas.microsoft.com/office/powerpoint/2010/main" val="242519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0EB9B7-60B1-4BC1-8AB9-D547604956CE}"/>
              </a:ext>
            </a:extLst>
          </p:cNvPr>
          <p:cNvSpPr>
            <a:spLocks noGrp="1"/>
          </p:cNvSpPr>
          <p:nvPr>
            <p:ph type="title"/>
          </p:nvPr>
        </p:nvSpPr>
        <p:spPr/>
        <p:txBody>
          <a:bodyPr/>
          <a:lstStyle/>
          <a:p>
            <a:r>
              <a:rPr lang="en-US">
                <a:latin typeface="Avenir Next LT Pro Demi" panose="020B0704020202020204" pitchFamily="34" charset="0"/>
              </a:rPr>
              <a:t>Administrative Accounts</a:t>
            </a:r>
          </a:p>
        </p:txBody>
      </p:sp>
      <p:graphicFrame>
        <p:nvGraphicFramePr>
          <p:cNvPr id="12" name="Diagram 11">
            <a:extLst>
              <a:ext uri="{FF2B5EF4-FFF2-40B4-BE49-F238E27FC236}">
                <a16:creationId xmlns:a16="http://schemas.microsoft.com/office/drawing/2014/main" id="{5176D07B-FCFC-9141-AEA9-0520162D9762}"/>
              </a:ext>
            </a:extLst>
          </p:cNvPr>
          <p:cNvGraphicFramePr/>
          <p:nvPr>
            <p:extLst>
              <p:ext uri="{D42A27DB-BD31-4B8C-83A1-F6EECF244321}">
                <p14:modId xmlns:p14="http://schemas.microsoft.com/office/powerpoint/2010/main" val="2371059808"/>
              </p:ext>
            </p:extLst>
          </p:nvPr>
        </p:nvGraphicFramePr>
        <p:xfrm>
          <a:off x="1422400" y="1295401"/>
          <a:ext cx="10261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087050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0EB9B7-60B1-4BC1-8AB9-D547604956CE}"/>
              </a:ext>
            </a:extLst>
          </p:cNvPr>
          <p:cNvSpPr>
            <a:spLocks noGrp="1"/>
          </p:cNvSpPr>
          <p:nvPr>
            <p:ph type="title"/>
          </p:nvPr>
        </p:nvSpPr>
        <p:spPr/>
        <p:txBody>
          <a:bodyPr/>
          <a:lstStyle/>
          <a:p>
            <a:r>
              <a:rPr lang="en-US">
                <a:latin typeface="Avenir Next LT Pro Demi" panose="020B0704020202020204" pitchFamily="34" charset="0"/>
              </a:rPr>
              <a:t>Service Accounts</a:t>
            </a:r>
          </a:p>
        </p:txBody>
      </p:sp>
      <p:graphicFrame>
        <p:nvGraphicFramePr>
          <p:cNvPr id="12" name="Diagram 11">
            <a:extLst>
              <a:ext uri="{FF2B5EF4-FFF2-40B4-BE49-F238E27FC236}">
                <a16:creationId xmlns:a16="http://schemas.microsoft.com/office/drawing/2014/main" id="{5176D07B-FCFC-9141-AEA9-0520162D9762}"/>
              </a:ext>
            </a:extLst>
          </p:cNvPr>
          <p:cNvGraphicFramePr/>
          <p:nvPr>
            <p:extLst>
              <p:ext uri="{D42A27DB-BD31-4B8C-83A1-F6EECF244321}">
                <p14:modId xmlns:p14="http://schemas.microsoft.com/office/powerpoint/2010/main" val="354451613"/>
              </p:ext>
            </p:extLst>
          </p:nvPr>
        </p:nvGraphicFramePr>
        <p:xfrm>
          <a:off x="1422400" y="1295401"/>
          <a:ext cx="10261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63590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91CDBB-8B1F-304B-B1ED-F17DC27B2EA2}"/>
              </a:ext>
            </a:extLst>
          </p:cNvPr>
          <p:cNvSpPr>
            <a:spLocks noGrp="1"/>
          </p:cNvSpPr>
          <p:nvPr>
            <p:ph type="body" idx="1"/>
          </p:nvPr>
        </p:nvSpPr>
        <p:spPr>
          <a:xfrm>
            <a:off x="1294063" y="1495928"/>
            <a:ext cx="5154864" cy="4656134"/>
          </a:xfrm>
        </p:spPr>
        <p:txBody>
          <a:bodyPr/>
          <a:lstStyle/>
          <a:p>
            <a:r>
              <a:rPr lang="en-US" sz="3200">
                <a:solidFill>
                  <a:srgbClr val="57585A"/>
                </a:solidFill>
                <a:latin typeface="Avenir Next LT Pro" panose="020B0504020202020204" pitchFamily="34" charset="0"/>
              </a:rPr>
              <a:t>Clubs can pay all or a portion of each member's expenses for the Kiwanis Education Conference — part of the Kiwanis International convention — from its service account.</a:t>
            </a:r>
          </a:p>
        </p:txBody>
      </p:sp>
      <p:sp>
        <p:nvSpPr>
          <p:cNvPr id="3" name="Title 2">
            <a:extLst>
              <a:ext uri="{FF2B5EF4-FFF2-40B4-BE49-F238E27FC236}">
                <a16:creationId xmlns:a16="http://schemas.microsoft.com/office/drawing/2014/main" id="{FF8EA5E0-D40D-8A49-9811-9E1EC692F573}"/>
              </a:ext>
            </a:extLst>
          </p:cNvPr>
          <p:cNvSpPr>
            <a:spLocks noGrp="1"/>
          </p:cNvSpPr>
          <p:nvPr>
            <p:ph type="title"/>
          </p:nvPr>
        </p:nvSpPr>
        <p:spPr/>
        <p:txBody>
          <a:bodyPr/>
          <a:lstStyle/>
          <a:p>
            <a:r>
              <a:rPr lang="en-US">
                <a:latin typeface="Avenir Next LT Pro Demi" panose="020B0704020202020204" pitchFamily="34" charset="0"/>
              </a:rPr>
              <a:t>Did you know?</a:t>
            </a:r>
          </a:p>
        </p:txBody>
      </p:sp>
      <p:pic>
        <p:nvPicPr>
          <p:cNvPr id="7" name="Picture 6" descr="A person holding a tablet&#10;&#10;Description automatically generated with low confidence">
            <a:extLst>
              <a:ext uri="{FF2B5EF4-FFF2-40B4-BE49-F238E27FC236}">
                <a16:creationId xmlns:a16="http://schemas.microsoft.com/office/drawing/2014/main" id="{9CF67352-4582-461D-9CAE-A05D70DBB62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84903" y="0"/>
            <a:ext cx="5407097" cy="6858000"/>
          </a:xfrm>
          <a:prstGeom prst="rect">
            <a:avLst/>
          </a:prstGeom>
        </p:spPr>
      </p:pic>
    </p:spTree>
    <p:extLst>
      <p:ext uri="{BB962C8B-B14F-4D97-AF65-F5344CB8AC3E}">
        <p14:creationId xmlns:p14="http://schemas.microsoft.com/office/powerpoint/2010/main" val="4050826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493DB4-6168-431C-80CF-357D67304451}"/>
              </a:ext>
            </a:extLst>
          </p:cNvPr>
          <p:cNvSpPr>
            <a:spLocks noGrp="1"/>
          </p:cNvSpPr>
          <p:nvPr>
            <p:ph type="body" idx="1"/>
          </p:nvPr>
        </p:nvSpPr>
        <p:spPr>
          <a:xfrm>
            <a:off x="6553200" y="1272246"/>
            <a:ext cx="5298965" cy="4897434"/>
          </a:xfrm>
        </p:spPr>
        <p:txBody>
          <a:bodyPr/>
          <a:lstStyle/>
          <a:p>
            <a:r>
              <a:rPr lang="en-US" sz="3200">
                <a:latin typeface="Avenir Next LT Pro Light" panose="020B0304020202020204" pitchFamily="34" charset="0"/>
              </a:rPr>
              <a:t>Legal requirement</a:t>
            </a:r>
          </a:p>
          <a:p>
            <a:r>
              <a:rPr lang="en-US" sz="3200">
                <a:latin typeface="Avenir Next LT Pro Light" panose="020B0304020202020204" pitchFamily="34" charset="0"/>
              </a:rPr>
              <a:t>Completed by independent auditor or an internal committee</a:t>
            </a:r>
          </a:p>
          <a:p>
            <a:r>
              <a:rPr lang="en-US" sz="3200">
                <a:latin typeface="Avenir Next LT Pro Light" panose="020B0304020202020204" pitchFamily="34" charset="0"/>
              </a:rPr>
              <a:t>Standard Form for Club Bylaws</a:t>
            </a:r>
          </a:p>
          <a:p>
            <a:r>
              <a:rPr lang="en-US" sz="3200">
                <a:latin typeface="Avenir Next LT Pro Light" panose="020B0304020202020204" pitchFamily="34" charset="0"/>
              </a:rPr>
              <a:t>Treasurer serve on committee</a:t>
            </a:r>
          </a:p>
        </p:txBody>
      </p:sp>
      <p:sp>
        <p:nvSpPr>
          <p:cNvPr id="4" name="Title 3">
            <a:extLst>
              <a:ext uri="{FF2B5EF4-FFF2-40B4-BE49-F238E27FC236}">
                <a16:creationId xmlns:a16="http://schemas.microsoft.com/office/drawing/2014/main" id="{0B87AB5D-924C-4C58-924E-8EF82E767DAE}"/>
              </a:ext>
            </a:extLst>
          </p:cNvPr>
          <p:cNvSpPr>
            <a:spLocks noGrp="1"/>
          </p:cNvSpPr>
          <p:nvPr>
            <p:ph type="title"/>
          </p:nvPr>
        </p:nvSpPr>
        <p:spPr/>
        <p:txBody>
          <a:bodyPr/>
          <a:lstStyle/>
          <a:p>
            <a:r>
              <a:rPr lang="en-US">
                <a:latin typeface="Avenir Next LT Pro Demi" panose="020B0704020202020204" pitchFamily="34" charset="0"/>
              </a:rPr>
              <a:t>Annual Audit</a:t>
            </a:r>
          </a:p>
        </p:txBody>
      </p:sp>
      <p:pic>
        <p:nvPicPr>
          <p:cNvPr id="7" name="Picture 6" descr="A picture containing indoor&#10;&#10;Description generated with very high confidence">
            <a:extLst>
              <a:ext uri="{FF2B5EF4-FFF2-40B4-BE49-F238E27FC236}">
                <a16:creationId xmlns:a16="http://schemas.microsoft.com/office/drawing/2014/main" id="{F6C5864A-FD77-4B18-8FD0-A05270B5801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48804" y="1466520"/>
            <a:ext cx="4547196" cy="4508887"/>
          </a:xfrm>
          <a:prstGeom prst="rect">
            <a:avLst/>
          </a:prstGeom>
        </p:spPr>
      </p:pic>
    </p:spTree>
    <p:custDataLst>
      <p:tags r:id="rId1"/>
    </p:custDataLst>
    <p:extLst>
      <p:ext uri="{BB962C8B-B14F-4D97-AF65-F5344CB8AC3E}">
        <p14:creationId xmlns:p14="http://schemas.microsoft.com/office/powerpoint/2010/main" val="2044550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68F131-98D6-4065-B34F-F878935A48E1}"/>
              </a:ext>
            </a:extLst>
          </p:cNvPr>
          <p:cNvSpPr>
            <a:spLocks noGrp="1"/>
          </p:cNvSpPr>
          <p:nvPr>
            <p:ph type="body" idx="1"/>
          </p:nvPr>
        </p:nvSpPr>
        <p:spPr>
          <a:xfrm>
            <a:off x="744419" y="1511971"/>
            <a:ext cx="5808781" cy="4622799"/>
          </a:xfrm>
        </p:spPr>
        <p:txBody>
          <a:bodyPr/>
          <a:lstStyle/>
          <a:p>
            <a:r>
              <a:rPr lang="en-US" sz="3200">
                <a:latin typeface="Avenir Next LT Pro" panose="020B0504020202020204" pitchFamily="34" charset="0"/>
              </a:rPr>
              <a:t>Legal requirement for U.S. clubs and some clubs in other countries</a:t>
            </a:r>
          </a:p>
          <a:p>
            <a:r>
              <a:rPr lang="en-US" sz="3200">
                <a:latin typeface="Avenir Next LT Pro" panose="020B0504020202020204" pitchFamily="34" charset="0"/>
              </a:rPr>
              <a:t>Typically during charter</a:t>
            </a:r>
          </a:p>
          <a:p>
            <a:r>
              <a:rPr lang="en-US" sz="3200">
                <a:latin typeface="Avenir Next LT Pro" panose="020B0504020202020204" pitchFamily="34" charset="0"/>
              </a:rPr>
              <a:t>Kiwanis International and local government </a:t>
            </a:r>
          </a:p>
          <a:p>
            <a:r>
              <a:rPr lang="en-US" sz="3200">
                <a:latin typeface="Avenir Next LT Pro" panose="020B0504020202020204" pitchFamily="34" charset="0"/>
              </a:rPr>
              <a:t>Questions? Call member services: 1-800-KIWANIS</a:t>
            </a:r>
          </a:p>
        </p:txBody>
      </p:sp>
      <p:sp>
        <p:nvSpPr>
          <p:cNvPr id="3" name="Title 2">
            <a:extLst>
              <a:ext uri="{FF2B5EF4-FFF2-40B4-BE49-F238E27FC236}">
                <a16:creationId xmlns:a16="http://schemas.microsoft.com/office/drawing/2014/main" id="{5E9C63A9-A7D6-476D-B9F8-3F8DCCE8D3FC}"/>
              </a:ext>
            </a:extLst>
          </p:cNvPr>
          <p:cNvSpPr>
            <a:spLocks noGrp="1"/>
          </p:cNvSpPr>
          <p:nvPr>
            <p:ph type="title"/>
          </p:nvPr>
        </p:nvSpPr>
        <p:spPr/>
        <p:txBody>
          <a:bodyPr/>
          <a:lstStyle/>
          <a:p>
            <a:r>
              <a:rPr lang="en-US">
                <a:latin typeface="Avenir Next LT Pro Demi" panose="020B0704020202020204" pitchFamily="34" charset="0"/>
              </a:rPr>
              <a:t>Incorporation</a:t>
            </a:r>
          </a:p>
        </p:txBody>
      </p:sp>
      <p:pic>
        <p:nvPicPr>
          <p:cNvPr id="13" name="Picture 12" descr="A person sitting at a table using a computer&#10;&#10;Description generated with high confidence">
            <a:extLst>
              <a:ext uri="{FF2B5EF4-FFF2-40B4-BE49-F238E27FC236}">
                <a16:creationId xmlns:a16="http://schemas.microsoft.com/office/drawing/2014/main" id="{36303E2B-67BE-46DC-9F19-2DD56FCAB73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54058" y="872332"/>
            <a:ext cx="4929942" cy="5105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942016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273123-7F51-734C-9CB2-39F8D3776B94}"/>
              </a:ext>
            </a:extLst>
          </p:cNvPr>
          <p:cNvSpPr>
            <a:spLocks noGrp="1"/>
          </p:cNvSpPr>
          <p:nvPr>
            <p:ph type="title"/>
          </p:nvPr>
        </p:nvSpPr>
        <p:spPr/>
        <p:txBody>
          <a:bodyPr/>
          <a:lstStyle/>
          <a:p>
            <a:r>
              <a:rPr lang="en-US">
                <a:latin typeface="Avenir Next LT Pro Demi" panose="020B0704020202020204" pitchFamily="34" charset="0"/>
              </a:rPr>
              <a:t>Review</a:t>
            </a:r>
          </a:p>
        </p:txBody>
      </p:sp>
      <p:pic>
        <p:nvPicPr>
          <p:cNvPr id="5" name="Picture 4" descr="A screenshot of a cell phone&#10;&#10;Description automatically generated">
            <a:extLst>
              <a:ext uri="{FF2B5EF4-FFF2-40B4-BE49-F238E27FC236}">
                <a16:creationId xmlns:a16="http://schemas.microsoft.com/office/drawing/2014/main" id="{818224AA-A1FB-9245-A35E-D2316AAD9F77}"/>
              </a:ext>
            </a:extLst>
          </p:cNvPr>
          <p:cNvPicPr>
            <a:picLocks noChangeAspect="1"/>
          </p:cNvPicPr>
          <p:nvPr/>
        </p:nvPicPr>
        <p:blipFill>
          <a:blip r:embed="rId3"/>
          <a:stretch>
            <a:fillRect/>
          </a:stretch>
        </p:blipFill>
        <p:spPr>
          <a:xfrm>
            <a:off x="1651989" y="1418591"/>
            <a:ext cx="8888021" cy="4392930"/>
          </a:xfrm>
          <a:prstGeom prst="rect">
            <a:avLst/>
          </a:prstGeom>
        </p:spPr>
      </p:pic>
    </p:spTree>
    <p:extLst>
      <p:ext uri="{BB962C8B-B14F-4D97-AF65-F5344CB8AC3E}">
        <p14:creationId xmlns:p14="http://schemas.microsoft.com/office/powerpoint/2010/main" val="4153910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E8939C-8B60-4AA5-A35A-0956737F1389}"/>
              </a:ext>
            </a:extLst>
          </p:cNvPr>
          <p:cNvSpPr>
            <a:spLocks noGrp="1"/>
          </p:cNvSpPr>
          <p:nvPr>
            <p:ph type="body" idx="1"/>
          </p:nvPr>
        </p:nvSpPr>
        <p:spPr>
          <a:xfrm>
            <a:off x="1450474" y="1199148"/>
            <a:ext cx="5960979" cy="5080000"/>
          </a:xfrm>
        </p:spPr>
        <p:txBody>
          <a:bodyPr/>
          <a:lstStyle/>
          <a:p>
            <a:pPr marL="571500" indent="-571500">
              <a:buFont typeface="Arial" panose="020B0604020202020204" pitchFamily="34" charset="0"/>
              <a:buChar char="•"/>
            </a:pPr>
            <a:r>
              <a:rPr lang="en-US" sz="2800">
                <a:latin typeface="Avenir Next LT Pro" panose="020B0504020202020204" pitchFamily="34" charset="0"/>
              </a:rPr>
              <a:t>Club checkbook</a:t>
            </a:r>
          </a:p>
          <a:p>
            <a:pPr marL="571500" indent="-571500">
              <a:buFont typeface="Arial" panose="020B0604020202020204" pitchFamily="34" charset="0"/>
              <a:buChar char="•"/>
            </a:pPr>
            <a:r>
              <a:rPr lang="en-US" sz="2800">
                <a:latin typeface="Avenir Next LT Pro" panose="020B0504020202020204" pitchFamily="34" charset="0"/>
              </a:rPr>
              <a:t>Paid invoices file</a:t>
            </a:r>
          </a:p>
          <a:p>
            <a:pPr marL="571500" indent="-571500">
              <a:buFont typeface="Arial" panose="020B0604020202020204" pitchFamily="34" charset="0"/>
              <a:buChar char="•"/>
            </a:pPr>
            <a:r>
              <a:rPr lang="en-US" sz="2800">
                <a:latin typeface="Avenir Next LT Pro" panose="020B0504020202020204" pitchFamily="34" charset="0"/>
              </a:rPr>
              <a:t>Cash receipts file (deposit records)</a:t>
            </a:r>
          </a:p>
          <a:p>
            <a:pPr marL="571500" indent="-571500">
              <a:buFont typeface="Arial" panose="020B0604020202020204" pitchFamily="34" charset="0"/>
              <a:buChar char="•"/>
            </a:pPr>
            <a:r>
              <a:rPr lang="en-US" sz="2800">
                <a:latin typeface="Avenir Next LT Pro" panose="020B0504020202020204" pitchFamily="34" charset="0"/>
              </a:rPr>
              <a:t>Bank statements and reconciliations</a:t>
            </a:r>
          </a:p>
          <a:p>
            <a:pPr marL="571500" indent="-571500">
              <a:buFont typeface="Arial" panose="020B0604020202020204" pitchFamily="34" charset="0"/>
              <a:buChar char="•"/>
            </a:pPr>
            <a:r>
              <a:rPr lang="en-US" sz="2800">
                <a:latin typeface="Avenir Next LT Pro" panose="020B0504020202020204" pitchFamily="34" charset="0"/>
              </a:rPr>
              <a:t>Treasurer's reports</a:t>
            </a:r>
          </a:p>
          <a:p>
            <a:pPr marL="571500" indent="-571500">
              <a:buFont typeface="Arial" panose="020B0604020202020204" pitchFamily="34" charset="0"/>
              <a:buChar char="•"/>
            </a:pPr>
            <a:r>
              <a:rPr lang="en-US" sz="2800">
                <a:latin typeface="Avenir Next LT Pro" panose="020B0504020202020204" pitchFamily="34" charset="0"/>
              </a:rPr>
              <a:t>Budget files</a:t>
            </a:r>
          </a:p>
          <a:p>
            <a:pPr marL="571500" indent="-571500">
              <a:buFont typeface="Arial" panose="020B0604020202020204" pitchFamily="34" charset="0"/>
              <a:buChar char="•"/>
            </a:pPr>
            <a:r>
              <a:rPr lang="en-US" sz="2800">
                <a:latin typeface="Avenir Next LT Pro" panose="020B0504020202020204" pitchFamily="34" charset="0"/>
              </a:rPr>
              <a:t>Official documentation required by state or local law</a:t>
            </a:r>
          </a:p>
        </p:txBody>
      </p:sp>
      <p:sp>
        <p:nvSpPr>
          <p:cNvPr id="3" name="Title 2">
            <a:extLst>
              <a:ext uri="{FF2B5EF4-FFF2-40B4-BE49-F238E27FC236}">
                <a16:creationId xmlns:a16="http://schemas.microsoft.com/office/drawing/2014/main" id="{AE26137C-70E9-4787-B3BC-8908042634F3}"/>
              </a:ext>
            </a:extLst>
          </p:cNvPr>
          <p:cNvSpPr>
            <a:spLocks noGrp="1"/>
          </p:cNvSpPr>
          <p:nvPr>
            <p:ph type="title"/>
          </p:nvPr>
        </p:nvSpPr>
        <p:spPr>
          <a:xfrm>
            <a:off x="1125621" y="39478"/>
            <a:ext cx="6285832" cy="1448428"/>
          </a:xfrm>
        </p:spPr>
        <p:txBody>
          <a:bodyPr/>
          <a:lstStyle/>
          <a:p>
            <a:r>
              <a:rPr lang="en-US" sz="4400">
                <a:latin typeface="Avenir Next LT Pro Demi" panose="020B0704020202020204" pitchFamily="34" charset="0"/>
              </a:rPr>
              <a:t>Files to be Maintained</a:t>
            </a:r>
          </a:p>
        </p:txBody>
      </p:sp>
      <p:pic>
        <p:nvPicPr>
          <p:cNvPr id="5" name="Picture 4" descr="A group of people in a library&#10;&#10;Description automatically generated with medium confidence">
            <a:extLst>
              <a:ext uri="{FF2B5EF4-FFF2-40B4-BE49-F238E27FC236}">
                <a16:creationId xmlns:a16="http://schemas.microsoft.com/office/drawing/2014/main" id="{F4786B53-06FE-4A89-85A6-53B9B7522F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4011" y="0"/>
            <a:ext cx="4567989" cy="6858000"/>
          </a:xfrm>
          <a:prstGeom prst="rect">
            <a:avLst/>
          </a:prstGeom>
        </p:spPr>
      </p:pic>
    </p:spTree>
    <p:custDataLst>
      <p:tags r:id="rId1"/>
    </p:custDataLst>
    <p:extLst>
      <p:ext uri="{BB962C8B-B14F-4D97-AF65-F5344CB8AC3E}">
        <p14:creationId xmlns:p14="http://schemas.microsoft.com/office/powerpoint/2010/main" val="5061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E8939C-8B60-4AA5-A35A-0956737F1389}"/>
              </a:ext>
            </a:extLst>
          </p:cNvPr>
          <p:cNvSpPr>
            <a:spLocks noGrp="1"/>
          </p:cNvSpPr>
          <p:nvPr>
            <p:ph type="body" idx="1"/>
          </p:nvPr>
        </p:nvSpPr>
        <p:spPr>
          <a:xfrm>
            <a:off x="965200" y="1373651"/>
            <a:ext cx="6045200" cy="4660034"/>
          </a:xfrm>
        </p:spPr>
        <p:txBody>
          <a:bodyPr/>
          <a:lstStyle/>
          <a:p>
            <a:r>
              <a:rPr lang="en-US" sz="3200">
                <a:latin typeface="Avenir Next LT Pro" panose="020B0504020202020204" pitchFamily="34" charset="0"/>
              </a:rPr>
              <a:t>Cancelled checks (seven years)</a:t>
            </a:r>
          </a:p>
          <a:p>
            <a:r>
              <a:rPr lang="en-US" sz="3200">
                <a:latin typeface="Avenir Next LT Pro" panose="020B0504020202020204" pitchFamily="34" charset="0"/>
              </a:rPr>
              <a:t>Invoices</a:t>
            </a:r>
          </a:p>
          <a:p>
            <a:r>
              <a:rPr lang="en-US" sz="3200">
                <a:latin typeface="Avenir Next LT Pro" panose="020B0504020202020204" pitchFamily="34" charset="0"/>
              </a:rPr>
              <a:t>Financial records and reports</a:t>
            </a:r>
          </a:p>
          <a:p>
            <a:r>
              <a:rPr lang="en-US" sz="3200">
                <a:latin typeface="Avenir Next LT Pro" panose="020B0504020202020204" pitchFamily="34" charset="0"/>
              </a:rPr>
              <a:t>Official documents related to the club foundation</a:t>
            </a:r>
          </a:p>
        </p:txBody>
      </p:sp>
      <p:sp>
        <p:nvSpPr>
          <p:cNvPr id="3" name="Title 2">
            <a:extLst>
              <a:ext uri="{FF2B5EF4-FFF2-40B4-BE49-F238E27FC236}">
                <a16:creationId xmlns:a16="http://schemas.microsoft.com/office/drawing/2014/main" id="{AE26137C-70E9-4787-B3BC-8908042634F3}"/>
              </a:ext>
            </a:extLst>
          </p:cNvPr>
          <p:cNvSpPr>
            <a:spLocks noGrp="1"/>
          </p:cNvSpPr>
          <p:nvPr>
            <p:ph type="title"/>
          </p:nvPr>
        </p:nvSpPr>
        <p:spPr>
          <a:xfrm>
            <a:off x="965200" y="395417"/>
            <a:ext cx="10261600" cy="846137"/>
          </a:xfrm>
        </p:spPr>
        <p:txBody>
          <a:bodyPr/>
          <a:lstStyle/>
          <a:p>
            <a:r>
              <a:rPr lang="en-US">
                <a:latin typeface="Avenir Next LT Pro Demi" panose="020B0704020202020204" pitchFamily="34" charset="0"/>
              </a:rPr>
              <a:t>Permanent records</a:t>
            </a:r>
          </a:p>
        </p:txBody>
      </p:sp>
      <p:pic>
        <p:nvPicPr>
          <p:cNvPr id="5" name="Picture 4" descr="A picture containing person, little, indoor, child&#10;&#10;Description generated with very high confidence">
            <a:extLst>
              <a:ext uri="{FF2B5EF4-FFF2-40B4-BE49-F238E27FC236}">
                <a16:creationId xmlns:a16="http://schemas.microsoft.com/office/drawing/2014/main" id="{43100AE4-B669-44EC-8A92-FA9ACD1E9B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7556163" y="1373651"/>
            <a:ext cx="3962068" cy="37517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89753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val 69">
            <a:extLst>
              <a:ext uri="{FF2B5EF4-FFF2-40B4-BE49-F238E27FC236}">
                <a16:creationId xmlns:a16="http://schemas.microsoft.com/office/drawing/2014/main" id="{CA0897E2-317C-4B43-B1F8-0C6033B63338}"/>
              </a:ext>
            </a:extLst>
          </p:cNvPr>
          <p:cNvSpPr/>
          <p:nvPr/>
        </p:nvSpPr>
        <p:spPr>
          <a:xfrm>
            <a:off x="8026400" y="4595813"/>
            <a:ext cx="1279525" cy="1279525"/>
          </a:xfrm>
          <a:prstGeom prst="ellipse">
            <a:avLst/>
          </a:prstGeom>
          <a:solidFill>
            <a:srgbClr val="9ACA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a16="http://schemas.microsoft.com/office/drawing/2014/main" id="{F4B4C672-B71F-4A36-9BF9-2809B2CFC6D9}"/>
              </a:ext>
            </a:extLst>
          </p:cNvPr>
          <p:cNvSpPr/>
          <p:nvPr/>
        </p:nvSpPr>
        <p:spPr>
          <a:xfrm>
            <a:off x="2886075" y="4595813"/>
            <a:ext cx="1279525" cy="1279525"/>
          </a:xfrm>
          <a:prstGeom prst="ellipse">
            <a:avLst/>
          </a:prstGeom>
          <a:solidFill>
            <a:srgbClr val="9ACA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 name="Straight Connector 12">
            <a:extLst>
              <a:ext uri="{FF2B5EF4-FFF2-40B4-BE49-F238E27FC236}">
                <a16:creationId xmlns:a16="http://schemas.microsoft.com/office/drawing/2014/main" id="{5E2AC2F6-83A2-4C32-8618-D98CCBB86E9E}"/>
              </a:ext>
            </a:extLst>
          </p:cNvPr>
          <p:cNvCxnSpPr/>
          <p:nvPr/>
        </p:nvCxnSpPr>
        <p:spPr>
          <a:xfrm>
            <a:off x="131763" y="3309938"/>
            <a:ext cx="11887200" cy="0"/>
          </a:xfrm>
          <a:prstGeom prst="line">
            <a:avLst/>
          </a:prstGeom>
          <a:ln w="254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C97FBA85-0F21-42F5-B617-62AE24C2BDA3}"/>
              </a:ext>
            </a:extLst>
          </p:cNvPr>
          <p:cNvSpPr>
            <a:spLocks noChangeAspect="1"/>
          </p:cNvSpPr>
          <p:nvPr/>
        </p:nvSpPr>
        <p:spPr>
          <a:xfrm>
            <a:off x="1143000" y="3238500"/>
            <a:ext cx="144463" cy="142875"/>
          </a:xfrm>
          <a:prstGeom prst="ellipse">
            <a:avLst/>
          </a:prstGeom>
          <a:solidFill>
            <a:schemeClr val="bg2"/>
          </a:solidFill>
          <a:ln w="254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9" tIns="60933" rIns="121869" bIns="60933" anchor="ctr"/>
          <a:lstStyle/>
          <a:p>
            <a:pPr algn="ctr">
              <a:defRPr/>
            </a:pPr>
            <a:endParaRPr lang="en-JM" sz="2299">
              <a:ln w="19050" cmpd="sng">
                <a:solidFill>
                  <a:schemeClr val="tx1"/>
                </a:solidFill>
              </a:ln>
              <a:solidFill>
                <a:schemeClr val="tx1">
                  <a:lumMod val="85000"/>
                  <a:lumOff val="15000"/>
                </a:schemeClr>
              </a:solidFill>
            </a:endParaRPr>
          </a:p>
        </p:txBody>
      </p:sp>
      <p:sp>
        <p:nvSpPr>
          <p:cNvPr id="15" name="TextBox 14">
            <a:extLst>
              <a:ext uri="{FF2B5EF4-FFF2-40B4-BE49-F238E27FC236}">
                <a16:creationId xmlns:a16="http://schemas.microsoft.com/office/drawing/2014/main" id="{9FB3D988-0625-4F04-B62D-4DEE23EDA47C}"/>
              </a:ext>
            </a:extLst>
          </p:cNvPr>
          <p:cNvSpPr txBox="1">
            <a:spLocks noChangeArrowheads="1"/>
          </p:cNvSpPr>
          <p:nvPr/>
        </p:nvSpPr>
        <p:spPr bwMode="auto">
          <a:xfrm>
            <a:off x="131763" y="3475037"/>
            <a:ext cx="2257424" cy="320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spcBef>
                <a:spcPct val="0"/>
              </a:spcBef>
              <a:buClrTx/>
              <a:buFontTx/>
              <a:buNone/>
            </a:pPr>
            <a:r>
              <a:rPr lang="en-US" altLang="en-US" sz="2400">
                <a:latin typeface="Avenir Next LT Pro" panose="020B0504020202020204" pitchFamily="34" charset="0"/>
                <a:cs typeface="Arial" panose="020B0604020202020204" pitchFamily="34" charset="0"/>
              </a:rPr>
              <a:t>Committees submit budget</a:t>
            </a:r>
          </a:p>
          <a:p>
            <a:pPr>
              <a:spcBef>
                <a:spcPct val="0"/>
              </a:spcBef>
              <a:buClrTx/>
              <a:buFontTx/>
              <a:buNone/>
            </a:pPr>
            <a:br>
              <a:rPr lang="en-US" altLang="en-US" sz="2400">
                <a:latin typeface="Avenir Next LT Pro" panose="020B0504020202020204" pitchFamily="34" charset="0"/>
                <a:cs typeface="Arial" panose="020B0604020202020204" pitchFamily="34" charset="0"/>
              </a:rPr>
            </a:br>
            <a:endParaRPr lang="en-US" altLang="en-US" sz="2400">
              <a:latin typeface="Avenir Next LT Pro" panose="020B0504020202020204" pitchFamily="34" charset="0"/>
              <a:cs typeface="Arial" panose="020B0604020202020204" pitchFamily="34" charset="0"/>
            </a:endParaRPr>
          </a:p>
          <a:p>
            <a:pPr>
              <a:spcBef>
                <a:spcPct val="0"/>
              </a:spcBef>
              <a:buClrTx/>
              <a:buFontTx/>
              <a:buNone/>
            </a:pPr>
            <a:r>
              <a:rPr lang="en-US" altLang="en-US" sz="2400">
                <a:latin typeface="Avenir Next LT Pro" panose="020B0504020202020204" pitchFamily="34" charset="0"/>
                <a:cs typeface="Arial" panose="020B0604020202020204" pitchFamily="34" charset="0"/>
              </a:rPr>
              <a:t>Board approves at first meeting</a:t>
            </a:r>
          </a:p>
        </p:txBody>
      </p:sp>
      <p:sp>
        <p:nvSpPr>
          <p:cNvPr id="120839" name="TextBox 15">
            <a:extLst>
              <a:ext uri="{FF2B5EF4-FFF2-40B4-BE49-F238E27FC236}">
                <a16:creationId xmlns:a16="http://schemas.microsoft.com/office/drawing/2014/main" id="{336B1BA8-B1A6-46E9-828B-B72238E8FAC2}"/>
              </a:ext>
            </a:extLst>
          </p:cNvPr>
          <p:cNvSpPr>
            <a:spLocks noChangeArrowheads="1"/>
          </p:cNvSpPr>
          <p:nvPr/>
        </p:nvSpPr>
        <p:spPr bwMode="auto">
          <a:xfrm>
            <a:off x="396875" y="2659063"/>
            <a:ext cx="1636713" cy="503237"/>
          </a:xfrm>
          <a:prstGeom prst="roundRect">
            <a:avLst>
              <a:gd name="adj" fmla="val 16667"/>
            </a:avLst>
          </a:prstGeom>
          <a:solidFill>
            <a:srgbClr val="003974"/>
          </a:solidFill>
          <a:ln>
            <a:noFill/>
          </a:ln>
          <a:extLst>
            <a:ext uri="{91240B29-F687-4F45-9708-019B960494DF}">
              <a14:hiddenLine xmlns:a14="http://schemas.microsoft.com/office/drawing/2010/main" w="9525">
                <a:solidFill>
                  <a:srgbClr val="000000"/>
                </a:solidFill>
                <a:round/>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endParaRPr lang="en-JM" altLang="en-US" sz="2000">
              <a:solidFill>
                <a:schemeClr val="bg1"/>
              </a:solidFill>
              <a:latin typeface="Arial" panose="020B0604020202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CD33D80A-E3AB-434E-824C-C958F1929CAF}"/>
              </a:ext>
            </a:extLst>
          </p:cNvPr>
          <p:cNvSpPr>
            <a:spLocks noChangeAspect="1"/>
          </p:cNvSpPr>
          <p:nvPr/>
        </p:nvSpPr>
        <p:spPr>
          <a:xfrm>
            <a:off x="3581400" y="3238500"/>
            <a:ext cx="144463" cy="142875"/>
          </a:xfrm>
          <a:prstGeom prst="ellipse">
            <a:avLst/>
          </a:prstGeom>
          <a:solidFill>
            <a:schemeClr val="bg2"/>
          </a:solidFill>
          <a:ln w="254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9" tIns="60933" rIns="121869" bIns="60933" anchor="ctr"/>
          <a:lstStyle/>
          <a:p>
            <a:pPr algn="ctr">
              <a:defRPr/>
            </a:pPr>
            <a:endParaRPr lang="en-JM" sz="2299">
              <a:ln w="19050" cmpd="sng">
                <a:solidFill>
                  <a:schemeClr val="tx1"/>
                </a:solidFill>
              </a:ln>
              <a:solidFill>
                <a:schemeClr val="tx1">
                  <a:lumMod val="85000"/>
                  <a:lumOff val="15000"/>
                </a:schemeClr>
              </a:solidFill>
            </a:endParaRPr>
          </a:p>
        </p:txBody>
      </p:sp>
      <p:sp>
        <p:nvSpPr>
          <p:cNvPr id="32" name="Oval 31">
            <a:extLst>
              <a:ext uri="{FF2B5EF4-FFF2-40B4-BE49-F238E27FC236}">
                <a16:creationId xmlns:a16="http://schemas.microsoft.com/office/drawing/2014/main" id="{4C8C7D35-399F-48EB-BC41-023B2478859B}"/>
              </a:ext>
            </a:extLst>
          </p:cNvPr>
          <p:cNvSpPr>
            <a:spLocks noChangeAspect="1"/>
          </p:cNvSpPr>
          <p:nvPr/>
        </p:nvSpPr>
        <p:spPr>
          <a:xfrm>
            <a:off x="6018213" y="3238500"/>
            <a:ext cx="142875" cy="142875"/>
          </a:xfrm>
          <a:prstGeom prst="ellipse">
            <a:avLst/>
          </a:prstGeom>
          <a:solidFill>
            <a:schemeClr val="bg2"/>
          </a:solidFill>
          <a:ln w="254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9" tIns="60933" rIns="121869" bIns="60933" anchor="ctr"/>
          <a:lstStyle/>
          <a:p>
            <a:pPr algn="ctr">
              <a:defRPr/>
            </a:pPr>
            <a:endParaRPr lang="en-JM" sz="2299">
              <a:ln w="19050" cmpd="sng">
                <a:solidFill>
                  <a:schemeClr val="tx1"/>
                </a:solidFill>
              </a:ln>
              <a:solidFill>
                <a:schemeClr val="tx1">
                  <a:lumMod val="85000"/>
                  <a:lumOff val="15000"/>
                </a:schemeClr>
              </a:solidFill>
            </a:endParaRPr>
          </a:p>
        </p:txBody>
      </p:sp>
      <p:sp>
        <p:nvSpPr>
          <p:cNvPr id="34" name="Oval 33">
            <a:extLst>
              <a:ext uri="{FF2B5EF4-FFF2-40B4-BE49-F238E27FC236}">
                <a16:creationId xmlns:a16="http://schemas.microsoft.com/office/drawing/2014/main" id="{0F2FFFFE-B870-4B67-9603-7C45EBDE6D88}"/>
              </a:ext>
            </a:extLst>
          </p:cNvPr>
          <p:cNvSpPr>
            <a:spLocks noChangeAspect="1"/>
          </p:cNvSpPr>
          <p:nvPr/>
        </p:nvSpPr>
        <p:spPr>
          <a:xfrm>
            <a:off x="8485188" y="3238500"/>
            <a:ext cx="144462" cy="142875"/>
          </a:xfrm>
          <a:prstGeom prst="ellipse">
            <a:avLst/>
          </a:prstGeom>
          <a:solidFill>
            <a:schemeClr val="bg2"/>
          </a:solidFill>
          <a:ln w="254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9" tIns="60933" rIns="121869" bIns="60933" anchor="ctr"/>
          <a:lstStyle/>
          <a:p>
            <a:pPr algn="ctr">
              <a:defRPr/>
            </a:pPr>
            <a:endParaRPr lang="en-JM" sz="2299">
              <a:ln w="19050" cmpd="sng">
                <a:solidFill>
                  <a:schemeClr val="tx1"/>
                </a:solidFill>
              </a:ln>
              <a:solidFill>
                <a:schemeClr val="tx1">
                  <a:lumMod val="85000"/>
                  <a:lumOff val="15000"/>
                </a:schemeClr>
              </a:solidFill>
            </a:endParaRPr>
          </a:p>
        </p:txBody>
      </p:sp>
      <p:sp>
        <p:nvSpPr>
          <p:cNvPr id="36" name="Oval 35">
            <a:extLst>
              <a:ext uri="{FF2B5EF4-FFF2-40B4-BE49-F238E27FC236}">
                <a16:creationId xmlns:a16="http://schemas.microsoft.com/office/drawing/2014/main" id="{20FA9C23-06B6-40DA-8A47-927386E04CB0}"/>
              </a:ext>
            </a:extLst>
          </p:cNvPr>
          <p:cNvSpPr>
            <a:spLocks noChangeAspect="1"/>
          </p:cNvSpPr>
          <p:nvPr/>
        </p:nvSpPr>
        <p:spPr>
          <a:xfrm>
            <a:off x="10950575" y="3238500"/>
            <a:ext cx="144463" cy="142875"/>
          </a:xfrm>
          <a:prstGeom prst="ellipse">
            <a:avLst/>
          </a:prstGeom>
          <a:solidFill>
            <a:schemeClr val="bg2"/>
          </a:solidFill>
          <a:ln w="25400"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869" tIns="60933" rIns="121869" bIns="60933" anchor="ctr"/>
          <a:lstStyle/>
          <a:p>
            <a:pPr algn="ctr">
              <a:defRPr/>
            </a:pPr>
            <a:endParaRPr lang="en-JM" sz="2299">
              <a:ln w="19050" cmpd="sng">
                <a:solidFill>
                  <a:schemeClr val="tx1"/>
                </a:solidFill>
              </a:ln>
              <a:solidFill>
                <a:schemeClr val="tx1">
                  <a:lumMod val="85000"/>
                  <a:lumOff val="15000"/>
                </a:schemeClr>
              </a:solidFill>
            </a:endParaRPr>
          </a:p>
        </p:txBody>
      </p:sp>
      <p:sp>
        <p:nvSpPr>
          <p:cNvPr id="120844" name="Title 2">
            <a:extLst>
              <a:ext uri="{FF2B5EF4-FFF2-40B4-BE49-F238E27FC236}">
                <a16:creationId xmlns:a16="http://schemas.microsoft.com/office/drawing/2014/main" id="{D62736F2-CBBC-4D29-8F17-07AAEC788C5E}"/>
              </a:ext>
            </a:extLst>
          </p:cNvPr>
          <p:cNvSpPr>
            <a:spLocks noGrp="1"/>
          </p:cNvSpPr>
          <p:nvPr>
            <p:ph type="title"/>
          </p:nvPr>
        </p:nvSpPr>
        <p:spPr/>
        <p:txBody>
          <a:bodyPr/>
          <a:lstStyle/>
          <a:p>
            <a:r>
              <a:rPr lang="en-US" altLang="en-US">
                <a:latin typeface="Avenir Next LT Pro Demi" panose="020B0704020202020204" pitchFamily="34" charset="0"/>
                <a:sym typeface="Times New Roman" panose="02020603050405020304" pitchFamily="18" charset="0"/>
              </a:rPr>
              <a:t>Budget Timeline</a:t>
            </a:r>
          </a:p>
        </p:txBody>
      </p:sp>
      <p:sp>
        <p:nvSpPr>
          <p:cNvPr id="2" name="TextBox 1">
            <a:extLst>
              <a:ext uri="{FF2B5EF4-FFF2-40B4-BE49-F238E27FC236}">
                <a16:creationId xmlns:a16="http://schemas.microsoft.com/office/drawing/2014/main" id="{38D4498E-7C72-4193-B409-DD7728C22B05}"/>
              </a:ext>
            </a:extLst>
          </p:cNvPr>
          <p:cNvSpPr txBox="1">
            <a:spLocks noChangeArrowheads="1"/>
          </p:cNvSpPr>
          <p:nvPr/>
        </p:nvSpPr>
        <p:spPr bwMode="auto">
          <a:xfrm>
            <a:off x="2618108" y="1606877"/>
            <a:ext cx="2545387" cy="136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spcBef>
                <a:spcPct val="0"/>
              </a:spcBef>
              <a:buClrTx/>
              <a:buFontTx/>
              <a:buNone/>
            </a:pPr>
            <a:r>
              <a:rPr lang="en-US" altLang="en-US" sz="2400">
                <a:latin typeface="Avenir Next LT Pro" panose="020B0504020202020204" pitchFamily="34" charset="0"/>
                <a:cs typeface="Arial" panose="020B0604020202020204" pitchFamily="34" charset="0"/>
              </a:rPr>
              <a:t>Give monthly financial report to board</a:t>
            </a:r>
          </a:p>
        </p:txBody>
      </p:sp>
      <p:sp>
        <p:nvSpPr>
          <p:cNvPr id="4" name="Rectangle 3">
            <a:extLst>
              <a:ext uri="{FF2B5EF4-FFF2-40B4-BE49-F238E27FC236}">
                <a16:creationId xmlns:a16="http://schemas.microsoft.com/office/drawing/2014/main" id="{A61060EA-F5A5-4590-A7DE-3972ECFAD569}"/>
              </a:ext>
            </a:extLst>
          </p:cNvPr>
          <p:cNvSpPr>
            <a:spLocks noChangeArrowheads="1"/>
          </p:cNvSpPr>
          <p:nvPr/>
        </p:nvSpPr>
        <p:spPr bwMode="auto">
          <a:xfrm>
            <a:off x="628103" y="2644775"/>
            <a:ext cx="1174257" cy="4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69" tIns="60933" rIns="121869" bIns="60933">
            <a:spAutoFit/>
          </a:bodyPr>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r>
              <a:rPr lang="en-JM" altLang="en-US" sz="2100" b="1">
                <a:solidFill>
                  <a:schemeClr val="bg1"/>
                </a:solidFill>
                <a:latin typeface="Arial" panose="020B0604020202020204" pitchFamily="34" charset="0"/>
                <a:cs typeface="Open Sans" panose="020B0606030504020204" pitchFamily="34" charset="0"/>
              </a:rPr>
              <a:t>August</a:t>
            </a:r>
            <a:endParaRPr lang="en-US" altLang="en-US" sz="2100" b="1">
              <a:latin typeface="Arial" panose="020B0604020202020204" pitchFamily="34" charset="0"/>
              <a:cs typeface="Arial" panose="020B0604020202020204" pitchFamily="34" charset="0"/>
            </a:endParaRPr>
          </a:p>
        </p:txBody>
      </p:sp>
      <p:sp>
        <p:nvSpPr>
          <p:cNvPr id="120847" name="Rectangle 75">
            <a:extLst>
              <a:ext uri="{FF2B5EF4-FFF2-40B4-BE49-F238E27FC236}">
                <a16:creationId xmlns:a16="http://schemas.microsoft.com/office/drawing/2014/main" id="{3F8B0834-1D9A-4098-8738-9E6E53A438ED}"/>
              </a:ext>
            </a:extLst>
          </p:cNvPr>
          <p:cNvSpPr>
            <a:spLocks noChangeArrowheads="1"/>
          </p:cNvSpPr>
          <p:nvPr/>
        </p:nvSpPr>
        <p:spPr bwMode="auto">
          <a:xfrm>
            <a:off x="5694363" y="2657475"/>
            <a:ext cx="7905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69" tIns="60933" rIns="121869" bIns="60933" anchor="ctr">
            <a:spAutoFit/>
          </a:bodyPr>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r>
              <a:rPr lang="en-JM" altLang="en-US" sz="2100">
                <a:solidFill>
                  <a:schemeClr val="bg1"/>
                </a:solidFill>
                <a:latin typeface="Arial" panose="020B0604020202020204" pitchFamily="34" charset="0"/>
                <a:cs typeface="Open Sans" panose="020B0606030504020204" pitchFamily="34" charset="0"/>
              </a:rPr>
              <a:t>2003</a:t>
            </a:r>
            <a:endParaRPr lang="en-US" altLang="en-US" sz="2100">
              <a:latin typeface="Arial" panose="020B0604020202020204" pitchFamily="34" charset="0"/>
              <a:cs typeface="Arial" panose="020B0604020202020204" pitchFamily="34" charset="0"/>
            </a:endParaRPr>
          </a:p>
        </p:txBody>
      </p:sp>
      <p:sp>
        <p:nvSpPr>
          <p:cNvPr id="120848" name="Rectangle 76">
            <a:extLst>
              <a:ext uri="{FF2B5EF4-FFF2-40B4-BE49-F238E27FC236}">
                <a16:creationId xmlns:a16="http://schemas.microsoft.com/office/drawing/2014/main" id="{F1F5D20F-B4E0-4A61-981E-5C192940E479}"/>
              </a:ext>
            </a:extLst>
          </p:cNvPr>
          <p:cNvSpPr>
            <a:spLocks noChangeArrowheads="1"/>
          </p:cNvSpPr>
          <p:nvPr/>
        </p:nvSpPr>
        <p:spPr bwMode="auto">
          <a:xfrm>
            <a:off x="8162925" y="2665413"/>
            <a:ext cx="7905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69" tIns="60933" rIns="121869" bIns="60933">
            <a:spAutoFit/>
          </a:bodyPr>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r>
              <a:rPr lang="en-JM" altLang="en-US" sz="2100">
                <a:solidFill>
                  <a:schemeClr val="bg1"/>
                </a:solidFill>
                <a:latin typeface="Arial" panose="020B0604020202020204" pitchFamily="34" charset="0"/>
                <a:cs typeface="Open Sans" panose="020B0606030504020204" pitchFamily="34" charset="0"/>
              </a:rPr>
              <a:t>2004</a:t>
            </a:r>
            <a:endParaRPr lang="en-US" altLang="en-US" sz="2100">
              <a:latin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F1D018F9-3D02-40FD-9474-617A999E34B6}"/>
              </a:ext>
            </a:extLst>
          </p:cNvPr>
          <p:cNvGrpSpPr/>
          <p:nvPr/>
        </p:nvGrpSpPr>
        <p:grpSpPr>
          <a:xfrm>
            <a:off x="1088106" y="1797016"/>
            <a:ext cx="254826" cy="403398"/>
            <a:chOff x="2522077" y="991702"/>
            <a:chExt cx="313551" cy="496617"/>
          </a:xfrm>
          <a:solidFill>
            <a:schemeClr val="bg1"/>
          </a:solidFill>
        </p:grpSpPr>
        <p:sp>
          <p:nvSpPr>
            <p:cNvPr id="62" name="Freeform 11">
              <a:extLst>
                <a:ext uri="{FF2B5EF4-FFF2-40B4-BE49-F238E27FC236}">
                  <a16:creationId xmlns:a16="http://schemas.microsoft.com/office/drawing/2014/main" id="{AC2ED8D8-C3D7-44B1-B0AF-3779BE939707}"/>
                </a:ext>
              </a:extLst>
            </p:cNvPr>
            <p:cNvSpPr>
              <a:spLocks noEditPoints="1"/>
            </p:cNvSpPr>
            <p:nvPr/>
          </p:nvSpPr>
          <p:spPr bwMode="auto">
            <a:xfrm>
              <a:off x="2522077" y="991702"/>
              <a:ext cx="313551" cy="496617"/>
            </a:xfrm>
            <a:custGeom>
              <a:avLst/>
              <a:gdLst>
                <a:gd name="T0" fmla="*/ 22 w 161"/>
                <a:gd name="T1" fmla="*/ 255 h 255"/>
                <a:gd name="T2" fmla="*/ 139 w 161"/>
                <a:gd name="T3" fmla="*/ 255 h 255"/>
                <a:gd name="T4" fmla="*/ 161 w 161"/>
                <a:gd name="T5" fmla="*/ 233 h 255"/>
                <a:gd name="T6" fmla="*/ 161 w 161"/>
                <a:gd name="T7" fmla="*/ 22 h 255"/>
                <a:gd name="T8" fmla="*/ 139 w 161"/>
                <a:gd name="T9" fmla="*/ 0 h 255"/>
                <a:gd name="T10" fmla="*/ 22 w 161"/>
                <a:gd name="T11" fmla="*/ 0 h 255"/>
                <a:gd name="T12" fmla="*/ 0 w 161"/>
                <a:gd name="T13" fmla="*/ 22 h 255"/>
                <a:gd name="T14" fmla="*/ 0 w 161"/>
                <a:gd name="T15" fmla="*/ 233 h 255"/>
                <a:gd name="T16" fmla="*/ 22 w 161"/>
                <a:gd name="T17" fmla="*/ 255 h 255"/>
                <a:gd name="T18" fmla="*/ 149 w 161"/>
                <a:gd name="T19" fmla="*/ 190 h 255"/>
                <a:gd name="T20" fmla="*/ 12 w 161"/>
                <a:gd name="T21" fmla="*/ 190 h 255"/>
                <a:gd name="T22" fmla="*/ 12 w 161"/>
                <a:gd name="T23" fmla="*/ 61 h 255"/>
                <a:gd name="T24" fmla="*/ 149 w 161"/>
                <a:gd name="T25" fmla="*/ 61 h 255"/>
                <a:gd name="T26" fmla="*/ 149 w 161"/>
                <a:gd name="T27" fmla="*/ 190 h 255"/>
                <a:gd name="T28" fmla="*/ 139 w 161"/>
                <a:gd name="T29" fmla="*/ 243 h 255"/>
                <a:gd name="T30" fmla="*/ 22 w 161"/>
                <a:gd name="T31" fmla="*/ 243 h 255"/>
                <a:gd name="T32" fmla="*/ 12 w 161"/>
                <a:gd name="T33" fmla="*/ 233 h 255"/>
                <a:gd name="T34" fmla="*/ 12 w 161"/>
                <a:gd name="T35" fmla="*/ 202 h 255"/>
                <a:gd name="T36" fmla="*/ 149 w 161"/>
                <a:gd name="T37" fmla="*/ 202 h 255"/>
                <a:gd name="T38" fmla="*/ 149 w 161"/>
                <a:gd name="T39" fmla="*/ 233 h 255"/>
                <a:gd name="T40" fmla="*/ 139 w 161"/>
                <a:gd name="T41" fmla="*/ 243 h 255"/>
                <a:gd name="T42" fmla="*/ 22 w 161"/>
                <a:gd name="T43" fmla="*/ 12 h 255"/>
                <a:gd name="T44" fmla="*/ 139 w 161"/>
                <a:gd name="T45" fmla="*/ 12 h 255"/>
                <a:gd name="T46" fmla="*/ 149 w 161"/>
                <a:gd name="T47" fmla="*/ 22 h 255"/>
                <a:gd name="T48" fmla="*/ 149 w 161"/>
                <a:gd name="T49" fmla="*/ 49 h 255"/>
                <a:gd name="T50" fmla="*/ 12 w 161"/>
                <a:gd name="T51" fmla="*/ 49 h 255"/>
                <a:gd name="T52" fmla="*/ 12 w 161"/>
                <a:gd name="T53" fmla="*/ 22 h 255"/>
                <a:gd name="T54" fmla="*/ 22 w 161"/>
                <a:gd name="T55" fmla="*/ 1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255">
                  <a:moveTo>
                    <a:pt x="22" y="255"/>
                  </a:moveTo>
                  <a:cubicBezTo>
                    <a:pt x="139" y="255"/>
                    <a:pt x="139" y="255"/>
                    <a:pt x="139" y="255"/>
                  </a:cubicBezTo>
                  <a:cubicBezTo>
                    <a:pt x="152" y="255"/>
                    <a:pt x="161" y="245"/>
                    <a:pt x="161" y="233"/>
                  </a:cubicBezTo>
                  <a:cubicBezTo>
                    <a:pt x="161" y="22"/>
                    <a:pt x="161" y="22"/>
                    <a:pt x="161" y="22"/>
                  </a:cubicBezTo>
                  <a:cubicBezTo>
                    <a:pt x="161" y="10"/>
                    <a:pt x="152" y="0"/>
                    <a:pt x="139" y="0"/>
                  </a:cubicBezTo>
                  <a:cubicBezTo>
                    <a:pt x="22" y="0"/>
                    <a:pt x="22" y="0"/>
                    <a:pt x="22" y="0"/>
                  </a:cubicBezTo>
                  <a:cubicBezTo>
                    <a:pt x="10" y="0"/>
                    <a:pt x="0" y="10"/>
                    <a:pt x="0" y="22"/>
                  </a:cubicBezTo>
                  <a:cubicBezTo>
                    <a:pt x="0" y="233"/>
                    <a:pt x="0" y="233"/>
                    <a:pt x="0" y="233"/>
                  </a:cubicBezTo>
                  <a:cubicBezTo>
                    <a:pt x="0" y="245"/>
                    <a:pt x="10" y="255"/>
                    <a:pt x="22" y="255"/>
                  </a:cubicBezTo>
                  <a:close/>
                  <a:moveTo>
                    <a:pt x="149" y="190"/>
                  </a:moveTo>
                  <a:cubicBezTo>
                    <a:pt x="12" y="190"/>
                    <a:pt x="12" y="190"/>
                    <a:pt x="12" y="190"/>
                  </a:cubicBezTo>
                  <a:cubicBezTo>
                    <a:pt x="12" y="61"/>
                    <a:pt x="12" y="61"/>
                    <a:pt x="12" y="61"/>
                  </a:cubicBezTo>
                  <a:cubicBezTo>
                    <a:pt x="149" y="61"/>
                    <a:pt x="149" y="61"/>
                    <a:pt x="149" y="61"/>
                  </a:cubicBezTo>
                  <a:lnTo>
                    <a:pt x="149" y="190"/>
                  </a:lnTo>
                  <a:close/>
                  <a:moveTo>
                    <a:pt x="139" y="243"/>
                  </a:moveTo>
                  <a:cubicBezTo>
                    <a:pt x="22" y="243"/>
                    <a:pt x="22" y="243"/>
                    <a:pt x="22" y="243"/>
                  </a:cubicBezTo>
                  <a:cubicBezTo>
                    <a:pt x="17" y="243"/>
                    <a:pt x="12" y="239"/>
                    <a:pt x="12" y="233"/>
                  </a:cubicBezTo>
                  <a:cubicBezTo>
                    <a:pt x="12" y="202"/>
                    <a:pt x="12" y="202"/>
                    <a:pt x="12" y="202"/>
                  </a:cubicBezTo>
                  <a:cubicBezTo>
                    <a:pt x="149" y="202"/>
                    <a:pt x="149" y="202"/>
                    <a:pt x="149" y="202"/>
                  </a:cubicBezTo>
                  <a:cubicBezTo>
                    <a:pt x="149" y="233"/>
                    <a:pt x="149" y="233"/>
                    <a:pt x="149" y="233"/>
                  </a:cubicBezTo>
                  <a:cubicBezTo>
                    <a:pt x="149" y="239"/>
                    <a:pt x="145" y="243"/>
                    <a:pt x="139" y="243"/>
                  </a:cubicBezTo>
                  <a:close/>
                  <a:moveTo>
                    <a:pt x="22" y="12"/>
                  </a:moveTo>
                  <a:cubicBezTo>
                    <a:pt x="139" y="12"/>
                    <a:pt x="139" y="12"/>
                    <a:pt x="139" y="12"/>
                  </a:cubicBezTo>
                  <a:cubicBezTo>
                    <a:pt x="145" y="12"/>
                    <a:pt x="149" y="16"/>
                    <a:pt x="149" y="22"/>
                  </a:cubicBezTo>
                  <a:cubicBezTo>
                    <a:pt x="149" y="49"/>
                    <a:pt x="149" y="49"/>
                    <a:pt x="149" y="49"/>
                  </a:cubicBezTo>
                  <a:cubicBezTo>
                    <a:pt x="12" y="49"/>
                    <a:pt x="12" y="49"/>
                    <a:pt x="12" y="49"/>
                  </a:cubicBezTo>
                  <a:cubicBezTo>
                    <a:pt x="12" y="22"/>
                    <a:pt x="12" y="22"/>
                    <a:pt x="12" y="22"/>
                  </a:cubicBezTo>
                  <a:cubicBezTo>
                    <a:pt x="12" y="16"/>
                    <a:pt x="17" y="12"/>
                    <a:pt x="22" y="12"/>
                  </a:cubicBezTo>
                  <a:close/>
                </a:path>
              </a:pathLst>
            </a:custGeom>
            <a:grpFill/>
            <a:ln>
              <a:noFill/>
            </a:ln>
            <a:extLst>
              <a:ext uri="{91240B29-F687-4f45-9708-019B960494DF}"/>
            </a:extLst>
          </p:spPr>
          <p:txBody>
            <a:bodyPr lIns="91392" tIns="45696" rIns="91392" bIns="45696"/>
            <a:lstStyle/>
            <a:p>
              <a:pPr>
                <a:defRPr/>
              </a:pPr>
              <a:endParaRPr lang="en-US" sz="2299"/>
            </a:p>
          </p:txBody>
        </p:sp>
        <p:sp>
          <p:nvSpPr>
            <p:cNvPr id="63" name="Freeform 12">
              <a:extLst>
                <a:ext uri="{FF2B5EF4-FFF2-40B4-BE49-F238E27FC236}">
                  <a16:creationId xmlns:a16="http://schemas.microsoft.com/office/drawing/2014/main" id="{97CF3E03-2F3B-4C73-9FAE-3878E9776469}"/>
                </a:ext>
              </a:extLst>
            </p:cNvPr>
            <p:cNvSpPr>
              <a:spLocks/>
            </p:cNvSpPr>
            <p:nvPr/>
          </p:nvSpPr>
          <p:spPr bwMode="auto">
            <a:xfrm>
              <a:off x="2623348" y="1040389"/>
              <a:ext cx="112956" cy="23370"/>
            </a:xfrm>
            <a:custGeom>
              <a:avLst/>
              <a:gdLst>
                <a:gd name="T0" fmla="*/ 6 w 58"/>
                <a:gd name="T1" fmla="*/ 12 h 12"/>
                <a:gd name="T2" fmla="*/ 52 w 58"/>
                <a:gd name="T3" fmla="*/ 12 h 12"/>
                <a:gd name="T4" fmla="*/ 58 w 58"/>
                <a:gd name="T5" fmla="*/ 6 h 12"/>
                <a:gd name="T6" fmla="*/ 52 w 58"/>
                <a:gd name="T7" fmla="*/ 0 h 12"/>
                <a:gd name="T8" fmla="*/ 6 w 58"/>
                <a:gd name="T9" fmla="*/ 0 h 12"/>
                <a:gd name="T10" fmla="*/ 0 w 58"/>
                <a:gd name="T11" fmla="*/ 6 h 12"/>
                <a:gd name="T12" fmla="*/ 6 w 58"/>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6" y="12"/>
                  </a:moveTo>
                  <a:cubicBezTo>
                    <a:pt x="52" y="12"/>
                    <a:pt x="52" y="12"/>
                    <a:pt x="52" y="12"/>
                  </a:cubicBezTo>
                  <a:cubicBezTo>
                    <a:pt x="55" y="12"/>
                    <a:pt x="58" y="9"/>
                    <a:pt x="58" y="6"/>
                  </a:cubicBezTo>
                  <a:cubicBezTo>
                    <a:pt x="58" y="3"/>
                    <a:pt x="55" y="0"/>
                    <a:pt x="52" y="0"/>
                  </a:cubicBezTo>
                  <a:cubicBezTo>
                    <a:pt x="6" y="0"/>
                    <a:pt x="6" y="0"/>
                    <a:pt x="6" y="0"/>
                  </a:cubicBezTo>
                  <a:cubicBezTo>
                    <a:pt x="2" y="0"/>
                    <a:pt x="0" y="3"/>
                    <a:pt x="0" y="6"/>
                  </a:cubicBezTo>
                  <a:cubicBezTo>
                    <a:pt x="0" y="9"/>
                    <a:pt x="2" y="12"/>
                    <a:pt x="6" y="12"/>
                  </a:cubicBezTo>
                  <a:close/>
                </a:path>
              </a:pathLst>
            </a:custGeom>
            <a:grpFill/>
            <a:ln>
              <a:noFill/>
            </a:ln>
            <a:extLst>
              <a:ext uri="{91240B29-F687-4f45-9708-019B960494DF}"/>
            </a:extLst>
          </p:spPr>
          <p:txBody>
            <a:bodyPr lIns="91392" tIns="45696" rIns="91392" bIns="45696"/>
            <a:lstStyle/>
            <a:p>
              <a:pPr>
                <a:defRPr/>
              </a:pPr>
              <a:endParaRPr lang="en-US" sz="2299"/>
            </a:p>
          </p:txBody>
        </p:sp>
        <p:sp>
          <p:nvSpPr>
            <p:cNvPr id="64" name="Freeform 13">
              <a:extLst>
                <a:ext uri="{FF2B5EF4-FFF2-40B4-BE49-F238E27FC236}">
                  <a16:creationId xmlns:a16="http://schemas.microsoft.com/office/drawing/2014/main" id="{D805059D-F1F2-489C-A3A1-4EC0A2C5D023}"/>
                </a:ext>
              </a:extLst>
            </p:cNvPr>
            <p:cNvSpPr>
              <a:spLocks/>
            </p:cNvSpPr>
            <p:nvPr/>
          </p:nvSpPr>
          <p:spPr bwMode="auto">
            <a:xfrm>
              <a:off x="2664246" y="1408471"/>
              <a:ext cx="31160" cy="31160"/>
            </a:xfrm>
            <a:custGeom>
              <a:avLst/>
              <a:gdLst>
                <a:gd name="T0" fmla="*/ 2 w 16"/>
                <a:gd name="T1" fmla="*/ 3 h 16"/>
                <a:gd name="T2" fmla="*/ 0 w 16"/>
                <a:gd name="T3" fmla="*/ 8 h 16"/>
                <a:gd name="T4" fmla="*/ 2 w 16"/>
                <a:gd name="T5" fmla="*/ 14 h 16"/>
                <a:gd name="T6" fmla="*/ 8 w 16"/>
                <a:gd name="T7" fmla="*/ 16 h 16"/>
                <a:gd name="T8" fmla="*/ 14 w 16"/>
                <a:gd name="T9" fmla="*/ 14 h 16"/>
                <a:gd name="T10" fmla="*/ 16 w 16"/>
                <a:gd name="T11" fmla="*/ 8 h 16"/>
                <a:gd name="T12" fmla="*/ 14 w 16"/>
                <a:gd name="T13" fmla="*/ 3 h 16"/>
                <a:gd name="T14" fmla="*/ 2 w 16"/>
                <a:gd name="T15" fmla="*/ 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2" y="3"/>
                  </a:moveTo>
                  <a:cubicBezTo>
                    <a:pt x="1" y="4"/>
                    <a:pt x="0" y="6"/>
                    <a:pt x="0" y="8"/>
                  </a:cubicBezTo>
                  <a:cubicBezTo>
                    <a:pt x="0" y="11"/>
                    <a:pt x="1" y="13"/>
                    <a:pt x="2" y="14"/>
                  </a:cubicBezTo>
                  <a:cubicBezTo>
                    <a:pt x="4" y="16"/>
                    <a:pt x="6" y="16"/>
                    <a:pt x="8" y="16"/>
                  </a:cubicBezTo>
                  <a:cubicBezTo>
                    <a:pt x="10" y="16"/>
                    <a:pt x="12" y="16"/>
                    <a:pt x="14" y="14"/>
                  </a:cubicBezTo>
                  <a:cubicBezTo>
                    <a:pt x="15" y="13"/>
                    <a:pt x="16" y="11"/>
                    <a:pt x="16" y="8"/>
                  </a:cubicBezTo>
                  <a:cubicBezTo>
                    <a:pt x="16" y="6"/>
                    <a:pt x="15" y="4"/>
                    <a:pt x="14" y="3"/>
                  </a:cubicBezTo>
                  <a:cubicBezTo>
                    <a:pt x="11" y="0"/>
                    <a:pt x="5" y="0"/>
                    <a:pt x="2" y="3"/>
                  </a:cubicBezTo>
                  <a:close/>
                </a:path>
              </a:pathLst>
            </a:custGeom>
            <a:grpFill/>
            <a:ln>
              <a:noFill/>
            </a:ln>
            <a:extLst>
              <a:ext uri="{91240B29-F687-4f45-9708-019B960494DF}"/>
            </a:extLst>
          </p:spPr>
          <p:txBody>
            <a:bodyPr lIns="91392" tIns="45696" rIns="91392" bIns="45696"/>
            <a:lstStyle/>
            <a:p>
              <a:pPr>
                <a:defRPr/>
              </a:pPr>
              <a:endParaRPr lang="en-US" sz="2299"/>
            </a:p>
          </p:txBody>
        </p:sp>
      </p:grpSp>
      <p:grpSp>
        <p:nvGrpSpPr>
          <p:cNvPr id="66" name="Group 65">
            <a:extLst>
              <a:ext uri="{FF2B5EF4-FFF2-40B4-BE49-F238E27FC236}">
                <a16:creationId xmlns:a16="http://schemas.microsoft.com/office/drawing/2014/main" id="{0B88E184-D4B6-48B6-90D8-901C51C63B97}"/>
              </a:ext>
            </a:extLst>
          </p:cNvPr>
          <p:cNvGrpSpPr/>
          <p:nvPr/>
        </p:nvGrpSpPr>
        <p:grpSpPr>
          <a:xfrm>
            <a:off x="5893548" y="3801673"/>
            <a:ext cx="391977" cy="391012"/>
            <a:chOff x="1666142" y="989754"/>
            <a:chExt cx="501486" cy="500512"/>
          </a:xfrm>
          <a:solidFill>
            <a:schemeClr val="bg1"/>
          </a:solidFill>
        </p:grpSpPr>
        <p:sp>
          <p:nvSpPr>
            <p:cNvPr id="79" name="Freeform 9">
              <a:extLst>
                <a:ext uri="{FF2B5EF4-FFF2-40B4-BE49-F238E27FC236}">
                  <a16:creationId xmlns:a16="http://schemas.microsoft.com/office/drawing/2014/main" id="{1B761ADB-6293-49D6-AD99-1C845E653EB6}"/>
                </a:ext>
              </a:extLst>
            </p:cNvPr>
            <p:cNvSpPr>
              <a:spLocks noEditPoints="1"/>
            </p:cNvSpPr>
            <p:nvPr/>
          </p:nvSpPr>
          <p:spPr bwMode="auto">
            <a:xfrm>
              <a:off x="1666142" y="989754"/>
              <a:ext cx="501486" cy="500512"/>
            </a:xfrm>
            <a:custGeom>
              <a:avLst/>
              <a:gdLst>
                <a:gd name="T0" fmla="*/ 26 w 257"/>
                <a:gd name="T1" fmla="*/ 153 h 257"/>
                <a:gd name="T2" fmla="*/ 39 w 257"/>
                <a:gd name="T3" fmla="*/ 181 h 257"/>
                <a:gd name="T4" fmla="*/ 38 w 257"/>
                <a:gd name="T5" fmla="*/ 184 h 257"/>
                <a:gd name="T6" fmla="*/ 56 w 257"/>
                <a:gd name="T7" fmla="*/ 226 h 257"/>
                <a:gd name="T8" fmla="*/ 74 w 257"/>
                <a:gd name="T9" fmla="*/ 219 h 257"/>
                <a:gd name="T10" fmla="*/ 103 w 257"/>
                <a:gd name="T11" fmla="*/ 229 h 257"/>
                <a:gd name="T12" fmla="*/ 104 w 257"/>
                <a:gd name="T13" fmla="*/ 232 h 257"/>
                <a:gd name="T14" fmla="*/ 154 w 257"/>
                <a:gd name="T15" fmla="*/ 232 h 257"/>
                <a:gd name="T16" fmla="*/ 155 w 257"/>
                <a:gd name="T17" fmla="*/ 229 h 257"/>
                <a:gd name="T18" fmla="*/ 184 w 257"/>
                <a:gd name="T19" fmla="*/ 219 h 257"/>
                <a:gd name="T20" fmla="*/ 202 w 257"/>
                <a:gd name="T21" fmla="*/ 226 h 257"/>
                <a:gd name="T22" fmla="*/ 227 w 257"/>
                <a:gd name="T23" fmla="*/ 202 h 257"/>
                <a:gd name="T24" fmla="*/ 219 w 257"/>
                <a:gd name="T25" fmla="*/ 184 h 257"/>
                <a:gd name="T26" fmla="*/ 230 w 257"/>
                <a:gd name="T27" fmla="*/ 155 h 257"/>
                <a:gd name="T28" fmla="*/ 233 w 257"/>
                <a:gd name="T29" fmla="*/ 153 h 257"/>
                <a:gd name="T30" fmla="*/ 233 w 257"/>
                <a:gd name="T31" fmla="*/ 103 h 257"/>
                <a:gd name="T32" fmla="*/ 230 w 257"/>
                <a:gd name="T33" fmla="*/ 102 h 257"/>
                <a:gd name="T34" fmla="*/ 219 w 257"/>
                <a:gd name="T35" fmla="*/ 73 h 257"/>
                <a:gd name="T36" fmla="*/ 227 w 257"/>
                <a:gd name="T37" fmla="*/ 55 h 257"/>
                <a:gd name="T38" fmla="*/ 202 w 257"/>
                <a:gd name="T39" fmla="*/ 30 h 257"/>
                <a:gd name="T40" fmla="*/ 184 w 257"/>
                <a:gd name="T41" fmla="*/ 38 h 257"/>
                <a:gd name="T42" fmla="*/ 155 w 257"/>
                <a:gd name="T43" fmla="*/ 27 h 257"/>
                <a:gd name="T44" fmla="*/ 154 w 257"/>
                <a:gd name="T45" fmla="*/ 25 h 257"/>
                <a:gd name="T46" fmla="*/ 104 w 257"/>
                <a:gd name="T47" fmla="*/ 25 h 257"/>
                <a:gd name="T48" fmla="*/ 103 w 257"/>
                <a:gd name="T49" fmla="*/ 27 h 257"/>
                <a:gd name="T50" fmla="*/ 74 w 257"/>
                <a:gd name="T51" fmla="*/ 38 h 257"/>
                <a:gd name="T52" fmla="*/ 56 w 257"/>
                <a:gd name="T53" fmla="*/ 30 h 257"/>
                <a:gd name="T54" fmla="*/ 38 w 257"/>
                <a:gd name="T55" fmla="*/ 73 h 257"/>
                <a:gd name="T56" fmla="*/ 39 w 257"/>
                <a:gd name="T57" fmla="*/ 75 h 257"/>
                <a:gd name="T58" fmla="*/ 26 w 257"/>
                <a:gd name="T59" fmla="*/ 103 h 257"/>
                <a:gd name="T60" fmla="*/ 0 w 257"/>
                <a:gd name="T61" fmla="*/ 128 h 257"/>
                <a:gd name="T62" fmla="*/ 25 w 257"/>
                <a:gd name="T63" fmla="*/ 115 h 257"/>
                <a:gd name="T64" fmla="*/ 39 w 257"/>
                <a:gd name="T65" fmla="*/ 105 h 257"/>
                <a:gd name="T66" fmla="*/ 47 w 257"/>
                <a:gd name="T67" fmla="*/ 64 h 257"/>
                <a:gd name="T68" fmla="*/ 46 w 257"/>
                <a:gd name="T69" fmla="*/ 46 h 257"/>
                <a:gd name="T70" fmla="*/ 65 w 257"/>
                <a:gd name="T71" fmla="*/ 46 h 257"/>
                <a:gd name="T72" fmla="*/ 106 w 257"/>
                <a:gd name="T73" fmla="*/ 39 h 257"/>
                <a:gd name="T74" fmla="*/ 116 w 257"/>
                <a:gd name="T75" fmla="*/ 25 h 257"/>
                <a:gd name="T76" fmla="*/ 142 w 257"/>
                <a:gd name="T77" fmla="*/ 25 h 257"/>
                <a:gd name="T78" fmla="*/ 152 w 257"/>
                <a:gd name="T79" fmla="*/ 39 h 257"/>
                <a:gd name="T80" fmla="*/ 193 w 257"/>
                <a:gd name="T81" fmla="*/ 46 h 257"/>
                <a:gd name="T82" fmla="*/ 211 w 257"/>
                <a:gd name="T83" fmla="*/ 46 h 257"/>
                <a:gd name="T84" fmla="*/ 211 w 257"/>
                <a:gd name="T85" fmla="*/ 64 h 257"/>
                <a:gd name="T86" fmla="*/ 209 w 257"/>
                <a:gd name="T87" fmla="*/ 81 h 257"/>
                <a:gd name="T88" fmla="*/ 232 w 257"/>
                <a:gd name="T89" fmla="*/ 115 h 257"/>
                <a:gd name="T90" fmla="*/ 245 w 257"/>
                <a:gd name="T91" fmla="*/ 128 h 257"/>
                <a:gd name="T92" fmla="*/ 232 w 257"/>
                <a:gd name="T93" fmla="*/ 141 h 257"/>
                <a:gd name="T94" fmla="*/ 209 w 257"/>
                <a:gd name="T95" fmla="*/ 175 h 257"/>
                <a:gd name="T96" fmla="*/ 211 w 257"/>
                <a:gd name="T97" fmla="*/ 193 h 257"/>
                <a:gd name="T98" fmla="*/ 211 w 257"/>
                <a:gd name="T99" fmla="*/ 211 h 257"/>
                <a:gd name="T100" fmla="*/ 193 w 257"/>
                <a:gd name="T101" fmla="*/ 210 h 257"/>
                <a:gd name="T102" fmla="*/ 152 w 257"/>
                <a:gd name="T103" fmla="*/ 218 h 257"/>
                <a:gd name="T104" fmla="*/ 142 w 257"/>
                <a:gd name="T105" fmla="*/ 232 h 257"/>
                <a:gd name="T106" fmla="*/ 116 w 257"/>
                <a:gd name="T107" fmla="*/ 232 h 257"/>
                <a:gd name="T108" fmla="*/ 106 w 257"/>
                <a:gd name="T109" fmla="*/ 218 h 257"/>
                <a:gd name="T110" fmla="*/ 75 w 257"/>
                <a:gd name="T111" fmla="*/ 206 h 257"/>
                <a:gd name="T112" fmla="*/ 65 w 257"/>
                <a:gd name="T113" fmla="*/ 211 h 257"/>
                <a:gd name="T114" fmla="*/ 46 w 257"/>
                <a:gd name="T115" fmla="*/ 193 h 257"/>
                <a:gd name="T116" fmla="*/ 49 w 257"/>
                <a:gd name="T117" fmla="*/ 175 h 257"/>
                <a:gd name="T118" fmla="*/ 26 w 257"/>
                <a:gd name="T119" fmla="*/ 141 h 257"/>
                <a:gd name="T120" fmla="*/ 12 w 257"/>
                <a:gd name="T121" fmla="*/ 1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7" h="257">
                  <a:moveTo>
                    <a:pt x="25" y="153"/>
                  </a:moveTo>
                  <a:cubicBezTo>
                    <a:pt x="26" y="153"/>
                    <a:pt x="26" y="153"/>
                    <a:pt x="26" y="153"/>
                  </a:cubicBezTo>
                  <a:cubicBezTo>
                    <a:pt x="27" y="153"/>
                    <a:pt x="27" y="154"/>
                    <a:pt x="28" y="155"/>
                  </a:cubicBezTo>
                  <a:cubicBezTo>
                    <a:pt x="30" y="164"/>
                    <a:pt x="34" y="173"/>
                    <a:pt x="39" y="181"/>
                  </a:cubicBezTo>
                  <a:cubicBezTo>
                    <a:pt x="39" y="182"/>
                    <a:pt x="39" y="183"/>
                    <a:pt x="38" y="184"/>
                  </a:cubicBezTo>
                  <a:cubicBezTo>
                    <a:pt x="38" y="184"/>
                    <a:pt x="38" y="184"/>
                    <a:pt x="38" y="184"/>
                  </a:cubicBezTo>
                  <a:cubicBezTo>
                    <a:pt x="28" y="194"/>
                    <a:pt x="28" y="210"/>
                    <a:pt x="38" y="219"/>
                  </a:cubicBezTo>
                  <a:cubicBezTo>
                    <a:pt x="43" y="224"/>
                    <a:pt x="49" y="226"/>
                    <a:pt x="56" y="226"/>
                  </a:cubicBezTo>
                  <a:cubicBezTo>
                    <a:pt x="62" y="226"/>
                    <a:pt x="68" y="224"/>
                    <a:pt x="73" y="219"/>
                  </a:cubicBezTo>
                  <a:cubicBezTo>
                    <a:pt x="74" y="219"/>
                    <a:pt x="74" y="219"/>
                    <a:pt x="74" y="219"/>
                  </a:cubicBezTo>
                  <a:cubicBezTo>
                    <a:pt x="74" y="218"/>
                    <a:pt x="75" y="218"/>
                    <a:pt x="76" y="218"/>
                  </a:cubicBezTo>
                  <a:cubicBezTo>
                    <a:pt x="84" y="223"/>
                    <a:pt x="93" y="227"/>
                    <a:pt x="103" y="229"/>
                  </a:cubicBezTo>
                  <a:cubicBezTo>
                    <a:pt x="103" y="230"/>
                    <a:pt x="104" y="230"/>
                    <a:pt x="104" y="231"/>
                  </a:cubicBezTo>
                  <a:cubicBezTo>
                    <a:pt x="104" y="232"/>
                    <a:pt x="104" y="232"/>
                    <a:pt x="104" y="232"/>
                  </a:cubicBezTo>
                  <a:cubicBezTo>
                    <a:pt x="104" y="246"/>
                    <a:pt x="115" y="257"/>
                    <a:pt x="129" y="257"/>
                  </a:cubicBezTo>
                  <a:cubicBezTo>
                    <a:pt x="143" y="257"/>
                    <a:pt x="154" y="246"/>
                    <a:pt x="154" y="232"/>
                  </a:cubicBezTo>
                  <a:cubicBezTo>
                    <a:pt x="154" y="231"/>
                    <a:pt x="154" y="231"/>
                    <a:pt x="154" y="231"/>
                  </a:cubicBezTo>
                  <a:cubicBezTo>
                    <a:pt x="154" y="230"/>
                    <a:pt x="154" y="230"/>
                    <a:pt x="155" y="229"/>
                  </a:cubicBezTo>
                  <a:cubicBezTo>
                    <a:pt x="165" y="227"/>
                    <a:pt x="174" y="223"/>
                    <a:pt x="182" y="218"/>
                  </a:cubicBezTo>
                  <a:cubicBezTo>
                    <a:pt x="183" y="218"/>
                    <a:pt x="184" y="218"/>
                    <a:pt x="184" y="219"/>
                  </a:cubicBezTo>
                  <a:cubicBezTo>
                    <a:pt x="185" y="219"/>
                    <a:pt x="185" y="219"/>
                    <a:pt x="185" y="219"/>
                  </a:cubicBezTo>
                  <a:cubicBezTo>
                    <a:pt x="189" y="224"/>
                    <a:pt x="196" y="226"/>
                    <a:pt x="202" y="226"/>
                  </a:cubicBezTo>
                  <a:cubicBezTo>
                    <a:pt x="209" y="226"/>
                    <a:pt x="215" y="224"/>
                    <a:pt x="220" y="219"/>
                  </a:cubicBezTo>
                  <a:cubicBezTo>
                    <a:pt x="225" y="215"/>
                    <a:pt x="227" y="208"/>
                    <a:pt x="227" y="202"/>
                  </a:cubicBezTo>
                  <a:cubicBezTo>
                    <a:pt x="227" y="195"/>
                    <a:pt x="225" y="189"/>
                    <a:pt x="220" y="184"/>
                  </a:cubicBezTo>
                  <a:cubicBezTo>
                    <a:pt x="219" y="184"/>
                    <a:pt x="219" y="184"/>
                    <a:pt x="219" y="184"/>
                  </a:cubicBezTo>
                  <a:cubicBezTo>
                    <a:pt x="219" y="183"/>
                    <a:pt x="219" y="182"/>
                    <a:pt x="219" y="181"/>
                  </a:cubicBezTo>
                  <a:cubicBezTo>
                    <a:pt x="224" y="173"/>
                    <a:pt x="228" y="164"/>
                    <a:pt x="230" y="155"/>
                  </a:cubicBezTo>
                  <a:cubicBezTo>
                    <a:pt x="230" y="154"/>
                    <a:pt x="231" y="153"/>
                    <a:pt x="232" y="153"/>
                  </a:cubicBezTo>
                  <a:cubicBezTo>
                    <a:pt x="233" y="153"/>
                    <a:pt x="233" y="153"/>
                    <a:pt x="233" y="153"/>
                  </a:cubicBezTo>
                  <a:cubicBezTo>
                    <a:pt x="246" y="153"/>
                    <a:pt x="257" y="142"/>
                    <a:pt x="257" y="128"/>
                  </a:cubicBezTo>
                  <a:cubicBezTo>
                    <a:pt x="257" y="115"/>
                    <a:pt x="246" y="103"/>
                    <a:pt x="233" y="103"/>
                  </a:cubicBezTo>
                  <a:cubicBezTo>
                    <a:pt x="232" y="103"/>
                    <a:pt x="232" y="103"/>
                    <a:pt x="232" y="103"/>
                  </a:cubicBezTo>
                  <a:cubicBezTo>
                    <a:pt x="231" y="103"/>
                    <a:pt x="230" y="103"/>
                    <a:pt x="230" y="102"/>
                  </a:cubicBezTo>
                  <a:cubicBezTo>
                    <a:pt x="228" y="93"/>
                    <a:pt x="224" y="84"/>
                    <a:pt x="219" y="75"/>
                  </a:cubicBezTo>
                  <a:cubicBezTo>
                    <a:pt x="219" y="75"/>
                    <a:pt x="219" y="74"/>
                    <a:pt x="219" y="73"/>
                  </a:cubicBezTo>
                  <a:cubicBezTo>
                    <a:pt x="220" y="73"/>
                    <a:pt x="220" y="73"/>
                    <a:pt x="220" y="73"/>
                  </a:cubicBezTo>
                  <a:cubicBezTo>
                    <a:pt x="225" y="68"/>
                    <a:pt x="227" y="62"/>
                    <a:pt x="227" y="55"/>
                  </a:cubicBezTo>
                  <a:cubicBezTo>
                    <a:pt x="227" y="48"/>
                    <a:pt x="225" y="42"/>
                    <a:pt x="220" y="37"/>
                  </a:cubicBezTo>
                  <a:cubicBezTo>
                    <a:pt x="215" y="33"/>
                    <a:pt x="209" y="30"/>
                    <a:pt x="202" y="30"/>
                  </a:cubicBezTo>
                  <a:cubicBezTo>
                    <a:pt x="196" y="30"/>
                    <a:pt x="189" y="33"/>
                    <a:pt x="185" y="37"/>
                  </a:cubicBezTo>
                  <a:cubicBezTo>
                    <a:pt x="184" y="38"/>
                    <a:pt x="184" y="38"/>
                    <a:pt x="184" y="38"/>
                  </a:cubicBezTo>
                  <a:cubicBezTo>
                    <a:pt x="184" y="38"/>
                    <a:pt x="183" y="39"/>
                    <a:pt x="182" y="38"/>
                  </a:cubicBezTo>
                  <a:cubicBezTo>
                    <a:pt x="174" y="33"/>
                    <a:pt x="165" y="30"/>
                    <a:pt x="155" y="27"/>
                  </a:cubicBezTo>
                  <a:cubicBezTo>
                    <a:pt x="154" y="27"/>
                    <a:pt x="154" y="26"/>
                    <a:pt x="154" y="25"/>
                  </a:cubicBezTo>
                  <a:cubicBezTo>
                    <a:pt x="154" y="25"/>
                    <a:pt x="154" y="25"/>
                    <a:pt x="154" y="25"/>
                  </a:cubicBezTo>
                  <a:cubicBezTo>
                    <a:pt x="154" y="11"/>
                    <a:pt x="143" y="0"/>
                    <a:pt x="129" y="0"/>
                  </a:cubicBezTo>
                  <a:cubicBezTo>
                    <a:pt x="115" y="0"/>
                    <a:pt x="104" y="11"/>
                    <a:pt x="104" y="25"/>
                  </a:cubicBezTo>
                  <a:cubicBezTo>
                    <a:pt x="104" y="25"/>
                    <a:pt x="104" y="25"/>
                    <a:pt x="104" y="25"/>
                  </a:cubicBezTo>
                  <a:cubicBezTo>
                    <a:pt x="104" y="26"/>
                    <a:pt x="103" y="27"/>
                    <a:pt x="103" y="27"/>
                  </a:cubicBezTo>
                  <a:cubicBezTo>
                    <a:pt x="93" y="30"/>
                    <a:pt x="84" y="33"/>
                    <a:pt x="76" y="38"/>
                  </a:cubicBezTo>
                  <a:cubicBezTo>
                    <a:pt x="75" y="39"/>
                    <a:pt x="74" y="38"/>
                    <a:pt x="74" y="38"/>
                  </a:cubicBezTo>
                  <a:cubicBezTo>
                    <a:pt x="73" y="37"/>
                    <a:pt x="73" y="37"/>
                    <a:pt x="73" y="37"/>
                  </a:cubicBezTo>
                  <a:cubicBezTo>
                    <a:pt x="68" y="33"/>
                    <a:pt x="62" y="30"/>
                    <a:pt x="56" y="30"/>
                  </a:cubicBezTo>
                  <a:cubicBezTo>
                    <a:pt x="49" y="30"/>
                    <a:pt x="43" y="33"/>
                    <a:pt x="38" y="37"/>
                  </a:cubicBezTo>
                  <a:cubicBezTo>
                    <a:pt x="28" y="47"/>
                    <a:pt x="28" y="63"/>
                    <a:pt x="38" y="73"/>
                  </a:cubicBezTo>
                  <a:cubicBezTo>
                    <a:pt x="38" y="73"/>
                    <a:pt x="38" y="73"/>
                    <a:pt x="38" y="73"/>
                  </a:cubicBezTo>
                  <a:cubicBezTo>
                    <a:pt x="39" y="74"/>
                    <a:pt x="39" y="75"/>
                    <a:pt x="39" y="75"/>
                  </a:cubicBezTo>
                  <a:cubicBezTo>
                    <a:pt x="34" y="84"/>
                    <a:pt x="30" y="93"/>
                    <a:pt x="28" y="102"/>
                  </a:cubicBezTo>
                  <a:cubicBezTo>
                    <a:pt x="27" y="103"/>
                    <a:pt x="27" y="103"/>
                    <a:pt x="26" y="103"/>
                  </a:cubicBezTo>
                  <a:cubicBezTo>
                    <a:pt x="25" y="103"/>
                    <a:pt x="25" y="103"/>
                    <a:pt x="25" y="103"/>
                  </a:cubicBezTo>
                  <a:cubicBezTo>
                    <a:pt x="12" y="103"/>
                    <a:pt x="0" y="115"/>
                    <a:pt x="0" y="128"/>
                  </a:cubicBezTo>
                  <a:cubicBezTo>
                    <a:pt x="0" y="142"/>
                    <a:pt x="12" y="153"/>
                    <a:pt x="25" y="153"/>
                  </a:cubicBezTo>
                  <a:close/>
                  <a:moveTo>
                    <a:pt x="25" y="115"/>
                  </a:moveTo>
                  <a:cubicBezTo>
                    <a:pt x="26" y="115"/>
                    <a:pt x="26" y="115"/>
                    <a:pt x="26" y="115"/>
                  </a:cubicBezTo>
                  <a:cubicBezTo>
                    <a:pt x="32" y="115"/>
                    <a:pt x="38" y="111"/>
                    <a:pt x="39" y="105"/>
                  </a:cubicBezTo>
                  <a:cubicBezTo>
                    <a:pt x="41" y="97"/>
                    <a:pt x="45" y="89"/>
                    <a:pt x="49" y="81"/>
                  </a:cubicBezTo>
                  <a:cubicBezTo>
                    <a:pt x="52" y="76"/>
                    <a:pt x="51" y="69"/>
                    <a:pt x="47" y="64"/>
                  </a:cubicBezTo>
                  <a:cubicBezTo>
                    <a:pt x="46" y="64"/>
                    <a:pt x="46" y="64"/>
                    <a:pt x="46" y="64"/>
                  </a:cubicBezTo>
                  <a:cubicBezTo>
                    <a:pt x="41" y="59"/>
                    <a:pt x="41" y="51"/>
                    <a:pt x="46" y="46"/>
                  </a:cubicBezTo>
                  <a:cubicBezTo>
                    <a:pt x="51" y="41"/>
                    <a:pt x="60" y="41"/>
                    <a:pt x="65" y="46"/>
                  </a:cubicBezTo>
                  <a:cubicBezTo>
                    <a:pt x="65" y="46"/>
                    <a:pt x="65" y="46"/>
                    <a:pt x="65" y="46"/>
                  </a:cubicBezTo>
                  <a:cubicBezTo>
                    <a:pt x="70" y="51"/>
                    <a:pt x="77" y="52"/>
                    <a:pt x="82" y="49"/>
                  </a:cubicBezTo>
                  <a:cubicBezTo>
                    <a:pt x="89" y="44"/>
                    <a:pt x="97" y="41"/>
                    <a:pt x="106" y="39"/>
                  </a:cubicBezTo>
                  <a:cubicBezTo>
                    <a:pt x="112" y="37"/>
                    <a:pt x="116" y="32"/>
                    <a:pt x="116" y="25"/>
                  </a:cubicBezTo>
                  <a:cubicBezTo>
                    <a:pt x="116" y="25"/>
                    <a:pt x="116" y="25"/>
                    <a:pt x="116" y="25"/>
                  </a:cubicBezTo>
                  <a:cubicBezTo>
                    <a:pt x="116" y="17"/>
                    <a:pt x="122" y="12"/>
                    <a:pt x="129" y="12"/>
                  </a:cubicBezTo>
                  <a:cubicBezTo>
                    <a:pt x="136" y="12"/>
                    <a:pt x="142" y="17"/>
                    <a:pt x="142" y="25"/>
                  </a:cubicBezTo>
                  <a:cubicBezTo>
                    <a:pt x="142" y="25"/>
                    <a:pt x="142" y="25"/>
                    <a:pt x="142" y="25"/>
                  </a:cubicBezTo>
                  <a:cubicBezTo>
                    <a:pt x="142" y="32"/>
                    <a:pt x="146" y="37"/>
                    <a:pt x="152" y="39"/>
                  </a:cubicBezTo>
                  <a:cubicBezTo>
                    <a:pt x="160" y="41"/>
                    <a:pt x="168" y="44"/>
                    <a:pt x="176" y="49"/>
                  </a:cubicBezTo>
                  <a:cubicBezTo>
                    <a:pt x="181" y="52"/>
                    <a:pt x="188" y="51"/>
                    <a:pt x="193" y="46"/>
                  </a:cubicBezTo>
                  <a:cubicBezTo>
                    <a:pt x="193" y="46"/>
                    <a:pt x="193" y="46"/>
                    <a:pt x="193" y="46"/>
                  </a:cubicBezTo>
                  <a:cubicBezTo>
                    <a:pt x="198" y="41"/>
                    <a:pt x="206" y="41"/>
                    <a:pt x="211" y="46"/>
                  </a:cubicBezTo>
                  <a:cubicBezTo>
                    <a:pt x="214" y="48"/>
                    <a:pt x="215" y="52"/>
                    <a:pt x="215" y="55"/>
                  </a:cubicBezTo>
                  <a:cubicBezTo>
                    <a:pt x="215" y="58"/>
                    <a:pt x="214" y="62"/>
                    <a:pt x="211" y="64"/>
                  </a:cubicBezTo>
                  <a:cubicBezTo>
                    <a:pt x="211" y="64"/>
                    <a:pt x="211" y="64"/>
                    <a:pt x="211" y="64"/>
                  </a:cubicBezTo>
                  <a:cubicBezTo>
                    <a:pt x="206" y="69"/>
                    <a:pt x="206" y="76"/>
                    <a:pt x="209" y="81"/>
                  </a:cubicBezTo>
                  <a:cubicBezTo>
                    <a:pt x="213" y="89"/>
                    <a:pt x="216" y="97"/>
                    <a:pt x="219" y="105"/>
                  </a:cubicBezTo>
                  <a:cubicBezTo>
                    <a:pt x="220" y="111"/>
                    <a:pt x="226" y="115"/>
                    <a:pt x="232" y="115"/>
                  </a:cubicBezTo>
                  <a:cubicBezTo>
                    <a:pt x="233" y="115"/>
                    <a:pt x="233" y="115"/>
                    <a:pt x="233" y="115"/>
                  </a:cubicBezTo>
                  <a:cubicBezTo>
                    <a:pt x="240" y="115"/>
                    <a:pt x="245" y="121"/>
                    <a:pt x="245" y="128"/>
                  </a:cubicBezTo>
                  <a:cubicBezTo>
                    <a:pt x="245" y="135"/>
                    <a:pt x="240" y="141"/>
                    <a:pt x="233" y="141"/>
                  </a:cubicBezTo>
                  <a:cubicBezTo>
                    <a:pt x="232" y="141"/>
                    <a:pt x="232" y="141"/>
                    <a:pt x="232" y="141"/>
                  </a:cubicBezTo>
                  <a:cubicBezTo>
                    <a:pt x="226" y="141"/>
                    <a:pt x="220" y="145"/>
                    <a:pt x="219" y="152"/>
                  </a:cubicBezTo>
                  <a:cubicBezTo>
                    <a:pt x="216" y="160"/>
                    <a:pt x="213" y="168"/>
                    <a:pt x="209" y="175"/>
                  </a:cubicBezTo>
                  <a:cubicBezTo>
                    <a:pt x="206" y="181"/>
                    <a:pt x="206" y="188"/>
                    <a:pt x="211" y="192"/>
                  </a:cubicBezTo>
                  <a:cubicBezTo>
                    <a:pt x="211" y="193"/>
                    <a:pt x="211" y="193"/>
                    <a:pt x="211" y="193"/>
                  </a:cubicBezTo>
                  <a:cubicBezTo>
                    <a:pt x="214" y="195"/>
                    <a:pt x="215" y="198"/>
                    <a:pt x="215" y="202"/>
                  </a:cubicBezTo>
                  <a:cubicBezTo>
                    <a:pt x="215" y="205"/>
                    <a:pt x="214" y="208"/>
                    <a:pt x="211" y="211"/>
                  </a:cubicBezTo>
                  <a:cubicBezTo>
                    <a:pt x="206" y="216"/>
                    <a:pt x="198" y="216"/>
                    <a:pt x="193" y="211"/>
                  </a:cubicBezTo>
                  <a:cubicBezTo>
                    <a:pt x="193" y="210"/>
                    <a:pt x="193" y="210"/>
                    <a:pt x="193" y="210"/>
                  </a:cubicBezTo>
                  <a:cubicBezTo>
                    <a:pt x="188" y="206"/>
                    <a:pt x="181" y="205"/>
                    <a:pt x="176" y="208"/>
                  </a:cubicBezTo>
                  <a:cubicBezTo>
                    <a:pt x="168" y="212"/>
                    <a:pt x="160" y="216"/>
                    <a:pt x="152" y="218"/>
                  </a:cubicBezTo>
                  <a:cubicBezTo>
                    <a:pt x="146" y="219"/>
                    <a:pt x="142" y="225"/>
                    <a:pt x="142" y="231"/>
                  </a:cubicBezTo>
                  <a:cubicBezTo>
                    <a:pt x="142" y="232"/>
                    <a:pt x="142" y="232"/>
                    <a:pt x="142" y="232"/>
                  </a:cubicBezTo>
                  <a:cubicBezTo>
                    <a:pt x="142" y="239"/>
                    <a:pt x="136" y="245"/>
                    <a:pt x="129" y="245"/>
                  </a:cubicBezTo>
                  <a:cubicBezTo>
                    <a:pt x="122" y="245"/>
                    <a:pt x="116" y="239"/>
                    <a:pt x="116" y="232"/>
                  </a:cubicBezTo>
                  <a:cubicBezTo>
                    <a:pt x="116" y="231"/>
                    <a:pt x="116" y="231"/>
                    <a:pt x="116" y="231"/>
                  </a:cubicBezTo>
                  <a:cubicBezTo>
                    <a:pt x="116" y="225"/>
                    <a:pt x="112" y="219"/>
                    <a:pt x="106" y="218"/>
                  </a:cubicBezTo>
                  <a:cubicBezTo>
                    <a:pt x="97" y="216"/>
                    <a:pt x="89" y="212"/>
                    <a:pt x="82" y="208"/>
                  </a:cubicBezTo>
                  <a:cubicBezTo>
                    <a:pt x="80" y="207"/>
                    <a:pt x="77" y="206"/>
                    <a:pt x="75" y="206"/>
                  </a:cubicBezTo>
                  <a:cubicBezTo>
                    <a:pt x="71" y="206"/>
                    <a:pt x="68" y="208"/>
                    <a:pt x="65" y="210"/>
                  </a:cubicBezTo>
                  <a:cubicBezTo>
                    <a:pt x="65" y="211"/>
                    <a:pt x="65" y="211"/>
                    <a:pt x="65" y="211"/>
                  </a:cubicBezTo>
                  <a:cubicBezTo>
                    <a:pt x="60" y="216"/>
                    <a:pt x="51" y="216"/>
                    <a:pt x="46" y="211"/>
                  </a:cubicBezTo>
                  <a:cubicBezTo>
                    <a:pt x="41" y="206"/>
                    <a:pt x="41" y="198"/>
                    <a:pt x="46" y="193"/>
                  </a:cubicBezTo>
                  <a:cubicBezTo>
                    <a:pt x="47" y="192"/>
                    <a:pt x="47" y="192"/>
                    <a:pt x="47" y="192"/>
                  </a:cubicBezTo>
                  <a:cubicBezTo>
                    <a:pt x="51" y="188"/>
                    <a:pt x="52" y="181"/>
                    <a:pt x="49" y="175"/>
                  </a:cubicBezTo>
                  <a:cubicBezTo>
                    <a:pt x="45" y="168"/>
                    <a:pt x="41" y="160"/>
                    <a:pt x="39" y="152"/>
                  </a:cubicBezTo>
                  <a:cubicBezTo>
                    <a:pt x="38" y="145"/>
                    <a:pt x="32" y="141"/>
                    <a:pt x="26" y="141"/>
                  </a:cubicBezTo>
                  <a:cubicBezTo>
                    <a:pt x="25" y="141"/>
                    <a:pt x="25" y="141"/>
                    <a:pt x="25" y="141"/>
                  </a:cubicBezTo>
                  <a:cubicBezTo>
                    <a:pt x="18" y="141"/>
                    <a:pt x="12" y="135"/>
                    <a:pt x="12" y="128"/>
                  </a:cubicBezTo>
                  <a:cubicBezTo>
                    <a:pt x="12" y="121"/>
                    <a:pt x="18" y="115"/>
                    <a:pt x="25" y="115"/>
                  </a:cubicBezTo>
                  <a:close/>
                </a:path>
              </a:pathLst>
            </a:custGeom>
            <a:grpFill/>
            <a:ln>
              <a:noFill/>
            </a:ln>
            <a:extLst>
              <a:ext uri="{91240B29-F687-4f45-9708-019B960494DF}"/>
            </a:extLst>
          </p:spPr>
          <p:txBody>
            <a:bodyPr lIns="91392" tIns="45696" rIns="91392" bIns="45696"/>
            <a:lstStyle/>
            <a:p>
              <a:pPr>
                <a:defRPr/>
              </a:pPr>
              <a:endParaRPr lang="en-US" sz="2299"/>
            </a:p>
          </p:txBody>
        </p:sp>
        <p:sp>
          <p:nvSpPr>
            <p:cNvPr id="80" name="Freeform 10">
              <a:extLst>
                <a:ext uri="{FF2B5EF4-FFF2-40B4-BE49-F238E27FC236}">
                  <a16:creationId xmlns:a16="http://schemas.microsoft.com/office/drawing/2014/main" id="{8A60CDA9-0DB3-4F8D-89DB-50D9F945586B}"/>
                </a:ext>
              </a:extLst>
            </p:cNvPr>
            <p:cNvSpPr>
              <a:spLocks noEditPoints="1"/>
            </p:cNvSpPr>
            <p:nvPr/>
          </p:nvSpPr>
          <p:spPr bwMode="auto">
            <a:xfrm>
              <a:off x="1836551" y="1157241"/>
              <a:ext cx="163592" cy="165539"/>
            </a:xfrm>
            <a:custGeom>
              <a:avLst/>
              <a:gdLst>
                <a:gd name="T0" fmla="*/ 42 w 84"/>
                <a:gd name="T1" fmla="*/ 85 h 85"/>
                <a:gd name="T2" fmla="*/ 84 w 84"/>
                <a:gd name="T3" fmla="*/ 42 h 85"/>
                <a:gd name="T4" fmla="*/ 42 w 84"/>
                <a:gd name="T5" fmla="*/ 0 h 85"/>
                <a:gd name="T6" fmla="*/ 0 w 84"/>
                <a:gd name="T7" fmla="*/ 42 h 85"/>
                <a:gd name="T8" fmla="*/ 42 w 84"/>
                <a:gd name="T9" fmla="*/ 85 h 85"/>
                <a:gd name="T10" fmla="*/ 42 w 84"/>
                <a:gd name="T11" fmla="*/ 12 h 85"/>
                <a:gd name="T12" fmla="*/ 72 w 84"/>
                <a:gd name="T13" fmla="*/ 42 h 85"/>
                <a:gd name="T14" fmla="*/ 42 w 84"/>
                <a:gd name="T15" fmla="*/ 73 h 85"/>
                <a:gd name="T16" fmla="*/ 12 w 84"/>
                <a:gd name="T17" fmla="*/ 42 h 85"/>
                <a:gd name="T18" fmla="*/ 42 w 84"/>
                <a:gd name="T19" fmla="*/ 1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5">
                  <a:moveTo>
                    <a:pt x="42" y="85"/>
                  </a:moveTo>
                  <a:cubicBezTo>
                    <a:pt x="65" y="85"/>
                    <a:pt x="84" y="66"/>
                    <a:pt x="84" y="42"/>
                  </a:cubicBezTo>
                  <a:cubicBezTo>
                    <a:pt x="84" y="19"/>
                    <a:pt x="65" y="0"/>
                    <a:pt x="42" y="0"/>
                  </a:cubicBezTo>
                  <a:cubicBezTo>
                    <a:pt x="19" y="0"/>
                    <a:pt x="0" y="19"/>
                    <a:pt x="0" y="42"/>
                  </a:cubicBezTo>
                  <a:cubicBezTo>
                    <a:pt x="0" y="66"/>
                    <a:pt x="19" y="85"/>
                    <a:pt x="42" y="85"/>
                  </a:cubicBezTo>
                  <a:close/>
                  <a:moveTo>
                    <a:pt x="42" y="12"/>
                  </a:moveTo>
                  <a:cubicBezTo>
                    <a:pt x="59" y="12"/>
                    <a:pt x="72" y="26"/>
                    <a:pt x="72" y="42"/>
                  </a:cubicBezTo>
                  <a:cubicBezTo>
                    <a:pt x="72" y="59"/>
                    <a:pt x="59" y="73"/>
                    <a:pt x="42" y="73"/>
                  </a:cubicBezTo>
                  <a:cubicBezTo>
                    <a:pt x="25" y="73"/>
                    <a:pt x="12" y="59"/>
                    <a:pt x="12" y="42"/>
                  </a:cubicBezTo>
                  <a:cubicBezTo>
                    <a:pt x="12" y="26"/>
                    <a:pt x="25" y="12"/>
                    <a:pt x="42" y="12"/>
                  </a:cubicBezTo>
                  <a:close/>
                </a:path>
              </a:pathLst>
            </a:custGeom>
            <a:grpFill/>
            <a:ln>
              <a:noFill/>
            </a:ln>
            <a:extLst>
              <a:ext uri="{91240B29-F687-4f45-9708-019B960494DF}"/>
            </a:extLst>
          </p:spPr>
          <p:txBody>
            <a:bodyPr lIns="91392" tIns="45696" rIns="91392" bIns="45696"/>
            <a:lstStyle/>
            <a:p>
              <a:pPr>
                <a:defRPr/>
              </a:pPr>
              <a:endParaRPr lang="en-US" sz="2299"/>
            </a:p>
          </p:txBody>
        </p:sp>
      </p:grpSp>
      <p:sp>
        <p:nvSpPr>
          <p:cNvPr id="81" name="Freeform 134">
            <a:extLst>
              <a:ext uri="{FF2B5EF4-FFF2-40B4-BE49-F238E27FC236}">
                <a16:creationId xmlns:a16="http://schemas.microsoft.com/office/drawing/2014/main" id="{35473A20-6B87-482A-91C8-C6F492407327}"/>
              </a:ext>
            </a:extLst>
          </p:cNvPr>
          <p:cNvSpPr>
            <a:spLocks noEditPoints="1"/>
          </p:cNvSpPr>
          <p:nvPr/>
        </p:nvSpPr>
        <p:spPr bwMode="auto">
          <a:xfrm flipH="1">
            <a:off x="10828338" y="3822700"/>
            <a:ext cx="388937" cy="349250"/>
          </a:xfrm>
          <a:custGeom>
            <a:avLst/>
            <a:gdLst>
              <a:gd name="T0" fmla="*/ 255 w 255"/>
              <a:gd name="T1" fmla="*/ 5 h 230"/>
              <a:gd name="T2" fmla="*/ 255 w 255"/>
              <a:gd name="T3" fmla="*/ 5 h 230"/>
              <a:gd name="T4" fmla="*/ 255 w 255"/>
              <a:gd name="T5" fmla="*/ 3 h 230"/>
              <a:gd name="T6" fmla="*/ 255 w 255"/>
              <a:gd name="T7" fmla="*/ 3 h 230"/>
              <a:gd name="T8" fmla="*/ 254 w 255"/>
              <a:gd name="T9" fmla="*/ 2 h 230"/>
              <a:gd name="T10" fmla="*/ 254 w 255"/>
              <a:gd name="T11" fmla="*/ 2 h 230"/>
              <a:gd name="T12" fmla="*/ 254 w 255"/>
              <a:gd name="T13" fmla="*/ 2 h 230"/>
              <a:gd name="T14" fmla="*/ 254 w 255"/>
              <a:gd name="T15" fmla="*/ 2 h 230"/>
              <a:gd name="T16" fmla="*/ 253 w 255"/>
              <a:gd name="T17" fmla="*/ 1 h 230"/>
              <a:gd name="T18" fmla="*/ 252 w 255"/>
              <a:gd name="T19" fmla="*/ 1 h 230"/>
              <a:gd name="T20" fmla="*/ 251 w 255"/>
              <a:gd name="T21" fmla="*/ 0 h 230"/>
              <a:gd name="T22" fmla="*/ 251 w 255"/>
              <a:gd name="T23" fmla="*/ 0 h 230"/>
              <a:gd name="T24" fmla="*/ 249 w 255"/>
              <a:gd name="T25" fmla="*/ 0 h 230"/>
              <a:gd name="T26" fmla="*/ 249 w 255"/>
              <a:gd name="T27" fmla="*/ 0 h 230"/>
              <a:gd name="T28" fmla="*/ 248 w 255"/>
              <a:gd name="T29" fmla="*/ 0 h 230"/>
              <a:gd name="T30" fmla="*/ 248 w 255"/>
              <a:gd name="T31" fmla="*/ 0 h 230"/>
              <a:gd name="T32" fmla="*/ 247 w 255"/>
              <a:gd name="T33" fmla="*/ 0 h 230"/>
              <a:gd name="T34" fmla="*/ 247 w 255"/>
              <a:gd name="T35" fmla="*/ 0 h 230"/>
              <a:gd name="T36" fmla="*/ 4 w 255"/>
              <a:gd name="T37" fmla="*/ 72 h 230"/>
              <a:gd name="T38" fmla="*/ 0 w 255"/>
              <a:gd name="T39" fmla="*/ 76 h 230"/>
              <a:gd name="T40" fmla="*/ 2 w 255"/>
              <a:gd name="T41" fmla="*/ 82 h 230"/>
              <a:gd name="T42" fmla="*/ 61 w 255"/>
              <a:gd name="T43" fmla="*/ 136 h 230"/>
              <a:gd name="T44" fmla="*/ 57 w 255"/>
              <a:gd name="T45" fmla="*/ 191 h 230"/>
              <a:gd name="T46" fmla="*/ 60 w 255"/>
              <a:gd name="T47" fmla="*/ 196 h 230"/>
              <a:gd name="T48" fmla="*/ 63 w 255"/>
              <a:gd name="T49" fmla="*/ 197 h 230"/>
              <a:gd name="T50" fmla="*/ 66 w 255"/>
              <a:gd name="T51" fmla="*/ 196 h 230"/>
              <a:gd name="T52" fmla="*/ 99 w 255"/>
              <a:gd name="T53" fmla="*/ 171 h 230"/>
              <a:gd name="T54" fmla="*/ 161 w 255"/>
              <a:gd name="T55" fmla="*/ 229 h 230"/>
              <a:gd name="T56" fmla="*/ 165 w 255"/>
              <a:gd name="T57" fmla="*/ 230 h 230"/>
              <a:gd name="T58" fmla="*/ 166 w 255"/>
              <a:gd name="T59" fmla="*/ 230 h 230"/>
              <a:gd name="T60" fmla="*/ 171 w 255"/>
              <a:gd name="T61" fmla="*/ 226 h 230"/>
              <a:gd name="T62" fmla="*/ 255 w 255"/>
              <a:gd name="T63" fmla="*/ 8 h 230"/>
              <a:gd name="T64" fmla="*/ 255 w 255"/>
              <a:gd name="T65" fmla="*/ 8 h 230"/>
              <a:gd name="T66" fmla="*/ 255 w 255"/>
              <a:gd name="T67" fmla="*/ 7 h 230"/>
              <a:gd name="T68" fmla="*/ 255 w 255"/>
              <a:gd name="T69" fmla="*/ 6 h 230"/>
              <a:gd name="T70" fmla="*/ 255 w 255"/>
              <a:gd name="T71" fmla="*/ 5 h 230"/>
              <a:gd name="T72" fmla="*/ 224 w 255"/>
              <a:gd name="T73" fmla="*/ 20 h 230"/>
              <a:gd name="T74" fmla="*/ 84 w 255"/>
              <a:gd name="T75" fmla="*/ 141 h 230"/>
              <a:gd name="T76" fmla="*/ 18 w 255"/>
              <a:gd name="T77" fmla="*/ 80 h 230"/>
              <a:gd name="T78" fmla="*/ 224 w 255"/>
              <a:gd name="T79" fmla="*/ 20 h 230"/>
              <a:gd name="T80" fmla="*/ 70 w 255"/>
              <a:gd name="T81" fmla="*/ 178 h 230"/>
              <a:gd name="T82" fmla="*/ 72 w 255"/>
              <a:gd name="T83" fmla="*/ 146 h 230"/>
              <a:gd name="T84" fmla="*/ 90 w 255"/>
              <a:gd name="T85" fmla="*/ 163 h 230"/>
              <a:gd name="T86" fmla="*/ 70 w 255"/>
              <a:gd name="T87" fmla="*/ 178 h 230"/>
              <a:gd name="T88" fmla="*/ 163 w 255"/>
              <a:gd name="T89" fmla="*/ 214 h 230"/>
              <a:gd name="T90" fmla="*/ 92 w 255"/>
              <a:gd name="T91" fmla="*/ 149 h 230"/>
              <a:gd name="T92" fmla="*/ 235 w 255"/>
              <a:gd name="T93" fmla="*/ 26 h 230"/>
              <a:gd name="T94" fmla="*/ 163 w 255"/>
              <a:gd name="T95" fmla="*/ 2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5" h="230">
                <a:moveTo>
                  <a:pt x="255" y="5"/>
                </a:moveTo>
                <a:cubicBezTo>
                  <a:pt x="255" y="5"/>
                  <a:pt x="255" y="5"/>
                  <a:pt x="255" y="5"/>
                </a:cubicBezTo>
                <a:cubicBezTo>
                  <a:pt x="255" y="4"/>
                  <a:pt x="255" y="4"/>
                  <a:pt x="255" y="3"/>
                </a:cubicBezTo>
                <a:cubicBezTo>
                  <a:pt x="255" y="3"/>
                  <a:pt x="255" y="3"/>
                  <a:pt x="255" y="3"/>
                </a:cubicBezTo>
                <a:cubicBezTo>
                  <a:pt x="254" y="3"/>
                  <a:pt x="254" y="2"/>
                  <a:pt x="254" y="2"/>
                </a:cubicBezTo>
                <a:cubicBezTo>
                  <a:pt x="254" y="2"/>
                  <a:pt x="254" y="2"/>
                  <a:pt x="254" y="2"/>
                </a:cubicBezTo>
                <a:cubicBezTo>
                  <a:pt x="254" y="2"/>
                  <a:pt x="254" y="2"/>
                  <a:pt x="254" y="2"/>
                </a:cubicBezTo>
                <a:cubicBezTo>
                  <a:pt x="254" y="2"/>
                  <a:pt x="254" y="2"/>
                  <a:pt x="254" y="2"/>
                </a:cubicBezTo>
                <a:cubicBezTo>
                  <a:pt x="253" y="1"/>
                  <a:pt x="253" y="1"/>
                  <a:pt x="253" y="1"/>
                </a:cubicBezTo>
                <a:cubicBezTo>
                  <a:pt x="252" y="1"/>
                  <a:pt x="252" y="1"/>
                  <a:pt x="252" y="1"/>
                </a:cubicBezTo>
                <a:cubicBezTo>
                  <a:pt x="252" y="1"/>
                  <a:pt x="251" y="0"/>
                  <a:pt x="251" y="0"/>
                </a:cubicBezTo>
                <a:cubicBezTo>
                  <a:pt x="251" y="0"/>
                  <a:pt x="251" y="0"/>
                  <a:pt x="251" y="0"/>
                </a:cubicBezTo>
                <a:cubicBezTo>
                  <a:pt x="250" y="0"/>
                  <a:pt x="250" y="0"/>
                  <a:pt x="249" y="0"/>
                </a:cubicBezTo>
                <a:cubicBezTo>
                  <a:pt x="249" y="0"/>
                  <a:pt x="249" y="0"/>
                  <a:pt x="249" y="0"/>
                </a:cubicBezTo>
                <a:cubicBezTo>
                  <a:pt x="249" y="0"/>
                  <a:pt x="248" y="0"/>
                  <a:pt x="248" y="0"/>
                </a:cubicBezTo>
                <a:cubicBezTo>
                  <a:pt x="248" y="0"/>
                  <a:pt x="248" y="0"/>
                  <a:pt x="248" y="0"/>
                </a:cubicBezTo>
                <a:cubicBezTo>
                  <a:pt x="247" y="0"/>
                  <a:pt x="247" y="0"/>
                  <a:pt x="247" y="0"/>
                </a:cubicBezTo>
                <a:cubicBezTo>
                  <a:pt x="247" y="0"/>
                  <a:pt x="247" y="0"/>
                  <a:pt x="247" y="0"/>
                </a:cubicBezTo>
                <a:cubicBezTo>
                  <a:pt x="4" y="72"/>
                  <a:pt x="4" y="72"/>
                  <a:pt x="4" y="72"/>
                </a:cubicBezTo>
                <a:cubicBezTo>
                  <a:pt x="2" y="72"/>
                  <a:pt x="1" y="74"/>
                  <a:pt x="0" y="76"/>
                </a:cubicBezTo>
                <a:cubicBezTo>
                  <a:pt x="0" y="78"/>
                  <a:pt x="1" y="81"/>
                  <a:pt x="2" y="82"/>
                </a:cubicBezTo>
                <a:cubicBezTo>
                  <a:pt x="61" y="136"/>
                  <a:pt x="61" y="136"/>
                  <a:pt x="61" y="136"/>
                </a:cubicBezTo>
                <a:cubicBezTo>
                  <a:pt x="57" y="191"/>
                  <a:pt x="57" y="191"/>
                  <a:pt x="57" y="191"/>
                </a:cubicBezTo>
                <a:cubicBezTo>
                  <a:pt x="57" y="193"/>
                  <a:pt x="58" y="195"/>
                  <a:pt x="60" y="196"/>
                </a:cubicBezTo>
                <a:cubicBezTo>
                  <a:pt x="61" y="197"/>
                  <a:pt x="62" y="197"/>
                  <a:pt x="63" y="197"/>
                </a:cubicBezTo>
                <a:cubicBezTo>
                  <a:pt x="64" y="197"/>
                  <a:pt x="65" y="197"/>
                  <a:pt x="66" y="196"/>
                </a:cubicBezTo>
                <a:cubicBezTo>
                  <a:pt x="99" y="171"/>
                  <a:pt x="99" y="171"/>
                  <a:pt x="99" y="171"/>
                </a:cubicBezTo>
                <a:cubicBezTo>
                  <a:pt x="161" y="229"/>
                  <a:pt x="161" y="229"/>
                  <a:pt x="161" y="229"/>
                </a:cubicBezTo>
                <a:cubicBezTo>
                  <a:pt x="162" y="230"/>
                  <a:pt x="164" y="230"/>
                  <a:pt x="165" y="230"/>
                </a:cubicBezTo>
                <a:cubicBezTo>
                  <a:pt x="166" y="230"/>
                  <a:pt x="166" y="230"/>
                  <a:pt x="166" y="230"/>
                </a:cubicBezTo>
                <a:cubicBezTo>
                  <a:pt x="168" y="229"/>
                  <a:pt x="170" y="228"/>
                  <a:pt x="171" y="226"/>
                </a:cubicBezTo>
                <a:cubicBezTo>
                  <a:pt x="255" y="8"/>
                  <a:pt x="255" y="8"/>
                  <a:pt x="255" y="8"/>
                </a:cubicBezTo>
                <a:cubicBezTo>
                  <a:pt x="255" y="8"/>
                  <a:pt x="255" y="8"/>
                  <a:pt x="255" y="8"/>
                </a:cubicBezTo>
                <a:cubicBezTo>
                  <a:pt x="255" y="7"/>
                  <a:pt x="255" y="7"/>
                  <a:pt x="255" y="7"/>
                </a:cubicBezTo>
                <a:cubicBezTo>
                  <a:pt x="255" y="7"/>
                  <a:pt x="255" y="6"/>
                  <a:pt x="255" y="6"/>
                </a:cubicBezTo>
                <a:cubicBezTo>
                  <a:pt x="255" y="6"/>
                  <a:pt x="255" y="5"/>
                  <a:pt x="255" y="5"/>
                </a:cubicBezTo>
                <a:close/>
                <a:moveTo>
                  <a:pt x="224" y="20"/>
                </a:moveTo>
                <a:cubicBezTo>
                  <a:pt x="84" y="141"/>
                  <a:pt x="84" y="141"/>
                  <a:pt x="84" y="141"/>
                </a:cubicBezTo>
                <a:cubicBezTo>
                  <a:pt x="18" y="80"/>
                  <a:pt x="18" y="80"/>
                  <a:pt x="18" y="80"/>
                </a:cubicBezTo>
                <a:lnTo>
                  <a:pt x="224" y="20"/>
                </a:lnTo>
                <a:close/>
                <a:moveTo>
                  <a:pt x="70" y="178"/>
                </a:moveTo>
                <a:cubicBezTo>
                  <a:pt x="72" y="146"/>
                  <a:pt x="72" y="146"/>
                  <a:pt x="72" y="146"/>
                </a:cubicBezTo>
                <a:cubicBezTo>
                  <a:pt x="90" y="163"/>
                  <a:pt x="90" y="163"/>
                  <a:pt x="90" y="163"/>
                </a:cubicBezTo>
                <a:lnTo>
                  <a:pt x="70" y="178"/>
                </a:lnTo>
                <a:close/>
                <a:moveTo>
                  <a:pt x="163" y="214"/>
                </a:moveTo>
                <a:cubicBezTo>
                  <a:pt x="92" y="149"/>
                  <a:pt x="92" y="149"/>
                  <a:pt x="92" y="149"/>
                </a:cubicBezTo>
                <a:cubicBezTo>
                  <a:pt x="235" y="26"/>
                  <a:pt x="235" y="26"/>
                  <a:pt x="235" y="26"/>
                </a:cubicBezTo>
                <a:lnTo>
                  <a:pt x="163" y="214"/>
                </a:lnTo>
                <a:close/>
              </a:path>
            </a:pathLst>
          </a:custGeom>
          <a:solidFill>
            <a:schemeClr val="bg1"/>
          </a:solidFill>
          <a:ln>
            <a:noFill/>
          </a:ln>
        </p:spPr>
        <p:txBody>
          <a:bodyPr lIns="121869" tIns="60933" rIns="121869" bIns="60933"/>
          <a:lstStyle/>
          <a:p>
            <a:pPr>
              <a:defRPr/>
            </a:pPr>
            <a:endParaRPr lang="en-US" sz="2299"/>
          </a:p>
        </p:txBody>
      </p:sp>
      <p:sp>
        <p:nvSpPr>
          <p:cNvPr id="120852" name="TextBox 45">
            <a:extLst>
              <a:ext uri="{FF2B5EF4-FFF2-40B4-BE49-F238E27FC236}">
                <a16:creationId xmlns:a16="http://schemas.microsoft.com/office/drawing/2014/main" id="{16A19D31-F83A-49C9-B178-FBC000B3C096}"/>
              </a:ext>
            </a:extLst>
          </p:cNvPr>
          <p:cNvSpPr>
            <a:spLocks noChangeArrowheads="1"/>
          </p:cNvSpPr>
          <p:nvPr/>
        </p:nvSpPr>
        <p:spPr bwMode="auto">
          <a:xfrm>
            <a:off x="2835275" y="3449638"/>
            <a:ext cx="1636713" cy="503237"/>
          </a:xfrm>
          <a:prstGeom prst="roundRect">
            <a:avLst>
              <a:gd name="adj" fmla="val 16667"/>
            </a:avLst>
          </a:prstGeom>
          <a:solidFill>
            <a:srgbClr val="003974"/>
          </a:solidFill>
          <a:ln>
            <a:noFill/>
          </a:ln>
          <a:extLst>
            <a:ext uri="{91240B29-F687-4F45-9708-019B960494DF}">
              <a14:hiddenLine xmlns:a14="http://schemas.microsoft.com/office/drawing/2010/main" w="9525">
                <a:solidFill>
                  <a:srgbClr val="000000"/>
                </a:solidFill>
                <a:round/>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r>
              <a:rPr lang="en-JM" altLang="en-US" sz="2100" b="1">
                <a:solidFill>
                  <a:schemeClr val="bg1"/>
                </a:solidFill>
                <a:latin typeface="Arial" panose="020B0604020202020204" pitchFamily="34" charset="0"/>
                <a:cs typeface="Arial" panose="020B0604020202020204" pitchFamily="34" charset="0"/>
              </a:rPr>
              <a:t>Monthly</a:t>
            </a:r>
          </a:p>
        </p:txBody>
      </p:sp>
      <p:sp>
        <p:nvSpPr>
          <p:cNvPr id="120855" name="TextBox 55">
            <a:extLst>
              <a:ext uri="{FF2B5EF4-FFF2-40B4-BE49-F238E27FC236}">
                <a16:creationId xmlns:a16="http://schemas.microsoft.com/office/drawing/2014/main" id="{6A3D139B-00D6-47F0-9DCA-20F834467EA0}"/>
              </a:ext>
            </a:extLst>
          </p:cNvPr>
          <p:cNvSpPr>
            <a:spLocks noChangeArrowheads="1"/>
          </p:cNvSpPr>
          <p:nvPr/>
        </p:nvSpPr>
        <p:spPr bwMode="auto">
          <a:xfrm>
            <a:off x="5295900" y="2673350"/>
            <a:ext cx="1636713" cy="503238"/>
          </a:xfrm>
          <a:prstGeom prst="roundRect">
            <a:avLst>
              <a:gd name="adj" fmla="val 16667"/>
            </a:avLst>
          </a:prstGeom>
          <a:solidFill>
            <a:srgbClr val="003974"/>
          </a:solidFill>
          <a:ln>
            <a:noFill/>
          </a:ln>
          <a:extLst>
            <a:ext uri="{91240B29-F687-4F45-9708-019B960494DF}">
              <a14:hiddenLine xmlns:a14="http://schemas.microsoft.com/office/drawing/2010/main" w="9525">
                <a:solidFill>
                  <a:srgbClr val="000000"/>
                </a:solidFill>
                <a:round/>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endParaRPr lang="en-JM" altLang="en-US" sz="2000">
              <a:solidFill>
                <a:schemeClr val="bg1"/>
              </a:solidFill>
              <a:latin typeface="Arial" panose="020B0604020202020204" pitchFamily="34" charset="0"/>
              <a:cs typeface="Open Sans" panose="020B0606030504020204" pitchFamily="34" charset="0"/>
            </a:endParaRPr>
          </a:p>
        </p:txBody>
      </p:sp>
      <p:sp>
        <p:nvSpPr>
          <p:cNvPr id="57" name="Rectangle 56">
            <a:extLst>
              <a:ext uri="{FF2B5EF4-FFF2-40B4-BE49-F238E27FC236}">
                <a16:creationId xmlns:a16="http://schemas.microsoft.com/office/drawing/2014/main" id="{5819B379-ABBB-46C7-A8FF-CD78605EE02E}"/>
              </a:ext>
            </a:extLst>
          </p:cNvPr>
          <p:cNvSpPr>
            <a:spLocks noChangeArrowheads="1"/>
          </p:cNvSpPr>
          <p:nvPr/>
        </p:nvSpPr>
        <p:spPr bwMode="auto">
          <a:xfrm>
            <a:off x="5534342" y="2657475"/>
            <a:ext cx="1159830" cy="4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69" tIns="60933" rIns="121869" bIns="60933">
            <a:spAutoFit/>
          </a:bodyPr>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r>
              <a:rPr lang="en-JM" altLang="en-US" sz="2100" b="1">
                <a:solidFill>
                  <a:schemeClr val="bg1"/>
                </a:solidFill>
                <a:latin typeface="Arial" panose="020B0604020202020204" pitchFamily="34" charset="0"/>
                <a:cs typeface="Open Sans" panose="020B0606030504020204" pitchFamily="34" charset="0"/>
              </a:rPr>
              <a:t>Annual</a:t>
            </a:r>
            <a:endParaRPr lang="en-US" altLang="en-US" sz="2100" b="1">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30B427ED-F4B9-497C-9699-AFC093C68F4F}"/>
              </a:ext>
            </a:extLst>
          </p:cNvPr>
          <p:cNvSpPr txBox="1">
            <a:spLocks noChangeArrowheads="1"/>
          </p:cNvSpPr>
          <p:nvPr/>
        </p:nvSpPr>
        <p:spPr bwMode="auto">
          <a:xfrm>
            <a:off x="7567873" y="1507750"/>
            <a:ext cx="2771254" cy="136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spcBef>
                <a:spcPct val="0"/>
              </a:spcBef>
              <a:buClrTx/>
              <a:buFontTx/>
              <a:buNone/>
            </a:pPr>
            <a:r>
              <a:rPr lang="en-US" altLang="en-US" sz="2400">
                <a:latin typeface="Avenir Next LT Pro" panose="020B0504020202020204" pitchFamily="34" charset="0"/>
                <a:cs typeface="Arial" panose="020B0604020202020204" pitchFamily="34" charset="0"/>
              </a:rPr>
              <a:t>Remind members that club gifts are not tax-deductible</a:t>
            </a:r>
          </a:p>
        </p:txBody>
      </p:sp>
      <p:sp>
        <p:nvSpPr>
          <p:cNvPr id="120858" name="TextBox 58">
            <a:extLst>
              <a:ext uri="{FF2B5EF4-FFF2-40B4-BE49-F238E27FC236}">
                <a16:creationId xmlns:a16="http://schemas.microsoft.com/office/drawing/2014/main" id="{0246F97C-2A4D-4081-8702-23F9055C9D93}"/>
              </a:ext>
            </a:extLst>
          </p:cNvPr>
          <p:cNvSpPr>
            <a:spLocks noChangeArrowheads="1"/>
          </p:cNvSpPr>
          <p:nvPr/>
        </p:nvSpPr>
        <p:spPr bwMode="auto">
          <a:xfrm>
            <a:off x="7810500" y="3444875"/>
            <a:ext cx="1638300" cy="504825"/>
          </a:xfrm>
          <a:prstGeom prst="roundRect">
            <a:avLst>
              <a:gd name="adj" fmla="val 16667"/>
            </a:avLst>
          </a:prstGeom>
          <a:solidFill>
            <a:srgbClr val="003974"/>
          </a:solidFill>
          <a:ln>
            <a:noFill/>
          </a:ln>
          <a:extLst>
            <a:ext uri="{91240B29-F687-4F45-9708-019B960494DF}">
              <a14:hiddenLine xmlns:a14="http://schemas.microsoft.com/office/drawing/2010/main" w="9525">
                <a:solidFill>
                  <a:srgbClr val="000000"/>
                </a:solidFill>
                <a:round/>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endParaRPr lang="en-JM" altLang="en-US" sz="2000">
              <a:solidFill>
                <a:schemeClr val="bg1"/>
              </a:solidFill>
              <a:latin typeface="Arial" panose="020B0604020202020204" pitchFamily="34" charset="0"/>
              <a:cs typeface="Open Sans" panose="020B0606030504020204" pitchFamily="34" charset="0"/>
            </a:endParaRPr>
          </a:p>
        </p:txBody>
      </p:sp>
      <p:sp>
        <p:nvSpPr>
          <p:cNvPr id="60" name="Rectangle 59">
            <a:extLst>
              <a:ext uri="{FF2B5EF4-FFF2-40B4-BE49-F238E27FC236}">
                <a16:creationId xmlns:a16="http://schemas.microsoft.com/office/drawing/2014/main" id="{74972806-5095-4FF8-A4A6-0169AE21ECA2}"/>
              </a:ext>
            </a:extLst>
          </p:cNvPr>
          <p:cNvSpPr>
            <a:spLocks noChangeArrowheads="1"/>
          </p:cNvSpPr>
          <p:nvPr/>
        </p:nvSpPr>
        <p:spPr bwMode="auto">
          <a:xfrm>
            <a:off x="7939634" y="3459163"/>
            <a:ext cx="1276850" cy="4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69" tIns="60933" rIns="121869" bIns="60933">
            <a:spAutoFit/>
          </a:bodyPr>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r>
              <a:rPr lang="en-JM" altLang="en-US" sz="2100" b="1">
                <a:solidFill>
                  <a:schemeClr val="bg1"/>
                </a:solidFill>
                <a:latin typeface="Arial" panose="020B0604020202020204" pitchFamily="34" charset="0"/>
                <a:cs typeface="Open Sans" panose="020B0606030504020204" pitchFamily="34" charset="0"/>
              </a:rPr>
              <a:t>January</a:t>
            </a:r>
            <a:endParaRPr lang="en-US" altLang="en-US" sz="2100" b="1">
              <a:latin typeface="Arial" panose="020B0604020202020204" pitchFamily="34" charset="0"/>
              <a:cs typeface="Arial" panose="020B0604020202020204" pitchFamily="34" charset="0"/>
            </a:endParaRPr>
          </a:p>
        </p:txBody>
      </p:sp>
      <p:sp>
        <p:nvSpPr>
          <p:cNvPr id="65" name="TextBox 64">
            <a:extLst>
              <a:ext uri="{FF2B5EF4-FFF2-40B4-BE49-F238E27FC236}">
                <a16:creationId xmlns:a16="http://schemas.microsoft.com/office/drawing/2014/main" id="{D74BD6D8-47AE-41A2-9ACC-D71526BBCC06}"/>
              </a:ext>
            </a:extLst>
          </p:cNvPr>
          <p:cNvSpPr txBox="1">
            <a:spLocks noChangeArrowheads="1"/>
          </p:cNvSpPr>
          <p:nvPr/>
        </p:nvSpPr>
        <p:spPr bwMode="auto">
          <a:xfrm>
            <a:off x="10254946" y="3525838"/>
            <a:ext cx="1828799"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spcBef>
                <a:spcPct val="0"/>
              </a:spcBef>
              <a:buClrTx/>
              <a:buFontTx/>
              <a:buNone/>
            </a:pPr>
            <a:r>
              <a:rPr lang="en-US" altLang="en-US" sz="2400">
                <a:latin typeface="Avenir Next LT Pro" panose="020B0504020202020204" pitchFamily="34" charset="0"/>
                <a:cs typeface="Arial" panose="020B0604020202020204" pitchFamily="34" charset="0"/>
              </a:rPr>
              <a:t>Create a projected ROI for a club activity</a:t>
            </a:r>
          </a:p>
        </p:txBody>
      </p:sp>
      <p:sp>
        <p:nvSpPr>
          <p:cNvPr id="120861" name="TextBox 67">
            <a:extLst>
              <a:ext uri="{FF2B5EF4-FFF2-40B4-BE49-F238E27FC236}">
                <a16:creationId xmlns:a16="http://schemas.microsoft.com/office/drawing/2014/main" id="{712CFDA2-7513-47AE-A7C3-205350567019}"/>
              </a:ext>
            </a:extLst>
          </p:cNvPr>
          <p:cNvSpPr>
            <a:spLocks noChangeArrowheads="1"/>
          </p:cNvSpPr>
          <p:nvPr/>
        </p:nvSpPr>
        <p:spPr bwMode="auto">
          <a:xfrm>
            <a:off x="10231438" y="2662238"/>
            <a:ext cx="1636712" cy="503237"/>
          </a:xfrm>
          <a:prstGeom prst="roundRect">
            <a:avLst>
              <a:gd name="adj" fmla="val 16667"/>
            </a:avLst>
          </a:prstGeom>
          <a:solidFill>
            <a:srgbClr val="003974"/>
          </a:solidFill>
          <a:ln>
            <a:noFill/>
          </a:ln>
          <a:extLst>
            <a:ext uri="{91240B29-F687-4F45-9708-019B960494DF}">
              <a14:hiddenLine xmlns:a14="http://schemas.microsoft.com/office/drawing/2010/main" w="9525">
                <a:solidFill>
                  <a:srgbClr val="000000"/>
                </a:solidFill>
                <a:round/>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endParaRPr lang="en-JM" altLang="en-US" sz="2000">
              <a:solidFill>
                <a:schemeClr val="bg1"/>
              </a:solidFill>
              <a:latin typeface="Arial" panose="020B0604020202020204" pitchFamily="34" charset="0"/>
              <a:cs typeface="Open Sans" panose="020B0606030504020204" pitchFamily="34" charset="0"/>
            </a:endParaRPr>
          </a:p>
        </p:txBody>
      </p:sp>
      <p:sp>
        <p:nvSpPr>
          <p:cNvPr id="69" name="Rectangle 68">
            <a:extLst>
              <a:ext uri="{FF2B5EF4-FFF2-40B4-BE49-F238E27FC236}">
                <a16:creationId xmlns:a16="http://schemas.microsoft.com/office/drawing/2014/main" id="{DB00F801-35CF-4DBF-B66A-423335612640}"/>
              </a:ext>
            </a:extLst>
          </p:cNvPr>
          <p:cNvSpPr>
            <a:spLocks noChangeArrowheads="1"/>
          </p:cNvSpPr>
          <p:nvPr/>
        </p:nvSpPr>
        <p:spPr bwMode="auto">
          <a:xfrm>
            <a:off x="10396141" y="2647950"/>
            <a:ext cx="1307307" cy="4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69" tIns="60933" rIns="121869" bIns="60933">
            <a:spAutoFit/>
          </a:bodyPr>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lgn="ctr">
              <a:spcBef>
                <a:spcPct val="0"/>
              </a:spcBef>
              <a:buClrTx/>
              <a:buFontTx/>
              <a:buNone/>
            </a:pPr>
            <a:r>
              <a:rPr lang="en-JM" altLang="en-US" sz="2100" b="1">
                <a:solidFill>
                  <a:schemeClr val="bg1"/>
                </a:solidFill>
                <a:latin typeface="Arial" panose="020B0604020202020204" pitchFamily="34" charset="0"/>
                <a:cs typeface="Open Sans" panose="020B0606030504020204" pitchFamily="34" charset="0"/>
              </a:rPr>
              <a:t>Anytime</a:t>
            </a:r>
            <a:endParaRPr lang="en-US" altLang="en-US" sz="2100" b="1">
              <a:latin typeface="Arial" panose="020B0604020202020204" pitchFamily="34" charset="0"/>
              <a:cs typeface="Arial" panose="020B0604020202020204" pitchFamily="34" charset="0"/>
            </a:endParaRPr>
          </a:p>
        </p:txBody>
      </p:sp>
      <p:pic>
        <p:nvPicPr>
          <p:cNvPr id="120863" name="Graphic 8" descr="Typewriter">
            <a:extLst>
              <a:ext uri="{FF2B5EF4-FFF2-40B4-BE49-F238E27FC236}">
                <a16:creationId xmlns:a16="http://schemas.microsoft.com/office/drawing/2014/main" id="{D81025B0-74C5-435C-8D3F-84928E56E5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54350" y="47164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64" name="Graphic 10" descr="Open envelope">
            <a:extLst>
              <a:ext uri="{FF2B5EF4-FFF2-40B4-BE49-F238E27FC236}">
                <a16:creationId xmlns:a16="http://schemas.microsoft.com/office/drawing/2014/main" id="{95DAC66B-A533-47EF-84EA-8ECD8740794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172450" y="47164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Users">
            <a:extLst>
              <a:ext uri="{FF2B5EF4-FFF2-40B4-BE49-F238E27FC236}">
                <a16:creationId xmlns:a16="http://schemas.microsoft.com/office/drawing/2014/main" id="{0512B671-B611-435F-97AC-EB5A85D9F8E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8535" y="4594225"/>
            <a:ext cx="530226" cy="530226"/>
          </a:xfrm>
          <a:prstGeom prst="rect">
            <a:avLst/>
          </a:prstGeom>
        </p:spPr>
      </p:pic>
      <p:sp>
        <p:nvSpPr>
          <p:cNvPr id="40" name="TextBox 39">
            <a:extLst>
              <a:ext uri="{FF2B5EF4-FFF2-40B4-BE49-F238E27FC236}">
                <a16:creationId xmlns:a16="http://schemas.microsoft.com/office/drawing/2014/main" id="{28491023-9639-450C-B184-33A32537DC51}"/>
              </a:ext>
            </a:extLst>
          </p:cNvPr>
          <p:cNvSpPr txBox="1">
            <a:spLocks noChangeArrowheads="1"/>
          </p:cNvSpPr>
          <p:nvPr/>
        </p:nvSpPr>
        <p:spPr bwMode="auto">
          <a:xfrm>
            <a:off x="5163496" y="3476625"/>
            <a:ext cx="2056758"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69" tIns="60933" rIns="121869" bIns="60933"/>
          <a:lstStyle>
            <a:lvl1pPr>
              <a:spcBef>
                <a:spcPct val="20000"/>
              </a:spcBef>
              <a:buClr>
                <a:srgbClr val="003974"/>
              </a:buClr>
              <a:buFont typeface="Arial" panose="020B0604020202020204" pitchFamily="34" charset="0"/>
              <a:buChar char="•"/>
              <a:defRPr sz="3200">
                <a:solidFill>
                  <a:schemeClr val="tx1"/>
                </a:solidFill>
                <a:latin typeface="Myriad Pro" pitchFamily="34" charset="0"/>
                <a:ea typeface="Verdana" panose="020B0604030504040204" pitchFamily="34" charset="0"/>
                <a:cs typeface="Verdana" panose="020B0604030504040204" pitchFamily="34" charset="0"/>
              </a:defRPr>
            </a:lvl1pPr>
            <a:lvl2pPr marL="742950" indent="-285750">
              <a:spcBef>
                <a:spcPct val="20000"/>
              </a:spcBef>
              <a:buClr>
                <a:srgbClr val="003974"/>
              </a:buClr>
              <a:buSzPct val="75000"/>
              <a:buFont typeface="Wingdings" panose="05000000000000000000" pitchFamily="2" charset="2"/>
              <a:buChar char="§"/>
              <a:defRPr sz="2800">
                <a:solidFill>
                  <a:schemeClr val="tx1"/>
                </a:solidFill>
                <a:latin typeface="Myriad Pro" pitchFamily="34" charset="0"/>
                <a:ea typeface="Verdana" panose="020B0604030504040204" pitchFamily="34" charset="0"/>
                <a:cs typeface="Verdana" panose="020B0604030504040204" pitchFamily="34" charset="0"/>
              </a:defRPr>
            </a:lvl2pPr>
            <a:lvl3pPr marL="1143000" indent="-228600">
              <a:spcBef>
                <a:spcPct val="20000"/>
              </a:spcBef>
              <a:buClr>
                <a:srgbClr val="003974"/>
              </a:buClr>
              <a:buFont typeface="Wingdings" panose="05000000000000000000" pitchFamily="2" charset="2"/>
              <a:buChar char="s"/>
              <a:defRPr sz="2400">
                <a:solidFill>
                  <a:schemeClr val="tx1"/>
                </a:solidFill>
                <a:latin typeface="Myriad Pro" pitchFamily="34" charset="0"/>
                <a:ea typeface="Verdana" panose="020B0604030504040204" pitchFamily="34" charset="0"/>
                <a:cs typeface="Verdana" panose="020B0604030504040204" pitchFamily="34" charset="0"/>
              </a:defRPr>
            </a:lvl3pPr>
            <a:lvl4pPr marL="1600200" indent="-228600">
              <a:spcBef>
                <a:spcPct val="20000"/>
              </a:spcBef>
              <a:buClr>
                <a:srgbClr val="003974"/>
              </a:buClr>
              <a:buSzPct val="75000"/>
              <a:buFont typeface="Courier New" panose="02070309020205020404" pitchFamily="49" charset="0"/>
              <a:buChar char="o"/>
              <a:defRPr sz="2000">
                <a:solidFill>
                  <a:schemeClr val="tx1"/>
                </a:solidFill>
                <a:latin typeface="Myriad Pro" pitchFamily="34" charset="0"/>
                <a:ea typeface="Verdana" panose="020B0604030504040204" pitchFamily="34" charset="0"/>
                <a:cs typeface="Verdana" panose="020B0604030504040204" pitchFamily="34" charset="0"/>
              </a:defRPr>
            </a:lvl4pPr>
            <a:lvl5pPr marL="2057400" indent="-228600">
              <a:spcBef>
                <a:spcPct val="20000"/>
              </a:spcBef>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Clr>
                <a:srgbClr val="003974"/>
              </a:buClr>
              <a:buFont typeface="Calibri" panose="020F0502020204030204" pitchFamily="34" charset="0"/>
              <a:buChar char="­"/>
              <a:defRPr sz="2000">
                <a:solidFill>
                  <a:schemeClr val="tx1"/>
                </a:solidFill>
                <a:latin typeface="Myriad Pro" pitchFamily="34" charset="0"/>
                <a:ea typeface="Verdana" panose="020B0604030504040204" pitchFamily="34" charset="0"/>
                <a:cs typeface="Verdana" panose="020B0604030504040204" pitchFamily="34" charset="0"/>
              </a:defRPr>
            </a:lvl9pPr>
          </a:lstStyle>
          <a:p>
            <a:pPr>
              <a:spcBef>
                <a:spcPct val="0"/>
              </a:spcBef>
              <a:buClrTx/>
              <a:buFontTx/>
              <a:buNone/>
            </a:pPr>
            <a:r>
              <a:rPr lang="en-US" altLang="en-US" sz="2400">
                <a:latin typeface="Avenir Next LT Pro" panose="020B0504020202020204" pitchFamily="34" charset="0"/>
                <a:cs typeface="Arial" panose="020B0604020202020204" pitchFamily="34" charset="0"/>
              </a:rPr>
              <a:t>Give annual financial report to club</a:t>
            </a:r>
          </a:p>
        </p:txBody>
      </p:sp>
    </p:spTree>
    <p:custDataLst>
      <p:tags r:id="rId1"/>
    </p:custDataLst>
    <p:extLst>
      <p:ext uri="{BB962C8B-B14F-4D97-AF65-F5344CB8AC3E}">
        <p14:creationId xmlns:p14="http://schemas.microsoft.com/office/powerpoint/2010/main" val="111866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08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08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08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08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0839" grpId="0" animBg="1"/>
      <p:bldP spid="2" grpId="0"/>
      <p:bldP spid="120852" grpId="0" animBg="1"/>
      <p:bldP spid="120855" grpId="0" animBg="1"/>
      <p:bldP spid="58" grpId="0"/>
      <p:bldP spid="120858" grpId="0" animBg="1"/>
      <p:bldP spid="65" grpId="0"/>
      <p:bldP spid="120861" grpId="0" animBg="1"/>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30586E1-0933-DD45-8F9C-8976441C13AB}"/>
              </a:ext>
            </a:extLst>
          </p:cNvPr>
          <p:cNvSpPr>
            <a:spLocks noGrp="1"/>
          </p:cNvSpPr>
          <p:nvPr>
            <p:ph type="body" idx="1"/>
          </p:nvPr>
        </p:nvSpPr>
        <p:spPr>
          <a:xfrm>
            <a:off x="1464308" y="1595756"/>
            <a:ext cx="10261600" cy="1424938"/>
          </a:xfrm>
        </p:spPr>
        <p:txBody>
          <a:bodyPr/>
          <a:lstStyle/>
          <a:p>
            <a:pPr marL="842427" indent="-571500">
              <a:buFont typeface="Arial" panose="020B0604020202020204" pitchFamily="34" charset="0"/>
              <a:buChar char="•"/>
            </a:pPr>
            <a:r>
              <a:rPr lang="en-US" sz="3600">
                <a:latin typeface="Avenir Next LT Pro" panose="020B0504020202020204" pitchFamily="34" charset="0"/>
              </a:rPr>
              <a:t>Is it reflected in your club’s budget?</a:t>
            </a:r>
          </a:p>
          <a:p>
            <a:pPr marL="842427" indent="-571500">
              <a:buFont typeface="Arial" panose="020B0604020202020204" pitchFamily="34" charset="0"/>
              <a:buChar char="•"/>
            </a:pPr>
            <a:r>
              <a:rPr lang="en-US" sz="3600">
                <a:latin typeface="Avenir Next LT Pro" panose="020B0504020202020204" pitchFamily="34" charset="0"/>
              </a:rPr>
              <a:t>What should it include?</a:t>
            </a:r>
          </a:p>
        </p:txBody>
      </p:sp>
      <p:sp>
        <p:nvSpPr>
          <p:cNvPr id="4" name="Title 3">
            <a:extLst>
              <a:ext uri="{FF2B5EF4-FFF2-40B4-BE49-F238E27FC236}">
                <a16:creationId xmlns:a16="http://schemas.microsoft.com/office/drawing/2014/main" id="{C7911E47-EABD-2541-8148-4F288BA6A12F}"/>
              </a:ext>
            </a:extLst>
          </p:cNvPr>
          <p:cNvSpPr>
            <a:spLocks noGrp="1"/>
          </p:cNvSpPr>
          <p:nvPr>
            <p:ph type="title"/>
          </p:nvPr>
        </p:nvSpPr>
        <p:spPr/>
        <p:txBody>
          <a:bodyPr/>
          <a:lstStyle/>
          <a:p>
            <a:r>
              <a:rPr lang="en-US" sz="5300">
                <a:latin typeface="Avenir Next LT Pro Demi" panose="020B0704020202020204" pitchFamily="34" charset="0"/>
              </a:rPr>
              <a:t>What’s important to your club?</a:t>
            </a:r>
          </a:p>
        </p:txBody>
      </p:sp>
      <p:pic>
        <p:nvPicPr>
          <p:cNvPr id="7" name="Picture 6" descr="A screenshot of a cell phone&#10;&#10;Description automatically generated">
            <a:extLst>
              <a:ext uri="{FF2B5EF4-FFF2-40B4-BE49-F238E27FC236}">
                <a16:creationId xmlns:a16="http://schemas.microsoft.com/office/drawing/2014/main" id="{DC75683C-739F-B647-8FF4-8A99973B9336}"/>
              </a:ext>
            </a:extLst>
          </p:cNvPr>
          <p:cNvPicPr>
            <a:picLocks noChangeAspect="1"/>
          </p:cNvPicPr>
          <p:nvPr/>
        </p:nvPicPr>
        <p:blipFill>
          <a:blip r:embed="rId3"/>
          <a:stretch>
            <a:fillRect/>
          </a:stretch>
        </p:blipFill>
        <p:spPr>
          <a:xfrm>
            <a:off x="1422400" y="3020694"/>
            <a:ext cx="10177779" cy="3308265"/>
          </a:xfrm>
          <a:prstGeom prst="rect">
            <a:avLst/>
          </a:prstGeom>
        </p:spPr>
      </p:pic>
    </p:spTree>
    <p:extLst>
      <p:ext uri="{BB962C8B-B14F-4D97-AF65-F5344CB8AC3E}">
        <p14:creationId xmlns:p14="http://schemas.microsoft.com/office/powerpoint/2010/main" val="240005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2F5A6F-5280-4737-939F-FC394A3B94E7}"/>
              </a:ext>
            </a:extLst>
          </p:cNvPr>
          <p:cNvSpPr>
            <a:spLocks noGrp="1"/>
          </p:cNvSpPr>
          <p:nvPr>
            <p:ph type="body" idx="1"/>
          </p:nvPr>
        </p:nvSpPr>
        <p:spPr/>
        <p:txBody>
          <a:bodyPr/>
          <a:lstStyle/>
          <a:p>
            <a:r>
              <a:rPr lang="en-US" sz="3200">
                <a:latin typeface="Avenir Next LT Pro Demi" panose="020B0704020202020204" pitchFamily="34" charset="0"/>
              </a:rPr>
              <a:t>Today’s main topics:</a:t>
            </a:r>
          </a:p>
          <a:p>
            <a:pPr marL="457200" indent="-457200">
              <a:buFont typeface="Arial" panose="020B0604020202020204" pitchFamily="34" charset="0"/>
              <a:buChar char="•"/>
            </a:pPr>
            <a:r>
              <a:rPr lang="en-US" sz="2800">
                <a:latin typeface="Avenir Next LT Pro Light" panose="020B0304020202020204" pitchFamily="34" charset="0"/>
              </a:rPr>
              <a:t>Your role</a:t>
            </a:r>
          </a:p>
          <a:p>
            <a:pPr marL="457200" indent="-457200">
              <a:buFont typeface="Arial" panose="020B0604020202020204" pitchFamily="34" charset="0"/>
              <a:buChar char="•"/>
            </a:pPr>
            <a:r>
              <a:rPr lang="en-US" sz="2800">
                <a:latin typeface="Avenir Next LT Pro Light" panose="020B0304020202020204" pitchFamily="34" charset="0"/>
              </a:rPr>
              <a:t>Administrative duties</a:t>
            </a:r>
          </a:p>
          <a:p>
            <a:pPr marL="457200" indent="-457200">
              <a:buFont typeface="Arial" panose="020B0604020202020204" pitchFamily="34" charset="0"/>
              <a:buChar char="•"/>
            </a:pPr>
            <a:r>
              <a:rPr lang="en-US" sz="2800">
                <a:latin typeface="Avenir Next LT Pro Light" panose="020B0304020202020204" pitchFamily="34" charset="0"/>
              </a:rPr>
              <a:t>Expectations</a:t>
            </a:r>
          </a:p>
          <a:p>
            <a:pPr marL="457200" indent="-457200">
              <a:buFont typeface="Arial" panose="020B0604020202020204" pitchFamily="34" charset="0"/>
              <a:buChar char="•"/>
            </a:pPr>
            <a:r>
              <a:rPr lang="en-US" sz="2800">
                <a:latin typeface="Avenir Next LT Pro Light" panose="020B0304020202020204" pitchFamily="34" charset="0"/>
              </a:rPr>
              <a:t>District information</a:t>
            </a:r>
          </a:p>
          <a:p>
            <a:endParaRPr lang="en-US" sz="1200" b="1">
              <a:latin typeface="Avenir Next LT Pro Light" panose="020B0304020202020204" pitchFamily="34" charset="0"/>
            </a:endParaRPr>
          </a:p>
          <a:p>
            <a:r>
              <a:rPr lang="en-US" sz="3200">
                <a:latin typeface="Avenir Next LT Pro Demi" panose="020B0704020202020204" pitchFamily="34" charset="0"/>
              </a:rPr>
              <a:t>Session format:</a:t>
            </a:r>
          </a:p>
          <a:p>
            <a:pPr marL="457200" indent="-457200">
              <a:buFont typeface="Arial" panose="020B0604020202020204" pitchFamily="34" charset="0"/>
              <a:buChar char="•"/>
            </a:pPr>
            <a:r>
              <a:rPr lang="en-US" sz="2800">
                <a:latin typeface="Avenir Next LT Pro Light" panose="020B0304020202020204" pitchFamily="34" charset="0"/>
              </a:rPr>
              <a:t>Presentation</a:t>
            </a:r>
          </a:p>
          <a:p>
            <a:pPr marL="457200" indent="-457200">
              <a:buFont typeface="Arial" panose="020B0604020202020204" pitchFamily="34" charset="0"/>
              <a:buChar char="•"/>
            </a:pPr>
            <a:r>
              <a:rPr lang="en-US" sz="2800">
                <a:latin typeface="Avenir Next LT Pro Light" panose="020B0304020202020204" pitchFamily="34" charset="0"/>
              </a:rPr>
              <a:t>Group discussions</a:t>
            </a:r>
          </a:p>
        </p:txBody>
      </p:sp>
      <p:sp>
        <p:nvSpPr>
          <p:cNvPr id="3" name="Title 2">
            <a:extLst>
              <a:ext uri="{FF2B5EF4-FFF2-40B4-BE49-F238E27FC236}">
                <a16:creationId xmlns:a16="http://schemas.microsoft.com/office/drawing/2014/main" id="{2ACEDEEB-B52C-454D-8B04-573AAFFA7877}"/>
              </a:ext>
            </a:extLst>
          </p:cNvPr>
          <p:cNvSpPr>
            <a:spLocks noGrp="1"/>
          </p:cNvSpPr>
          <p:nvPr>
            <p:ph type="title"/>
          </p:nvPr>
        </p:nvSpPr>
        <p:spPr/>
        <p:txBody>
          <a:bodyPr/>
          <a:lstStyle/>
          <a:p>
            <a:r>
              <a:rPr lang="en-US">
                <a:latin typeface="Avenir Next LT Pro Demi" panose="020B0704020202020204" pitchFamily="34" charset="0"/>
              </a:rPr>
              <a:t>Welcome</a:t>
            </a:r>
          </a:p>
        </p:txBody>
      </p:sp>
      <p:pic>
        <p:nvPicPr>
          <p:cNvPr id="4" name="Picture 3" descr="A picture containing person, outdoor, girl, tree&#10;&#10;Description generated with very high confidence">
            <a:extLst>
              <a:ext uri="{FF2B5EF4-FFF2-40B4-BE49-F238E27FC236}">
                <a16:creationId xmlns:a16="http://schemas.microsoft.com/office/drawing/2014/main" id="{1E0260FD-1332-44B0-9ADB-FA9CC6889B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7276627" y="1668380"/>
            <a:ext cx="4915372" cy="5604951"/>
          </a:xfrm>
          <a:prstGeom prst="rect">
            <a:avLst/>
          </a:prstGeom>
        </p:spPr>
      </p:pic>
    </p:spTree>
    <p:custDataLst>
      <p:tags r:id="rId1"/>
    </p:custDataLst>
    <p:extLst>
      <p:ext uri="{BB962C8B-B14F-4D97-AF65-F5344CB8AC3E}">
        <p14:creationId xmlns:p14="http://schemas.microsoft.com/office/powerpoint/2010/main" val="2348914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A73370-27E6-B549-A391-58C43C4EBA7B}"/>
              </a:ext>
            </a:extLst>
          </p:cNvPr>
          <p:cNvSpPr>
            <a:spLocks noGrp="1"/>
          </p:cNvSpPr>
          <p:nvPr>
            <p:ph type="body" idx="1"/>
          </p:nvPr>
        </p:nvSpPr>
        <p:spPr>
          <a:xfrm>
            <a:off x="1422400" y="1447802"/>
            <a:ext cx="10261600" cy="4622799"/>
          </a:xfrm>
        </p:spPr>
        <p:txBody>
          <a:bodyPr/>
          <a:lstStyle/>
          <a:p>
            <a:r>
              <a:rPr lang="en-US" sz="3600">
                <a:latin typeface="Avenir Next LT Pro" panose="020B0504020202020204" pitchFamily="34" charset="0"/>
              </a:rPr>
              <a:t>A financial report should be prepared for each board meeting</a:t>
            </a:r>
          </a:p>
          <a:p>
            <a:r>
              <a:rPr lang="en-US" sz="3600">
                <a:latin typeface="Avenir Next LT Pro" panose="020B0504020202020204" pitchFamily="34" charset="0"/>
              </a:rPr>
              <a:t>Treasurer report at annual meeting</a:t>
            </a:r>
          </a:p>
          <a:p>
            <a:pPr marL="270926" indent="0">
              <a:buNone/>
            </a:pPr>
            <a:r>
              <a:rPr lang="en-US" sz="3600" b="1">
                <a:latin typeface="Avenir Next LT Pro" panose="020B0504020202020204" pitchFamily="34" charset="0"/>
              </a:rPr>
              <a:t>Most importantly…</a:t>
            </a:r>
          </a:p>
          <a:p>
            <a:r>
              <a:rPr lang="en-US" sz="3600">
                <a:latin typeface="Avenir Next LT Pro" panose="020B0504020202020204" pitchFamily="34" charset="0"/>
              </a:rPr>
              <a:t>Be transparent about all financial records and current financial status with your club at all times.</a:t>
            </a:r>
          </a:p>
        </p:txBody>
      </p:sp>
      <p:sp>
        <p:nvSpPr>
          <p:cNvPr id="3" name="Title 2">
            <a:extLst>
              <a:ext uri="{FF2B5EF4-FFF2-40B4-BE49-F238E27FC236}">
                <a16:creationId xmlns:a16="http://schemas.microsoft.com/office/drawing/2014/main" id="{8B2B6F9F-95A7-F04E-B8CC-532E457169F9}"/>
              </a:ext>
            </a:extLst>
          </p:cNvPr>
          <p:cNvSpPr>
            <a:spLocks noGrp="1"/>
          </p:cNvSpPr>
          <p:nvPr>
            <p:ph type="title"/>
          </p:nvPr>
        </p:nvSpPr>
        <p:spPr/>
        <p:txBody>
          <a:bodyPr/>
          <a:lstStyle/>
          <a:p>
            <a:r>
              <a:rPr lang="en-US">
                <a:latin typeface="Avenir Next LT Pro Demi" panose="020B0704020202020204" pitchFamily="34" charset="0"/>
              </a:rPr>
              <a:t>Reporting expectations</a:t>
            </a:r>
          </a:p>
        </p:txBody>
      </p:sp>
    </p:spTree>
    <p:extLst>
      <p:ext uri="{BB962C8B-B14F-4D97-AF65-F5344CB8AC3E}">
        <p14:creationId xmlns:p14="http://schemas.microsoft.com/office/powerpoint/2010/main" val="819642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16A657-BEB5-466C-8841-D0CD97345337}"/>
              </a:ext>
            </a:extLst>
          </p:cNvPr>
          <p:cNvSpPr>
            <a:spLocks noGrp="1"/>
          </p:cNvSpPr>
          <p:nvPr>
            <p:ph type="body" idx="1"/>
          </p:nvPr>
        </p:nvSpPr>
        <p:spPr>
          <a:xfrm>
            <a:off x="1422400" y="1447802"/>
            <a:ext cx="10430511" cy="4622799"/>
          </a:xfrm>
        </p:spPr>
        <p:txBody>
          <a:bodyPr/>
          <a:lstStyle/>
          <a:p>
            <a:pPr marL="0"/>
            <a:r>
              <a:rPr lang="en-US" sz="3400">
                <a:latin typeface="Avenir Next LT Pro" panose="020B0504020202020204" pitchFamily="34" charset="0"/>
              </a:rPr>
              <a:t>The Kiwanis Children’s Fund offers grants to help club’s who have a gap in funding for service projects.</a:t>
            </a:r>
          </a:p>
          <a:p>
            <a:pPr marL="0"/>
            <a:endParaRPr lang="en-US" sz="100" b="1">
              <a:latin typeface="Avenir Next LT Pro" panose="020B0504020202020204" pitchFamily="34" charset="0"/>
            </a:endParaRPr>
          </a:p>
          <a:p>
            <a:pPr marL="0"/>
            <a:r>
              <a:rPr lang="en-US" sz="3200" b="1">
                <a:latin typeface="Avenir Next LT Pro" panose="020B0504020202020204" pitchFamily="34" charset="0"/>
              </a:rPr>
              <a:t>Requirements:</a:t>
            </a:r>
          </a:p>
          <a:p>
            <a:pPr marL="571500" indent="-571500">
              <a:buFont typeface="Arial" panose="020B0604020202020204" pitchFamily="34" charset="0"/>
              <a:buChar char="•"/>
            </a:pPr>
            <a:r>
              <a:rPr lang="en-US" sz="2800">
                <a:latin typeface="Avenir Next LT Pro" panose="020B0504020202020204" pitchFamily="34" charset="0"/>
              </a:rPr>
              <a:t>Kiwanis-led</a:t>
            </a:r>
          </a:p>
          <a:p>
            <a:pPr marL="571500" indent="-571500">
              <a:buFont typeface="Arial" panose="020B0604020202020204" pitchFamily="34" charset="0"/>
              <a:buChar char="•"/>
            </a:pPr>
            <a:r>
              <a:rPr lang="en-US" sz="2800">
                <a:latin typeface="Avenir Next LT Pro" panose="020B0504020202020204" pitchFamily="34" charset="0"/>
              </a:rPr>
              <a:t>Fill a documented need in the community</a:t>
            </a:r>
          </a:p>
          <a:p>
            <a:pPr marL="571500" indent="-571500">
              <a:buFont typeface="Arial" panose="020B0604020202020204" pitchFamily="34" charset="0"/>
              <a:buChar char="•"/>
            </a:pPr>
            <a:r>
              <a:rPr lang="en-US" sz="2800">
                <a:latin typeface="Avenir Next LT Pro" panose="020B0504020202020204" pitchFamily="34" charset="0"/>
              </a:rPr>
              <a:t>Recur at least once per year</a:t>
            </a:r>
          </a:p>
          <a:p>
            <a:pPr marL="571500" indent="-571500">
              <a:buFont typeface="Arial" panose="020B0604020202020204" pitchFamily="34" charset="0"/>
              <a:buChar char="•"/>
            </a:pPr>
            <a:r>
              <a:rPr lang="en-US" sz="2800">
                <a:latin typeface="Avenir Next LT Pro" panose="020B0504020202020204" pitchFamily="34" charset="0"/>
              </a:rPr>
              <a:t>Support activities within one of the Children’s Fund cause areas</a:t>
            </a:r>
          </a:p>
        </p:txBody>
      </p:sp>
      <p:sp>
        <p:nvSpPr>
          <p:cNvPr id="3" name="Title 2">
            <a:extLst>
              <a:ext uri="{FF2B5EF4-FFF2-40B4-BE49-F238E27FC236}">
                <a16:creationId xmlns:a16="http://schemas.microsoft.com/office/drawing/2014/main" id="{6C567C7E-C1AF-4980-B323-3FD9A7EC1CBC}"/>
              </a:ext>
            </a:extLst>
          </p:cNvPr>
          <p:cNvSpPr>
            <a:spLocks noGrp="1"/>
          </p:cNvSpPr>
          <p:nvPr>
            <p:ph type="title"/>
          </p:nvPr>
        </p:nvSpPr>
        <p:spPr/>
        <p:txBody>
          <a:bodyPr/>
          <a:lstStyle/>
          <a:p>
            <a:r>
              <a:rPr lang="en-US">
                <a:latin typeface="Avenir Next LT Pro Demi" panose="020B0704020202020204" pitchFamily="34" charset="0"/>
              </a:rPr>
              <a:t>Club Grants</a:t>
            </a:r>
          </a:p>
        </p:txBody>
      </p:sp>
    </p:spTree>
    <p:custDataLst>
      <p:tags r:id="rId1"/>
    </p:custDataLst>
    <p:extLst>
      <p:ext uri="{BB962C8B-B14F-4D97-AF65-F5344CB8AC3E}">
        <p14:creationId xmlns:p14="http://schemas.microsoft.com/office/powerpoint/2010/main" val="2697434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FEB63C-49DE-406E-A9EC-AE7F4DB979D6}"/>
              </a:ext>
            </a:extLst>
          </p:cNvPr>
          <p:cNvSpPr>
            <a:spLocks noGrp="1"/>
          </p:cNvSpPr>
          <p:nvPr>
            <p:ph type="body" idx="1"/>
          </p:nvPr>
        </p:nvSpPr>
        <p:spPr>
          <a:xfrm>
            <a:off x="2393852" y="1578443"/>
            <a:ext cx="8830311" cy="5196588"/>
          </a:xfrm>
        </p:spPr>
        <p:txBody>
          <a:bodyPr/>
          <a:lstStyle/>
          <a:p>
            <a:r>
              <a:rPr lang="en-US" sz="3200">
                <a:latin typeface="Avenir Next LT Pro" panose="020B0504020202020204" pitchFamily="34" charset="0"/>
              </a:rPr>
              <a:t>Only some clubs have a club foundation.</a:t>
            </a:r>
          </a:p>
          <a:p>
            <a:r>
              <a:rPr lang="en-US" sz="3200">
                <a:latin typeface="Avenir Next LT Pro" panose="020B0504020202020204" pitchFamily="34" charset="0"/>
              </a:rPr>
              <a:t>Clubs must seek Kiwanis International’s consent.</a:t>
            </a:r>
          </a:p>
          <a:p>
            <a:r>
              <a:rPr lang="en-US" sz="3200">
                <a:latin typeface="Avenir Next LT Pro" panose="020B0504020202020204" pitchFamily="34" charset="0"/>
              </a:rPr>
              <a:t>Clubs will create their own articles of incorporation and bylaws.</a:t>
            </a:r>
          </a:p>
          <a:p>
            <a:r>
              <a:rPr lang="en-US" sz="3200">
                <a:latin typeface="Avenir Next LT Pro" panose="020B0504020202020204" pitchFamily="34" charset="0"/>
              </a:rPr>
              <a:t>Banks have specific requirements for foundations.</a:t>
            </a:r>
          </a:p>
          <a:p>
            <a:r>
              <a:rPr lang="en-US" sz="3200">
                <a:latin typeface="Avenir Next LT Pro" panose="020B0504020202020204" pitchFamily="34" charset="0"/>
              </a:rPr>
              <a:t>Foundation treasurer</a:t>
            </a:r>
          </a:p>
        </p:txBody>
      </p:sp>
      <p:sp>
        <p:nvSpPr>
          <p:cNvPr id="4" name="Title 3">
            <a:extLst>
              <a:ext uri="{FF2B5EF4-FFF2-40B4-BE49-F238E27FC236}">
                <a16:creationId xmlns:a16="http://schemas.microsoft.com/office/drawing/2014/main" id="{7ADACFAE-89EB-49A6-880F-F8BCF04DEC56}"/>
              </a:ext>
            </a:extLst>
          </p:cNvPr>
          <p:cNvSpPr>
            <a:spLocks noGrp="1"/>
          </p:cNvSpPr>
          <p:nvPr>
            <p:ph type="title"/>
          </p:nvPr>
        </p:nvSpPr>
        <p:spPr/>
        <p:txBody>
          <a:bodyPr/>
          <a:lstStyle/>
          <a:p>
            <a:r>
              <a:rPr lang="en-US">
                <a:latin typeface="Avenir Next LT Pro Demi" panose="020B0704020202020204" pitchFamily="34" charset="0"/>
              </a:rPr>
              <a:t>Club Foundations</a:t>
            </a:r>
          </a:p>
        </p:txBody>
      </p:sp>
      <p:pic>
        <p:nvPicPr>
          <p:cNvPr id="7" name="Graphic 6" descr="Typewriter">
            <a:extLst>
              <a:ext uri="{FF2B5EF4-FFF2-40B4-BE49-F238E27FC236}">
                <a16:creationId xmlns:a16="http://schemas.microsoft.com/office/drawing/2014/main" id="{51A30B18-C2BB-4CE8-9A43-95EF0361991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79452" y="5446210"/>
            <a:ext cx="914400" cy="914400"/>
          </a:xfrm>
          <a:prstGeom prst="rect">
            <a:avLst/>
          </a:prstGeom>
        </p:spPr>
      </p:pic>
      <p:pic>
        <p:nvPicPr>
          <p:cNvPr id="9" name="Graphic 8" descr="Handshake">
            <a:extLst>
              <a:ext uri="{FF2B5EF4-FFF2-40B4-BE49-F238E27FC236}">
                <a16:creationId xmlns:a16="http://schemas.microsoft.com/office/drawing/2014/main" id="{7DBC68B9-5080-48BD-BEF4-BDB9EA515300}"/>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479452" y="1481915"/>
            <a:ext cx="914400" cy="914400"/>
          </a:xfrm>
          <a:prstGeom prst="rect">
            <a:avLst/>
          </a:prstGeom>
        </p:spPr>
      </p:pic>
      <p:pic>
        <p:nvPicPr>
          <p:cNvPr id="11" name="Graphic 10" descr="Money">
            <a:extLst>
              <a:ext uri="{FF2B5EF4-FFF2-40B4-BE49-F238E27FC236}">
                <a16:creationId xmlns:a16="http://schemas.microsoft.com/office/drawing/2014/main" id="{C1E44C98-4B60-4B18-990C-EE68E0048A8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79452" y="4442947"/>
            <a:ext cx="914400" cy="914400"/>
          </a:xfrm>
          <a:prstGeom prst="rect">
            <a:avLst/>
          </a:prstGeom>
        </p:spPr>
      </p:pic>
      <p:pic>
        <p:nvPicPr>
          <p:cNvPr id="13" name="Graphic 12" descr="Open Book">
            <a:extLst>
              <a:ext uri="{FF2B5EF4-FFF2-40B4-BE49-F238E27FC236}">
                <a16:creationId xmlns:a16="http://schemas.microsoft.com/office/drawing/2014/main" id="{43AA7B48-7897-4E02-BFDE-B0A0C14DB6A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22400" y="3404885"/>
            <a:ext cx="914400" cy="914400"/>
          </a:xfrm>
          <a:prstGeom prst="rect">
            <a:avLst/>
          </a:prstGeom>
        </p:spPr>
      </p:pic>
      <p:pic>
        <p:nvPicPr>
          <p:cNvPr id="15" name="Graphic 14" descr="Chat">
            <a:extLst>
              <a:ext uri="{FF2B5EF4-FFF2-40B4-BE49-F238E27FC236}">
                <a16:creationId xmlns:a16="http://schemas.microsoft.com/office/drawing/2014/main" id="{CE0E2D2B-8ED8-4DB5-9164-3F8A75126A5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422400" y="2303407"/>
            <a:ext cx="914400" cy="914400"/>
          </a:xfrm>
          <a:prstGeom prst="rect">
            <a:avLst/>
          </a:prstGeom>
        </p:spPr>
      </p:pic>
      <p:sp>
        <p:nvSpPr>
          <p:cNvPr id="10" name="TextBox 9">
            <a:extLst>
              <a:ext uri="{FF2B5EF4-FFF2-40B4-BE49-F238E27FC236}">
                <a16:creationId xmlns:a16="http://schemas.microsoft.com/office/drawing/2014/main" id="{F463E95B-9300-47DD-913E-109FDF7C67D7}"/>
              </a:ext>
            </a:extLst>
          </p:cNvPr>
          <p:cNvSpPr txBox="1"/>
          <p:nvPr/>
        </p:nvSpPr>
        <p:spPr>
          <a:xfrm>
            <a:off x="3777049" y="5903410"/>
            <a:ext cx="8240331" cy="830997"/>
          </a:xfrm>
          <a:prstGeom prst="rect">
            <a:avLst/>
          </a:prstGeom>
          <a:noFill/>
        </p:spPr>
        <p:txBody>
          <a:bodyPr wrap="square">
            <a:spAutoFit/>
          </a:bodyPr>
          <a:lstStyle/>
          <a:p>
            <a:pPr algn="r"/>
            <a:r>
              <a:rPr lang="en-US" sz="2400">
                <a:latin typeface="Avenir Next LT Pro Demi" panose="020B0704020202020204" pitchFamily="34" charset="0"/>
              </a:rPr>
              <a:t>Club Foundation Resources </a:t>
            </a:r>
            <a:br>
              <a:rPr lang="en-US" sz="2400">
                <a:latin typeface="Avenir Next LT Pro Demi" panose="020B0704020202020204" pitchFamily="34" charset="0"/>
              </a:rPr>
            </a:br>
            <a:r>
              <a:rPr lang="en-US" sz="2400">
                <a:latin typeface="Avenir Next LT Pro Demi" panose="020B0704020202020204" pitchFamily="34" charset="0"/>
              </a:rPr>
              <a:t>https://bit.ly/3My4yJK</a:t>
            </a:r>
          </a:p>
        </p:txBody>
      </p:sp>
    </p:spTree>
    <p:custDataLst>
      <p:tags r:id="rId1"/>
    </p:custDataLst>
    <p:extLst>
      <p:ext uri="{BB962C8B-B14F-4D97-AF65-F5344CB8AC3E}">
        <p14:creationId xmlns:p14="http://schemas.microsoft.com/office/powerpoint/2010/main" val="1250256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A7C9-0234-A446-916F-0E7D67D4BE60}"/>
              </a:ext>
            </a:extLst>
          </p:cNvPr>
          <p:cNvSpPr>
            <a:spLocks noGrp="1"/>
          </p:cNvSpPr>
          <p:nvPr>
            <p:ph type="title"/>
          </p:nvPr>
        </p:nvSpPr>
        <p:spPr>
          <a:xfrm>
            <a:off x="914400" y="1377368"/>
            <a:ext cx="10363200" cy="1313086"/>
          </a:xfrm>
        </p:spPr>
        <p:txBody>
          <a:bodyPr/>
          <a:lstStyle/>
          <a:p>
            <a:r>
              <a:rPr lang="en-US">
                <a:latin typeface="Avenir Next LT Pro Demi" panose="020B0704020202020204" pitchFamily="34" charset="0"/>
              </a:rPr>
              <a:t>For U.S. clubs only</a:t>
            </a:r>
          </a:p>
        </p:txBody>
      </p:sp>
      <p:sp>
        <p:nvSpPr>
          <p:cNvPr id="3" name="Text Placeholder 2">
            <a:extLst>
              <a:ext uri="{FF2B5EF4-FFF2-40B4-BE49-F238E27FC236}">
                <a16:creationId xmlns:a16="http://schemas.microsoft.com/office/drawing/2014/main" id="{09DB4A11-2989-F841-A863-128B898A49D9}"/>
              </a:ext>
            </a:extLst>
          </p:cNvPr>
          <p:cNvSpPr>
            <a:spLocks noGrp="1"/>
          </p:cNvSpPr>
          <p:nvPr>
            <p:ph type="body" idx="1"/>
          </p:nvPr>
        </p:nvSpPr>
        <p:spPr>
          <a:xfrm>
            <a:off x="914400" y="2974143"/>
            <a:ext cx="10847070" cy="909713"/>
          </a:xfrm>
        </p:spPr>
        <p:txBody>
          <a:bodyPr/>
          <a:lstStyle/>
          <a:p>
            <a:r>
              <a:rPr lang="en-US" sz="3000">
                <a:latin typeface="Avenir Next LT Pro" panose="020B0504020202020204" pitchFamily="34" charset="0"/>
              </a:rPr>
              <a:t>Incorporation, fundraising solicitations, Form 990, Form 8976</a:t>
            </a:r>
          </a:p>
        </p:txBody>
      </p:sp>
    </p:spTree>
    <p:extLst>
      <p:ext uri="{BB962C8B-B14F-4D97-AF65-F5344CB8AC3E}">
        <p14:creationId xmlns:p14="http://schemas.microsoft.com/office/powerpoint/2010/main" val="406598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2845C5A-3638-D04E-AF30-BB69670183CB}"/>
              </a:ext>
            </a:extLst>
          </p:cNvPr>
          <p:cNvSpPr>
            <a:spLocks noGrp="1"/>
          </p:cNvSpPr>
          <p:nvPr>
            <p:ph type="body" idx="1"/>
          </p:nvPr>
        </p:nvSpPr>
        <p:spPr>
          <a:xfrm>
            <a:off x="3481137" y="2117557"/>
            <a:ext cx="8470231" cy="4088817"/>
          </a:xfrm>
        </p:spPr>
        <p:txBody>
          <a:bodyPr/>
          <a:lstStyle/>
          <a:p>
            <a:r>
              <a:rPr lang="en-US" sz="3600" dirty="0">
                <a:latin typeface="Avenir Next LT Pro" panose="020B0504020202020204" pitchFamily="34" charset="0"/>
              </a:rPr>
              <a:t>Each club is </a:t>
            </a:r>
            <a:r>
              <a:rPr lang="en-US" sz="3600" b="1" dirty="0">
                <a:latin typeface="Avenir Next LT Pro" panose="020B0504020202020204" pitchFamily="34" charset="0"/>
              </a:rPr>
              <a:t>required</a:t>
            </a:r>
            <a:r>
              <a:rPr lang="en-US" sz="3600" dirty="0">
                <a:latin typeface="Avenir Next LT Pro" panose="020B0504020202020204" pitchFamily="34" charset="0"/>
              </a:rPr>
              <a:t> to incorporate</a:t>
            </a:r>
          </a:p>
          <a:p>
            <a:r>
              <a:rPr lang="en-US" sz="3600" dirty="0">
                <a:latin typeface="Avenir Next LT Pro" panose="020B0504020202020204" pitchFamily="34" charset="0"/>
              </a:rPr>
              <a:t>Confirm your club has original paperwork</a:t>
            </a:r>
          </a:p>
          <a:p>
            <a:pPr lvl="1"/>
            <a:r>
              <a:rPr lang="en-US" sz="3200" dirty="0">
                <a:latin typeface="Avenir Next LT Pro" panose="020B0504020202020204" pitchFamily="34" charset="0"/>
                <a:cs typeface="Arial" panose="020B0604020202020204" pitchFamily="34" charset="0"/>
              </a:rPr>
              <a:t>Kiwanis International and your state or local government needs a copy</a:t>
            </a:r>
          </a:p>
          <a:p>
            <a:r>
              <a:rPr lang="en-US" sz="2800" dirty="0">
                <a:latin typeface="Avenir Next LT Pro" panose="020B0504020202020204" pitchFamily="34" charset="0"/>
              </a:rPr>
              <a:t>Incorporation must be renewed </a:t>
            </a:r>
            <a:r>
              <a:rPr lang="en-US" sz="2800" b="1" dirty="0">
                <a:latin typeface="Avenir Next LT Pro" panose="020B0504020202020204" pitchFamily="34" charset="0"/>
              </a:rPr>
              <a:t>annually (Arkansas, biannually MO)</a:t>
            </a:r>
            <a:endParaRPr lang="en-US" sz="2800" dirty="0">
              <a:latin typeface="Avenir Next LT Pro" panose="020B0504020202020204" pitchFamily="34" charset="0"/>
            </a:endParaRPr>
          </a:p>
        </p:txBody>
      </p:sp>
      <p:sp>
        <p:nvSpPr>
          <p:cNvPr id="4" name="Title 3">
            <a:extLst>
              <a:ext uri="{FF2B5EF4-FFF2-40B4-BE49-F238E27FC236}">
                <a16:creationId xmlns:a16="http://schemas.microsoft.com/office/drawing/2014/main" id="{6638E26D-9DE2-904A-9A44-DF54EBB9C45D}"/>
              </a:ext>
            </a:extLst>
          </p:cNvPr>
          <p:cNvSpPr>
            <a:spLocks noGrp="1"/>
          </p:cNvSpPr>
          <p:nvPr>
            <p:ph type="title"/>
          </p:nvPr>
        </p:nvSpPr>
        <p:spPr/>
        <p:txBody>
          <a:bodyPr/>
          <a:lstStyle/>
          <a:p>
            <a:r>
              <a:rPr lang="en-US">
                <a:latin typeface="Avenir Next LT Pro Demi" panose="020B0704020202020204" pitchFamily="34" charset="0"/>
              </a:rPr>
              <a:t>Incorporation</a:t>
            </a:r>
          </a:p>
        </p:txBody>
      </p:sp>
      <p:pic>
        <p:nvPicPr>
          <p:cNvPr id="3" name="Picture 2" descr="A group of people working on a computer&#10;&#10;Description automatically generated with medium confidence">
            <a:extLst>
              <a:ext uri="{FF2B5EF4-FFF2-40B4-BE49-F238E27FC236}">
                <a16:creationId xmlns:a16="http://schemas.microsoft.com/office/drawing/2014/main" id="{D1B3877A-6F58-4DE9-873B-7A8733336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679449"/>
            <a:ext cx="3481137" cy="5221706"/>
          </a:xfrm>
          <a:prstGeom prst="rect">
            <a:avLst/>
          </a:prstGeom>
        </p:spPr>
      </p:pic>
    </p:spTree>
    <p:extLst>
      <p:ext uri="{BB962C8B-B14F-4D97-AF65-F5344CB8AC3E}">
        <p14:creationId xmlns:p14="http://schemas.microsoft.com/office/powerpoint/2010/main" val="3010164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662844-7A71-724D-BFCF-8F2BB7FA1AC1}"/>
              </a:ext>
            </a:extLst>
          </p:cNvPr>
          <p:cNvSpPr>
            <a:spLocks noGrp="1"/>
          </p:cNvSpPr>
          <p:nvPr>
            <p:ph type="body" idx="1"/>
          </p:nvPr>
        </p:nvSpPr>
        <p:spPr>
          <a:xfrm>
            <a:off x="711202" y="1752601"/>
            <a:ext cx="10769599" cy="4706303"/>
          </a:xfrm>
        </p:spPr>
        <p:txBody>
          <a:bodyPr/>
          <a:lstStyle/>
          <a:p>
            <a:r>
              <a:rPr lang="en-US" sz="3600">
                <a:latin typeface="Avenir Next LT Pro" panose="020B0504020202020204" pitchFamily="34" charset="0"/>
              </a:rPr>
              <a:t>Federal legislations requires that </a:t>
            </a:r>
            <a:r>
              <a:rPr lang="en-US" sz="3600" i="1">
                <a:latin typeface="Avenir Next LT Pro" panose="020B0504020202020204" pitchFamily="34" charset="0"/>
              </a:rPr>
              <a:t>any</a:t>
            </a:r>
            <a:r>
              <a:rPr lang="en-US" sz="3600">
                <a:latin typeface="Avenir Next LT Pro" panose="020B0504020202020204" pitchFamily="34" charset="0"/>
              </a:rPr>
              <a:t> fundraising solicitation on or behalf of Kiwanis clubs and district </a:t>
            </a:r>
            <a:r>
              <a:rPr lang="en-US" sz="3600" b="1">
                <a:latin typeface="Avenir Next LT Pro" panose="020B0504020202020204" pitchFamily="34" charset="0"/>
              </a:rPr>
              <a:t>must include</a:t>
            </a:r>
            <a:r>
              <a:rPr lang="en-US" sz="3600">
                <a:latin typeface="Avenir Next LT Pro" panose="020B0504020202020204" pitchFamily="34" charset="0"/>
              </a:rPr>
              <a:t> an express statement that:</a:t>
            </a:r>
          </a:p>
          <a:p>
            <a:pPr marL="787380" lvl="1" indent="0">
              <a:buNone/>
            </a:pPr>
            <a:r>
              <a:rPr lang="en-US" sz="3600" i="1">
                <a:latin typeface="Avenir Next LT Pro" panose="020B0504020202020204" pitchFamily="34" charset="0"/>
                <a:cs typeface="Arial" panose="020B0604020202020204" pitchFamily="34" charset="0"/>
              </a:rPr>
              <a:t>“contributions or gifts to the club are not deductible as charitable contributions for federal income tax purposes.”</a:t>
            </a:r>
          </a:p>
          <a:p>
            <a:r>
              <a:rPr lang="en-US" sz="3600">
                <a:latin typeface="Avenir Next LT Pro" panose="020B0504020202020204" pitchFamily="34" charset="0"/>
              </a:rPr>
              <a:t>the statement must be in a conspicuous and easily recognizable format regardless of format.</a:t>
            </a:r>
          </a:p>
        </p:txBody>
      </p:sp>
      <p:sp>
        <p:nvSpPr>
          <p:cNvPr id="3" name="Title 2">
            <a:extLst>
              <a:ext uri="{FF2B5EF4-FFF2-40B4-BE49-F238E27FC236}">
                <a16:creationId xmlns:a16="http://schemas.microsoft.com/office/drawing/2014/main" id="{A379FFBD-3374-C74C-948D-93DAB0DD1B0F}"/>
              </a:ext>
            </a:extLst>
          </p:cNvPr>
          <p:cNvSpPr>
            <a:spLocks noGrp="1"/>
          </p:cNvSpPr>
          <p:nvPr>
            <p:ph type="title"/>
          </p:nvPr>
        </p:nvSpPr>
        <p:spPr/>
        <p:txBody>
          <a:bodyPr/>
          <a:lstStyle/>
          <a:p>
            <a:r>
              <a:rPr lang="en-US" sz="4800">
                <a:latin typeface="Avenir Next LT Pro Demi" panose="020B0704020202020204" pitchFamily="34" charset="0"/>
              </a:rPr>
              <a:t>U.S. Revenue Act Regarding Fundraising Solicitations</a:t>
            </a:r>
          </a:p>
        </p:txBody>
      </p:sp>
    </p:spTree>
    <p:extLst>
      <p:ext uri="{BB962C8B-B14F-4D97-AF65-F5344CB8AC3E}">
        <p14:creationId xmlns:p14="http://schemas.microsoft.com/office/powerpoint/2010/main" val="2420934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C4BDD-E512-0544-A245-503D14A5571F}"/>
              </a:ext>
            </a:extLst>
          </p:cNvPr>
          <p:cNvSpPr>
            <a:spLocks noGrp="1"/>
          </p:cNvSpPr>
          <p:nvPr>
            <p:ph type="body" idx="1"/>
          </p:nvPr>
        </p:nvSpPr>
        <p:spPr/>
        <p:txBody>
          <a:bodyPr/>
          <a:lstStyle/>
          <a:p>
            <a:pPr marL="270927" indent="0">
              <a:buNone/>
            </a:pPr>
            <a:r>
              <a:rPr lang="en-US" sz="3600">
                <a:latin typeface="Avenir Next LT Pro" panose="020B0504020202020204" pitchFamily="34" charset="0"/>
              </a:rPr>
              <a:t>The IRS requires all U.S.-based Kiwanis clubs to submit a 990 form annually.</a:t>
            </a:r>
          </a:p>
          <a:p>
            <a:r>
              <a:rPr lang="en-US" sz="3600">
                <a:latin typeface="Avenir Next LT Pro" panose="020B0504020202020204" pitchFamily="34" charset="0"/>
              </a:rPr>
              <a:t>Failure to file in a timely manner may put your club’s incorporation status at risk</a:t>
            </a:r>
            <a:br>
              <a:rPr lang="en-US" sz="3600">
                <a:latin typeface="Avenir Next LT Pro" panose="020B0504020202020204" pitchFamily="34" charset="0"/>
              </a:rPr>
            </a:br>
            <a:endParaRPr lang="en-US" sz="3600">
              <a:latin typeface="Avenir Next LT Pro" panose="020B0504020202020204" pitchFamily="34" charset="0"/>
            </a:endParaRPr>
          </a:p>
          <a:p>
            <a:pPr marL="270927" indent="0">
              <a:buNone/>
            </a:pPr>
            <a:r>
              <a:rPr lang="en-US" sz="3600">
                <a:latin typeface="Avenir Next LT Pro" panose="020B0504020202020204" pitchFamily="34" charset="0"/>
              </a:rPr>
              <a:t>For more information, visit </a:t>
            </a:r>
            <a:r>
              <a:rPr lang="en-US" sz="3600" b="1">
                <a:latin typeface="Avenir Next LT Pro" panose="020B0504020202020204" pitchFamily="34" charset="0"/>
              </a:rPr>
              <a:t>kiwanis.org/form990</a:t>
            </a:r>
          </a:p>
        </p:txBody>
      </p:sp>
      <p:sp>
        <p:nvSpPr>
          <p:cNvPr id="3" name="Title 2">
            <a:extLst>
              <a:ext uri="{FF2B5EF4-FFF2-40B4-BE49-F238E27FC236}">
                <a16:creationId xmlns:a16="http://schemas.microsoft.com/office/drawing/2014/main" id="{3FFBE7AB-2DD5-714E-98FD-F4308B96795D}"/>
              </a:ext>
            </a:extLst>
          </p:cNvPr>
          <p:cNvSpPr>
            <a:spLocks noGrp="1"/>
          </p:cNvSpPr>
          <p:nvPr>
            <p:ph type="title"/>
          </p:nvPr>
        </p:nvSpPr>
        <p:spPr/>
        <p:txBody>
          <a:bodyPr/>
          <a:lstStyle/>
          <a:p>
            <a:r>
              <a:rPr lang="en-US">
                <a:latin typeface="Avenir Next LT Pro Demi" panose="020B0704020202020204" pitchFamily="34" charset="0"/>
              </a:rPr>
              <a:t>Form 990</a:t>
            </a:r>
          </a:p>
        </p:txBody>
      </p:sp>
    </p:spTree>
    <p:extLst>
      <p:ext uri="{BB962C8B-B14F-4D97-AF65-F5344CB8AC3E}">
        <p14:creationId xmlns:p14="http://schemas.microsoft.com/office/powerpoint/2010/main" val="2523606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1F6F49-A0A8-A743-A87A-16EAC6C40B22}"/>
              </a:ext>
            </a:extLst>
          </p:cNvPr>
          <p:cNvSpPr>
            <a:spLocks noGrp="1"/>
          </p:cNvSpPr>
          <p:nvPr>
            <p:ph type="body" idx="1"/>
          </p:nvPr>
        </p:nvSpPr>
        <p:spPr>
          <a:xfrm>
            <a:off x="711202" y="2085341"/>
            <a:ext cx="10769599" cy="4373563"/>
          </a:xfrm>
        </p:spPr>
        <p:txBody>
          <a:bodyPr/>
          <a:lstStyle/>
          <a:p>
            <a:r>
              <a:rPr lang="en-US" sz="3600">
                <a:latin typeface="Avenir Next LT Pro" panose="020B0504020202020204" pitchFamily="34" charset="0"/>
              </a:rPr>
              <a:t>The IRS has recently passed a new regulation requiring all newly-formed 501(c)(4) organizations to notify the IRS of their intention to operate as a 501(c)(4) by filing Form 8976, as stated in Internal Revenue Code 26 CFR 1.506.</a:t>
            </a:r>
          </a:p>
        </p:txBody>
      </p:sp>
      <p:sp>
        <p:nvSpPr>
          <p:cNvPr id="3" name="Title 2">
            <a:extLst>
              <a:ext uri="{FF2B5EF4-FFF2-40B4-BE49-F238E27FC236}">
                <a16:creationId xmlns:a16="http://schemas.microsoft.com/office/drawing/2014/main" id="{82F4768D-EED3-F442-BA50-D2BFFDE9EA7C}"/>
              </a:ext>
            </a:extLst>
          </p:cNvPr>
          <p:cNvSpPr>
            <a:spLocks noGrp="1"/>
          </p:cNvSpPr>
          <p:nvPr>
            <p:ph type="title"/>
          </p:nvPr>
        </p:nvSpPr>
        <p:spPr/>
        <p:txBody>
          <a:bodyPr/>
          <a:lstStyle/>
          <a:p>
            <a:r>
              <a:rPr lang="en-US">
                <a:latin typeface="Avenir Next LT Pro Demi" panose="020B0704020202020204" pitchFamily="34" charset="0"/>
              </a:rPr>
              <a:t>Form 8976</a:t>
            </a:r>
          </a:p>
        </p:txBody>
      </p:sp>
    </p:spTree>
    <p:extLst>
      <p:ext uri="{BB962C8B-B14F-4D97-AF65-F5344CB8AC3E}">
        <p14:creationId xmlns:p14="http://schemas.microsoft.com/office/powerpoint/2010/main" val="1220250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F1F6F49-A0A8-A743-A87A-16EAC6C40B22}"/>
              </a:ext>
            </a:extLst>
          </p:cNvPr>
          <p:cNvSpPr>
            <a:spLocks noGrp="1"/>
          </p:cNvSpPr>
          <p:nvPr>
            <p:ph type="body" idx="1"/>
          </p:nvPr>
        </p:nvSpPr>
        <p:spPr>
          <a:xfrm>
            <a:off x="609600" y="1848854"/>
            <a:ext cx="10972800" cy="4373563"/>
          </a:xfrm>
        </p:spPr>
        <p:txBody>
          <a:bodyPr/>
          <a:lstStyle/>
          <a:p>
            <a:r>
              <a:rPr lang="en-US" sz="3600">
                <a:latin typeface="Avenir Next LT Pro" panose="020B0504020202020204" pitchFamily="34" charset="0"/>
              </a:rPr>
              <a:t>Almost all Kiwanis clubs in the U.S. operate as 501(c)(4) organizations under the Internal Revenue Code.</a:t>
            </a:r>
          </a:p>
          <a:p>
            <a:r>
              <a:rPr lang="en-US" sz="3600">
                <a:latin typeface="Avenir Next LT Pro" panose="020B0504020202020204" pitchFamily="34" charset="0"/>
              </a:rPr>
              <a:t>Clubs must report their EIN to Kiwanis International, who reports it to the IRS.</a:t>
            </a:r>
          </a:p>
        </p:txBody>
      </p:sp>
      <p:sp>
        <p:nvSpPr>
          <p:cNvPr id="3" name="Title 2">
            <a:extLst>
              <a:ext uri="{FF2B5EF4-FFF2-40B4-BE49-F238E27FC236}">
                <a16:creationId xmlns:a16="http://schemas.microsoft.com/office/drawing/2014/main" id="{82F4768D-EED3-F442-BA50-D2BFFDE9EA7C}"/>
              </a:ext>
            </a:extLst>
          </p:cNvPr>
          <p:cNvSpPr>
            <a:spLocks noGrp="1"/>
          </p:cNvSpPr>
          <p:nvPr>
            <p:ph type="title"/>
          </p:nvPr>
        </p:nvSpPr>
        <p:spPr/>
        <p:txBody>
          <a:bodyPr/>
          <a:lstStyle/>
          <a:p>
            <a:r>
              <a:rPr lang="en-US">
                <a:latin typeface="Avenir Next LT Pro Demi" panose="020B0704020202020204" pitchFamily="34" charset="0"/>
              </a:rPr>
              <a:t>Form 8976</a:t>
            </a:r>
          </a:p>
        </p:txBody>
      </p:sp>
    </p:spTree>
    <p:extLst>
      <p:ext uri="{BB962C8B-B14F-4D97-AF65-F5344CB8AC3E}">
        <p14:creationId xmlns:p14="http://schemas.microsoft.com/office/powerpoint/2010/main" val="3500596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7707F2-0B6C-AE4A-ADF6-5A2CD0062AD2}"/>
              </a:ext>
            </a:extLst>
          </p:cNvPr>
          <p:cNvSpPr>
            <a:spLocks noGrp="1"/>
          </p:cNvSpPr>
          <p:nvPr>
            <p:ph type="title"/>
          </p:nvPr>
        </p:nvSpPr>
        <p:spPr/>
        <p:txBody>
          <a:bodyPr/>
          <a:lstStyle/>
          <a:p>
            <a:r>
              <a:rPr lang="en-US">
                <a:latin typeface="Avenir Next LT Pro Demi" panose="020B0704020202020204" pitchFamily="34" charset="0"/>
              </a:rPr>
              <a:t>Do I need to file Form 8976</a:t>
            </a:r>
          </a:p>
        </p:txBody>
      </p:sp>
      <p:graphicFrame>
        <p:nvGraphicFramePr>
          <p:cNvPr id="5" name="Diagram 4">
            <a:extLst>
              <a:ext uri="{FF2B5EF4-FFF2-40B4-BE49-F238E27FC236}">
                <a16:creationId xmlns:a16="http://schemas.microsoft.com/office/drawing/2014/main" id="{D6EBC492-0052-C043-B66A-6A2ADAA545FB}"/>
              </a:ext>
            </a:extLst>
          </p:cNvPr>
          <p:cNvGraphicFramePr/>
          <p:nvPr>
            <p:extLst>
              <p:ext uri="{D42A27DB-BD31-4B8C-83A1-F6EECF244321}">
                <p14:modId xmlns:p14="http://schemas.microsoft.com/office/powerpoint/2010/main" val="1687151004"/>
              </p:ext>
            </p:extLst>
          </p:nvPr>
        </p:nvGraphicFramePr>
        <p:xfrm>
          <a:off x="878389" y="1354238"/>
          <a:ext cx="10435221" cy="5359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3480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60E585-104D-344E-85EB-DBF9FF078B85}"/>
              </a:ext>
            </a:extLst>
          </p:cNvPr>
          <p:cNvSpPr>
            <a:spLocks noGrp="1"/>
          </p:cNvSpPr>
          <p:nvPr>
            <p:ph type="title"/>
          </p:nvPr>
        </p:nvSpPr>
        <p:spPr>
          <a:xfrm>
            <a:off x="5331895" y="0"/>
            <a:ext cx="6782400" cy="2013027"/>
          </a:xfrm>
        </p:spPr>
        <p:txBody>
          <a:bodyPr/>
          <a:lstStyle/>
          <a:p>
            <a:r>
              <a:rPr lang="en-US" sz="5867">
                <a:latin typeface="Avenir Next LT Pro Demi" panose="020B0704020202020204" pitchFamily="34" charset="0"/>
              </a:rPr>
              <a:t>Leadership Guide</a:t>
            </a:r>
          </a:p>
        </p:txBody>
      </p:sp>
      <p:sp>
        <p:nvSpPr>
          <p:cNvPr id="2" name="Text Placeholder 1">
            <a:extLst>
              <a:ext uri="{FF2B5EF4-FFF2-40B4-BE49-F238E27FC236}">
                <a16:creationId xmlns:a16="http://schemas.microsoft.com/office/drawing/2014/main" id="{31A8169F-6ED7-3E40-96EC-8A3A1D76EF39}"/>
              </a:ext>
            </a:extLst>
          </p:cNvPr>
          <p:cNvSpPr>
            <a:spLocks noGrp="1"/>
          </p:cNvSpPr>
          <p:nvPr>
            <p:ph type="body" idx="1"/>
          </p:nvPr>
        </p:nvSpPr>
        <p:spPr>
          <a:xfrm>
            <a:off x="6335495" y="1691294"/>
            <a:ext cx="4775200" cy="1219201"/>
          </a:xfrm>
        </p:spPr>
        <p:txBody>
          <a:bodyPr/>
          <a:lstStyle/>
          <a:p>
            <a:pPr marL="270920"/>
            <a:r>
              <a:rPr lang="en-US" sz="2800">
                <a:solidFill>
                  <a:schemeClr val="tx1"/>
                </a:solidFill>
                <a:latin typeface="Avenir Next LT Pro Demi" panose="020B0704020202020204" pitchFamily="34" charset="0"/>
              </a:rPr>
              <a:t>https://bit.ly/3xUQiXt</a:t>
            </a:r>
            <a:endParaRPr lang="en-US" sz="2800">
              <a:latin typeface="Avenir Next LT Pro Demi" panose="020B0704020202020204" pitchFamily="34" charset="0"/>
            </a:endParaRPr>
          </a:p>
        </p:txBody>
      </p:sp>
      <p:pic>
        <p:nvPicPr>
          <p:cNvPr id="5" name="Picture 4" descr="A child smiling for the camera&#10;&#10;Description automatically generated with low confidence">
            <a:extLst>
              <a:ext uri="{FF2B5EF4-FFF2-40B4-BE49-F238E27FC236}">
                <a16:creationId xmlns:a16="http://schemas.microsoft.com/office/drawing/2014/main" id="{2D2D60D3-EA19-4615-9E73-39C36679B1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20" y="0"/>
            <a:ext cx="5354515" cy="6858000"/>
          </a:xfrm>
          <a:prstGeom prst="rect">
            <a:avLst/>
          </a:prstGeom>
        </p:spPr>
      </p:pic>
      <p:pic>
        <p:nvPicPr>
          <p:cNvPr id="7" name="Picture 6" descr="Qr code&#10;&#10;Description automatically generated">
            <a:extLst>
              <a:ext uri="{FF2B5EF4-FFF2-40B4-BE49-F238E27FC236}">
                <a16:creationId xmlns:a16="http://schemas.microsoft.com/office/drawing/2014/main" id="{E75C1E92-9878-40A8-BA60-C0E7E901E0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8723" y="2588762"/>
            <a:ext cx="2542768" cy="3653110"/>
          </a:xfrm>
          <a:prstGeom prst="rect">
            <a:avLst/>
          </a:prstGeom>
        </p:spPr>
      </p:pic>
    </p:spTree>
    <p:extLst>
      <p:ext uri="{BB962C8B-B14F-4D97-AF65-F5344CB8AC3E}">
        <p14:creationId xmlns:p14="http://schemas.microsoft.com/office/powerpoint/2010/main" val="2951703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544A8F-5830-1C42-8155-CC76450752EC}"/>
              </a:ext>
            </a:extLst>
          </p:cNvPr>
          <p:cNvSpPr>
            <a:spLocks noGrp="1"/>
          </p:cNvSpPr>
          <p:nvPr>
            <p:ph type="body" idx="1"/>
          </p:nvPr>
        </p:nvSpPr>
        <p:spPr>
          <a:xfrm>
            <a:off x="967876" y="2215385"/>
            <a:ext cx="10769599" cy="3537029"/>
          </a:xfrm>
        </p:spPr>
        <p:txBody>
          <a:bodyPr/>
          <a:lstStyle/>
          <a:p>
            <a:r>
              <a:rPr lang="en-US">
                <a:latin typeface="Avenir Next LT Pro" panose="020B0504020202020204" pitchFamily="34" charset="0"/>
              </a:rPr>
              <a:t>If you answered </a:t>
            </a:r>
            <a:r>
              <a:rPr lang="en-US" b="1">
                <a:latin typeface="Avenir Next LT Pro" panose="020B0504020202020204" pitchFamily="34" charset="0"/>
              </a:rPr>
              <a:t>NO</a:t>
            </a:r>
            <a:r>
              <a:rPr lang="en-US">
                <a:latin typeface="Avenir Next LT Pro" panose="020B0504020202020204" pitchFamily="34" charset="0"/>
              </a:rPr>
              <a:t> to the question on the previous slide and your Kiwanis club was organized prior to July 8, 2016, you are required to file Form 8976 immediately. Please file as soon as possible, since failure to file Form 8976 may result in fines.</a:t>
            </a:r>
          </a:p>
        </p:txBody>
      </p:sp>
      <p:sp>
        <p:nvSpPr>
          <p:cNvPr id="3" name="Title 2">
            <a:extLst>
              <a:ext uri="{FF2B5EF4-FFF2-40B4-BE49-F238E27FC236}">
                <a16:creationId xmlns:a16="http://schemas.microsoft.com/office/drawing/2014/main" id="{387707F2-0B6C-AE4A-ADF6-5A2CD0062AD2}"/>
              </a:ext>
            </a:extLst>
          </p:cNvPr>
          <p:cNvSpPr>
            <a:spLocks noGrp="1"/>
          </p:cNvSpPr>
          <p:nvPr>
            <p:ph type="title"/>
          </p:nvPr>
        </p:nvSpPr>
        <p:spPr/>
        <p:txBody>
          <a:bodyPr/>
          <a:lstStyle/>
          <a:p>
            <a:r>
              <a:rPr lang="en-US">
                <a:latin typeface="Avenir Next LT Pro Demi" panose="020B0704020202020204" pitchFamily="34" charset="0"/>
              </a:rPr>
              <a:t>Do I need to file Form 8976</a:t>
            </a:r>
          </a:p>
        </p:txBody>
      </p:sp>
    </p:spTree>
    <p:extLst>
      <p:ext uri="{BB962C8B-B14F-4D97-AF65-F5344CB8AC3E}">
        <p14:creationId xmlns:p14="http://schemas.microsoft.com/office/powerpoint/2010/main" val="2914924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846CB5B-5183-4451-ADD4-D759B25F80E9}"/>
              </a:ext>
            </a:extLst>
          </p:cNvPr>
          <p:cNvSpPr>
            <a:spLocks noGrp="1"/>
          </p:cNvSpPr>
          <p:nvPr>
            <p:ph type="body" idx="1"/>
          </p:nvPr>
        </p:nvSpPr>
        <p:spPr>
          <a:xfrm>
            <a:off x="1133643" y="1092056"/>
            <a:ext cx="7416799" cy="4410242"/>
          </a:xfrm>
        </p:spPr>
        <p:txBody>
          <a:bodyPr/>
          <a:lstStyle/>
          <a:p>
            <a:pPr marL="457200" indent="-457200"/>
            <a:r>
              <a:rPr lang="en-US" sz="2800">
                <a:latin typeface="Avenir Next LT Pro" panose="020B0504020202020204" pitchFamily="34" charset="0"/>
              </a:rPr>
              <a:t>Report club financials monthly</a:t>
            </a:r>
          </a:p>
          <a:p>
            <a:pPr marL="457200" indent="-457200"/>
            <a:r>
              <a:rPr lang="en-US" sz="2800">
                <a:latin typeface="Avenir Next LT Pro" panose="020B0504020202020204" pitchFamily="34" charset="0"/>
              </a:rPr>
              <a:t>Report administrative and service accounts separately</a:t>
            </a:r>
          </a:p>
          <a:p>
            <a:pPr marL="457200" indent="-457200"/>
            <a:r>
              <a:rPr lang="en-US" sz="2800">
                <a:latin typeface="Avenir Next LT Pro" panose="020B0504020202020204" pitchFamily="34" charset="0"/>
              </a:rPr>
              <a:t>Reconcile bank accounts monthly</a:t>
            </a:r>
          </a:p>
          <a:p>
            <a:pPr marL="457200" indent="-457200"/>
            <a:r>
              <a:rPr lang="en-US" sz="2800">
                <a:latin typeface="Avenir Next LT Pro" panose="020B0504020202020204" pitchFamily="34" charset="0"/>
              </a:rPr>
              <a:t>Give receipts</a:t>
            </a:r>
          </a:p>
          <a:p>
            <a:pPr marL="457200" indent="-457200"/>
            <a:r>
              <a:rPr lang="en-US" sz="2800">
                <a:latin typeface="Avenir Next LT Pro" panose="020B0504020202020204" pitchFamily="34" charset="0"/>
              </a:rPr>
              <a:t>Require an invoice or a check request for checks written</a:t>
            </a:r>
          </a:p>
          <a:p>
            <a:pPr marL="457200" indent="-457200"/>
            <a:r>
              <a:rPr lang="en-US" sz="2800">
                <a:latin typeface="Avenir Next LT Pro" panose="020B0504020202020204" pitchFamily="34" charset="0"/>
              </a:rPr>
              <a:t>Act as cashier at meetings (when needed)</a:t>
            </a:r>
          </a:p>
          <a:p>
            <a:pPr marL="457200" indent="-457200"/>
            <a:r>
              <a:rPr lang="en-US" sz="2800">
                <a:latin typeface="Avenir Next LT Pro" panose="020B0504020202020204" pitchFamily="34" charset="0"/>
              </a:rPr>
              <a:t>Provide records for annual audit</a:t>
            </a:r>
          </a:p>
          <a:p>
            <a:pPr marL="457200" indent="-457200"/>
            <a:r>
              <a:rPr lang="en-US" sz="2800">
                <a:latin typeface="Avenir Next LT Pro" panose="020B0504020202020204" pitchFamily="34" charset="0"/>
              </a:rPr>
              <a:t>Retain records for seven years</a:t>
            </a:r>
          </a:p>
        </p:txBody>
      </p:sp>
      <p:sp>
        <p:nvSpPr>
          <p:cNvPr id="4" name="Title 3">
            <a:extLst>
              <a:ext uri="{FF2B5EF4-FFF2-40B4-BE49-F238E27FC236}">
                <a16:creationId xmlns:a16="http://schemas.microsoft.com/office/drawing/2014/main" id="{2517E80F-B5B1-4378-A2D9-9E660C027555}"/>
              </a:ext>
            </a:extLst>
          </p:cNvPr>
          <p:cNvSpPr>
            <a:spLocks noGrp="1"/>
          </p:cNvSpPr>
          <p:nvPr>
            <p:ph type="title"/>
          </p:nvPr>
        </p:nvSpPr>
        <p:spPr>
          <a:xfrm>
            <a:off x="1133643" y="271463"/>
            <a:ext cx="10261600" cy="846137"/>
          </a:xfrm>
        </p:spPr>
        <p:txBody>
          <a:bodyPr/>
          <a:lstStyle/>
          <a:p>
            <a:r>
              <a:rPr lang="en-US">
                <a:latin typeface="Avenir Next LT Pro Demi" panose="020B0704020202020204" pitchFamily="34" charset="0"/>
              </a:rPr>
              <a:t>Reminders</a:t>
            </a:r>
          </a:p>
        </p:txBody>
      </p:sp>
      <p:pic>
        <p:nvPicPr>
          <p:cNvPr id="7" name="Picture 6" descr="A person standing in a field&#10;&#10;Description generated with very high confidence">
            <a:extLst>
              <a:ext uri="{FF2B5EF4-FFF2-40B4-BE49-F238E27FC236}">
                <a16:creationId xmlns:a16="http://schemas.microsoft.com/office/drawing/2014/main" id="{E3057972-E63B-4123-A455-8FD9A8A443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6800" y="939800"/>
            <a:ext cx="3419952" cy="5125165"/>
          </a:xfrm>
          <a:prstGeom prst="rect">
            <a:avLst/>
          </a:prstGeom>
        </p:spPr>
      </p:pic>
    </p:spTree>
    <p:custDataLst>
      <p:tags r:id="rId1"/>
    </p:custDataLst>
    <p:extLst>
      <p:ext uri="{BB962C8B-B14F-4D97-AF65-F5344CB8AC3E}">
        <p14:creationId xmlns:p14="http://schemas.microsoft.com/office/powerpoint/2010/main" val="1818998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DDE3AB54-8AFC-A449-99BA-930F49B03C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6396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indoor, people&#10;&#10;Description automatically generated">
            <a:extLst>
              <a:ext uri="{FF2B5EF4-FFF2-40B4-BE49-F238E27FC236}">
                <a16:creationId xmlns:a16="http://schemas.microsoft.com/office/drawing/2014/main" id="{2A9CB970-AD9A-8B46-9F67-8718652074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66026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78AF950F-2B10-DF4B-9C35-5DAA114758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3298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low confidence">
            <a:extLst>
              <a:ext uri="{FF2B5EF4-FFF2-40B4-BE49-F238E27FC236}">
                <a16:creationId xmlns:a16="http://schemas.microsoft.com/office/drawing/2014/main" id="{60E22B01-08F4-2343-913D-48581F05B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8081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Placeholder 1">
            <a:extLst>
              <a:ext uri="{FF2B5EF4-FFF2-40B4-BE49-F238E27FC236}">
                <a16:creationId xmlns:a16="http://schemas.microsoft.com/office/drawing/2014/main" id="{41E27C8E-337A-4DC1-9978-1F5CE5704506}"/>
              </a:ext>
            </a:extLst>
          </p:cNvPr>
          <p:cNvSpPr>
            <a:spLocks noGrp="1"/>
          </p:cNvSpPr>
          <p:nvPr>
            <p:ph type="body" idx="1"/>
          </p:nvPr>
        </p:nvSpPr>
        <p:spPr>
          <a:xfrm>
            <a:off x="5836249" y="1763044"/>
            <a:ext cx="5847751" cy="4435894"/>
          </a:xfrm>
        </p:spPr>
        <p:txBody>
          <a:bodyPr/>
          <a:lstStyle/>
          <a:p>
            <a:r>
              <a:rPr lang="en-US" altLang="en-US">
                <a:latin typeface="Avenir Next LT Pro" panose="020B0504020202020204" pitchFamily="34" charset="0"/>
                <a:sym typeface="Verdana" panose="020B0604030504040204" pitchFamily="34" charset="0"/>
              </a:rPr>
              <a:t>Parking lot</a:t>
            </a:r>
          </a:p>
          <a:p>
            <a:r>
              <a:rPr lang="en-US" altLang="en-US">
                <a:latin typeface="Avenir Next LT Pro" panose="020B0504020202020204" pitchFamily="34" charset="0"/>
                <a:sym typeface="Verdana" panose="020B0604030504040204" pitchFamily="34" charset="0"/>
              </a:rPr>
              <a:t>Review of job duties</a:t>
            </a:r>
          </a:p>
          <a:p>
            <a:r>
              <a:rPr lang="en-US" altLang="en-US">
                <a:latin typeface="Avenir Next LT Pro" panose="020B0504020202020204" pitchFamily="34" charset="0"/>
                <a:sym typeface="Verdana" panose="020B0604030504040204" pitchFamily="34" charset="0"/>
              </a:rPr>
              <a:t>Online evaluations</a:t>
            </a:r>
          </a:p>
          <a:p>
            <a:r>
              <a:rPr lang="en-US" altLang="en-US">
                <a:latin typeface="Avenir Next LT Pro" panose="020B0504020202020204" pitchFamily="34" charset="0"/>
                <a:sym typeface="Verdana" panose="020B0604030504040204" pitchFamily="34" charset="0"/>
              </a:rPr>
              <a:t>Attendance credit</a:t>
            </a:r>
          </a:p>
          <a:p>
            <a:r>
              <a:rPr lang="en-US" altLang="en-US">
                <a:latin typeface="Avenir Next LT Pro" panose="020B0504020202020204" pitchFamily="34" charset="0"/>
                <a:sym typeface="Verdana" panose="020B0604030504040204" pitchFamily="34" charset="0"/>
              </a:rPr>
              <a:t>Contact information</a:t>
            </a:r>
          </a:p>
          <a:p>
            <a:endParaRPr lang="en-US" altLang="en-US">
              <a:latin typeface="Avenir Next LT Pro" panose="020B0504020202020204" pitchFamily="34" charset="0"/>
              <a:sym typeface="Verdana" panose="020B0604030504040204" pitchFamily="34" charset="0"/>
            </a:endParaRPr>
          </a:p>
        </p:txBody>
      </p:sp>
      <p:sp>
        <p:nvSpPr>
          <p:cNvPr id="125955" name="Title 2">
            <a:extLst>
              <a:ext uri="{FF2B5EF4-FFF2-40B4-BE49-F238E27FC236}">
                <a16:creationId xmlns:a16="http://schemas.microsoft.com/office/drawing/2014/main" id="{04541552-97CA-456C-9281-3DB37E802415}"/>
              </a:ext>
            </a:extLst>
          </p:cNvPr>
          <p:cNvSpPr>
            <a:spLocks noGrp="1"/>
          </p:cNvSpPr>
          <p:nvPr>
            <p:ph type="title"/>
          </p:nvPr>
        </p:nvSpPr>
        <p:spPr/>
        <p:txBody>
          <a:bodyPr/>
          <a:lstStyle/>
          <a:p>
            <a:r>
              <a:rPr lang="en-US" altLang="en-US">
                <a:latin typeface="Avenir Next LT Pro Demi" panose="020B0704020202020204" pitchFamily="34" charset="0"/>
                <a:sym typeface="Times New Roman" panose="02020603050405020304" pitchFamily="18" charset="0"/>
              </a:rPr>
              <a:t>Closing Activities</a:t>
            </a:r>
          </a:p>
        </p:txBody>
      </p:sp>
      <p:pic>
        <p:nvPicPr>
          <p:cNvPr id="2" name="Picture 2">
            <a:extLst>
              <a:ext uri="{FF2B5EF4-FFF2-40B4-BE49-F238E27FC236}">
                <a16:creationId xmlns:a16="http://schemas.microsoft.com/office/drawing/2014/main" id="{284AF1FE-74F1-C2F8-4786-E9D22DD87F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7645" y="1442961"/>
            <a:ext cx="3562709" cy="4417777"/>
          </a:xfrm>
          <a:prstGeom prst="rect">
            <a:avLst/>
          </a:prstGeom>
        </p:spPr>
      </p:pic>
    </p:spTree>
    <p:custDataLst>
      <p:tags r:id="rId1"/>
    </p:custDataLst>
    <p:extLst>
      <p:ext uri="{BB962C8B-B14F-4D97-AF65-F5344CB8AC3E}">
        <p14:creationId xmlns:p14="http://schemas.microsoft.com/office/powerpoint/2010/main" val="3079928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 6">
            <a:hlinkClick r:id="" action="ppaction://media"/>
            <a:extLst>
              <a:ext uri="{FF2B5EF4-FFF2-40B4-BE49-F238E27FC236}">
                <a16:creationId xmlns:a16="http://schemas.microsoft.com/office/drawing/2014/main" id="{4EA820E3-5AF6-43DB-9BAC-A869812A4250}"/>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584201"/>
            <a:ext cx="9550400" cy="5372100"/>
          </a:xfrm>
          <a:prstGeom prst="rect">
            <a:avLst/>
          </a:prstGeom>
        </p:spPr>
      </p:pic>
    </p:spTree>
    <p:extLst>
      <p:ext uri="{BB962C8B-B14F-4D97-AF65-F5344CB8AC3E}">
        <p14:creationId xmlns:p14="http://schemas.microsoft.com/office/powerpoint/2010/main" val="4101552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repeatCount="indefinite"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Placeholder 1">
            <a:extLst>
              <a:ext uri="{FF2B5EF4-FFF2-40B4-BE49-F238E27FC236}">
                <a16:creationId xmlns:a16="http://schemas.microsoft.com/office/drawing/2014/main" id="{3BADC6B3-1C5D-47A2-92A9-3073BD394F1C}"/>
              </a:ext>
            </a:extLst>
          </p:cNvPr>
          <p:cNvSpPr>
            <a:spLocks noGrp="1"/>
          </p:cNvSpPr>
          <p:nvPr>
            <p:ph type="body" idx="1"/>
          </p:nvPr>
        </p:nvSpPr>
        <p:spPr>
          <a:xfrm>
            <a:off x="517042" y="1780777"/>
            <a:ext cx="7359632" cy="4569140"/>
          </a:xfrm>
        </p:spPr>
        <p:txBody>
          <a:bodyPr/>
          <a:lstStyle/>
          <a:p>
            <a:r>
              <a:rPr lang="en-US" altLang="en-US">
                <a:latin typeface="Avenir Next LT Pro Light" panose="020B0304020202020204" pitchFamily="34" charset="0"/>
                <a:sym typeface="Verdana" panose="020B0604030504040204" pitchFamily="34" charset="0"/>
              </a:rPr>
              <a:t>Questions during the presentation?</a:t>
            </a:r>
          </a:p>
          <a:p>
            <a:r>
              <a:rPr lang="en-US" altLang="en-US">
                <a:latin typeface="Avenir Next LT Pro Light" panose="020B0304020202020204" pitchFamily="34" charset="0"/>
                <a:sym typeface="Verdana" panose="020B0604030504040204" pitchFamily="34" charset="0"/>
              </a:rPr>
              <a:t>Insights or examples to share?</a:t>
            </a:r>
          </a:p>
          <a:p>
            <a:r>
              <a:rPr lang="en-US" altLang="en-US" b="1" i="1">
                <a:latin typeface="Avenir Next LT Pro Light" panose="020B0304020202020204" pitchFamily="34" charset="0"/>
                <a:sym typeface="Verdana" panose="020B0604030504040204" pitchFamily="34" charset="0"/>
              </a:rPr>
              <a:t>Use a post-it or send it in the chat box  to add to the parking lot!</a:t>
            </a:r>
          </a:p>
        </p:txBody>
      </p:sp>
      <p:sp>
        <p:nvSpPr>
          <p:cNvPr id="22530" name="Title 2">
            <a:extLst>
              <a:ext uri="{FF2B5EF4-FFF2-40B4-BE49-F238E27FC236}">
                <a16:creationId xmlns:a16="http://schemas.microsoft.com/office/drawing/2014/main" id="{B7C5ABD9-73E5-4B0E-9B12-800DA56DED82}"/>
              </a:ext>
            </a:extLst>
          </p:cNvPr>
          <p:cNvSpPr>
            <a:spLocks noGrp="1"/>
          </p:cNvSpPr>
          <p:nvPr>
            <p:ph type="title"/>
          </p:nvPr>
        </p:nvSpPr>
        <p:spPr/>
        <p:txBody>
          <a:bodyPr/>
          <a:lstStyle/>
          <a:p>
            <a:r>
              <a:rPr lang="en-US" altLang="en-US">
                <a:latin typeface="Avenir Next LT Pro Demi" panose="020B0704020202020204" pitchFamily="34" charset="0"/>
                <a:sym typeface="Times New Roman" panose="02020603050405020304" pitchFamily="18" charset="0"/>
              </a:rPr>
              <a:t>Parking Lot</a:t>
            </a:r>
          </a:p>
        </p:txBody>
      </p:sp>
      <p:pic>
        <p:nvPicPr>
          <p:cNvPr id="22531" name="Graphic 4">
            <a:extLst>
              <a:ext uri="{FF2B5EF4-FFF2-40B4-BE49-F238E27FC236}">
                <a16:creationId xmlns:a16="http://schemas.microsoft.com/office/drawing/2014/main" id="{29CD7F13-AF6E-405A-8B16-763AA9E7C5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7" y="1831660"/>
            <a:ext cx="3154363"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755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EB508A-A33A-4BF7-9563-AAF91EB8D4B1}"/>
              </a:ext>
            </a:extLst>
          </p:cNvPr>
          <p:cNvSpPr>
            <a:spLocks noGrp="1"/>
          </p:cNvSpPr>
          <p:nvPr>
            <p:ph type="body" idx="1"/>
          </p:nvPr>
        </p:nvSpPr>
        <p:spPr>
          <a:xfrm>
            <a:off x="1336841" y="1609271"/>
            <a:ext cx="5005137" cy="3847177"/>
          </a:xfrm>
        </p:spPr>
        <p:txBody>
          <a:bodyPr wrap="square">
            <a:spAutoFit/>
          </a:bodyPr>
          <a:lstStyle/>
          <a:p>
            <a:pPr marL="0"/>
            <a:r>
              <a:rPr lang="en-US" altLang="en-US" sz="3400">
                <a:latin typeface="Avenir Next LT Pro Light" panose="020B0304020202020204" pitchFamily="34" charset="0"/>
              </a:rPr>
              <a:t>To prepare you to become better club treasurers through </a:t>
            </a:r>
            <a:br>
              <a:rPr lang="en-US" altLang="en-US" sz="3400">
                <a:latin typeface="Avenir Next LT Pro Light" panose="020B0304020202020204" pitchFamily="34" charset="0"/>
              </a:rPr>
            </a:br>
            <a:r>
              <a:rPr lang="en-US" altLang="en-US" sz="3400" b="1">
                <a:latin typeface="Avenir Next LT Pro Light" panose="020B0304020202020204" pitchFamily="34" charset="0"/>
              </a:rPr>
              <a:t>e</a:t>
            </a:r>
            <a:r>
              <a:rPr lang="en-US" sz="3400" b="1">
                <a:latin typeface="Avenir Next LT Pro Light" panose="020B0304020202020204" pitchFamily="34" charset="0"/>
              </a:rPr>
              <a:t>thical stewardship</a:t>
            </a:r>
            <a:r>
              <a:rPr lang="en-US" sz="3400">
                <a:latin typeface="Avenir Next LT Pro Light" panose="020B0304020202020204" pitchFamily="34" charset="0"/>
              </a:rPr>
              <a:t>, </a:t>
            </a:r>
            <a:br>
              <a:rPr lang="en-US" sz="3400">
                <a:latin typeface="Avenir Next LT Pro Light" panose="020B0304020202020204" pitchFamily="34" charset="0"/>
              </a:rPr>
            </a:br>
            <a:r>
              <a:rPr lang="en-US" sz="3400" b="1">
                <a:latin typeface="Avenir Next LT Pro Light" panose="020B0304020202020204" pitchFamily="34" charset="0"/>
              </a:rPr>
              <a:t>clear communication, </a:t>
            </a:r>
            <a:br>
              <a:rPr lang="en-US" sz="3400" b="1">
                <a:latin typeface="Avenir Next LT Pro Light" panose="020B0304020202020204" pitchFamily="34" charset="0"/>
              </a:rPr>
            </a:br>
            <a:r>
              <a:rPr lang="en-US" sz="3400">
                <a:latin typeface="Avenir Next LT Pro Light" panose="020B0304020202020204" pitchFamily="34" charset="0"/>
              </a:rPr>
              <a:t>and </a:t>
            </a:r>
            <a:r>
              <a:rPr lang="en-US" sz="3400" b="1">
                <a:latin typeface="Avenir Next LT Pro Light" panose="020B0304020202020204" pitchFamily="34" charset="0"/>
              </a:rPr>
              <a:t>excellent organization</a:t>
            </a:r>
            <a:r>
              <a:rPr lang="en-US" sz="3400">
                <a:latin typeface="Avenir Next LT Pro Light" panose="020B0304020202020204" pitchFamily="34" charset="0"/>
              </a:rPr>
              <a:t>.</a:t>
            </a:r>
          </a:p>
        </p:txBody>
      </p:sp>
      <p:sp>
        <p:nvSpPr>
          <p:cNvPr id="3" name="Title 2">
            <a:extLst>
              <a:ext uri="{FF2B5EF4-FFF2-40B4-BE49-F238E27FC236}">
                <a16:creationId xmlns:a16="http://schemas.microsoft.com/office/drawing/2014/main" id="{BAD7CD65-5985-4AE9-8E2C-F0A8F76F6081}"/>
              </a:ext>
            </a:extLst>
          </p:cNvPr>
          <p:cNvSpPr>
            <a:spLocks noGrp="1"/>
          </p:cNvSpPr>
          <p:nvPr>
            <p:ph type="title"/>
          </p:nvPr>
        </p:nvSpPr>
        <p:spPr>
          <a:xfrm>
            <a:off x="1336841" y="555415"/>
            <a:ext cx="10261600" cy="846137"/>
          </a:xfrm>
        </p:spPr>
        <p:txBody>
          <a:bodyPr/>
          <a:lstStyle/>
          <a:p>
            <a:r>
              <a:rPr lang="en-US">
                <a:latin typeface="Avenir Next LT Pro Demi" panose="020B0704020202020204" pitchFamily="34" charset="0"/>
              </a:rPr>
              <a:t>Our Goal</a:t>
            </a:r>
          </a:p>
        </p:txBody>
      </p:sp>
      <p:pic>
        <p:nvPicPr>
          <p:cNvPr id="7" name="Picture 6">
            <a:extLst>
              <a:ext uri="{FF2B5EF4-FFF2-40B4-BE49-F238E27FC236}">
                <a16:creationId xmlns:a16="http://schemas.microsoft.com/office/drawing/2014/main" id="{934C738C-2874-4E75-AFFB-287D74F215E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424"/>
          <a:stretch/>
        </p:blipFill>
        <p:spPr>
          <a:xfrm>
            <a:off x="6096000" y="978483"/>
            <a:ext cx="5342022" cy="4370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083867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4131967-CC05-E946-A4B8-EE11EA15A397}"/>
              </a:ext>
            </a:extLst>
          </p:cNvPr>
          <p:cNvSpPr>
            <a:spLocks noGrp="1"/>
          </p:cNvSpPr>
          <p:nvPr>
            <p:ph type="body" idx="1"/>
          </p:nvPr>
        </p:nvSpPr>
        <p:spPr>
          <a:xfrm>
            <a:off x="1422400" y="1463844"/>
            <a:ext cx="10261600" cy="4622799"/>
          </a:xfrm>
        </p:spPr>
        <p:txBody>
          <a:bodyPr/>
          <a:lstStyle/>
          <a:p>
            <a:pPr marL="0"/>
            <a:r>
              <a:rPr lang="en-US" altLang="en-US" sz="3600" b="1">
                <a:latin typeface="Avenir Next LT Pro Light" panose="020B0304020202020204" pitchFamily="34" charset="0"/>
              </a:rPr>
              <a:t>We will look for these outcomes to measure our success:</a:t>
            </a:r>
          </a:p>
          <a:p>
            <a:pPr marL="571500" indent="-571500">
              <a:buFont typeface="Arial" panose="020B0604020202020204" pitchFamily="34" charset="0"/>
              <a:buChar char="•"/>
            </a:pPr>
            <a:r>
              <a:rPr lang="en-US" altLang="en-US" sz="3600">
                <a:latin typeface="Avenir Next LT Pro Light" panose="020B0304020202020204" pitchFamily="34" charset="0"/>
              </a:rPr>
              <a:t>Appropriate expenses in club accounts</a:t>
            </a:r>
          </a:p>
          <a:p>
            <a:pPr marL="571500" indent="-571500">
              <a:buFont typeface="Arial" panose="020B0604020202020204" pitchFamily="34" charset="0"/>
              <a:buChar char="•"/>
            </a:pPr>
            <a:r>
              <a:rPr lang="en-US" altLang="en-US" sz="3600">
                <a:latin typeface="Avenir Next LT Pro Light" panose="020B0304020202020204" pitchFamily="34" charset="0"/>
              </a:rPr>
              <a:t>Completion of dues process on time</a:t>
            </a:r>
          </a:p>
          <a:p>
            <a:pPr marL="571500" indent="-571500">
              <a:buFont typeface="Arial" panose="020B0604020202020204" pitchFamily="34" charset="0"/>
              <a:buChar char="•"/>
            </a:pPr>
            <a:r>
              <a:rPr lang="en-US" altLang="en-US" sz="3600">
                <a:latin typeface="Avenir Next LT Pro Light" panose="020B0304020202020204" pitchFamily="34" charset="0"/>
              </a:rPr>
              <a:t>Successful annual audit</a:t>
            </a:r>
          </a:p>
          <a:p>
            <a:pPr marL="571500" indent="-571500">
              <a:buFont typeface="Arial" panose="020B0604020202020204" pitchFamily="34" charset="0"/>
              <a:buChar char="•"/>
            </a:pPr>
            <a:r>
              <a:rPr lang="en-US" altLang="en-US" sz="3600">
                <a:latin typeface="Avenir Next LT Pro Light" panose="020B0304020202020204" pitchFamily="34" charset="0"/>
              </a:rPr>
              <a:t>Compliance with local and Kiwanis International policies</a:t>
            </a:r>
            <a:endParaRPr lang="en-US" sz="3600">
              <a:latin typeface="Avenir Next LT Pro Light" panose="020B0304020202020204" pitchFamily="34" charset="0"/>
            </a:endParaRPr>
          </a:p>
        </p:txBody>
      </p:sp>
      <p:sp>
        <p:nvSpPr>
          <p:cNvPr id="3" name="Title 2">
            <a:extLst>
              <a:ext uri="{FF2B5EF4-FFF2-40B4-BE49-F238E27FC236}">
                <a16:creationId xmlns:a16="http://schemas.microsoft.com/office/drawing/2014/main" id="{BAD7CD65-5985-4AE9-8E2C-F0A8F76F6081}"/>
              </a:ext>
            </a:extLst>
          </p:cNvPr>
          <p:cNvSpPr>
            <a:spLocks noGrp="1"/>
          </p:cNvSpPr>
          <p:nvPr>
            <p:ph type="title"/>
          </p:nvPr>
        </p:nvSpPr>
        <p:spPr/>
        <p:txBody>
          <a:bodyPr/>
          <a:lstStyle/>
          <a:p>
            <a:r>
              <a:rPr lang="en-US">
                <a:latin typeface="Avenir Next LT Pro Demi" panose="020B0704020202020204" pitchFamily="34" charset="0"/>
              </a:rPr>
              <a:t>Outcome Parameters</a:t>
            </a:r>
          </a:p>
        </p:txBody>
      </p:sp>
    </p:spTree>
    <p:custDataLst>
      <p:tags r:id="rId1"/>
    </p:custDataLst>
    <p:extLst>
      <p:ext uri="{BB962C8B-B14F-4D97-AF65-F5344CB8AC3E}">
        <p14:creationId xmlns:p14="http://schemas.microsoft.com/office/powerpoint/2010/main" val="1947070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CBD2CF-3BED-4C30-AF65-FEF9DC4B0B1B}"/>
              </a:ext>
            </a:extLst>
          </p:cNvPr>
          <p:cNvSpPr>
            <a:spLocks noGrp="1"/>
          </p:cNvSpPr>
          <p:nvPr>
            <p:ph type="body" idx="1"/>
          </p:nvPr>
        </p:nvSpPr>
        <p:spPr/>
        <p:txBody>
          <a:bodyPr/>
          <a:lstStyle/>
          <a:p>
            <a:pPr marL="685165" indent="-414655"/>
            <a:r>
              <a:rPr lang="en-US" altLang="en-US">
                <a:latin typeface="Avenir Next LT Pro Light" panose="020B0304020202020204" pitchFamily="34" charset="0"/>
              </a:rPr>
              <a:t>Job description</a:t>
            </a:r>
            <a:endParaRPr lang="en-US"/>
          </a:p>
          <a:p>
            <a:pPr marL="685165" indent="-414655"/>
            <a:r>
              <a:rPr lang="en-US" altLang="en-US" sz="3700">
                <a:latin typeface="Avenir Next LT Pro Light"/>
                <a:cs typeface="Arial"/>
              </a:rPr>
              <a:t>Club Dues and Processing</a:t>
            </a:r>
            <a:endParaRPr lang="en-US" altLang="en-US" sz="3700">
              <a:latin typeface="Avenir Next LT Pro Light" panose="020B0304020202020204" pitchFamily="34" charset="0"/>
            </a:endParaRPr>
          </a:p>
          <a:p>
            <a:pPr marL="685165" indent="-414655"/>
            <a:r>
              <a:rPr lang="en-US" altLang="en-US" sz="3700">
                <a:latin typeface="Avenir Next LT Pro Light"/>
                <a:cs typeface="Arial"/>
              </a:rPr>
              <a:t>Accounts and Budgets</a:t>
            </a:r>
            <a:endParaRPr lang="en-US" altLang="en-US" sz="3700">
              <a:latin typeface="Avenir Next LT Pro Light" panose="020B0304020202020204" pitchFamily="34" charset="0"/>
            </a:endParaRPr>
          </a:p>
          <a:p>
            <a:pPr marL="685165" indent="-414655"/>
            <a:r>
              <a:rPr lang="en-US" altLang="en-US" sz="3700">
                <a:latin typeface="Avenir Next LT Pro Light"/>
                <a:cs typeface="Arial"/>
              </a:rPr>
              <a:t>Important Forms</a:t>
            </a:r>
            <a:endParaRPr lang="en-US" altLang="en-US" sz="3700">
              <a:latin typeface="Avenir Next LT Pro Light" panose="020B0304020202020204" pitchFamily="34" charset="0"/>
            </a:endParaRPr>
          </a:p>
          <a:p>
            <a:pPr marL="685165" indent="-414655"/>
            <a:endParaRPr lang="en-US">
              <a:latin typeface="Avenir Next LT Pro Light" panose="020B0304020202020204" pitchFamily="34" charset="0"/>
            </a:endParaRPr>
          </a:p>
        </p:txBody>
      </p:sp>
      <p:sp>
        <p:nvSpPr>
          <p:cNvPr id="24579" name="Title 2">
            <a:extLst>
              <a:ext uri="{FF2B5EF4-FFF2-40B4-BE49-F238E27FC236}">
                <a16:creationId xmlns:a16="http://schemas.microsoft.com/office/drawing/2014/main" id="{C830B407-DD95-4C1B-8C3A-23197BCCBB16}"/>
              </a:ext>
            </a:extLst>
          </p:cNvPr>
          <p:cNvSpPr>
            <a:spLocks noGrp="1"/>
          </p:cNvSpPr>
          <p:nvPr>
            <p:ph type="title"/>
          </p:nvPr>
        </p:nvSpPr>
        <p:spPr/>
        <p:txBody>
          <a:bodyPr/>
          <a:lstStyle/>
          <a:p>
            <a:r>
              <a:rPr lang="en-US" altLang="en-US">
                <a:latin typeface="Avenir Next LT Pro Demi" panose="020B0704020202020204" pitchFamily="34" charset="0"/>
                <a:sym typeface="Times New Roman" panose="02020603050405020304" pitchFamily="18" charset="0"/>
              </a:rPr>
              <a:t>Agenda</a:t>
            </a:r>
          </a:p>
        </p:txBody>
      </p:sp>
      <p:pic>
        <p:nvPicPr>
          <p:cNvPr id="5" name="Graphic 4" descr="Checklist">
            <a:extLst>
              <a:ext uri="{FF2B5EF4-FFF2-40B4-BE49-F238E27FC236}">
                <a16:creationId xmlns:a16="http://schemas.microsoft.com/office/drawing/2014/main" id="{6E5FA515-F8BE-4489-A79F-7A04897BA5C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74495" y="1607792"/>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9958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339"/>
  <p:tag name="ARTICULATE_USED_LAYOUT" val="1"/>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460"/>
  <p:tag name="ARTICULATE_USED_LAYOUT" val="10"/>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UDIO_ID" val="438"/>
  <p:tag name="ARTICULATE_USED_LAYOUT" val="5"/>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20 Treasurer">
  <a:themeElements>
    <a:clrScheme name="CLE">
      <a:dk1>
        <a:srgbClr val="000000"/>
      </a:dk1>
      <a:lt1>
        <a:srgbClr val="FFFFFF"/>
      </a:lt1>
      <a:dk2>
        <a:srgbClr val="1F497D"/>
      </a:dk2>
      <a:lt2>
        <a:srgbClr val="EEECE1"/>
      </a:lt2>
      <a:accent1>
        <a:srgbClr val="333333"/>
      </a:accent1>
      <a:accent2>
        <a:srgbClr val="A15760"/>
      </a:accent2>
      <a:accent3>
        <a:srgbClr val="D86018"/>
      </a:accent3>
      <a:accent4>
        <a:srgbClr val="237E74"/>
      </a:accent4>
      <a:accent5>
        <a:srgbClr val="00677F"/>
      </a:accent5>
      <a:accent6>
        <a:srgbClr val="59305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 Club President" id="{9E8A611C-EB8F-3843-987E-73A9DCE0DF14}" vid="{FB51711A-BCEB-A54C-85A0-8AB33D5CBF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CFD7D272A8A44186EF10BC0C05CB7A" ma:contentTypeVersion="12" ma:contentTypeDescription="Create a new document." ma:contentTypeScope="" ma:versionID="5d215c920a562f0ccc0e1055b0d6253c">
  <xsd:schema xmlns:xsd="http://www.w3.org/2001/XMLSchema" xmlns:xs="http://www.w3.org/2001/XMLSchema" xmlns:p="http://schemas.microsoft.com/office/2006/metadata/properties" xmlns:ns2="81d34c28-fde3-4579-b51e-5ba5c78d3de8" xmlns:ns3="25ce75fd-7f68-45a9-9bcf-f686d90374d4" targetNamespace="http://schemas.microsoft.com/office/2006/metadata/properties" ma:root="true" ma:fieldsID="48ff42113adc43060102a4d21874b7b0" ns2:_="" ns3:_="">
    <xsd:import namespace="81d34c28-fde3-4579-b51e-5ba5c78d3de8"/>
    <xsd:import namespace="25ce75fd-7f68-45a9-9bcf-f686d90374d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34c28-fde3-4579-b51e-5ba5c78d3d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5ce75fd-7f68-45a9-9bcf-f686d90374d4"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1d34c28-fde3-4579-b51e-5ba5c78d3de8">
      <UserInfo>
        <DisplayName>Lynsy Karrick</DisplayName>
        <AccountId>252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45293D-6F0B-462E-B416-5FCCADDE3C03}">
  <ds:schemaRefs>
    <ds:schemaRef ds:uri="25ce75fd-7f68-45a9-9bcf-f686d90374d4"/>
    <ds:schemaRef ds:uri="81d34c28-fde3-4579-b51e-5ba5c78d3d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EEBF41D-CC25-4BB0-B3F3-F6031B61AB39}">
  <ds:schemaRefs>
    <ds:schemaRef ds:uri="25ce75fd-7f68-45a9-9bcf-f686d90374d4"/>
    <ds:schemaRef ds:uri="4ade548b-e066-4a27-8fa1-98c1fcc7d010"/>
    <ds:schemaRef ds:uri="81d34c28-fde3-4579-b51e-5ba5c78d3de8"/>
    <ds:schemaRef ds:uri="9a441896-49b2-4e3b-9585-ad256bf5e3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D98156A-EFC3-4660-8507-FD71151DBD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2020 Treasurer</Template>
  <TotalTime>5</TotalTime>
  <Words>6753</Words>
  <Application>Microsoft Office PowerPoint</Application>
  <PresentationFormat>Widescreen</PresentationFormat>
  <Paragraphs>417</Paragraphs>
  <Slides>46</Slides>
  <Notes>46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Avenir Next LT Pro</vt:lpstr>
      <vt:lpstr>Avenir Next LT Pro Demi</vt:lpstr>
      <vt:lpstr>Avenir Next LT Pro Light</vt:lpstr>
      <vt:lpstr>Calibri</vt:lpstr>
      <vt:lpstr>Courier New</vt:lpstr>
      <vt:lpstr>Myriad Pro</vt:lpstr>
      <vt:lpstr>Noto Sans Symbols</vt:lpstr>
      <vt:lpstr>Times New Roman</vt:lpstr>
      <vt:lpstr>Verdana</vt:lpstr>
      <vt:lpstr>WordVisiCarriageReturn_MSFontService</vt:lpstr>
      <vt:lpstr>2020 Treasurer</vt:lpstr>
      <vt:lpstr>Club Treasurer  Education</vt:lpstr>
      <vt:lpstr>Housekeeping Notes</vt:lpstr>
      <vt:lpstr>Welcome</vt:lpstr>
      <vt:lpstr>Leadership Guide</vt:lpstr>
      <vt:lpstr>PowerPoint Presentation</vt:lpstr>
      <vt:lpstr>Parking Lot</vt:lpstr>
      <vt:lpstr>Our Goal</vt:lpstr>
      <vt:lpstr>Outcome Parameters</vt:lpstr>
      <vt:lpstr>Agenda</vt:lpstr>
      <vt:lpstr>Opening Activity</vt:lpstr>
      <vt:lpstr>Job Description</vt:lpstr>
      <vt:lpstr>Key Duties and Responsibilities</vt:lpstr>
      <vt:lpstr>Member Dues</vt:lpstr>
      <vt:lpstr>Your Club Dues</vt:lpstr>
      <vt:lpstr>Exceptions</vt:lpstr>
      <vt:lpstr>Dues Invoicing Process</vt:lpstr>
      <vt:lpstr>Collecting Member Dues</vt:lpstr>
      <vt:lpstr>Diplomatic Dues Collection</vt:lpstr>
      <vt:lpstr>Member Statements </vt:lpstr>
      <vt:lpstr>Administrative Accounts</vt:lpstr>
      <vt:lpstr>Service Accounts</vt:lpstr>
      <vt:lpstr>Did you know?</vt:lpstr>
      <vt:lpstr>Annual Audit</vt:lpstr>
      <vt:lpstr>Incorporation</vt:lpstr>
      <vt:lpstr>Review</vt:lpstr>
      <vt:lpstr>Files to be Maintained</vt:lpstr>
      <vt:lpstr>Permanent records</vt:lpstr>
      <vt:lpstr>Budget Timeline</vt:lpstr>
      <vt:lpstr>What’s important to your club?</vt:lpstr>
      <vt:lpstr>Reporting expectations</vt:lpstr>
      <vt:lpstr>Club Grants</vt:lpstr>
      <vt:lpstr>Club Foundations</vt:lpstr>
      <vt:lpstr>For U.S. clubs only</vt:lpstr>
      <vt:lpstr>Incorporation</vt:lpstr>
      <vt:lpstr>U.S. Revenue Act Regarding Fundraising Solicitations</vt:lpstr>
      <vt:lpstr>Form 990</vt:lpstr>
      <vt:lpstr>Form 8976</vt:lpstr>
      <vt:lpstr>Form 8976</vt:lpstr>
      <vt:lpstr>Do I need to file Form 8976</vt:lpstr>
      <vt:lpstr>Do I need to file Form 8976</vt:lpstr>
      <vt:lpstr>Reminders</vt:lpstr>
      <vt:lpstr>PowerPoint Presentation</vt:lpstr>
      <vt:lpstr>PowerPoint Presentation</vt:lpstr>
      <vt:lpstr>PowerPoint Presentation</vt:lpstr>
      <vt:lpstr>PowerPoint Presentation</vt:lpstr>
      <vt:lpstr>Closing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 Treasurer Education</dc:title>
  <dc:creator>Meredith Taylor</dc:creator>
  <cp:lastModifiedBy>Paul Eckler</cp:lastModifiedBy>
  <cp:revision>5</cp:revision>
  <dcterms:created xsi:type="dcterms:W3CDTF">2020-01-22T16:41:18Z</dcterms:created>
  <dcterms:modified xsi:type="dcterms:W3CDTF">2022-06-20T18:26:11Z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0x01010086CFD7D272A8A44186EF10BC0C05CB7A</vt:lpwstr>
  </property>
  <property fmtid="{D5CDD505-2E9C-101B-9397-08002B2CF9AE}" pid="3" name="MediaServiceImageTags">
    <vt:lpwstr/>
  </property>
</Properties>
</file>