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9" r:id="rId2"/>
    <p:sldMasterId id="2147483951" r:id="rId3"/>
    <p:sldMasterId id="2147483954" r:id="rId4"/>
    <p:sldMasterId id="2147483956" r:id="rId5"/>
    <p:sldMasterId id="2147483972" r:id="rId6"/>
  </p:sldMasterIdLst>
  <p:notesMasterIdLst>
    <p:notesMasterId r:id="rId58"/>
  </p:notesMasterIdLst>
  <p:sldIdLst>
    <p:sldId id="374" r:id="rId7"/>
    <p:sldId id="1112" r:id="rId8"/>
    <p:sldId id="522" r:id="rId9"/>
    <p:sldId id="518" r:id="rId10"/>
    <p:sldId id="1089" r:id="rId11"/>
    <p:sldId id="373" r:id="rId12"/>
    <p:sldId id="1080" r:id="rId13"/>
    <p:sldId id="1081" r:id="rId14"/>
    <p:sldId id="1082" r:id="rId15"/>
    <p:sldId id="1083" r:id="rId16"/>
    <p:sldId id="1088" r:id="rId17"/>
    <p:sldId id="1084" r:id="rId18"/>
    <p:sldId id="1085" r:id="rId19"/>
    <p:sldId id="1086" r:id="rId20"/>
    <p:sldId id="1071" r:id="rId21"/>
    <p:sldId id="433" r:id="rId22"/>
    <p:sldId id="1066" r:id="rId23"/>
    <p:sldId id="385" r:id="rId24"/>
    <p:sldId id="397" r:id="rId25"/>
    <p:sldId id="398" r:id="rId26"/>
    <p:sldId id="399" r:id="rId27"/>
    <p:sldId id="402" r:id="rId28"/>
    <p:sldId id="400" r:id="rId29"/>
    <p:sldId id="404" r:id="rId30"/>
    <p:sldId id="548" r:id="rId31"/>
    <p:sldId id="549" r:id="rId32"/>
    <p:sldId id="1076" r:id="rId33"/>
    <p:sldId id="1090" r:id="rId34"/>
    <p:sldId id="320" r:id="rId35"/>
    <p:sldId id="1091" r:id="rId36"/>
    <p:sldId id="1101" r:id="rId37"/>
    <p:sldId id="1092" r:id="rId38"/>
    <p:sldId id="1102" r:id="rId39"/>
    <p:sldId id="1093" r:id="rId40"/>
    <p:sldId id="1104" r:id="rId41"/>
    <p:sldId id="1094" r:id="rId42"/>
    <p:sldId id="1105" r:id="rId43"/>
    <p:sldId id="1095" r:id="rId44"/>
    <p:sldId id="1106" r:id="rId45"/>
    <p:sldId id="1096" r:id="rId46"/>
    <p:sldId id="1107" r:id="rId47"/>
    <p:sldId id="1097" r:id="rId48"/>
    <p:sldId id="1108" r:id="rId49"/>
    <p:sldId id="1098" r:id="rId50"/>
    <p:sldId id="1109" r:id="rId51"/>
    <p:sldId id="268" r:id="rId52"/>
    <p:sldId id="866" r:id="rId53"/>
    <p:sldId id="519" r:id="rId54"/>
    <p:sldId id="362" r:id="rId55"/>
    <p:sldId id="553" r:id="rId56"/>
    <p:sldId id="552" r:id="rId57"/>
  </p:sldIdLst>
  <p:sldSz cx="9144000" cy="5143500" type="screen16x9"/>
  <p:notesSz cx="7102475" cy="9388475"/>
  <p:defaultTextStyle>
    <a:defPPr>
      <a:defRPr lang="da-DK"/>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796">
          <p15:clr>
            <a:srgbClr val="A4A3A4"/>
          </p15:clr>
        </p15:guide>
        <p15:guide id="2" pos="55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88C8"/>
    <a:srgbClr val="00386B"/>
    <a:srgbClr val="000000"/>
    <a:srgbClr val="78F8FF"/>
    <a:srgbClr val="8EABDE"/>
    <a:srgbClr val="8FACE1"/>
    <a:srgbClr val="F50736"/>
    <a:srgbClr val="5DD8F2"/>
    <a:srgbClr val="A4D329"/>
    <a:srgbClr val="C0FF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4641" autoAdjust="0"/>
  </p:normalViewPr>
  <p:slideViewPr>
    <p:cSldViewPr snapToGrid="0">
      <p:cViewPr varScale="1">
        <p:scale>
          <a:sx n="90" d="100"/>
          <a:sy n="90" d="100"/>
        </p:scale>
        <p:origin x="756" y="66"/>
      </p:cViewPr>
      <p:guideLst>
        <p:guide orient="horz" pos="2796"/>
        <p:guide pos="553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1.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4.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en-US"/>
          </a:p>
        </p:txBody>
      </p:sp>
      <p:sp>
        <p:nvSpPr>
          <p:cNvPr id="3" name="Date Placeholder 2"/>
          <p:cNvSpPr>
            <a:spLocks noGrp="1"/>
          </p:cNvSpPr>
          <p:nvPr>
            <p:ph type="dt" idx="1"/>
          </p:nvPr>
        </p:nvSpPr>
        <p:spPr>
          <a:xfrm>
            <a:off x="4023093" y="0"/>
            <a:ext cx="3077740" cy="471054"/>
          </a:xfrm>
          <a:prstGeom prst="rect">
            <a:avLst/>
          </a:prstGeom>
        </p:spPr>
        <p:txBody>
          <a:bodyPr vert="horz" lIns="94218" tIns="47109" rIns="94218" bIns="47109" rtlCol="0"/>
          <a:lstStyle>
            <a:lvl1pPr algn="r">
              <a:defRPr sz="1200"/>
            </a:lvl1pPr>
          </a:lstStyle>
          <a:p>
            <a:fld id="{FF499CD5-C444-4833-AA8C-A607362F41E4}" type="datetimeFigureOut">
              <a:rPr lang="en-US" smtClean="0"/>
              <a:t>2/25/2023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8" tIns="47109" rIns="94218" bIns="47109"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9" rIns="94218" bIns="471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71053"/>
          </a:xfrm>
          <a:prstGeom prst="rect">
            <a:avLst/>
          </a:prstGeom>
        </p:spPr>
        <p:txBody>
          <a:bodyPr vert="horz" lIns="94218" tIns="47109" rIns="94218"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40" cy="471053"/>
          </a:xfrm>
          <a:prstGeom prst="rect">
            <a:avLst/>
          </a:prstGeom>
        </p:spPr>
        <p:txBody>
          <a:bodyPr vert="horz" lIns="94218" tIns="47109" rIns="94218" bIns="47109" rtlCol="0" anchor="b"/>
          <a:lstStyle>
            <a:lvl1pPr algn="r">
              <a:defRPr sz="1200"/>
            </a:lvl1pPr>
          </a:lstStyle>
          <a:p>
            <a:fld id="{77117132-A5BD-48D4-B4C2-0D70B7D5E67B}" type="slidenum">
              <a:rPr lang="en-US" smtClean="0"/>
              <a:t>‹#›</a:t>
            </a:fld>
            <a:endParaRPr lang="en-US"/>
          </a:p>
        </p:txBody>
      </p:sp>
    </p:spTree>
    <p:extLst>
      <p:ext uri="{BB962C8B-B14F-4D97-AF65-F5344CB8AC3E}">
        <p14:creationId xmlns:p14="http://schemas.microsoft.com/office/powerpoint/2010/main" val="111816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kiwanis.org/clubs/member-resources/training/division-leader/club-strengthening/achieving-club-e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Whether it’s a newer club that can’t quite get off the ground or an established club that once enjoyed growth and excitement, its members must first figure out what’s wrong and why. Then they take the necessary steps toward club health.</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6</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757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For a club like that, it’s time to diagnose the club’s needs. Once again, our </a:t>
            </a:r>
            <a:r>
              <a:rPr lang="en-US" b="1" dirty="0">
                <a:solidFill>
                  <a:srgbClr val="002060"/>
                </a:solidFill>
              </a:rPr>
              <a:t>ACE</a:t>
            </a:r>
            <a:r>
              <a:rPr lang="en-US" dirty="0"/>
              <a:t> tools are ready for you.</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16</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26444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it’s time to assess the situation. At this stage, two of our Achieving Club Excellence (ACE) tools can  be helpful:</a:t>
            </a:r>
          </a:p>
          <a:p>
            <a:pPr marL="458572" indent="-458572">
              <a:buFont typeface="Arial" panose="020B0604020202020204" pitchFamily="34" charset="0"/>
              <a:buChar char="•"/>
            </a:pPr>
            <a:endParaRPr lang="en-US" dirty="0"/>
          </a:p>
          <a:p>
            <a:pPr marL="232470" indent="-232470">
              <a:buFont typeface="Arial" panose="020B0604020202020204" pitchFamily="34" charset="0"/>
              <a:buChar char="•"/>
            </a:pPr>
            <a:r>
              <a:rPr lang="en-US" dirty="0"/>
              <a:t>If you’re connecting with members, use the “Creating the purpose” tool. </a:t>
            </a:r>
          </a:p>
          <a:p>
            <a:pPr marL="232470" indent="-232470">
              <a:buFont typeface="Arial" panose="020B0604020202020204" pitchFamily="34" charset="0"/>
              <a:buChar char="•"/>
            </a:pPr>
            <a:r>
              <a:rPr lang="en-US" dirty="0"/>
              <a:t>If you’re working with leaders, use the “Club scorecard” tool.</a:t>
            </a:r>
          </a:p>
          <a:p>
            <a:endParaRPr lang="en-US" sz="900" dirty="0"/>
          </a:p>
          <a:p>
            <a:r>
              <a:rPr lang="en-US" dirty="0"/>
              <a:t>All ACE tools are available at </a:t>
            </a:r>
            <a:r>
              <a:rPr lang="en-US" dirty="0">
                <a:hlinkClick r:id="rId3"/>
              </a:rPr>
              <a:t>https://www.kiwanis.org/clubs/member-resources/training/division-leader/club-strengthening/achieving-club-ex</a:t>
            </a:r>
            <a:endParaRPr lang="en-US" dirty="0"/>
          </a:p>
          <a:p>
            <a:pPr defTabSz="917143">
              <a:defRPr/>
            </a:pPr>
            <a:r>
              <a:rPr lang="en-US" dirty="0"/>
              <a:t>Once you’ve completed an assessment and have an idea of the work that lies ahead, it’s time to determine the value club coaching might have for the club.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18</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Club scorecard. </a:t>
            </a:r>
          </a:p>
          <a:p>
            <a:pPr algn="ctr"/>
            <a:endParaRPr lang="en-US" sz="900" b="1" i="1" dirty="0">
              <a:solidFill>
                <a:srgbClr val="002060"/>
              </a:solidFill>
            </a:endParaRPr>
          </a:p>
          <a:p>
            <a:pPr algn="ctr"/>
            <a:r>
              <a:rPr lang="en-US" dirty="0"/>
              <a:t>In the beginning, it can help club leaders (and yourself) understand the situation. But it’s useful for tracking progress throughout the process. Ultimately, it’s a way to start conversations with club leaders about where and how to improve</a:t>
            </a:r>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19</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7863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Creating the purpose. </a:t>
            </a:r>
          </a:p>
          <a:p>
            <a:pPr algn="ctr"/>
            <a:endParaRPr lang="en-US" sz="900" b="1" i="1" dirty="0">
              <a:solidFill>
                <a:srgbClr val="002060"/>
              </a:solidFill>
            </a:endParaRPr>
          </a:p>
          <a:p>
            <a:pPr algn="ctr"/>
            <a:r>
              <a:rPr lang="en-US" dirty="0"/>
              <a:t>Use it to start conversations about what inspires members to continue serving the community as Kiwanians. It will also help a club define its purpose in the community for members, donors, partners and potential members.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20</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955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Measuring member satisfaction. </a:t>
            </a:r>
          </a:p>
          <a:p>
            <a:pPr algn="ctr"/>
            <a:endParaRPr lang="en-US" sz="900" b="1" i="1" dirty="0">
              <a:solidFill>
                <a:srgbClr val="002060"/>
              </a:solidFill>
            </a:endParaRPr>
          </a:p>
          <a:p>
            <a:pPr algn="ctr"/>
            <a:r>
              <a:rPr lang="en-US" dirty="0"/>
              <a:t>You can assess the club experience in four areas: club management/ administration, membership strength, community service impact and member experience. You’ll also show club leaders how to use member feedback to improve the club. </a:t>
            </a:r>
          </a:p>
          <a:p>
            <a:endParaRPr lang="en-US" dirty="0"/>
          </a:p>
          <a:p>
            <a:pPr algn="ctr"/>
            <a:r>
              <a:rPr lang="en-US" b="1" i="1" dirty="0">
                <a:solidFill>
                  <a:srgbClr val="002060"/>
                </a:solidFill>
              </a:rPr>
              <a:t>Rediscovering your community. </a:t>
            </a:r>
          </a:p>
          <a:p>
            <a:pPr algn="ctr"/>
            <a:endParaRPr lang="en-US" sz="900" b="1" i="1" dirty="0">
              <a:solidFill>
                <a:srgbClr val="002060"/>
              </a:solidFill>
            </a:endParaRPr>
          </a:p>
          <a:p>
            <a:pPr algn="ctr"/>
            <a:r>
              <a:rPr lang="en-US" dirty="0"/>
              <a:t>Gather information about community needs and how the club can help address them. You’ll assess a club’s current service activities and reveal potential opportunities for new partnerships, sponsorships and service projects.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21</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2316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Analyzing your impact. </a:t>
            </a:r>
          </a:p>
          <a:p>
            <a:pPr algn="ctr"/>
            <a:endParaRPr lang="en-US" sz="900" b="1" i="1" dirty="0">
              <a:solidFill>
                <a:srgbClr val="002060"/>
              </a:solidFill>
            </a:endParaRPr>
          </a:p>
          <a:p>
            <a:pPr algn="ctr"/>
            <a:r>
              <a:rPr lang="en-US" dirty="0"/>
              <a:t>Help improve the impact a club makes in the community by assessing the success of a club’s service and fundraising activities.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22</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5192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Developing community partnerships. </a:t>
            </a:r>
          </a:p>
          <a:p>
            <a:pPr algn="ctr"/>
            <a:endParaRPr lang="en-US" sz="900" b="1" i="1" dirty="0">
              <a:solidFill>
                <a:srgbClr val="002060"/>
              </a:solidFill>
            </a:endParaRPr>
          </a:p>
          <a:p>
            <a:pPr algn="ctr"/>
            <a:r>
              <a:rPr lang="en-US" dirty="0"/>
              <a:t>Use it to help with exploring ways to increase the club’s partnerships and sponsorships.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23</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4259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solidFill>
                  <a:srgbClr val="002060"/>
                </a:solidFill>
              </a:rPr>
              <a:t>Hosting an Open House!</a:t>
            </a:r>
          </a:p>
          <a:p>
            <a:pPr algn="ctr"/>
            <a:endParaRPr lang="en-US" sz="900" b="1" i="1" dirty="0">
              <a:solidFill>
                <a:srgbClr val="002060"/>
              </a:solidFill>
            </a:endParaRPr>
          </a:p>
          <a:p>
            <a:pPr algn="ctr"/>
            <a:r>
              <a:rPr lang="en-US" dirty="0"/>
              <a:t>Provide step-by-step guidance and strategies to increase membership, generate ideas about potential members and create a culture of ongoing inviting.</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24</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85591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649288" y="660400"/>
            <a:ext cx="2951162" cy="1660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xfrm>
            <a:off x="697821" y="3411242"/>
            <a:ext cx="5584158" cy="51590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5179" indent="-286607">
              <a:spcBef>
                <a:spcPct val="30000"/>
              </a:spcBef>
              <a:defRPr sz="1200">
                <a:solidFill>
                  <a:schemeClr val="tx1"/>
                </a:solidFill>
                <a:latin typeface="Calibri" pitchFamily="34" charset="0"/>
              </a:defRPr>
            </a:lvl2pPr>
            <a:lvl3pPr marL="1146429" indent="-229286">
              <a:spcBef>
                <a:spcPct val="30000"/>
              </a:spcBef>
              <a:defRPr sz="1200">
                <a:solidFill>
                  <a:schemeClr val="tx1"/>
                </a:solidFill>
                <a:latin typeface="Calibri" pitchFamily="34" charset="0"/>
              </a:defRPr>
            </a:lvl3pPr>
            <a:lvl4pPr marL="1605001" indent="-229286">
              <a:spcBef>
                <a:spcPct val="30000"/>
              </a:spcBef>
              <a:defRPr sz="1200">
                <a:solidFill>
                  <a:schemeClr val="tx1"/>
                </a:solidFill>
                <a:latin typeface="Calibri" pitchFamily="34" charset="0"/>
              </a:defRPr>
            </a:lvl4pPr>
            <a:lvl5pPr marL="2063572" indent="-229286">
              <a:spcBef>
                <a:spcPct val="30000"/>
              </a:spcBef>
              <a:defRPr sz="1200">
                <a:solidFill>
                  <a:schemeClr val="tx1"/>
                </a:solidFill>
                <a:latin typeface="Calibri" pitchFamily="34" charset="0"/>
              </a:defRPr>
            </a:lvl5pPr>
            <a:lvl6pPr marL="2522144" indent="-229286" eaLnBrk="0" fontAlgn="base" hangingPunct="0">
              <a:spcBef>
                <a:spcPct val="30000"/>
              </a:spcBef>
              <a:spcAft>
                <a:spcPct val="0"/>
              </a:spcAft>
              <a:defRPr sz="1200">
                <a:solidFill>
                  <a:schemeClr val="tx1"/>
                </a:solidFill>
                <a:latin typeface="Calibri" pitchFamily="34" charset="0"/>
              </a:defRPr>
            </a:lvl6pPr>
            <a:lvl7pPr marL="2980715" indent="-229286" eaLnBrk="0" fontAlgn="base" hangingPunct="0">
              <a:spcBef>
                <a:spcPct val="30000"/>
              </a:spcBef>
              <a:spcAft>
                <a:spcPct val="0"/>
              </a:spcAft>
              <a:defRPr sz="1200">
                <a:solidFill>
                  <a:schemeClr val="tx1"/>
                </a:solidFill>
                <a:latin typeface="Calibri" pitchFamily="34" charset="0"/>
              </a:defRPr>
            </a:lvl7pPr>
            <a:lvl8pPr marL="3439287" indent="-229286" eaLnBrk="0" fontAlgn="base" hangingPunct="0">
              <a:spcBef>
                <a:spcPct val="30000"/>
              </a:spcBef>
              <a:spcAft>
                <a:spcPct val="0"/>
              </a:spcAft>
              <a:defRPr sz="1200">
                <a:solidFill>
                  <a:schemeClr val="tx1"/>
                </a:solidFill>
                <a:latin typeface="Calibri" pitchFamily="34" charset="0"/>
              </a:defRPr>
            </a:lvl8pPr>
            <a:lvl9pPr marL="3897859" indent="-229286" eaLnBrk="0" fontAlgn="base" hangingPunct="0">
              <a:spcBef>
                <a:spcPct val="30000"/>
              </a:spcBef>
              <a:spcAft>
                <a:spcPct val="0"/>
              </a:spcAft>
              <a:defRPr sz="1200">
                <a:solidFill>
                  <a:schemeClr val="tx1"/>
                </a:solidFill>
                <a:latin typeface="Calibri" pitchFamily="34" charset="0"/>
              </a:defRPr>
            </a:lvl9pPr>
          </a:lstStyle>
          <a:p>
            <a:pPr>
              <a:spcBef>
                <a:spcPct val="0"/>
              </a:spcBef>
            </a:pPr>
            <a:fld id="{28566F7E-3504-4C54-A84E-47DC8BADA629}" type="slidenum">
              <a:rPr lang="en-US" altLang="en-US"/>
              <a:pPr>
                <a:spcBef>
                  <a:spcPct val="0"/>
                </a:spcBef>
              </a:pPr>
              <a:t>47</a:t>
            </a:fld>
            <a:endParaRPr lang="en-US" altLang="en-US"/>
          </a:p>
        </p:txBody>
      </p:sp>
      <p:sp>
        <p:nvSpPr>
          <p:cNvPr id="152581" name="TextBox 4"/>
          <p:cNvSpPr txBox="1">
            <a:spLocks noChangeArrowheads="1"/>
          </p:cNvSpPr>
          <p:nvPr/>
        </p:nvSpPr>
        <p:spPr bwMode="auto">
          <a:xfrm>
            <a:off x="1018054" y="2581910"/>
            <a:ext cx="2275086" cy="3692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081" tIns="45541" rIns="91081" bIns="45541">
            <a:spAutoFit/>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endParaRPr lang="en-US" altLang="en-US" sz="1800"/>
          </a:p>
        </p:txBody>
      </p:sp>
      <p:sp>
        <p:nvSpPr>
          <p:cNvPr id="152582" name="TextBox 5"/>
          <p:cNvSpPr txBox="1">
            <a:spLocks noChangeArrowheads="1"/>
          </p:cNvSpPr>
          <p:nvPr/>
        </p:nvSpPr>
        <p:spPr bwMode="auto">
          <a:xfrm>
            <a:off x="967071" y="3716869"/>
            <a:ext cx="5123724" cy="120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4" tIns="45857" rIns="91714" bIns="45857">
            <a:spAutoFit/>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z="1800"/>
              <a:t>Thank you for taking time to participate in lieutenant governor education.  We hope the education you receive here will be of great value to you in the days and weeks ahead. </a:t>
            </a:r>
          </a:p>
        </p:txBody>
      </p:sp>
    </p:spTree>
    <p:extLst>
      <p:ext uri="{BB962C8B-B14F-4D97-AF65-F5344CB8AC3E}">
        <p14:creationId xmlns:p14="http://schemas.microsoft.com/office/powerpoint/2010/main" val="91884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club coach, they will:</a:t>
            </a:r>
          </a:p>
          <a:p>
            <a:endParaRPr lang="en-US" sz="1000" dirty="0"/>
          </a:p>
          <a:p>
            <a:pPr marL="232470" indent="-232470">
              <a:buFont typeface="Arial" panose="020B0604020202020204" pitchFamily="34" charset="0"/>
              <a:buChar char="•"/>
            </a:pPr>
            <a:r>
              <a:rPr lang="en-US" dirty="0"/>
              <a:t>Monitor the club scorecard and encourage the club to celebrate success. </a:t>
            </a:r>
          </a:p>
          <a:p>
            <a:pPr marL="232470" indent="-232470">
              <a:buFont typeface="Arial" panose="020B0604020202020204" pitchFamily="34" charset="0"/>
              <a:buChar char="•"/>
            </a:pPr>
            <a:endParaRPr lang="en-US" sz="1000" dirty="0"/>
          </a:p>
          <a:p>
            <a:pPr marL="232470" indent="-232470">
              <a:buFont typeface="Arial" panose="020B0604020202020204" pitchFamily="34" charset="0"/>
              <a:buChar char="•"/>
            </a:pPr>
            <a:r>
              <a:rPr lang="en-US" dirty="0"/>
              <a:t>Encourage the club’s membership committee to invite new people on an ongoing basis and schedule annual membership drives.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7</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151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572" indent="-458572">
              <a:buFont typeface="Arial" panose="020B0604020202020204" pitchFamily="34" charset="0"/>
              <a:buChar char="•"/>
            </a:pPr>
            <a:r>
              <a:rPr lang="en-US" dirty="0"/>
              <a:t>Recommend participation in division, district and Kiwanis International activities and events.</a:t>
            </a:r>
          </a:p>
          <a:p>
            <a:pPr marL="458572" indent="-458572" defTabSz="917143">
              <a:buFont typeface="Arial" panose="020B0604020202020204" pitchFamily="34" charset="0"/>
              <a:buChar char="•"/>
              <a:defRPr/>
            </a:pPr>
            <a:r>
              <a:rPr lang="en-US" dirty="0"/>
              <a:t>NOTE TO PRESENTER:  Put emphasis on attending events outside of their club!</a:t>
            </a:r>
          </a:p>
          <a:p>
            <a:endParaRPr lang="en-US" dirty="0"/>
          </a:p>
          <a:p>
            <a:endParaRPr lang="en-US" dirty="0"/>
          </a:p>
          <a:p>
            <a:pPr marL="458572" indent="-458572">
              <a:buFont typeface="Arial" panose="020B0604020202020204" pitchFamily="34" charset="0"/>
              <a:buChar char="•"/>
            </a:pPr>
            <a:r>
              <a:rPr lang="en-US" dirty="0"/>
              <a:t>Review key habits with the club — focusing on member satisfaction, community impact and continuous planning for club excellence.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8</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4427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Monitor selection and transition of officers and directors, ensuring that incoming leaders partake in Club Leadership Education and prepare incoming officers and directors for the new administrative year.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9</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1579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You’ll be there to help celebrate successes and recognize member achievements. </a:t>
            </a:r>
          </a:p>
          <a:p>
            <a:pPr defTabSz="917143">
              <a:defRPr/>
            </a:pPr>
            <a:r>
              <a:rPr lang="en-US" dirty="0"/>
              <a:t>Most of all, you’ll help members become self-sufficient — urging them to talk to each other, share observations and push each other forward.</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10</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842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For a club under the 15-member chartering minimum, it means reaching charter strength or greater. After that, a culture that encourages invitation and recruitment  will help a club retain current members — and consistently add more.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11</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719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Kiwanis-led projects give members hands-on service experience. That leads to new or strengthened partnerships, requests for support from other community organizations and/or recognition by others in the community.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12</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8566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900" b="1" i="1" dirty="0">
              <a:solidFill>
                <a:srgbClr val="003974"/>
              </a:solidFill>
            </a:endParaRPr>
          </a:p>
          <a:p>
            <a:pPr algn="l"/>
            <a:r>
              <a:rPr lang="en-US" sz="1600" b="1" i="1" dirty="0">
                <a:solidFill>
                  <a:srgbClr val="003974"/>
                </a:solidFill>
              </a:rPr>
              <a:t>Visibility</a:t>
            </a:r>
            <a:endParaRPr lang="en-US" sz="1600" dirty="0"/>
          </a:p>
          <a:p>
            <a:pPr algn="l"/>
            <a:endParaRPr lang="en-US" sz="900" dirty="0"/>
          </a:p>
          <a:p>
            <a:pPr algn="l">
              <a:lnSpc>
                <a:spcPct val="150000"/>
              </a:lnSpc>
            </a:pPr>
            <a:r>
              <a:rPr lang="en-US" dirty="0"/>
              <a:t>When a club’s service succeeds, community leaders and citizens are familiar with Kiwanis — and people ask about joining. </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13</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226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3">
              <a:defRPr/>
            </a:pPr>
            <a:r>
              <a:rPr lang="en-US" dirty="0"/>
              <a:t>When members are engaged, they participate widely in service projects, volunteer for committees, and attend meetings and other activities.</a:t>
            </a:r>
          </a:p>
          <a:p>
            <a:endParaRPr lang="en-US" dirty="0"/>
          </a:p>
        </p:txBody>
      </p:sp>
      <p:sp>
        <p:nvSpPr>
          <p:cNvPr id="4" name="Slide Number Placeholder 3"/>
          <p:cNvSpPr>
            <a:spLocks noGrp="1"/>
          </p:cNvSpPr>
          <p:nvPr>
            <p:ph type="sldNum" idx="12"/>
          </p:nvPr>
        </p:nvSpPr>
        <p:spPr/>
        <p:txBody>
          <a:bodyPr/>
          <a:lstStyle/>
          <a:p>
            <a:pPr defTabSz="917143" fontAlgn="auto">
              <a:spcBef>
                <a:spcPts val="0"/>
              </a:spcBef>
              <a:spcAft>
                <a:spcPts val="0"/>
              </a:spcAft>
              <a:buSzPct val="25000"/>
              <a:defRPr/>
            </a:pPr>
            <a:fld id="{00000000-1234-1234-1234-123412341234}" type="slidenum">
              <a:rPr lang="en-US" sz="1300" kern="0">
                <a:solidFill>
                  <a:srgbClr val="000000"/>
                </a:solidFill>
                <a:latin typeface="Calibri"/>
                <a:ea typeface="Calibri"/>
                <a:cs typeface="Calibri"/>
                <a:sym typeface="Calibri"/>
              </a:rPr>
              <a:pPr defTabSz="917143" fontAlgn="auto">
                <a:spcBef>
                  <a:spcPts val="0"/>
                </a:spcBef>
                <a:spcAft>
                  <a:spcPts val="0"/>
                </a:spcAft>
                <a:buSzPct val="25000"/>
                <a:defRPr/>
              </a:pPr>
              <a:t>14</a:t>
            </a:fld>
            <a:endParaRPr lang="en-US" sz="13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941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33400" y="171450"/>
            <a:ext cx="8229600" cy="800100"/>
          </a:xfrm>
        </p:spPr>
        <p:txBody>
          <a:bodyPr lIns="45720" rIns="228600"/>
          <a:lstStyle>
            <a:lvl1pPr marL="0" algn="ctr">
              <a:defRPr sz="3600">
                <a:solidFill>
                  <a:schemeClr val="bg1"/>
                </a:solidFill>
                <a:latin typeface="Verdana" pitchFamily="34" charset="0"/>
              </a:defRPr>
            </a:lvl1pPr>
            <a:extLst/>
          </a:lstStyle>
          <a:p>
            <a:endParaRPr lang="en-US" dirty="0"/>
          </a:p>
        </p:txBody>
      </p:sp>
    </p:spTree>
    <p:extLst>
      <p:ext uri="{BB962C8B-B14F-4D97-AF65-F5344CB8AC3E}">
        <p14:creationId xmlns:p14="http://schemas.microsoft.com/office/powerpoint/2010/main" val="374551431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B65E-25BB-4235-9017-DF75F6F82D81}"/>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91BB99-8ABA-4AD9-9D19-BA101A1BAD4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660D85-8CC5-4C92-81E8-FC05CC4443CE}"/>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1EC839AC-1C75-4AE7-8B76-9F5323A6B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F7195-9EBA-40EE-A550-A05D5D8681EB}"/>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300078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105B-434B-4BC5-B059-28DFC8E7A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9E676-9403-455F-850D-3A72DC11C260}"/>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2B466A-E622-4E41-9866-31B9E081CEE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43DDE-68EF-4F9F-8263-876D59CACDBD}"/>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6" name="Footer Placeholder 5">
            <a:extLst>
              <a:ext uri="{FF2B5EF4-FFF2-40B4-BE49-F238E27FC236}">
                <a16:creationId xmlns:a16="http://schemas.microsoft.com/office/drawing/2014/main" id="{0BFC2B3E-008C-4301-ACB7-6F0E09502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3A4C2-E793-4663-8DB2-8CD635A77206}"/>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181728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B3AA-1786-4FD6-9DE3-43A4E44DB09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1B03A6-DF0A-4AB5-B7F7-4FE08E0F646F}"/>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72D10-F412-4483-8091-9869E8A4EC0B}"/>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38A35E-6D1C-4A6F-A941-DAE5A6327BB1}"/>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2E4213-2833-481A-9AC1-F7E7A6200D8B}"/>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C5DE42-5A33-4901-9D0A-6E7A192306D7}"/>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8" name="Footer Placeholder 7">
            <a:extLst>
              <a:ext uri="{FF2B5EF4-FFF2-40B4-BE49-F238E27FC236}">
                <a16:creationId xmlns:a16="http://schemas.microsoft.com/office/drawing/2014/main" id="{E9B44FB1-0ACC-4272-8B8F-285F690AD0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205164-5D51-4431-B60F-7F822F6F6833}"/>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248451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BE76-C32D-4553-B866-53B672C00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84138D-6E66-424A-BEDB-F9412523870A}"/>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4" name="Footer Placeholder 3">
            <a:extLst>
              <a:ext uri="{FF2B5EF4-FFF2-40B4-BE49-F238E27FC236}">
                <a16:creationId xmlns:a16="http://schemas.microsoft.com/office/drawing/2014/main" id="{EF914442-C0AB-4F54-ADDE-B2B60DD617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3967A-901F-41E3-A14E-87EEF9CEAAA3}"/>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52500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B3018-B7F0-4AA7-A01F-B0E3491BE9EC}"/>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3" name="Footer Placeholder 2">
            <a:extLst>
              <a:ext uri="{FF2B5EF4-FFF2-40B4-BE49-F238E27FC236}">
                <a16:creationId xmlns:a16="http://schemas.microsoft.com/office/drawing/2014/main" id="{194D233F-E1FE-49CB-BBD7-0369D54801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25836-AFD9-481F-89BC-71E939261BDB}"/>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5102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7A01-6E1B-4372-AABC-19FD871F244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CDD729-BB67-4F56-B882-DA60B8F8FA5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1EC84-C7A3-49A7-9CD0-BAB8997FD65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41C09-CA11-4650-8D86-920870DD0558}"/>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6" name="Footer Placeholder 5">
            <a:extLst>
              <a:ext uri="{FF2B5EF4-FFF2-40B4-BE49-F238E27FC236}">
                <a16:creationId xmlns:a16="http://schemas.microsoft.com/office/drawing/2014/main" id="{5DC0573C-5F9F-4D96-A7FB-EE44DC375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A82B-89F6-4F0E-8F56-A321EA2125EB}"/>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13543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5E8F7-7A61-4ED0-876F-A7D14E8E3DE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7D607E-4A23-4CA4-99A1-CE0609CD72C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F4710E-5012-4600-8934-EB159C4E5A1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8D1E3-E815-487C-BE88-339B9217870B}"/>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6" name="Footer Placeholder 5">
            <a:extLst>
              <a:ext uri="{FF2B5EF4-FFF2-40B4-BE49-F238E27FC236}">
                <a16:creationId xmlns:a16="http://schemas.microsoft.com/office/drawing/2014/main" id="{0F03328C-581C-4AD1-9603-685B332F3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BA78C-D08D-4414-8002-9324E8C9BFBB}"/>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1541115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5F02-A6F8-47F9-9AC5-90BCC44C31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101AE-CF1D-4046-8ED0-A3667064F8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E5077-E4FC-41E5-AA92-1A9141B04462}"/>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0DCD484B-E170-4AFF-A521-0185E5DC9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990EB-C5F9-467C-BE06-213A09F99894}"/>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2985047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08568-21C5-4254-B2C6-4F3BA34E59A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8A93E-A92C-4B45-B817-697A977F24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2801A-89DE-4DE4-BE7E-76E372DC2588}"/>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7C79F3E0-2B4A-4469-9CF6-13AA55EC8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5AC2C-58F3-4F0D-9C5E-B89215E284A8}"/>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3055107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26548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sz="4000">
                <a:latin typeface="Verdana"/>
                <a:cs typeface="Verdana"/>
              </a:defRPr>
            </a:lvl1pPr>
          </a:lstStyle>
          <a:p>
            <a:r>
              <a:rPr lang="en-US"/>
              <a:t>Click to edit Master title style</a:t>
            </a:r>
            <a:endParaRPr lang="en-US" dirty="0"/>
          </a:p>
        </p:txBody>
      </p:sp>
      <p:sp>
        <p:nvSpPr>
          <p:cNvPr id="3" name="Content Placeholder 2"/>
          <p:cNvSpPr>
            <a:spLocks noGrp="1"/>
          </p:cNvSpPr>
          <p:nvPr>
            <p:ph idx="1"/>
          </p:nvPr>
        </p:nvSpPr>
        <p:spPr>
          <a:xfrm>
            <a:off x="457200" y="1200150"/>
            <a:ext cx="8229600" cy="3086380"/>
          </a:xfrm>
          <a:prstGeom prst="rect">
            <a:avLst/>
          </a:prstGeom>
        </p:spPr>
        <p:txBody>
          <a:bodyPr/>
          <a:lstStyle>
            <a:lvl1pPr>
              <a:defRPr>
                <a:latin typeface="Verdana"/>
                <a:cs typeface="Verdan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9618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9B888-3A93-7648-A8F4-C20E505E64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81000" y="4435673"/>
            <a:ext cx="8839200" cy="574477"/>
          </a:xfrm>
          <a:prstGeom prst="rect">
            <a:avLst/>
          </a:prstGeom>
        </p:spPr>
      </p:pic>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4" name="Shape 24">
            <a:extLst>
              <a:ext uri="{FF2B5EF4-FFF2-40B4-BE49-F238E27FC236}">
                <a16:creationId xmlns:a16="http://schemas.microsoft.com/office/drawing/2014/main" id="{FA481A2C-321C-5742-925D-FFE05BEB3067}"/>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Shape 22">
            <a:extLst>
              <a:ext uri="{FF2B5EF4-FFF2-40B4-BE49-F238E27FC236}">
                <a16:creationId xmlns:a16="http://schemas.microsoft.com/office/drawing/2014/main" id="{73FF6B26-53AC-254F-AA56-1DB62A1DF673}"/>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rgbClr val="B4975A"/>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1000061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4251" y="1367"/>
            <a:ext cx="9137930" cy="5142133"/>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559664"/>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7" name="Picture 6">
            <a:extLst>
              <a:ext uri="{FF2B5EF4-FFF2-40B4-BE49-F238E27FC236}">
                <a16:creationId xmlns:a16="http://schemas.microsoft.com/office/drawing/2014/main" id="{3826DD91-6297-5F45-A187-8628DCF111C4}"/>
              </a:ext>
            </a:extLst>
          </p:cNvPr>
          <p:cNvPicPr>
            <a:picLocks noChangeAspect="1"/>
          </p:cNvPicPr>
          <p:nvPr userDrawn="1"/>
        </p:nvPicPr>
        <p:blipFill>
          <a:blip r:embed="rId3">
            <a:alphaModFix amt="15000"/>
          </a:blip>
          <a:stretch>
            <a:fillRect/>
          </a:stretch>
        </p:blipFill>
        <p:spPr>
          <a:xfrm>
            <a:off x="6248887" y="2266950"/>
            <a:ext cx="3428026" cy="3351848"/>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685800" y="2266949"/>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681372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userDrawn="1"/>
        </p:nvPicPr>
        <p:blipFill>
          <a:blip r:embed="rId2"/>
          <a:stretch>
            <a:fillRect/>
          </a:stretch>
        </p:blipFill>
        <p:spPr>
          <a:xfrm>
            <a:off x="4251" y="1367"/>
            <a:ext cx="9137930" cy="5142133"/>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685800" y="1937147"/>
            <a:ext cx="77724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5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 name="Shape 22">
            <a:extLst>
              <a:ext uri="{FF2B5EF4-FFF2-40B4-BE49-F238E27FC236}">
                <a16:creationId xmlns:a16="http://schemas.microsoft.com/office/drawing/2014/main" id="{FC24F2C2-D680-DE40-82CF-92A11B85D7B4}"/>
              </a:ext>
            </a:extLst>
          </p:cNvPr>
          <p:cNvSpPr txBox="1">
            <a:spLocks noGrp="1"/>
          </p:cNvSpPr>
          <p:nvPr>
            <p:ph type="body" idx="1"/>
          </p:nvPr>
        </p:nvSpPr>
        <p:spPr>
          <a:xfrm>
            <a:off x="685800" y="2647950"/>
            <a:ext cx="7772400" cy="682285"/>
          </a:xfrm>
          <a:prstGeom prst="rect">
            <a:avLst/>
          </a:prstGeom>
          <a:noFill/>
          <a:ln>
            <a:noFill/>
          </a:ln>
        </p:spPr>
        <p:txBody>
          <a:bodyPr lIns="91425" tIns="91425" rIns="91425" bIns="91425" anchor="t" anchorCtr="0"/>
          <a:lstStyle>
            <a:lvl1pPr marL="0" marR="0" lvl="0" indent="0" algn="ctr" rtl="0">
              <a:spcBef>
                <a:spcPts val="640"/>
              </a:spcBef>
              <a:buClr>
                <a:srgbClr val="003974"/>
              </a:buClr>
              <a:buSzPct val="100000"/>
              <a:buFont typeface="Arial"/>
              <a:buNone/>
              <a:defRPr sz="24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653112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Block">
    <p:spTree>
      <p:nvGrpSpPr>
        <p:cNvPr id="1" name="Shape 21"/>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3927"/>
            <a:ext cx="9144000" cy="1245419"/>
          </a:xfrm>
          <a:prstGeom prst="rect">
            <a:avLst/>
          </a:prstGeom>
        </p:spPr>
      </p:pic>
      <p:sp>
        <p:nvSpPr>
          <p:cNvPr id="22" name="Shape 22"/>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342409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7" name="Picture 6">
            <a:extLst>
              <a:ext uri="{FF2B5EF4-FFF2-40B4-BE49-F238E27FC236}">
                <a16:creationId xmlns:a16="http://schemas.microsoft.com/office/drawing/2014/main" id="{0B1E7AD0-345F-8042-8F3F-E3AF32A67CA7}"/>
              </a:ext>
            </a:extLst>
          </p:cNvPr>
          <p:cNvPicPr>
            <a:picLocks noChangeAspect="1"/>
          </p:cNvPicPr>
          <p:nvPr userDrawn="1"/>
        </p:nvPicPr>
        <p:blipFill>
          <a:blip r:embed="rId2"/>
          <a:stretch>
            <a:fillRect/>
          </a:stretch>
        </p:blipFill>
        <p:spPr>
          <a:xfrm>
            <a:off x="0" y="-13927"/>
            <a:ext cx="9144000" cy="1245419"/>
          </a:xfrm>
          <a:prstGeom prst="rect">
            <a:avLst/>
          </a:prstGeom>
        </p:spPr>
      </p:pic>
      <p:sp>
        <p:nvSpPr>
          <p:cNvPr id="24" name="Shape 24"/>
          <p:cNvSpPr txBox="1">
            <a:spLocks noGrp="1"/>
          </p:cNvSpPr>
          <p:nvPr>
            <p:ph type="title"/>
          </p:nvPr>
        </p:nvSpPr>
        <p:spPr>
          <a:xfrm>
            <a:off x="1371600" y="285750"/>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 name="Shape 22"/>
          <p:cNvSpPr txBox="1">
            <a:spLocks noGrp="1"/>
          </p:cNvSpPr>
          <p:nvPr>
            <p:ph type="body" idx="1"/>
          </p:nvPr>
        </p:nvSpPr>
        <p:spPr>
          <a:xfrm>
            <a:off x="457201" y="1314451"/>
            <a:ext cx="8229600" cy="3280172"/>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717100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4343"/>
            <a:ext cx="9144000" cy="1835354"/>
          </a:xfrm>
          <a:prstGeom prst="rect">
            <a:avLst/>
          </a:prstGeom>
        </p:spPr>
      </p:pic>
      <p:sp>
        <p:nvSpPr>
          <p:cNvPr id="22" name="Shape 22"/>
          <p:cNvSpPr txBox="1">
            <a:spLocks noGrp="1"/>
          </p:cNvSpPr>
          <p:nvPr>
            <p:ph type="body" idx="1"/>
          </p:nvPr>
        </p:nvSpPr>
        <p:spPr>
          <a:xfrm>
            <a:off x="533401" y="1314451"/>
            <a:ext cx="80771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5334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449595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67107"/>
            <a:ext cx="9144000" cy="1835354"/>
          </a:xfrm>
          <a:prstGeom prst="rect">
            <a:avLst/>
          </a:prstGeom>
        </p:spPr>
      </p:pic>
      <p:sp>
        <p:nvSpPr>
          <p:cNvPr id="5" name="Shape 22">
            <a:extLst>
              <a:ext uri="{FF2B5EF4-FFF2-40B4-BE49-F238E27FC236}">
                <a16:creationId xmlns:a16="http://schemas.microsoft.com/office/drawing/2014/main" id="{02348906-79B9-4748-B12F-54D4BE0F055C}"/>
              </a:ext>
            </a:extLst>
          </p:cNvPr>
          <p:cNvSpPr txBox="1">
            <a:spLocks noGrp="1"/>
          </p:cNvSpPr>
          <p:nvPr>
            <p:ph type="body" idx="1"/>
          </p:nvPr>
        </p:nvSpPr>
        <p:spPr>
          <a:xfrm>
            <a:off x="533401" y="1314451"/>
            <a:ext cx="8077199"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6E832965-238D-324A-8B41-205BF59B6EA7}"/>
              </a:ext>
            </a:extLst>
          </p:cNvPr>
          <p:cNvSpPr txBox="1">
            <a:spLocks noGrp="1"/>
          </p:cNvSpPr>
          <p:nvPr>
            <p:ph type="title"/>
          </p:nvPr>
        </p:nvSpPr>
        <p:spPr>
          <a:xfrm>
            <a:off x="533400" y="336947"/>
            <a:ext cx="7086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396376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9050"/>
            <a:ext cx="9144000" cy="1245419"/>
          </a:xfrm>
          <a:prstGeom prst="rect">
            <a:avLst/>
          </a:prstGeom>
        </p:spPr>
      </p:pic>
      <p:sp>
        <p:nvSpPr>
          <p:cNvPr id="22" name="Shape 22"/>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49711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1526" y="-19050"/>
            <a:ext cx="9144000" cy="1245419"/>
          </a:xfrm>
          <a:prstGeom prst="rect">
            <a:avLst/>
          </a:prstGeom>
        </p:spPr>
      </p:pic>
      <p:sp>
        <p:nvSpPr>
          <p:cNvPr id="24" name="Shape 24"/>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 name="Shape 22">
            <a:extLst>
              <a:ext uri="{FF2B5EF4-FFF2-40B4-BE49-F238E27FC236}">
                <a16:creationId xmlns:a16="http://schemas.microsoft.com/office/drawing/2014/main" id="{72FE1A20-1A55-A64D-827E-76DA4C4F960F}"/>
              </a:ext>
            </a:extLst>
          </p:cNvPr>
          <p:cNvSpPr txBox="1">
            <a:spLocks noGrp="1"/>
          </p:cNvSpPr>
          <p:nvPr>
            <p:ph type="body" idx="1"/>
          </p:nvPr>
        </p:nvSpPr>
        <p:spPr>
          <a:xfrm>
            <a:off x="533401" y="1314451"/>
            <a:ext cx="8153400" cy="3280172"/>
          </a:xfrm>
          <a:prstGeom prst="rect">
            <a:avLst/>
          </a:prstGeom>
          <a:noFill/>
          <a:ln>
            <a:noFill/>
          </a:ln>
        </p:spPr>
        <p:txBody>
          <a:bodyPr lIns="91425" tIns="91425" rIns="91425" bIns="91425" anchor="t" anchorCtr="0"/>
          <a:lstStyle>
            <a:lvl1pPr marL="4572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671358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37399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gradFill flip="none" rotWithShape="1">
            <a:gsLst>
              <a:gs pos="0">
                <a:srgbClr val="00386B"/>
              </a:gs>
              <a:gs pos="27000">
                <a:srgbClr val="00386B"/>
              </a:gs>
              <a:gs pos="100000">
                <a:srgbClr val="00386B"/>
              </a:gs>
            </a:gsLst>
            <a:lin ang="16200000" scaled="1"/>
            <a:tileRect/>
          </a:gradFill>
          <a:effectLst>
            <a:innerShdw blurRad="63500" dist="50800" dir="13500000">
              <a:prstClr val="black">
                <a:alpha val="50000"/>
              </a:prstClr>
            </a:innerShdw>
          </a:effectLst>
        </p:spPr>
        <p:txBody>
          <a:bodyPr anchor="b"/>
          <a:lstStyle>
            <a:lvl1pPr algn="ctr">
              <a:defRPr sz="45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a:gradFill flip="none" rotWithShape="1">
            <a:gsLst>
              <a:gs pos="0">
                <a:srgbClr val="00386B"/>
              </a:gs>
              <a:gs pos="48000">
                <a:srgbClr val="00386B"/>
              </a:gs>
              <a:gs pos="100000">
                <a:srgbClr val="00386B"/>
              </a:gs>
            </a:gsLst>
            <a:lin ang="16200000" scaled="1"/>
            <a:tileRect/>
          </a:gradFill>
          <a:effectLst>
            <a:innerShdw blurRad="63500" dist="50800" dir="2700000">
              <a:prstClr val="black">
                <a:alpha val="50000"/>
              </a:prstClr>
            </a:innerShdw>
          </a:effectLst>
        </p:spPr>
        <p:txBody>
          <a:bodyPr/>
          <a:lstStyle>
            <a:lvl1pPr marL="0" indent="0" algn="ctr">
              <a:buNone/>
              <a:defRPr sz="18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descr="KI logo and Wordmark.jpg"/>
          <p:cNvPicPr>
            <a:picLocks noChangeAspect="1"/>
          </p:cNvPicPr>
          <p:nvPr userDrawn="1"/>
        </p:nvPicPr>
        <p:blipFill>
          <a:blip r:embed="rId2" cstate="screen">
            <a:clrChange>
              <a:clrFrom>
                <a:srgbClr val="FFFFFF"/>
              </a:clrFrom>
              <a:clrTo>
                <a:srgbClr val="FFFFFF">
                  <a:alpha val="0"/>
                </a:srgbClr>
              </a:clrTo>
            </a:clrChange>
          </a:blip>
          <a:stretch>
            <a:fillRect/>
          </a:stretch>
        </p:blipFill>
        <p:spPr>
          <a:xfrm>
            <a:off x="345126" y="4622008"/>
            <a:ext cx="1905381" cy="342900"/>
          </a:xfrm>
          <a:prstGeom prst="rect">
            <a:avLst/>
          </a:prstGeom>
        </p:spPr>
      </p:pic>
      <p:sp>
        <p:nvSpPr>
          <p:cNvPr id="11" name="Rectangle 4"/>
          <p:cNvSpPr>
            <a:spLocks noChangeArrowheads="1"/>
          </p:cNvSpPr>
          <p:nvPr userDrawn="1"/>
        </p:nvSpPr>
        <p:spPr bwMode="gray">
          <a:xfrm>
            <a:off x="4798096" y="4355000"/>
            <a:ext cx="3865481" cy="896784"/>
          </a:xfrm>
          <a:prstGeom prst="rect">
            <a:avLst/>
          </a:prstGeom>
          <a:noFill/>
          <a:ln w="9525">
            <a:noFill/>
            <a:miter lim="800000"/>
            <a:headEnd/>
            <a:tailEnd/>
          </a:ln>
        </p:spPr>
        <p:txBody>
          <a:bodyPr lIns="0" tIns="0" rIns="0" bIns="0" anchor="ctr"/>
          <a:lstStyle/>
          <a:p>
            <a:pPr marL="0" marR="0" lvl="0" indent="0" algn="r" defTabSz="601266"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386B"/>
              </a:solidFill>
              <a:effectLst/>
              <a:uLnTx/>
              <a:uFillTx/>
              <a:latin typeface="Arial" panose="020B0604020202020204" pitchFamily="34" charset="0"/>
              <a:ea typeface="Verdana" pitchFamily="34" charset="0"/>
              <a:cs typeface="Arial" panose="020B0604020202020204" pitchFamily="34" charset="0"/>
            </a:endParaRPr>
          </a:p>
          <a:p>
            <a:pPr marL="0" marR="0" lvl="0" indent="0" algn="r" defTabSz="601266" rtl="0" eaLnBrk="1" fontAlgn="base" latinLnBrk="0" hangingPunct="1">
              <a:lnSpc>
                <a:spcPct val="100000"/>
              </a:lnSpc>
              <a:spcBef>
                <a:spcPct val="0"/>
              </a:spcBef>
              <a:spcAft>
                <a:spcPct val="0"/>
              </a:spcAft>
              <a:buClrTx/>
              <a:buSzTx/>
              <a:buFontTx/>
              <a:buNone/>
              <a:tabLst/>
              <a:defRPr/>
            </a:pPr>
            <a:endParaRPr kumimoji="0" lang="en-US" sz="450" b="1" i="0" u="none" strike="noStrike" kern="1200" cap="none" spc="0" normalizeH="0" baseline="0" noProof="0" dirty="0">
              <a:ln>
                <a:noFill/>
              </a:ln>
              <a:solidFill>
                <a:srgbClr val="00386B"/>
              </a:solidFill>
              <a:effectLst/>
              <a:uLnTx/>
              <a:uFillTx/>
              <a:latin typeface="Arial" panose="020B0604020202020204" pitchFamily="34" charset="0"/>
              <a:ea typeface="Verdana" pitchFamily="34" charset="0"/>
              <a:cs typeface="Arial" panose="020B0604020202020204" pitchFamily="34" charset="0"/>
            </a:endParaRPr>
          </a:p>
        </p:txBody>
      </p:sp>
      <p:sp>
        <p:nvSpPr>
          <p:cNvPr id="4" name="TextBox 3">
            <a:extLst>
              <a:ext uri="{FF2B5EF4-FFF2-40B4-BE49-F238E27FC236}">
                <a16:creationId xmlns:a16="http://schemas.microsoft.com/office/drawing/2014/main" id="{64A8B33D-8C4A-46A0-9F9E-EFA0D8E76A0C}"/>
              </a:ext>
            </a:extLst>
          </p:cNvPr>
          <p:cNvSpPr txBox="1"/>
          <p:nvPr userDrawn="1"/>
        </p:nvSpPr>
        <p:spPr>
          <a:xfrm>
            <a:off x="6210216" y="4627628"/>
            <a:ext cx="2782864" cy="276999"/>
          </a:xfrm>
          <a:prstGeom prst="rect">
            <a:avLst/>
          </a:prstGeom>
          <a:noFill/>
        </p:spPr>
        <p:txBody>
          <a:bodyPr wrap="square" rtlCol="0">
            <a:spAutoFit/>
          </a:bodyPr>
          <a:lstStyle/>
          <a:p>
            <a:r>
              <a:rPr lang="en-US" sz="1200" dirty="0">
                <a:solidFill>
                  <a:schemeClr val="accent1">
                    <a:lumMod val="50000"/>
                  </a:schemeClr>
                </a:solidFill>
              </a:rPr>
              <a:t>Capital District Kiwanis Presentations</a:t>
            </a:r>
          </a:p>
        </p:txBody>
      </p:sp>
    </p:spTree>
    <p:extLst>
      <p:ext uri="{BB962C8B-B14F-4D97-AF65-F5344CB8AC3E}">
        <p14:creationId xmlns:p14="http://schemas.microsoft.com/office/powerpoint/2010/main" val="2059290043"/>
      </p:ext>
    </p:extLst>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4572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082660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4657725" y="428625"/>
            <a:ext cx="514350" cy="86106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2BF3A365-AE5F-0541-9111-37CE8E226017}"/>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844CA1DF-C4D2-C04C-ABD6-2CAEFF071951}"/>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311864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userDrawn="1"/>
        </p:nvSpPr>
        <p:spPr>
          <a:xfrm rot="16200000">
            <a:off x="4657725" y="428625"/>
            <a:ext cx="514350" cy="861060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A5D9E3-9500-6640-933D-6757DC88101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324350"/>
            <a:ext cx="819150" cy="81915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FF9246E-D276-6247-A095-98112DF2B0AE}"/>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9A6626D5-05DE-BB42-AA61-7B6188226B33}"/>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239763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43114951-AB7B-8D49-9C3F-9D91CD721532}"/>
              </a:ext>
            </a:extLst>
          </p:cNvPr>
          <p:cNvSpPr txBox="1">
            <a:spLocks noGrp="1"/>
          </p:cNvSpPr>
          <p:nvPr>
            <p:ph type="body" idx="1"/>
          </p:nvPr>
        </p:nvSpPr>
        <p:spPr>
          <a:xfrm>
            <a:off x="609601" y="1568055"/>
            <a:ext cx="7924799" cy="2699146"/>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 name="Shape 24">
            <a:extLst>
              <a:ext uri="{FF2B5EF4-FFF2-40B4-BE49-F238E27FC236}">
                <a16:creationId xmlns:a16="http://schemas.microsoft.com/office/drawing/2014/main" id="{4115C3AB-4D25-184C-8876-C57310EF6B61}"/>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686300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B4975A">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01AD338B-0960-AB4B-90E3-08619A4DE4D1}"/>
              </a:ext>
            </a:extLst>
          </p:cNvPr>
          <p:cNvSpPr txBox="1">
            <a:spLocks noGrp="1"/>
          </p:cNvSpPr>
          <p:nvPr>
            <p:ph type="body" idx="1"/>
          </p:nvPr>
        </p:nvSpPr>
        <p:spPr>
          <a:xfrm>
            <a:off x="609600" y="1568055"/>
            <a:ext cx="7924802" cy="2699146"/>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5174482E-872D-494B-93CA-184ABF48B2BA}"/>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190245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AAA9AA">
                <a:alpha val="2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238A5826-4377-264A-9AE2-F663CE35365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 name="Shape 24">
            <a:extLst>
              <a:ext uri="{FF2B5EF4-FFF2-40B4-BE49-F238E27FC236}">
                <a16:creationId xmlns:a16="http://schemas.microsoft.com/office/drawing/2014/main" id="{CDBDA757-EC43-DF42-AD40-38DB28341A29}"/>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466979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AAA9AA">
                <a:alpha val="2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740360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userDrawn="1"/>
        </p:nvSpPr>
        <p:spPr>
          <a:xfrm>
            <a:off x="304800" y="285750"/>
            <a:ext cx="8534400" cy="4572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203200" marR="0" lvl="0" indent="0" algn="l" rtl="0">
              <a:spcBef>
                <a:spcPts val="640"/>
              </a:spcBef>
              <a:buClr>
                <a:schemeClr val="tx1"/>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30629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Bullet Poi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64367-53C5-7048-81AB-77228DC96A6A}"/>
              </a:ext>
            </a:extLst>
          </p:cNvPr>
          <p:cNvSpPr/>
          <p:nvPr userDrawn="1"/>
        </p:nvSpPr>
        <p:spPr>
          <a:xfrm>
            <a:off x="304800" y="285750"/>
            <a:ext cx="8534400" cy="4572000"/>
          </a:xfrm>
          <a:prstGeom prst="rect">
            <a:avLst/>
          </a:prstGeom>
          <a:noFill/>
          <a:ln w="127000">
            <a:solidFill>
              <a:srgbClr val="0039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0AE5E994-80E9-8A45-84F8-F5801550239D}"/>
              </a:ext>
            </a:extLst>
          </p:cNvPr>
          <p:cNvSpPr txBox="1">
            <a:spLocks noGrp="1"/>
          </p:cNvSpPr>
          <p:nvPr>
            <p:ph type="body" idx="1"/>
          </p:nvPr>
        </p:nvSpPr>
        <p:spPr>
          <a:xfrm>
            <a:off x="609601" y="1428750"/>
            <a:ext cx="7924799"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 name="Shape 24">
            <a:extLst>
              <a:ext uri="{FF2B5EF4-FFF2-40B4-BE49-F238E27FC236}">
                <a16:creationId xmlns:a16="http://schemas.microsoft.com/office/drawing/2014/main" id="{F69B6AB5-25CD-2E45-9CB8-DAE4136D4B36}"/>
              </a:ext>
            </a:extLst>
          </p:cNvPr>
          <p:cNvSpPr txBox="1">
            <a:spLocks noGrp="1"/>
          </p:cNvSpPr>
          <p:nvPr>
            <p:ph type="title"/>
          </p:nvPr>
        </p:nvSpPr>
        <p:spPr>
          <a:xfrm>
            <a:off x="609600" y="590550"/>
            <a:ext cx="79248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119647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57744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4F4F99C2-7307-4E20-8ABC-1FEF38C647E1}" type="datetimeFigureOut">
              <a:rPr lang="en-US" smtClean="0"/>
              <a:t>2/25/2023</a:t>
            </a:fld>
            <a:endParaRPr lang="en-US"/>
          </a:p>
        </p:txBody>
      </p:sp>
      <p:sp>
        <p:nvSpPr>
          <p:cNvPr id="6" name="Footer Placeholder 5"/>
          <p:cNvSpPr>
            <a:spLocks noGrp="1"/>
          </p:cNvSpPr>
          <p:nvPr>
            <p:ph type="ftr" sz="quarter" idx="11"/>
          </p:nvPr>
        </p:nvSpPr>
        <p:spPr>
          <a:xfrm>
            <a:off x="1085537" y="238981"/>
            <a:ext cx="4155753" cy="240698"/>
          </a:xfrm>
        </p:spPr>
        <p:txBody>
          <a:bodyPr/>
          <a:lstStyle/>
          <a:p>
            <a:endParaRPr lang="en-US"/>
          </a:p>
        </p:txBody>
      </p:sp>
      <p:sp>
        <p:nvSpPr>
          <p:cNvPr id="7" name="Slide Number Placeholder 6"/>
          <p:cNvSpPr>
            <a:spLocks noGrp="1"/>
          </p:cNvSpPr>
          <p:nvPr>
            <p:ph type="sldNum" sz="quarter" idx="12"/>
          </p:nvPr>
        </p:nvSpPr>
        <p:spPr/>
        <p:txBody>
          <a:bodyPr/>
          <a:lstStyle/>
          <a:p>
            <a:fld id="{EB06AE65-047A-4CCB-A3E2-2144CD735400}" type="slidenum">
              <a:rPr lang="en-US" smtClean="0"/>
              <a:t>‹#›</a:t>
            </a:fld>
            <a:endParaRPr lang="en-US"/>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113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B4975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499304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AAA9A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F0A86476-A50B-5647-8C33-60713E8DFCF4}"/>
              </a:ext>
            </a:extLst>
          </p:cNvPr>
          <p:cNvSpPr txBox="1">
            <a:spLocks noGrp="1"/>
          </p:cNvSpPr>
          <p:nvPr>
            <p:ph type="body" idx="1"/>
          </p:nvPr>
        </p:nvSpPr>
        <p:spPr>
          <a:xfrm>
            <a:off x="990600" y="1314451"/>
            <a:ext cx="78486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6" name="Shape 24">
            <a:extLst>
              <a:ext uri="{FF2B5EF4-FFF2-40B4-BE49-F238E27FC236}">
                <a16:creationId xmlns:a16="http://schemas.microsoft.com/office/drawing/2014/main" id="{FEFA1BFC-DA35-6942-9DCD-F87B3153B9C4}"/>
              </a:ext>
            </a:extLst>
          </p:cNvPr>
          <p:cNvSpPr txBox="1">
            <a:spLocks noGrp="1"/>
          </p:cNvSpPr>
          <p:nvPr>
            <p:ph type="title"/>
          </p:nvPr>
        </p:nvSpPr>
        <p:spPr>
          <a:xfrm>
            <a:off x="990601" y="336947"/>
            <a:ext cx="7848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694753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userDrawn="1"/>
        </p:nvSpPr>
        <p:spPr>
          <a:xfrm>
            <a:off x="304800" y="0"/>
            <a:ext cx="304800" cy="4629150"/>
          </a:xfrm>
          <a:prstGeom prst="rect">
            <a:avLst/>
          </a:prstGeom>
          <a:solidFill>
            <a:srgbClr val="AAA9A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80264B10-E06A-814E-92D7-074CF53E4A7B}"/>
              </a:ext>
            </a:extLst>
          </p:cNvPr>
          <p:cNvSpPr txBox="1">
            <a:spLocks noGrp="1"/>
          </p:cNvSpPr>
          <p:nvPr>
            <p:ph type="body" idx="1"/>
          </p:nvPr>
        </p:nvSpPr>
        <p:spPr>
          <a:xfrm>
            <a:off x="990600" y="1314451"/>
            <a:ext cx="78486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61346DFF-D5CA-6B40-B531-865D82ADCD96}"/>
              </a:ext>
            </a:extLst>
          </p:cNvPr>
          <p:cNvSpPr txBox="1">
            <a:spLocks noGrp="1"/>
          </p:cNvSpPr>
          <p:nvPr>
            <p:ph type="title"/>
          </p:nvPr>
        </p:nvSpPr>
        <p:spPr>
          <a:xfrm>
            <a:off x="990601" y="336947"/>
            <a:ext cx="78486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415502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1773761" y="2040461"/>
            <a:ext cx="4461922" cy="381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030345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81648-22EC-E04D-8DC2-BB32AE5D85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a:off x="-1773761" y="2040461"/>
            <a:ext cx="4461922" cy="381000"/>
          </a:xfrm>
          <a:prstGeom prst="rect">
            <a:avLst/>
          </a:prstGeom>
        </p:spPr>
      </p:pic>
      <p:pic>
        <p:nvPicPr>
          <p:cNvPr id="5" name="Picture 4">
            <a:extLst>
              <a:ext uri="{FF2B5EF4-FFF2-40B4-BE49-F238E27FC236}">
                <a16:creationId xmlns:a16="http://schemas.microsoft.com/office/drawing/2014/main" id="{00970BC8-7519-0D48-882A-EFBD365F5F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7625" y="4267200"/>
            <a:ext cx="819150" cy="81915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6D2BEAE4-1FBF-864B-A3D5-4CEAA2C3EFFD}"/>
              </a:ext>
            </a:extLst>
          </p:cNvPr>
          <p:cNvSpPr txBox="1">
            <a:spLocks noGrp="1"/>
          </p:cNvSpPr>
          <p:nvPr>
            <p:ph type="body" idx="1"/>
          </p:nvPr>
        </p:nvSpPr>
        <p:spPr>
          <a:xfrm>
            <a:off x="1066799" y="1314451"/>
            <a:ext cx="7696200" cy="3467099"/>
          </a:xfrm>
          <a:prstGeom prst="rect">
            <a:avLst/>
          </a:prstGeom>
          <a:noFill/>
          <a:ln>
            <a:noFill/>
          </a:ln>
        </p:spPr>
        <p:txBody>
          <a:bodyPr lIns="91425" tIns="91425" rIns="91425" bIns="91425" anchor="t" anchorCtr="0"/>
          <a:lstStyle>
            <a:lvl1pPr marL="660400" marR="0" lvl="0" indent="-457200" algn="l" rtl="0">
              <a:spcBef>
                <a:spcPts val="640"/>
              </a:spcBef>
              <a:buClr>
                <a:srgbClr val="003974"/>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8" name="Shape 24">
            <a:extLst>
              <a:ext uri="{FF2B5EF4-FFF2-40B4-BE49-F238E27FC236}">
                <a16:creationId xmlns:a16="http://schemas.microsoft.com/office/drawing/2014/main" id="{A76E177F-C7B8-1F4C-B9E0-CCBEF6B4312E}"/>
              </a:ext>
            </a:extLst>
          </p:cNvPr>
          <p:cNvSpPr txBox="1">
            <a:spLocks noGrp="1"/>
          </p:cNvSpPr>
          <p:nvPr>
            <p:ph type="title"/>
          </p:nvPr>
        </p:nvSpPr>
        <p:spPr>
          <a:xfrm>
            <a:off x="1066800" y="336947"/>
            <a:ext cx="7696200" cy="634603"/>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111631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Content Bloc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pic>
        <p:nvPicPr>
          <p:cNvPr id="8" name="Picture 7">
            <a:extLst>
              <a:ext uri="{FF2B5EF4-FFF2-40B4-BE49-F238E27FC236}">
                <a16:creationId xmlns:a16="http://schemas.microsoft.com/office/drawing/2014/main" id="{AA8CEAB4-83FF-764C-B1A6-AB29AE1D412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251" y="-19050"/>
            <a:ext cx="9137930" cy="813816"/>
          </a:xfrm>
          <a:prstGeom prst="rect">
            <a:avLst/>
          </a:prstGeom>
        </p:spPr>
      </p:pic>
      <p:sp>
        <p:nvSpPr>
          <p:cNvPr id="6" name="Shape 22">
            <a:extLst>
              <a:ext uri="{FF2B5EF4-FFF2-40B4-BE49-F238E27FC236}">
                <a16:creationId xmlns:a16="http://schemas.microsoft.com/office/drawing/2014/main" id="{B94ECB58-4E65-C842-BFAD-A92CC9CD48E3}"/>
              </a:ext>
            </a:extLst>
          </p:cNvPr>
          <p:cNvSpPr txBox="1">
            <a:spLocks noGrp="1"/>
          </p:cNvSpPr>
          <p:nvPr>
            <p:ph type="body" idx="1"/>
          </p:nvPr>
        </p:nvSpPr>
        <p:spPr>
          <a:xfrm>
            <a:off x="381000" y="1047750"/>
            <a:ext cx="8305800" cy="36185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panose="020B0604020202020204" pitchFamily="34" charset="0"/>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
        <p:nvSpPr>
          <p:cNvPr id="7" name="Shape 24">
            <a:extLst>
              <a:ext uri="{FF2B5EF4-FFF2-40B4-BE49-F238E27FC236}">
                <a16:creationId xmlns:a16="http://schemas.microsoft.com/office/drawing/2014/main" id="{4525725A-4905-7448-A6FB-C8278414A0E5}"/>
              </a:ext>
            </a:extLst>
          </p:cNvPr>
          <p:cNvSpPr txBox="1">
            <a:spLocks noGrp="1"/>
          </p:cNvSpPr>
          <p:nvPr>
            <p:ph type="title"/>
          </p:nvPr>
        </p:nvSpPr>
        <p:spPr>
          <a:xfrm>
            <a:off x="0" y="57150"/>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31756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6AC4E-C230-1E4A-8BC3-53C99A39FE1C}"/>
              </a:ext>
            </a:extLst>
          </p:cNvPr>
          <p:cNvPicPr>
            <a:picLocks noChangeAspect="1"/>
          </p:cNvPicPr>
          <p:nvPr userDrawn="1"/>
        </p:nvPicPr>
        <p:blipFill>
          <a:blip r:embed="rId2">
            <a:alphaModFix amt="5000"/>
          </a:blip>
          <a:stretch>
            <a:fillRect/>
          </a:stretch>
        </p:blipFill>
        <p:spPr>
          <a:xfrm>
            <a:off x="6248400" y="2266950"/>
            <a:ext cx="3429000" cy="3351848"/>
          </a:xfrm>
          <a:prstGeom prst="rect">
            <a:avLst/>
          </a:prstGeom>
          <a:effectLst/>
        </p:spPr>
      </p:pic>
      <p:pic>
        <p:nvPicPr>
          <p:cNvPr id="6" name="Picture 5">
            <a:extLst>
              <a:ext uri="{FF2B5EF4-FFF2-40B4-BE49-F238E27FC236}">
                <a16:creationId xmlns:a16="http://schemas.microsoft.com/office/drawing/2014/main" id="{AEE86152-B9A3-8542-ABCC-EAE317D7B5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251" y="-19050"/>
            <a:ext cx="9137930" cy="813816"/>
          </a:xfrm>
          <a:prstGeom prst="rect">
            <a:avLst/>
          </a:prstGeom>
        </p:spPr>
      </p:pic>
      <p:sp>
        <p:nvSpPr>
          <p:cNvPr id="7" name="Shape 24">
            <a:extLst>
              <a:ext uri="{FF2B5EF4-FFF2-40B4-BE49-F238E27FC236}">
                <a16:creationId xmlns:a16="http://schemas.microsoft.com/office/drawing/2014/main" id="{ADDD1706-6B50-0D46-B3A9-50EB6F6C2EAF}"/>
              </a:ext>
            </a:extLst>
          </p:cNvPr>
          <p:cNvSpPr txBox="1">
            <a:spLocks noGrp="1"/>
          </p:cNvSpPr>
          <p:nvPr>
            <p:ph type="title"/>
          </p:nvPr>
        </p:nvSpPr>
        <p:spPr>
          <a:xfrm>
            <a:off x="0" y="57150"/>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Shape 22">
            <a:extLst>
              <a:ext uri="{FF2B5EF4-FFF2-40B4-BE49-F238E27FC236}">
                <a16:creationId xmlns:a16="http://schemas.microsoft.com/office/drawing/2014/main" id="{BCA2A9C2-17E1-DD48-B8A0-615AC18CEF26}"/>
              </a:ext>
            </a:extLst>
          </p:cNvPr>
          <p:cNvSpPr txBox="1">
            <a:spLocks noGrp="1"/>
          </p:cNvSpPr>
          <p:nvPr>
            <p:ph type="body" idx="1"/>
          </p:nvPr>
        </p:nvSpPr>
        <p:spPr>
          <a:xfrm>
            <a:off x="381000" y="1047750"/>
            <a:ext cx="8305800" cy="36185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lang="en-US" dirty="0"/>
          </a:p>
        </p:txBody>
      </p:sp>
    </p:spTree>
    <p:extLst>
      <p:ext uri="{BB962C8B-B14F-4D97-AF65-F5344CB8AC3E}">
        <p14:creationId xmlns:p14="http://schemas.microsoft.com/office/powerpoint/2010/main" val="543961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ontent Block">
    <p:spTree>
      <p:nvGrpSpPr>
        <p:cNvPr id="1" name=""/>
        <p:cNvGrpSpPr/>
        <p:nvPr/>
      </p:nvGrpSpPr>
      <p:grpSpPr>
        <a:xfrm>
          <a:off x="0" y="0"/>
          <a:ext cx="0" cy="0"/>
          <a:chOff x="0" y="0"/>
          <a:chExt cx="0" cy="0"/>
        </a:xfrm>
      </p:grpSpPr>
      <p:sp>
        <p:nvSpPr>
          <p:cNvPr id="8" name="Shape 22">
            <a:extLst>
              <a:ext uri="{FF2B5EF4-FFF2-40B4-BE49-F238E27FC236}">
                <a16:creationId xmlns:a16="http://schemas.microsoft.com/office/drawing/2014/main" id="{3FE8063A-3A0A-0F45-9E36-FDAC83DEE33F}"/>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 name="Shape 24">
            <a:extLst>
              <a:ext uri="{FF2B5EF4-FFF2-40B4-BE49-F238E27FC236}">
                <a16:creationId xmlns:a16="http://schemas.microsoft.com/office/drawing/2014/main" id="{704E001E-CC00-2441-9903-6FCCB2A24360}"/>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16" name="Picture 15">
            <a:extLst>
              <a:ext uri="{FF2B5EF4-FFF2-40B4-BE49-F238E27FC236}">
                <a16:creationId xmlns:a16="http://schemas.microsoft.com/office/drawing/2014/main" id="{350586D6-FD24-EC4E-AF1C-05683FE4FCB4}"/>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080447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Bullet Poin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946A6B-B377-DC49-929C-8D57347C422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C49A10D5-A2EC-504A-B738-F10B18D8CF00}"/>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514350" marR="0" lvl="0" indent="-311150" algn="l" rtl="0">
              <a:spcBef>
                <a:spcPts val="640"/>
              </a:spcBef>
              <a:buClr>
                <a:srgbClr val="003974"/>
              </a:buClr>
              <a:buSzPct val="100000"/>
              <a:buFont typeface="Arial"/>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B60C050D-D265-8F45-9230-21AFB17E361E}"/>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311531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Content Blo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6C719-4109-D146-B38D-9DC9248D35E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65C64505-7302-8A42-B0E7-B6B2C5D9764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1424238D-58CD-9D4E-9A08-8382E62B7734}"/>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314160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596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Bullet Points">
    <p:spTree>
      <p:nvGrpSpPr>
        <p:cNvPr id="1" name=""/>
        <p:cNvGrpSpPr/>
        <p:nvPr/>
      </p:nvGrpSpPr>
      <p:grpSpPr>
        <a:xfrm>
          <a:off x="0" y="0"/>
          <a:ext cx="0" cy="0"/>
          <a:chOff x="0" y="0"/>
          <a:chExt cx="0" cy="0"/>
        </a:xfrm>
      </p:grpSpPr>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A12D858C-027A-7349-B5BA-C07F49C02FD1}"/>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8" name="Picture 7">
            <a:extLst>
              <a:ext uri="{FF2B5EF4-FFF2-40B4-BE49-F238E27FC236}">
                <a16:creationId xmlns:a16="http://schemas.microsoft.com/office/drawing/2014/main" id="{D753E7D5-770F-C546-B53F-517F029095AD}"/>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615568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Content Block">
    <p:spTree>
      <p:nvGrpSpPr>
        <p:cNvPr id="1" name=""/>
        <p:cNvGrpSpPr/>
        <p:nvPr/>
      </p:nvGrpSpPr>
      <p:grpSpPr>
        <a:xfrm>
          <a:off x="0" y="0"/>
          <a:ext cx="0" cy="0"/>
          <a:chOff x="0" y="0"/>
          <a:chExt cx="0" cy="0"/>
        </a:xfrm>
      </p:grpSpPr>
      <p:sp>
        <p:nvSpPr>
          <p:cNvPr id="6" name="Shape 22">
            <a:extLst>
              <a:ext uri="{FF2B5EF4-FFF2-40B4-BE49-F238E27FC236}">
                <a16:creationId xmlns:a16="http://schemas.microsoft.com/office/drawing/2014/main" id="{65C64505-7302-8A42-B0E7-B6B2C5D9764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20320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 name="Shape 24">
            <a:extLst>
              <a:ext uri="{FF2B5EF4-FFF2-40B4-BE49-F238E27FC236}">
                <a16:creationId xmlns:a16="http://schemas.microsoft.com/office/drawing/2014/main" id="{1424238D-58CD-9D4E-9A08-8382E62B7734}"/>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pic>
        <p:nvPicPr>
          <p:cNvPr id="8" name="Picture 7">
            <a:extLst>
              <a:ext uri="{FF2B5EF4-FFF2-40B4-BE49-F238E27FC236}">
                <a16:creationId xmlns:a16="http://schemas.microsoft.com/office/drawing/2014/main" id="{B816E71C-3CC7-9849-9910-1D3B2E659B5A}"/>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3548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1C2C2-0788-A841-9E5E-AFADB332B31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609600" y="1428750"/>
            <a:ext cx="7924802" cy="2838451"/>
          </a:xfrm>
          <a:prstGeom prst="rect">
            <a:avLst/>
          </a:prstGeom>
          <a:noFill/>
          <a:ln>
            <a:noFill/>
          </a:ln>
        </p:spPr>
        <p:txBody>
          <a:bodyPr lIns="91425" tIns="91425" rIns="91425" bIns="91425" anchor="t" anchorCtr="0"/>
          <a:lstStyle>
            <a:lvl1pPr marL="660400" marR="0" lvl="0" indent="-457200" algn="l" rtl="0">
              <a:spcBef>
                <a:spcPts val="640"/>
              </a:spcBef>
              <a:buClr>
                <a:schemeClr val="tx1"/>
              </a:buClr>
              <a:buSzPct val="100000"/>
              <a:buFont typeface="Arial" panose="020B0604020202020204" pitchFamily="34" charset="0"/>
              <a:buChar char="•"/>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 name="Shape 24">
            <a:extLst>
              <a:ext uri="{FF2B5EF4-FFF2-40B4-BE49-F238E27FC236}">
                <a16:creationId xmlns:a16="http://schemas.microsoft.com/office/drawing/2014/main" id="{F2C81E3D-234F-2F4A-9459-B7D906A30889}"/>
              </a:ext>
            </a:extLst>
          </p:cNvPr>
          <p:cNvSpPr txBox="1">
            <a:spLocks noGrp="1"/>
          </p:cNvSpPr>
          <p:nvPr>
            <p:ph type="title"/>
          </p:nvPr>
        </p:nvSpPr>
        <p:spPr>
          <a:xfrm>
            <a:off x="609599" y="590550"/>
            <a:ext cx="7924802"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388962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248650" y="4267200"/>
            <a:ext cx="819150" cy="81915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457201" y="1314451"/>
            <a:ext cx="8229600" cy="2857499"/>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2800"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336947"/>
            <a:ext cx="9144000" cy="634603"/>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4400"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00076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F99C2-7307-4E20-8ABC-1FEF38C647E1}"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6AE65-047A-4CCB-A3E2-2144CD735400}" type="slidenum">
              <a:rPr lang="en-US" smtClean="0"/>
              <a:t>‹#›</a:t>
            </a:fld>
            <a:endParaRPr lang="en-US"/>
          </a:p>
        </p:txBody>
      </p:sp>
    </p:spTree>
    <p:extLst>
      <p:ext uri="{BB962C8B-B14F-4D97-AF65-F5344CB8AC3E}">
        <p14:creationId xmlns:p14="http://schemas.microsoft.com/office/powerpoint/2010/main" val="179281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C413-1D14-4D00-AF82-A863B2968E7E}"/>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C9E202-BFC8-4636-9C7A-D80C2EB4FCD6}"/>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328DA-3D9A-4999-A582-D4F0F1C690AB}"/>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AB35E0B6-EF71-4175-A437-B0C53277C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27B68-27E8-45E7-A557-8DB8E98C24DA}"/>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271374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D9BF-61B4-4AE2-AF69-B89836E1E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CB5A21-B56D-405F-945E-DFF960BFE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39B70-E78F-41E8-B524-7E4E3CB85837}"/>
              </a:ext>
            </a:extLst>
          </p:cNvPr>
          <p:cNvSpPr>
            <a:spLocks noGrp="1"/>
          </p:cNvSpPr>
          <p:nvPr>
            <p:ph type="dt" sz="half" idx="10"/>
          </p:nvPr>
        </p:nvSpPr>
        <p:spPr/>
        <p:txBody>
          <a:body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79B0C60D-70A9-44E9-AC9E-DE06E8FBF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0B77D-AF40-4485-94F3-C1E9BF4547EF}"/>
              </a:ext>
            </a:extLst>
          </p:cNvPr>
          <p:cNvSpPr>
            <a:spLocks noGrp="1"/>
          </p:cNvSpPr>
          <p:nvPr>
            <p:ph type="sldNum" sz="quarter" idx="12"/>
          </p:nvPr>
        </p:nvSpPr>
        <p:spPr/>
        <p:txBody>
          <a:bodyPr/>
          <a:lstStyle/>
          <a:p>
            <a:fld id="{E028F396-6342-4529-ACD1-4E172AA03DAF}" type="slidenum">
              <a:rPr lang="en-US" smtClean="0"/>
              <a:t>‹#›</a:t>
            </a:fld>
            <a:endParaRPr lang="en-US"/>
          </a:p>
        </p:txBody>
      </p:sp>
    </p:spTree>
    <p:extLst>
      <p:ext uri="{BB962C8B-B14F-4D97-AF65-F5344CB8AC3E}">
        <p14:creationId xmlns:p14="http://schemas.microsoft.com/office/powerpoint/2010/main" val="2220437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heme" Target="../theme/theme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971550"/>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27" name="Text Placeholder 2"/>
          <p:cNvSpPr>
            <a:spLocks noGrp="1"/>
          </p:cNvSpPr>
          <p:nvPr>
            <p:ph type="body" idx="1"/>
          </p:nvPr>
        </p:nvSpPr>
        <p:spPr bwMode="auto">
          <a:xfrm>
            <a:off x="838200" y="1314451"/>
            <a:ext cx="7848600" cy="328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8"/>
          <p:cNvPicPr>
            <a:picLocks noChangeAspect="1"/>
          </p:cNvPicPr>
          <p:nvPr userDrawn="1"/>
        </p:nvPicPr>
        <p:blipFill>
          <a:blip r:embed="rId3">
            <a:extLst>
              <a:ext uri="{28A0092B-C50C-407E-A947-70E740481C1C}">
                <a14:useLocalDpi xmlns:a14="http://schemas.microsoft.com/office/drawing/2010/main" val="0"/>
              </a:ext>
            </a:extLst>
          </a:blip>
          <a:srcRect l="23077" t="17947" b="38463"/>
          <a:stretch>
            <a:fillRect/>
          </a:stretch>
        </p:blipFill>
        <p:spPr bwMode="auto">
          <a:xfrm>
            <a:off x="0" y="0"/>
            <a:ext cx="2286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BFBFBF"/>
                </a:solidFill>
                <a:latin typeface="Verdana" pitchFamily="34" charset="0"/>
              </a:defRPr>
            </a:lvl1pPr>
          </a:lstStyle>
          <a:p>
            <a:pPr>
              <a:defRPr/>
            </a:pPr>
            <a:fld id="{1BDCF81E-A0F9-45BD-BF95-B08490225E5F}" type="slidenum">
              <a:rPr lang="en-US" altLang="en-US"/>
              <a:pPr>
                <a:defRPr/>
              </a:pPr>
              <a:t>‹#›</a:t>
            </a:fld>
            <a:endParaRPr lang="en-US" altLang="en-US"/>
          </a:p>
        </p:txBody>
      </p:sp>
      <p:sp>
        <p:nvSpPr>
          <p:cNvPr id="1030" name="Title Placeholder 1"/>
          <p:cNvSpPr>
            <a:spLocks noGrp="1"/>
          </p:cNvSpPr>
          <p:nvPr>
            <p:ph type="title"/>
          </p:nvPr>
        </p:nvSpPr>
        <p:spPr bwMode="auto">
          <a:xfrm>
            <a:off x="838200" y="171450"/>
            <a:ext cx="7848600" cy="63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cxnSp>
        <p:nvCxnSpPr>
          <p:cNvPr id="11" name="Straight Connector 10"/>
          <p:cNvCxnSpPr/>
          <p:nvPr userDrawn="1"/>
        </p:nvCxnSpPr>
        <p:spPr>
          <a:xfrm>
            <a:off x="0" y="971550"/>
            <a:ext cx="9144000" cy="0"/>
          </a:xfrm>
          <a:prstGeom prst="line">
            <a:avLst/>
          </a:prstGeom>
          <a:ln w="88900">
            <a:solidFill>
              <a:schemeClr val="accent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00591452"/>
      </p:ext>
    </p:extLst>
  </p:cSld>
  <p:clrMap bg1="lt1" tx1="dk1" bg2="lt2" tx2="dk2" accent1="accent1" accent2="accent2" accent3="accent3" accent4="accent4" accent5="accent5" accent6="accent6" hlink="hlink" folHlink="folHlink"/>
  <p:sldLayoutIdLst>
    <p:sldLayoutId id="2147483950" r:id="rId1"/>
  </p:sldLayoutIdLst>
  <p:transition spd="med">
    <p:fade/>
  </p:transition>
  <p:hf hdr="0" ftr="0" dt="0"/>
  <p:txStyles>
    <p:titleStyle>
      <a:lvl1pPr algn="l" rtl="0" eaLnBrk="0" fontAlgn="base" hangingPunct="0">
        <a:spcBef>
          <a:spcPct val="0"/>
        </a:spcBef>
        <a:spcAft>
          <a:spcPct val="0"/>
        </a:spcAft>
        <a:defRPr sz="3300" kern="1200">
          <a:solidFill>
            <a:schemeClr val="bg1"/>
          </a:solidFill>
          <a:latin typeface="Palatino Linotype" pitchFamily="18" charset="0"/>
          <a:ea typeface="Verdana" pitchFamily="34" charset="0"/>
          <a:cs typeface="Verdana" pitchFamily="34" charset="0"/>
        </a:defRPr>
      </a:lvl1pPr>
      <a:lvl2pPr algn="l" rtl="0" eaLnBrk="0" fontAlgn="base" hangingPunct="0">
        <a:spcBef>
          <a:spcPct val="0"/>
        </a:spcBef>
        <a:spcAft>
          <a:spcPct val="0"/>
        </a:spcAft>
        <a:defRPr sz="3300">
          <a:solidFill>
            <a:schemeClr val="bg1"/>
          </a:solidFill>
          <a:latin typeface="Palatino Linotype" pitchFamily="18" charset="0"/>
          <a:ea typeface="Verdana" pitchFamily="34" charset="0"/>
          <a:cs typeface="Verdana" pitchFamily="34" charset="0"/>
        </a:defRPr>
      </a:lvl2pPr>
      <a:lvl3pPr algn="l" rtl="0" eaLnBrk="0" fontAlgn="base" hangingPunct="0">
        <a:spcBef>
          <a:spcPct val="0"/>
        </a:spcBef>
        <a:spcAft>
          <a:spcPct val="0"/>
        </a:spcAft>
        <a:defRPr sz="3300">
          <a:solidFill>
            <a:schemeClr val="bg1"/>
          </a:solidFill>
          <a:latin typeface="Palatino Linotype" pitchFamily="18" charset="0"/>
          <a:ea typeface="Verdana" pitchFamily="34" charset="0"/>
          <a:cs typeface="Verdana" pitchFamily="34" charset="0"/>
        </a:defRPr>
      </a:lvl3pPr>
      <a:lvl4pPr algn="l" rtl="0" eaLnBrk="0" fontAlgn="base" hangingPunct="0">
        <a:spcBef>
          <a:spcPct val="0"/>
        </a:spcBef>
        <a:spcAft>
          <a:spcPct val="0"/>
        </a:spcAft>
        <a:defRPr sz="3300">
          <a:solidFill>
            <a:schemeClr val="bg1"/>
          </a:solidFill>
          <a:latin typeface="Palatino Linotype" pitchFamily="18" charset="0"/>
          <a:ea typeface="Verdana" pitchFamily="34" charset="0"/>
          <a:cs typeface="Verdana" pitchFamily="34" charset="0"/>
        </a:defRPr>
      </a:lvl4pPr>
      <a:lvl5pPr algn="l" rtl="0" eaLnBrk="0" fontAlgn="base" hangingPunct="0">
        <a:spcBef>
          <a:spcPct val="0"/>
        </a:spcBef>
        <a:spcAft>
          <a:spcPct val="0"/>
        </a:spcAft>
        <a:defRPr sz="3300">
          <a:solidFill>
            <a:schemeClr val="bg1"/>
          </a:solidFill>
          <a:latin typeface="Palatino Linotype" pitchFamily="18" charset="0"/>
          <a:ea typeface="Verdana" pitchFamily="34" charset="0"/>
          <a:cs typeface="Verdana" pitchFamily="34" charset="0"/>
        </a:defRPr>
      </a:lvl5pPr>
      <a:lvl6pPr marL="342900" algn="l" rtl="0" fontAlgn="base">
        <a:spcBef>
          <a:spcPct val="0"/>
        </a:spcBef>
        <a:spcAft>
          <a:spcPct val="0"/>
        </a:spcAft>
        <a:defRPr sz="3300">
          <a:solidFill>
            <a:schemeClr val="bg1"/>
          </a:solidFill>
          <a:latin typeface="Palatino Linotype" pitchFamily="18" charset="0"/>
          <a:ea typeface="Verdana" pitchFamily="34" charset="0"/>
          <a:cs typeface="Verdana" pitchFamily="34" charset="0"/>
        </a:defRPr>
      </a:lvl6pPr>
      <a:lvl7pPr marL="685800" algn="l" rtl="0" fontAlgn="base">
        <a:spcBef>
          <a:spcPct val="0"/>
        </a:spcBef>
        <a:spcAft>
          <a:spcPct val="0"/>
        </a:spcAft>
        <a:defRPr sz="3300">
          <a:solidFill>
            <a:schemeClr val="bg1"/>
          </a:solidFill>
          <a:latin typeface="Palatino Linotype" pitchFamily="18" charset="0"/>
          <a:ea typeface="Verdana" pitchFamily="34" charset="0"/>
          <a:cs typeface="Verdana" pitchFamily="34" charset="0"/>
        </a:defRPr>
      </a:lvl7pPr>
      <a:lvl8pPr marL="1028700" algn="l" rtl="0" fontAlgn="base">
        <a:spcBef>
          <a:spcPct val="0"/>
        </a:spcBef>
        <a:spcAft>
          <a:spcPct val="0"/>
        </a:spcAft>
        <a:defRPr sz="3300">
          <a:solidFill>
            <a:schemeClr val="bg1"/>
          </a:solidFill>
          <a:latin typeface="Palatino Linotype" pitchFamily="18" charset="0"/>
          <a:ea typeface="Verdana" pitchFamily="34" charset="0"/>
          <a:cs typeface="Verdana" pitchFamily="34" charset="0"/>
        </a:defRPr>
      </a:lvl8pPr>
      <a:lvl9pPr marL="1371600" algn="l" rtl="0" fontAlgn="base">
        <a:spcBef>
          <a:spcPct val="0"/>
        </a:spcBef>
        <a:spcAft>
          <a:spcPct val="0"/>
        </a:spcAft>
        <a:defRPr sz="3300">
          <a:solidFill>
            <a:schemeClr val="bg1"/>
          </a:solidFill>
          <a:latin typeface="Palatino Linotype" pitchFamily="18" charset="0"/>
          <a:ea typeface="Verdana" pitchFamily="34" charset="0"/>
          <a:cs typeface="Verdana" pitchFamily="34" charset="0"/>
        </a:defRPr>
      </a:lvl9pPr>
    </p:titleStyle>
    <p:bodyStyle>
      <a:lvl1pPr marL="385763" indent="-385763" algn="l" rtl="0" eaLnBrk="0" fontAlgn="base" hangingPunct="0">
        <a:spcBef>
          <a:spcPct val="20000"/>
        </a:spcBef>
        <a:spcAft>
          <a:spcPct val="0"/>
        </a:spcAft>
        <a:buClr>
          <a:srgbClr val="003974"/>
        </a:buClr>
        <a:buFont typeface="Arial" pitchFamily="34" charset="0"/>
        <a:buChar char="•"/>
        <a:defRPr sz="2400" kern="1200">
          <a:solidFill>
            <a:schemeClr val="tx1"/>
          </a:solidFill>
          <a:latin typeface="Myriad Pro" pitchFamily="34" charset="0"/>
          <a:ea typeface="Verdana" pitchFamily="34" charset="0"/>
          <a:cs typeface="Verdana" pitchFamily="34" charset="0"/>
        </a:defRPr>
      </a:lvl1pPr>
      <a:lvl2pPr marL="557213" indent="-214313" algn="l" rtl="0" eaLnBrk="0" fontAlgn="base" hangingPunct="0">
        <a:spcBef>
          <a:spcPct val="20000"/>
        </a:spcBef>
        <a:spcAft>
          <a:spcPct val="0"/>
        </a:spcAft>
        <a:buClr>
          <a:srgbClr val="003974"/>
        </a:buClr>
        <a:buSzPct val="75000"/>
        <a:buFont typeface="Wingdings" pitchFamily="2" charset="2"/>
        <a:buChar char="§"/>
        <a:defRPr sz="2100" kern="1200">
          <a:solidFill>
            <a:schemeClr val="tx1"/>
          </a:solidFill>
          <a:latin typeface="Myriad Pro" pitchFamily="34" charset="0"/>
          <a:ea typeface="Verdana" pitchFamily="34" charset="0"/>
          <a:cs typeface="Verdana" pitchFamily="34" charset="0"/>
        </a:defRPr>
      </a:lvl2pPr>
      <a:lvl3pPr marL="857250" indent="-171450" algn="l" rtl="0" eaLnBrk="0" fontAlgn="base" hangingPunct="0">
        <a:spcBef>
          <a:spcPct val="20000"/>
        </a:spcBef>
        <a:spcAft>
          <a:spcPct val="0"/>
        </a:spcAft>
        <a:buClr>
          <a:srgbClr val="003974"/>
        </a:buClr>
        <a:buFont typeface="Wingdings" pitchFamily="2" charset="2"/>
        <a:buChar char="s"/>
        <a:defRPr sz="1800" kern="1200">
          <a:solidFill>
            <a:schemeClr val="tx1"/>
          </a:solidFill>
          <a:latin typeface="Myriad Pro" pitchFamily="34" charset="0"/>
          <a:ea typeface="Verdana" pitchFamily="34" charset="0"/>
          <a:cs typeface="Verdana" pitchFamily="34" charset="0"/>
        </a:defRPr>
      </a:lvl3pPr>
      <a:lvl4pPr marL="1200150" indent="-171450" algn="l" rtl="0" eaLnBrk="0" fontAlgn="base" hangingPunct="0">
        <a:spcBef>
          <a:spcPct val="20000"/>
        </a:spcBef>
        <a:spcAft>
          <a:spcPct val="0"/>
        </a:spcAft>
        <a:buClr>
          <a:srgbClr val="003974"/>
        </a:buClr>
        <a:buSzPct val="75000"/>
        <a:buFont typeface="Courier New" pitchFamily="49" charset="0"/>
        <a:buChar char="o"/>
        <a:defRPr sz="1500" kern="1200">
          <a:solidFill>
            <a:schemeClr val="tx1"/>
          </a:solidFill>
          <a:latin typeface="Myriad Pro" pitchFamily="34" charset="0"/>
          <a:ea typeface="Verdana" pitchFamily="34" charset="0"/>
          <a:cs typeface="Verdana" pitchFamily="34" charset="0"/>
        </a:defRPr>
      </a:lvl4pPr>
      <a:lvl5pPr marL="1545431" indent="-173831" algn="l" rtl="0" eaLnBrk="0" fontAlgn="base" hangingPunct="0">
        <a:spcBef>
          <a:spcPct val="20000"/>
        </a:spcBef>
        <a:spcAft>
          <a:spcPct val="0"/>
        </a:spcAft>
        <a:buClr>
          <a:srgbClr val="003974"/>
        </a:buClr>
        <a:buFont typeface="Calibri" pitchFamily="34" charset="0"/>
        <a:buChar char="­"/>
        <a:defRPr sz="1500" kern="1200">
          <a:solidFill>
            <a:schemeClr val="tx1"/>
          </a:solidFill>
          <a:latin typeface="Myriad Pro" pitchFamily="34" charset="0"/>
          <a:ea typeface="Verdana" pitchFamily="34" charset="0"/>
          <a:cs typeface="Verdana"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252253"/>
      </p:ext>
    </p:extLst>
  </p:cSld>
  <p:clrMap bg1="lt1" tx1="dk1" bg2="lt2" tx2="dk2" accent1="accent1" accent2="accent2" accent3="accent3" accent4="accent4" accent5="accent5" accent6="accent6" hlink="hlink" folHlink="folHlink"/>
  <p:sldLayoutIdLst>
    <p:sldLayoutId id="2147483952"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3FE242-277F-4517-B809-D27CB305A31C}" type="datetimeFigureOut">
              <a:rPr lang="en-US" smtClean="0"/>
              <a:t>2/25/2023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D5BECF9-4DAE-4238-B0D6-10FDE23568E9}" type="slidenum">
              <a:rPr lang="en-US" smtClean="0"/>
              <a:t>‹#›</a:t>
            </a:fld>
            <a:endParaRPr lang="en-US"/>
          </a:p>
        </p:txBody>
      </p:sp>
    </p:spTree>
    <p:extLst>
      <p:ext uri="{BB962C8B-B14F-4D97-AF65-F5344CB8AC3E}">
        <p14:creationId xmlns:p14="http://schemas.microsoft.com/office/powerpoint/2010/main" val="3440352840"/>
      </p:ext>
    </p:extLst>
  </p:cSld>
  <p:clrMap bg1="lt1" tx1="dk1" bg2="lt2" tx2="dk2" accent1="accent1" accent2="accent2" accent3="accent3" accent4="accent4" accent5="accent5" accent6="accent6" hlink="hlink" folHlink="folHlink"/>
  <p:sldLayoutIdLst>
    <p:sldLayoutId id="2147483955" r:id="rId1"/>
    <p:sldLayoutId id="2147483970" r:id="rId2"/>
    <p:sldLayoutId id="2147483971" r:id="rId3"/>
    <p:sldLayoutId id="2147484007" r:id="rId4"/>
    <p:sldLayoutId id="2147484008" r:id="rId5"/>
  </p:sldLayoutIdLst>
  <p:transition spd="slow">
    <p:cover/>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3F37-B816-44A9-AA4F-1DDA88823A7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F3EB0-F02E-4F46-9FD4-1AD9FABD048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34E52-A1F7-40DD-9566-DFF34D452BD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4D3BACB-EFD2-470E-9C3B-3A1DFD045B9F}" type="datetimeFigureOut">
              <a:rPr lang="en-US" smtClean="0"/>
              <a:t>2/25/2023</a:t>
            </a:fld>
            <a:endParaRPr lang="en-US"/>
          </a:p>
        </p:txBody>
      </p:sp>
      <p:sp>
        <p:nvSpPr>
          <p:cNvPr id="5" name="Footer Placeholder 4">
            <a:extLst>
              <a:ext uri="{FF2B5EF4-FFF2-40B4-BE49-F238E27FC236}">
                <a16:creationId xmlns:a16="http://schemas.microsoft.com/office/drawing/2014/main" id="{3FA68209-0466-4E57-BBAF-54C7435D7CE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698806-5B99-432B-9DE4-325FF1BC50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028F396-6342-4529-ACD1-4E172AA03DAF}" type="slidenum">
              <a:rPr lang="en-US" smtClean="0"/>
              <a:t>‹#›</a:t>
            </a:fld>
            <a:endParaRPr lang="en-US"/>
          </a:p>
        </p:txBody>
      </p:sp>
    </p:spTree>
    <p:extLst>
      <p:ext uri="{BB962C8B-B14F-4D97-AF65-F5344CB8AC3E}">
        <p14:creationId xmlns:p14="http://schemas.microsoft.com/office/powerpoint/2010/main" val="103576145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100000">
              <a:srgbClr val="EBEBEB">
                <a:alpha val="72000"/>
              </a:srgbClr>
            </a:gs>
            <a:gs pos="0">
              <a:schemeClr val="bg1">
                <a:lumMod val="95000"/>
                <a:alpha val="45000"/>
              </a:schemeClr>
            </a:gs>
          </a:gsLst>
          <a:lin ang="5400000" scaled="1"/>
        </a:gra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316318922"/>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 id="2147484003" r:id="rId31"/>
    <p:sldLayoutId id="2147484004" r:id="rId32"/>
    <p:sldLayoutId id="2147484005" r:id="rId33"/>
    <p:sldLayoutId id="2147484006" r:id="rId3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g.ndsu.edu/publications/food-nutrition/quick-facts-for-men-keep-yourself-tuned-up-with-good-nutrition" TargetMode="External"/><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hyperlink" Target="http://bloominglovely.blogspot.com/2011/01/my-car-is-sick.html" TargetMode="External"/><Relationship Id="rId4" Type="http://schemas.openxmlformats.org/officeDocument/2006/relationships/image" Target="../media/image20.gi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kiwanis.org/clubs/member-resources/training/division-leader/club-strengthening/achieving-club-ex"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hyperlink" Target="https://localwiki.org/slo/Kiwanis_Centennial_Garden" TargetMode="External"/><Relationship Id="rId5" Type="http://schemas.openxmlformats.org/officeDocument/2006/relationships/image" Target="../media/image51.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www.healthgrad.com/topics/why-isnt-there-a-cure-for-cancer/" TargetMode="External"/><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healthgrad.com/topics/why-isnt-there-a-cure-for-cancer/" TargetMode="External"/><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geobrava.wordpress.com/2019/12/02/2020-predictions-10-global-it-infrastructure-trends/" TargetMode="External"/><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hyperlink" Target="https://en.wikipedia.org/wiki/2022_Winter_Olympics" TargetMode="External"/><Relationship Id="rId7" Type="http://schemas.openxmlformats.org/officeDocument/2006/relationships/hyperlink" Target="https://en.wikipedia.org/wiki/Yuzuru_Hanyu" TargetMode="Externa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hyperlink" Target="http://www.flickr.com/photos/89931404@N02/8181897637/" TargetMode="External"/><Relationship Id="rId4" Type="http://schemas.openxmlformats.org/officeDocument/2006/relationships/image" Target="../media/image27.jpg"/><Relationship Id="rId9" Type="http://schemas.openxmlformats.org/officeDocument/2006/relationships/hyperlink" Target="https://pxhere.com/en/photo/756737"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Dennis.cdkypm@gmail.com" TargetMode="External"/><Relationship Id="rId2" Type="http://schemas.openxmlformats.org/officeDocument/2006/relationships/hyperlink" Target="mailto:jmorris@bealelaw.com" TargetMode="Externa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mailto:Jcs.Kiwanis@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383" y="0"/>
            <a:ext cx="9190383" cy="1636295"/>
          </a:xfrm>
          <a:solidFill>
            <a:srgbClr val="00386B"/>
          </a:solidFill>
          <a:ln>
            <a:noFill/>
          </a:ln>
          <a:effectLst>
            <a:innerShdw blurRad="63500" dist="50800" dir="13500000">
              <a:schemeClr val="bg1">
                <a:alpha val="50000"/>
              </a:schemeClr>
            </a:innerShdw>
          </a:effectLst>
        </p:spPr>
        <p:txBody>
          <a:bodyPr anchor="b">
            <a:normAutofit/>
          </a:bodyPr>
          <a:lstStyle>
            <a:lvl1pPr algn="ctr">
              <a:defRPr sz="4500">
                <a:solidFill>
                  <a:schemeClr val="bg1"/>
                </a:solidFill>
                <a:latin typeface="Arial" panose="020B0604020202020204" pitchFamily="34" charset="0"/>
                <a:cs typeface="Arial" panose="020B0604020202020204" pitchFamily="34" charset="0"/>
              </a:defRPr>
            </a:lvl1pPr>
          </a:lstStyle>
          <a:p>
            <a:r>
              <a:rPr lang="en-US" sz="3600" b="1" dirty="0"/>
              <a:t>“How To Know If you Club Needs a Coach/Techniques”</a:t>
            </a:r>
            <a:endParaRPr lang="en-US" sz="3600" dirty="0"/>
          </a:p>
        </p:txBody>
      </p:sp>
      <p:sp>
        <p:nvSpPr>
          <p:cNvPr id="3" name="Subtitle 2"/>
          <p:cNvSpPr>
            <a:spLocks noGrp="1"/>
          </p:cNvSpPr>
          <p:nvPr>
            <p:ph type="subTitle" idx="1"/>
          </p:nvPr>
        </p:nvSpPr>
        <p:spPr>
          <a:xfrm>
            <a:off x="0" y="1636295"/>
            <a:ext cx="9143999" cy="2908204"/>
          </a:xfrm>
          <a:gradFill flip="none" rotWithShape="1">
            <a:gsLst>
              <a:gs pos="0">
                <a:srgbClr val="00386B"/>
              </a:gs>
              <a:gs pos="48000">
                <a:srgbClr val="00386B"/>
              </a:gs>
              <a:gs pos="100000">
                <a:srgbClr val="00386B"/>
              </a:gs>
            </a:gsLst>
            <a:lin ang="2700000" scaled="1"/>
            <a:tileRect/>
          </a:gradFill>
          <a:effectLst>
            <a:innerShdw blurRad="63500" dist="50800" dir="2700000">
              <a:schemeClr val="bg1">
                <a:alpha val="50000"/>
              </a:schemeClr>
            </a:innerShdw>
          </a:effectLst>
        </p:spPr>
        <p:txBody>
          <a:bodyPr>
            <a:normAutofit/>
          </a:bodyPr>
          <a:lstStyle/>
          <a:p>
            <a:r>
              <a:rPr lang="en-US" dirty="0"/>
              <a:t> </a:t>
            </a:r>
          </a:p>
          <a:p>
            <a:r>
              <a:rPr lang="en-US" dirty="0"/>
              <a:t>Capital District Midyear Conference 2023</a:t>
            </a:r>
          </a:p>
          <a:p>
            <a:r>
              <a:rPr lang="en-US" dirty="0"/>
              <a:t>Dennis Baugh, PG</a:t>
            </a:r>
          </a:p>
          <a:p>
            <a:r>
              <a:rPr lang="en-US" dirty="0"/>
              <a:t>dennis.cdkypm@gmail.com</a:t>
            </a:r>
          </a:p>
        </p:txBody>
      </p:sp>
      <p:pic>
        <p:nvPicPr>
          <p:cNvPr id="4" name="Picture 3">
            <a:extLst>
              <a:ext uri="{FF2B5EF4-FFF2-40B4-BE49-F238E27FC236}">
                <a16:creationId xmlns:a16="http://schemas.microsoft.com/office/drawing/2014/main" id="{0A7209B9-0661-44F4-9218-6DDCE0B5FD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43300" y="2776329"/>
            <a:ext cx="2503982" cy="1662800"/>
          </a:xfrm>
          <a:prstGeom prst="rect">
            <a:avLst/>
          </a:prstGeom>
        </p:spPr>
      </p:pic>
      <p:pic>
        <p:nvPicPr>
          <p:cNvPr id="8" name="Picture 7">
            <a:extLst>
              <a:ext uri="{FF2B5EF4-FFF2-40B4-BE49-F238E27FC236}">
                <a16:creationId xmlns:a16="http://schemas.microsoft.com/office/drawing/2014/main" id="{5BF08418-354A-4D8F-8299-FD6B052F846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53713" y="2726477"/>
            <a:ext cx="1945831" cy="1662801"/>
          </a:xfrm>
          <a:prstGeom prst="rect">
            <a:avLst/>
          </a:prstGeom>
        </p:spPr>
      </p:pic>
    </p:spTree>
    <p:extLst>
      <p:ext uri="{BB962C8B-B14F-4D97-AF65-F5344CB8AC3E}">
        <p14:creationId xmlns:p14="http://schemas.microsoft.com/office/powerpoint/2010/main" val="2857810830"/>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66579-69F0-444E-B3A0-96EB120E7A88}"/>
              </a:ext>
            </a:extLst>
          </p:cNvPr>
          <p:cNvSpPr>
            <a:spLocks noGrp="1"/>
          </p:cNvSpPr>
          <p:nvPr>
            <p:ph type="body" idx="1"/>
          </p:nvPr>
        </p:nvSpPr>
        <p:spPr>
          <a:xfrm>
            <a:off x="495300" y="1220723"/>
            <a:ext cx="8153400" cy="2133601"/>
          </a:xfrm>
        </p:spPr>
        <p:txBody>
          <a:bodyPr/>
          <a:lstStyle/>
          <a:p>
            <a:pPr algn="ctr">
              <a:lnSpc>
                <a:spcPct val="150000"/>
              </a:lnSpc>
            </a:pPr>
            <a:r>
              <a:rPr lang="en-US" dirty="0"/>
              <a:t>A club coach is the club’s main supporter!</a:t>
            </a:r>
          </a:p>
        </p:txBody>
      </p:sp>
      <p:sp>
        <p:nvSpPr>
          <p:cNvPr id="3" name="Title 2">
            <a:extLst>
              <a:ext uri="{FF2B5EF4-FFF2-40B4-BE49-F238E27FC236}">
                <a16:creationId xmlns:a16="http://schemas.microsoft.com/office/drawing/2014/main" id="{97EE67EF-78A8-4EFE-B93F-CF3567C70C60}"/>
              </a:ext>
            </a:extLst>
          </p:cNvPr>
          <p:cNvSpPr>
            <a:spLocks noGrp="1"/>
          </p:cNvSpPr>
          <p:nvPr>
            <p:ph type="title"/>
          </p:nvPr>
        </p:nvSpPr>
        <p:spPr/>
        <p:txBody>
          <a:bodyPr/>
          <a:lstStyle/>
          <a:p>
            <a:r>
              <a:rPr lang="en-US" dirty="0"/>
              <a:t>The club’s cheerleader!!</a:t>
            </a:r>
          </a:p>
        </p:txBody>
      </p:sp>
      <p:pic>
        <p:nvPicPr>
          <p:cNvPr id="5" name="Picture 4" descr="A picture containing drawing, window, graffiti&#10;&#10;Description automatically generated">
            <a:extLst>
              <a:ext uri="{FF2B5EF4-FFF2-40B4-BE49-F238E27FC236}">
                <a16:creationId xmlns:a16="http://schemas.microsoft.com/office/drawing/2014/main" id="{943D1F7D-73C8-4CD0-AF5C-15B2AF8B951D}"/>
              </a:ext>
            </a:extLst>
          </p:cNvPr>
          <p:cNvPicPr>
            <a:picLocks noChangeAspect="1"/>
          </p:cNvPicPr>
          <p:nvPr/>
        </p:nvPicPr>
        <p:blipFill rotWithShape="1">
          <a:blip r:embed="rId3"/>
          <a:srcRect b="6220"/>
          <a:stretch/>
        </p:blipFill>
        <p:spPr>
          <a:xfrm>
            <a:off x="2286000" y="2069890"/>
            <a:ext cx="4369953" cy="3073610"/>
          </a:xfrm>
          <a:prstGeom prst="rect">
            <a:avLst/>
          </a:prstGeom>
          <a:ln>
            <a:noFill/>
          </a:ln>
          <a:effectLst>
            <a:softEdge rad="112500"/>
          </a:effectLst>
        </p:spPr>
      </p:pic>
    </p:spTree>
    <p:extLst>
      <p:ext uri="{BB962C8B-B14F-4D97-AF65-F5344CB8AC3E}">
        <p14:creationId xmlns:p14="http://schemas.microsoft.com/office/powerpoint/2010/main" val="9212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0">
                                          <p:stCondLst>
                                            <p:cond delay="0"/>
                                          </p:stCondLst>
                                        </p:cTn>
                                        <p:tgtEl>
                                          <p:spTgt spid="5"/>
                                        </p:tgtEl>
                                      </p:cBhvr>
                                    </p:animEffect>
                                    <p:anim calcmode="lin" valueType="num">
                                      <p:cBhvr>
                                        <p:cTn id="8" dur="4555"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5"/>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5"/>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5"/>
                                        </p:tgtEl>
                                        <p:attrNameLst>
                                          <p:attrName>ppt_y</p:attrName>
                                        </p:attrNameLst>
                                      </p:cBhvr>
                                      <p:tavLst>
                                        <p:tav tm="0" fmla="#ppt_y-sin(pi*$)/81">
                                          <p:val>
                                            <p:fltVal val="0"/>
                                          </p:val>
                                        </p:tav>
                                        <p:tav tm="100000">
                                          <p:val>
                                            <p:fltVal val="1"/>
                                          </p:val>
                                        </p:tav>
                                      </p:tavLst>
                                    </p:anim>
                                    <p:animScale>
                                      <p:cBhvr>
                                        <p:cTn id="13" dur="65">
                                          <p:stCondLst>
                                            <p:cond delay="1625"/>
                                          </p:stCondLst>
                                        </p:cTn>
                                        <p:tgtEl>
                                          <p:spTgt spid="5"/>
                                        </p:tgtEl>
                                      </p:cBhvr>
                                      <p:to x="100000" y="60000"/>
                                    </p:animScale>
                                    <p:animScale>
                                      <p:cBhvr>
                                        <p:cTn id="14" dur="415" decel="50000">
                                          <p:stCondLst>
                                            <p:cond delay="1690"/>
                                          </p:stCondLst>
                                        </p:cTn>
                                        <p:tgtEl>
                                          <p:spTgt spid="5"/>
                                        </p:tgtEl>
                                      </p:cBhvr>
                                      <p:to x="100000" y="100000"/>
                                    </p:animScale>
                                    <p:animScale>
                                      <p:cBhvr>
                                        <p:cTn id="15" dur="65">
                                          <p:stCondLst>
                                            <p:cond delay="3280"/>
                                          </p:stCondLst>
                                        </p:cTn>
                                        <p:tgtEl>
                                          <p:spTgt spid="5"/>
                                        </p:tgtEl>
                                      </p:cBhvr>
                                      <p:to x="100000" y="80000"/>
                                    </p:animScale>
                                    <p:animScale>
                                      <p:cBhvr>
                                        <p:cTn id="16" dur="415" decel="50000">
                                          <p:stCondLst>
                                            <p:cond delay="3345"/>
                                          </p:stCondLst>
                                        </p:cTn>
                                        <p:tgtEl>
                                          <p:spTgt spid="5"/>
                                        </p:tgtEl>
                                      </p:cBhvr>
                                      <p:to x="100000" y="100000"/>
                                    </p:animScale>
                                    <p:animScale>
                                      <p:cBhvr>
                                        <p:cTn id="17" dur="65">
                                          <p:stCondLst>
                                            <p:cond delay="4105"/>
                                          </p:stCondLst>
                                        </p:cTn>
                                        <p:tgtEl>
                                          <p:spTgt spid="5"/>
                                        </p:tgtEl>
                                      </p:cBhvr>
                                      <p:to x="100000" y="90000"/>
                                    </p:animScale>
                                    <p:animScale>
                                      <p:cBhvr>
                                        <p:cTn id="18" dur="415" decel="50000">
                                          <p:stCondLst>
                                            <p:cond delay="4170"/>
                                          </p:stCondLst>
                                        </p:cTn>
                                        <p:tgtEl>
                                          <p:spTgt spid="5"/>
                                        </p:tgtEl>
                                      </p:cBhvr>
                                      <p:to x="100000" y="100000"/>
                                    </p:animScale>
                                    <p:animScale>
                                      <p:cBhvr>
                                        <p:cTn id="19" dur="65">
                                          <p:stCondLst>
                                            <p:cond delay="4520"/>
                                          </p:stCondLst>
                                        </p:cTn>
                                        <p:tgtEl>
                                          <p:spTgt spid="5"/>
                                        </p:tgtEl>
                                      </p:cBhvr>
                                      <p:to x="100000" y="95000"/>
                                    </p:animScale>
                                    <p:animScale>
                                      <p:cBhvr>
                                        <p:cTn id="20" dur="415" decel="50000">
                                          <p:stCondLst>
                                            <p:cond delay="4585"/>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665F9-8EF4-4A35-B788-3E9C644D826E}"/>
              </a:ext>
            </a:extLst>
          </p:cNvPr>
          <p:cNvSpPr>
            <a:spLocks noGrp="1"/>
          </p:cNvSpPr>
          <p:nvPr>
            <p:ph type="body" idx="1"/>
          </p:nvPr>
        </p:nvSpPr>
        <p:spPr>
          <a:xfrm>
            <a:off x="-103128" y="910470"/>
            <a:ext cx="8844930" cy="3390899"/>
          </a:xfrm>
        </p:spPr>
        <p:txBody>
          <a:bodyPr/>
          <a:lstStyle/>
          <a:p>
            <a:pPr algn="ctr"/>
            <a:endParaRPr lang="en-US" sz="1100" i="1" dirty="0">
              <a:solidFill>
                <a:srgbClr val="003974"/>
              </a:solidFill>
            </a:endParaRPr>
          </a:p>
          <a:p>
            <a:pPr algn="ctr"/>
            <a:r>
              <a:rPr lang="en-US" sz="3600" b="1" i="1" dirty="0">
                <a:solidFill>
                  <a:srgbClr val="003974"/>
                </a:solidFill>
              </a:rPr>
              <a:t>Membership Growth And Retention</a:t>
            </a:r>
          </a:p>
          <a:p>
            <a:pPr algn="ctr"/>
            <a:endParaRPr lang="en-US" sz="3600" b="1" i="1" dirty="0">
              <a:solidFill>
                <a:srgbClr val="003974"/>
              </a:solidFill>
            </a:endParaRPr>
          </a:p>
          <a:p>
            <a:pPr algn="ctr"/>
            <a:endParaRPr lang="en-US" sz="3600" b="1" i="1" dirty="0">
              <a:solidFill>
                <a:srgbClr val="003974"/>
              </a:solidFill>
            </a:endParaRPr>
          </a:p>
          <a:p>
            <a:pPr algn="ctr"/>
            <a:endParaRPr lang="en-US" sz="3600" b="1" i="1" dirty="0">
              <a:solidFill>
                <a:srgbClr val="003974"/>
              </a:solidFill>
            </a:endParaRPr>
          </a:p>
          <a:p>
            <a:pPr algn="ctr"/>
            <a:endParaRPr lang="en-US" sz="3600" b="1" i="1" dirty="0">
              <a:solidFill>
                <a:srgbClr val="003974"/>
              </a:solidFill>
            </a:endParaRPr>
          </a:p>
          <a:p>
            <a:pPr algn="ctr"/>
            <a:r>
              <a:rPr lang="en-US" sz="2000" b="1" i="1" dirty="0">
                <a:solidFill>
                  <a:srgbClr val="003974"/>
                </a:solidFill>
              </a:rPr>
              <a:t>Develop a culture that encourages invitation and recruitment  will help a club retain current members — and consistently add more. </a:t>
            </a:r>
            <a:r>
              <a:rPr lang="en-US" sz="2000" i="1" dirty="0">
                <a:solidFill>
                  <a:srgbClr val="003974"/>
                </a:solidFill>
              </a:rPr>
              <a:t> </a:t>
            </a:r>
          </a:p>
          <a:p>
            <a:endParaRPr lang="en-US" sz="1600" dirty="0"/>
          </a:p>
        </p:txBody>
      </p:sp>
      <p:sp>
        <p:nvSpPr>
          <p:cNvPr id="3" name="Title 2">
            <a:extLst>
              <a:ext uri="{FF2B5EF4-FFF2-40B4-BE49-F238E27FC236}">
                <a16:creationId xmlns:a16="http://schemas.microsoft.com/office/drawing/2014/main" id="{E19BC37F-83EF-4174-8897-6F1ADE228A98}"/>
              </a:ext>
            </a:extLst>
          </p:cNvPr>
          <p:cNvSpPr>
            <a:spLocks noGrp="1"/>
          </p:cNvSpPr>
          <p:nvPr>
            <p:ph type="title"/>
          </p:nvPr>
        </p:nvSpPr>
        <p:spPr/>
        <p:txBody>
          <a:bodyPr/>
          <a:lstStyle/>
          <a:p>
            <a:r>
              <a:rPr lang="en-US" dirty="0"/>
              <a:t>Measuring Success</a:t>
            </a:r>
          </a:p>
        </p:txBody>
      </p:sp>
      <p:pic>
        <p:nvPicPr>
          <p:cNvPr id="5" name="Picture 4" descr="You're giving back to people': Norridge/Harwood Heights branch of Kiwanis  International makes its debut - Chicago Tribune">
            <a:extLst>
              <a:ext uri="{FF2B5EF4-FFF2-40B4-BE49-F238E27FC236}">
                <a16:creationId xmlns:a16="http://schemas.microsoft.com/office/drawing/2014/main" id="{AABAA248-BE60-4BB8-B089-8E534F5916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58808" y="1784541"/>
            <a:ext cx="4445955" cy="2248186"/>
          </a:xfrm>
          <a:prstGeom prst="rect">
            <a:avLst/>
          </a:prstGeom>
          <a:noFill/>
          <a:ln>
            <a:noFill/>
          </a:ln>
        </p:spPr>
      </p:pic>
    </p:spTree>
    <p:extLst>
      <p:ext uri="{BB962C8B-B14F-4D97-AF65-F5344CB8AC3E}">
        <p14:creationId xmlns:p14="http://schemas.microsoft.com/office/powerpoint/2010/main" val="17694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2">
                                            <p:txEl>
                                              <p:pRg st="1" end="1"/>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499"/>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665F9-8EF4-4A35-B788-3E9C644D826E}"/>
              </a:ext>
            </a:extLst>
          </p:cNvPr>
          <p:cNvSpPr>
            <a:spLocks noGrp="1"/>
          </p:cNvSpPr>
          <p:nvPr>
            <p:ph type="body" idx="1"/>
          </p:nvPr>
        </p:nvSpPr>
        <p:spPr>
          <a:xfrm>
            <a:off x="230319" y="1262600"/>
            <a:ext cx="4032298" cy="3595150"/>
          </a:xfrm>
        </p:spPr>
        <p:txBody>
          <a:bodyPr/>
          <a:lstStyle/>
          <a:p>
            <a:pPr algn="ctr"/>
            <a:r>
              <a:rPr lang="en-US" sz="3600" b="1" i="1" dirty="0">
                <a:solidFill>
                  <a:srgbClr val="003974"/>
                </a:solidFill>
              </a:rPr>
              <a:t>Community Impact </a:t>
            </a:r>
          </a:p>
          <a:p>
            <a:pPr marL="285750" indent="-285750" algn="ctr">
              <a:buFont typeface="Wingdings" panose="05000000000000000000" pitchFamily="2" charset="2"/>
              <a:buChar char="ü"/>
            </a:pPr>
            <a:r>
              <a:rPr lang="en-US" sz="1800" b="1" i="1" dirty="0">
                <a:solidFill>
                  <a:srgbClr val="003974"/>
                </a:solidFill>
              </a:rPr>
              <a:t>Kiwanis-led projects</a:t>
            </a:r>
          </a:p>
          <a:p>
            <a:pPr marL="285750" indent="-285750" algn="ctr">
              <a:buFont typeface="Wingdings" panose="05000000000000000000" pitchFamily="2" charset="2"/>
              <a:buChar char="ü"/>
            </a:pPr>
            <a:r>
              <a:rPr lang="en-US" sz="1800" b="1" i="1" dirty="0">
                <a:solidFill>
                  <a:srgbClr val="003974"/>
                </a:solidFill>
              </a:rPr>
              <a:t>Hands-on service experience </a:t>
            </a:r>
          </a:p>
          <a:p>
            <a:pPr marL="285750" indent="-285750" algn="ctr">
              <a:buFont typeface="Wingdings" panose="05000000000000000000" pitchFamily="2" charset="2"/>
              <a:buChar char="ü"/>
            </a:pPr>
            <a:r>
              <a:rPr lang="en-US" sz="1800" b="1" i="1" dirty="0">
                <a:solidFill>
                  <a:srgbClr val="003974"/>
                </a:solidFill>
              </a:rPr>
              <a:t>New or strengthened partnerships </a:t>
            </a:r>
          </a:p>
          <a:p>
            <a:pPr marL="285750" indent="-285750" algn="ctr">
              <a:buFont typeface="Wingdings" panose="05000000000000000000" pitchFamily="2" charset="2"/>
              <a:buChar char="ü"/>
            </a:pPr>
            <a:r>
              <a:rPr lang="en-US" sz="1800" b="1" i="1" dirty="0">
                <a:solidFill>
                  <a:srgbClr val="003974"/>
                </a:solidFill>
              </a:rPr>
              <a:t>Requests for support </a:t>
            </a:r>
          </a:p>
          <a:p>
            <a:pPr marL="285750" indent="-285750" algn="ctr">
              <a:buFont typeface="Wingdings" panose="05000000000000000000" pitchFamily="2" charset="2"/>
              <a:buChar char="ü"/>
            </a:pPr>
            <a:r>
              <a:rPr lang="en-US" sz="1800" b="1" i="1" dirty="0">
                <a:solidFill>
                  <a:srgbClr val="003974"/>
                </a:solidFill>
              </a:rPr>
              <a:t>Recognition by others in the community. </a:t>
            </a:r>
          </a:p>
          <a:p>
            <a:pPr algn="ctr"/>
            <a:endParaRPr lang="en-US" sz="1800" b="1" i="1" dirty="0">
              <a:solidFill>
                <a:srgbClr val="003974"/>
              </a:solidFill>
            </a:endParaRPr>
          </a:p>
          <a:p>
            <a:pPr algn="ctr"/>
            <a:endParaRPr lang="en-US" sz="3600" b="1" i="1" dirty="0">
              <a:solidFill>
                <a:srgbClr val="003974"/>
              </a:solidFill>
            </a:endParaRPr>
          </a:p>
          <a:p>
            <a:endParaRPr lang="en-US" sz="1000" dirty="0"/>
          </a:p>
        </p:txBody>
      </p:sp>
      <p:sp>
        <p:nvSpPr>
          <p:cNvPr id="3" name="Title 2">
            <a:extLst>
              <a:ext uri="{FF2B5EF4-FFF2-40B4-BE49-F238E27FC236}">
                <a16:creationId xmlns:a16="http://schemas.microsoft.com/office/drawing/2014/main" id="{E19BC37F-83EF-4174-8897-6F1ADE228A98}"/>
              </a:ext>
            </a:extLst>
          </p:cNvPr>
          <p:cNvSpPr>
            <a:spLocks noGrp="1"/>
          </p:cNvSpPr>
          <p:nvPr>
            <p:ph type="title"/>
          </p:nvPr>
        </p:nvSpPr>
        <p:spPr/>
        <p:txBody>
          <a:bodyPr/>
          <a:lstStyle/>
          <a:p>
            <a:r>
              <a:rPr lang="en-US" dirty="0"/>
              <a:t>Measuring Success</a:t>
            </a:r>
          </a:p>
        </p:txBody>
      </p:sp>
      <p:pic>
        <p:nvPicPr>
          <p:cNvPr id="8194" name="Picture 2" descr="Biscayne Bay Kiwanis name 'Police Officer of the Year' | Miami's ...">
            <a:extLst>
              <a:ext uri="{FF2B5EF4-FFF2-40B4-BE49-F238E27FC236}">
                <a16:creationId xmlns:a16="http://schemas.microsoft.com/office/drawing/2014/main" id="{45BA2341-EA4D-486E-8CC8-807E3C81F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493" y="1428750"/>
            <a:ext cx="4523143" cy="300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3750"/>
                            </p:stCondLst>
                            <p:childTnLst>
                              <p:par>
                                <p:cTn id="17" presetID="10" presetClass="entr" presetSubtype="0" fill="hold" nodeType="afterEffect">
                                  <p:stCondLst>
                                    <p:cond delay="75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75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6250"/>
                            </p:stCondLst>
                            <p:childTnLst>
                              <p:par>
                                <p:cTn id="25" presetID="10" presetClass="entr" presetSubtype="0" fill="hold" nodeType="afterEffect">
                                  <p:stCondLst>
                                    <p:cond delay="75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665F9-8EF4-4A35-B788-3E9C644D826E}"/>
              </a:ext>
            </a:extLst>
          </p:cNvPr>
          <p:cNvSpPr>
            <a:spLocks noGrp="1"/>
          </p:cNvSpPr>
          <p:nvPr>
            <p:ph type="body" idx="1"/>
          </p:nvPr>
        </p:nvSpPr>
        <p:spPr>
          <a:xfrm>
            <a:off x="495300" y="798525"/>
            <a:ext cx="8153400" cy="3280172"/>
          </a:xfrm>
        </p:spPr>
        <p:txBody>
          <a:bodyPr/>
          <a:lstStyle/>
          <a:p>
            <a:pPr algn="ctr"/>
            <a:endParaRPr lang="en-US" sz="1600" b="1" i="1" dirty="0">
              <a:solidFill>
                <a:srgbClr val="003974"/>
              </a:solidFill>
            </a:endParaRPr>
          </a:p>
          <a:p>
            <a:pPr algn="ctr"/>
            <a:r>
              <a:rPr lang="en-US" sz="3600" b="1" i="1" dirty="0">
                <a:solidFill>
                  <a:srgbClr val="003974"/>
                </a:solidFill>
              </a:rPr>
              <a:t>Visibility</a:t>
            </a:r>
          </a:p>
          <a:p>
            <a:pPr algn="ctr"/>
            <a:endParaRPr lang="en-US" sz="3600" b="1" i="1" dirty="0">
              <a:solidFill>
                <a:srgbClr val="003974"/>
              </a:solidFill>
            </a:endParaRPr>
          </a:p>
          <a:p>
            <a:pPr algn="ctr"/>
            <a:endParaRPr lang="en-US" sz="3600" b="1" i="1" dirty="0">
              <a:solidFill>
                <a:srgbClr val="003974"/>
              </a:solidFill>
            </a:endParaRPr>
          </a:p>
          <a:p>
            <a:pPr algn="ctr"/>
            <a:endParaRPr lang="en-US" sz="3600" b="1" i="1" dirty="0">
              <a:solidFill>
                <a:srgbClr val="003974"/>
              </a:solidFill>
            </a:endParaRPr>
          </a:p>
          <a:p>
            <a:pPr algn="ctr"/>
            <a:endParaRPr lang="en-US" sz="3600" b="1" i="1" dirty="0">
              <a:solidFill>
                <a:srgbClr val="003974"/>
              </a:solidFill>
            </a:endParaRPr>
          </a:p>
          <a:p>
            <a:pPr algn="ctr"/>
            <a:r>
              <a:rPr lang="en-US" sz="2400" dirty="0">
                <a:solidFill>
                  <a:srgbClr val="002060"/>
                </a:solidFill>
              </a:rPr>
              <a:t>Community leaders and citizens are familiar with Kiwanis</a:t>
            </a:r>
          </a:p>
          <a:p>
            <a:pPr algn="ctr"/>
            <a:r>
              <a:rPr lang="en-US" sz="2400" dirty="0">
                <a:solidFill>
                  <a:srgbClr val="002060"/>
                </a:solidFill>
              </a:rPr>
              <a:t>People ASK about joining</a:t>
            </a:r>
          </a:p>
          <a:p>
            <a:endParaRPr lang="en-US" sz="1600" dirty="0"/>
          </a:p>
        </p:txBody>
      </p:sp>
      <p:sp>
        <p:nvSpPr>
          <p:cNvPr id="3" name="Title 2">
            <a:extLst>
              <a:ext uri="{FF2B5EF4-FFF2-40B4-BE49-F238E27FC236}">
                <a16:creationId xmlns:a16="http://schemas.microsoft.com/office/drawing/2014/main" id="{E19BC37F-83EF-4174-8897-6F1ADE228A98}"/>
              </a:ext>
            </a:extLst>
          </p:cNvPr>
          <p:cNvSpPr>
            <a:spLocks noGrp="1"/>
          </p:cNvSpPr>
          <p:nvPr>
            <p:ph type="title"/>
          </p:nvPr>
        </p:nvSpPr>
        <p:spPr/>
        <p:txBody>
          <a:bodyPr/>
          <a:lstStyle/>
          <a:p>
            <a:r>
              <a:rPr lang="en-US" dirty="0"/>
              <a:t>Measuring Success</a:t>
            </a:r>
          </a:p>
        </p:txBody>
      </p:sp>
      <p:pic>
        <p:nvPicPr>
          <p:cNvPr id="10242" name="Picture 2" descr="Lebanon - Kiwanis International">
            <a:extLst>
              <a:ext uri="{FF2B5EF4-FFF2-40B4-BE49-F238E27FC236}">
                <a16:creationId xmlns:a16="http://schemas.microsoft.com/office/drawing/2014/main" id="{8B546DAD-EFAF-42C1-BD5E-FCF13A538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920" y="1809087"/>
            <a:ext cx="6217462" cy="222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0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 calcmode="lin" valueType="num">
                                      <p:cBhvr additive="base">
                                        <p:cTn id="12"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 calcmode="lin" valueType="num">
                                      <p:cBhvr additive="base">
                                        <p:cTn id="17"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665F9-8EF4-4A35-B788-3E9C644D826E}"/>
              </a:ext>
            </a:extLst>
          </p:cNvPr>
          <p:cNvSpPr>
            <a:spLocks noGrp="1"/>
          </p:cNvSpPr>
          <p:nvPr>
            <p:ph type="body" idx="1"/>
          </p:nvPr>
        </p:nvSpPr>
        <p:spPr>
          <a:xfrm>
            <a:off x="4627660" y="920352"/>
            <a:ext cx="4416708" cy="3937397"/>
          </a:xfrm>
        </p:spPr>
        <p:txBody>
          <a:bodyPr/>
          <a:lstStyle/>
          <a:p>
            <a:endParaRPr lang="en-US" sz="1600" dirty="0"/>
          </a:p>
          <a:p>
            <a:pPr algn="ctr"/>
            <a:r>
              <a:rPr lang="en-US" sz="3600" b="1" i="1" dirty="0">
                <a:solidFill>
                  <a:srgbClr val="003974"/>
                </a:solidFill>
              </a:rPr>
              <a:t>Satisfied Members</a:t>
            </a:r>
          </a:p>
          <a:p>
            <a:pPr algn="ctr"/>
            <a:endParaRPr lang="en-US" sz="2400" b="1" i="1" dirty="0">
              <a:solidFill>
                <a:srgbClr val="003974"/>
              </a:solidFill>
            </a:endParaRPr>
          </a:p>
          <a:p>
            <a:pPr algn="ctr"/>
            <a:r>
              <a:rPr lang="en-US" sz="2400" b="1" i="1" dirty="0">
                <a:solidFill>
                  <a:srgbClr val="003974"/>
                </a:solidFill>
              </a:rPr>
              <a:t>When members are engaged, they participate widely in service projects, volunteer for committees, and attend meetings and other activities.</a:t>
            </a:r>
          </a:p>
          <a:p>
            <a:pPr algn="ctr"/>
            <a:r>
              <a:rPr lang="en-US" sz="3600" b="1" i="1" dirty="0">
                <a:solidFill>
                  <a:srgbClr val="003974"/>
                </a:solidFill>
              </a:rPr>
              <a:t> </a:t>
            </a:r>
          </a:p>
          <a:p>
            <a:endParaRPr lang="en-US" sz="1200" dirty="0"/>
          </a:p>
          <a:p>
            <a:endParaRPr lang="en-US" dirty="0"/>
          </a:p>
        </p:txBody>
      </p:sp>
      <p:sp>
        <p:nvSpPr>
          <p:cNvPr id="3" name="Title 2">
            <a:extLst>
              <a:ext uri="{FF2B5EF4-FFF2-40B4-BE49-F238E27FC236}">
                <a16:creationId xmlns:a16="http://schemas.microsoft.com/office/drawing/2014/main" id="{E19BC37F-83EF-4174-8897-6F1ADE228A98}"/>
              </a:ext>
            </a:extLst>
          </p:cNvPr>
          <p:cNvSpPr>
            <a:spLocks noGrp="1"/>
          </p:cNvSpPr>
          <p:nvPr>
            <p:ph type="title"/>
          </p:nvPr>
        </p:nvSpPr>
        <p:spPr/>
        <p:txBody>
          <a:bodyPr/>
          <a:lstStyle/>
          <a:p>
            <a:r>
              <a:rPr lang="en-US" dirty="0"/>
              <a:t>Measuring Success</a:t>
            </a:r>
          </a:p>
        </p:txBody>
      </p:sp>
      <p:pic>
        <p:nvPicPr>
          <p:cNvPr id="11266" name="Picture 2" descr="Connecting with the community groups of Napa Valley | Local News ...">
            <a:extLst>
              <a:ext uri="{FF2B5EF4-FFF2-40B4-BE49-F238E27FC236}">
                <a16:creationId xmlns:a16="http://schemas.microsoft.com/office/drawing/2014/main" id="{3AB4C5FD-E8EA-40A5-B35B-DBA27B927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91" y="1741786"/>
            <a:ext cx="3385382" cy="288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50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500"/>
                                  </p:stCondLst>
                                  <p:childTnLst>
                                    <p:set>
                                      <p:cBhvr>
                                        <p:cTn id="11" dur="1" fill="hold">
                                          <p:stCondLst>
                                            <p:cond delay="0"/>
                                          </p:stCondLst>
                                        </p:cTn>
                                        <p:tgtEl>
                                          <p:spTgt spid="2">
                                            <p:txEl>
                                              <p:pRg st="4" end="4"/>
                                            </p:txEl>
                                          </p:spTgt>
                                        </p:tgtEl>
                                        <p:attrNameLst>
                                          <p:attrName>style.visibility</p:attrName>
                                        </p:attrNameLst>
                                      </p:cBhvr>
                                      <p:to>
                                        <p:strVal val="visible"/>
                                      </p:to>
                                    </p:set>
                                    <p:anim calcmode="lin" valueType="num">
                                      <p:cBhvr additive="base">
                                        <p:cTn id="12"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6" fill="hold" nodeType="afterEffect">
                                  <p:stCondLst>
                                    <p:cond delay="50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10ADC6-5241-4108-8B91-B50FCE41C073}"/>
              </a:ext>
            </a:extLst>
          </p:cNvPr>
          <p:cNvSpPr txBox="1"/>
          <p:nvPr/>
        </p:nvSpPr>
        <p:spPr>
          <a:xfrm>
            <a:off x="5337177" y="1358335"/>
            <a:ext cx="3628664" cy="3139321"/>
          </a:xfrm>
          <a:prstGeom prst="rect">
            <a:avLst/>
          </a:prstGeom>
          <a:noFill/>
        </p:spPr>
        <p:txBody>
          <a:bodyPr wrap="square" rtlCol="0">
            <a:spAutoFit/>
          </a:bodyPr>
          <a:lstStyle/>
          <a:p>
            <a:r>
              <a:rPr lang="en-US" sz="3300" b="1" dirty="0">
                <a:solidFill>
                  <a:srgbClr val="FF0000"/>
                </a:solidFill>
              </a:rPr>
              <a:t>Achieving Club Excellence Tools – using these tools to bring club dreams to reality</a:t>
            </a:r>
          </a:p>
        </p:txBody>
      </p:sp>
      <p:pic>
        <p:nvPicPr>
          <p:cNvPr id="8" name="Picture 7" descr="A close up of text on a white background&#10;&#10;Description automatically generated">
            <a:extLst>
              <a:ext uri="{FF2B5EF4-FFF2-40B4-BE49-F238E27FC236}">
                <a16:creationId xmlns:a16="http://schemas.microsoft.com/office/drawing/2014/main" id="{B48B8096-5490-43F3-99D8-930B8FF2E9D3}"/>
              </a:ext>
            </a:extLst>
          </p:cNvPr>
          <p:cNvPicPr>
            <a:picLocks noChangeAspect="1"/>
          </p:cNvPicPr>
          <p:nvPr/>
        </p:nvPicPr>
        <p:blipFill>
          <a:blip r:embed="rId2"/>
          <a:stretch>
            <a:fillRect/>
          </a:stretch>
        </p:blipFill>
        <p:spPr>
          <a:xfrm>
            <a:off x="1" y="0"/>
            <a:ext cx="5252936" cy="5143500"/>
          </a:xfrm>
          <a:prstGeom prst="rect">
            <a:avLst/>
          </a:prstGeom>
        </p:spPr>
      </p:pic>
    </p:spTree>
    <p:extLst>
      <p:ext uri="{BB962C8B-B14F-4D97-AF65-F5344CB8AC3E}">
        <p14:creationId xmlns:p14="http://schemas.microsoft.com/office/powerpoint/2010/main" val="369001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9A5A1-272D-4A55-875C-3BF116F69D32}"/>
              </a:ext>
            </a:extLst>
          </p:cNvPr>
          <p:cNvPicPr>
            <a:picLocks noChangeAspect="1"/>
          </p:cNvPicPr>
          <p:nvPr/>
        </p:nvPicPr>
        <p:blipFill>
          <a:blip r:embed="rId3"/>
          <a:stretch>
            <a:fillRect/>
          </a:stretch>
        </p:blipFill>
        <p:spPr>
          <a:xfrm>
            <a:off x="1219200" y="742950"/>
            <a:ext cx="6283115" cy="5143500"/>
          </a:xfrm>
          <a:prstGeom prst="rect">
            <a:avLst/>
          </a:prstGeom>
        </p:spPr>
      </p:pic>
      <p:sp>
        <p:nvSpPr>
          <p:cNvPr id="6" name="Title 2">
            <a:extLst>
              <a:ext uri="{FF2B5EF4-FFF2-40B4-BE49-F238E27FC236}">
                <a16:creationId xmlns:a16="http://schemas.microsoft.com/office/drawing/2014/main" id="{8AA38A90-DCCE-406F-A80D-02BFCFB4FDB0}"/>
              </a:ext>
            </a:extLst>
          </p:cNvPr>
          <p:cNvSpPr>
            <a:spLocks noGrp="1"/>
          </p:cNvSpPr>
          <p:nvPr>
            <p:ph type="title"/>
          </p:nvPr>
        </p:nvSpPr>
        <p:spPr>
          <a:xfrm>
            <a:off x="1371600" y="285750"/>
            <a:ext cx="7467600" cy="635000"/>
          </a:xfrm>
        </p:spPr>
        <p:txBody>
          <a:bodyPr/>
          <a:lstStyle/>
          <a:p>
            <a:r>
              <a:rPr lang="en-US" sz="4000" dirty="0"/>
              <a:t>Diagnosing The Possibilities</a:t>
            </a:r>
          </a:p>
        </p:txBody>
      </p:sp>
      <p:sp>
        <p:nvSpPr>
          <p:cNvPr id="7" name="Rectangle 6">
            <a:extLst>
              <a:ext uri="{FF2B5EF4-FFF2-40B4-BE49-F238E27FC236}">
                <a16:creationId xmlns:a16="http://schemas.microsoft.com/office/drawing/2014/main" id="{D107F9E4-EF65-4BBD-AB23-7580564A763B}"/>
              </a:ext>
            </a:extLst>
          </p:cNvPr>
          <p:cNvSpPr/>
          <p:nvPr/>
        </p:nvSpPr>
        <p:spPr>
          <a:xfrm>
            <a:off x="3496176" y="3638550"/>
            <a:ext cx="164660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C0504D"/>
                  </a:solidFill>
                  <a:prstDash val="solid"/>
                </a:ln>
                <a:solidFill>
                  <a:srgbClr val="C00000"/>
                </a:solidFill>
                <a:effectLst/>
                <a:uLnTx/>
                <a:uFillTx/>
                <a:latin typeface="Arial"/>
                <a:cs typeface="Arial"/>
                <a:sym typeface="Arial"/>
              </a:rPr>
              <a:t>ACE</a:t>
            </a:r>
          </a:p>
        </p:txBody>
      </p:sp>
    </p:spTree>
    <p:extLst>
      <p:ext uri="{BB962C8B-B14F-4D97-AF65-F5344CB8AC3E}">
        <p14:creationId xmlns:p14="http://schemas.microsoft.com/office/powerpoint/2010/main" val="391903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10ADC6-5241-4108-8B91-B50FCE41C073}"/>
              </a:ext>
            </a:extLst>
          </p:cNvPr>
          <p:cNvSpPr txBox="1"/>
          <p:nvPr/>
        </p:nvSpPr>
        <p:spPr>
          <a:xfrm>
            <a:off x="4350328" y="361432"/>
            <a:ext cx="4622390" cy="4370427"/>
          </a:xfrm>
          <a:prstGeom prst="rect">
            <a:avLst/>
          </a:prstGeom>
          <a:noFill/>
        </p:spPr>
        <p:txBody>
          <a:bodyPr wrap="square" rtlCol="0">
            <a:spAutoFit/>
          </a:bodyPr>
          <a:lstStyle/>
          <a:p>
            <a:r>
              <a:rPr lang="en-US" sz="3300" b="1" dirty="0">
                <a:solidFill>
                  <a:srgbClr val="FF0000"/>
                </a:solidFill>
              </a:rPr>
              <a:t>Achieving Club Excellence Tools – </a:t>
            </a:r>
            <a:r>
              <a:rPr lang="en-US" sz="3300" i="1" dirty="0">
                <a:solidFill>
                  <a:srgbClr val="FF0000"/>
                </a:solidFill>
              </a:rPr>
              <a:t>complete tool box available at the KI website</a:t>
            </a:r>
          </a:p>
          <a:p>
            <a:endParaRPr lang="en-US" sz="3300" i="1" dirty="0">
              <a:solidFill>
                <a:srgbClr val="FF0000"/>
              </a:solidFill>
            </a:endParaRPr>
          </a:p>
          <a:p>
            <a:r>
              <a:rPr lang="en-US" sz="2000" i="1" dirty="0">
                <a:solidFill>
                  <a:schemeClr val="accent5">
                    <a:lumMod val="75000"/>
                  </a:schemeClr>
                </a:solidFill>
              </a:rPr>
              <a:t>https://www.kiwanis.org/clubs/member-resources/training/division-leader/club-strengthening/achieving-club-excellence</a:t>
            </a:r>
          </a:p>
        </p:txBody>
      </p:sp>
      <p:pic>
        <p:nvPicPr>
          <p:cNvPr id="3" name="Picture 2">
            <a:extLst>
              <a:ext uri="{FF2B5EF4-FFF2-40B4-BE49-F238E27FC236}">
                <a16:creationId xmlns:a16="http://schemas.microsoft.com/office/drawing/2014/main" id="{C0C633EB-D46F-4281-989E-6A6459BCA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 y="-17828"/>
            <a:ext cx="4017818" cy="5199529"/>
          </a:xfrm>
          <a:prstGeom prst="rect">
            <a:avLst/>
          </a:prstGeom>
        </p:spPr>
      </p:pic>
    </p:spTree>
    <p:extLst>
      <p:ext uri="{BB962C8B-B14F-4D97-AF65-F5344CB8AC3E}">
        <p14:creationId xmlns:p14="http://schemas.microsoft.com/office/powerpoint/2010/main" val="303407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A2245A-0695-4B88-AAAF-C566181FACD4}"/>
              </a:ext>
            </a:extLst>
          </p:cNvPr>
          <p:cNvSpPr>
            <a:spLocks noGrp="1"/>
          </p:cNvSpPr>
          <p:nvPr>
            <p:ph type="body" idx="1"/>
          </p:nvPr>
        </p:nvSpPr>
        <p:spPr>
          <a:xfrm>
            <a:off x="381000" y="3943350"/>
            <a:ext cx="8153400" cy="1032273"/>
          </a:xfrm>
        </p:spPr>
        <p:txBody>
          <a:bodyPr/>
          <a:lstStyle/>
          <a:p>
            <a:endParaRPr lang="en-US" sz="1200" dirty="0"/>
          </a:p>
          <a:p>
            <a:r>
              <a:rPr lang="en-US" sz="2000" dirty="0"/>
              <a:t>All ACE tools are available at </a:t>
            </a:r>
            <a:r>
              <a:rPr lang="en-US" sz="2000" dirty="0">
                <a:hlinkClick r:id="rId3"/>
              </a:rPr>
              <a:t>https://www.kiwanis.org/clubs/member-resources/training/division-leader/club-strengthening/achieving-club-ex</a:t>
            </a:r>
            <a:endParaRPr lang="en-US" sz="2000" dirty="0"/>
          </a:p>
          <a:p>
            <a:endParaRPr lang="en-US" dirty="0"/>
          </a:p>
        </p:txBody>
      </p:sp>
      <p:sp>
        <p:nvSpPr>
          <p:cNvPr id="3" name="Title 2">
            <a:extLst>
              <a:ext uri="{FF2B5EF4-FFF2-40B4-BE49-F238E27FC236}">
                <a16:creationId xmlns:a16="http://schemas.microsoft.com/office/drawing/2014/main" id="{0DF2A1D2-5423-4AFA-A24D-DFF7CCCF42C9}"/>
              </a:ext>
            </a:extLst>
          </p:cNvPr>
          <p:cNvSpPr>
            <a:spLocks noGrp="1"/>
          </p:cNvSpPr>
          <p:nvPr>
            <p:ph type="title"/>
          </p:nvPr>
        </p:nvSpPr>
        <p:spPr/>
        <p:txBody>
          <a:bodyPr/>
          <a:lstStyle/>
          <a:p>
            <a:r>
              <a:rPr lang="en-US" dirty="0"/>
              <a:t>Where To Start</a:t>
            </a:r>
          </a:p>
        </p:txBody>
      </p:sp>
      <p:pic>
        <p:nvPicPr>
          <p:cNvPr id="5" name="Picture 4">
            <a:extLst>
              <a:ext uri="{FF2B5EF4-FFF2-40B4-BE49-F238E27FC236}">
                <a16:creationId xmlns:a16="http://schemas.microsoft.com/office/drawing/2014/main" id="{59388F89-3892-4D69-B199-75AD7938B90F}"/>
              </a:ext>
            </a:extLst>
          </p:cNvPr>
          <p:cNvPicPr>
            <a:picLocks noChangeAspect="1"/>
          </p:cNvPicPr>
          <p:nvPr/>
        </p:nvPicPr>
        <p:blipFill>
          <a:blip r:embed="rId4"/>
          <a:stretch>
            <a:fillRect/>
          </a:stretch>
        </p:blipFill>
        <p:spPr>
          <a:xfrm rot="20921117">
            <a:off x="1943113" y="1217905"/>
            <a:ext cx="2519992" cy="2966743"/>
          </a:xfrm>
          <a:prstGeom prst="rect">
            <a:avLst/>
          </a:prstGeom>
        </p:spPr>
      </p:pic>
      <p:pic>
        <p:nvPicPr>
          <p:cNvPr id="7" name="Picture 6">
            <a:extLst>
              <a:ext uri="{FF2B5EF4-FFF2-40B4-BE49-F238E27FC236}">
                <a16:creationId xmlns:a16="http://schemas.microsoft.com/office/drawing/2014/main" id="{0819626F-70FD-4CBA-BCE7-A60EE6C13826}"/>
              </a:ext>
            </a:extLst>
          </p:cNvPr>
          <p:cNvPicPr>
            <a:picLocks noChangeAspect="1"/>
          </p:cNvPicPr>
          <p:nvPr/>
        </p:nvPicPr>
        <p:blipFill>
          <a:blip r:embed="rId5"/>
          <a:stretch>
            <a:fillRect/>
          </a:stretch>
        </p:blipFill>
        <p:spPr>
          <a:xfrm rot="20843343">
            <a:off x="4270177" y="841068"/>
            <a:ext cx="3337014" cy="3720416"/>
          </a:xfrm>
          <a:prstGeom prst="rect">
            <a:avLst/>
          </a:prstGeom>
        </p:spPr>
      </p:pic>
    </p:spTree>
    <p:extLst>
      <p:ext uri="{BB962C8B-B14F-4D97-AF65-F5344CB8AC3E}">
        <p14:creationId xmlns:p14="http://schemas.microsoft.com/office/powerpoint/2010/main" val="313134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EB5D3-D5C1-48D9-98B8-4056EC4F5493}"/>
              </a:ext>
            </a:extLst>
          </p:cNvPr>
          <p:cNvSpPr>
            <a:spLocks noGrp="1"/>
          </p:cNvSpPr>
          <p:nvPr>
            <p:ph type="body" idx="1"/>
          </p:nvPr>
        </p:nvSpPr>
        <p:spPr/>
        <p:txBody>
          <a:bodyPr/>
          <a:lstStyle/>
          <a:p>
            <a:endParaRPr lang="en-US" sz="1600" b="1" i="1" dirty="0">
              <a:solidFill>
                <a:srgbClr val="002060"/>
              </a:solidFill>
            </a:endParaRPr>
          </a:p>
        </p:txBody>
      </p:sp>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315201" cy="634603"/>
          </a:xfrm>
        </p:spPr>
        <p:txBody>
          <a:bodyPr/>
          <a:lstStyle/>
          <a:p>
            <a:r>
              <a:rPr lang="en-US" sz="4000" dirty="0"/>
              <a:t>Diagnosing The Possibilities</a:t>
            </a:r>
          </a:p>
        </p:txBody>
      </p:sp>
      <p:pic>
        <p:nvPicPr>
          <p:cNvPr id="6" name="Picture 5">
            <a:extLst>
              <a:ext uri="{FF2B5EF4-FFF2-40B4-BE49-F238E27FC236}">
                <a16:creationId xmlns:a16="http://schemas.microsoft.com/office/drawing/2014/main" id="{C2B275CA-2D97-4434-99CE-4254CEE3FF94}"/>
              </a:ext>
            </a:extLst>
          </p:cNvPr>
          <p:cNvPicPr>
            <a:picLocks noChangeAspect="1"/>
          </p:cNvPicPr>
          <p:nvPr/>
        </p:nvPicPr>
        <p:blipFill>
          <a:blip r:embed="rId3"/>
          <a:stretch>
            <a:fillRect/>
          </a:stretch>
        </p:blipFill>
        <p:spPr>
          <a:xfrm rot="20870408">
            <a:off x="198480" y="940700"/>
            <a:ext cx="4021380" cy="4483411"/>
          </a:xfrm>
          <a:prstGeom prst="rect">
            <a:avLst/>
          </a:prstGeom>
        </p:spPr>
      </p:pic>
      <p:pic>
        <p:nvPicPr>
          <p:cNvPr id="10" name="Picture 9">
            <a:extLst>
              <a:ext uri="{FF2B5EF4-FFF2-40B4-BE49-F238E27FC236}">
                <a16:creationId xmlns:a16="http://schemas.microsoft.com/office/drawing/2014/main" id="{2143F26C-BC96-4EDA-AF90-7B60720F58A2}"/>
              </a:ext>
            </a:extLst>
          </p:cNvPr>
          <p:cNvPicPr>
            <a:picLocks noChangeAspect="1"/>
          </p:cNvPicPr>
          <p:nvPr/>
        </p:nvPicPr>
        <p:blipFill>
          <a:blip r:embed="rId4"/>
          <a:stretch>
            <a:fillRect/>
          </a:stretch>
        </p:blipFill>
        <p:spPr>
          <a:xfrm>
            <a:off x="5486400" y="1962150"/>
            <a:ext cx="2222828" cy="2222828"/>
          </a:xfrm>
          <a:prstGeom prst="rect">
            <a:avLst/>
          </a:prstGeom>
        </p:spPr>
      </p:pic>
    </p:spTree>
    <p:extLst>
      <p:ext uri="{BB962C8B-B14F-4D97-AF65-F5344CB8AC3E}">
        <p14:creationId xmlns:p14="http://schemas.microsoft.com/office/powerpoint/2010/main" val="49789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9073-F5D3-1C48-F8E9-81A56F7FFF22}"/>
              </a:ext>
            </a:extLst>
          </p:cNvPr>
          <p:cNvSpPr>
            <a:spLocks noGrp="1"/>
          </p:cNvSpPr>
          <p:nvPr>
            <p:ph type="ctrTitle"/>
          </p:nvPr>
        </p:nvSpPr>
        <p:spPr>
          <a:xfrm>
            <a:off x="1142998" y="589722"/>
            <a:ext cx="7066723" cy="2042750"/>
          </a:xfrm>
        </p:spPr>
        <p:txBody>
          <a:bodyPr>
            <a:normAutofit/>
          </a:bodyPr>
          <a:lstStyle/>
          <a:p>
            <a:r>
              <a:rPr lang="en-US" dirty="0"/>
              <a:t>Thank you to our Education Session Sponsor</a:t>
            </a:r>
          </a:p>
        </p:txBody>
      </p:sp>
      <p:pic>
        <p:nvPicPr>
          <p:cNvPr id="1026" name="Picture 2">
            <a:extLst>
              <a:ext uri="{FF2B5EF4-FFF2-40B4-BE49-F238E27FC236}">
                <a16:creationId xmlns:a16="http://schemas.microsoft.com/office/drawing/2014/main" id="{E1D2F38C-72F1-CD46-8A32-FA6D08126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921" y="2847814"/>
            <a:ext cx="4002157" cy="92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311257"/>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315201" cy="634603"/>
          </a:xfrm>
        </p:spPr>
        <p:txBody>
          <a:bodyPr/>
          <a:lstStyle/>
          <a:p>
            <a:r>
              <a:rPr lang="en-US" sz="4000" dirty="0"/>
              <a:t>Diagnosing The Possibilities</a:t>
            </a:r>
          </a:p>
        </p:txBody>
      </p:sp>
      <p:pic>
        <p:nvPicPr>
          <p:cNvPr id="6" name="Picture 5">
            <a:extLst>
              <a:ext uri="{FF2B5EF4-FFF2-40B4-BE49-F238E27FC236}">
                <a16:creationId xmlns:a16="http://schemas.microsoft.com/office/drawing/2014/main" id="{4A872D44-8D16-49A7-802A-294FE04987EB}"/>
              </a:ext>
            </a:extLst>
          </p:cNvPr>
          <p:cNvPicPr>
            <a:picLocks noChangeAspect="1"/>
          </p:cNvPicPr>
          <p:nvPr/>
        </p:nvPicPr>
        <p:blipFill>
          <a:blip r:embed="rId3"/>
          <a:stretch>
            <a:fillRect/>
          </a:stretch>
        </p:blipFill>
        <p:spPr>
          <a:xfrm rot="20197375">
            <a:off x="559141" y="1223752"/>
            <a:ext cx="3472465" cy="3857890"/>
          </a:xfrm>
          <a:prstGeom prst="rect">
            <a:avLst/>
          </a:prstGeom>
        </p:spPr>
      </p:pic>
      <p:sp>
        <p:nvSpPr>
          <p:cNvPr id="9" name="Thought Bubble: Cloud 8">
            <a:extLst>
              <a:ext uri="{FF2B5EF4-FFF2-40B4-BE49-F238E27FC236}">
                <a16:creationId xmlns:a16="http://schemas.microsoft.com/office/drawing/2014/main" id="{B46CC8E2-17A4-4E4C-B9C1-87839905B8AE}"/>
              </a:ext>
            </a:extLst>
          </p:cNvPr>
          <p:cNvSpPr/>
          <p:nvPr/>
        </p:nvSpPr>
        <p:spPr>
          <a:xfrm>
            <a:off x="4267200" y="1657350"/>
            <a:ext cx="4077143" cy="2209800"/>
          </a:xfrm>
          <a:prstGeom prst="cloudCallout">
            <a:avLst>
              <a:gd name="adj1" fmla="val -51378"/>
              <a:gd name="adj2" fmla="val 8632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F201388E-DEAC-4224-8BB5-A94AAEEAFD63}"/>
              </a:ext>
            </a:extLst>
          </p:cNvPr>
          <p:cNvPicPr>
            <a:picLocks noChangeAspect="1"/>
          </p:cNvPicPr>
          <p:nvPr/>
        </p:nvPicPr>
        <p:blipFill>
          <a:blip r:embed="rId4"/>
          <a:stretch>
            <a:fillRect/>
          </a:stretch>
        </p:blipFill>
        <p:spPr>
          <a:xfrm>
            <a:off x="5410200" y="1998673"/>
            <a:ext cx="1675680" cy="1527154"/>
          </a:xfrm>
          <a:prstGeom prst="rect">
            <a:avLst/>
          </a:prstGeom>
        </p:spPr>
      </p:pic>
    </p:spTree>
    <p:extLst>
      <p:ext uri="{BB962C8B-B14F-4D97-AF65-F5344CB8AC3E}">
        <p14:creationId xmlns:p14="http://schemas.microsoft.com/office/powerpoint/2010/main" val="141297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315201" cy="634603"/>
          </a:xfrm>
        </p:spPr>
        <p:txBody>
          <a:bodyPr/>
          <a:lstStyle/>
          <a:p>
            <a:r>
              <a:rPr lang="en-US" sz="4000" dirty="0"/>
              <a:t>Diagnosing The Possibilities</a:t>
            </a:r>
          </a:p>
        </p:txBody>
      </p:sp>
      <p:pic>
        <p:nvPicPr>
          <p:cNvPr id="8" name="Picture 7">
            <a:extLst>
              <a:ext uri="{FF2B5EF4-FFF2-40B4-BE49-F238E27FC236}">
                <a16:creationId xmlns:a16="http://schemas.microsoft.com/office/drawing/2014/main" id="{129027D6-E6A6-4201-A868-710DAA3D07C9}"/>
              </a:ext>
            </a:extLst>
          </p:cNvPr>
          <p:cNvPicPr>
            <a:picLocks noChangeAspect="1"/>
          </p:cNvPicPr>
          <p:nvPr/>
        </p:nvPicPr>
        <p:blipFill>
          <a:blip r:embed="rId3"/>
          <a:stretch>
            <a:fillRect/>
          </a:stretch>
        </p:blipFill>
        <p:spPr>
          <a:xfrm>
            <a:off x="3962400" y="742950"/>
            <a:ext cx="4824090" cy="4981811"/>
          </a:xfrm>
          <a:prstGeom prst="rect">
            <a:avLst/>
          </a:prstGeom>
        </p:spPr>
      </p:pic>
      <p:pic>
        <p:nvPicPr>
          <p:cNvPr id="6" name="Picture 5">
            <a:extLst>
              <a:ext uri="{FF2B5EF4-FFF2-40B4-BE49-F238E27FC236}">
                <a16:creationId xmlns:a16="http://schemas.microsoft.com/office/drawing/2014/main" id="{C350225C-566C-4E32-8444-A08E71558C2F}"/>
              </a:ext>
            </a:extLst>
          </p:cNvPr>
          <p:cNvPicPr>
            <a:picLocks noChangeAspect="1"/>
          </p:cNvPicPr>
          <p:nvPr/>
        </p:nvPicPr>
        <p:blipFill>
          <a:blip r:embed="rId4"/>
          <a:stretch>
            <a:fillRect/>
          </a:stretch>
        </p:blipFill>
        <p:spPr>
          <a:xfrm>
            <a:off x="1189408" y="1375195"/>
            <a:ext cx="3358847" cy="3735444"/>
          </a:xfrm>
          <a:prstGeom prst="rect">
            <a:avLst/>
          </a:prstGeom>
        </p:spPr>
      </p:pic>
    </p:spTree>
    <p:extLst>
      <p:ext uri="{BB962C8B-B14F-4D97-AF65-F5344CB8AC3E}">
        <p14:creationId xmlns:p14="http://schemas.microsoft.com/office/powerpoint/2010/main" val="15176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315201" cy="634603"/>
          </a:xfrm>
        </p:spPr>
        <p:txBody>
          <a:bodyPr/>
          <a:lstStyle/>
          <a:p>
            <a:r>
              <a:rPr lang="en-US" sz="4000" dirty="0"/>
              <a:t>Diagnosing The Possibilities</a:t>
            </a:r>
          </a:p>
        </p:txBody>
      </p:sp>
      <p:pic>
        <p:nvPicPr>
          <p:cNvPr id="5" name="Picture 4" descr="A drawing of a cartoon character&#10;&#10;Description automatically generated">
            <a:extLst>
              <a:ext uri="{FF2B5EF4-FFF2-40B4-BE49-F238E27FC236}">
                <a16:creationId xmlns:a16="http://schemas.microsoft.com/office/drawing/2014/main" id="{7E429E13-9867-48EA-B3A4-99D68FAEC794}"/>
              </a:ext>
            </a:extLst>
          </p:cNvPr>
          <p:cNvPicPr>
            <a:picLocks noChangeAspect="1"/>
          </p:cNvPicPr>
          <p:nvPr/>
        </p:nvPicPr>
        <p:blipFill>
          <a:blip r:embed="rId3"/>
          <a:stretch>
            <a:fillRect/>
          </a:stretch>
        </p:blipFill>
        <p:spPr>
          <a:xfrm>
            <a:off x="398762" y="3286340"/>
            <a:ext cx="1625202" cy="1693631"/>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774809C0-346D-4DB4-AEBB-A1FFB5079FAA}"/>
              </a:ext>
            </a:extLst>
          </p:cNvPr>
          <p:cNvPicPr>
            <a:picLocks noChangeAspect="1"/>
          </p:cNvPicPr>
          <p:nvPr/>
        </p:nvPicPr>
        <p:blipFill>
          <a:blip r:embed="rId3"/>
          <a:stretch>
            <a:fillRect/>
          </a:stretch>
        </p:blipFill>
        <p:spPr>
          <a:xfrm>
            <a:off x="462667" y="1513633"/>
            <a:ext cx="1675517" cy="1746065"/>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6B2E8D23-4C9E-4F9B-8DA4-41F6F0E6C3E6}"/>
              </a:ext>
            </a:extLst>
          </p:cNvPr>
          <p:cNvPicPr>
            <a:picLocks noChangeAspect="1"/>
          </p:cNvPicPr>
          <p:nvPr/>
        </p:nvPicPr>
        <p:blipFill>
          <a:blip r:embed="rId4"/>
          <a:stretch>
            <a:fillRect/>
          </a:stretch>
        </p:blipFill>
        <p:spPr>
          <a:xfrm>
            <a:off x="2316938" y="1358992"/>
            <a:ext cx="3198358" cy="3784508"/>
          </a:xfrm>
          <a:prstGeom prst="rect">
            <a:avLst/>
          </a:prstGeom>
        </p:spPr>
      </p:pic>
      <p:pic>
        <p:nvPicPr>
          <p:cNvPr id="6" name="Picture 5" descr="A group of people standing outside a building&#10;&#10;Description automatically generated with low confidence">
            <a:extLst>
              <a:ext uri="{FF2B5EF4-FFF2-40B4-BE49-F238E27FC236}">
                <a16:creationId xmlns:a16="http://schemas.microsoft.com/office/drawing/2014/main" id="{7458AF6D-2D8C-4B72-915B-DC8A6B5D157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515296" y="2200061"/>
            <a:ext cx="3469014" cy="1884831"/>
          </a:xfrm>
          <a:prstGeom prst="rect">
            <a:avLst/>
          </a:prstGeom>
        </p:spPr>
      </p:pic>
    </p:spTree>
    <p:extLst>
      <p:ext uri="{BB962C8B-B14F-4D97-AF65-F5344CB8AC3E}">
        <p14:creationId xmlns:p14="http://schemas.microsoft.com/office/powerpoint/2010/main" val="14749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579896" cy="634603"/>
          </a:xfrm>
        </p:spPr>
        <p:txBody>
          <a:bodyPr/>
          <a:lstStyle/>
          <a:p>
            <a:r>
              <a:rPr lang="en-US" sz="4000" dirty="0"/>
              <a:t>Expanding our Hands of Service</a:t>
            </a:r>
          </a:p>
        </p:txBody>
      </p:sp>
      <p:pic>
        <p:nvPicPr>
          <p:cNvPr id="5" name="Picture 4" descr="A picture containing drawing, food&#10;&#10;Description automatically generated">
            <a:extLst>
              <a:ext uri="{FF2B5EF4-FFF2-40B4-BE49-F238E27FC236}">
                <a16:creationId xmlns:a16="http://schemas.microsoft.com/office/drawing/2014/main" id="{69212679-AC2E-4BF1-A9F1-F8BF5F962279}"/>
              </a:ext>
            </a:extLst>
          </p:cNvPr>
          <p:cNvPicPr>
            <a:picLocks noChangeAspect="1"/>
          </p:cNvPicPr>
          <p:nvPr/>
        </p:nvPicPr>
        <p:blipFill>
          <a:blip r:embed="rId3"/>
          <a:stretch>
            <a:fillRect/>
          </a:stretch>
        </p:blipFill>
        <p:spPr>
          <a:xfrm>
            <a:off x="533400" y="2190750"/>
            <a:ext cx="3657600" cy="1699913"/>
          </a:xfrm>
          <a:prstGeom prst="ellipse">
            <a:avLst/>
          </a:prstGeom>
          <a:ln>
            <a:noFill/>
          </a:ln>
          <a:effectLst>
            <a:softEdge rad="112500"/>
          </a:effectLst>
        </p:spPr>
      </p:pic>
      <p:pic>
        <p:nvPicPr>
          <p:cNvPr id="6" name="Picture 5">
            <a:extLst>
              <a:ext uri="{FF2B5EF4-FFF2-40B4-BE49-F238E27FC236}">
                <a16:creationId xmlns:a16="http://schemas.microsoft.com/office/drawing/2014/main" id="{4FAF5541-EDD8-4552-8733-53A1EFF2CF3C}"/>
              </a:ext>
            </a:extLst>
          </p:cNvPr>
          <p:cNvPicPr>
            <a:picLocks noChangeAspect="1"/>
          </p:cNvPicPr>
          <p:nvPr/>
        </p:nvPicPr>
        <p:blipFill>
          <a:blip r:embed="rId4"/>
          <a:stretch>
            <a:fillRect/>
          </a:stretch>
        </p:blipFill>
        <p:spPr>
          <a:xfrm>
            <a:off x="3987610" y="659433"/>
            <a:ext cx="3557294" cy="4403685"/>
          </a:xfrm>
          <a:prstGeom prst="rect">
            <a:avLst/>
          </a:prstGeom>
        </p:spPr>
      </p:pic>
    </p:spTree>
    <p:extLst>
      <p:ext uri="{BB962C8B-B14F-4D97-AF65-F5344CB8AC3E}">
        <p14:creationId xmlns:p14="http://schemas.microsoft.com/office/powerpoint/2010/main" val="36631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317BF-F8C1-4352-A248-9D8ACE429CA0}"/>
              </a:ext>
            </a:extLst>
          </p:cNvPr>
          <p:cNvSpPr>
            <a:spLocks noGrp="1"/>
          </p:cNvSpPr>
          <p:nvPr>
            <p:ph type="title"/>
          </p:nvPr>
        </p:nvSpPr>
        <p:spPr>
          <a:xfrm>
            <a:off x="1371599" y="285750"/>
            <a:ext cx="7315201" cy="634603"/>
          </a:xfrm>
        </p:spPr>
        <p:txBody>
          <a:bodyPr/>
          <a:lstStyle/>
          <a:p>
            <a:r>
              <a:rPr lang="en-US" sz="4000" dirty="0"/>
              <a:t>Sharing Service with others...</a:t>
            </a:r>
          </a:p>
        </p:txBody>
      </p:sp>
      <p:pic>
        <p:nvPicPr>
          <p:cNvPr id="5" name="Picture 4" descr="A drawing of a face&#10;&#10;Description automatically generated">
            <a:extLst>
              <a:ext uri="{FF2B5EF4-FFF2-40B4-BE49-F238E27FC236}">
                <a16:creationId xmlns:a16="http://schemas.microsoft.com/office/drawing/2014/main" id="{A2B6E9CB-B334-45F5-9076-ABA36052F7BD}"/>
              </a:ext>
            </a:extLst>
          </p:cNvPr>
          <p:cNvPicPr>
            <a:picLocks noChangeAspect="1"/>
          </p:cNvPicPr>
          <p:nvPr/>
        </p:nvPicPr>
        <p:blipFill>
          <a:blip r:embed="rId3"/>
          <a:stretch>
            <a:fillRect/>
          </a:stretch>
        </p:blipFill>
        <p:spPr>
          <a:xfrm>
            <a:off x="490673" y="2114550"/>
            <a:ext cx="3238161" cy="2168692"/>
          </a:xfrm>
          <a:prstGeom prst="rect">
            <a:avLst/>
          </a:prstGeom>
        </p:spPr>
      </p:pic>
      <p:pic>
        <p:nvPicPr>
          <p:cNvPr id="6" name="Picture 5">
            <a:extLst>
              <a:ext uri="{FF2B5EF4-FFF2-40B4-BE49-F238E27FC236}">
                <a16:creationId xmlns:a16="http://schemas.microsoft.com/office/drawing/2014/main" id="{88781076-41D7-4F3B-A5E3-3E723D893310}"/>
              </a:ext>
            </a:extLst>
          </p:cNvPr>
          <p:cNvPicPr>
            <a:picLocks noChangeAspect="1"/>
          </p:cNvPicPr>
          <p:nvPr/>
        </p:nvPicPr>
        <p:blipFill>
          <a:blip r:embed="rId4"/>
          <a:stretch>
            <a:fillRect/>
          </a:stretch>
        </p:blipFill>
        <p:spPr>
          <a:xfrm>
            <a:off x="4572000" y="1075829"/>
            <a:ext cx="3159084" cy="4067671"/>
          </a:xfrm>
          <a:prstGeom prst="rect">
            <a:avLst/>
          </a:prstGeom>
        </p:spPr>
      </p:pic>
    </p:spTree>
    <p:extLst>
      <p:ext uri="{BB962C8B-B14F-4D97-AF65-F5344CB8AC3E}">
        <p14:creationId xmlns:p14="http://schemas.microsoft.com/office/powerpoint/2010/main" val="38017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2528190" y="285012"/>
            <a:ext cx="6047774" cy="4708981"/>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sng"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If we don’t ASK</a:t>
            </a:r>
            <a:r>
              <a:rPr kumimoji="0" lang="en-US" sz="36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…most talented community members will work together, enjoy life, create momentum in changing the world..</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BUT in some other organization!!</a:t>
            </a:r>
            <a:endParaRPr kumimoji="0" lang="en-US" sz="28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endParaRPr>
          </a:p>
          <a:p>
            <a:pPr marR="0" lvl="0" algn="ctr" defTabSz="457200" rtl="0" eaLnBrk="1" fontAlgn="base" latinLnBrk="0" hangingPunct="1">
              <a:lnSpc>
                <a:spcPct val="100000"/>
              </a:lnSpc>
              <a:spcBef>
                <a:spcPct val="20000"/>
              </a:spcBef>
              <a:spcAft>
                <a:spcPct val="0"/>
              </a:spcAft>
              <a:buClrTx/>
              <a:buSzTx/>
              <a:tabLst/>
              <a:defRPr/>
            </a:pPr>
            <a:endParaRPr kumimoji="0" lang="en-US" sz="28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p:txBody>
      </p:sp>
      <p:pic>
        <p:nvPicPr>
          <p:cNvPr id="3" name="Picture 2">
            <a:extLst>
              <a:ext uri="{FF2B5EF4-FFF2-40B4-BE49-F238E27FC236}">
                <a16:creationId xmlns:a16="http://schemas.microsoft.com/office/drawing/2014/main" id="{CA787BD0-4448-4AA0-82AD-0F34EBEB02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2221" y="2234834"/>
            <a:ext cx="2344093" cy="2344093"/>
          </a:xfrm>
          <a:prstGeom prst="rect">
            <a:avLst/>
          </a:prstGeom>
        </p:spPr>
      </p:pic>
    </p:spTree>
    <p:extLst>
      <p:ext uri="{BB962C8B-B14F-4D97-AF65-F5344CB8AC3E}">
        <p14:creationId xmlns:p14="http://schemas.microsoft.com/office/powerpoint/2010/main" val="2023513844"/>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2652564" y="0"/>
            <a:ext cx="6047774" cy="5484578"/>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1" i="1" u="sng"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INVEST</a:t>
            </a:r>
            <a:r>
              <a:rPr kumimoji="0" lang="en-US" sz="36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 in your community and look for new members!!</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Help them experience service!!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RESULT</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We will get new members!</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rPr>
              <a:t>…and more service will be accomplished!!</a:t>
            </a:r>
          </a:p>
          <a:p>
            <a:pPr marR="0" lvl="0" algn="ctr" defTabSz="457200" rtl="0" eaLnBrk="1" fontAlgn="base" latinLnBrk="0" hangingPunct="1">
              <a:lnSpc>
                <a:spcPct val="100000"/>
              </a:lnSpc>
              <a:spcBef>
                <a:spcPct val="20000"/>
              </a:spcBef>
              <a:spcAft>
                <a:spcPct val="0"/>
              </a:spcAft>
              <a:buClrTx/>
              <a:buSzTx/>
              <a:tabLst/>
              <a:defRPr/>
            </a:pPr>
            <a:endParaRPr kumimoji="0" lang="en-US" sz="28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p:txBody>
      </p:sp>
      <p:pic>
        <p:nvPicPr>
          <p:cNvPr id="3" name="Picture 2">
            <a:extLst>
              <a:ext uri="{FF2B5EF4-FFF2-40B4-BE49-F238E27FC236}">
                <a16:creationId xmlns:a16="http://schemas.microsoft.com/office/drawing/2014/main" id="{CA787BD0-4448-4AA0-82AD-0F34EBEB02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2221" y="2234834"/>
            <a:ext cx="2344093" cy="2344093"/>
          </a:xfrm>
          <a:prstGeom prst="rect">
            <a:avLst/>
          </a:prstGeom>
        </p:spPr>
      </p:pic>
      <p:sp>
        <p:nvSpPr>
          <p:cNvPr id="7" name="TextBox 6">
            <a:extLst>
              <a:ext uri="{FF2B5EF4-FFF2-40B4-BE49-F238E27FC236}">
                <a16:creationId xmlns:a16="http://schemas.microsoft.com/office/drawing/2014/main" id="{C747AC92-D954-478B-9498-FB4237A3E8AC}"/>
              </a:ext>
            </a:extLst>
          </p:cNvPr>
          <p:cNvSpPr txBox="1"/>
          <p:nvPr/>
        </p:nvSpPr>
        <p:spPr>
          <a:xfrm rot="19835998">
            <a:off x="214010" y="630470"/>
            <a:ext cx="2560517" cy="954107"/>
          </a:xfrm>
          <a:prstGeom prst="rect">
            <a:avLst/>
          </a:prstGeom>
          <a:noFill/>
        </p:spPr>
        <p:txBody>
          <a:bodyPr wrap="square" rtlCol="0">
            <a:spAutoFit/>
          </a:bodyPr>
          <a:lstStyle/>
          <a:p>
            <a:r>
              <a:rPr lang="en-US" sz="2800" dirty="0"/>
              <a:t>The Positive Side…..  +</a:t>
            </a:r>
          </a:p>
        </p:txBody>
      </p:sp>
    </p:spTree>
    <p:extLst>
      <p:ext uri="{BB962C8B-B14F-4D97-AF65-F5344CB8AC3E}">
        <p14:creationId xmlns:p14="http://schemas.microsoft.com/office/powerpoint/2010/main" val="144781491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165005" y="0"/>
            <a:ext cx="8535333" cy="1471172"/>
          </a:xfrm>
          <a:prstGeom prst="rect">
            <a:avLst/>
          </a:prstGeom>
          <a:noFill/>
        </p:spPr>
        <p:txBody>
          <a:bodyPr wrap="square">
            <a:spAutoFit/>
          </a:bodyPr>
          <a:lstStyle/>
          <a:p>
            <a:pPr marR="0" lvl="0" algn="ctr" defTabSz="457200" rtl="0" eaLnBrk="1" fontAlgn="base" latinLnBrk="0" hangingPunct="1">
              <a:lnSpc>
                <a:spcPct val="100000"/>
              </a:lnSpc>
              <a:spcBef>
                <a:spcPct val="20000"/>
              </a:spcBef>
              <a:spcAft>
                <a:spcPct val="0"/>
              </a:spcAft>
              <a:buClrTx/>
              <a:buSzTx/>
              <a:tabLst/>
              <a:defRPr/>
            </a:pPr>
            <a:r>
              <a:rPr kumimoji="0" lang="en-US" sz="28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One additional Resource……the KI website!!</a:t>
            </a:r>
          </a:p>
          <a:p>
            <a:pPr marR="0" lvl="0" algn="ctr" defTabSz="457200" rtl="0" eaLnBrk="1" fontAlgn="base" latinLnBrk="0" hangingPunct="1">
              <a:lnSpc>
                <a:spcPct val="100000"/>
              </a:lnSpc>
              <a:spcBef>
                <a:spcPct val="20000"/>
              </a:spcBef>
              <a:spcAft>
                <a:spcPct val="0"/>
              </a:spcAft>
              <a:buClrTx/>
              <a:buSzTx/>
              <a:tabLst/>
              <a:defRPr/>
            </a:pPr>
            <a:r>
              <a:rPr kumimoji="0" lang="en-US" sz="2800" b="0" i="1" u="none" strike="noStrike" kern="1200" cap="none" spc="0" normalizeH="0" baseline="0" noProof="0" dirty="0">
                <a:ln>
                  <a:noFill/>
                </a:ln>
                <a:solidFill>
                  <a:srgbClr val="1F88C8"/>
                </a:solidFill>
                <a:effectLst/>
                <a:uLnTx/>
                <a:uFillTx/>
                <a:latin typeface="Arial" pitchFamily="34" charset="0"/>
                <a:ea typeface="ＭＳ Ｐゴシック" pitchFamily="-97" charset="-128"/>
                <a:cs typeface="+mn-cs"/>
              </a:rPr>
              <a:t>https://www.kiwanis.org/news/covid-19-kiwanis-suggestions/covid-19-RESOURCES</a:t>
            </a:r>
          </a:p>
        </p:txBody>
      </p:sp>
      <p:pic>
        <p:nvPicPr>
          <p:cNvPr id="5" name="Picture 4">
            <a:extLst>
              <a:ext uri="{FF2B5EF4-FFF2-40B4-BE49-F238E27FC236}">
                <a16:creationId xmlns:a16="http://schemas.microsoft.com/office/drawing/2014/main" id="{DB2E645E-C758-4CD9-809D-D82B9FCD2CC5}"/>
              </a:ext>
            </a:extLst>
          </p:cNvPr>
          <p:cNvPicPr>
            <a:picLocks noChangeAspect="1"/>
          </p:cNvPicPr>
          <p:nvPr/>
        </p:nvPicPr>
        <p:blipFill>
          <a:blip r:embed="rId2"/>
          <a:stretch>
            <a:fillRect/>
          </a:stretch>
        </p:blipFill>
        <p:spPr>
          <a:xfrm>
            <a:off x="264695" y="0"/>
            <a:ext cx="8229600" cy="5143500"/>
          </a:xfrm>
          <a:prstGeom prst="rect">
            <a:avLst/>
          </a:prstGeom>
        </p:spPr>
      </p:pic>
    </p:spTree>
    <p:extLst>
      <p:ext uri="{BB962C8B-B14F-4D97-AF65-F5344CB8AC3E}">
        <p14:creationId xmlns:p14="http://schemas.microsoft.com/office/powerpoint/2010/main" val="2137672590"/>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2449901"/>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lang="en-US" sz="2600" b="1" dirty="0">
              <a:solidFill>
                <a:srgbClr val="002060"/>
              </a:solidFill>
              <a:latin typeface="Arial Narrow" panose="020B0606020202030204" pitchFamily="34" charset="0"/>
              <a:ea typeface="ＭＳ Ｐゴシック" pitchFamily="-97" charset="-128"/>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97" charset="-128"/>
              <a:cs typeface="Arial" panose="020B0604020202020204" pitchFamily="34" charset="0"/>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97" charset="-128"/>
                <a:cs typeface="Arial" panose="020B0604020202020204" pitchFamily="34" charset="0"/>
              </a:rPr>
              <a:t>Once we pick a time and date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000" b="1" dirty="0">
                <a:solidFill>
                  <a:srgbClr val="002060"/>
                </a:solidFill>
                <a:latin typeface="Arial" panose="020B0604020202020204" pitchFamily="34" charset="0"/>
                <a:ea typeface="ＭＳ Ｐゴシック" pitchFamily="-97" charset="-128"/>
                <a:cs typeface="Arial" panose="020B0604020202020204" pitchFamily="34" charset="0"/>
              </a:rPr>
              <a:t>for our meetings, we can never</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000" b="1" dirty="0">
                <a:solidFill>
                  <a:srgbClr val="002060"/>
                </a:solidFill>
                <a:latin typeface="Arial" panose="020B0604020202020204" pitchFamily="34" charset="0"/>
                <a:ea typeface="ＭＳ Ｐゴシック" pitchFamily="-97" charset="-128"/>
                <a:cs typeface="Arial" panose="020B0604020202020204" pitchFamily="34" charset="0"/>
              </a:rPr>
              <a:t>c</a:t>
            </a:r>
            <a:r>
              <a:rPr kumimoji="0" lang="en-US" sz="2000" b="1"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itchFamily="-97" charset="-128"/>
                <a:cs typeface="Arial" panose="020B0604020202020204" pitchFamily="34" charset="0"/>
              </a:rPr>
              <a:t>hange</a:t>
            </a: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97" charset="-128"/>
                <a:cs typeface="Arial" panose="020B0604020202020204" pitchFamily="34" charset="0"/>
              </a:rPr>
              <a:t> it. </a:t>
            </a:r>
          </a:p>
        </p:txBody>
      </p:sp>
      <p:cxnSp>
        <p:nvCxnSpPr>
          <p:cNvPr id="7" name="Straight Connector 6">
            <a:extLst>
              <a:ext uri="{FF2B5EF4-FFF2-40B4-BE49-F238E27FC236}">
                <a16:creationId xmlns:a16="http://schemas.microsoft.com/office/drawing/2014/main" id="{38AF1FCA-3175-1257-B5F5-EDD1EB30EDEA}"/>
              </a:ext>
            </a:extLst>
          </p:cNvPr>
          <p:cNvCxnSpPr>
            <a:cxnSpLocks/>
          </p:cNvCxnSpPr>
          <p:nvPr/>
        </p:nvCxnSpPr>
        <p:spPr>
          <a:xfrm>
            <a:off x="1921790" y="1238631"/>
            <a:ext cx="661390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16312"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p:cNvCxnSpPr>
          <p:nvPr/>
        </p:nvCxnSpPr>
        <p:spPr>
          <a:xfrm flipV="1">
            <a:off x="8481447" y="1238631"/>
            <a:ext cx="0" cy="3116393"/>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262907"/>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solidFill>
                <a:srgbClr val="002060"/>
              </a:solidFill>
            </a:endParaRPr>
          </a:p>
          <a:p>
            <a:pPr algn="ctr"/>
            <a:r>
              <a:rPr lang="en-US" sz="2400" dirty="0">
                <a:solidFill>
                  <a:srgbClr val="002060"/>
                </a:solidFill>
              </a:rPr>
              <a:t>As clubs grow, we encourage them to review their </a:t>
            </a:r>
            <a:r>
              <a:rPr lang="en-US" sz="2400" b="1" dirty="0">
                <a:solidFill>
                  <a:srgbClr val="002060"/>
                </a:solidFill>
              </a:rPr>
              <a:t>TRADITIONS – </a:t>
            </a:r>
            <a:r>
              <a:rPr lang="en-US" sz="2400" dirty="0">
                <a:solidFill>
                  <a:srgbClr val="002060"/>
                </a:solidFill>
              </a:rPr>
              <a:t>including the time and date they meet – to be sure they work for </a:t>
            </a:r>
            <a:r>
              <a:rPr lang="en-US" sz="2400" b="1" dirty="0">
                <a:solidFill>
                  <a:srgbClr val="002060"/>
                </a:solidFill>
              </a:rPr>
              <a:t>EVERYONE</a:t>
            </a:r>
            <a:r>
              <a:rPr lang="en-US" sz="2400" dirty="0">
                <a:solidFill>
                  <a:srgbClr val="002060"/>
                </a:solidFill>
              </a:rPr>
              <a:t>.  Many clubs don’t meet once a month, sing songs, say a prayer or say the Pledge of Allegiance, yet they are strong clubs that give back to the community.</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3818876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4221366" y="1113075"/>
            <a:ext cx="4572000" cy="3416320"/>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54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Why would our club need or want a Club Coach?</a:t>
            </a:r>
          </a:p>
        </p:txBody>
      </p:sp>
      <p:pic>
        <p:nvPicPr>
          <p:cNvPr id="5" name="Picture 4">
            <a:extLst>
              <a:ext uri="{FF2B5EF4-FFF2-40B4-BE49-F238E27FC236}">
                <a16:creationId xmlns:a16="http://schemas.microsoft.com/office/drawing/2014/main" id="{4B4737A5-2B19-43D9-B737-E7A9C406E0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27" y="224230"/>
            <a:ext cx="4350733" cy="2260121"/>
          </a:xfrm>
          <a:prstGeom prst="rect">
            <a:avLst/>
          </a:prstGeom>
        </p:spPr>
      </p:pic>
    </p:spTree>
    <p:extLst>
      <p:ext uri="{BB962C8B-B14F-4D97-AF65-F5344CB8AC3E}">
        <p14:creationId xmlns:p14="http://schemas.microsoft.com/office/powerpoint/2010/main" val="3179829879"/>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859797" y="1238632"/>
            <a:ext cx="6675894"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AF9D0B-9C57-F1D1-BE85-20B530A8BB16}"/>
              </a:ext>
            </a:extLst>
          </p:cNvPr>
          <p:cNvSpPr txBox="1"/>
          <p:nvPr/>
        </p:nvSpPr>
        <p:spPr>
          <a:xfrm>
            <a:off x="922151" y="1549835"/>
            <a:ext cx="7431431" cy="1569660"/>
          </a:xfrm>
          <a:prstGeom prst="rect">
            <a:avLst/>
          </a:prstGeom>
          <a:noFill/>
        </p:spPr>
        <p:txBody>
          <a:bodyPr wrap="square" rtlCol="0">
            <a:spAutoFit/>
          </a:bodyPr>
          <a:lstStyle/>
          <a:p>
            <a:endParaRPr lang="en-US" dirty="0"/>
          </a:p>
          <a:p>
            <a:endParaRPr lang="en-US" dirty="0"/>
          </a:p>
          <a:p>
            <a:pPr algn="ctr"/>
            <a:r>
              <a:rPr lang="en-US" sz="2000" b="1" dirty="0">
                <a:solidFill>
                  <a:srgbClr val="002060"/>
                </a:solidFill>
              </a:rPr>
              <a:t>Don’t waste your time visiting</a:t>
            </a:r>
          </a:p>
          <a:p>
            <a:pPr algn="ctr"/>
            <a:r>
              <a:rPr lang="en-US" sz="2000" b="1" dirty="0">
                <a:solidFill>
                  <a:srgbClr val="002060"/>
                </a:solidFill>
              </a:rPr>
              <a:t>other clubs, they’ve got nothing</a:t>
            </a:r>
          </a:p>
          <a:p>
            <a:pPr algn="ctr"/>
            <a:r>
              <a:rPr lang="en-US" sz="2000" b="1" dirty="0">
                <a:solidFill>
                  <a:srgbClr val="002060"/>
                </a:solidFill>
              </a:rPr>
              <a:t>to teach us.</a:t>
            </a:r>
          </a:p>
        </p:txBody>
      </p:sp>
    </p:spTree>
    <p:extLst>
      <p:ext uri="{BB962C8B-B14F-4D97-AF65-F5344CB8AC3E}">
        <p14:creationId xmlns:p14="http://schemas.microsoft.com/office/powerpoint/2010/main" val="300739106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Other clubs may be successful in areas where your club is struggling – so reach out and take advantage of their knowledge.  We can all learn from one another.</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2137812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921790" y="1238632"/>
            <a:ext cx="661390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378B721-57CF-2FB3-51F4-F069DFBA21A8}"/>
              </a:ext>
            </a:extLst>
          </p:cNvPr>
          <p:cNvSpPr txBox="1"/>
          <p:nvPr/>
        </p:nvSpPr>
        <p:spPr>
          <a:xfrm>
            <a:off x="914402" y="1685069"/>
            <a:ext cx="7400436" cy="1631216"/>
          </a:xfrm>
          <a:prstGeom prst="rect">
            <a:avLst/>
          </a:prstGeom>
          <a:noFill/>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If you don't hold a traditional </a:t>
            </a:r>
          </a:p>
          <a:p>
            <a:pPr algn="ctr"/>
            <a:r>
              <a:rPr lang="en-US" sz="2000" b="1" dirty="0">
                <a:solidFill>
                  <a:srgbClr val="002060"/>
                </a:solidFill>
              </a:rPr>
              <a:t>Kiwanis meeting, you aren’t a </a:t>
            </a:r>
          </a:p>
          <a:p>
            <a:pPr algn="ctr"/>
            <a:r>
              <a:rPr lang="en-US" sz="2000" b="1" dirty="0">
                <a:solidFill>
                  <a:srgbClr val="002060"/>
                </a:solidFill>
              </a:rPr>
              <a:t>“real” Kiwanis club.</a:t>
            </a:r>
          </a:p>
        </p:txBody>
      </p:sp>
    </p:spTree>
    <p:extLst>
      <p:ext uri="{BB962C8B-B14F-4D97-AF65-F5344CB8AC3E}">
        <p14:creationId xmlns:p14="http://schemas.microsoft.com/office/powerpoint/2010/main" val="3726376595"/>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Each club reflects the members in it.  You can borrow from old club traditions or create entirely new traditions unique to your club.</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1969590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875295" y="1238632"/>
            <a:ext cx="6660396"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A8EDD89-017B-E3A1-C23F-622F1FC4D950}"/>
              </a:ext>
            </a:extLst>
          </p:cNvPr>
          <p:cNvSpPr txBox="1"/>
          <p:nvPr/>
        </p:nvSpPr>
        <p:spPr>
          <a:xfrm>
            <a:off x="968645" y="1484853"/>
            <a:ext cx="7332422" cy="1877437"/>
          </a:xfrm>
          <a:prstGeom prst="rect">
            <a:avLst/>
          </a:prstGeom>
          <a:noFill/>
        </p:spPr>
        <p:txBody>
          <a:bodyPr wrap="square" rtlCol="0">
            <a:spAutoFit/>
          </a:bodyPr>
          <a:lstStyle/>
          <a:p>
            <a:endParaRPr lang="en-US" b="1" dirty="0">
              <a:solidFill>
                <a:srgbClr val="002060"/>
              </a:solidFill>
            </a:endParaRPr>
          </a:p>
          <a:p>
            <a:endParaRPr lang="en-US" b="1" dirty="0">
              <a:solidFill>
                <a:srgbClr val="002060"/>
              </a:solidFill>
            </a:endParaRPr>
          </a:p>
          <a:p>
            <a:pPr algn="ctr"/>
            <a:r>
              <a:rPr lang="en-US" sz="2000" b="1" dirty="0">
                <a:solidFill>
                  <a:srgbClr val="002060"/>
                </a:solidFill>
              </a:rPr>
              <a:t>You don’t need training to lead</a:t>
            </a:r>
          </a:p>
          <a:p>
            <a:pPr algn="ctr"/>
            <a:r>
              <a:rPr lang="en-US" sz="2000" b="1" dirty="0">
                <a:solidFill>
                  <a:srgbClr val="002060"/>
                </a:solidFill>
              </a:rPr>
              <a:t>in Kiwanis, you just need a</a:t>
            </a:r>
          </a:p>
          <a:p>
            <a:pPr algn="ctr"/>
            <a:r>
              <a:rPr lang="en-US" sz="2000" b="1" dirty="0">
                <a:solidFill>
                  <a:srgbClr val="002060"/>
                </a:solidFill>
              </a:rPr>
              <a:t>loud voice and commanding </a:t>
            </a:r>
          </a:p>
          <a:p>
            <a:pPr algn="ctr"/>
            <a:r>
              <a:rPr lang="en-US" sz="2000" b="1" dirty="0">
                <a:solidFill>
                  <a:srgbClr val="002060"/>
                </a:solidFill>
              </a:rPr>
              <a:t>attitude.</a:t>
            </a:r>
          </a:p>
        </p:txBody>
      </p:sp>
    </p:spTree>
    <p:extLst>
      <p:ext uri="{BB962C8B-B14F-4D97-AF65-F5344CB8AC3E}">
        <p14:creationId xmlns:p14="http://schemas.microsoft.com/office/powerpoint/2010/main" val="1703628572"/>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We can all improve how we lead as we take on a leadership role.  That’s why Kiwanis has invested heavily in education and training.  We encourage our leaders to take advantage of all that we have to offer.</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1957095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906292" y="1238632"/>
            <a:ext cx="6629399"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3DB9468-1215-0237-0EC7-17168AEF60EF}"/>
              </a:ext>
            </a:extLst>
          </p:cNvPr>
          <p:cNvSpPr txBox="1"/>
          <p:nvPr/>
        </p:nvSpPr>
        <p:spPr>
          <a:xfrm>
            <a:off x="976396" y="1484852"/>
            <a:ext cx="7315187" cy="1631216"/>
          </a:xfrm>
          <a:prstGeom prst="rect">
            <a:avLst/>
          </a:prstGeom>
          <a:noFill/>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Clubs must do the same service</a:t>
            </a:r>
          </a:p>
          <a:p>
            <a:pPr algn="ctr"/>
            <a:r>
              <a:rPr lang="en-US" sz="2000" b="1" dirty="0">
                <a:solidFill>
                  <a:srgbClr val="002060"/>
                </a:solidFill>
              </a:rPr>
              <a:t>projects over and over, or they will</a:t>
            </a:r>
          </a:p>
          <a:p>
            <a:pPr algn="ctr"/>
            <a:r>
              <a:rPr lang="en-US" sz="2000" b="1" dirty="0">
                <a:solidFill>
                  <a:srgbClr val="002060"/>
                </a:solidFill>
              </a:rPr>
              <a:t>never become known for anything.</a:t>
            </a:r>
          </a:p>
        </p:txBody>
      </p:sp>
    </p:spTree>
    <p:extLst>
      <p:ext uri="{BB962C8B-B14F-4D97-AF65-F5344CB8AC3E}">
        <p14:creationId xmlns:p14="http://schemas.microsoft.com/office/powerpoint/2010/main" val="3792416163"/>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Service projects should reflect the interests of your members as well as the needs of the community.  Since communities and clubs both change, it is always smart to review your projects for member interest and community impact.</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936303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937288" y="1238632"/>
            <a:ext cx="6598403"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295575D-0EBB-E511-4ADA-43E39769E067}"/>
              </a:ext>
            </a:extLst>
          </p:cNvPr>
          <p:cNvSpPr txBox="1"/>
          <p:nvPr/>
        </p:nvSpPr>
        <p:spPr>
          <a:xfrm>
            <a:off x="898912" y="1484852"/>
            <a:ext cx="7392667" cy="1323439"/>
          </a:xfrm>
          <a:prstGeom prst="rect">
            <a:avLst/>
          </a:prstGeom>
          <a:noFill/>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Kiwanis club attendance is mandatory.</a:t>
            </a:r>
          </a:p>
        </p:txBody>
      </p:sp>
    </p:spTree>
    <p:extLst>
      <p:ext uri="{BB962C8B-B14F-4D97-AF65-F5344CB8AC3E}">
        <p14:creationId xmlns:p14="http://schemas.microsoft.com/office/powerpoint/2010/main" val="3913609557"/>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Attendance is not mandatory, though members are encouraged to attend meetings and events.  We understand that things come up and you may not make it to every meeting or activity.</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194747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12C9D9-0024-4BD1-9E22-0A5BE8A36EBC}"/>
              </a:ext>
            </a:extLst>
          </p:cNvPr>
          <p:cNvSpPr txBox="1"/>
          <p:nvPr/>
        </p:nvSpPr>
        <p:spPr>
          <a:xfrm>
            <a:off x="322991" y="153421"/>
            <a:ext cx="8631381" cy="2278060"/>
          </a:xfrm>
          <a:prstGeom prst="rect">
            <a:avLst/>
          </a:prstGeom>
          <a:noFill/>
        </p:spPr>
        <p:txBody>
          <a:bodyPr wrap="square">
            <a:spAutoFit/>
          </a:bodyPr>
          <a:lstStyle/>
          <a:p>
            <a:pPr marL="0" marR="0" lvl="0" indent="0" algn="l" defTabSz="914378"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200" b="0" i="0" u="none" strike="noStrike" kern="1200" cap="none" spc="0" normalizeH="0" baseline="0" noProof="0" dirty="0">
                <a:ln>
                  <a:noFill/>
                </a:ln>
                <a:solidFill>
                  <a:prstClr val="black"/>
                </a:solidFill>
                <a:effectLst/>
                <a:uLnTx/>
                <a:uFillTx/>
                <a:latin typeface="Verdana"/>
                <a:ea typeface="+mn-ea"/>
                <a:cs typeface="+mn-cs"/>
              </a:rPr>
              <a:t>Start where you are…</a:t>
            </a:r>
          </a:p>
          <a:p>
            <a:pPr marL="0" marR="0" lvl="0" indent="0" algn="l" defTabSz="914378"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378"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Verdana"/>
                <a:ea typeface="+mn-ea"/>
                <a:cs typeface="+mn-cs"/>
              </a:rPr>
              <a:t>“Your present circumstances don’t determine where you can go…..they merely determine where you START.”  </a:t>
            </a:r>
            <a:r>
              <a:rPr kumimoji="0" lang="en-US" sz="1600" b="0" i="1" u="none" strike="noStrike" kern="1200" cap="none" spc="0" normalizeH="0" baseline="0" noProof="0" dirty="0" err="1">
                <a:ln>
                  <a:noFill/>
                </a:ln>
                <a:solidFill>
                  <a:srgbClr val="FF0000"/>
                </a:solidFill>
                <a:effectLst/>
                <a:uLnTx/>
                <a:uFillTx/>
                <a:latin typeface="Verdana"/>
                <a:ea typeface="+mn-ea"/>
                <a:cs typeface="+mn-cs"/>
              </a:rPr>
              <a:t>Nido</a:t>
            </a:r>
            <a:r>
              <a:rPr kumimoji="0" lang="en-US" sz="1600" b="0" i="1" u="none" strike="noStrike" kern="1200" cap="none" spc="0" normalizeH="0" baseline="0" noProof="0" dirty="0">
                <a:ln>
                  <a:noFill/>
                </a:ln>
                <a:solidFill>
                  <a:srgbClr val="FF0000"/>
                </a:solidFill>
                <a:effectLst/>
                <a:uLnTx/>
                <a:uFillTx/>
                <a:latin typeface="Verdana"/>
                <a:ea typeface="+mn-ea"/>
                <a:cs typeface="+mn-cs"/>
              </a:rPr>
              <a:t> Qubein</a:t>
            </a:r>
          </a:p>
        </p:txBody>
      </p:sp>
      <p:pic>
        <p:nvPicPr>
          <p:cNvPr id="2" name="Picture 1">
            <a:extLst>
              <a:ext uri="{FF2B5EF4-FFF2-40B4-BE49-F238E27FC236}">
                <a16:creationId xmlns:a16="http://schemas.microsoft.com/office/drawing/2014/main" id="{BA49DFD3-DD17-4E8F-B5F7-687AD650E9CD}"/>
              </a:ext>
            </a:extLst>
          </p:cNvPr>
          <p:cNvPicPr>
            <a:picLocks noChangeAspect="1"/>
          </p:cNvPicPr>
          <p:nvPr/>
        </p:nvPicPr>
        <p:blipFill>
          <a:blip r:embed="rId2"/>
          <a:stretch>
            <a:fillRect/>
          </a:stretch>
        </p:blipFill>
        <p:spPr>
          <a:xfrm>
            <a:off x="322991" y="2914321"/>
            <a:ext cx="2420322" cy="1609483"/>
          </a:xfrm>
          <a:prstGeom prst="rect">
            <a:avLst/>
          </a:prstGeom>
        </p:spPr>
      </p:pic>
      <p:pic>
        <p:nvPicPr>
          <p:cNvPr id="4" name="Picture 3">
            <a:extLst>
              <a:ext uri="{FF2B5EF4-FFF2-40B4-BE49-F238E27FC236}">
                <a16:creationId xmlns:a16="http://schemas.microsoft.com/office/drawing/2014/main" id="{55DA6054-3FF7-4B90-88A0-AE5948A9E92A}"/>
              </a:ext>
            </a:extLst>
          </p:cNvPr>
          <p:cNvPicPr>
            <a:picLocks noChangeAspect="1"/>
          </p:cNvPicPr>
          <p:nvPr/>
        </p:nvPicPr>
        <p:blipFill>
          <a:blip r:embed="rId3"/>
          <a:stretch>
            <a:fillRect/>
          </a:stretch>
        </p:blipFill>
        <p:spPr>
          <a:xfrm>
            <a:off x="3165927" y="2889934"/>
            <a:ext cx="2456901" cy="1633870"/>
          </a:xfrm>
          <a:prstGeom prst="rect">
            <a:avLst/>
          </a:prstGeom>
        </p:spPr>
      </p:pic>
      <p:pic>
        <p:nvPicPr>
          <p:cNvPr id="6" name="Picture 5">
            <a:extLst>
              <a:ext uri="{FF2B5EF4-FFF2-40B4-BE49-F238E27FC236}">
                <a16:creationId xmlns:a16="http://schemas.microsoft.com/office/drawing/2014/main" id="{69324652-35B4-41BF-91A8-574D142248D5}"/>
              </a:ext>
            </a:extLst>
          </p:cNvPr>
          <p:cNvPicPr>
            <a:picLocks noChangeAspect="1"/>
          </p:cNvPicPr>
          <p:nvPr/>
        </p:nvPicPr>
        <p:blipFill>
          <a:blip r:embed="rId4"/>
          <a:stretch>
            <a:fillRect/>
          </a:stretch>
        </p:blipFill>
        <p:spPr>
          <a:xfrm>
            <a:off x="6045443" y="2883838"/>
            <a:ext cx="2456901" cy="1639966"/>
          </a:xfrm>
          <a:prstGeom prst="rect">
            <a:avLst/>
          </a:prstGeom>
        </p:spPr>
      </p:pic>
    </p:spTree>
    <p:extLst>
      <p:ext uri="{BB962C8B-B14F-4D97-AF65-F5344CB8AC3E}">
        <p14:creationId xmlns:p14="http://schemas.microsoft.com/office/powerpoint/2010/main" val="3146321063"/>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836549" y="1238632"/>
            <a:ext cx="6699142"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7A0AE7-A4C7-E5C1-BC4D-174B2EC4916F}"/>
              </a:ext>
            </a:extLst>
          </p:cNvPr>
          <p:cNvSpPr txBox="1"/>
          <p:nvPr/>
        </p:nvSpPr>
        <p:spPr>
          <a:xfrm>
            <a:off x="999643" y="1611826"/>
            <a:ext cx="7284197" cy="1631216"/>
          </a:xfrm>
          <a:prstGeom prst="rect">
            <a:avLst/>
          </a:prstGeom>
          <a:noFill/>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Kiwanis members and leaders who</a:t>
            </a:r>
          </a:p>
          <a:p>
            <a:pPr algn="ctr"/>
            <a:r>
              <a:rPr lang="en-US" sz="2000" b="1" dirty="0">
                <a:solidFill>
                  <a:srgbClr val="002060"/>
                </a:solidFill>
              </a:rPr>
              <a:t>ask for help are generally thought</a:t>
            </a:r>
          </a:p>
          <a:p>
            <a:pPr algn="ctr"/>
            <a:r>
              <a:rPr lang="en-US" sz="2000" b="1" dirty="0">
                <a:solidFill>
                  <a:srgbClr val="002060"/>
                </a:solidFill>
              </a:rPr>
              <a:t>of as weak and ineffective.</a:t>
            </a:r>
          </a:p>
        </p:txBody>
      </p:sp>
    </p:spTree>
    <p:extLst>
      <p:ext uri="{BB962C8B-B14F-4D97-AF65-F5344CB8AC3E}">
        <p14:creationId xmlns:p14="http://schemas.microsoft.com/office/powerpoint/2010/main" val="945826153"/>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endParaRPr lang="en-US" sz="2400" dirty="0"/>
          </a:p>
          <a:p>
            <a:pPr algn="ctr"/>
            <a:r>
              <a:rPr lang="en-US" sz="2400" dirty="0">
                <a:solidFill>
                  <a:srgbClr val="002060"/>
                </a:solidFill>
              </a:rPr>
              <a:t>We are all volunteers taking on responsibilities we may never have had the chance to take in before,  Save time and energy by asking for help and learning from others.</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687780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883044" y="1193369"/>
            <a:ext cx="6652647" cy="45263"/>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BD2407-466F-48BA-C176-CF1432B18366}"/>
              </a:ext>
            </a:extLst>
          </p:cNvPr>
          <p:cNvSpPr txBox="1"/>
          <p:nvPr/>
        </p:nvSpPr>
        <p:spPr>
          <a:xfrm>
            <a:off x="937651" y="1573078"/>
            <a:ext cx="7307441" cy="1631216"/>
          </a:xfrm>
          <a:prstGeom prst="rect">
            <a:avLst/>
          </a:prstGeom>
          <a:noFill/>
        </p:spPr>
        <p:txBody>
          <a:bodyPr wrap="square" rtlCol="0">
            <a:spAutoFit/>
          </a:bodyPr>
          <a:lstStyle/>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When I became the club President,</a:t>
            </a:r>
          </a:p>
          <a:p>
            <a:pPr algn="ctr"/>
            <a:r>
              <a:rPr lang="en-US" sz="2000" b="1" dirty="0">
                <a:solidFill>
                  <a:srgbClr val="002060"/>
                </a:solidFill>
              </a:rPr>
              <a:t>I can do whatever I want, and my </a:t>
            </a:r>
          </a:p>
          <a:p>
            <a:pPr algn="ctr"/>
            <a:r>
              <a:rPr lang="en-US" sz="2000" b="1" dirty="0">
                <a:solidFill>
                  <a:srgbClr val="002060"/>
                </a:solidFill>
              </a:rPr>
              <a:t>club must do whatever I decide.</a:t>
            </a:r>
          </a:p>
        </p:txBody>
      </p:sp>
    </p:spTree>
    <p:extLst>
      <p:ext uri="{BB962C8B-B14F-4D97-AF65-F5344CB8AC3E}">
        <p14:creationId xmlns:p14="http://schemas.microsoft.com/office/powerpoint/2010/main" val="1324611021"/>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Becoming club President does not make you the dictator of your club.  Members are volunteers and they need to be consulted, appreciated and recognized.  Clubs that run on the “dictatorship” model tend to fade quickly. If they had momentum, it may be hard to get back.</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2069427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8262407" cy="584775"/>
          </a:xfrm>
          <a:prstGeom prst="rect">
            <a:avLst/>
          </a:prstGeom>
          <a:noFill/>
        </p:spPr>
        <p:txBody>
          <a:bodyPr wrap="square" rtlCol="0">
            <a:spAutoFit/>
          </a:bodyPr>
          <a:lstStyle/>
          <a:p>
            <a:pPr algn="ctr"/>
            <a:r>
              <a:rPr lang="en-US" sz="3200" b="1" dirty="0">
                <a:solidFill>
                  <a:srgbClr val="002060"/>
                </a:solidFill>
              </a:rPr>
              <a:t>RUMOR vs. REALITY</a:t>
            </a:r>
          </a:p>
        </p:txBody>
      </p:sp>
      <p:sp>
        <p:nvSpPr>
          <p:cNvPr id="6" name="TextBox 5">
            <a:extLst>
              <a:ext uri="{FF2B5EF4-FFF2-40B4-BE49-F238E27FC236}">
                <a16:creationId xmlns:a16="http://schemas.microsoft.com/office/drawing/2014/main" id="{D4641BAB-57B9-421F-97EF-576FBEC67335}"/>
              </a:ext>
            </a:extLst>
          </p:cNvPr>
          <p:cNvSpPr txBox="1"/>
          <p:nvPr/>
        </p:nvSpPr>
        <p:spPr>
          <a:xfrm>
            <a:off x="608308" y="992410"/>
            <a:ext cx="7927383" cy="492443"/>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600" b="1" i="0" u="none" strike="noStrike" kern="1200" cap="none" spc="0" normalizeH="0" baseline="0" noProof="0" dirty="0">
                <a:ln>
                  <a:noFill/>
                </a:ln>
                <a:solidFill>
                  <a:srgbClr val="002060"/>
                </a:solidFill>
                <a:effectLst/>
                <a:uLnTx/>
                <a:uFillTx/>
                <a:latin typeface="Arial Narrow" panose="020B0606020202030204" pitchFamily="34" charset="0"/>
                <a:ea typeface="ＭＳ Ｐゴシック" pitchFamily="-97" charset="-128"/>
              </a:rPr>
              <a:t>RUMOR</a:t>
            </a:r>
          </a:p>
        </p:txBody>
      </p:sp>
      <p:cxnSp>
        <p:nvCxnSpPr>
          <p:cNvPr id="7" name="Straight Connector 6">
            <a:extLst>
              <a:ext uri="{FF2B5EF4-FFF2-40B4-BE49-F238E27FC236}">
                <a16:creationId xmlns:a16="http://schemas.microsoft.com/office/drawing/2014/main" id="{38AF1FCA-3175-1257-B5F5-EDD1EB30EDEA}"/>
              </a:ext>
            </a:extLst>
          </p:cNvPr>
          <p:cNvCxnSpPr>
            <a:cxnSpLocks/>
            <a:endCxn id="6" idx="3"/>
          </p:cNvCxnSpPr>
          <p:nvPr/>
        </p:nvCxnSpPr>
        <p:spPr>
          <a:xfrm>
            <a:off x="1883044" y="1193369"/>
            <a:ext cx="6652647" cy="45263"/>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A47AF3-9D59-F604-5289-396F4A3254E3}"/>
              </a:ext>
            </a:extLst>
          </p:cNvPr>
          <p:cNvCxnSpPr>
            <a:cxnSpLocks/>
          </p:cNvCxnSpPr>
          <p:nvPr/>
        </p:nvCxnSpPr>
        <p:spPr>
          <a:xfrm>
            <a:off x="719379" y="4295612"/>
            <a:ext cx="787443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DC824-C43E-6F92-EDCE-E17AE5BFB056}"/>
              </a:ext>
            </a:extLst>
          </p:cNvPr>
          <p:cNvCxnSpPr>
            <a:cxnSpLocks/>
            <a:endCxn id="6" idx="3"/>
          </p:cNvCxnSpPr>
          <p:nvPr/>
        </p:nvCxnSpPr>
        <p:spPr>
          <a:xfrm flipV="1">
            <a:off x="8535691" y="1238632"/>
            <a:ext cx="0" cy="305698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AA4746-FF22-877C-8A28-A590BB3D7253}"/>
              </a:ext>
            </a:extLst>
          </p:cNvPr>
          <p:cNvCxnSpPr>
            <a:cxnSpLocks/>
          </p:cNvCxnSpPr>
          <p:nvPr/>
        </p:nvCxnSpPr>
        <p:spPr>
          <a:xfrm>
            <a:off x="719379" y="1484853"/>
            <a:ext cx="0" cy="2810759"/>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37D2BA-FBE4-3747-432E-A39C7145E5C4}"/>
              </a:ext>
            </a:extLst>
          </p:cNvPr>
          <p:cNvSpPr txBox="1"/>
          <p:nvPr/>
        </p:nvSpPr>
        <p:spPr>
          <a:xfrm>
            <a:off x="1015139" y="1611843"/>
            <a:ext cx="7291951" cy="1631216"/>
          </a:xfrm>
          <a:prstGeom prst="rect">
            <a:avLst/>
          </a:prstGeom>
          <a:noFill/>
        </p:spPr>
        <p:txBody>
          <a:bodyPr wrap="square" rtlCol="0">
            <a:spAutoFit/>
          </a:bodyPr>
          <a:lstStyle/>
          <a:p>
            <a:pPr algn="ctr"/>
            <a:endParaRPr lang="en-US" sz="2000" b="1" dirty="0">
              <a:solidFill>
                <a:srgbClr val="002060"/>
              </a:solidFill>
            </a:endParaRPr>
          </a:p>
          <a:p>
            <a:pPr algn="ctr"/>
            <a:r>
              <a:rPr lang="en-US" sz="2000" b="1" dirty="0">
                <a:solidFill>
                  <a:srgbClr val="002060"/>
                </a:solidFill>
              </a:rPr>
              <a:t>If members miss more that a couple </a:t>
            </a:r>
          </a:p>
          <a:p>
            <a:pPr algn="ctr"/>
            <a:r>
              <a:rPr lang="en-US" sz="2000" b="1" dirty="0">
                <a:solidFill>
                  <a:srgbClr val="002060"/>
                </a:solidFill>
              </a:rPr>
              <a:t>of meetings, they are probably not</a:t>
            </a:r>
          </a:p>
          <a:p>
            <a:pPr algn="ctr"/>
            <a:r>
              <a:rPr lang="en-US" sz="2000" b="1" dirty="0">
                <a:solidFill>
                  <a:srgbClr val="002060"/>
                </a:solidFill>
              </a:rPr>
              <a:t>strong members and you should just</a:t>
            </a:r>
          </a:p>
          <a:p>
            <a:pPr algn="ctr"/>
            <a:r>
              <a:rPr lang="en-US" sz="2000" b="1" dirty="0">
                <a:solidFill>
                  <a:srgbClr val="002060"/>
                </a:solidFill>
              </a:rPr>
              <a:t>let them go.</a:t>
            </a:r>
          </a:p>
        </p:txBody>
      </p:sp>
    </p:spTree>
    <p:extLst>
      <p:ext uri="{BB962C8B-B14F-4D97-AF65-F5344CB8AC3E}">
        <p14:creationId xmlns:p14="http://schemas.microsoft.com/office/powerpoint/2010/main" val="1248703377"/>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ED329-90BE-4662-90AC-7A6050E8D8BA}"/>
              </a:ext>
            </a:extLst>
          </p:cNvPr>
          <p:cNvSpPr>
            <a:spLocks noGrp="1"/>
          </p:cNvSpPr>
          <p:nvPr>
            <p:ph type="body" idx="1"/>
          </p:nvPr>
        </p:nvSpPr>
        <p:spPr/>
        <p:txBody>
          <a:bodyPr/>
          <a:lstStyle/>
          <a:p>
            <a:endParaRPr lang="en-US" sz="2400" dirty="0"/>
          </a:p>
          <a:p>
            <a:endParaRPr lang="en-US" sz="2400" dirty="0"/>
          </a:p>
          <a:p>
            <a:pPr algn="ctr"/>
            <a:r>
              <a:rPr lang="en-US" sz="2400" dirty="0">
                <a:solidFill>
                  <a:srgbClr val="002060"/>
                </a:solidFill>
              </a:rPr>
              <a:t>If members start to miss meetings – reach out!  Something in their personal life may be preventing their attendance.  One of the strengths of Kiwanis is the relationships we form.  Offer to fill them in on what they missed and ask if the club can do anything to help them.</a:t>
            </a:r>
          </a:p>
        </p:txBody>
      </p:sp>
      <p:sp>
        <p:nvSpPr>
          <p:cNvPr id="3" name="Title 2">
            <a:extLst>
              <a:ext uri="{FF2B5EF4-FFF2-40B4-BE49-F238E27FC236}">
                <a16:creationId xmlns:a16="http://schemas.microsoft.com/office/drawing/2014/main" id="{EA12AB25-161F-45B5-922B-6E883C98BB63}"/>
              </a:ext>
            </a:extLst>
          </p:cNvPr>
          <p:cNvSpPr>
            <a:spLocks noGrp="1"/>
          </p:cNvSpPr>
          <p:nvPr>
            <p:ph type="title"/>
          </p:nvPr>
        </p:nvSpPr>
        <p:spPr/>
        <p:txBody>
          <a:bodyPr>
            <a:normAutofit fontScale="90000"/>
          </a:bodyPr>
          <a:lstStyle/>
          <a:p>
            <a:r>
              <a:rPr lang="en-US"/>
              <a:t>THEN:</a:t>
            </a:r>
          </a:p>
        </p:txBody>
      </p:sp>
      <p:sp>
        <p:nvSpPr>
          <p:cNvPr id="6" name="Rectangle 5">
            <a:extLst>
              <a:ext uri="{FF2B5EF4-FFF2-40B4-BE49-F238E27FC236}">
                <a16:creationId xmlns:a16="http://schemas.microsoft.com/office/drawing/2014/main" id="{D18656EB-3C8A-48A0-90B9-FAEE24E871DD}"/>
              </a:ext>
            </a:extLst>
          </p:cNvPr>
          <p:cNvSpPr/>
          <p:nvPr/>
        </p:nvSpPr>
        <p:spPr>
          <a:xfrm>
            <a:off x="228600" y="285750"/>
            <a:ext cx="8610600" cy="6858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t> Reality: </a:t>
            </a:r>
            <a:endParaRPr lang="en-US" b="1" dirty="0"/>
          </a:p>
        </p:txBody>
      </p:sp>
    </p:spTree>
    <p:extLst>
      <p:ext uri="{BB962C8B-B14F-4D97-AF65-F5344CB8AC3E}">
        <p14:creationId xmlns:p14="http://schemas.microsoft.com/office/powerpoint/2010/main" val="1583149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5C993E6-E23E-4ED2-B681-B2137C70E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4151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half" idx="2"/>
          </p:nvPr>
        </p:nvSpPr>
        <p:spPr>
          <a:xfrm>
            <a:off x="782782" y="249383"/>
            <a:ext cx="6057900" cy="489347"/>
          </a:xfrm>
        </p:spPr>
        <p:txBody>
          <a:bodyPr rtlCol="0">
            <a:noAutofit/>
          </a:bodyPr>
          <a:lstStyle/>
          <a:p>
            <a:pPr>
              <a:defRPr/>
            </a:pPr>
            <a:r>
              <a:rPr lang="en-US" sz="3000" b="1" dirty="0"/>
              <a:t>   </a:t>
            </a:r>
            <a:r>
              <a:rPr lang="en-US" sz="3000" dirty="0">
                <a:solidFill>
                  <a:schemeClr val="bg1"/>
                </a:solidFill>
                <a:latin typeface="Palatino Linotype" panose="02040502050505030304" pitchFamily="18" charset="0"/>
              </a:rPr>
              <a:t>Wrapping it up</a:t>
            </a:r>
          </a:p>
        </p:txBody>
      </p:sp>
      <p:pic>
        <p:nvPicPr>
          <p:cNvPr id="6" name="Picture 5" descr="A waterfall going down a river&#10;&#10;Description generated with high confidence"/>
          <p:cNvPicPr>
            <a:picLocks noChangeAspect="1"/>
          </p:cNvPicPr>
          <p:nvPr/>
        </p:nvPicPr>
        <p:blipFill rotWithShape="1">
          <a:blip r:embed="rId3">
            <a:extLst>
              <a:ext uri="{28A0092B-C50C-407E-A947-70E740481C1C}">
                <a14:useLocalDpi xmlns:a14="http://schemas.microsoft.com/office/drawing/2010/main" val="0"/>
              </a:ext>
            </a:extLst>
          </a:blip>
          <a:srcRect b="12089"/>
          <a:stretch/>
        </p:blipFill>
        <p:spPr>
          <a:xfrm>
            <a:off x="1059874" y="1125682"/>
            <a:ext cx="6908089" cy="3886200"/>
          </a:xfrm>
          <a:prstGeom prst="rect">
            <a:avLst/>
          </a:prstGeom>
        </p:spPr>
      </p:pic>
      <p:sp>
        <p:nvSpPr>
          <p:cNvPr id="2" name="TextBox 1">
            <a:extLst>
              <a:ext uri="{FF2B5EF4-FFF2-40B4-BE49-F238E27FC236}">
                <a16:creationId xmlns:a16="http://schemas.microsoft.com/office/drawing/2014/main" id="{EAB80EFF-DF5D-408E-AE39-F03D9D04439F}"/>
              </a:ext>
            </a:extLst>
          </p:cNvPr>
          <p:cNvSpPr txBox="1"/>
          <p:nvPr/>
        </p:nvSpPr>
        <p:spPr>
          <a:xfrm>
            <a:off x="605017" y="249383"/>
            <a:ext cx="4510123" cy="707886"/>
          </a:xfrm>
          <a:prstGeom prst="rect">
            <a:avLst/>
          </a:prstGeom>
          <a:noFill/>
        </p:spPr>
        <p:txBody>
          <a:bodyPr wrap="square" rtlCol="0">
            <a:spAutoFit/>
          </a:bodyPr>
          <a:lstStyle/>
          <a:p>
            <a:r>
              <a:rPr lang="en-US" sz="4000" b="1" dirty="0">
                <a:solidFill>
                  <a:schemeClr val="accent1">
                    <a:lumMod val="75000"/>
                  </a:schemeClr>
                </a:solidFill>
              </a:rPr>
              <a:t>A REMINDER…..</a:t>
            </a:r>
          </a:p>
        </p:txBody>
      </p:sp>
    </p:spTree>
    <p:extLst>
      <p:ext uri="{BB962C8B-B14F-4D97-AF65-F5344CB8AC3E}">
        <p14:creationId xmlns:p14="http://schemas.microsoft.com/office/powerpoint/2010/main" val="79522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00C069-8283-47AF-AD81-B8B6E102A9AB}"/>
              </a:ext>
            </a:extLst>
          </p:cNvPr>
          <p:cNvSpPr txBox="1"/>
          <p:nvPr/>
        </p:nvSpPr>
        <p:spPr>
          <a:xfrm>
            <a:off x="450272" y="106798"/>
            <a:ext cx="7398327" cy="584775"/>
          </a:xfrm>
          <a:prstGeom prst="rect">
            <a:avLst/>
          </a:prstGeom>
          <a:noFill/>
        </p:spPr>
        <p:txBody>
          <a:bodyPr wrap="square" rtlCol="0">
            <a:spAutoFit/>
          </a:bodyPr>
          <a:lstStyle/>
          <a:p>
            <a:r>
              <a:rPr lang="en-US" sz="3200" b="1" dirty="0">
                <a:solidFill>
                  <a:srgbClr val="FF0000"/>
                </a:solidFill>
              </a:rPr>
              <a:t>REMEMBER…..</a:t>
            </a:r>
          </a:p>
        </p:txBody>
      </p:sp>
      <p:pic>
        <p:nvPicPr>
          <p:cNvPr id="2" name="Picture 1">
            <a:extLst>
              <a:ext uri="{FF2B5EF4-FFF2-40B4-BE49-F238E27FC236}">
                <a16:creationId xmlns:a16="http://schemas.microsoft.com/office/drawing/2014/main" id="{CDF67E7E-5B20-4ACD-BD33-19E8351912E5}"/>
              </a:ext>
            </a:extLst>
          </p:cNvPr>
          <p:cNvPicPr>
            <a:picLocks noChangeAspect="1"/>
          </p:cNvPicPr>
          <p:nvPr/>
        </p:nvPicPr>
        <p:blipFill>
          <a:blip r:embed="rId2"/>
          <a:stretch>
            <a:fillRect/>
          </a:stretch>
        </p:blipFill>
        <p:spPr>
          <a:xfrm>
            <a:off x="811199" y="1518062"/>
            <a:ext cx="3087624" cy="2279904"/>
          </a:xfrm>
          <a:prstGeom prst="rect">
            <a:avLst/>
          </a:prstGeom>
        </p:spPr>
      </p:pic>
      <p:sp>
        <p:nvSpPr>
          <p:cNvPr id="6" name="TextBox 5">
            <a:extLst>
              <a:ext uri="{FF2B5EF4-FFF2-40B4-BE49-F238E27FC236}">
                <a16:creationId xmlns:a16="http://schemas.microsoft.com/office/drawing/2014/main" id="{D4641BAB-57B9-421F-97EF-576FBEC67335}"/>
              </a:ext>
            </a:extLst>
          </p:cNvPr>
          <p:cNvSpPr txBox="1"/>
          <p:nvPr/>
        </p:nvSpPr>
        <p:spPr>
          <a:xfrm>
            <a:off x="4278702" y="1518062"/>
            <a:ext cx="4572000" cy="2246769"/>
          </a:xfrm>
          <a:prstGeom prst="rect">
            <a:avLst/>
          </a:prstGeom>
          <a:noFill/>
        </p:spPr>
        <p:txBody>
          <a:bodyPr wrap="square">
            <a:spAutoFit/>
          </a:bodyPr>
          <a:lstStyle/>
          <a:p>
            <a:r>
              <a:rPr lang="en-US" sz="2800" b="1" i="1" dirty="0"/>
              <a:t>“The Only Person Who Likes Change is a Wet Baby.”</a:t>
            </a:r>
          </a:p>
          <a:p>
            <a:endParaRPr lang="en-US" sz="2800" dirty="0"/>
          </a:p>
          <a:p>
            <a:r>
              <a:rPr lang="en-US" sz="2800" dirty="0"/>
              <a:t>		Von </a:t>
            </a:r>
            <a:r>
              <a:rPr lang="en-US" sz="2800" dirty="0" err="1"/>
              <a:t>Oech</a:t>
            </a:r>
            <a:r>
              <a:rPr lang="en-US" sz="2800" dirty="0"/>
              <a:t>, 1986</a:t>
            </a:r>
          </a:p>
        </p:txBody>
      </p:sp>
    </p:spTree>
    <p:extLst>
      <p:ext uri="{BB962C8B-B14F-4D97-AF65-F5344CB8AC3E}">
        <p14:creationId xmlns:p14="http://schemas.microsoft.com/office/powerpoint/2010/main" val="504301054"/>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buNone/>
              <a:defRPr/>
            </a:pPr>
            <a:r>
              <a:rPr lang="en-US" b="1" dirty="0"/>
              <a:t>These kids are the reason to succeed!!</a:t>
            </a:r>
          </a:p>
          <a:p>
            <a:pPr lvl="1">
              <a:buNone/>
              <a:defRPr/>
            </a:pPr>
            <a:endParaRPr lang="en-US" altLang="en-US" dirty="0">
              <a:solidFill>
                <a:srgbClr val="000066"/>
              </a:solidFill>
            </a:endParaRPr>
          </a:p>
        </p:txBody>
      </p:sp>
      <p:pic>
        <p:nvPicPr>
          <p:cNvPr id="4098" name="Picture 2" descr="C:\Users\Dave\AppData\Local\Microsoft\Windows\Temporary Internet Files\Content.IE5\9VU5Y9S7\MP900427616[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26" y="2383973"/>
            <a:ext cx="2610591" cy="2610591"/>
          </a:xfrm>
          <a:prstGeom prst="rect">
            <a:avLst/>
          </a:prstGeom>
          <a:noFill/>
        </p:spPr>
      </p:pic>
      <p:pic>
        <p:nvPicPr>
          <p:cNvPr id="4100" name="Picture 4" descr="C:\Users\Dave\AppData\Local\Microsoft\Windows\Temporary Internet Files\Content.IE5\9VU5Y9S7\MP90044237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8838" y="2424891"/>
            <a:ext cx="2963636" cy="1975757"/>
          </a:xfrm>
          <a:prstGeom prst="rect">
            <a:avLst/>
          </a:prstGeom>
          <a:noFill/>
        </p:spPr>
      </p:pic>
      <p:sp>
        <p:nvSpPr>
          <p:cNvPr id="7" name="Up Arrow 6"/>
          <p:cNvSpPr/>
          <p:nvPr/>
        </p:nvSpPr>
        <p:spPr>
          <a:xfrm rot="13042746">
            <a:off x="1353491" y="2145287"/>
            <a:ext cx="484632" cy="716036"/>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86B"/>
              </a:solidFill>
              <a:effectLst/>
              <a:uLnTx/>
              <a:uFillTx/>
            </a:endParaRPr>
          </a:p>
        </p:txBody>
      </p:sp>
      <p:sp>
        <p:nvSpPr>
          <p:cNvPr id="9" name="Down Arrow 8"/>
          <p:cNvSpPr/>
          <p:nvPr/>
        </p:nvSpPr>
        <p:spPr>
          <a:xfrm rot="19914470">
            <a:off x="7136261" y="1855820"/>
            <a:ext cx="484632" cy="97840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Up Arrow 9"/>
          <p:cNvSpPr/>
          <p:nvPr/>
        </p:nvSpPr>
        <p:spPr>
          <a:xfrm rot="4843769">
            <a:off x="6045036" y="-59626"/>
            <a:ext cx="484632" cy="156146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p:txBody>
      </p:sp>
      <p:pic>
        <p:nvPicPr>
          <p:cNvPr id="11" name="Picture 10" descr="kids - lo re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1873" y="2694709"/>
            <a:ext cx="3532176" cy="2299855"/>
          </a:xfrm>
          <a:prstGeom prst="rect">
            <a:avLst/>
          </a:prstGeom>
        </p:spPr>
      </p:pic>
      <p:sp>
        <p:nvSpPr>
          <p:cNvPr id="8" name="Down Arrow 7"/>
          <p:cNvSpPr/>
          <p:nvPr/>
        </p:nvSpPr>
        <p:spPr>
          <a:xfrm>
            <a:off x="4008555" y="1799348"/>
            <a:ext cx="484632" cy="97840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2" name="Picture 11" descr="handsup.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230" y="80747"/>
            <a:ext cx="1504931" cy="1200798"/>
          </a:xfrm>
          <a:prstGeom prst="rect">
            <a:avLst/>
          </a:prstGeom>
        </p:spPr>
      </p:pic>
      <p:sp>
        <p:nvSpPr>
          <p:cNvPr id="13" name="Up Arrow 12"/>
          <p:cNvSpPr/>
          <p:nvPr/>
        </p:nvSpPr>
        <p:spPr>
          <a:xfrm rot="17248155">
            <a:off x="2306794" y="22063"/>
            <a:ext cx="484632" cy="1343902"/>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4" name="Picture 13" descr="group-pictur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08592" y="80747"/>
            <a:ext cx="1729637" cy="1380094"/>
          </a:xfrm>
          <a:prstGeom prst="rect">
            <a:avLst/>
          </a:prstGeom>
        </p:spPr>
      </p:pic>
    </p:spTree>
    <p:extLst>
      <p:ext uri="{BB962C8B-B14F-4D97-AF65-F5344CB8AC3E}">
        <p14:creationId xmlns:p14="http://schemas.microsoft.com/office/powerpoint/2010/main" val="196499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5" presetClass="entr" presetSubtype="1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par>
                          <p:cTn id="31" fill="hold">
                            <p:stCondLst>
                              <p:cond delay="3500"/>
                            </p:stCondLst>
                            <p:childTnLst>
                              <p:par>
                                <p:cTn id="32" presetID="2"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 presetClass="entr" presetSubtype="1"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par>
                          <p:cTn id="41" fill="hold">
                            <p:stCondLst>
                              <p:cond delay="4500"/>
                            </p:stCondLst>
                            <p:childTnLst>
                              <p:par>
                                <p:cTn id="42" presetID="5" presetClass="entr" presetSubtype="10" fill="hold" nodeType="afterEffect">
                                  <p:stCondLst>
                                    <p:cond delay="0"/>
                                  </p:stCondLst>
                                  <p:childTnLst>
                                    <p:set>
                                      <p:cBhvr>
                                        <p:cTn id="43" dur="1" fill="hold">
                                          <p:stCondLst>
                                            <p:cond delay="0"/>
                                          </p:stCondLst>
                                        </p:cTn>
                                        <p:tgtEl>
                                          <p:spTgt spid="4100"/>
                                        </p:tgtEl>
                                        <p:attrNameLst>
                                          <p:attrName>style.visibility</p:attrName>
                                        </p:attrNameLst>
                                      </p:cBhvr>
                                      <p:to>
                                        <p:strVal val="visible"/>
                                      </p:to>
                                    </p:set>
                                    <p:animEffect transition="in" filter="checkerboard(across)">
                                      <p:cBhvr>
                                        <p:cTn id="44" dur="500"/>
                                        <p:tgtEl>
                                          <p:spTgt spid="4100"/>
                                        </p:tgtEl>
                                      </p:cBhvr>
                                    </p:animEffect>
                                  </p:childTnLst>
                                </p:cTn>
                              </p:par>
                            </p:childTnLst>
                          </p:cTn>
                        </p:par>
                        <p:par>
                          <p:cTn id="45" fill="hold">
                            <p:stCondLst>
                              <p:cond delay="5000"/>
                            </p:stCondLst>
                            <p:childTnLst>
                              <p:par>
                                <p:cTn id="46" presetID="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par>
                          <p:cTn id="50" fill="hold">
                            <p:stCondLst>
                              <p:cond delay="5500"/>
                            </p:stCondLst>
                            <p:childTnLst>
                              <p:par>
                                <p:cTn id="51" presetID="3"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9" grpId="0" animBg="1"/>
      <p:bldP spid="10" grpId="0" animBg="1"/>
      <p:bldP spid="8"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4266426" y="363680"/>
            <a:ext cx="4572000" cy="1754326"/>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54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Think about the Olympics</a:t>
            </a:r>
          </a:p>
        </p:txBody>
      </p:sp>
      <p:pic>
        <p:nvPicPr>
          <p:cNvPr id="3" name="Picture 2" descr="A picture containing text, clipart&#10;&#10;Description automatically generated">
            <a:extLst>
              <a:ext uri="{FF2B5EF4-FFF2-40B4-BE49-F238E27FC236}">
                <a16:creationId xmlns:a16="http://schemas.microsoft.com/office/drawing/2014/main" id="{EDFE4632-24D9-4D2D-8727-F20D0DEABFD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0458" y="190706"/>
            <a:ext cx="1533525" cy="1819275"/>
          </a:xfrm>
          <a:prstGeom prst="rect">
            <a:avLst/>
          </a:prstGeom>
        </p:spPr>
      </p:pic>
      <p:pic>
        <p:nvPicPr>
          <p:cNvPr id="8" name="Picture 7" descr="A picture containing sky, outdoor, skiing&#10;&#10;Description automatically generated">
            <a:extLst>
              <a:ext uri="{FF2B5EF4-FFF2-40B4-BE49-F238E27FC236}">
                <a16:creationId xmlns:a16="http://schemas.microsoft.com/office/drawing/2014/main" id="{138C5A7E-AD39-4B05-AA80-CDF0D652B5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08265" y="2176094"/>
            <a:ext cx="2704734" cy="2210275"/>
          </a:xfrm>
          <a:prstGeom prst="rect">
            <a:avLst/>
          </a:prstGeom>
        </p:spPr>
      </p:pic>
      <p:pic>
        <p:nvPicPr>
          <p:cNvPr id="11" name="Picture 10" descr="A person ice skating&#10;&#10;Description automatically generated with medium confidence">
            <a:extLst>
              <a:ext uri="{FF2B5EF4-FFF2-40B4-BE49-F238E27FC236}">
                <a16:creationId xmlns:a16="http://schemas.microsoft.com/office/drawing/2014/main" id="{A7C87180-F582-4DFA-A053-3D69D43012E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380476" y="616967"/>
            <a:ext cx="1885950" cy="2143125"/>
          </a:xfrm>
          <a:prstGeom prst="rect">
            <a:avLst/>
          </a:prstGeom>
        </p:spPr>
      </p:pic>
      <p:pic>
        <p:nvPicPr>
          <p:cNvPr id="14" name="Picture 13" descr="A picture containing outdoor, person, snow&#10;&#10;Description automatically generated">
            <a:extLst>
              <a:ext uri="{FF2B5EF4-FFF2-40B4-BE49-F238E27FC236}">
                <a16:creationId xmlns:a16="http://schemas.microsoft.com/office/drawing/2014/main" id="{C34E8680-2EB1-4D21-B1D9-E5389EAB840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25781" y="2443564"/>
            <a:ext cx="2655995" cy="2009980"/>
          </a:xfrm>
          <a:prstGeom prst="rect">
            <a:avLst/>
          </a:prstGeom>
        </p:spPr>
      </p:pic>
    </p:spTree>
    <p:extLst>
      <p:ext uri="{BB962C8B-B14F-4D97-AF65-F5344CB8AC3E}">
        <p14:creationId xmlns:p14="http://schemas.microsoft.com/office/powerpoint/2010/main" val="1215944452"/>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4509654" y="1573485"/>
            <a:ext cx="4100945" cy="2271391"/>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36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And….THANK YOU for being a Kiwanian!!</a:t>
            </a:r>
            <a:endParaRPr kumimoji="0" lang="en-US" sz="2800" b="0" i="1" u="none" strike="noStrike" kern="1200" cap="none" spc="0" normalizeH="0" baseline="0" noProof="0" dirty="0">
              <a:ln>
                <a:noFill/>
              </a:ln>
              <a:solidFill>
                <a:srgbClr val="FF0000"/>
              </a:solidFill>
              <a:effectLst/>
              <a:uLnTx/>
              <a:uFillTx/>
              <a:latin typeface="Arial" pitchFamily="34" charset="0"/>
              <a:ea typeface="ＭＳ Ｐゴシック" pitchFamily="-97" charset="-128"/>
              <a:cs typeface="+mn-cs"/>
            </a:endParaRPr>
          </a:p>
          <a:p>
            <a:pPr marR="0" lvl="0" algn="ctr" defTabSz="457200" rtl="0" eaLnBrk="1" fontAlgn="base" latinLnBrk="0" hangingPunct="1">
              <a:lnSpc>
                <a:spcPct val="100000"/>
              </a:lnSpc>
              <a:spcBef>
                <a:spcPct val="20000"/>
              </a:spcBef>
              <a:spcAft>
                <a:spcPct val="0"/>
              </a:spcAft>
              <a:buClrTx/>
              <a:buSzTx/>
              <a:tabLst/>
              <a:defRPr/>
            </a:pPr>
            <a:endParaRPr kumimoji="0" lang="en-US" sz="28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p:txBody>
      </p:sp>
      <p:sp>
        <p:nvSpPr>
          <p:cNvPr id="7" name="TextBox 6">
            <a:extLst>
              <a:ext uri="{FF2B5EF4-FFF2-40B4-BE49-F238E27FC236}">
                <a16:creationId xmlns:a16="http://schemas.microsoft.com/office/drawing/2014/main" id="{C747AC92-D954-478B-9498-FB4237A3E8AC}"/>
              </a:ext>
            </a:extLst>
          </p:cNvPr>
          <p:cNvSpPr txBox="1"/>
          <p:nvPr/>
        </p:nvSpPr>
        <p:spPr>
          <a:xfrm>
            <a:off x="276355" y="124081"/>
            <a:ext cx="8334245" cy="646331"/>
          </a:xfrm>
          <a:prstGeom prst="rect">
            <a:avLst/>
          </a:prstGeom>
          <a:noFill/>
        </p:spPr>
        <p:txBody>
          <a:bodyPr wrap="square" rtlCol="0">
            <a:spAutoFit/>
          </a:bodyPr>
          <a:lstStyle/>
          <a:p>
            <a:r>
              <a:rPr lang="en-US" sz="3600" dirty="0">
                <a:solidFill>
                  <a:srgbClr val="FF0000"/>
                </a:solidFill>
              </a:rPr>
              <a:t>THANKS….for being here today!</a:t>
            </a:r>
          </a:p>
        </p:txBody>
      </p:sp>
      <p:pic>
        <p:nvPicPr>
          <p:cNvPr id="3" name="Picture 2">
            <a:extLst>
              <a:ext uri="{FF2B5EF4-FFF2-40B4-BE49-F238E27FC236}">
                <a16:creationId xmlns:a16="http://schemas.microsoft.com/office/drawing/2014/main" id="{0B189AC5-17AE-4292-84DF-4ECD01C8DF13}"/>
              </a:ext>
            </a:extLst>
          </p:cNvPr>
          <p:cNvPicPr>
            <a:picLocks noChangeAspect="1"/>
          </p:cNvPicPr>
          <p:nvPr/>
        </p:nvPicPr>
        <p:blipFill>
          <a:blip r:embed="rId2"/>
          <a:stretch>
            <a:fillRect/>
          </a:stretch>
        </p:blipFill>
        <p:spPr>
          <a:xfrm>
            <a:off x="276355" y="1243345"/>
            <a:ext cx="4624313" cy="3094899"/>
          </a:xfrm>
          <a:prstGeom prst="rect">
            <a:avLst/>
          </a:prstGeom>
        </p:spPr>
      </p:pic>
    </p:spTree>
    <p:extLst>
      <p:ext uri="{BB962C8B-B14F-4D97-AF65-F5344CB8AC3E}">
        <p14:creationId xmlns:p14="http://schemas.microsoft.com/office/powerpoint/2010/main" val="1907084295"/>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641BAB-57B9-421F-97EF-576FBEC67335}"/>
              </a:ext>
            </a:extLst>
          </p:cNvPr>
          <p:cNvSpPr txBox="1"/>
          <p:nvPr/>
        </p:nvSpPr>
        <p:spPr>
          <a:xfrm>
            <a:off x="3952961" y="919430"/>
            <a:ext cx="4914685" cy="3908762"/>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3200" dirty="0">
                <a:solidFill>
                  <a:srgbClr val="000000"/>
                </a:solidFill>
                <a:latin typeface="Arial" pitchFamily="34" charset="0"/>
                <a:ea typeface="ＭＳ Ｐゴシック" pitchFamily="-97" charset="-128"/>
              </a:rPr>
              <a:t>Capital District Team</a:t>
            </a:r>
            <a:r>
              <a:rPr lang="en-US" sz="2000" dirty="0">
                <a:solidFill>
                  <a:srgbClr val="000000"/>
                </a:solidFill>
                <a:latin typeface="Arial" pitchFamily="34" charset="0"/>
                <a:ea typeface="ＭＳ Ｐゴシック" pitchFamily="-97" charset="-128"/>
              </a:rPr>
              <a:t>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2000" b="1" dirty="0">
                <a:solidFill>
                  <a:srgbClr val="000000"/>
                </a:solidFill>
                <a:latin typeface="Arial" pitchFamily="34" charset="0"/>
                <a:ea typeface="ＭＳ Ｐゴシック" pitchFamily="-97" charset="-128"/>
              </a:rPr>
              <a:t>John Morris</a:t>
            </a:r>
            <a:r>
              <a:rPr lang="en-US" sz="2000" dirty="0">
                <a:solidFill>
                  <a:srgbClr val="000000"/>
                </a:solidFill>
                <a:latin typeface="Arial" pitchFamily="34" charset="0"/>
                <a:ea typeface="ＭＳ Ｐゴシック" pitchFamily="-97" charset="-128"/>
              </a:rPr>
              <a:t>, District Membership Chair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hlinkClick r:id="rId2"/>
              </a:rPr>
              <a:t>jmorris@bealelaw.com</a:t>
            </a:r>
            <a:endPar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lang="en-US" sz="2000" i="1" dirty="0">
              <a:solidFill>
                <a:srgbClr val="000000"/>
              </a:solidFill>
              <a:latin typeface="Arial" pitchFamily="34" charset="0"/>
              <a:ea typeface="ＭＳ Ｐゴシック" pitchFamily="-97" charset="-128"/>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000" b="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Dennis Baugh, </a:t>
            </a:r>
            <a:r>
              <a:rPr kumimoji="0" lang="en-US" sz="2000"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rPr>
              <a:t>Club Strengthening Chair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2000" i="1" dirty="0">
                <a:solidFill>
                  <a:srgbClr val="000000"/>
                </a:solidFill>
                <a:latin typeface="Arial" pitchFamily="34" charset="0"/>
                <a:ea typeface="ＭＳ Ｐゴシック" pitchFamily="-97" charset="-128"/>
                <a:hlinkClick r:id="rId3"/>
              </a:rPr>
              <a:t>dennis.cdkypm@gmail.com</a:t>
            </a:r>
            <a:endParaRPr lang="en-US" sz="2000" i="1" dirty="0">
              <a:solidFill>
                <a:srgbClr val="000000"/>
              </a:solidFill>
              <a:latin typeface="Arial" pitchFamily="34" charset="0"/>
              <a:ea typeface="ＭＳ Ｐゴシック" pitchFamily="-97" charset="-128"/>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lang="en-US" sz="2000" i="1" dirty="0">
              <a:solidFill>
                <a:srgbClr val="000000"/>
              </a:solidFill>
              <a:latin typeface="Arial" pitchFamily="34" charset="0"/>
              <a:ea typeface="ＭＳ Ｐゴシック" pitchFamily="-97" charset="-128"/>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2000" b="1" dirty="0">
                <a:solidFill>
                  <a:srgbClr val="000000"/>
                </a:solidFill>
                <a:latin typeface="Arial" pitchFamily="34" charset="0"/>
                <a:ea typeface="ＭＳ Ｐゴシック" pitchFamily="-97" charset="-128"/>
              </a:rPr>
              <a:t>James Shackleford, </a:t>
            </a:r>
            <a:r>
              <a:rPr lang="en-US" sz="2000" dirty="0">
                <a:solidFill>
                  <a:srgbClr val="000000"/>
                </a:solidFill>
                <a:latin typeface="Arial" pitchFamily="34" charset="0"/>
                <a:ea typeface="ＭＳ Ｐゴシック" pitchFamily="-97" charset="-128"/>
              </a:rPr>
              <a:t>Club Opening Chair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2000" i="1" dirty="0">
                <a:solidFill>
                  <a:srgbClr val="000000"/>
                </a:solidFill>
                <a:latin typeface="Arial" pitchFamily="34" charset="0"/>
                <a:ea typeface="ＭＳ Ｐゴシック" pitchFamily="-97" charset="-128"/>
                <a:hlinkClick r:id="rId4"/>
              </a:rPr>
              <a:t>j</a:t>
            </a:r>
            <a:r>
              <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hlinkClick r:id="rId4"/>
              </a:rPr>
              <a:t>cs.Kiwanis@gmail.com</a:t>
            </a:r>
            <a:endPar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000" b="0" i="1" u="none" strike="noStrike" kern="1200" cap="none" spc="0" normalizeH="0" baseline="0" noProof="0" dirty="0">
              <a:ln>
                <a:noFill/>
              </a:ln>
              <a:solidFill>
                <a:srgbClr val="000000"/>
              </a:solidFill>
              <a:effectLst/>
              <a:uLnTx/>
              <a:uFillTx/>
              <a:latin typeface="Arial" pitchFamily="34" charset="0"/>
              <a:ea typeface="ＭＳ Ｐゴシック" pitchFamily="-97" charset="-128"/>
              <a:cs typeface="+mn-cs"/>
            </a:endParaRPr>
          </a:p>
        </p:txBody>
      </p:sp>
      <p:sp>
        <p:nvSpPr>
          <p:cNvPr id="7" name="TextBox 6">
            <a:extLst>
              <a:ext uri="{FF2B5EF4-FFF2-40B4-BE49-F238E27FC236}">
                <a16:creationId xmlns:a16="http://schemas.microsoft.com/office/drawing/2014/main" id="{C747AC92-D954-478B-9498-FB4237A3E8AC}"/>
              </a:ext>
            </a:extLst>
          </p:cNvPr>
          <p:cNvSpPr txBox="1"/>
          <p:nvPr/>
        </p:nvSpPr>
        <p:spPr>
          <a:xfrm>
            <a:off x="276355" y="124081"/>
            <a:ext cx="8334245" cy="1200329"/>
          </a:xfrm>
          <a:prstGeom prst="rect">
            <a:avLst/>
          </a:prstGeom>
          <a:noFill/>
        </p:spPr>
        <p:txBody>
          <a:bodyPr wrap="square" rtlCol="0">
            <a:spAutoFit/>
          </a:bodyPr>
          <a:lstStyle/>
          <a:p>
            <a:r>
              <a:rPr lang="en-US" sz="3600" dirty="0">
                <a:solidFill>
                  <a:srgbClr val="FF0000"/>
                </a:solidFill>
              </a:rPr>
              <a:t>THANKS….for all you do for your local community!</a:t>
            </a:r>
          </a:p>
        </p:txBody>
      </p:sp>
      <p:pic>
        <p:nvPicPr>
          <p:cNvPr id="2" name="Picture 1">
            <a:extLst>
              <a:ext uri="{FF2B5EF4-FFF2-40B4-BE49-F238E27FC236}">
                <a16:creationId xmlns:a16="http://schemas.microsoft.com/office/drawing/2014/main" id="{DACF38C7-9836-4A51-94FE-F20248FDD911}"/>
              </a:ext>
            </a:extLst>
          </p:cNvPr>
          <p:cNvPicPr>
            <a:picLocks noChangeAspect="1"/>
          </p:cNvPicPr>
          <p:nvPr/>
        </p:nvPicPr>
        <p:blipFill>
          <a:blip r:embed="rId5"/>
          <a:stretch>
            <a:fillRect/>
          </a:stretch>
        </p:blipFill>
        <p:spPr>
          <a:xfrm>
            <a:off x="356009" y="1324410"/>
            <a:ext cx="3596952" cy="3243353"/>
          </a:xfrm>
          <a:prstGeom prst="rect">
            <a:avLst/>
          </a:prstGeom>
        </p:spPr>
      </p:pic>
      <p:sp>
        <p:nvSpPr>
          <p:cNvPr id="5" name="TextBox 4">
            <a:extLst>
              <a:ext uri="{FF2B5EF4-FFF2-40B4-BE49-F238E27FC236}">
                <a16:creationId xmlns:a16="http://schemas.microsoft.com/office/drawing/2014/main" id="{94623398-D667-6C6C-CCA4-DFBC1B51DC8B}"/>
              </a:ext>
            </a:extLst>
          </p:cNvPr>
          <p:cNvSpPr txBox="1"/>
          <p:nvPr/>
        </p:nvSpPr>
        <p:spPr>
          <a:xfrm>
            <a:off x="4114800" y="2166730"/>
            <a:ext cx="44958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7421250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75B1C-3AA3-4769-B28D-F8D0BC10D1B8}"/>
              </a:ext>
            </a:extLst>
          </p:cNvPr>
          <p:cNvSpPr>
            <a:spLocks noGrp="1"/>
          </p:cNvSpPr>
          <p:nvPr>
            <p:ph type="title"/>
          </p:nvPr>
        </p:nvSpPr>
        <p:spPr/>
        <p:txBody>
          <a:bodyPr/>
          <a:lstStyle/>
          <a:p>
            <a:r>
              <a:rPr lang="en-US" dirty="0"/>
              <a:t>My club is open for help...</a:t>
            </a:r>
          </a:p>
        </p:txBody>
      </p:sp>
      <p:pic>
        <p:nvPicPr>
          <p:cNvPr id="2050" name="Picture 2" descr="Showing Up as a Manager and Asking for Help - East Tenth Group">
            <a:extLst>
              <a:ext uri="{FF2B5EF4-FFF2-40B4-BE49-F238E27FC236}">
                <a16:creationId xmlns:a16="http://schemas.microsoft.com/office/drawing/2014/main" id="{7851C7CD-8274-4165-8831-2DEDDBC2C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28750"/>
            <a:ext cx="5392738" cy="3584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E539B-3A4C-49A1-97DE-274A2C6A3768}"/>
              </a:ext>
            </a:extLst>
          </p:cNvPr>
          <p:cNvSpPr txBox="1"/>
          <p:nvPr/>
        </p:nvSpPr>
        <p:spPr>
          <a:xfrm>
            <a:off x="5867400" y="1657350"/>
            <a:ext cx="29718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Buy-in comes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231775" marR="0" lvl="0" indent="-231775" algn="l" defTabSz="914400" rtl="0" eaLnBrk="1" fontAlgn="auto" latinLnBrk="0" hangingPunct="1">
              <a:lnSpc>
                <a:spcPct val="100000"/>
              </a:lnSpc>
              <a:spcBef>
                <a:spcPts val="0"/>
              </a:spcBef>
              <a:spcAft>
                <a:spcPts val="0"/>
              </a:spcAft>
              <a:buClr>
                <a:srgbClr val="00397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members</a:t>
            </a:r>
          </a:p>
          <a:p>
            <a:pPr marL="231775" marR="0" lvl="0" indent="-231775" algn="l" defTabSz="914400" rtl="0" eaLnBrk="1" fontAlgn="auto" latinLnBrk="0" hangingPunct="1">
              <a:lnSpc>
                <a:spcPct val="100000"/>
              </a:lnSpc>
              <a:spcBef>
                <a:spcPts val="0"/>
              </a:spcBef>
              <a:spcAft>
                <a:spcPts val="0"/>
              </a:spcAft>
              <a:buClr>
                <a:srgbClr val="003974"/>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231775" marR="0" lvl="0" indent="-231775" algn="l" defTabSz="914400" rtl="0" eaLnBrk="1" fontAlgn="auto" latinLnBrk="0" hangingPunct="1">
              <a:lnSpc>
                <a:spcPct val="100000"/>
              </a:lnSpc>
              <a:spcBef>
                <a:spcPts val="0"/>
              </a:spcBef>
              <a:spcAft>
                <a:spcPts val="0"/>
              </a:spcAft>
              <a:buClr>
                <a:srgbClr val="00397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Identifying the gaps/challenges</a:t>
            </a:r>
          </a:p>
          <a:p>
            <a:pPr marL="231775" marR="0" lvl="0" indent="-231775" algn="l" defTabSz="914400" rtl="0" eaLnBrk="1" fontAlgn="auto" latinLnBrk="0" hangingPunct="1">
              <a:lnSpc>
                <a:spcPct val="100000"/>
              </a:lnSpc>
              <a:spcBef>
                <a:spcPts val="0"/>
              </a:spcBef>
              <a:spcAft>
                <a:spcPts val="0"/>
              </a:spcAft>
              <a:buClr>
                <a:srgbClr val="003974"/>
              </a:buClr>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231775" marR="0" lvl="0" indent="-231775" algn="l" defTabSz="914400" rtl="0" eaLnBrk="1" fontAlgn="auto" latinLnBrk="0" hangingPunct="1">
              <a:lnSpc>
                <a:spcPct val="100000"/>
              </a:lnSpc>
              <a:spcBef>
                <a:spcPts val="0"/>
              </a:spcBef>
              <a:spcAft>
                <a:spcPts val="0"/>
              </a:spcAft>
              <a:buClr>
                <a:srgbClr val="00397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Asking for help</a:t>
            </a:r>
          </a:p>
        </p:txBody>
      </p:sp>
    </p:spTree>
    <p:extLst>
      <p:ext uri="{BB962C8B-B14F-4D97-AF65-F5344CB8AC3E}">
        <p14:creationId xmlns:p14="http://schemas.microsoft.com/office/powerpoint/2010/main" val="293009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ircle(in)">
                                      <p:cBhvr>
                                        <p:cTn id="7" dur="2000"/>
                                        <p:tgtEl>
                                          <p:spTgt spid="2">
                                            <p:txEl>
                                              <p:pRg st="2" end="2"/>
                                            </p:txEl>
                                          </p:spTgt>
                                        </p:tgtEl>
                                      </p:cBhvr>
                                    </p:animEffect>
                                  </p:childTnLst>
                                </p:cTn>
                              </p:par>
                              <p:par>
                                <p:cTn id="8" presetID="6" presetClass="entr" presetSubtype="16" fill="hold" nodeType="withEffect">
                                  <p:stCondLst>
                                    <p:cond delay="50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circle(in)">
                                      <p:cBhvr>
                                        <p:cTn id="10" dur="2000"/>
                                        <p:tgtEl>
                                          <p:spTgt spid="2">
                                            <p:txEl>
                                              <p:pRg st="4" end="4"/>
                                            </p:txEl>
                                          </p:spTgt>
                                        </p:tgtEl>
                                      </p:cBhvr>
                                    </p:animEffect>
                                  </p:childTnLst>
                                </p:cTn>
                              </p:par>
                              <p:par>
                                <p:cTn id="11" presetID="6" presetClass="entr" presetSubtype="16" fill="hold" nodeType="withEffect">
                                  <p:stCondLst>
                                    <p:cond delay="50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circle(in)">
                                      <p:cBhvr>
                                        <p:cTn id="13"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66579-69F0-444E-B3A0-96EB120E7A88}"/>
              </a:ext>
            </a:extLst>
          </p:cNvPr>
          <p:cNvSpPr>
            <a:spLocks noGrp="1"/>
          </p:cNvSpPr>
          <p:nvPr>
            <p:ph type="body" idx="1"/>
          </p:nvPr>
        </p:nvSpPr>
        <p:spPr>
          <a:xfrm>
            <a:off x="533401" y="1314451"/>
            <a:ext cx="3886199" cy="3280172"/>
          </a:xfrm>
        </p:spPr>
        <p:txBody>
          <a:bodyPr/>
          <a:lstStyle/>
          <a:p>
            <a:endParaRPr lang="en-US" sz="1200" dirty="0"/>
          </a:p>
          <a:p>
            <a:r>
              <a:rPr lang="en-US" dirty="0"/>
              <a:t>A club coach will:</a:t>
            </a:r>
          </a:p>
          <a:p>
            <a:endParaRPr lang="en-US" sz="1000" dirty="0"/>
          </a:p>
          <a:p>
            <a:pPr marL="231775" indent="-231775">
              <a:buFont typeface="Arial" panose="020B0604020202020204" pitchFamily="34" charset="0"/>
              <a:buChar char="•"/>
            </a:pPr>
            <a:r>
              <a:rPr lang="en-US" dirty="0"/>
              <a:t>Monitor</a:t>
            </a:r>
          </a:p>
          <a:p>
            <a:pPr marL="231775" indent="-231775">
              <a:buFont typeface="Arial" panose="020B0604020202020204" pitchFamily="34" charset="0"/>
              <a:buChar char="•"/>
            </a:pPr>
            <a:endParaRPr lang="en-US" sz="1000" dirty="0"/>
          </a:p>
          <a:p>
            <a:pPr marL="231775" indent="-231775">
              <a:buFont typeface="Arial" panose="020B0604020202020204" pitchFamily="34" charset="0"/>
              <a:buChar char="•"/>
            </a:pPr>
            <a:r>
              <a:rPr lang="en-US" dirty="0"/>
              <a:t>Celebrate </a:t>
            </a:r>
          </a:p>
          <a:p>
            <a:pPr marL="231775" indent="-231775">
              <a:buFont typeface="Arial" panose="020B0604020202020204" pitchFamily="34" charset="0"/>
              <a:buChar char="•"/>
            </a:pPr>
            <a:endParaRPr lang="en-US" sz="1000" dirty="0"/>
          </a:p>
          <a:p>
            <a:pPr marL="231775" indent="-231775">
              <a:buFont typeface="Arial" panose="020B0604020202020204" pitchFamily="34" charset="0"/>
              <a:buChar char="•"/>
            </a:pPr>
            <a:r>
              <a:rPr lang="en-US" dirty="0"/>
              <a:t>Encourage growth</a:t>
            </a:r>
          </a:p>
        </p:txBody>
      </p:sp>
      <p:sp>
        <p:nvSpPr>
          <p:cNvPr id="3" name="Title 2">
            <a:extLst>
              <a:ext uri="{FF2B5EF4-FFF2-40B4-BE49-F238E27FC236}">
                <a16:creationId xmlns:a16="http://schemas.microsoft.com/office/drawing/2014/main" id="{97EE67EF-78A8-4EFE-B93F-CF3567C70C60}"/>
              </a:ext>
            </a:extLst>
          </p:cNvPr>
          <p:cNvSpPr>
            <a:spLocks noGrp="1"/>
          </p:cNvSpPr>
          <p:nvPr>
            <p:ph type="title"/>
          </p:nvPr>
        </p:nvSpPr>
        <p:spPr/>
        <p:txBody>
          <a:bodyPr/>
          <a:lstStyle/>
          <a:p>
            <a:r>
              <a:rPr lang="en-US" dirty="0"/>
              <a:t>What do coaches do?</a:t>
            </a:r>
          </a:p>
        </p:txBody>
      </p:sp>
      <p:pic>
        <p:nvPicPr>
          <p:cNvPr id="5" name="Picture 4" descr="A group of people sitting at a table&#10;&#10;Description automatically generated">
            <a:extLst>
              <a:ext uri="{FF2B5EF4-FFF2-40B4-BE49-F238E27FC236}">
                <a16:creationId xmlns:a16="http://schemas.microsoft.com/office/drawing/2014/main" id="{2F78132C-BF4A-4CAB-93F6-31CDF257ADC9}"/>
              </a:ext>
            </a:extLst>
          </p:cNvPr>
          <p:cNvPicPr>
            <a:picLocks noChangeAspect="1"/>
          </p:cNvPicPr>
          <p:nvPr/>
        </p:nvPicPr>
        <p:blipFill>
          <a:blip r:embed="rId3"/>
          <a:stretch>
            <a:fillRect/>
          </a:stretch>
        </p:blipFill>
        <p:spPr>
          <a:xfrm>
            <a:off x="4495800" y="1352550"/>
            <a:ext cx="4322689" cy="3365329"/>
          </a:xfrm>
          <a:prstGeom prst="rect">
            <a:avLst/>
          </a:prstGeom>
        </p:spPr>
      </p:pic>
    </p:spTree>
    <p:extLst>
      <p:ext uri="{BB962C8B-B14F-4D97-AF65-F5344CB8AC3E}">
        <p14:creationId xmlns:p14="http://schemas.microsoft.com/office/powerpoint/2010/main" val="38522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ircle(in)">
                                      <p:cBhvr>
                                        <p:cTn id="7" dur="500"/>
                                        <p:tgtEl>
                                          <p:spTgt spid="2">
                                            <p:txEl>
                                              <p:pRg st="3" end="3"/>
                                            </p:txEl>
                                          </p:spTgt>
                                        </p:tgtEl>
                                      </p:cBhvr>
                                    </p:animEffect>
                                  </p:childTnLst>
                                </p:cTn>
                              </p:par>
                            </p:childTnLst>
                          </p:cTn>
                        </p:par>
                        <p:par>
                          <p:cTn id="8" fill="hold">
                            <p:stCondLst>
                              <p:cond delay="1000"/>
                            </p:stCondLst>
                            <p:childTnLst>
                              <p:par>
                                <p:cTn id="9" presetID="6" presetClass="entr" presetSubtype="16" fill="hold" nodeType="afterEffect">
                                  <p:stCondLst>
                                    <p:cond delay="500"/>
                                  </p:stCondLst>
                                  <p:childTnLst>
                                    <p:set>
                                      <p:cBhvr>
                                        <p:cTn id="10" dur="1" fill="hold">
                                          <p:stCondLst>
                                            <p:cond delay="0"/>
                                          </p:stCondLst>
                                        </p:cTn>
                                        <p:tgtEl>
                                          <p:spTgt spid="2">
                                            <p:txEl>
                                              <p:pRg st="5" end="5"/>
                                            </p:txEl>
                                          </p:spTgt>
                                        </p:tgtEl>
                                        <p:attrNameLst>
                                          <p:attrName>style.visibility</p:attrName>
                                        </p:attrNameLst>
                                      </p:cBhvr>
                                      <p:to>
                                        <p:strVal val="visible"/>
                                      </p:to>
                                    </p:set>
                                    <p:animEffect transition="in" filter="circle(in)">
                                      <p:cBhvr>
                                        <p:cTn id="11" dur="500"/>
                                        <p:tgtEl>
                                          <p:spTgt spid="2">
                                            <p:txEl>
                                              <p:pRg st="5" end="5"/>
                                            </p:txEl>
                                          </p:spTgt>
                                        </p:tgtEl>
                                      </p:cBhvr>
                                    </p:animEffect>
                                  </p:childTnLst>
                                </p:cTn>
                              </p:par>
                            </p:childTnLst>
                          </p:cTn>
                        </p:par>
                        <p:par>
                          <p:cTn id="12" fill="hold">
                            <p:stCondLst>
                              <p:cond delay="2000"/>
                            </p:stCondLst>
                            <p:childTnLst>
                              <p:par>
                                <p:cTn id="13" presetID="6" presetClass="entr" presetSubtype="16" fill="hold" nodeType="afterEffect">
                                  <p:stCondLst>
                                    <p:cond delay="50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circle(in)">
                                      <p:cBhvr>
                                        <p:cTn id="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66579-69F0-444E-B3A0-96EB120E7A88}"/>
              </a:ext>
            </a:extLst>
          </p:cNvPr>
          <p:cNvSpPr>
            <a:spLocks noGrp="1"/>
          </p:cNvSpPr>
          <p:nvPr>
            <p:ph type="body" idx="1"/>
          </p:nvPr>
        </p:nvSpPr>
        <p:spPr>
          <a:xfrm>
            <a:off x="304800" y="1352550"/>
            <a:ext cx="3352043" cy="3280172"/>
          </a:xfrm>
        </p:spPr>
        <p:txBody>
          <a:bodyPr/>
          <a:lstStyle/>
          <a:p>
            <a:r>
              <a:rPr lang="en-US" dirty="0"/>
              <a:t>Look for:</a:t>
            </a:r>
          </a:p>
          <a:p>
            <a:endParaRPr lang="en-US" sz="1000" dirty="0"/>
          </a:p>
          <a:p>
            <a:pPr marL="231775" indent="-231775">
              <a:buFont typeface="Arial" panose="020B0604020202020204" pitchFamily="34" charset="0"/>
              <a:buChar char="•"/>
            </a:pPr>
            <a:r>
              <a:rPr lang="en-US" sz="1800" b="1" dirty="0"/>
              <a:t>Participation</a:t>
            </a:r>
          </a:p>
          <a:p>
            <a:pPr marL="974725" lvl="1" indent="-231775">
              <a:buFont typeface="Arial" panose="020B0604020202020204" pitchFamily="34" charset="0"/>
              <a:buChar char="•"/>
            </a:pPr>
            <a:r>
              <a:rPr lang="en-US" sz="1600" dirty="0"/>
              <a:t>Club</a:t>
            </a:r>
          </a:p>
          <a:p>
            <a:pPr marL="974725" lvl="1" indent="-231775">
              <a:buFont typeface="Arial" panose="020B0604020202020204" pitchFamily="34" charset="0"/>
              <a:buChar char="•"/>
            </a:pPr>
            <a:r>
              <a:rPr lang="en-US" sz="1600" dirty="0"/>
              <a:t>Division</a:t>
            </a:r>
          </a:p>
          <a:p>
            <a:pPr marL="974725" lvl="1" indent="-231775">
              <a:buFont typeface="Arial" panose="020B0604020202020204" pitchFamily="34" charset="0"/>
              <a:buChar char="•"/>
            </a:pPr>
            <a:r>
              <a:rPr lang="en-US" sz="1600" dirty="0"/>
              <a:t>District</a:t>
            </a:r>
          </a:p>
          <a:p>
            <a:pPr marL="974725" lvl="1" indent="-231775">
              <a:buFont typeface="Arial" panose="020B0604020202020204" pitchFamily="34" charset="0"/>
              <a:buChar char="•"/>
            </a:pPr>
            <a:endParaRPr lang="en-US" sz="1000" dirty="0"/>
          </a:p>
          <a:p>
            <a:pPr marL="231775" indent="-231775">
              <a:buFont typeface="Arial" panose="020B0604020202020204" pitchFamily="34" charset="0"/>
              <a:buChar char="•"/>
            </a:pPr>
            <a:r>
              <a:rPr lang="en-US" sz="1800" b="1" dirty="0"/>
              <a:t>Key habits:</a:t>
            </a:r>
          </a:p>
          <a:p>
            <a:pPr marL="974725" lvl="1" indent="-231775">
              <a:buFont typeface="Arial" panose="020B0604020202020204" pitchFamily="34" charset="0"/>
              <a:buChar char="•"/>
            </a:pPr>
            <a:r>
              <a:rPr lang="en-US" sz="1600" dirty="0"/>
              <a:t>effective?</a:t>
            </a:r>
          </a:p>
          <a:p>
            <a:pPr marL="974725" lvl="1" indent="-231775">
              <a:buFont typeface="Arial" panose="020B0604020202020204" pitchFamily="34" charset="0"/>
              <a:buChar char="•"/>
            </a:pPr>
            <a:r>
              <a:rPr lang="en-US" sz="1600" dirty="0"/>
              <a:t>focused on the right stuff?</a:t>
            </a:r>
          </a:p>
          <a:p>
            <a:endParaRPr lang="en-US" dirty="0"/>
          </a:p>
        </p:txBody>
      </p:sp>
      <p:sp>
        <p:nvSpPr>
          <p:cNvPr id="3" name="Title 2">
            <a:extLst>
              <a:ext uri="{FF2B5EF4-FFF2-40B4-BE49-F238E27FC236}">
                <a16:creationId xmlns:a16="http://schemas.microsoft.com/office/drawing/2014/main" id="{97EE67EF-78A8-4EFE-B93F-CF3567C70C60}"/>
              </a:ext>
            </a:extLst>
          </p:cNvPr>
          <p:cNvSpPr>
            <a:spLocks noGrp="1"/>
          </p:cNvSpPr>
          <p:nvPr>
            <p:ph type="title"/>
          </p:nvPr>
        </p:nvSpPr>
        <p:spPr/>
        <p:txBody>
          <a:bodyPr/>
          <a:lstStyle/>
          <a:p>
            <a:r>
              <a:rPr lang="en-US" dirty="0"/>
              <a:t>Support and Guidance</a:t>
            </a:r>
          </a:p>
        </p:txBody>
      </p:sp>
      <p:pic>
        <p:nvPicPr>
          <p:cNvPr id="5122" name="Picture 2" descr="Kiwanis District Convention | Kiwanis Club of Carrollton, Georgia">
            <a:extLst>
              <a:ext uri="{FF2B5EF4-FFF2-40B4-BE49-F238E27FC236}">
                <a16:creationId xmlns:a16="http://schemas.microsoft.com/office/drawing/2014/main" id="{FD169398-80D9-4B79-9F96-188358B66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843" y="1428750"/>
            <a:ext cx="510615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75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par>
                          <p:cTn id="8" fill="hold">
                            <p:stCondLst>
                              <p:cond delay="1250"/>
                            </p:stCondLst>
                            <p:childTnLst>
                              <p:par>
                                <p:cTn id="9" presetID="16" presetClass="entr" presetSubtype="21" fill="hold" nodeType="afterEffect">
                                  <p:stCondLst>
                                    <p:cond delay="75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barn(inVertical)">
                                      <p:cBhvr>
                                        <p:cTn id="11" dur="500"/>
                                        <p:tgtEl>
                                          <p:spTgt spid="2">
                                            <p:txEl>
                                              <p:pRg st="3" end="3"/>
                                            </p:txEl>
                                          </p:spTgt>
                                        </p:tgtEl>
                                      </p:cBhvr>
                                    </p:animEffect>
                                  </p:childTnLst>
                                </p:cTn>
                              </p:par>
                            </p:childTnLst>
                          </p:cTn>
                        </p:par>
                        <p:par>
                          <p:cTn id="12" fill="hold">
                            <p:stCondLst>
                              <p:cond delay="2500"/>
                            </p:stCondLst>
                            <p:childTnLst>
                              <p:par>
                                <p:cTn id="13" presetID="16" presetClass="entr" presetSubtype="21" fill="hold" nodeType="afterEffect">
                                  <p:stCondLst>
                                    <p:cond delay="75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arn(inVertical)">
                                      <p:cBhvr>
                                        <p:cTn id="15" dur="500"/>
                                        <p:tgtEl>
                                          <p:spTgt spid="2">
                                            <p:txEl>
                                              <p:pRg st="4" end="4"/>
                                            </p:txEl>
                                          </p:spTgt>
                                        </p:tgtEl>
                                      </p:cBhvr>
                                    </p:animEffect>
                                  </p:childTnLst>
                                </p:cTn>
                              </p:par>
                            </p:childTnLst>
                          </p:cTn>
                        </p:par>
                        <p:par>
                          <p:cTn id="16" fill="hold">
                            <p:stCondLst>
                              <p:cond delay="3750"/>
                            </p:stCondLst>
                            <p:childTnLst>
                              <p:par>
                                <p:cTn id="17" presetID="16" presetClass="entr" presetSubtype="21" fill="hold" nodeType="afterEffect">
                                  <p:stCondLst>
                                    <p:cond delay="75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childTnLst>
                          </p:cTn>
                        </p:par>
                        <p:par>
                          <p:cTn id="20" fill="hold">
                            <p:stCondLst>
                              <p:cond delay="5000"/>
                            </p:stCondLst>
                            <p:childTnLst>
                              <p:par>
                                <p:cTn id="21" presetID="16" presetClass="entr" presetSubtype="21" fill="hold" nodeType="after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barn(inVertical)">
                                      <p:cBhvr>
                                        <p:cTn id="23" dur="500"/>
                                        <p:tgtEl>
                                          <p:spTgt spid="2">
                                            <p:txEl>
                                              <p:pRg st="7" end="7"/>
                                            </p:txEl>
                                          </p:spTgt>
                                        </p:tgtEl>
                                      </p:cBhvr>
                                    </p:animEffect>
                                  </p:childTnLst>
                                </p:cTn>
                              </p:par>
                            </p:childTnLst>
                          </p:cTn>
                        </p:par>
                        <p:par>
                          <p:cTn id="24" fill="hold">
                            <p:stCondLst>
                              <p:cond delay="5500"/>
                            </p:stCondLst>
                            <p:childTnLst>
                              <p:par>
                                <p:cTn id="25" presetID="16" presetClass="entr" presetSubtype="21" fill="hold" nodeType="after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barn(inVertical)">
                                      <p:cBhvr>
                                        <p:cTn id="27" dur="500"/>
                                        <p:tgtEl>
                                          <p:spTgt spid="2">
                                            <p:txEl>
                                              <p:pRg st="8" end="8"/>
                                            </p:txEl>
                                          </p:spTgt>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barn(inVertical)">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E67EF-78A8-4EFE-B93F-CF3567C70C60}"/>
              </a:ext>
            </a:extLst>
          </p:cNvPr>
          <p:cNvSpPr>
            <a:spLocks noGrp="1"/>
          </p:cNvSpPr>
          <p:nvPr>
            <p:ph type="title"/>
          </p:nvPr>
        </p:nvSpPr>
        <p:spPr/>
        <p:txBody>
          <a:bodyPr/>
          <a:lstStyle/>
          <a:p>
            <a:r>
              <a:rPr lang="en-US" dirty="0"/>
              <a:t>Support and Guidance</a:t>
            </a:r>
          </a:p>
        </p:txBody>
      </p:sp>
      <p:sp>
        <p:nvSpPr>
          <p:cNvPr id="5" name="Text Placeholder 4">
            <a:extLst>
              <a:ext uri="{FF2B5EF4-FFF2-40B4-BE49-F238E27FC236}">
                <a16:creationId xmlns:a16="http://schemas.microsoft.com/office/drawing/2014/main" id="{92F9A98B-6348-42FD-8431-2071C019C451}"/>
              </a:ext>
            </a:extLst>
          </p:cNvPr>
          <p:cNvSpPr>
            <a:spLocks noGrp="1"/>
          </p:cNvSpPr>
          <p:nvPr>
            <p:ph type="body" idx="1"/>
          </p:nvPr>
        </p:nvSpPr>
        <p:spPr>
          <a:xfrm>
            <a:off x="533401" y="1314451"/>
            <a:ext cx="8153400" cy="723899"/>
          </a:xfrm>
        </p:spPr>
        <p:txBody>
          <a:bodyPr/>
          <a:lstStyle/>
          <a:p>
            <a:pPr algn="ctr"/>
            <a:r>
              <a:rPr lang="en-US" dirty="0"/>
              <a:t>Officer transition &amp; Club Leadership Education</a:t>
            </a:r>
          </a:p>
        </p:txBody>
      </p:sp>
      <p:pic>
        <p:nvPicPr>
          <p:cNvPr id="4" name="Picture 3" descr="A group of people sitting at a table&#10;&#10;Description automatically generated">
            <a:extLst>
              <a:ext uri="{FF2B5EF4-FFF2-40B4-BE49-F238E27FC236}">
                <a16:creationId xmlns:a16="http://schemas.microsoft.com/office/drawing/2014/main" id="{66A180D4-3021-4A3C-B619-78E41B56690B}"/>
              </a:ext>
            </a:extLst>
          </p:cNvPr>
          <p:cNvPicPr>
            <a:picLocks noChangeAspect="1"/>
          </p:cNvPicPr>
          <p:nvPr/>
        </p:nvPicPr>
        <p:blipFill>
          <a:blip r:embed="rId3"/>
          <a:stretch>
            <a:fillRect/>
          </a:stretch>
        </p:blipFill>
        <p:spPr>
          <a:xfrm>
            <a:off x="2209800" y="1989596"/>
            <a:ext cx="4588640" cy="3060049"/>
          </a:xfrm>
          <a:prstGeom prst="rect">
            <a:avLst/>
          </a:prstGeom>
        </p:spPr>
      </p:pic>
    </p:spTree>
    <p:extLst>
      <p:ext uri="{BB962C8B-B14F-4D97-AF65-F5344CB8AC3E}">
        <p14:creationId xmlns:p14="http://schemas.microsoft.com/office/powerpoint/2010/main" val="220112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aders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algn="l">
          <a:defRPr dirty="0" smtClean="0"/>
        </a:defPPr>
      </a:lstStyle>
    </a:txDef>
  </a:objectDefaults>
  <a:extraClrSchemeLst/>
</a:theme>
</file>

<file path=ppt/theme/theme2.xml><?xml version="1.0" encoding="utf-8"?>
<a:theme xmlns:a="http://schemas.openxmlformats.org/drawingml/2006/main" name="Formula_Template_Col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9626E48-2633-4046-AC88-6732CA3FC9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TS101875474</Template>
  <TotalTime>9454</TotalTime>
  <Words>1902</Words>
  <Application>Microsoft Office PowerPoint</Application>
  <PresentationFormat>On-screen Show (16:9)</PresentationFormat>
  <Paragraphs>297</Paragraphs>
  <Slides>51</Slides>
  <Notes>18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51</vt:i4>
      </vt:variant>
    </vt:vector>
  </HeadingPairs>
  <TitlesOfParts>
    <vt:vector size="68" baseType="lpstr">
      <vt:lpstr>Arial</vt:lpstr>
      <vt:lpstr>Arial Narrow</vt:lpstr>
      <vt:lpstr>Calibri</vt:lpstr>
      <vt:lpstr>Calibri Light</vt:lpstr>
      <vt:lpstr>Courier New</vt:lpstr>
      <vt:lpstr>Georgia</vt:lpstr>
      <vt:lpstr>Myriad Pro</vt:lpstr>
      <vt:lpstr>Noto Sans Symbols</vt:lpstr>
      <vt:lpstr>Palatino Linotype</vt:lpstr>
      <vt:lpstr>Times New Roman</vt:lpstr>
      <vt:lpstr>Verdana</vt:lpstr>
      <vt:lpstr>Wingdings</vt:lpstr>
      <vt:lpstr>Leadership</vt:lpstr>
      <vt:lpstr>Formula_Template_Color</vt:lpstr>
      <vt:lpstr>Custom Design</vt:lpstr>
      <vt:lpstr>1_Custom Design</vt:lpstr>
      <vt:lpstr>Kiwanis PPT Template</vt:lpstr>
      <vt:lpstr>“How To Know If you Club Needs a Coach/Techniques”</vt:lpstr>
      <vt:lpstr>Thank you to our Education Session Sponsor</vt:lpstr>
      <vt:lpstr>PowerPoint Presentation</vt:lpstr>
      <vt:lpstr>PowerPoint Presentation</vt:lpstr>
      <vt:lpstr>PowerPoint Presentation</vt:lpstr>
      <vt:lpstr>My club is open for help...</vt:lpstr>
      <vt:lpstr>What do coaches do?</vt:lpstr>
      <vt:lpstr>Support and Guidance</vt:lpstr>
      <vt:lpstr>Support and Guidance</vt:lpstr>
      <vt:lpstr>The club’s cheerleader!!</vt:lpstr>
      <vt:lpstr>Measuring Success</vt:lpstr>
      <vt:lpstr>Measuring Success</vt:lpstr>
      <vt:lpstr>Measuring Success</vt:lpstr>
      <vt:lpstr>Measuring Success</vt:lpstr>
      <vt:lpstr>PowerPoint Presentation</vt:lpstr>
      <vt:lpstr>Diagnosing The Possibilities</vt:lpstr>
      <vt:lpstr>PowerPoint Presentation</vt:lpstr>
      <vt:lpstr>Where To Start</vt:lpstr>
      <vt:lpstr>Diagnosing The Possibilities</vt:lpstr>
      <vt:lpstr>Diagnosing The Possibilities</vt:lpstr>
      <vt:lpstr>Diagnosing The Possibilities</vt:lpstr>
      <vt:lpstr>Diagnosing The Possibilities</vt:lpstr>
      <vt:lpstr>Expanding our Hands of Service</vt:lpstr>
      <vt:lpstr>Sharing Service with others...</vt:lpstr>
      <vt:lpstr>PowerPoint Presentation</vt:lpstr>
      <vt:lpstr>PowerPoint Presentation</vt:lpstr>
      <vt:lpstr>PowerPoint Presentation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THEN: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Chaves</dc:creator>
  <cp:lastModifiedBy>Eric Lamb</cp:lastModifiedBy>
  <cp:revision>126</cp:revision>
  <cp:lastPrinted>2023-02-23T17:00:49Z</cp:lastPrinted>
  <dcterms:created xsi:type="dcterms:W3CDTF">2013-05-17T05:28:35Z</dcterms:created>
  <dcterms:modified xsi:type="dcterms:W3CDTF">2023-02-25T18:10:33Z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TC018754749991</vt:lpwstr>
  </property>
</Properties>
</file>