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4"/>
  </p:sldMasterIdLst>
  <p:notesMasterIdLst>
    <p:notesMasterId r:id="rId18"/>
  </p:notesMasterIdLst>
  <p:handoutMasterIdLst>
    <p:handoutMasterId r:id="rId19"/>
  </p:handoutMasterIdLst>
  <p:sldIdLst>
    <p:sldId id="319" r:id="rId5"/>
    <p:sldId id="321" r:id="rId6"/>
    <p:sldId id="320" r:id="rId7"/>
    <p:sldId id="322" r:id="rId8"/>
    <p:sldId id="324" r:id="rId9"/>
    <p:sldId id="323" r:id="rId10"/>
    <p:sldId id="325" r:id="rId11"/>
    <p:sldId id="332" r:id="rId12"/>
    <p:sldId id="327" r:id="rId13"/>
    <p:sldId id="328" r:id="rId14"/>
    <p:sldId id="329" r:id="rId15"/>
    <p:sldId id="331" r:id="rId16"/>
    <p:sldId id="330" r:id="rId17"/>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75A"/>
    <a:srgbClr val="003974"/>
    <a:srgbClr val="EBEBEB"/>
    <a:srgbClr val="AAA9AA"/>
    <a:srgbClr val="9ACAE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BEB37-32B5-FE49-58E2-37C4FD074674}" v="1" dt="2024-05-16T17:44:07.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p:restoredTop sz="91224" autoAdjust="0"/>
  </p:normalViewPr>
  <p:slideViewPr>
    <p:cSldViewPr>
      <p:cViewPr varScale="1">
        <p:scale>
          <a:sx n="106" d="100"/>
          <a:sy n="106" d="100"/>
        </p:scale>
        <p:origin x="1476" y="31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3080" y="19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A0B60EF-6A4C-46B1-B760-BA5A55332EBF}" type="datetimeFigureOut">
              <a:rPr lang="en-US" smtClean="0"/>
              <a:pPr/>
              <a:t>2/26/2026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D9CF6E8-D45E-45E7-A100-4A32BE6E633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9920" cy="480059"/>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587" y="0"/>
            <a:ext cx="3169920" cy="480059"/>
          </a:xfrm>
          <a:prstGeom prst="rect">
            <a:avLst/>
          </a:prstGeom>
          <a:noFill/>
          <a:ln>
            <a:noFill/>
          </a:ln>
        </p:spPr>
        <p:txBody>
          <a:bodyPr lIns="91425" tIns="91425" rIns="91425" bIns="91425"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31520" y="4560569"/>
            <a:ext cx="5852159" cy="432053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19474"/>
            <a:ext cx="3169920" cy="480059"/>
          </a:xfrm>
          <a:prstGeom prst="rect">
            <a:avLst/>
          </a:prstGeom>
          <a:noFill/>
          <a:ln>
            <a:noFill/>
          </a:ln>
        </p:spPr>
        <p:txBody>
          <a:bodyPr lIns="91425" tIns="91425" rIns="91425" bIns="91425" anchor="b"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587" y="9119474"/>
            <a:ext cx="3169920" cy="480059"/>
          </a:xfrm>
          <a:prstGeom prst="rect">
            <a:avLst/>
          </a:prstGeom>
          <a:noFill/>
          <a:ln>
            <a:noFill/>
          </a:ln>
        </p:spPr>
        <p:txBody>
          <a:bodyPr lIns="96650" tIns="48325" rIns="96650" bIns="48325" anchor="b" anchorCtr="0">
            <a:noAutofit/>
          </a:bodyPr>
          <a:lstStyle/>
          <a:p>
            <a:pPr marL="0" marR="0" lvl="0" indent="0" algn="r" rtl="0">
              <a:spcBef>
                <a:spcPts val="0"/>
              </a:spcBef>
              <a:buSzPct val="25000"/>
              <a:buNone/>
            </a:pPr>
            <a:fld id="{00000000-1234-1234-1234-123412341234}" type="slidenum">
              <a:rPr lang="en-US" sz="13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460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say </a:t>
            </a:r>
            <a:r>
              <a:rPr lang="en-US" i="1" dirty="0"/>
              <a:t>intentional</a:t>
            </a:r>
            <a:r>
              <a:rPr lang="en-US" dirty="0"/>
              <a:t>, we mean service that is planned with purpose and aligned with what your club cares about.</a:t>
            </a:r>
          </a:p>
          <a:p>
            <a:r>
              <a:rPr lang="en-US" dirty="0"/>
              <a:t>Intentional service doesn’t mean more work—it means clearer direction. Make a calendar for the year and send out reminders ahead of time, so members can add to their calendars.</a:t>
            </a:r>
          </a:p>
          <a:p>
            <a:r>
              <a:rPr lang="en-US" dirty="0"/>
              <a:t>This approach helps members feel confident, valued, and excited to participate.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079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service like a destination. We don’t just decide where we’re going — we use a </a:t>
            </a:r>
            <a:r>
              <a:rPr lang="en-US" b="1" dirty="0"/>
              <a:t>GPS</a:t>
            </a:r>
            <a:r>
              <a:rPr lang="en-US" dirty="0"/>
              <a:t> to guide us, make planned stops along the way, and adjust when needed. Planning at the beginning of the year and add to Calendar. Review monthly</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8264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Community connection:</a:t>
            </a:r>
            <a:r>
              <a:rPr lang="en-US" dirty="0"/>
              <a:t> About </a:t>
            </a:r>
            <a:r>
              <a:rPr lang="en-US" b="1" dirty="0"/>
              <a:t>1 in 4 Americans volunteer each year</a:t>
            </a:r>
            <a:r>
              <a:rPr lang="en-US" dirty="0"/>
              <a:t>, contributing billions of hours of service nationwide. Communities with active volunteers tend to be more connected and resilient.</a:t>
            </a:r>
          </a:p>
          <a:p>
            <a:r>
              <a:rPr lang="en-US" b="1" dirty="0"/>
              <a:t>Mental health:</a:t>
            </a:r>
            <a:r>
              <a:rPr lang="en-US" dirty="0"/>
              <a:t> Multiple studies show volunteering is linked to </a:t>
            </a:r>
            <a:r>
              <a:rPr lang="en-US" b="1" dirty="0"/>
              <a:t>lower stress and depression</a:t>
            </a:r>
            <a:r>
              <a:rPr lang="en-US" dirty="0"/>
              <a:t> and higher feelings of purpose and happiness—often called the </a:t>
            </a:r>
            <a:r>
              <a:rPr lang="en-US" i="1" dirty="0"/>
              <a:t>“helper’s high.”</a:t>
            </a:r>
            <a:endParaRPr lang="en-US" dirty="0"/>
          </a:p>
          <a:p>
            <a:r>
              <a:rPr lang="en-US" b="1" dirty="0"/>
              <a:t>Leadership skills:</a:t>
            </a:r>
            <a:r>
              <a:rPr lang="en-US" dirty="0"/>
              <a:t> Volunteers consistently report growth in </a:t>
            </a:r>
            <a:r>
              <a:rPr lang="en-US" b="1" dirty="0"/>
              <a:t>communication, teamwork, and leadership skills</a:t>
            </a:r>
            <a:r>
              <a:rPr lang="en-US" dirty="0"/>
              <a:t>, which helps clubs build future leaders.</a:t>
            </a:r>
          </a:p>
          <a:p>
            <a:r>
              <a:rPr lang="en-US" b="1" dirty="0"/>
              <a:t>Engagement &amp; retention:</a:t>
            </a:r>
            <a:r>
              <a:rPr lang="en-US" dirty="0"/>
              <a:t> Organizations with regular service opportunities see </a:t>
            </a:r>
            <a:r>
              <a:rPr lang="en-US" b="1" dirty="0"/>
              <a:t>higher member participation and retention</a:t>
            </a:r>
            <a:r>
              <a:rPr lang="en-US" dirty="0"/>
              <a:t>, especially when service is hands-on and recurring.</a:t>
            </a:r>
          </a:p>
          <a:p>
            <a:r>
              <a:rPr lang="en-US" b="1" dirty="0"/>
              <a:t>Impact for kids:</a:t>
            </a:r>
            <a:r>
              <a:rPr lang="en-US" dirty="0"/>
              <a:t> Consistent volunteers improve outcomes for children through </a:t>
            </a:r>
            <a:r>
              <a:rPr lang="en-US" b="1" dirty="0"/>
              <a:t>literacy support, mentoring, food security, and emotional encouragement</a:t>
            </a:r>
            <a:r>
              <a:rPr lang="en-US" dirty="0"/>
              <a:t>—sometimes one caring adult makes the difference.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895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 Chair is not replacing other chairs — they are </a:t>
            </a:r>
            <a:r>
              <a:rPr lang="en-US" b="1" dirty="0"/>
              <a:t>supporting</a:t>
            </a:r>
            <a:r>
              <a:rPr lang="en-US" dirty="0"/>
              <a:t> them</a:t>
            </a:r>
            <a:r>
              <a:rPr lang="en-US" b="1" dirty="0"/>
              <a:t>. Members who serve monthly are more likely to volunteer for large projects</a:t>
            </a:r>
            <a:r>
              <a:rPr lang="en-US" dirty="0"/>
              <a:t>. This structure prevents burnout and spreads leadership.</a:t>
            </a:r>
          </a:p>
          <a:p>
            <a:r>
              <a:rPr lang="en-US" dirty="0"/>
              <a:t>Fundraising Chair – Leads fundraising events and raises money. Signature Project Chair – Oversees the Clubs Major Signature Project, manages, planning, partnerships and Impact. Signature Projects anchor the mission.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6467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07A4A-2F7F-3041-BF55-3DA172D47D77}"/>
              </a:ext>
            </a:extLst>
          </p:cNvPr>
          <p:cNvPicPr>
            <a:picLocks noChangeAspect="1"/>
          </p:cNvPicPr>
          <p:nvPr userDrawn="1"/>
        </p:nvPicPr>
        <p:blipFill>
          <a:blip r:embed="rId2">
            <a:alphaModFix amt="5000"/>
          </a:blip>
          <a:stretch>
            <a:fillRect/>
          </a:stretch>
        </p:blipFill>
        <p:spPr>
          <a:xfrm>
            <a:off x="6248400" y="2266950"/>
            <a:ext cx="3429000" cy="3351848"/>
          </a:xfrm>
          <a:prstGeom prst="rect">
            <a:avLst/>
          </a:prstGeom>
          <a:effectLst/>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1559664"/>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 name="Shape 22">
            <a:extLst>
              <a:ext uri="{FF2B5EF4-FFF2-40B4-BE49-F238E27FC236}">
                <a16:creationId xmlns:a16="http://schemas.microsoft.com/office/drawing/2014/main" id="{18173B0D-FB1C-5948-AA9B-D3601BF57A5D}"/>
              </a:ext>
            </a:extLst>
          </p:cNvPr>
          <p:cNvSpPr txBox="1">
            <a:spLocks noGrp="1"/>
          </p:cNvSpPr>
          <p:nvPr>
            <p:ph type="body" idx="1"/>
          </p:nvPr>
        </p:nvSpPr>
        <p:spPr>
          <a:xfrm>
            <a:off x="685800" y="2266949"/>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24029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ullet Points">
    <p:spTree>
      <p:nvGrpSpPr>
        <p:cNvPr id="1" name="Shape 21"/>
        <p:cNvGrpSpPr/>
        <p:nvPr/>
      </p:nvGrpSpPr>
      <p:grpSpPr>
        <a:xfrm>
          <a:off x="0" y="0"/>
          <a:ext cx="0" cy="0"/>
          <a:chOff x="0" y="0"/>
          <a:chExt cx="0" cy="0"/>
        </a:xfrm>
      </p:grpSpPr>
      <p:pic>
        <p:nvPicPr>
          <p:cNvPr id="7" name="Picture 6">
            <a:extLst>
              <a:ext uri="{FF2B5EF4-FFF2-40B4-BE49-F238E27FC236}">
                <a16:creationId xmlns:a16="http://schemas.microsoft.com/office/drawing/2014/main" id="{B80E8D64-FF2E-E249-B74D-597043D35C4E}"/>
              </a:ext>
            </a:extLst>
          </p:cNvPr>
          <p:cNvPicPr>
            <a:picLocks noChangeAspect="1"/>
          </p:cNvPicPr>
          <p:nvPr userDrawn="1"/>
        </p:nvPicPr>
        <p:blipFill>
          <a:blip r:embed="rId2"/>
          <a:stretch>
            <a:fillRect/>
          </a:stretch>
        </p:blipFill>
        <p:spPr>
          <a:xfrm>
            <a:off x="-76200" y="-73833"/>
            <a:ext cx="9296400" cy="1245419"/>
          </a:xfrm>
          <a:prstGeom prst="rect">
            <a:avLst/>
          </a:prstGeom>
        </p:spPr>
      </p:pic>
      <p:sp>
        <p:nvSpPr>
          <p:cNvPr id="24" name="Shape 24"/>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 name="Shape 22">
            <a:extLst>
              <a:ext uri="{FF2B5EF4-FFF2-40B4-BE49-F238E27FC236}">
                <a16:creationId xmlns:a16="http://schemas.microsoft.com/office/drawing/2014/main" id="{72FE1A20-1A55-A64D-827E-76DA4C4F960F}"/>
              </a:ext>
            </a:extLst>
          </p:cNvPr>
          <p:cNvSpPr txBox="1">
            <a:spLocks noGrp="1"/>
          </p:cNvSpPr>
          <p:nvPr>
            <p:ph type="body" idx="1"/>
          </p:nvPr>
        </p:nvSpPr>
        <p:spPr>
          <a:xfrm>
            <a:off x="533401" y="1314451"/>
            <a:ext cx="8153400" cy="3280172"/>
          </a:xfrm>
          <a:prstGeom prst="rect">
            <a:avLst/>
          </a:prstGeom>
          <a:noFill/>
          <a:ln>
            <a:noFill/>
          </a:ln>
        </p:spPr>
        <p:txBody>
          <a:bodyPr lIns="91425" tIns="91425" rIns="91425" bIns="91425" anchor="t" anchorCtr="0"/>
          <a:lstStyle>
            <a:lvl1pPr marL="4572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Bloc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3" name="Shape 22">
            <a:extLst>
              <a:ext uri="{FF2B5EF4-FFF2-40B4-BE49-F238E27FC236}">
                <a16:creationId xmlns:a16="http://schemas.microsoft.com/office/drawing/2014/main" id="{4E91722C-7E88-A444-8027-EAEEC6F7A509}"/>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 name="Shape 24">
            <a:extLst>
              <a:ext uri="{FF2B5EF4-FFF2-40B4-BE49-F238E27FC236}">
                <a16:creationId xmlns:a16="http://schemas.microsoft.com/office/drawing/2014/main" id="{065432C9-3974-974F-BCE1-F459ACA9C628}"/>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732028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 Poi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5" name="Shape 22">
            <a:extLst>
              <a:ext uri="{FF2B5EF4-FFF2-40B4-BE49-F238E27FC236}">
                <a16:creationId xmlns:a16="http://schemas.microsoft.com/office/drawing/2014/main" id="{A9651A24-D784-7549-AD2D-F1E5782159CA}"/>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4572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7D83548A-2D8E-184A-8681-F64729DE6225}"/>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3122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Bloc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A81648-22EC-E04D-8DC2-BB32AE5D85C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6200000">
            <a:off x="-1773761" y="2021411"/>
            <a:ext cx="4461922" cy="381000"/>
          </a:xfrm>
          <a:prstGeom prst="rect">
            <a:avLst/>
          </a:prstGeom>
        </p:spPr>
      </p:pic>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6D2BEAE4-1FBF-864B-A3D5-4CEAA2C3EFFD}"/>
              </a:ext>
            </a:extLst>
          </p:cNvPr>
          <p:cNvSpPr txBox="1">
            <a:spLocks noGrp="1"/>
          </p:cNvSpPr>
          <p:nvPr>
            <p:ph type="body" idx="1"/>
          </p:nvPr>
        </p:nvSpPr>
        <p:spPr>
          <a:xfrm>
            <a:off x="1066799" y="1314451"/>
            <a:ext cx="7696200" cy="3467099"/>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8" name="Shape 24">
            <a:extLst>
              <a:ext uri="{FF2B5EF4-FFF2-40B4-BE49-F238E27FC236}">
                <a16:creationId xmlns:a16="http://schemas.microsoft.com/office/drawing/2014/main" id="{A76E177F-C7B8-1F4C-B9E0-CCBEF6B4312E}"/>
              </a:ext>
            </a:extLst>
          </p:cNvPr>
          <p:cNvSpPr txBox="1">
            <a:spLocks noGrp="1"/>
          </p:cNvSpPr>
          <p:nvPr>
            <p:ph type="title"/>
          </p:nvPr>
        </p:nvSpPr>
        <p:spPr>
          <a:xfrm>
            <a:off x="1066800" y="336947"/>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570975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ullet Poi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A81648-22EC-E04D-8DC2-BB32AE5D85C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6200000">
            <a:off x="-1773761" y="2021411"/>
            <a:ext cx="4461922" cy="381000"/>
          </a:xfrm>
          <a:prstGeom prst="rect">
            <a:avLst/>
          </a:prstGeom>
        </p:spPr>
      </p:pic>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6D2BEAE4-1FBF-864B-A3D5-4CEAA2C3EFFD}"/>
              </a:ext>
            </a:extLst>
          </p:cNvPr>
          <p:cNvSpPr txBox="1">
            <a:spLocks noGrp="1"/>
          </p:cNvSpPr>
          <p:nvPr>
            <p:ph type="body" idx="1"/>
          </p:nvPr>
        </p:nvSpPr>
        <p:spPr>
          <a:xfrm>
            <a:off x="1066799" y="1314451"/>
            <a:ext cx="7696200" cy="3467099"/>
          </a:xfrm>
          <a:prstGeom prst="rect">
            <a:avLst/>
          </a:prstGeom>
          <a:noFill/>
          <a:ln>
            <a:noFill/>
          </a:ln>
        </p:spPr>
        <p:txBody>
          <a:bodyPr lIns="91425" tIns="91425" rIns="91425" bIns="91425" anchor="t" anchorCtr="0"/>
          <a:lstStyle>
            <a:lvl1pPr marL="6604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8" name="Shape 24">
            <a:extLst>
              <a:ext uri="{FF2B5EF4-FFF2-40B4-BE49-F238E27FC236}">
                <a16:creationId xmlns:a16="http://schemas.microsoft.com/office/drawing/2014/main" id="{A76E177F-C7B8-1F4C-B9E0-CCBEF6B4312E}"/>
              </a:ext>
            </a:extLst>
          </p:cNvPr>
          <p:cNvSpPr txBox="1">
            <a:spLocks noGrp="1"/>
          </p:cNvSpPr>
          <p:nvPr>
            <p:ph type="title"/>
          </p:nvPr>
        </p:nvSpPr>
        <p:spPr>
          <a:xfrm>
            <a:off x="1066800" y="336947"/>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94684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 Bloc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A6AC4E-C230-1E4A-8BC3-53C99A39FE1C}"/>
              </a:ext>
            </a:extLst>
          </p:cNvPr>
          <p:cNvPicPr>
            <a:picLocks noChangeAspect="1"/>
          </p:cNvPicPr>
          <p:nvPr userDrawn="1"/>
        </p:nvPicPr>
        <p:blipFill>
          <a:blip r:embed="rId2">
            <a:alphaModFix amt="5000"/>
          </a:blip>
          <a:stretch>
            <a:fillRect/>
          </a:stretch>
        </p:blipFill>
        <p:spPr>
          <a:xfrm>
            <a:off x="6248400" y="2266950"/>
            <a:ext cx="3429000" cy="3351848"/>
          </a:xfrm>
          <a:prstGeom prst="rect">
            <a:avLst/>
          </a:prstGeom>
          <a:effectLst/>
        </p:spPr>
      </p:pic>
      <p:pic>
        <p:nvPicPr>
          <p:cNvPr id="8" name="Picture 7">
            <a:extLst>
              <a:ext uri="{FF2B5EF4-FFF2-40B4-BE49-F238E27FC236}">
                <a16:creationId xmlns:a16="http://schemas.microsoft.com/office/drawing/2014/main" id="{AA8CEAB4-83FF-764C-B1A6-AB29AE1D412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6200" y="-19690"/>
            <a:ext cx="9296400" cy="813816"/>
          </a:xfrm>
          <a:prstGeom prst="rect">
            <a:avLst/>
          </a:prstGeom>
        </p:spPr>
      </p:pic>
      <p:sp>
        <p:nvSpPr>
          <p:cNvPr id="6" name="Shape 22">
            <a:extLst>
              <a:ext uri="{FF2B5EF4-FFF2-40B4-BE49-F238E27FC236}">
                <a16:creationId xmlns:a16="http://schemas.microsoft.com/office/drawing/2014/main" id="{B94ECB58-4E65-C842-BFAD-A92CC9CD48E3}"/>
              </a:ext>
            </a:extLst>
          </p:cNvPr>
          <p:cNvSpPr txBox="1">
            <a:spLocks noGrp="1"/>
          </p:cNvSpPr>
          <p:nvPr>
            <p:ph type="body" idx="1"/>
          </p:nvPr>
        </p:nvSpPr>
        <p:spPr>
          <a:xfrm>
            <a:off x="381000" y="1047750"/>
            <a:ext cx="8305800" cy="36185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7" name="Shape 24">
            <a:extLst>
              <a:ext uri="{FF2B5EF4-FFF2-40B4-BE49-F238E27FC236}">
                <a16:creationId xmlns:a16="http://schemas.microsoft.com/office/drawing/2014/main" id="{4525725A-4905-7448-A6FB-C8278414A0E5}"/>
              </a:ext>
            </a:extLst>
          </p:cNvPr>
          <p:cNvSpPr txBox="1">
            <a:spLocks noGrp="1"/>
          </p:cNvSpPr>
          <p:nvPr>
            <p:ph type="title"/>
          </p:nvPr>
        </p:nvSpPr>
        <p:spPr>
          <a:xfrm>
            <a:off x="0" y="57150"/>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736977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Bullet Poin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6B2816-9D96-224F-9BB6-769A166CCEB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6200" y="-19690"/>
            <a:ext cx="9296400" cy="813816"/>
          </a:xfrm>
          <a:prstGeom prst="rect">
            <a:avLst/>
          </a:prstGeom>
        </p:spPr>
      </p:pic>
      <p:pic>
        <p:nvPicPr>
          <p:cNvPr id="4" name="Picture 3">
            <a:extLst>
              <a:ext uri="{FF2B5EF4-FFF2-40B4-BE49-F238E27FC236}">
                <a16:creationId xmlns:a16="http://schemas.microsoft.com/office/drawing/2014/main" id="{06A6AC4E-C230-1E4A-8BC3-53C99A39FE1C}"/>
              </a:ext>
            </a:extLst>
          </p:cNvPr>
          <p:cNvPicPr>
            <a:picLocks noChangeAspect="1"/>
          </p:cNvPicPr>
          <p:nvPr userDrawn="1"/>
        </p:nvPicPr>
        <p:blipFill>
          <a:blip r:embed="rId3">
            <a:alphaModFix amt="5000"/>
          </a:blip>
          <a:stretch>
            <a:fillRect/>
          </a:stretch>
        </p:blipFill>
        <p:spPr>
          <a:xfrm>
            <a:off x="6248400" y="2266950"/>
            <a:ext cx="3429000" cy="3351848"/>
          </a:xfrm>
          <a:prstGeom prst="rect">
            <a:avLst/>
          </a:prstGeom>
          <a:effectLst/>
        </p:spPr>
      </p:pic>
      <p:sp>
        <p:nvSpPr>
          <p:cNvPr id="7" name="Shape 24">
            <a:extLst>
              <a:ext uri="{FF2B5EF4-FFF2-40B4-BE49-F238E27FC236}">
                <a16:creationId xmlns:a16="http://schemas.microsoft.com/office/drawing/2014/main" id="{ADDD1706-6B50-0D46-B3A9-50EB6F6C2EAF}"/>
              </a:ext>
            </a:extLst>
          </p:cNvPr>
          <p:cNvSpPr txBox="1">
            <a:spLocks noGrp="1"/>
          </p:cNvSpPr>
          <p:nvPr>
            <p:ph type="title"/>
          </p:nvPr>
        </p:nvSpPr>
        <p:spPr>
          <a:xfrm>
            <a:off x="0" y="57150"/>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Shape 22">
            <a:extLst>
              <a:ext uri="{FF2B5EF4-FFF2-40B4-BE49-F238E27FC236}">
                <a16:creationId xmlns:a16="http://schemas.microsoft.com/office/drawing/2014/main" id="{BCA2A9C2-17E1-DD48-B8A0-615AC18CEF26}"/>
              </a:ext>
            </a:extLst>
          </p:cNvPr>
          <p:cNvSpPr txBox="1">
            <a:spLocks noGrp="1"/>
          </p:cNvSpPr>
          <p:nvPr>
            <p:ph type="body" idx="1"/>
          </p:nvPr>
        </p:nvSpPr>
        <p:spPr>
          <a:xfrm>
            <a:off x="381000" y="1047750"/>
            <a:ext cx="8305800" cy="36185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Tree>
    <p:extLst>
      <p:ext uri="{BB962C8B-B14F-4D97-AF65-F5344CB8AC3E}">
        <p14:creationId xmlns:p14="http://schemas.microsoft.com/office/powerpoint/2010/main" val="13328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99B888-3A93-7648-A8F4-C20E505E64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81000" y="4435673"/>
            <a:ext cx="8839200" cy="574477"/>
          </a:xfrm>
          <a:prstGeom prst="rect">
            <a:avLst/>
          </a:prstGeom>
        </p:spPr>
      </p:pic>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4324350"/>
            <a:ext cx="819150" cy="819150"/>
          </a:xfrm>
          <a:prstGeom prst="rect">
            <a:avLst/>
          </a:prstGeom>
          <a:effectLst>
            <a:outerShdw blurRad="50800" dist="38100" dir="2700000" algn="tl" rotWithShape="0">
              <a:prstClr val="black">
                <a:alpha val="20000"/>
              </a:prstClr>
            </a:outerShdw>
          </a:effectLst>
        </p:spPr>
      </p:pic>
      <p:sp>
        <p:nvSpPr>
          <p:cNvPr id="4" name="Shape 24">
            <a:extLst>
              <a:ext uri="{FF2B5EF4-FFF2-40B4-BE49-F238E27FC236}">
                <a16:creationId xmlns:a16="http://schemas.microsoft.com/office/drawing/2014/main" id="{FA481A2C-321C-5742-925D-FFE05BEB3067}"/>
              </a:ext>
            </a:extLst>
          </p:cNvPr>
          <p:cNvSpPr txBox="1">
            <a:spLocks noGrp="1"/>
          </p:cNvSpPr>
          <p:nvPr>
            <p:ph type="title"/>
          </p:nvPr>
        </p:nvSpPr>
        <p:spPr>
          <a:xfrm>
            <a:off x="685800" y="1559664"/>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Shape 22">
            <a:extLst>
              <a:ext uri="{FF2B5EF4-FFF2-40B4-BE49-F238E27FC236}">
                <a16:creationId xmlns:a16="http://schemas.microsoft.com/office/drawing/2014/main" id="{73FF6B26-53AC-254F-AA56-1DB62A1DF673}"/>
              </a:ext>
            </a:extLst>
          </p:cNvPr>
          <p:cNvSpPr txBox="1">
            <a:spLocks noGrp="1"/>
          </p:cNvSpPr>
          <p:nvPr>
            <p:ph type="body" idx="1"/>
          </p:nvPr>
        </p:nvSpPr>
        <p:spPr>
          <a:xfrm>
            <a:off x="685800" y="2266949"/>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rgbClr val="B4975A"/>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01446366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85B20D-E3D7-B640-8AA9-8150B734465A}"/>
              </a:ext>
            </a:extLst>
          </p:cNvPr>
          <p:cNvPicPr>
            <a:picLocks noChangeAspect="1"/>
          </p:cNvPicPr>
          <p:nvPr userDrawn="1"/>
        </p:nvPicPr>
        <p:blipFill>
          <a:blip r:embed="rId2"/>
          <a:stretch>
            <a:fillRect/>
          </a:stretch>
        </p:blipFill>
        <p:spPr>
          <a:xfrm>
            <a:off x="0" y="-19050"/>
            <a:ext cx="9296400" cy="5232699"/>
          </a:xfrm>
          <a:prstGeom prst="rect">
            <a:avLst/>
          </a:prstGeom>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1559664"/>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7" name="Picture 6">
            <a:extLst>
              <a:ext uri="{FF2B5EF4-FFF2-40B4-BE49-F238E27FC236}">
                <a16:creationId xmlns:a16="http://schemas.microsoft.com/office/drawing/2014/main" id="{3826DD91-6297-5F45-A187-8628DCF111C4}"/>
              </a:ext>
            </a:extLst>
          </p:cNvPr>
          <p:cNvPicPr>
            <a:picLocks noChangeAspect="1"/>
          </p:cNvPicPr>
          <p:nvPr userDrawn="1"/>
        </p:nvPicPr>
        <p:blipFill>
          <a:blip r:embed="rId3">
            <a:alphaModFix amt="15000"/>
          </a:blip>
          <a:stretch>
            <a:fillRect/>
          </a:stretch>
        </p:blipFill>
        <p:spPr>
          <a:xfrm>
            <a:off x="6248887" y="2266950"/>
            <a:ext cx="3428026" cy="3351848"/>
          </a:xfrm>
          <a:prstGeom prst="rect">
            <a:avLst/>
          </a:prstGeom>
          <a:effectLst/>
        </p:spPr>
      </p:pic>
      <p:sp>
        <p:nvSpPr>
          <p:cNvPr id="8" name="Shape 22">
            <a:extLst>
              <a:ext uri="{FF2B5EF4-FFF2-40B4-BE49-F238E27FC236}">
                <a16:creationId xmlns:a16="http://schemas.microsoft.com/office/drawing/2014/main" id="{489D3C96-C3C7-0B46-BDF1-DB63C08B3889}"/>
              </a:ext>
            </a:extLst>
          </p:cNvPr>
          <p:cNvSpPr txBox="1">
            <a:spLocks noGrp="1"/>
          </p:cNvSpPr>
          <p:nvPr>
            <p:ph type="body" idx="1"/>
          </p:nvPr>
        </p:nvSpPr>
        <p:spPr>
          <a:xfrm>
            <a:off x="685800" y="2266949"/>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chemeClr val="bg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71431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8D5E3-461F-F04A-912B-367D20A3348C}"/>
              </a:ext>
            </a:extLst>
          </p:cNvPr>
          <p:cNvPicPr>
            <a:picLocks noChangeAspect="1"/>
          </p:cNvPicPr>
          <p:nvPr userDrawn="1"/>
        </p:nvPicPr>
        <p:blipFill>
          <a:blip r:embed="rId2"/>
          <a:stretch>
            <a:fillRect/>
          </a:stretch>
        </p:blipFill>
        <p:spPr>
          <a:xfrm>
            <a:off x="0" y="-19050"/>
            <a:ext cx="9296400" cy="5232699"/>
          </a:xfrm>
          <a:prstGeom prst="rect">
            <a:avLst/>
          </a:prstGeom>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1937147"/>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 name="Shape 22">
            <a:extLst>
              <a:ext uri="{FF2B5EF4-FFF2-40B4-BE49-F238E27FC236}">
                <a16:creationId xmlns:a16="http://schemas.microsoft.com/office/drawing/2014/main" id="{FC24F2C2-D680-DE40-82CF-92A11B85D7B4}"/>
              </a:ext>
            </a:extLst>
          </p:cNvPr>
          <p:cNvSpPr txBox="1">
            <a:spLocks noGrp="1"/>
          </p:cNvSpPr>
          <p:nvPr>
            <p:ph type="body" idx="1"/>
          </p:nvPr>
        </p:nvSpPr>
        <p:spPr>
          <a:xfrm>
            <a:off x="685800" y="2647950"/>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chemeClr val="bg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400684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Block">
    <p:spTree>
      <p:nvGrpSpPr>
        <p:cNvPr id="1" name="Shape 21"/>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8100" y="-27374"/>
            <a:ext cx="9220200" cy="1255797"/>
          </a:xfrm>
          <a:prstGeom prst="rect">
            <a:avLst/>
          </a:prstGeom>
        </p:spPr>
      </p:pic>
      <p:sp>
        <p:nvSpPr>
          <p:cNvPr id="22" name="Shape 22"/>
          <p:cNvSpPr txBox="1">
            <a:spLocks noGrp="1"/>
          </p:cNvSpPr>
          <p:nvPr>
            <p:ph type="body" idx="1"/>
          </p:nvPr>
        </p:nvSpPr>
        <p:spPr>
          <a:xfrm>
            <a:off x="533401" y="1314451"/>
            <a:ext cx="81534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137160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ullet Points">
    <p:spTree>
      <p:nvGrpSpPr>
        <p:cNvPr id="1" name="Shape 21"/>
        <p:cNvGrpSpPr/>
        <p:nvPr/>
      </p:nvGrpSpPr>
      <p:grpSpPr>
        <a:xfrm>
          <a:off x="0" y="0"/>
          <a:ext cx="0" cy="0"/>
          <a:chOff x="0" y="0"/>
          <a:chExt cx="0" cy="0"/>
        </a:xfrm>
      </p:grpSpPr>
      <p:pic>
        <p:nvPicPr>
          <p:cNvPr id="6" name="Picture 5">
            <a:extLst>
              <a:ext uri="{FF2B5EF4-FFF2-40B4-BE49-F238E27FC236}">
                <a16:creationId xmlns:a16="http://schemas.microsoft.com/office/drawing/2014/main" id="{57149346-3D2F-8E4A-B05C-8BB2C5704F63}"/>
              </a:ext>
            </a:extLst>
          </p:cNvPr>
          <p:cNvPicPr>
            <a:picLocks noChangeAspect="1"/>
          </p:cNvPicPr>
          <p:nvPr userDrawn="1"/>
        </p:nvPicPr>
        <p:blipFill>
          <a:blip r:embed="rId2"/>
          <a:stretch>
            <a:fillRect/>
          </a:stretch>
        </p:blipFill>
        <p:spPr>
          <a:xfrm>
            <a:off x="-38100" y="-27374"/>
            <a:ext cx="9220200" cy="1255797"/>
          </a:xfrm>
          <a:prstGeom prst="rect">
            <a:avLst/>
          </a:prstGeom>
        </p:spPr>
      </p:pic>
      <p:sp>
        <p:nvSpPr>
          <p:cNvPr id="24" name="Shape 24"/>
          <p:cNvSpPr txBox="1">
            <a:spLocks noGrp="1"/>
          </p:cNvSpPr>
          <p:nvPr>
            <p:ph type="title"/>
          </p:nvPr>
        </p:nvSpPr>
        <p:spPr>
          <a:xfrm>
            <a:off x="137160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 name="Shape 22"/>
          <p:cNvSpPr txBox="1">
            <a:spLocks noGrp="1"/>
          </p:cNvSpPr>
          <p:nvPr>
            <p:ph type="body" idx="1"/>
          </p:nvPr>
        </p:nvSpPr>
        <p:spPr>
          <a:xfrm>
            <a:off x="457201" y="1314451"/>
            <a:ext cx="8229600" cy="3280172"/>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Block">
    <p:spTree>
      <p:nvGrpSpPr>
        <p:cNvPr id="1" name="Shape 21"/>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3863" y="0"/>
            <a:ext cx="9231726" cy="1852962"/>
          </a:xfrm>
          <a:prstGeom prst="rect">
            <a:avLst/>
          </a:prstGeom>
        </p:spPr>
      </p:pic>
      <p:sp>
        <p:nvSpPr>
          <p:cNvPr id="22" name="Shape 22"/>
          <p:cNvSpPr txBox="1">
            <a:spLocks noGrp="1"/>
          </p:cNvSpPr>
          <p:nvPr>
            <p:ph type="body" idx="1"/>
          </p:nvPr>
        </p:nvSpPr>
        <p:spPr>
          <a:xfrm>
            <a:off x="533401" y="1314451"/>
            <a:ext cx="80771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533400" y="336947"/>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ullet Points">
    <p:spTree>
      <p:nvGrpSpPr>
        <p:cNvPr id="1" name="Shape 21"/>
        <p:cNvGrpSpPr/>
        <p:nvPr/>
      </p:nvGrpSpPr>
      <p:grpSpPr>
        <a:xfrm>
          <a:off x="0" y="0"/>
          <a:ext cx="0" cy="0"/>
          <a:chOff x="0" y="0"/>
          <a:chExt cx="0" cy="0"/>
        </a:xfrm>
      </p:grpSpPr>
      <p:pic>
        <p:nvPicPr>
          <p:cNvPr id="8" name="Picture 7">
            <a:extLst>
              <a:ext uri="{FF2B5EF4-FFF2-40B4-BE49-F238E27FC236}">
                <a16:creationId xmlns:a16="http://schemas.microsoft.com/office/drawing/2014/main" id="{3C096750-F508-1A41-816C-6DDFCCE02B86}"/>
              </a:ext>
            </a:extLst>
          </p:cNvPr>
          <p:cNvPicPr>
            <a:picLocks noChangeAspect="1"/>
          </p:cNvPicPr>
          <p:nvPr userDrawn="1"/>
        </p:nvPicPr>
        <p:blipFill>
          <a:blip r:embed="rId2"/>
          <a:stretch>
            <a:fillRect/>
          </a:stretch>
        </p:blipFill>
        <p:spPr>
          <a:xfrm>
            <a:off x="-43863" y="0"/>
            <a:ext cx="9231726" cy="1852962"/>
          </a:xfrm>
          <a:prstGeom prst="rect">
            <a:avLst/>
          </a:prstGeom>
        </p:spPr>
      </p:pic>
      <p:sp>
        <p:nvSpPr>
          <p:cNvPr id="5" name="Shape 22">
            <a:extLst>
              <a:ext uri="{FF2B5EF4-FFF2-40B4-BE49-F238E27FC236}">
                <a16:creationId xmlns:a16="http://schemas.microsoft.com/office/drawing/2014/main" id="{02348906-79B9-4748-B12F-54D4BE0F055C}"/>
              </a:ext>
            </a:extLst>
          </p:cNvPr>
          <p:cNvSpPr txBox="1">
            <a:spLocks noGrp="1"/>
          </p:cNvSpPr>
          <p:nvPr>
            <p:ph type="body" idx="1"/>
          </p:nvPr>
        </p:nvSpPr>
        <p:spPr>
          <a:xfrm>
            <a:off x="533400" y="1352550"/>
            <a:ext cx="8077199" cy="3280172"/>
          </a:xfrm>
          <a:prstGeom prst="rect">
            <a:avLst/>
          </a:prstGeom>
          <a:noFill/>
          <a:ln>
            <a:noFill/>
          </a:ln>
        </p:spPr>
        <p:txBody>
          <a:bodyPr lIns="91425" tIns="91425" rIns="91425" bIns="91425" anchor="t" anchorCtr="0"/>
          <a:lstStyle>
            <a:lvl1pPr marL="4572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 name="Shape 24">
            <a:extLst>
              <a:ext uri="{FF2B5EF4-FFF2-40B4-BE49-F238E27FC236}">
                <a16:creationId xmlns:a16="http://schemas.microsoft.com/office/drawing/2014/main" id="{6E832965-238D-324A-8B41-205BF59B6EA7}"/>
              </a:ext>
            </a:extLst>
          </p:cNvPr>
          <p:cNvSpPr txBox="1">
            <a:spLocks noGrp="1"/>
          </p:cNvSpPr>
          <p:nvPr>
            <p:ph type="title"/>
          </p:nvPr>
        </p:nvSpPr>
        <p:spPr>
          <a:xfrm>
            <a:off x="533400" y="336947"/>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Block">
    <p:spTree>
      <p:nvGrpSpPr>
        <p:cNvPr id="1" name="Shape 21"/>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76200" y="-73833"/>
            <a:ext cx="9296400" cy="1245419"/>
          </a:xfrm>
          <a:prstGeom prst="rect">
            <a:avLst/>
          </a:prstGeom>
        </p:spPr>
      </p:pic>
      <p:sp>
        <p:nvSpPr>
          <p:cNvPr id="22" name="Shape 22"/>
          <p:cNvSpPr txBox="1">
            <a:spLocks noGrp="1"/>
          </p:cNvSpPr>
          <p:nvPr>
            <p:ph type="body" idx="1"/>
          </p:nvPr>
        </p:nvSpPr>
        <p:spPr>
          <a:xfrm>
            <a:off x="533401" y="1314451"/>
            <a:ext cx="81534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 id="2147483689" r:id="rId2"/>
    <p:sldLayoutId id="2147483700" r:id="rId3"/>
    <p:sldLayoutId id="2147483701" r:id="rId4"/>
    <p:sldLayoutId id="2147483664" r:id="rId5"/>
    <p:sldLayoutId id="2147483656" r:id="rId6"/>
    <p:sldLayoutId id="2147483657" r:id="rId7"/>
    <p:sldLayoutId id="2147483663" r:id="rId8"/>
    <p:sldLayoutId id="2147483662" r:id="rId9"/>
    <p:sldLayoutId id="2147483661" r:id="rId10"/>
    <p:sldLayoutId id="2147483676" r:id="rId11"/>
    <p:sldLayoutId id="2147483690" r:id="rId12"/>
    <p:sldLayoutId id="2147483678" r:id="rId13"/>
    <p:sldLayoutId id="2147483704" r:id="rId14"/>
    <p:sldLayoutId id="2147483681" r:id="rId15"/>
    <p:sldLayoutId id="214748369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dirty="0">
          <a:solidFill>
            <a:schemeClr val="tx1"/>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F732841-600E-2E4D-A14E-7CB124B3F1E1}"/>
              </a:ext>
            </a:extLst>
          </p:cNvPr>
          <p:cNvSpPr>
            <a:spLocks noGrp="1"/>
          </p:cNvSpPr>
          <p:nvPr>
            <p:ph type="title"/>
          </p:nvPr>
        </p:nvSpPr>
        <p:spPr>
          <a:xfrm>
            <a:off x="685800" y="408615"/>
            <a:ext cx="7772400" cy="634603"/>
          </a:xfrm>
        </p:spPr>
        <p:txBody>
          <a:bodyPr/>
          <a:lstStyle/>
          <a:p>
            <a:r>
              <a:rPr lang="en-US" sz="4800" dirty="0">
                <a:latin typeface="Arial"/>
                <a:cs typeface="Arial"/>
              </a:rPr>
              <a:t>How to use this template</a:t>
            </a:r>
          </a:p>
        </p:txBody>
      </p:sp>
      <p:sp>
        <p:nvSpPr>
          <p:cNvPr id="7" name="Text Placeholder 1">
            <a:extLst>
              <a:ext uri="{FF2B5EF4-FFF2-40B4-BE49-F238E27FC236}">
                <a16:creationId xmlns:a16="http://schemas.microsoft.com/office/drawing/2014/main" id="{1CD032A7-7F89-2141-A46F-423A3C965EB7}"/>
              </a:ext>
            </a:extLst>
          </p:cNvPr>
          <p:cNvSpPr txBox="1">
            <a:spLocks/>
          </p:cNvSpPr>
          <p:nvPr/>
        </p:nvSpPr>
        <p:spPr>
          <a:xfrm>
            <a:off x="457201" y="1284936"/>
            <a:ext cx="8229600" cy="32004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640"/>
              </a:spcBef>
              <a:spcAft>
                <a:spcPts val="0"/>
              </a:spcAft>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lnSpc>
                <a:spcPct val="100000"/>
              </a:lnSpc>
              <a:spcBef>
                <a:spcPts val="560"/>
              </a:spcBef>
              <a:spcAft>
                <a:spcPts val="0"/>
              </a:spcAft>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lnSpc>
                <a:spcPct val="100000"/>
              </a:lnSpc>
              <a:spcBef>
                <a:spcPts val="480"/>
              </a:spcBef>
              <a:spcAft>
                <a:spcPts val="0"/>
              </a:spcAft>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lnSpc>
                <a:spcPct val="100000"/>
              </a:lnSpc>
              <a:spcBef>
                <a:spcPts val="400"/>
              </a:spcBef>
              <a:spcAft>
                <a:spcPts val="0"/>
              </a:spcAft>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lnSpc>
                <a:spcPct val="100000"/>
              </a:lnSpc>
              <a:spcBef>
                <a:spcPts val="400"/>
              </a:spcBef>
              <a:spcAft>
                <a:spcPts val="0"/>
              </a:spcAft>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lnSpc>
                <a:spcPts val="1600"/>
              </a:lnSpc>
            </a:pPr>
            <a:r>
              <a:rPr lang="en-US" sz="1400" b="1" dirty="0"/>
              <a:t>To add new slides</a:t>
            </a:r>
          </a:p>
          <a:p>
            <a:pPr lvl="1">
              <a:lnSpc>
                <a:spcPts val="1600"/>
              </a:lnSpc>
            </a:pPr>
            <a:r>
              <a:rPr lang="en-US" sz="1400" dirty="0">
                <a:latin typeface="Arial" panose="020B0604020202020204" pitchFamily="34" charset="0"/>
                <a:cs typeface="Arial" panose="020B0604020202020204" pitchFamily="34" charset="0"/>
              </a:rPr>
              <a:t>Under the home tab, click on the arrow next to “new slide.” </a:t>
            </a:r>
          </a:p>
          <a:p>
            <a:pPr lvl="1">
              <a:lnSpc>
                <a:spcPts val="1600"/>
              </a:lnSpc>
            </a:pPr>
            <a:r>
              <a:rPr lang="en-US" sz="1400" dirty="0">
                <a:latin typeface="Arial" panose="020B0604020202020204" pitchFamily="34" charset="0"/>
                <a:cs typeface="Arial" panose="020B0604020202020204" pitchFamily="34" charset="0"/>
              </a:rPr>
              <a:t>Select the template you would like to use. A new slide will be inserted.</a:t>
            </a:r>
          </a:p>
          <a:p>
            <a:pPr lvl="1">
              <a:lnSpc>
                <a:spcPts val="1600"/>
              </a:lnSpc>
            </a:pPr>
            <a:r>
              <a:rPr lang="en-US" sz="1400" dirty="0">
                <a:latin typeface="Arial" panose="020B0604020202020204" pitchFamily="34" charset="0"/>
                <a:cs typeface="Arial" panose="020B0604020202020204" pitchFamily="34" charset="0"/>
              </a:rPr>
              <a:t>Click in the box to add your content.</a:t>
            </a:r>
          </a:p>
          <a:p>
            <a:pPr>
              <a:lnSpc>
                <a:spcPts val="1600"/>
              </a:lnSpc>
            </a:pPr>
            <a:r>
              <a:rPr lang="en-US" sz="1400" b="1" dirty="0"/>
              <a:t>To change slide template style</a:t>
            </a:r>
          </a:p>
          <a:p>
            <a:pPr lvl="1">
              <a:lnSpc>
                <a:spcPts val="1600"/>
              </a:lnSpc>
            </a:pPr>
            <a:r>
              <a:rPr lang="en-US" sz="1400" dirty="0">
                <a:latin typeface="Arial" panose="020B0604020202020204" pitchFamily="34" charset="0"/>
                <a:cs typeface="Arial" panose="020B0604020202020204" pitchFamily="34" charset="0"/>
              </a:rPr>
              <a:t>View the slide you want to change.</a:t>
            </a:r>
          </a:p>
          <a:p>
            <a:pPr lvl="1">
              <a:lnSpc>
                <a:spcPts val="1600"/>
              </a:lnSpc>
            </a:pPr>
            <a:r>
              <a:rPr lang="en-US" sz="1400" dirty="0">
                <a:latin typeface="Arial" panose="020B0604020202020204" pitchFamily="34" charset="0"/>
                <a:cs typeface="Arial" panose="020B0604020202020204" pitchFamily="34" charset="0"/>
              </a:rPr>
              <a:t>On the home tab, select the drop-down arrow for “layout.” This will allow you to see the layout options. </a:t>
            </a:r>
          </a:p>
          <a:p>
            <a:pPr lvl="1">
              <a:lnSpc>
                <a:spcPts val="1600"/>
              </a:lnSpc>
            </a:pPr>
            <a:r>
              <a:rPr lang="en-US" sz="1400" dirty="0">
                <a:latin typeface="Arial" panose="020B0604020202020204" pitchFamily="34" charset="0"/>
                <a:cs typeface="Arial" panose="020B0604020202020204" pitchFamily="34" charset="0"/>
              </a:rPr>
              <a:t>Click the option you want to change to. Your text may shift and you may need to make adjustments to accommodate the change. </a:t>
            </a:r>
          </a:p>
          <a:p>
            <a:pPr>
              <a:lnSpc>
                <a:spcPts val="1600"/>
              </a:lnSpc>
            </a:pPr>
            <a:r>
              <a:rPr lang="en-US" sz="1400" b="1" dirty="0"/>
              <a:t>Note</a:t>
            </a:r>
          </a:p>
          <a:p>
            <a:pPr lvl="1">
              <a:lnSpc>
                <a:spcPts val="1600"/>
              </a:lnSpc>
            </a:pPr>
            <a:r>
              <a:rPr lang="en-US" sz="1400" dirty="0">
                <a:latin typeface="Arial" panose="020B0604020202020204" pitchFamily="34" charset="0"/>
                <a:cs typeface="Arial" panose="020B0604020202020204" pitchFamily="34" charset="0"/>
              </a:rPr>
              <a:t>This template is Kiwanis brand compliant. Please do not make changes to the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design elements.</a:t>
            </a:r>
          </a:p>
        </p:txBody>
      </p:sp>
    </p:spTree>
    <p:extLst>
      <p:ext uri="{BB962C8B-B14F-4D97-AF65-F5344CB8AC3E}">
        <p14:creationId xmlns:p14="http://schemas.microsoft.com/office/powerpoint/2010/main" val="1753477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CE358C-C5AF-35EF-B215-C346FF8ADC30}"/>
              </a:ext>
            </a:extLst>
          </p:cNvPr>
          <p:cNvSpPr>
            <a:spLocks noGrp="1"/>
          </p:cNvSpPr>
          <p:nvPr>
            <p:ph type="body" idx="1"/>
          </p:nvPr>
        </p:nvSpPr>
        <p:spPr>
          <a:xfrm>
            <a:off x="-76200" y="1200150"/>
            <a:ext cx="9372601" cy="6658279"/>
          </a:xfrm>
        </p:spPr>
        <p:txBody>
          <a:bodyPr/>
          <a:lstStyle/>
          <a:p>
            <a:r>
              <a:rPr lang="en-US" sz="1200" dirty="0"/>
              <a:t>🧭 </a:t>
            </a:r>
            <a:r>
              <a:rPr lang="en-US" sz="1200" b="1" dirty="0"/>
              <a:t>Start with the Destination</a:t>
            </a:r>
            <a:br>
              <a:rPr lang="en-US" sz="1200" dirty="0"/>
            </a:br>
            <a:r>
              <a:rPr lang="en-US" sz="1200" dirty="0"/>
              <a:t>Know who you are serving and why it matters.</a:t>
            </a:r>
          </a:p>
          <a:p>
            <a:r>
              <a:rPr lang="en-US" sz="1200" b="1" i="1" dirty="0"/>
              <a:t>The Children in your community</a:t>
            </a:r>
          </a:p>
          <a:p>
            <a:r>
              <a:rPr lang="en-US" sz="1200" b="1" dirty="0">
                <a:solidFill>
                  <a:srgbClr val="B4975A"/>
                </a:solidFill>
              </a:rPr>
              <a:t>#KidsNeedKiwanis</a:t>
            </a:r>
          </a:p>
          <a:p>
            <a:endParaRPr lang="en-US" sz="1200" dirty="0"/>
          </a:p>
          <a:p>
            <a:r>
              <a:rPr lang="en-US" sz="1200" dirty="0"/>
              <a:t>🗺️ </a:t>
            </a:r>
            <a:r>
              <a:rPr lang="en-US" sz="1200" b="1" dirty="0"/>
              <a:t>Use the Roadmap</a:t>
            </a:r>
            <a:br>
              <a:rPr lang="en-US" sz="1200" dirty="0"/>
            </a:br>
            <a:r>
              <a:rPr lang="en-US" sz="1200" dirty="0"/>
              <a:t>Plan a year of service that balances Signature Projects with meaningful monthly service.</a:t>
            </a:r>
          </a:p>
          <a:p>
            <a:pPr marL="171450" indent="-171450">
              <a:buFont typeface="Arial" panose="020B0604020202020204" pitchFamily="34" charset="0"/>
              <a:buChar char="•"/>
            </a:pPr>
            <a:r>
              <a:rPr lang="en-US" sz="1200" dirty="0"/>
              <a:t>Create a calendar with Key dates and Events and share with members</a:t>
            </a:r>
          </a:p>
          <a:p>
            <a:pPr marL="171450" indent="-171450">
              <a:buFont typeface="Arial" panose="020B0604020202020204" pitchFamily="34" charset="0"/>
              <a:buChar char="•"/>
            </a:pPr>
            <a:r>
              <a:rPr lang="en-US" sz="1200" dirty="0"/>
              <a:t>Create Flyers to advertise service dates</a:t>
            </a:r>
          </a:p>
          <a:p>
            <a:r>
              <a:rPr lang="en-US" sz="1200" dirty="0"/>
              <a:t>Use Signup genius to get volunteers to sign up for shifts</a:t>
            </a:r>
          </a:p>
          <a:p>
            <a:r>
              <a:rPr lang="en-US" sz="1200" dirty="0"/>
              <a:t>🤝 </a:t>
            </a:r>
            <a:r>
              <a:rPr lang="en-US" sz="1200" b="1" dirty="0"/>
              <a:t>Build the Right Team</a:t>
            </a:r>
            <a:br>
              <a:rPr lang="en-US" sz="1200" dirty="0"/>
            </a:br>
            <a:r>
              <a:rPr lang="en-US" sz="1200" dirty="0"/>
              <a:t>Empower a Service Chair to work alongside Fundraising and Signature Project Chairs.</a:t>
            </a:r>
          </a:p>
          <a:p>
            <a:r>
              <a:rPr lang="en-US" sz="1200" dirty="0"/>
              <a:t>🚗 </a:t>
            </a:r>
            <a:r>
              <a:rPr lang="en-US" sz="1200" b="1" dirty="0"/>
              <a:t>Make the Journey Meaningful</a:t>
            </a:r>
            <a:br>
              <a:rPr lang="en-US" sz="1200" dirty="0"/>
            </a:br>
            <a:r>
              <a:rPr lang="en-US" sz="1200" dirty="0"/>
              <a:t>Monthly service keeps members engaged, builds momentum, and prevents burnout.</a:t>
            </a:r>
          </a:p>
          <a:p>
            <a:endParaRPr lang="en-US" sz="1050" dirty="0"/>
          </a:p>
          <a:p>
            <a:r>
              <a:rPr lang="en-US" sz="1600" b="1" dirty="0"/>
              <a:t>   “Great service doesn’t happen by accident — it happens with intention and heart.”</a:t>
            </a:r>
          </a:p>
          <a:p>
            <a:endParaRPr lang="en-US" sz="1400" dirty="0"/>
          </a:p>
        </p:txBody>
      </p:sp>
      <p:sp>
        <p:nvSpPr>
          <p:cNvPr id="3" name="Title 2">
            <a:extLst>
              <a:ext uri="{FF2B5EF4-FFF2-40B4-BE49-F238E27FC236}">
                <a16:creationId xmlns:a16="http://schemas.microsoft.com/office/drawing/2014/main" id="{F4615E91-3D20-B7A8-7866-67FE2E8741AE}"/>
              </a:ext>
            </a:extLst>
          </p:cNvPr>
          <p:cNvSpPr>
            <a:spLocks noGrp="1"/>
          </p:cNvSpPr>
          <p:nvPr>
            <p:ph type="title"/>
          </p:nvPr>
        </p:nvSpPr>
        <p:spPr/>
        <p:txBody>
          <a:bodyPr/>
          <a:lstStyle/>
          <a:p>
            <a:r>
              <a:rPr lang="en-US" sz="2800" dirty="0"/>
              <a:t>Bringing it All Together – Call to Action</a:t>
            </a:r>
          </a:p>
        </p:txBody>
      </p:sp>
      <p:pic>
        <p:nvPicPr>
          <p:cNvPr id="2050" name="Picture 2" descr="Youth Protection - Georgia Kiwanis">
            <a:extLst>
              <a:ext uri="{FF2B5EF4-FFF2-40B4-BE49-F238E27FC236}">
                <a16:creationId xmlns:a16="http://schemas.microsoft.com/office/drawing/2014/main" id="{39F1C3BE-6CFA-039C-E970-BFD5094C0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757" y="1614436"/>
            <a:ext cx="2057400" cy="12262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iwanis Club of Rockford Higher Education Grant | Community Foundation of Northern IL">
            <a:extLst>
              <a:ext uri="{FF2B5EF4-FFF2-40B4-BE49-F238E27FC236}">
                <a16:creationId xmlns:a16="http://schemas.microsoft.com/office/drawing/2014/main" id="{7DA9963C-0DCD-AC6C-F195-3F05A61DE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26282"/>
            <a:ext cx="1645714" cy="12000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82F57C1-B254-CFAD-CD64-9606C7DCA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028950"/>
            <a:ext cx="2994557"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181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5195C7-E0FB-5F5F-0A1C-E8E45D4E06A6}"/>
              </a:ext>
            </a:extLst>
          </p:cNvPr>
          <p:cNvSpPr>
            <a:spLocks noGrp="1"/>
          </p:cNvSpPr>
          <p:nvPr>
            <p:ph type="body" idx="1"/>
          </p:nvPr>
        </p:nvSpPr>
        <p:spPr>
          <a:xfrm>
            <a:off x="0" y="1200150"/>
            <a:ext cx="9144000" cy="3943350"/>
          </a:xfrm>
        </p:spPr>
        <p:txBody>
          <a:bodyPr/>
          <a:lstStyle/>
          <a:p>
            <a:r>
              <a:rPr lang="en-US" sz="1050" dirty="0"/>
              <a:t>📍 </a:t>
            </a:r>
            <a:r>
              <a:rPr lang="en-US" sz="1050" b="1" dirty="0"/>
              <a:t>Define Your Destination</a:t>
            </a:r>
          </a:p>
          <a:p>
            <a:r>
              <a:rPr lang="en-US" sz="1050" b="1" dirty="0"/>
              <a:t>What impact do you want to make for children in your community this year?</a:t>
            </a:r>
          </a:p>
          <a:p>
            <a:r>
              <a:rPr lang="en-US" sz="1050" dirty="0"/>
              <a:t>How many children do you want to serve?</a:t>
            </a:r>
          </a:p>
          <a:p>
            <a:r>
              <a:rPr lang="en-US" sz="1050" dirty="0"/>
              <a:t>What organizations in your community count on you?  Make a list and meet with them.</a:t>
            </a:r>
          </a:p>
          <a:p>
            <a:r>
              <a:rPr lang="en-US" sz="1050" dirty="0"/>
              <a:t>Can you help them monthly with a small service day?</a:t>
            </a:r>
          </a:p>
          <a:p>
            <a:endParaRPr lang="en-US" sz="1050" dirty="0"/>
          </a:p>
          <a:p>
            <a:r>
              <a:rPr lang="en-US" sz="1050" dirty="0"/>
              <a:t>🧭 </a:t>
            </a:r>
            <a:r>
              <a:rPr lang="en-US" sz="1050" b="1" dirty="0"/>
              <a:t>Create Your Roadmap</a:t>
            </a:r>
            <a:br>
              <a:rPr lang="en-US" sz="1050" dirty="0"/>
            </a:br>
            <a:r>
              <a:rPr lang="en-US" sz="1050" dirty="0"/>
              <a:t>Map out monthly service, fundraising, and your Signature Project.</a:t>
            </a:r>
          </a:p>
          <a:p>
            <a:r>
              <a:rPr lang="en-US" sz="1050" dirty="0"/>
              <a:t>🤝 </a:t>
            </a:r>
            <a:r>
              <a:rPr lang="en-US" sz="1050" b="1" dirty="0"/>
              <a:t>Invite Participation</a:t>
            </a:r>
            <a:br>
              <a:rPr lang="en-US" sz="1050" dirty="0"/>
            </a:br>
            <a:r>
              <a:rPr lang="en-US" sz="1050" dirty="0"/>
              <a:t>Give members clear roles and opportunities to serve.</a:t>
            </a:r>
          </a:p>
          <a:p>
            <a:r>
              <a:rPr lang="en-US" sz="1050" dirty="0"/>
              <a:t>Invite new members to join committees, Invite your Key Clubs to serve along side you on some service projects</a:t>
            </a:r>
          </a:p>
          <a:p>
            <a:r>
              <a:rPr lang="en-US" sz="1050" dirty="0"/>
              <a:t>Invite another Kiwanis Club for a joint inter-club service project</a:t>
            </a:r>
          </a:p>
          <a:p>
            <a:r>
              <a:rPr lang="en-US" sz="1050" dirty="0"/>
              <a:t>⭐ </a:t>
            </a:r>
            <a:r>
              <a:rPr lang="en-US" sz="1050" b="1" dirty="0"/>
              <a:t>Take the Next Step</a:t>
            </a:r>
            <a:br>
              <a:rPr lang="en-US" sz="1050" dirty="0"/>
            </a:br>
            <a:r>
              <a:rPr lang="en-US" sz="1050" dirty="0"/>
              <a:t>Put your plan into action —. </a:t>
            </a:r>
            <a:r>
              <a:rPr lang="en-US" sz="1050" b="1" dirty="0"/>
              <a:t>“Let’s turn plans into participation and service into impact.”</a:t>
            </a:r>
          </a:p>
          <a:p>
            <a:r>
              <a:rPr lang="en-US" sz="1800" b="1" dirty="0">
                <a:solidFill>
                  <a:srgbClr val="003974"/>
                </a:solidFill>
              </a:rPr>
              <a:t>Motto:</a:t>
            </a:r>
            <a:r>
              <a:rPr lang="en-US" sz="1800" dirty="0">
                <a:solidFill>
                  <a:srgbClr val="003974"/>
                </a:solidFill>
              </a:rPr>
              <a:t> Serving the Children of the World</a:t>
            </a:r>
            <a:br>
              <a:rPr lang="en-US" sz="1800" dirty="0">
                <a:solidFill>
                  <a:srgbClr val="003974"/>
                </a:solidFill>
              </a:rPr>
            </a:br>
            <a:r>
              <a:rPr lang="en-US" sz="1800" b="1" dirty="0">
                <a:solidFill>
                  <a:srgbClr val="003974"/>
                </a:solidFill>
              </a:rPr>
              <a:t>Mission:</a:t>
            </a:r>
            <a:r>
              <a:rPr lang="en-US" sz="1800" dirty="0">
                <a:solidFill>
                  <a:srgbClr val="003974"/>
                </a:solidFill>
              </a:rPr>
              <a:t> Improving the world one child and one community at a time</a:t>
            </a:r>
          </a:p>
          <a:p>
            <a:endParaRPr lang="en-US" dirty="0"/>
          </a:p>
        </p:txBody>
      </p:sp>
      <p:sp>
        <p:nvSpPr>
          <p:cNvPr id="3" name="Title 2">
            <a:extLst>
              <a:ext uri="{FF2B5EF4-FFF2-40B4-BE49-F238E27FC236}">
                <a16:creationId xmlns:a16="http://schemas.microsoft.com/office/drawing/2014/main" id="{633E98A1-4E0B-9F64-72C9-C773233AA7E2}"/>
              </a:ext>
            </a:extLst>
          </p:cNvPr>
          <p:cNvSpPr>
            <a:spLocks noGrp="1"/>
          </p:cNvSpPr>
          <p:nvPr>
            <p:ph type="title"/>
          </p:nvPr>
        </p:nvSpPr>
        <p:spPr/>
        <p:txBody>
          <a:bodyPr/>
          <a:lstStyle/>
          <a:p>
            <a:r>
              <a:rPr lang="en-US" dirty="0"/>
              <a:t>Call to Action</a:t>
            </a:r>
          </a:p>
        </p:txBody>
      </p:sp>
    </p:spTree>
    <p:extLst>
      <p:ext uri="{BB962C8B-B14F-4D97-AF65-F5344CB8AC3E}">
        <p14:creationId xmlns:p14="http://schemas.microsoft.com/office/powerpoint/2010/main" val="387659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7AF582-FE1E-ED9D-A47D-1F8F9B3D0F2B}"/>
              </a:ext>
            </a:extLst>
          </p:cNvPr>
          <p:cNvSpPr>
            <a:spLocks noGrp="1"/>
          </p:cNvSpPr>
          <p:nvPr>
            <p:ph type="body" idx="1"/>
          </p:nvPr>
        </p:nvSpPr>
        <p:spPr>
          <a:xfrm>
            <a:off x="0" y="1200150"/>
            <a:ext cx="9144000" cy="3943349"/>
          </a:xfrm>
        </p:spPr>
        <p:txBody>
          <a:bodyPr/>
          <a:lstStyle/>
          <a:p>
            <a:r>
              <a:rPr lang="en-US" sz="1200" b="1" dirty="0"/>
              <a:t>Share Your Service Story!</a:t>
            </a:r>
          </a:p>
          <a:p>
            <a:r>
              <a:rPr lang="en-US" sz="1200" dirty="0"/>
              <a:t>📸 </a:t>
            </a:r>
            <a:r>
              <a:rPr lang="en-US" sz="1200" b="1" dirty="0"/>
              <a:t>Send me photos</a:t>
            </a:r>
            <a:r>
              <a:rPr lang="en-US" sz="1200" dirty="0"/>
              <a:t> and a </a:t>
            </a:r>
            <a:r>
              <a:rPr lang="en-US" sz="1200" b="1" dirty="0"/>
              <a:t>quick blurb</a:t>
            </a:r>
            <a:r>
              <a:rPr lang="en-US" sz="1200" dirty="0"/>
              <a:t> about your service or Signature Project so I can help </a:t>
            </a:r>
            <a:r>
              <a:rPr lang="en-US" sz="1200" b="1" dirty="0"/>
              <a:t>promote your club on District social media</a:t>
            </a:r>
            <a:r>
              <a:rPr lang="en-US" sz="1200" dirty="0"/>
              <a:t>.</a:t>
            </a:r>
          </a:p>
          <a:p>
            <a:r>
              <a:rPr lang="en-US" sz="1200" dirty="0"/>
              <a:t>✨ This is a great way to:</a:t>
            </a:r>
          </a:p>
          <a:p>
            <a:r>
              <a:rPr lang="en-US" sz="1200" dirty="0"/>
              <a:t>Celebrate your members</a:t>
            </a:r>
          </a:p>
          <a:p>
            <a:r>
              <a:rPr lang="en-US" sz="1200" dirty="0"/>
              <a:t>Highlight your impact</a:t>
            </a:r>
          </a:p>
          <a:p>
            <a:r>
              <a:rPr lang="en-US" sz="1200" dirty="0"/>
              <a:t>Inspire other clubs</a:t>
            </a:r>
          </a:p>
          <a:p>
            <a:r>
              <a:rPr lang="en-US" sz="1200" dirty="0"/>
              <a:t>Showcase how </a:t>
            </a:r>
            <a:r>
              <a:rPr lang="en-US" sz="1200" b="1" dirty="0"/>
              <a:t>Kids Need Kiwanis</a:t>
            </a:r>
          </a:p>
          <a:p>
            <a:endParaRPr lang="en-US" sz="1200" dirty="0"/>
          </a:p>
          <a:p>
            <a:r>
              <a:rPr lang="en-US" sz="1200" dirty="0"/>
              <a:t>💙 </a:t>
            </a:r>
            <a:r>
              <a:rPr lang="en-US" sz="1200" b="1" dirty="0"/>
              <a:t>I’m here to help with anything you need.</a:t>
            </a:r>
            <a:br>
              <a:rPr lang="en-US" sz="1200" dirty="0"/>
            </a:br>
            <a:r>
              <a:rPr lang="en-US" sz="1200" dirty="0"/>
              <a:t>Whether you’re looking for service ideas, help promoting a project, or just want to talk through an idea, </a:t>
            </a:r>
            <a:r>
              <a:rPr lang="en-US" sz="1200" b="1" dirty="0"/>
              <a:t>I’m here to support you.</a:t>
            </a:r>
            <a:endParaRPr lang="en-US" sz="1200" dirty="0"/>
          </a:p>
          <a:p>
            <a:r>
              <a:rPr lang="en-US" sz="1600" b="1" dirty="0"/>
              <a:t>Carrie Wagner</a:t>
            </a:r>
            <a:br>
              <a:rPr lang="en-US" sz="1600" dirty="0"/>
            </a:br>
            <a:r>
              <a:rPr lang="en-US" sz="1600" dirty="0"/>
              <a:t>Capital District </a:t>
            </a:r>
            <a:r>
              <a:rPr lang="en-US" sz="1600" b="1" dirty="0"/>
              <a:t>Service &amp; Signature Project Chair</a:t>
            </a:r>
            <a:br>
              <a:rPr lang="en-US" sz="1600" dirty="0"/>
            </a:br>
            <a:r>
              <a:rPr lang="en-US" sz="1600" dirty="0"/>
              <a:t>📧 carriemwagner@gmail.com</a:t>
            </a:r>
            <a:br>
              <a:rPr lang="en-US" sz="1600" dirty="0"/>
            </a:br>
            <a:r>
              <a:rPr lang="en-US" sz="1600" dirty="0"/>
              <a:t>📞 714-785-9821</a:t>
            </a:r>
          </a:p>
          <a:p>
            <a:endParaRPr lang="en-US" dirty="0"/>
          </a:p>
        </p:txBody>
      </p:sp>
      <p:sp>
        <p:nvSpPr>
          <p:cNvPr id="3" name="Title 2">
            <a:extLst>
              <a:ext uri="{FF2B5EF4-FFF2-40B4-BE49-F238E27FC236}">
                <a16:creationId xmlns:a16="http://schemas.microsoft.com/office/drawing/2014/main" id="{B1563C6E-2BF8-6527-01D4-AE0F0ED2199B}"/>
              </a:ext>
            </a:extLst>
          </p:cNvPr>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125781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B54DB8-28DF-82A3-EC44-287220AEF03E}"/>
              </a:ext>
            </a:extLst>
          </p:cNvPr>
          <p:cNvSpPr>
            <a:spLocks noGrp="1"/>
          </p:cNvSpPr>
          <p:nvPr>
            <p:ph type="body" idx="1"/>
          </p:nvPr>
        </p:nvSpPr>
        <p:spPr>
          <a:xfrm>
            <a:off x="0" y="1200150"/>
            <a:ext cx="9144000" cy="3943350"/>
          </a:xfrm>
        </p:spPr>
        <p:txBody>
          <a:bodyPr/>
          <a:lstStyle/>
          <a:p>
            <a:r>
              <a:rPr lang="en-US" sz="2000" dirty="0"/>
              <a:t>Come help us make </a:t>
            </a:r>
            <a:r>
              <a:rPr lang="en-US" sz="2000" b="1" dirty="0"/>
              <a:t>“</a:t>
            </a:r>
            <a:r>
              <a:rPr lang="en-US" sz="2000" b="1" dirty="0">
                <a:solidFill>
                  <a:srgbClr val="B4975A"/>
                </a:solidFill>
              </a:rPr>
              <a:t>Happy Bags</a:t>
            </a:r>
            <a:r>
              <a:rPr lang="en-US" sz="2000" b="1" dirty="0"/>
              <a:t>”</a:t>
            </a:r>
            <a:r>
              <a:rPr lang="en-US" sz="2000" dirty="0"/>
              <a:t> for the </a:t>
            </a:r>
            <a:r>
              <a:rPr lang="en-US" sz="2000" b="1" dirty="0"/>
              <a:t>Nemours Children’s Hospital – Child Life Program in Wilmington, DE</a:t>
            </a:r>
            <a:r>
              <a:rPr lang="en-US" sz="2000" dirty="0"/>
              <a:t>. Together, we’ll be stuffing bags with games, coloring books, socks, books, and stickers to bring comfort, distraction, and joy to children going through cancer treatment.</a:t>
            </a:r>
          </a:p>
          <a:p>
            <a:r>
              <a:rPr lang="en-US" sz="2000" dirty="0"/>
              <a:t>📍 </a:t>
            </a:r>
            <a:r>
              <a:rPr lang="en-US" sz="2000" b="1" dirty="0"/>
              <a:t>Location:</a:t>
            </a:r>
            <a:r>
              <a:rPr lang="en-US" sz="2000" dirty="0"/>
              <a:t> Windjammer Room</a:t>
            </a:r>
            <a:br>
              <a:rPr lang="en-US" sz="2000" dirty="0"/>
            </a:br>
            <a:r>
              <a:rPr lang="en-US" sz="2000" dirty="0"/>
              <a:t>🕑 </a:t>
            </a:r>
            <a:r>
              <a:rPr lang="en-US" sz="2000" b="1" dirty="0"/>
              <a:t>Time:</a:t>
            </a:r>
            <a:r>
              <a:rPr lang="en-US" sz="2000" dirty="0"/>
              <a:t> 2:00–4:00 PM (after lunch)</a:t>
            </a:r>
          </a:p>
          <a:p>
            <a:endParaRPr lang="en-US" sz="2000" dirty="0"/>
          </a:p>
          <a:p>
            <a:r>
              <a:rPr lang="en-US" sz="2000" dirty="0"/>
              <a:t>We invite you to come participate in this meaningful District Service Project.</a:t>
            </a:r>
            <a:br>
              <a:rPr lang="en-US" sz="2000" dirty="0"/>
            </a:br>
            <a:r>
              <a:rPr lang="en-US" sz="2000" dirty="0"/>
              <a:t>A heartfelt </a:t>
            </a:r>
            <a:r>
              <a:rPr lang="en-US" sz="2000" b="1" dirty="0"/>
              <a:t>thank you to everyone who donated</a:t>
            </a:r>
            <a:r>
              <a:rPr lang="en-US" sz="2000" dirty="0"/>
              <a:t> and helped make this project possible. These bags are made with intention and heart—and will truly make a difference for kids who need it most.</a:t>
            </a:r>
          </a:p>
          <a:p>
            <a:endParaRPr lang="en-US" dirty="0"/>
          </a:p>
        </p:txBody>
      </p:sp>
      <p:sp>
        <p:nvSpPr>
          <p:cNvPr id="3" name="Title 2">
            <a:extLst>
              <a:ext uri="{FF2B5EF4-FFF2-40B4-BE49-F238E27FC236}">
                <a16:creationId xmlns:a16="http://schemas.microsoft.com/office/drawing/2014/main" id="{3AD6C0D9-33F5-E814-FDA4-8271A1BF7748}"/>
              </a:ext>
            </a:extLst>
          </p:cNvPr>
          <p:cNvSpPr>
            <a:spLocks noGrp="1"/>
          </p:cNvSpPr>
          <p:nvPr>
            <p:ph type="title"/>
          </p:nvPr>
        </p:nvSpPr>
        <p:spPr>
          <a:xfrm>
            <a:off x="1295400" y="285750"/>
            <a:ext cx="7162800" cy="762000"/>
          </a:xfrm>
        </p:spPr>
        <p:txBody>
          <a:bodyPr/>
          <a:lstStyle/>
          <a:p>
            <a:r>
              <a:rPr lang="en-US" sz="2400" dirty="0"/>
              <a:t>District Service Project: “</a:t>
            </a:r>
            <a:r>
              <a:rPr lang="en-US" sz="2400" dirty="0">
                <a:solidFill>
                  <a:srgbClr val="B4975A"/>
                </a:solidFill>
              </a:rPr>
              <a:t>Happy Bags</a:t>
            </a:r>
            <a:r>
              <a:rPr lang="en-US" sz="2400" dirty="0"/>
              <a:t>” for Nemours Children’s Hospital</a:t>
            </a:r>
          </a:p>
        </p:txBody>
      </p:sp>
    </p:spTree>
    <p:extLst>
      <p:ext uri="{BB962C8B-B14F-4D97-AF65-F5344CB8AC3E}">
        <p14:creationId xmlns:p14="http://schemas.microsoft.com/office/powerpoint/2010/main" val="347113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3DD2-7FDE-98AB-82D9-6844BC8DAB83}"/>
              </a:ext>
            </a:extLst>
          </p:cNvPr>
          <p:cNvSpPr>
            <a:spLocks noGrp="1"/>
          </p:cNvSpPr>
          <p:nvPr>
            <p:ph type="title"/>
          </p:nvPr>
        </p:nvSpPr>
        <p:spPr>
          <a:xfrm>
            <a:off x="685800" y="285750"/>
            <a:ext cx="7772400" cy="1600201"/>
          </a:xfrm>
        </p:spPr>
        <p:txBody>
          <a:bodyPr/>
          <a:lstStyle/>
          <a:p>
            <a:r>
              <a:rPr lang="en-US" dirty="0"/>
              <a:t>Creating a Roadmap to Service</a:t>
            </a:r>
          </a:p>
        </p:txBody>
      </p:sp>
      <p:sp>
        <p:nvSpPr>
          <p:cNvPr id="3" name="Text Placeholder 2">
            <a:extLst>
              <a:ext uri="{FF2B5EF4-FFF2-40B4-BE49-F238E27FC236}">
                <a16:creationId xmlns:a16="http://schemas.microsoft.com/office/drawing/2014/main" id="{D4DA7E80-078C-0B83-E987-563E77545C73}"/>
              </a:ext>
            </a:extLst>
          </p:cNvPr>
          <p:cNvSpPr>
            <a:spLocks noGrp="1"/>
          </p:cNvSpPr>
          <p:nvPr>
            <p:ph type="body" idx="1"/>
          </p:nvPr>
        </p:nvSpPr>
        <p:spPr>
          <a:xfrm>
            <a:off x="228600" y="2114550"/>
            <a:ext cx="7772400" cy="914400"/>
          </a:xfrm>
        </p:spPr>
        <p:txBody>
          <a:bodyPr/>
          <a:lstStyle/>
          <a:p>
            <a:r>
              <a:rPr lang="en-US" dirty="0"/>
              <a:t>Carrie Wagner</a:t>
            </a:r>
          </a:p>
          <a:p>
            <a:r>
              <a:rPr lang="en-US" dirty="0"/>
              <a:t>Capital District Service &amp; Signature Project Chair</a:t>
            </a:r>
          </a:p>
        </p:txBody>
      </p:sp>
    </p:spTree>
    <p:extLst>
      <p:ext uri="{BB962C8B-B14F-4D97-AF65-F5344CB8AC3E}">
        <p14:creationId xmlns:p14="http://schemas.microsoft.com/office/powerpoint/2010/main" val="207178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4540-6C23-206C-C4E6-7361A4B2D0D7}"/>
              </a:ext>
            </a:extLst>
          </p:cNvPr>
          <p:cNvSpPr>
            <a:spLocks noGrp="1"/>
          </p:cNvSpPr>
          <p:nvPr>
            <p:ph type="title"/>
          </p:nvPr>
        </p:nvSpPr>
        <p:spPr>
          <a:xfrm>
            <a:off x="685800" y="361950"/>
            <a:ext cx="7772400" cy="1139487"/>
          </a:xfrm>
        </p:spPr>
        <p:txBody>
          <a:bodyPr/>
          <a:lstStyle/>
          <a:p>
            <a:r>
              <a:rPr lang="en-US" sz="2800" dirty="0"/>
              <a:t>Thank you to our Education Sponsor, Atlantic Union</a:t>
            </a:r>
          </a:p>
        </p:txBody>
      </p:sp>
      <p:sp>
        <p:nvSpPr>
          <p:cNvPr id="3" name="Text Placeholder 2">
            <a:extLst>
              <a:ext uri="{FF2B5EF4-FFF2-40B4-BE49-F238E27FC236}">
                <a16:creationId xmlns:a16="http://schemas.microsoft.com/office/drawing/2014/main" id="{5D88A2D8-CE3D-C8C2-8DD7-4C84CDC9FBBD}"/>
              </a:ext>
            </a:extLst>
          </p:cNvPr>
          <p:cNvSpPr>
            <a:spLocks noGrp="1"/>
          </p:cNvSpPr>
          <p:nvPr>
            <p:ph type="body" idx="1"/>
          </p:nvPr>
        </p:nvSpPr>
        <p:spPr>
          <a:xfrm>
            <a:off x="685800" y="1657350"/>
            <a:ext cx="7772400" cy="2815887"/>
          </a:xfrm>
        </p:spPr>
        <p:txBody>
          <a:bodyPr/>
          <a:lstStyle/>
          <a:p>
            <a:endParaRPr lang="en-US" dirty="0"/>
          </a:p>
        </p:txBody>
      </p:sp>
      <p:pic>
        <p:nvPicPr>
          <p:cNvPr id="5" name="Picture 4">
            <a:extLst>
              <a:ext uri="{FF2B5EF4-FFF2-40B4-BE49-F238E27FC236}">
                <a16:creationId xmlns:a16="http://schemas.microsoft.com/office/drawing/2014/main" id="{E0E61251-51C5-28AE-7F94-801F79B9936C}"/>
              </a:ext>
            </a:extLst>
          </p:cNvPr>
          <p:cNvPicPr>
            <a:picLocks noChangeAspect="1"/>
          </p:cNvPicPr>
          <p:nvPr/>
        </p:nvPicPr>
        <p:blipFill>
          <a:blip r:embed="rId2"/>
          <a:stretch>
            <a:fillRect/>
          </a:stretch>
        </p:blipFill>
        <p:spPr>
          <a:xfrm>
            <a:off x="2209800" y="1683502"/>
            <a:ext cx="5105400" cy="2183648"/>
          </a:xfrm>
          <a:prstGeom prst="rect">
            <a:avLst/>
          </a:prstGeom>
        </p:spPr>
      </p:pic>
    </p:spTree>
    <p:extLst>
      <p:ext uri="{BB962C8B-B14F-4D97-AF65-F5344CB8AC3E}">
        <p14:creationId xmlns:p14="http://schemas.microsoft.com/office/powerpoint/2010/main" val="186773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E79EE5-C89F-19BC-E1DB-85314E454889}"/>
              </a:ext>
            </a:extLst>
          </p:cNvPr>
          <p:cNvSpPr>
            <a:spLocks noGrp="1"/>
          </p:cNvSpPr>
          <p:nvPr>
            <p:ph type="title"/>
          </p:nvPr>
        </p:nvSpPr>
        <p:spPr/>
        <p:txBody>
          <a:bodyPr/>
          <a:lstStyle/>
          <a:p>
            <a:r>
              <a:rPr lang="en-US" dirty="0"/>
              <a:t>Workshop Agenda</a:t>
            </a:r>
          </a:p>
        </p:txBody>
      </p:sp>
      <p:sp>
        <p:nvSpPr>
          <p:cNvPr id="5" name="Text Placeholder 4">
            <a:extLst>
              <a:ext uri="{FF2B5EF4-FFF2-40B4-BE49-F238E27FC236}">
                <a16:creationId xmlns:a16="http://schemas.microsoft.com/office/drawing/2014/main" id="{46AB4442-30CD-1FA9-E9A5-B05EF86FFBFD}"/>
              </a:ext>
            </a:extLst>
          </p:cNvPr>
          <p:cNvSpPr>
            <a:spLocks noGrp="1"/>
          </p:cNvSpPr>
          <p:nvPr>
            <p:ph type="body" idx="1"/>
          </p:nvPr>
        </p:nvSpPr>
        <p:spPr>
          <a:xfrm>
            <a:off x="76200" y="1200150"/>
            <a:ext cx="8610601" cy="3809999"/>
          </a:xfrm>
        </p:spPr>
        <p:txBody>
          <a:bodyPr/>
          <a:lstStyle/>
          <a:p>
            <a:r>
              <a:rPr lang="en-US" dirty="0"/>
              <a:t>Welcome &amp; Why Service Matters</a:t>
            </a:r>
          </a:p>
          <a:p>
            <a:r>
              <a:rPr lang="en-US" dirty="0"/>
              <a:t>What is a “Roadmap to Service”?</a:t>
            </a:r>
          </a:p>
          <a:p>
            <a:r>
              <a:rPr lang="en-US" dirty="0"/>
              <a:t>Building the Roadmap: A Journey to Service</a:t>
            </a:r>
          </a:p>
          <a:p>
            <a:r>
              <a:rPr lang="en-US" dirty="0"/>
              <a:t>Big Projects vs Small Service Days</a:t>
            </a:r>
          </a:p>
          <a:p>
            <a:r>
              <a:rPr lang="en-US" dirty="0"/>
              <a:t>From Planning to Participation</a:t>
            </a:r>
          </a:p>
          <a:p>
            <a:r>
              <a:rPr lang="en-US" dirty="0"/>
              <a:t>Bringing it All Together</a:t>
            </a:r>
          </a:p>
          <a:p>
            <a:r>
              <a:rPr lang="en-US" dirty="0"/>
              <a:t>Call to Action</a:t>
            </a:r>
          </a:p>
        </p:txBody>
      </p:sp>
    </p:spTree>
    <p:extLst>
      <p:ext uri="{BB962C8B-B14F-4D97-AF65-F5344CB8AC3E}">
        <p14:creationId xmlns:p14="http://schemas.microsoft.com/office/powerpoint/2010/main" val="271036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62830C-929B-B4EE-F013-1F0779886B6C}"/>
              </a:ext>
            </a:extLst>
          </p:cNvPr>
          <p:cNvSpPr>
            <a:spLocks noGrp="1"/>
          </p:cNvSpPr>
          <p:nvPr>
            <p:ph type="body" idx="1"/>
          </p:nvPr>
        </p:nvSpPr>
        <p:spPr>
          <a:xfrm>
            <a:off x="457200" y="1200150"/>
            <a:ext cx="8229601" cy="3943350"/>
          </a:xfrm>
        </p:spPr>
        <p:txBody>
          <a:bodyPr/>
          <a:lstStyle/>
          <a:p>
            <a:r>
              <a:rPr lang="en-US" sz="1600" b="1" dirty="0"/>
              <a:t>Motto:</a:t>
            </a:r>
            <a:r>
              <a:rPr lang="en-US" sz="1600" dirty="0"/>
              <a:t> Serving the Children of the World</a:t>
            </a:r>
            <a:br>
              <a:rPr lang="en-US" sz="1600" dirty="0"/>
            </a:br>
            <a:r>
              <a:rPr lang="en-US" sz="1600" b="1" dirty="0"/>
              <a:t>Mission:</a:t>
            </a:r>
            <a:r>
              <a:rPr lang="en-US" sz="1600" dirty="0"/>
              <a:t> Improving the world one child and one community at a time</a:t>
            </a:r>
          </a:p>
          <a:p>
            <a:endParaRPr lang="en-US" sz="1600" dirty="0"/>
          </a:p>
          <a:p>
            <a:r>
              <a:rPr lang="en-US" sz="1400" b="1" dirty="0">
                <a:solidFill>
                  <a:srgbClr val="B4975A"/>
                </a:solidFill>
              </a:rPr>
              <a:t>Why Service Matters?</a:t>
            </a:r>
          </a:p>
          <a:p>
            <a:r>
              <a:rPr lang="en-US" sz="1400" b="1" dirty="0"/>
              <a:t>It brings our mission to life: </a:t>
            </a:r>
            <a:r>
              <a:rPr lang="en-US" sz="1400" b="1" dirty="0">
                <a:solidFill>
                  <a:srgbClr val="003974"/>
                </a:solidFill>
              </a:rPr>
              <a:t>Service</a:t>
            </a:r>
            <a:r>
              <a:rPr lang="en-US" sz="1400" b="1" dirty="0">
                <a:solidFill>
                  <a:srgbClr val="B4975A"/>
                </a:solidFill>
              </a:rPr>
              <a:t> </a:t>
            </a:r>
            <a:r>
              <a:rPr lang="en-US" sz="1400" dirty="0"/>
              <a:t>turns Kiwanis values into </a:t>
            </a:r>
            <a:r>
              <a:rPr lang="en-US" sz="1400" b="1" dirty="0">
                <a:solidFill>
                  <a:srgbClr val="B4975A"/>
                </a:solidFill>
              </a:rPr>
              <a:t>action</a:t>
            </a:r>
            <a:r>
              <a:rPr lang="en-US" sz="1400" dirty="0"/>
              <a:t> and </a:t>
            </a:r>
            <a:r>
              <a:rPr lang="en-US" sz="1400" b="1" dirty="0">
                <a:solidFill>
                  <a:srgbClr val="B4975A"/>
                </a:solidFill>
              </a:rPr>
              <a:t>impact</a:t>
            </a:r>
            <a:r>
              <a:rPr lang="en-US" sz="1400" dirty="0"/>
              <a:t>. </a:t>
            </a:r>
          </a:p>
          <a:p>
            <a:r>
              <a:rPr lang="en-US" sz="1400" b="1" dirty="0"/>
              <a:t>It connects members with purpose: </a:t>
            </a:r>
            <a:r>
              <a:rPr lang="en-US" sz="1400" dirty="0"/>
              <a:t>Meaningful service </a:t>
            </a:r>
            <a:r>
              <a:rPr lang="en-US" sz="1400" b="1" dirty="0">
                <a:solidFill>
                  <a:srgbClr val="B4975A"/>
                </a:solidFill>
              </a:rPr>
              <a:t>strengthens</a:t>
            </a:r>
            <a:r>
              <a:rPr lang="en-US" sz="1400" dirty="0"/>
              <a:t> engagement and pride in the club.</a:t>
            </a:r>
          </a:p>
          <a:p>
            <a:r>
              <a:rPr lang="en-US" sz="1400" dirty="0"/>
              <a:t>I</a:t>
            </a:r>
            <a:r>
              <a:rPr lang="en-US" sz="1400" b="1" dirty="0"/>
              <a:t>t builds stronger communities</a:t>
            </a:r>
            <a:r>
              <a:rPr lang="en-US" sz="1400" dirty="0"/>
              <a:t>: Projects address real </a:t>
            </a:r>
            <a:r>
              <a:rPr lang="en-US" sz="1400" b="1" dirty="0">
                <a:solidFill>
                  <a:srgbClr val="B4975A"/>
                </a:solidFill>
              </a:rPr>
              <a:t>needs</a:t>
            </a:r>
            <a:r>
              <a:rPr lang="en-US" sz="1400" dirty="0"/>
              <a:t> and create </a:t>
            </a:r>
            <a:r>
              <a:rPr lang="en-US" sz="1400" b="1" dirty="0">
                <a:solidFill>
                  <a:srgbClr val="B4975A"/>
                </a:solidFill>
              </a:rPr>
              <a:t>lasting change</a:t>
            </a:r>
            <a:r>
              <a:rPr lang="en-US" sz="1400" dirty="0"/>
              <a:t>.</a:t>
            </a:r>
          </a:p>
          <a:p>
            <a:r>
              <a:rPr lang="en-US" sz="1400" b="1" dirty="0"/>
              <a:t>It strengthens membership: </a:t>
            </a:r>
            <a:r>
              <a:rPr lang="en-US" sz="1400" dirty="0"/>
              <a:t>Hands-on service </a:t>
            </a:r>
            <a:r>
              <a:rPr lang="en-US" sz="1400" b="1" dirty="0">
                <a:solidFill>
                  <a:srgbClr val="B4975A"/>
                </a:solidFill>
              </a:rPr>
              <a:t>attracts</a:t>
            </a:r>
            <a:r>
              <a:rPr lang="en-US" sz="1400" dirty="0"/>
              <a:t> new members and keeps current members </a:t>
            </a:r>
            <a:r>
              <a:rPr lang="en-US" sz="1400" b="1" dirty="0">
                <a:solidFill>
                  <a:srgbClr val="B4975A"/>
                </a:solidFill>
              </a:rPr>
              <a:t>involved</a:t>
            </a:r>
            <a:r>
              <a:rPr lang="en-US" sz="1400" dirty="0"/>
              <a:t>.</a:t>
            </a:r>
          </a:p>
          <a:p>
            <a:r>
              <a:rPr lang="en-US" sz="1400" b="1" dirty="0"/>
              <a:t>It creates leadership opportunities: </a:t>
            </a:r>
            <a:r>
              <a:rPr lang="en-US" sz="1400" dirty="0"/>
              <a:t>Service projects develop </a:t>
            </a:r>
            <a:r>
              <a:rPr lang="en-US" sz="1400" b="1" dirty="0">
                <a:solidFill>
                  <a:srgbClr val="B4975A"/>
                </a:solidFill>
              </a:rPr>
              <a:t>confidence</a:t>
            </a:r>
            <a:r>
              <a:rPr lang="en-US" sz="1400" dirty="0"/>
              <a:t>, </a:t>
            </a:r>
            <a:r>
              <a:rPr lang="en-US" sz="1400" b="1" dirty="0">
                <a:solidFill>
                  <a:srgbClr val="B4975A"/>
                </a:solidFill>
              </a:rPr>
              <a:t>teamwork</a:t>
            </a:r>
            <a:r>
              <a:rPr lang="en-US" sz="1400" dirty="0"/>
              <a:t>, and future leaders.</a:t>
            </a:r>
          </a:p>
          <a:p>
            <a:r>
              <a:rPr lang="en-US" sz="1400" b="1" dirty="0"/>
              <a:t>It creates a ripple effect: </a:t>
            </a:r>
            <a:r>
              <a:rPr lang="en-US" sz="1400" dirty="0"/>
              <a:t>One project </a:t>
            </a:r>
            <a:r>
              <a:rPr lang="en-US" sz="1400" b="1" dirty="0">
                <a:solidFill>
                  <a:srgbClr val="B4975A"/>
                </a:solidFill>
              </a:rPr>
              <a:t>inspires</a:t>
            </a:r>
            <a:r>
              <a:rPr lang="en-US" sz="1400" dirty="0"/>
              <a:t> more service, more partnerships, and </a:t>
            </a:r>
            <a:r>
              <a:rPr lang="en-US" sz="1400" b="1" dirty="0">
                <a:solidFill>
                  <a:srgbClr val="B4975A"/>
                </a:solidFill>
              </a:rPr>
              <a:t>greater impact</a:t>
            </a:r>
            <a:r>
              <a:rPr lang="en-US" sz="1400" dirty="0"/>
              <a:t>.</a:t>
            </a:r>
          </a:p>
          <a:p>
            <a:r>
              <a:rPr lang="en-US" sz="1400" b="1" dirty="0"/>
              <a:t>Lastly</a:t>
            </a:r>
            <a:r>
              <a:rPr lang="en-US" sz="1400" b="1" dirty="0">
                <a:solidFill>
                  <a:srgbClr val="003974"/>
                </a:solidFill>
              </a:rPr>
              <a:t>…“Service is not just what we do — it’s who we are.”</a:t>
            </a:r>
          </a:p>
        </p:txBody>
      </p:sp>
      <p:sp>
        <p:nvSpPr>
          <p:cNvPr id="3" name="Title 2">
            <a:extLst>
              <a:ext uri="{FF2B5EF4-FFF2-40B4-BE49-F238E27FC236}">
                <a16:creationId xmlns:a16="http://schemas.microsoft.com/office/drawing/2014/main" id="{1DA637DD-E43C-2403-114F-2073E86664A6}"/>
              </a:ext>
            </a:extLst>
          </p:cNvPr>
          <p:cNvSpPr>
            <a:spLocks noGrp="1"/>
          </p:cNvSpPr>
          <p:nvPr>
            <p:ph type="title"/>
          </p:nvPr>
        </p:nvSpPr>
        <p:spPr/>
        <p:txBody>
          <a:bodyPr/>
          <a:lstStyle/>
          <a:p>
            <a:r>
              <a:rPr lang="en-US" sz="2400" dirty="0"/>
              <a:t>Welcome &amp; </a:t>
            </a:r>
            <a:r>
              <a:rPr lang="en-US" sz="2400" dirty="0">
                <a:solidFill>
                  <a:srgbClr val="B4975A"/>
                </a:solidFill>
              </a:rPr>
              <a:t>Why Service Matters </a:t>
            </a:r>
            <a:r>
              <a:rPr lang="en-US" sz="2400" dirty="0"/>
              <a:t>–Kiwanis Motto: </a:t>
            </a:r>
            <a:br>
              <a:rPr lang="en-US" sz="2400" dirty="0"/>
            </a:br>
            <a:r>
              <a:rPr lang="en-US" sz="2400" dirty="0">
                <a:solidFill>
                  <a:srgbClr val="B4975A"/>
                </a:solidFill>
              </a:rPr>
              <a:t>“ Serving the Children of the World.”</a:t>
            </a:r>
          </a:p>
        </p:txBody>
      </p:sp>
    </p:spTree>
    <p:extLst>
      <p:ext uri="{BB962C8B-B14F-4D97-AF65-F5344CB8AC3E}">
        <p14:creationId xmlns:p14="http://schemas.microsoft.com/office/powerpoint/2010/main" val="130116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9959-B8C0-73AB-7CED-2365924AA569}"/>
              </a:ext>
            </a:extLst>
          </p:cNvPr>
          <p:cNvSpPr>
            <a:spLocks noGrp="1"/>
          </p:cNvSpPr>
          <p:nvPr>
            <p:ph type="title"/>
          </p:nvPr>
        </p:nvSpPr>
        <p:spPr/>
        <p:txBody>
          <a:bodyPr/>
          <a:lstStyle/>
          <a:p>
            <a:r>
              <a:rPr lang="en-US" sz="3200" dirty="0"/>
              <a:t>What Is a “Roadmap to Service”?</a:t>
            </a:r>
          </a:p>
        </p:txBody>
      </p:sp>
      <p:sp>
        <p:nvSpPr>
          <p:cNvPr id="3" name="Text Placeholder 2">
            <a:extLst>
              <a:ext uri="{FF2B5EF4-FFF2-40B4-BE49-F238E27FC236}">
                <a16:creationId xmlns:a16="http://schemas.microsoft.com/office/drawing/2014/main" id="{78B8CC66-38D8-52D5-3BB5-F337E1E6A44F}"/>
              </a:ext>
            </a:extLst>
          </p:cNvPr>
          <p:cNvSpPr>
            <a:spLocks noGrp="1"/>
          </p:cNvSpPr>
          <p:nvPr>
            <p:ph type="body" idx="1"/>
          </p:nvPr>
        </p:nvSpPr>
        <p:spPr>
          <a:xfrm>
            <a:off x="381000" y="1314450"/>
            <a:ext cx="8305801" cy="3771899"/>
          </a:xfrm>
        </p:spPr>
        <p:txBody>
          <a:bodyPr/>
          <a:lstStyle/>
          <a:p>
            <a:r>
              <a:rPr lang="en-US" sz="1400" dirty="0"/>
              <a:t>🧭 </a:t>
            </a:r>
            <a:r>
              <a:rPr lang="en-US" sz="1400" b="1" dirty="0"/>
              <a:t>Plan with Purpose</a:t>
            </a:r>
            <a:br>
              <a:rPr lang="en-US" sz="1400" dirty="0"/>
            </a:br>
            <a:r>
              <a:rPr lang="en-US" sz="1400" dirty="0"/>
              <a:t>Create an </a:t>
            </a:r>
            <a:r>
              <a:rPr lang="en-US" sz="1400" b="1" dirty="0"/>
              <a:t>intentional</a:t>
            </a:r>
            <a:r>
              <a:rPr lang="en-US" sz="1400" dirty="0"/>
              <a:t> year of service aligned with your club’s </a:t>
            </a:r>
            <a:r>
              <a:rPr lang="en-US" sz="1400" b="1" dirty="0"/>
              <a:t>priorities and community needs</a:t>
            </a:r>
            <a:r>
              <a:rPr lang="en-US" sz="1400" dirty="0"/>
              <a:t>.</a:t>
            </a:r>
            <a:br>
              <a:rPr lang="en-US" sz="1400" dirty="0"/>
            </a:br>
            <a:r>
              <a:rPr lang="en-US" sz="1400" b="1" i="1" dirty="0">
                <a:solidFill>
                  <a:srgbClr val="B4975A"/>
                </a:solidFill>
              </a:rPr>
              <a:t>Intentional means planned, thoughtful, and done with a clear purpose—not reactive or last-minute</a:t>
            </a:r>
            <a:r>
              <a:rPr lang="en-US" sz="1400" i="1" dirty="0"/>
              <a:t>.</a:t>
            </a:r>
            <a:endParaRPr lang="en-US" sz="1400" dirty="0"/>
          </a:p>
          <a:p>
            <a:r>
              <a:rPr lang="en-US" sz="1400" dirty="0"/>
              <a:t>Appoint a </a:t>
            </a:r>
            <a:r>
              <a:rPr lang="en-US" sz="1400" b="1" dirty="0"/>
              <a:t>Service Chair</a:t>
            </a:r>
            <a:r>
              <a:rPr lang="en-US" sz="1400" dirty="0"/>
              <a:t> to oversee the full year of service for smaller monthly projects</a:t>
            </a:r>
          </a:p>
          <a:p>
            <a:r>
              <a:rPr lang="en-US" sz="1400" dirty="0"/>
              <a:t>Keep this role </a:t>
            </a:r>
            <a:r>
              <a:rPr lang="en-US" sz="1400" b="1" dirty="0"/>
              <a:t>separate from large projects or event chairs</a:t>
            </a:r>
            <a:r>
              <a:rPr lang="en-US" sz="1400" dirty="0"/>
              <a:t> to maintain focus and balance</a:t>
            </a:r>
          </a:p>
          <a:p>
            <a:r>
              <a:rPr lang="en-US" sz="1400" dirty="0"/>
              <a:t>Example: Pancake Breakfast, 5k Run, Clubs Signature Project</a:t>
            </a:r>
          </a:p>
          <a:p>
            <a:r>
              <a:rPr lang="en-US" sz="1400" dirty="0"/>
              <a:t>⚖️ </a:t>
            </a:r>
            <a:r>
              <a:rPr lang="en-US" sz="1400" b="1" dirty="0"/>
              <a:t>Balance Service Types</a:t>
            </a:r>
            <a:br>
              <a:rPr lang="en-US" sz="1400" dirty="0"/>
            </a:br>
            <a:r>
              <a:rPr lang="en-US" sz="1400" dirty="0"/>
              <a:t>Combine impactful Signature Projects with flexible, hands-on opportunities for all members. Have service opportunities on different days, so more members can come and you include working members. Invite another club to join you and make it an interclub Service event, invite SLP’s to join and help, so you mentor and build a relationship with them.</a:t>
            </a:r>
          </a:p>
          <a:p>
            <a:r>
              <a:rPr lang="en-US" sz="1400" dirty="0"/>
              <a:t>🔥 </a:t>
            </a:r>
            <a:r>
              <a:rPr lang="en-US" sz="1400" b="1" dirty="0"/>
              <a:t>Build Momentum, Not Burnout</a:t>
            </a:r>
            <a:br>
              <a:rPr lang="en-US" sz="1400" dirty="0"/>
            </a:br>
            <a:r>
              <a:rPr lang="en-US" sz="1400" dirty="0"/>
              <a:t>Space projects throughout the year to keep service energizing, meaningful, and sustainable.</a:t>
            </a:r>
          </a:p>
          <a:p>
            <a:r>
              <a:rPr lang="en-US" sz="1400" b="1" dirty="0"/>
              <a:t>Lastly…“Strong structure creates strong service.”</a:t>
            </a:r>
          </a:p>
          <a:p>
            <a:endParaRPr lang="en-US" dirty="0"/>
          </a:p>
        </p:txBody>
      </p:sp>
    </p:spTree>
    <p:extLst>
      <p:ext uri="{BB962C8B-B14F-4D97-AF65-F5344CB8AC3E}">
        <p14:creationId xmlns:p14="http://schemas.microsoft.com/office/powerpoint/2010/main" val="365992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0A85D-2338-1AAF-3317-59DA0D99FE72}"/>
              </a:ext>
            </a:extLst>
          </p:cNvPr>
          <p:cNvSpPr>
            <a:spLocks noGrp="1"/>
          </p:cNvSpPr>
          <p:nvPr>
            <p:ph type="body" idx="1"/>
          </p:nvPr>
        </p:nvSpPr>
        <p:spPr>
          <a:xfrm>
            <a:off x="76200" y="1276350"/>
            <a:ext cx="9067800" cy="3867150"/>
          </a:xfrm>
        </p:spPr>
        <p:txBody>
          <a:bodyPr/>
          <a:lstStyle/>
          <a:p>
            <a:r>
              <a:rPr lang="en-US" sz="950" dirty="0"/>
              <a:t>🧭 </a:t>
            </a:r>
            <a:r>
              <a:rPr lang="en-US" sz="950" b="1" dirty="0"/>
              <a:t>GPS Route – </a:t>
            </a:r>
            <a:r>
              <a:rPr lang="en-US" sz="950" b="1" dirty="0">
                <a:solidFill>
                  <a:srgbClr val="B4975A"/>
                </a:solidFill>
              </a:rPr>
              <a:t>The Plan</a:t>
            </a:r>
            <a:endParaRPr lang="en-US" sz="950" dirty="0">
              <a:solidFill>
                <a:srgbClr val="B4975A"/>
              </a:solidFill>
            </a:endParaRPr>
          </a:p>
          <a:p>
            <a:r>
              <a:rPr lang="en-US" sz="950" dirty="0"/>
              <a:t>Map out your </a:t>
            </a:r>
            <a:r>
              <a:rPr lang="en-US" sz="950" b="1" dirty="0"/>
              <a:t>Signature Project</a:t>
            </a:r>
            <a:r>
              <a:rPr lang="en-US" sz="950" dirty="0"/>
              <a:t> as the main destination</a:t>
            </a:r>
          </a:p>
          <a:p>
            <a:r>
              <a:rPr lang="en-US" sz="950" dirty="0"/>
              <a:t>Identify smaller, hands-on service projects as </a:t>
            </a:r>
            <a:r>
              <a:rPr lang="en-US" sz="950" b="1" dirty="0">
                <a:solidFill>
                  <a:srgbClr val="B4975A"/>
                </a:solidFill>
              </a:rPr>
              <a:t>stops along the way</a:t>
            </a:r>
            <a:endParaRPr lang="en-US" sz="950" dirty="0">
              <a:solidFill>
                <a:srgbClr val="B4975A"/>
              </a:solidFill>
            </a:endParaRPr>
          </a:p>
          <a:p>
            <a:r>
              <a:rPr lang="en-US" sz="950" dirty="0"/>
              <a:t>See how service flows month by month throughout the year</a:t>
            </a:r>
          </a:p>
          <a:p>
            <a:r>
              <a:rPr lang="en-US" sz="950" dirty="0"/>
              <a:t>⏱️ </a:t>
            </a:r>
            <a:r>
              <a:rPr lang="en-US" sz="950" b="1" dirty="0"/>
              <a:t>Waypoints – </a:t>
            </a:r>
            <a:r>
              <a:rPr lang="en-US" sz="950" b="1" dirty="0">
                <a:solidFill>
                  <a:srgbClr val="B4975A"/>
                </a:solidFill>
              </a:rPr>
              <a:t>Key Details</a:t>
            </a:r>
            <a:endParaRPr lang="en-US" sz="950" dirty="0">
              <a:solidFill>
                <a:srgbClr val="B4975A"/>
              </a:solidFill>
            </a:endParaRPr>
          </a:p>
          <a:p>
            <a:r>
              <a:rPr lang="en-US" sz="950" dirty="0"/>
              <a:t>Service calendar and timelines – Signature Project and Small Service Days</a:t>
            </a:r>
          </a:p>
          <a:p>
            <a:r>
              <a:rPr lang="en-US" sz="950" dirty="0"/>
              <a:t>Roles and responsibilities for each stop</a:t>
            </a:r>
          </a:p>
          <a:p>
            <a:r>
              <a:rPr lang="en-US" sz="950" dirty="0"/>
              <a:t>Resources and expectations to keep everyone moving forward</a:t>
            </a:r>
          </a:p>
          <a:p>
            <a:r>
              <a:rPr lang="en-US" sz="950" dirty="0"/>
              <a:t>🛑 </a:t>
            </a:r>
            <a:r>
              <a:rPr lang="en-US" sz="950" b="1" dirty="0"/>
              <a:t>Rest Stops &amp; Scenic Views </a:t>
            </a:r>
            <a:r>
              <a:rPr lang="en-US" sz="950" b="1" dirty="0">
                <a:solidFill>
                  <a:srgbClr val="B4975A"/>
                </a:solidFill>
              </a:rPr>
              <a:t>– Support &amp; Inspiration</a:t>
            </a:r>
            <a:endParaRPr lang="en-US" sz="950" dirty="0">
              <a:solidFill>
                <a:srgbClr val="B4975A"/>
              </a:solidFill>
            </a:endParaRPr>
          </a:p>
          <a:p>
            <a:r>
              <a:rPr lang="en-US" sz="950" dirty="0"/>
              <a:t>Lessons learned from past projects</a:t>
            </a:r>
          </a:p>
          <a:p>
            <a:r>
              <a:rPr lang="en-US" sz="950" dirty="0"/>
              <a:t>Examples from successful clubs</a:t>
            </a:r>
          </a:p>
          <a:p>
            <a:r>
              <a:rPr lang="en-US" sz="950" dirty="0"/>
              <a:t>Partnerships, FAQs, and ideas that keep the journey enjoyable and sustainable</a:t>
            </a:r>
          </a:p>
          <a:p>
            <a:r>
              <a:rPr lang="en-US" sz="950" dirty="0"/>
              <a:t>Resources and expectations</a:t>
            </a:r>
          </a:p>
          <a:p>
            <a:endParaRPr lang="en-US" sz="950" dirty="0"/>
          </a:p>
          <a:p>
            <a:r>
              <a:rPr lang="en-US" sz="1100" b="1" dirty="0">
                <a:solidFill>
                  <a:schemeClr val="tx1"/>
                </a:solidFill>
              </a:rPr>
              <a:t>“If we only focus on the destination and ignore the journey, people get tired. But when we build in meaningful stops along the way, everyone stays engaged and excited.”</a:t>
            </a:r>
          </a:p>
          <a:p>
            <a:r>
              <a:rPr lang="en-US" sz="1600" dirty="0"/>
              <a:t>“Big service projects are the destination — monthly service is how we get there.”</a:t>
            </a:r>
          </a:p>
        </p:txBody>
      </p:sp>
      <p:sp>
        <p:nvSpPr>
          <p:cNvPr id="3" name="Title 2">
            <a:extLst>
              <a:ext uri="{FF2B5EF4-FFF2-40B4-BE49-F238E27FC236}">
                <a16:creationId xmlns:a16="http://schemas.microsoft.com/office/drawing/2014/main" id="{874F860C-7F45-61D0-0AB2-EA8F91B5F56B}"/>
              </a:ext>
            </a:extLst>
          </p:cNvPr>
          <p:cNvSpPr>
            <a:spLocks noGrp="1"/>
          </p:cNvSpPr>
          <p:nvPr>
            <p:ph type="title"/>
          </p:nvPr>
        </p:nvSpPr>
        <p:spPr/>
        <p:txBody>
          <a:bodyPr/>
          <a:lstStyle/>
          <a:p>
            <a:r>
              <a:rPr lang="en-US" sz="2200" dirty="0"/>
              <a:t>Building the Roadmap: A Journey to Service</a:t>
            </a:r>
          </a:p>
        </p:txBody>
      </p:sp>
      <p:pic>
        <p:nvPicPr>
          <p:cNvPr id="5" name="Picture 4">
            <a:extLst>
              <a:ext uri="{FF2B5EF4-FFF2-40B4-BE49-F238E27FC236}">
                <a16:creationId xmlns:a16="http://schemas.microsoft.com/office/drawing/2014/main" id="{AA3E7CC5-ECCC-ED61-578F-F607C171C336}"/>
              </a:ext>
            </a:extLst>
          </p:cNvPr>
          <p:cNvPicPr>
            <a:picLocks noChangeAspect="1"/>
          </p:cNvPicPr>
          <p:nvPr/>
        </p:nvPicPr>
        <p:blipFill>
          <a:blip r:embed="rId3"/>
          <a:stretch>
            <a:fillRect/>
          </a:stretch>
        </p:blipFill>
        <p:spPr>
          <a:xfrm>
            <a:off x="4572000" y="1504950"/>
            <a:ext cx="3962400" cy="2667000"/>
          </a:xfrm>
          <a:prstGeom prst="rect">
            <a:avLst/>
          </a:prstGeom>
        </p:spPr>
      </p:pic>
    </p:spTree>
    <p:extLst>
      <p:ext uri="{BB962C8B-B14F-4D97-AF65-F5344CB8AC3E}">
        <p14:creationId xmlns:p14="http://schemas.microsoft.com/office/powerpoint/2010/main" val="487791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AFD10B-40C5-D6D1-CA63-DC221C157170}"/>
              </a:ext>
            </a:extLst>
          </p:cNvPr>
          <p:cNvSpPr>
            <a:spLocks noGrp="1"/>
          </p:cNvSpPr>
          <p:nvPr>
            <p:ph type="body" idx="1"/>
          </p:nvPr>
        </p:nvSpPr>
        <p:spPr>
          <a:xfrm>
            <a:off x="0" y="1200150"/>
            <a:ext cx="9144000" cy="3943350"/>
          </a:xfrm>
        </p:spPr>
        <p:txBody>
          <a:bodyPr/>
          <a:lstStyle/>
          <a:p>
            <a:r>
              <a:rPr lang="en-US" sz="1100" b="1" dirty="0"/>
              <a:t>Why Volunteering Matters</a:t>
            </a:r>
          </a:p>
          <a:p>
            <a:pPr marL="171450" indent="-171450">
              <a:buFont typeface="Arial" panose="020B0604020202020204" pitchFamily="34" charset="0"/>
              <a:buChar char="•"/>
            </a:pPr>
            <a:r>
              <a:rPr lang="en-US" sz="1100" dirty="0"/>
              <a:t>Builds stronger, more connected communities, Improves mental and emotional well-being, Strengthens leadership and teamwork skills, Increases member engagement and retention, Creates meaningful impact for children and families</a:t>
            </a:r>
          </a:p>
          <a:p>
            <a:r>
              <a:rPr lang="en-US" sz="1100" b="1" dirty="0">
                <a:solidFill>
                  <a:srgbClr val="003974"/>
                </a:solidFill>
              </a:rPr>
              <a:t>“Small” Service / Volunteer Days –Examples</a:t>
            </a:r>
            <a:r>
              <a:rPr lang="en-US" sz="1100" b="1" dirty="0"/>
              <a:t>	                 </a:t>
            </a:r>
            <a:r>
              <a:rPr lang="en-US" sz="1100" b="1" dirty="0">
                <a:solidFill>
                  <a:srgbClr val="003974"/>
                </a:solidFill>
              </a:rPr>
              <a:t>Big / Projects  (typically a Signature Project or a fundraiser</a:t>
            </a:r>
            <a:r>
              <a:rPr lang="en-US" sz="1100" b="1" dirty="0"/>
              <a:t>	</a:t>
            </a:r>
          </a:p>
          <a:p>
            <a:pPr marL="171450" indent="-171450">
              <a:buFont typeface="Arial" panose="020B0604020202020204" pitchFamily="34" charset="0"/>
              <a:buChar char="•"/>
            </a:pPr>
            <a:r>
              <a:rPr lang="en-US" sz="1100" dirty="0"/>
              <a:t>Reading to preschool kids				Pancake Breakfast	</a:t>
            </a:r>
          </a:p>
          <a:p>
            <a:pPr marL="171450" indent="-171450">
              <a:buFont typeface="Arial" panose="020B0604020202020204" pitchFamily="34" charset="0"/>
              <a:buChar char="•"/>
            </a:pPr>
            <a:r>
              <a:rPr lang="en-US" sz="1100" dirty="0"/>
              <a:t>Helping weed and work at community garden		5K Run</a:t>
            </a:r>
          </a:p>
          <a:p>
            <a:pPr marL="171450" indent="-171450">
              <a:buFont typeface="Arial" panose="020B0604020202020204" pitchFamily="34" charset="0"/>
              <a:buChar char="•"/>
            </a:pPr>
            <a:r>
              <a:rPr lang="en-US" sz="1100" dirty="0"/>
              <a:t>Volunteer at a community snack bar			Golf Tournament</a:t>
            </a:r>
          </a:p>
          <a:p>
            <a:pPr marL="171450" indent="-171450">
              <a:buFont typeface="Arial" panose="020B0604020202020204" pitchFamily="34" charset="0"/>
              <a:buChar char="•"/>
            </a:pPr>
            <a:r>
              <a:rPr lang="en-US" sz="1100" dirty="0"/>
              <a:t>Help keep score at community league games		Food Festival Booth / BBQ			</a:t>
            </a:r>
          </a:p>
          <a:p>
            <a:pPr marL="171450" indent="-171450">
              <a:buFont typeface="Arial" panose="020B0604020202020204" pitchFamily="34" charset="0"/>
              <a:buChar char="•"/>
            </a:pPr>
            <a:r>
              <a:rPr lang="en-US" sz="1100" dirty="0"/>
              <a:t>Volunteer at YMCA Kids Carnival</a:t>
            </a:r>
          </a:p>
          <a:p>
            <a:pPr marL="171450" indent="-171450">
              <a:buFont typeface="Arial" panose="020B0604020202020204" pitchFamily="34" charset="0"/>
              <a:buChar char="•"/>
            </a:pPr>
            <a:r>
              <a:rPr lang="en-US" sz="1100" dirty="0"/>
              <a:t>Fix up a library and stock books at YMCA / Boys &amp; Girls Club</a:t>
            </a:r>
          </a:p>
          <a:p>
            <a:pPr marL="171450" indent="-171450">
              <a:buFont typeface="Arial" panose="020B0604020202020204" pitchFamily="34" charset="0"/>
              <a:buChar char="•"/>
            </a:pPr>
            <a:r>
              <a:rPr lang="en-US" sz="1100" dirty="0"/>
              <a:t>Maintain a little free library					</a:t>
            </a:r>
          </a:p>
          <a:p>
            <a:pPr marL="171450" indent="-171450">
              <a:buFont typeface="Arial" panose="020B0604020202020204" pitchFamily="34" charset="0"/>
              <a:buChar char="•"/>
            </a:pPr>
            <a:r>
              <a:rPr lang="en-US" sz="1100" dirty="0"/>
              <a:t>Work a community Fair , parking attendant</a:t>
            </a:r>
          </a:p>
          <a:p>
            <a:pPr marL="171450" indent="-171450">
              <a:buFont typeface="Arial" panose="020B0604020202020204" pitchFamily="34" charset="0"/>
              <a:buChar char="•"/>
            </a:pPr>
            <a:r>
              <a:rPr lang="en-US" sz="1100" dirty="0"/>
              <a:t>Work a Kids Mud Run</a:t>
            </a:r>
          </a:p>
          <a:p>
            <a:pPr marL="171450" indent="-171450">
              <a:buFont typeface="Arial" panose="020B0604020202020204" pitchFamily="34" charset="0"/>
              <a:buChar char="•"/>
            </a:pPr>
            <a:r>
              <a:rPr lang="en-US" sz="1100" dirty="0"/>
              <a:t>Spruce up School landscape</a:t>
            </a:r>
          </a:p>
          <a:p>
            <a:pPr marL="171450" indent="-171450">
              <a:buFont typeface="Arial" panose="020B0604020202020204" pitchFamily="34" charset="0"/>
              <a:buChar char="•"/>
            </a:pPr>
            <a:r>
              <a:rPr lang="en-US" sz="1100" dirty="0"/>
              <a:t>Clean up Parks</a:t>
            </a:r>
          </a:p>
          <a:p>
            <a:pPr marL="171450" indent="-171450">
              <a:buFont typeface="Arial" panose="020B0604020202020204" pitchFamily="34" charset="0"/>
              <a:buChar char="•"/>
            </a:pPr>
            <a:r>
              <a:rPr lang="en-US" sz="1100" dirty="0"/>
              <a:t>Make cards for kids at Children’s Hospital / Senior Center	</a:t>
            </a:r>
          </a:p>
        </p:txBody>
      </p:sp>
      <p:sp>
        <p:nvSpPr>
          <p:cNvPr id="3" name="Title 2">
            <a:extLst>
              <a:ext uri="{FF2B5EF4-FFF2-40B4-BE49-F238E27FC236}">
                <a16:creationId xmlns:a16="http://schemas.microsoft.com/office/drawing/2014/main" id="{4082717E-0D5E-657E-1DB8-AA64EEE2B542}"/>
              </a:ext>
            </a:extLst>
          </p:cNvPr>
          <p:cNvSpPr>
            <a:spLocks noGrp="1"/>
          </p:cNvSpPr>
          <p:nvPr>
            <p:ph type="title"/>
          </p:nvPr>
        </p:nvSpPr>
        <p:spPr/>
        <p:txBody>
          <a:bodyPr/>
          <a:lstStyle/>
          <a:p>
            <a:r>
              <a:rPr lang="en-US" sz="3200" dirty="0"/>
              <a:t>Big Projects vs Small Service Days</a:t>
            </a:r>
          </a:p>
        </p:txBody>
      </p:sp>
      <p:sp>
        <p:nvSpPr>
          <p:cNvPr id="5" name="Rectangle 4">
            <a:extLst>
              <a:ext uri="{FF2B5EF4-FFF2-40B4-BE49-F238E27FC236}">
                <a16:creationId xmlns:a16="http://schemas.microsoft.com/office/drawing/2014/main" id="{B83FFD51-AC6A-7468-B35F-146CA1C1408F}"/>
              </a:ext>
            </a:extLst>
          </p:cNvPr>
          <p:cNvSpPr/>
          <p:nvPr/>
        </p:nvSpPr>
        <p:spPr>
          <a:xfrm>
            <a:off x="4572000" y="3181350"/>
            <a:ext cx="4191000" cy="1676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Bigger Projects – Are usually a club fundraiser and require months of planning</a:t>
            </a:r>
          </a:p>
          <a:p>
            <a:pPr algn="ctr"/>
            <a:endParaRPr lang="en-US" dirty="0"/>
          </a:p>
          <a:p>
            <a:pPr algn="ctr"/>
            <a:r>
              <a:rPr lang="en-US" b="1" dirty="0">
                <a:solidFill>
                  <a:schemeClr val="bg1"/>
                </a:solidFill>
              </a:rPr>
              <a:t>“Smaller”</a:t>
            </a:r>
            <a:r>
              <a:rPr lang="en-US" dirty="0"/>
              <a:t> Volunteer days – are usually a one-day volunteer shift and can be done monthly, so more people can come and participate. It encourages member engagement regularly</a:t>
            </a:r>
          </a:p>
        </p:txBody>
      </p:sp>
    </p:spTree>
    <p:extLst>
      <p:ext uri="{BB962C8B-B14F-4D97-AF65-F5344CB8AC3E}">
        <p14:creationId xmlns:p14="http://schemas.microsoft.com/office/powerpoint/2010/main" val="238027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1599ED-4B39-AD04-7968-ED3EE187F1B7}"/>
              </a:ext>
            </a:extLst>
          </p:cNvPr>
          <p:cNvSpPr>
            <a:spLocks noGrp="1"/>
          </p:cNvSpPr>
          <p:nvPr>
            <p:ph type="body" idx="1"/>
          </p:nvPr>
        </p:nvSpPr>
        <p:spPr>
          <a:xfrm>
            <a:off x="0" y="1200150"/>
            <a:ext cx="9144000" cy="3943350"/>
          </a:xfrm>
        </p:spPr>
        <p:txBody>
          <a:bodyPr/>
          <a:lstStyle/>
          <a:p>
            <a:r>
              <a:rPr lang="en-US" sz="1050" dirty="0"/>
              <a:t>🚦 </a:t>
            </a:r>
            <a:r>
              <a:rPr lang="en-US" sz="1050" b="1" dirty="0"/>
              <a:t>Add a Service Committee Chair</a:t>
            </a:r>
            <a:endParaRPr lang="en-US" sz="1050" dirty="0"/>
          </a:p>
          <a:p>
            <a:r>
              <a:rPr lang="en-US" sz="1050" dirty="0"/>
              <a:t>Oversees </a:t>
            </a:r>
            <a:r>
              <a:rPr lang="en-US" sz="1050" b="1" dirty="0"/>
              <a:t>monthly and hands-on service opportunities</a:t>
            </a:r>
            <a:endParaRPr lang="en-US" sz="1050" dirty="0"/>
          </a:p>
          <a:p>
            <a:r>
              <a:rPr lang="en-US" sz="1050" dirty="0"/>
              <a:t>Focuses on </a:t>
            </a:r>
            <a:r>
              <a:rPr lang="en-US" sz="1050" b="1" dirty="0">
                <a:solidFill>
                  <a:srgbClr val="B4975A"/>
                </a:solidFill>
              </a:rPr>
              <a:t>member engagement </a:t>
            </a:r>
            <a:r>
              <a:rPr lang="en-US" sz="1050" dirty="0"/>
              <a:t>and </a:t>
            </a:r>
            <a:r>
              <a:rPr lang="en-US" sz="1050" b="1" dirty="0">
                <a:solidFill>
                  <a:srgbClr val="B4975A"/>
                </a:solidFill>
              </a:rPr>
              <a:t>volunteer participation</a:t>
            </a:r>
          </a:p>
          <a:p>
            <a:r>
              <a:rPr lang="en-US" sz="1050" dirty="0"/>
              <a:t>Keeps service consistent throughout the year</a:t>
            </a:r>
          </a:p>
          <a:p>
            <a:endParaRPr lang="en-US" sz="1050" dirty="0"/>
          </a:p>
          <a:p>
            <a:r>
              <a:rPr lang="en-US" sz="1050" dirty="0"/>
              <a:t>🤝 </a:t>
            </a:r>
            <a:r>
              <a:rPr lang="en-US" sz="1050" b="1" dirty="0"/>
              <a:t>Work Side-by-Side with Other Chairs</a:t>
            </a:r>
            <a:endParaRPr lang="en-US" sz="1050" dirty="0"/>
          </a:p>
          <a:p>
            <a:r>
              <a:rPr lang="en-US" sz="1050" dirty="0"/>
              <a:t>Partners with the </a:t>
            </a:r>
            <a:r>
              <a:rPr lang="en-US" sz="1050" b="1" dirty="0"/>
              <a:t>Fundraising Chair</a:t>
            </a:r>
            <a:br>
              <a:rPr lang="en-US" sz="1050" dirty="0"/>
            </a:br>
            <a:r>
              <a:rPr lang="en-US" sz="1050" i="1" dirty="0"/>
              <a:t>(Pancake Breakfast, 5K Run, Golf Tournament, etc.)</a:t>
            </a:r>
            <a:endParaRPr lang="en-US" sz="1050" dirty="0"/>
          </a:p>
          <a:p>
            <a:r>
              <a:rPr lang="en-US" sz="1050" dirty="0"/>
              <a:t>Collaborates with </a:t>
            </a:r>
            <a:r>
              <a:rPr lang="en-US" sz="1050" b="1" dirty="0"/>
              <a:t>Signature Project Chairs</a:t>
            </a:r>
            <a:endParaRPr lang="en-US" sz="1050" dirty="0"/>
          </a:p>
          <a:p>
            <a:r>
              <a:rPr lang="en-US" sz="1050" dirty="0"/>
              <a:t>Helps recruit and </a:t>
            </a:r>
            <a:r>
              <a:rPr lang="en-US" sz="1050" b="1" dirty="0">
                <a:solidFill>
                  <a:srgbClr val="B4975A"/>
                </a:solidFill>
              </a:rPr>
              <a:t>coordinate volunteers </a:t>
            </a:r>
            <a:r>
              <a:rPr lang="en-US" sz="1050" dirty="0"/>
              <a:t>for all projects</a:t>
            </a:r>
          </a:p>
          <a:p>
            <a:endParaRPr lang="en-US" sz="1050" dirty="0"/>
          </a:p>
          <a:p>
            <a:r>
              <a:rPr lang="en-US" sz="1050" dirty="0"/>
              <a:t>🔄 </a:t>
            </a:r>
            <a:r>
              <a:rPr lang="en-US" sz="1050" b="1" dirty="0"/>
              <a:t>Create One Unified Service Team</a:t>
            </a:r>
            <a:endParaRPr lang="en-US" sz="1050" dirty="0"/>
          </a:p>
          <a:p>
            <a:r>
              <a:rPr lang="en-US" sz="1050" dirty="0"/>
              <a:t>Fundraising supports service</a:t>
            </a:r>
          </a:p>
          <a:p>
            <a:r>
              <a:rPr lang="en-US" sz="1050" dirty="0"/>
              <a:t>Service supports fundraising and Signature Projects</a:t>
            </a:r>
          </a:p>
          <a:p>
            <a:r>
              <a:rPr lang="en-US" sz="1050" dirty="0"/>
              <a:t>Members see how every role connects to the bigger mission, gives more members a role to play in the club, more time for </a:t>
            </a:r>
            <a:r>
              <a:rPr lang="en-US" sz="1050" b="1" dirty="0">
                <a:solidFill>
                  <a:srgbClr val="B4975A"/>
                </a:solidFill>
              </a:rPr>
              <a:t>FUN </a:t>
            </a:r>
          </a:p>
          <a:p>
            <a:r>
              <a:rPr lang="en-US" sz="1600" b="1" dirty="0"/>
              <a:t>“When planning and participation work together, service comes to life.”</a:t>
            </a:r>
          </a:p>
          <a:p>
            <a:endParaRPr lang="en-US" dirty="0"/>
          </a:p>
        </p:txBody>
      </p:sp>
      <p:sp>
        <p:nvSpPr>
          <p:cNvPr id="3" name="Title 2">
            <a:extLst>
              <a:ext uri="{FF2B5EF4-FFF2-40B4-BE49-F238E27FC236}">
                <a16:creationId xmlns:a16="http://schemas.microsoft.com/office/drawing/2014/main" id="{EAF06AC2-E31D-4E1D-FFB5-AAFD13A10BFD}"/>
              </a:ext>
            </a:extLst>
          </p:cNvPr>
          <p:cNvSpPr>
            <a:spLocks noGrp="1"/>
          </p:cNvSpPr>
          <p:nvPr>
            <p:ph type="title"/>
          </p:nvPr>
        </p:nvSpPr>
        <p:spPr/>
        <p:txBody>
          <a:bodyPr/>
          <a:lstStyle/>
          <a:p>
            <a:r>
              <a:rPr lang="en-US" sz="3600" dirty="0"/>
              <a:t>From Planning to Participation</a:t>
            </a:r>
          </a:p>
        </p:txBody>
      </p:sp>
      <p:sp>
        <p:nvSpPr>
          <p:cNvPr id="4" name="Rectangle 3">
            <a:extLst>
              <a:ext uri="{FF2B5EF4-FFF2-40B4-BE49-F238E27FC236}">
                <a16:creationId xmlns:a16="http://schemas.microsoft.com/office/drawing/2014/main" id="{8965D6D2-3F7E-5A4B-A226-AABF56978275}"/>
              </a:ext>
            </a:extLst>
          </p:cNvPr>
          <p:cNvSpPr/>
          <p:nvPr/>
        </p:nvSpPr>
        <p:spPr>
          <a:xfrm>
            <a:off x="4114800" y="1504950"/>
            <a:ext cx="1066800" cy="685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Service Committee Chair</a:t>
            </a:r>
          </a:p>
        </p:txBody>
      </p:sp>
      <p:sp>
        <p:nvSpPr>
          <p:cNvPr id="5" name="Arrow: Right 4">
            <a:extLst>
              <a:ext uri="{FF2B5EF4-FFF2-40B4-BE49-F238E27FC236}">
                <a16:creationId xmlns:a16="http://schemas.microsoft.com/office/drawing/2014/main" id="{F08C4ABB-6E29-60AB-37F8-C0195AB9C081}"/>
              </a:ext>
            </a:extLst>
          </p:cNvPr>
          <p:cNvSpPr/>
          <p:nvPr/>
        </p:nvSpPr>
        <p:spPr>
          <a:xfrm>
            <a:off x="5410200" y="1509147"/>
            <a:ext cx="6858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85D009-854E-BF00-FF4E-00E86A380EFC}"/>
              </a:ext>
            </a:extLst>
          </p:cNvPr>
          <p:cNvSpPr/>
          <p:nvPr/>
        </p:nvSpPr>
        <p:spPr>
          <a:xfrm>
            <a:off x="6324600" y="1352550"/>
            <a:ext cx="1295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Fundraising Committee Chair</a:t>
            </a:r>
          </a:p>
        </p:txBody>
      </p:sp>
      <p:sp>
        <p:nvSpPr>
          <p:cNvPr id="12" name="Arrow: Down 11">
            <a:extLst>
              <a:ext uri="{FF2B5EF4-FFF2-40B4-BE49-F238E27FC236}">
                <a16:creationId xmlns:a16="http://schemas.microsoft.com/office/drawing/2014/main" id="{B2401F75-FAB7-3803-6F48-BC91546139FB}"/>
              </a:ext>
            </a:extLst>
          </p:cNvPr>
          <p:cNvSpPr/>
          <p:nvPr/>
        </p:nvSpPr>
        <p:spPr>
          <a:xfrm>
            <a:off x="7973568" y="1657350"/>
            <a:ext cx="484632" cy="838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BA34A1-F08B-6F8A-F3BD-743A85D3FD25}"/>
              </a:ext>
            </a:extLst>
          </p:cNvPr>
          <p:cNvSpPr/>
          <p:nvPr/>
        </p:nvSpPr>
        <p:spPr>
          <a:xfrm>
            <a:off x="7467600" y="2927242"/>
            <a:ext cx="1295400" cy="10509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Signature Project Committee Chair</a:t>
            </a:r>
          </a:p>
        </p:txBody>
      </p:sp>
    </p:spTree>
    <p:extLst>
      <p:ext uri="{BB962C8B-B14F-4D97-AF65-F5344CB8AC3E}">
        <p14:creationId xmlns:p14="http://schemas.microsoft.com/office/powerpoint/2010/main" val="261825335"/>
      </p:ext>
    </p:extLst>
  </p:cSld>
  <p:clrMapOvr>
    <a:masterClrMapping/>
  </p:clrMapOvr>
</p:sld>
</file>

<file path=ppt/theme/theme1.xml><?xml version="1.0" encoding="utf-8"?>
<a:theme xmlns:a="http://schemas.openxmlformats.org/drawingml/2006/main" name="Kiwanis 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788C59004235448B31EB6FD0985259" ma:contentTypeVersion="20" ma:contentTypeDescription="Create a new document." ma:contentTypeScope="" ma:versionID="af4e69ac6b69b080fc366cc77bcb94e9">
  <xsd:schema xmlns:xsd="http://www.w3.org/2001/XMLSchema" xmlns:xs="http://www.w3.org/2001/XMLSchema" xmlns:p="http://schemas.microsoft.com/office/2006/metadata/properties" xmlns:ns1="http://schemas.microsoft.com/sharepoint/v3" xmlns:ns2="fb8bd504-f6c0-4b25-8a1f-2a651110adc2" xmlns:ns3="bf3da885-a7db-4f20-9864-8c8c120eb561" targetNamespace="http://schemas.microsoft.com/office/2006/metadata/properties" ma:root="true" ma:fieldsID="929c896d8c843cd75be28bbf59a01564" ns1:_="" ns2:_="" ns3:_="">
    <xsd:import namespace="http://schemas.microsoft.com/sharepoint/v3"/>
    <xsd:import namespace="fb8bd504-f6c0-4b25-8a1f-2a651110adc2"/>
    <xsd:import namespace="bf3da885-a7db-4f20-9864-8c8c120eb56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8bd504-f6c0-4b25-8a1f-2a651110ad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10124bb5-1829-41db-a36e-350e1d7c6111}" ma:internalName="TaxCatchAll" ma:showField="CatchAllData" ma:web="fb8bd504-f6c0-4b25-8a1f-2a651110adc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3da885-a7db-4f20-9864-8c8c120eb56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a5082c5-51f8-46a4-bf5e-5f5c80b7f45f"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f3da885-a7db-4f20-9864-8c8c120eb561">
      <Terms xmlns="http://schemas.microsoft.com/office/infopath/2007/PartnerControls"/>
    </lcf76f155ced4ddcb4097134ff3c332f>
    <_ip_UnifiedCompliancePolicyProperties xmlns="http://schemas.microsoft.com/sharepoint/v3" xsi:nil="true"/>
    <TaxCatchAll xmlns="fb8bd504-f6c0-4b25-8a1f-2a651110adc2" xsi:nil="true"/>
  </documentManagement>
</p:properties>
</file>

<file path=customXml/itemProps1.xml><?xml version="1.0" encoding="utf-8"?>
<ds:datastoreItem xmlns:ds="http://schemas.openxmlformats.org/officeDocument/2006/customXml" ds:itemID="{F31C4886-B05B-4452-B5A5-8C11272BC0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8bd504-f6c0-4b25-8a1f-2a651110adc2"/>
    <ds:schemaRef ds:uri="bf3da885-a7db-4f20-9864-8c8c120eb5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ABC07B-F2A2-4611-81EB-9CBC4664807A}">
  <ds:schemaRefs>
    <ds:schemaRef ds:uri="http://schemas.microsoft.com/sharepoint/v3/contenttype/forms"/>
  </ds:schemaRefs>
</ds:datastoreItem>
</file>

<file path=customXml/itemProps3.xml><?xml version="1.0" encoding="utf-8"?>
<ds:datastoreItem xmlns:ds="http://schemas.openxmlformats.org/officeDocument/2006/customXml" ds:itemID="{0A653706-63B4-4FC7-A140-2E44F9A59EFD}">
  <ds:schemaRefs>
    <ds:schemaRef ds:uri="http://schemas.microsoft.com/office/2006/metadata/properties"/>
    <ds:schemaRef ds:uri="http://schemas.microsoft.com/office/infopath/2007/PartnerControls"/>
    <ds:schemaRef ds:uri="http://schemas.microsoft.com/sharepoint/v3"/>
    <ds:schemaRef ds:uri="bf3da885-a7db-4f20-9864-8c8c120eb561"/>
    <ds:schemaRef ds:uri="fb8bd504-f6c0-4b25-8a1f-2a651110adc2"/>
  </ds:schemaRefs>
</ds:datastoreItem>
</file>

<file path=docProps/app.xml><?xml version="1.0" encoding="utf-8"?>
<Properties xmlns="http://schemas.openxmlformats.org/officeDocument/2006/extended-properties" xmlns:vt="http://schemas.openxmlformats.org/officeDocument/2006/docPropsVTypes">
  <TotalTime>8216</TotalTime>
  <Words>1914</Words>
  <Application>Microsoft Office PowerPoint</Application>
  <PresentationFormat>On-screen Show (16:9)</PresentationFormat>
  <Paragraphs>155</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Noto Sans Symbols</vt:lpstr>
      <vt:lpstr>Times New Roman</vt:lpstr>
      <vt:lpstr>Verdana</vt:lpstr>
      <vt:lpstr>Kiwanis PPT Template</vt:lpstr>
      <vt:lpstr>How to use this template</vt:lpstr>
      <vt:lpstr>Creating a Roadmap to Service</vt:lpstr>
      <vt:lpstr>Thank you to our Education Sponsor, Atlantic Union</vt:lpstr>
      <vt:lpstr>Workshop Agenda</vt:lpstr>
      <vt:lpstr>Welcome &amp; Why Service Matters –Kiwanis Motto:  “ Serving the Children of the World.”</vt:lpstr>
      <vt:lpstr>What Is a “Roadmap to Service”?</vt:lpstr>
      <vt:lpstr>Building the Roadmap: A Journey to Service</vt:lpstr>
      <vt:lpstr>Big Projects vs Small Service Days</vt:lpstr>
      <vt:lpstr>From Planning to Participation</vt:lpstr>
      <vt:lpstr>Bringing it All Together – Call to Action</vt:lpstr>
      <vt:lpstr>Call to Action</vt:lpstr>
      <vt:lpstr>Contact Information</vt:lpstr>
      <vt:lpstr>District Service Project: “Happy Bags” for Nemours Children’s Hospital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Kiwanis PowerPoint Template</dc:title>
  <dc:creator>Steven Hadt</dc:creator>
  <cp:lastModifiedBy>Carrie Wagner</cp:lastModifiedBy>
  <cp:revision>181</cp:revision>
  <dcterms:modified xsi:type="dcterms:W3CDTF">2026-02-27T04:19:54Z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0x01010010788C59004235448B31EB6FD0985259</vt:lpwstr>
  </property>
  <property fmtid="{D5CDD505-2E9C-101B-9397-08002B2CF9AE}" pid="3" name="MediaServiceImageTags">
    <vt:lpwstr/>
  </property>
</Properties>
</file>