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725" r:id="rId2"/>
  </p:sldMasterIdLst>
  <p:notesMasterIdLst>
    <p:notesMasterId r:id="rId26"/>
  </p:notesMasterIdLst>
  <p:sldIdLst>
    <p:sldId id="291" r:id="rId3"/>
    <p:sldId id="285" r:id="rId4"/>
    <p:sldId id="286" r:id="rId5"/>
    <p:sldId id="287" r:id="rId6"/>
    <p:sldId id="260" r:id="rId7"/>
    <p:sldId id="288" r:id="rId8"/>
    <p:sldId id="289" r:id="rId9"/>
    <p:sldId id="290" r:id="rId10"/>
    <p:sldId id="264" r:id="rId11"/>
    <p:sldId id="284" r:id="rId12"/>
    <p:sldId id="333" r:id="rId13"/>
    <p:sldId id="403" r:id="rId14"/>
    <p:sldId id="404" r:id="rId15"/>
    <p:sldId id="266" r:id="rId16"/>
    <p:sldId id="28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3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F33FE9F2-2CA5-46A7-ABF6-452B6E2E082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FE15303-1949-4FED-A583-2E550D08EB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50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03652" cy="352068"/>
          </a:xfrm>
          <a:prstGeom prst="rect">
            <a:avLst/>
          </a:prstGeom>
        </p:spPr>
        <p:txBody>
          <a:bodyPr vert="horz" lIns="94219" tIns="47109" rIns="94219" bIns="4710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64671" y="0"/>
            <a:ext cx="4103652" cy="352068"/>
          </a:xfrm>
          <a:prstGeom prst="rect">
            <a:avLst/>
          </a:prstGeom>
        </p:spPr>
        <p:txBody>
          <a:bodyPr vert="horz" lIns="94219" tIns="47109" rIns="94219" bIns="47109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92363" y="527050"/>
            <a:ext cx="4684712" cy="2635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19" tIns="47109" rIns="94219" bIns="47109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46998" y="3338124"/>
            <a:ext cx="7575973" cy="3163721"/>
          </a:xfrm>
          <a:prstGeom prst="rect">
            <a:avLst/>
          </a:prstGeom>
        </p:spPr>
        <p:txBody>
          <a:bodyPr vert="horz" lIns="94219" tIns="47109" rIns="94219" bIns="47109" rtlCol="0"/>
          <a:lstStyle/>
          <a:p>
            <a:r>
              <a:rPr lang="en-US" dirty="0"/>
              <a:t>Finally, the Youth Protection Guidelines outline the required policies and background-check expectations for any volunteer who works directly with youth. </a:t>
            </a:r>
          </a:p>
          <a:p>
            <a:endParaRPr lang="en-US" dirty="0"/>
          </a:p>
          <a:p>
            <a:r>
              <a:rPr lang="en-US" dirty="0"/>
              <a:t>As a club officer, it is essential to review these guidelines regularly to ensure you and your club—including all members and SLP advisors—remain up to date and in full compliance. </a:t>
            </a:r>
          </a:p>
          <a:p>
            <a:endParaRPr lang="en-US" dirty="0"/>
          </a:p>
          <a:p>
            <a:r>
              <a:rPr lang="en-US" dirty="0"/>
              <a:t>Please visit the Youth Protection website to confirm your understanding of current requirements.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76251"/>
            <a:ext cx="4103652" cy="350438"/>
          </a:xfrm>
          <a:prstGeom prst="rect">
            <a:avLst/>
          </a:prstGeom>
        </p:spPr>
        <p:txBody>
          <a:bodyPr vert="horz" lIns="94219" tIns="47109" rIns="94219" bIns="4710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64671" y="6676251"/>
            <a:ext cx="4103652" cy="350438"/>
          </a:xfrm>
          <a:prstGeom prst="rect">
            <a:avLst/>
          </a:prstGeom>
        </p:spPr>
        <p:txBody>
          <a:bodyPr vert="horz" lIns="94219" tIns="47109" rIns="94219" bIns="47109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4CDDE-5446-FDDE-A5B8-FD5CC9066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4F7550-971E-E91A-7AD6-8C6F8E73B0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103652" cy="352068"/>
          </a:xfrm>
          <a:prstGeom prst="rect">
            <a:avLst/>
          </a:prstGeom>
        </p:spPr>
        <p:txBody>
          <a:bodyPr vert="horz" lIns="94219" tIns="47109" rIns="94219" bIns="4710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EC149-9E99-210E-B926-3E78929E8FB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364671" y="0"/>
            <a:ext cx="4103652" cy="352068"/>
          </a:xfrm>
          <a:prstGeom prst="rect">
            <a:avLst/>
          </a:prstGeom>
        </p:spPr>
        <p:txBody>
          <a:bodyPr vert="horz" lIns="94219" tIns="47109" rIns="94219" bIns="47109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46F40E7-CC52-3DE8-0159-E83B1D18BB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92363" y="527050"/>
            <a:ext cx="4684712" cy="2635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19" tIns="47109" rIns="94219" bIns="47109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677E7C7-3E4D-A112-CE82-0AD153927D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46998" y="3338124"/>
            <a:ext cx="7575973" cy="3163721"/>
          </a:xfrm>
          <a:prstGeom prst="rect">
            <a:avLst/>
          </a:prstGeom>
        </p:spPr>
        <p:txBody>
          <a:bodyPr vert="horz" lIns="94219" tIns="47109" rIns="94219" bIns="47109" rtlCol="0"/>
          <a:lstStyle/>
          <a:p>
            <a:r>
              <a:rPr lang="en-US" dirty="0"/>
              <a:t>Before we begin, here’s what you can expect to walk away with from today’s session. </a:t>
            </a:r>
          </a:p>
          <a:p>
            <a:endParaRPr lang="en-US" dirty="0"/>
          </a:p>
          <a:p>
            <a:r>
              <a:rPr lang="en-US" dirty="0"/>
              <a:t>Club Treasurer 201 focuses on the how — the practical steps that support accurate, transparent and dependable financial operations. </a:t>
            </a:r>
          </a:p>
          <a:p>
            <a:endParaRPr lang="en-US" dirty="0"/>
          </a:p>
          <a:p>
            <a:r>
              <a:rPr lang="en-US" dirty="0"/>
              <a:t>First, you’ll learn the key priorities for starting your year strong, including how to set up your financial systems and review the information you’ll rely on throughout your term. </a:t>
            </a:r>
          </a:p>
          <a:p>
            <a:endParaRPr lang="en-US" dirty="0"/>
          </a:p>
          <a:p>
            <a:r>
              <a:rPr lang="en-US" dirty="0"/>
              <a:t>You’ll also see how to manage club accounts with accuracy — tracking income and expenses, coordinating dues with the secretary and supporting the president and board during budgeting. </a:t>
            </a:r>
          </a:p>
          <a:p>
            <a:endParaRPr lang="en-US" dirty="0"/>
          </a:p>
          <a:p>
            <a:r>
              <a:rPr lang="en-US" dirty="0"/>
              <a:t>Next, we’ll talk about what financial transparency looks like in practice: preparing clear financial reports, knowing what needs to be documented and understanding when those updates should be shared with your leadership team. </a:t>
            </a:r>
          </a:p>
          <a:p>
            <a:endParaRPr lang="en-US" dirty="0"/>
          </a:p>
          <a:p>
            <a:r>
              <a:rPr lang="en-US" dirty="0"/>
              <a:t>And finally, you’ll learn what’s required at the end of the year — closing out the books, completing required filings, preparing for the annual review and organizing records so your successor can start with confidence.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2D2869-1996-9E98-4441-9BC2499428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676251"/>
            <a:ext cx="4103652" cy="350438"/>
          </a:xfrm>
          <a:prstGeom prst="rect">
            <a:avLst/>
          </a:prstGeom>
        </p:spPr>
        <p:txBody>
          <a:bodyPr vert="horz" lIns="94219" tIns="47109" rIns="94219" bIns="4710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FCF12-C957-1324-4D1C-57A1CBFC33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364671" y="6676251"/>
            <a:ext cx="4103652" cy="350438"/>
          </a:xfrm>
          <a:prstGeom prst="rect">
            <a:avLst/>
          </a:prstGeom>
        </p:spPr>
        <p:txBody>
          <a:bodyPr vert="horz" lIns="94219" tIns="47109" rIns="94219" bIns="47109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410372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3CC26-5A94-B641-DBE1-999372CEC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B6E483F-2E7B-7D57-BD29-34C59FB269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103652" cy="352068"/>
          </a:xfrm>
          <a:prstGeom prst="rect">
            <a:avLst/>
          </a:prstGeom>
        </p:spPr>
        <p:txBody>
          <a:bodyPr vert="horz" lIns="94219" tIns="47109" rIns="94219" bIns="47109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8E6902-EE02-8095-6193-D5CF71DD523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364671" y="0"/>
            <a:ext cx="4103652" cy="352068"/>
          </a:xfrm>
          <a:prstGeom prst="rect">
            <a:avLst/>
          </a:prstGeom>
        </p:spPr>
        <p:txBody>
          <a:bodyPr vert="horz" lIns="94219" tIns="47109" rIns="94219" bIns="47109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D4139CBA-87CC-17DA-22D8-8C76BFAD8CF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92363" y="527050"/>
            <a:ext cx="4684712" cy="2635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19" tIns="47109" rIns="94219" bIns="47109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C1EE890-04B0-2A33-3DD2-BF04BD4D0A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46998" y="3338124"/>
            <a:ext cx="7575973" cy="3163721"/>
          </a:xfrm>
          <a:prstGeom prst="rect">
            <a:avLst/>
          </a:prstGeom>
        </p:spPr>
        <p:txBody>
          <a:bodyPr vert="horz" lIns="94219" tIns="47109" rIns="94219" bIns="47109" rtlCol="0"/>
          <a:lstStyle/>
          <a:p>
            <a:r>
              <a:rPr lang="en-US" dirty="0"/>
              <a:t>Before we begin, here’s what you can expect to walk away with from today’s session. </a:t>
            </a:r>
          </a:p>
          <a:p>
            <a:endParaRPr lang="en-US" dirty="0"/>
          </a:p>
          <a:p>
            <a:r>
              <a:rPr lang="en-US" dirty="0"/>
              <a:t>Club Treasurer 201 focuses on the how — the practical steps that support accurate, transparent and dependable financial operations. </a:t>
            </a:r>
          </a:p>
          <a:p>
            <a:endParaRPr lang="en-US" dirty="0"/>
          </a:p>
          <a:p>
            <a:r>
              <a:rPr lang="en-US" dirty="0"/>
              <a:t>First, you’ll learn the key priorities for starting your year strong, including how to set up your financial systems and review the information you’ll rely on throughout your term. </a:t>
            </a:r>
          </a:p>
          <a:p>
            <a:endParaRPr lang="en-US" dirty="0"/>
          </a:p>
          <a:p>
            <a:r>
              <a:rPr lang="en-US" dirty="0"/>
              <a:t>You’ll also see how to manage club accounts with accuracy — tracking income and expenses, coordinating dues with the secretary and supporting the president and board during budgeting. </a:t>
            </a:r>
          </a:p>
          <a:p>
            <a:endParaRPr lang="en-US" dirty="0"/>
          </a:p>
          <a:p>
            <a:r>
              <a:rPr lang="en-US" dirty="0"/>
              <a:t>Next, we’ll talk about what financial transparency looks like in practice: preparing clear financial reports, knowing what needs to be documented and understanding when those updates should be shared with your leadership team. </a:t>
            </a:r>
          </a:p>
          <a:p>
            <a:endParaRPr lang="en-US" dirty="0"/>
          </a:p>
          <a:p>
            <a:r>
              <a:rPr lang="en-US" dirty="0"/>
              <a:t>And finally, you’ll learn what’s required at the end of the year — closing out the books, completing required filings, preparing for the annual review and organizing records so your successor can start with confidence.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B1705-2CBE-EFB7-D89D-5BED0D50113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676251"/>
            <a:ext cx="4103652" cy="350438"/>
          </a:xfrm>
          <a:prstGeom prst="rect">
            <a:avLst/>
          </a:prstGeom>
        </p:spPr>
        <p:txBody>
          <a:bodyPr vert="horz" lIns="94219" tIns="47109" rIns="94219" bIns="47109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C6FD17-4BC2-7466-BE1E-59940AE8B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364671" y="6676251"/>
            <a:ext cx="4103652" cy="350438"/>
          </a:xfrm>
          <a:prstGeom prst="rect">
            <a:avLst/>
          </a:prstGeom>
        </p:spPr>
        <p:txBody>
          <a:bodyPr vert="horz" lIns="94219" tIns="47109" rIns="94219" bIns="47109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13771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91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2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84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0048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157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7044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021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74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172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D43AA-60CE-32A0-DB03-363ABB357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A29126-A9AF-58C5-41D0-CA2CFF0405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50900-B7CF-2C85-EB15-5128C02DC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1FFC5-6198-0F48-5CD8-3F7EFC3DF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7B7F4-7550-E7E4-F768-0AC720668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688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FB3BB-0EF1-F530-1EB1-025CFE0B9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162A5-61B0-6300-B4F4-DAD6DCA22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45C7B-1204-E17A-8815-05C36427D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19076-0045-31F1-67BF-FDEA411B5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9D53D-2760-AB8E-D6C7-1EF50465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39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51F8D-82DE-0418-535B-CF8B951B4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E0B47-CEB8-7C32-459F-22B6ABADE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4FA6D6-5327-B457-CF01-4E27ED0FC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2F473-5003-4BDD-AA74-075EF7968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C1A17-9652-6049-0442-2BD7EC8B8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529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DCF92-A062-433A-3C9C-E1641D2FF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45288-C0E4-3235-0BE8-34482F4E2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7403D0-664A-936C-9439-6B79001FB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4AFD21-6FB3-B476-4328-7EC19D49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FECEE-CB72-8A3E-9104-F3B668405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6B5C5C-12FC-0AF4-0385-BE5450F51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432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77409-F14F-D014-5BC8-C444A58E5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BC700-4CFC-46AA-2AFB-A4D9BF76F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CE71FC-88DA-9001-D27B-29A3F3C821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7213DF-66E5-11C9-7F40-21BC4DAF8D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8BD016-B5C8-39E8-B0FA-EC2059DA47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E5E610-F02A-841C-0FCF-45FDA0E58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7AD05B-10D9-DB18-1770-483252C9D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26E2A5-6FB2-625A-0BA9-D4B55386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9811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2869C-7484-C2C4-49C5-88DF6FCD9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84076C-D645-34F1-3F50-51D66EC53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26A0A9-FE93-ADE8-FB74-BA434519B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5E87DE-737E-22EE-1458-4FB15F38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33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11E627-F889-4C82-8746-8602C9056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2DD91-DE5C-C426-B90B-815D36414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1716EF-D3C7-73E1-41DA-777E8525C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884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A54D5-C374-AFFE-2FE0-2FE68E344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3117F-38B2-79E1-DEE1-F2B7D2125F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2B870-175E-3ED6-859C-CBB6DD8B1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41623C-07F0-DA02-FAE0-0C6EF4BD6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08FF7-3839-BBC9-D70A-50FD08561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20CB71-1298-37B0-895A-AC20DD4B4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681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2C11E-FB5E-AAEC-44FC-B5FA79A73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73AE4E-7A47-C964-6666-C9068B8F9B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4B6B08-C169-A84D-3B54-CA0D5B7B1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F4D74-723C-AF30-E75B-66E4A924D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597139-2FCC-C3A3-BB71-818079A4A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FCCEB2-5F7C-9EFD-C24F-9E8FD8A37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7181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16C47-2B51-0877-104C-72A874DA0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8BFF13-F0C1-DAF3-2D4D-BAD3182A2C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36B1EC-E2DE-EDCC-1F43-8163BA97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A80A0-38F1-BBC6-E56A-4CD6E7D65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4929C-0B0A-51AD-1CFD-90FAD68E6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00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A700DD-8349-93D2-78BC-7767FB052F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7B44B0-E1F1-1F99-78C7-11CDEFA930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B828A-CF95-FE2F-5CB3-A00875C94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D5804-B18C-1AE7-E830-02A5BCAFC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516CDD-A8BA-8A75-1DE0-B7C707929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975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94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90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77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30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01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97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5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397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5274DD-D402-D31E-8D86-933E663B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E442B-9921-5B54-C3EA-13E1ABDBD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6C7AD-D941-B2D9-F84C-41680C272F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3729C6-FA6C-4608-8E3A-620465DF588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533E0-C323-0682-AD22-8DF5D7C20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06695-5F06-18F0-6615-7D44BB132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481840-C11A-45EB-AC2B-7DF0484C8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710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iwanis.org/youthprotection" TargetMode="External"/><Relationship Id="rId3" Type="http://schemas.openxmlformats.org/officeDocument/2006/relationships/image" Target="../media/image15.svg"/><Relationship Id="rId7" Type="http://schemas.openxmlformats.org/officeDocument/2006/relationships/hyperlink" Target="http://kiwanis.org/youthprotectio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19.jpe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C20D37-D18D-9A91-233B-D0B40AD09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en-US" sz="3900" b="1">
                <a:solidFill>
                  <a:srgbClr val="FFFFFF"/>
                </a:solidFill>
              </a:rPr>
              <a:t>Protecting Youth in Kiwanis Service:</a:t>
            </a:r>
            <a:br>
              <a:rPr lang="en-US" sz="3900" b="1">
                <a:solidFill>
                  <a:srgbClr val="FFFFFF"/>
                </a:solidFill>
              </a:rPr>
            </a:br>
            <a:r>
              <a:rPr lang="en-US" sz="3900" b="1">
                <a:solidFill>
                  <a:srgbClr val="FFFFFF"/>
                </a:solidFill>
              </a:rPr>
              <a:t>Know. Protect. Respond.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A00CD-E994-9AB1-E408-C7A53F980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r>
              <a:rPr lang="en-US" b="1"/>
              <a:t>Capital District Convention</a:t>
            </a:r>
          </a:p>
          <a:p>
            <a:r>
              <a:rPr lang="en-US" b="1"/>
              <a:t>August 21-23, 2026</a:t>
            </a:r>
          </a:p>
          <a:p>
            <a:r>
              <a:rPr lang="en-US" b="1"/>
              <a:t>Annapolis, MD</a:t>
            </a:r>
          </a:p>
          <a:p>
            <a:endParaRPr lang="en-US"/>
          </a:p>
          <a:p>
            <a:r>
              <a:rPr lang="en-US"/>
              <a:t>Dennis Baugh, Trustee</a:t>
            </a:r>
          </a:p>
          <a:p>
            <a:r>
              <a:rPr lang="en-US"/>
              <a:t>Kiwanis International</a:t>
            </a:r>
          </a:p>
        </p:txBody>
      </p:sp>
    </p:spTree>
    <p:extLst>
      <p:ext uri="{BB962C8B-B14F-4D97-AF65-F5344CB8AC3E}">
        <p14:creationId xmlns:p14="http://schemas.microsoft.com/office/powerpoint/2010/main" val="2300027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C84C66-9D2A-E614-14F7-AEC7C8A4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956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3575" y="1234018"/>
            <a:ext cx="939259" cy="44450"/>
            <a:chOff x="0" y="0"/>
            <a:chExt cx="1878517" cy="88900"/>
          </a:xfrm>
        </p:grpSpPr>
        <p:sp>
          <p:nvSpPr>
            <p:cNvPr id="3" name="Freeform 3"/>
            <p:cNvSpPr/>
            <p:nvPr/>
          </p:nvSpPr>
          <p:spPr>
            <a:xfrm>
              <a:off x="44450" y="0"/>
              <a:ext cx="1789557" cy="88900"/>
            </a:xfrm>
            <a:custGeom>
              <a:avLst/>
              <a:gdLst/>
              <a:ahLst/>
              <a:cxnLst/>
              <a:rect l="l" t="t" r="r" b="b"/>
              <a:pathLst>
                <a:path w="1789557" h="88900">
                  <a:moveTo>
                    <a:pt x="0" y="0"/>
                  </a:moveTo>
                  <a:lnTo>
                    <a:pt x="1789557" y="0"/>
                  </a:lnTo>
                  <a:lnTo>
                    <a:pt x="1789557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B49759"/>
            </a:solid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4" name="Freeform 4"/>
          <p:cNvSpPr/>
          <p:nvPr/>
        </p:nvSpPr>
        <p:spPr>
          <a:xfrm>
            <a:off x="-335690" y="6064911"/>
            <a:ext cx="12863379" cy="2250281"/>
          </a:xfrm>
          <a:custGeom>
            <a:avLst/>
            <a:gdLst/>
            <a:ahLst/>
            <a:cxnLst/>
            <a:rect l="l" t="t" r="r" b="b"/>
            <a:pathLst>
              <a:path w="19295069" h="3375422">
                <a:moveTo>
                  <a:pt x="0" y="0"/>
                </a:moveTo>
                <a:lnTo>
                  <a:pt x="19295069" y="0"/>
                </a:lnTo>
                <a:lnTo>
                  <a:pt x="19295069" y="3375422"/>
                </a:lnTo>
                <a:lnTo>
                  <a:pt x="0" y="3375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5" name="Group 5"/>
          <p:cNvGrpSpPr/>
          <p:nvPr/>
        </p:nvGrpSpPr>
        <p:grpSpPr>
          <a:xfrm>
            <a:off x="10099659" y="6360346"/>
            <a:ext cx="1738100" cy="385809"/>
            <a:chOff x="0" y="0"/>
            <a:chExt cx="3476200" cy="7716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476244" cy="771652"/>
            </a:xfrm>
            <a:custGeom>
              <a:avLst/>
              <a:gdLst/>
              <a:ahLst/>
              <a:cxnLst/>
              <a:rect l="l" t="t" r="r" b="b"/>
              <a:pathLst>
                <a:path w="3476244" h="771652">
                  <a:moveTo>
                    <a:pt x="0" y="0"/>
                  </a:moveTo>
                  <a:lnTo>
                    <a:pt x="3476244" y="0"/>
                  </a:lnTo>
                  <a:lnTo>
                    <a:pt x="3476244" y="771652"/>
                  </a:lnTo>
                  <a:lnTo>
                    <a:pt x="0" y="771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91" r="1" b="-286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85800" y="432193"/>
            <a:ext cx="10820400" cy="587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32"/>
              </a:lnSpc>
            </a:pPr>
            <a:r>
              <a:rPr lang="en-US" sz="3666" b="1" dirty="0">
                <a:solidFill>
                  <a:srgbClr val="003874"/>
                </a:solidFill>
                <a:latin typeface="Verdana Bold"/>
                <a:ea typeface="Verdana Bold"/>
                <a:cs typeface="Verdana Bold"/>
                <a:sym typeface="Verdana Bold"/>
              </a:rPr>
              <a:t>Youth Protection Polices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3720" y="1454092"/>
            <a:ext cx="6893081" cy="2634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93" lvl="1">
              <a:lnSpc>
                <a:spcPts val="3360"/>
              </a:lnSpc>
            </a:pPr>
            <a:r>
              <a:rPr lang="en-US" sz="2400" dirty="0">
                <a:solidFill>
                  <a:srgbClr val="000000"/>
                </a:solidFill>
                <a:latin typeface="Verdana Pro"/>
                <a:ea typeface="Verdana Pro"/>
                <a:cs typeface="Verdana Pro"/>
                <a:sym typeface="Verdana Pro"/>
              </a:rPr>
              <a:t>Secretaries Responsibilities:</a:t>
            </a:r>
          </a:p>
          <a:p>
            <a:pPr marL="259093" lvl="1">
              <a:lnSpc>
                <a:spcPts val="3360"/>
              </a:lnSpc>
            </a:pPr>
            <a:endParaRPr lang="en-US" sz="2400" dirty="0">
              <a:solidFill>
                <a:srgbClr val="000000"/>
              </a:solidFill>
              <a:latin typeface="Verdana Pro"/>
              <a:ea typeface="Verdana Pro"/>
              <a:cs typeface="Verdana Pro"/>
              <a:sym typeface="Verdana Pro"/>
            </a:endParaRPr>
          </a:p>
          <a:p>
            <a:pPr marL="259093" lvl="1">
              <a:lnSpc>
                <a:spcPts val="3360"/>
              </a:lnSpc>
            </a:pPr>
            <a:endParaRPr lang="en-US" sz="2400" dirty="0">
              <a:solidFill>
                <a:srgbClr val="000000"/>
              </a:solidFill>
              <a:latin typeface="Verdana Pro"/>
              <a:ea typeface="Verdana Pro"/>
              <a:cs typeface="Verdana Pro"/>
              <a:sym typeface="Verdana Pro"/>
            </a:endParaRPr>
          </a:p>
          <a:p>
            <a:pPr marL="259093" lvl="1">
              <a:lnSpc>
                <a:spcPts val="3360"/>
              </a:lnSpc>
            </a:pPr>
            <a:endParaRPr lang="en-US" sz="2400" dirty="0">
              <a:solidFill>
                <a:srgbClr val="000000"/>
              </a:solidFill>
              <a:latin typeface="Verdana Pro"/>
              <a:ea typeface="Verdana Pro"/>
              <a:cs typeface="Verdana Pro"/>
              <a:sym typeface="Verdana Pro"/>
            </a:endParaRPr>
          </a:p>
          <a:p>
            <a:pPr marL="259093" lvl="1">
              <a:lnSpc>
                <a:spcPts val="3360"/>
              </a:lnSpc>
            </a:pPr>
            <a:endParaRPr lang="en-US" sz="2400" dirty="0">
              <a:solidFill>
                <a:srgbClr val="000000"/>
              </a:solidFill>
              <a:latin typeface="Verdana Pro"/>
              <a:ea typeface="Verdana Pro"/>
              <a:cs typeface="Verdana Pro"/>
              <a:sym typeface="Verdana Pro"/>
            </a:endParaRPr>
          </a:p>
          <a:p>
            <a:pPr marL="259093" lvl="1" algn="ctr">
              <a:lnSpc>
                <a:spcPts val="3360"/>
              </a:lnSpc>
            </a:pPr>
            <a:r>
              <a:rPr lang="en-US" sz="4800" dirty="0">
                <a:solidFill>
                  <a:srgbClr val="FF0000"/>
                </a:solidFill>
                <a:latin typeface="Verdana Pro"/>
                <a:ea typeface="Verdana Pro"/>
                <a:cs typeface="Verdana Pro"/>
                <a:sym typeface="Verdana Pro"/>
              </a:rPr>
              <a:t>Enter in Engage!!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670801" y="5308601"/>
            <a:ext cx="3597192" cy="830115"/>
            <a:chOff x="0" y="0"/>
            <a:chExt cx="1586464" cy="32794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86464" cy="327947"/>
            </a:xfrm>
            <a:custGeom>
              <a:avLst/>
              <a:gdLst/>
              <a:ahLst/>
              <a:cxnLst/>
              <a:rect l="l" t="t" r="r" b="b"/>
              <a:pathLst>
                <a:path w="1586464" h="327947">
                  <a:moveTo>
                    <a:pt x="47555" y="0"/>
                  </a:moveTo>
                  <a:lnTo>
                    <a:pt x="1538909" y="0"/>
                  </a:lnTo>
                  <a:cubicBezTo>
                    <a:pt x="1565173" y="0"/>
                    <a:pt x="1586464" y="21291"/>
                    <a:pt x="1586464" y="47555"/>
                  </a:cubicBezTo>
                  <a:lnTo>
                    <a:pt x="1586464" y="280392"/>
                  </a:lnTo>
                  <a:cubicBezTo>
                    <a:pt x="1586464" y="306656"/>
                    <a:pt x="1565173" y="327947"/>
                    <a:pt x="1538909" y="327947"/>
                  </a:cubicBezTo>
                  <a:lnTo>
                    <a:pt x="47555" y="327947"/>
                  </a:lnTo>
                  <a:cubicBezTo>
                    <a:pt x="21291" y="327947"/>
                    <a:pt x="0" y="306656"/>
                    <a:pt x="0" y="280392"/>
                  </a:cubicBezTo>
                  <a:lnTo>
                    <a:pt x="0" y="47555"/>
                  </a:lnTo>
                  <a:cubicBezTo>
                    <a:pt x="0" y="21291"/>
                    <a:pt x="21291" y="0"/>
                    <a:pt x="47555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B49759"/>
              </a:solidFill>
              <a:prstDash val="solid"/>
              <a:rou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586464" cy="35652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6"/>
                </a:lnSpc>
              </a:pPr>
              <a:endParaRPr sz="1200"/>
            </a:p>
          </p:txBody>
        </p:sp>
      </p:grpSp>
      <p:sp>
        <p:nvSpPr>
          <p:cNvPr id="12" name="Freeform 12"/>
          <p:cNvSpPr/>
          <p:nvPr/>
        </p:nvSpPr>
        <p:spPr>
          <a:xfrm>
            <a:off x="7564839" y="1719005"/>
            <a:ext cx="3777529" cy="3395054"/>
          </a:xfrm>
          <a:custGeom>
            <a:avLst/>
            <a:gdLst/>
            <a:ahLst/>
            <a:cxnLst/>
            <a:rect l="l" t="t" r="r" b="b"/>
            <a:pathLst>
              <a:path w="5666293" h="5092581">
                <a:moveTo>
                  <a:pt x="0" y="0"/>
                </a:moveTo>
                <a:lnTo>
                  <a:pt x="5666294" y="0"/>
                </a:lnTo>
                <a:lnTo>
                  <a:pt x="5666294" y="5092581"/>
                </a:lnTo>
                <a:lnTo>
                  <a:pt x="0" y="50925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8100" cap="sq">
            <a:solidFill>
              <a:srgbClr val="B49759"/>
            </a:solidFill>
            <a:prstDash val="solid"/>
            <a:miter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Freeform 13"/>
          <p:cNvSpPr/>
          <p:nvPr/>
        </p:nvSpPr>
        <p:spPr>
          <a:xfrm>
            <a:off x="7845653" y="5416460"/>
            <a:ext cx="399715" cy="363741"/>
          </a:xfrm>
          <a:custGeom>
            <a:avLst/>
            <a:gdLst/>
            <a:ahLst/>
            <a:cxnLst/>
            <a:rect l="l" t="t" r="r" b="b"/>
            <a:pathLst>
              <a:path w="599573" h="545612">
                <a:moveTo>
                  <a:pt x="0" y="0"/>
                </a:moveTo>
                <a:lnTo>
                  <a:pt x="599573" y="0"/>
                </a:lnTo>
                <a:lnTo>
                  <a:pt x="599573" y="545612"/>
                </a:lnTo>
                <a:lnTo>
                  <a:pt x="0" y="54561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14" name="TextBox 14"/>
          <p:cNvSpPr txBox="1"/>
          <p:nvPr/>
        </p:nvSpPr>
        <p:spPr>
          <a:xfrm>
            <a:off x="8387911" y="5644739"/>
            <a:ext cx="2767935" cy="218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6"/>
              </a:lnSpc>
            </a:pPr>
            <a:r>
              <a:rPr lang="en-US" sz="1333" b="1" u="sng">
                <a:solidFill>
                  <a:srgbClr val="003874"/>
                </a:solidFill>
                <a:latin typeface="Verdana Bold"/>
                <a:ea typeface="Verdana Bold"/>
                <a:cs typeface="Verdana Bold"/>
                <a:sym typeface="Verdana Bold"/>
                <a:hlinkClick r:id="rId7" tooltip="http://kiwanis.org/youthprotection"/>
              </a:rPr>
              <a:t>Youth </a:t>
            </a:r>
            <a:r>
              <a:rPr lang="en-US" sz="1333" b="1" u="sng">
                <a:solidFill>
                  <a:srgbClr val="003874"/>
                </a:solidFill>
                <a:latin typeface="Verdana Bold"/>
                <a:ea typeface="Verdana Bold"/>
                <a:cs typeface="Verdana Bold"/>
                <a:sym typeface="Verdana Bold"/>
                <a:hlinkClick r:id="rId8" tooltip="http://www.kiwanis.org/youthprotection"/>
              </a:rPr>
              <a:t>Protection </a:t>
            </a:r>
            <a:r>
              <a:rPr lang="en-US" sz="1333" b="1" u="sng">
                <a:solidFill>
                  <a:srgbClr val="003874"/>
                </a:solidFill>
                <a:latin typeface="Verdana Bold"/>
                <a:ea typeface="Verdana Bold"/>
                <a:cs typeface="Verdana Bold"/>
                <a:sym typeface="Verdana Bold"/>
                <a:hlinkClick r:id="rId7" tooltip="http://kiwanis.org/youthprotection"/>
              </a:rPr>
              <a:t>guidelines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87910" y="5409788"/>
            <a:ext cx="1314890" cy="254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 b="1" dirty="0">
                <a:solidFill>
                  <a:srgbClr val="003874"/>
                </a:solidFill>
                <a:latin typeface="Verdana Bold"/>
                <a:ea typeface="Verdana Bold"/>
                <a:cs typeface="Verdana Bold"/>
                <a:sym typeface="Verdana Bold"/>
              </a:rPr>
              <a:t>Resources: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C558-11B2-A5ED-3CC0-716CA74BB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7DD13F2-D6F7-FD0B-9FC1-59C4CA614252}"/>
              </a:ext>
            </a:extLst>
          </p:cNvPr>
          <p:cNvGrpSpPr/>
          <p:nvPr/>
        </p:nvGrpSpPr>
        <p:grpSpPr>
          <a:xfrm>
            <a:off x="663575" y="1318458"/>
            <a:ext cx="991729" cy="44450"/>
            <a:chOff x="0" y="0"/>
            <a:chExt cx="1983459" cy="889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8575784-AF26-B8C7-01CB-CAC41EE01227}"/>
                </a:ext>
              </a:extLst>
            </p:cNvPr>
            <p:cNvSpPr/>
            <p:nvPr/>
          </p:nvSpPr>
          <p:spPr>
            <a:xfrm>
              <a:off x="44450" y="0"/>
              <a:ext cx="1894586" cy="88900"/>
            </a:xfrm>
            <a:custGeom>
              <a:avLst/>
              <a:gdLst/>
              <a:ahLst/>
              <a:cxnLst/>
              <a:rect l="l" t="t" r="r" b="b"/>
              <a:pathLst>
                <a:path w="1894586" h="88900">
                  <a:moveTo>
                    <a:pt x="0" y="0"/>
                  </a:moveTo>
                  <a:lnTo>
                    <a:pt x="1894586" y="0"/>
                  </a:lnTo>
                  <a:lnTo>
                    <a:pt x="1894586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B49759"/>
            </a:solid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37AF4D30-9B98-B381-E2E5-C29A0AF2AEE3}"/>
              </a:ext>
            </a:extLst>
          </p:cNvPr>
          <p:cNvSpPr txBox="1"/>
          <p:nvPr/>
        </p:nvSpPr>
        <p:spPr>
          <a:xfrm>
            <a:off x="685800" y="584200"/>
            <a:ext cx="10820401" cy="1094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b="1" dirty="0">
                <a:solidFill>
                  <a:srgbClr val="003874"/>
                </a:solidFill>
                <a:latin typeface="Verdana Bold"/>
                <a:ea typeface="Verdana Bold"/>
                <a:cs typeface="Verdana Bold"/>
                <a:sym typeface="Verdana Bold"/>
              </a:rPr>
              <a:t>Kiwanis Engage – Youth Protection Reporting</a:t>
            </a:r>
          </a:p>
          <a:p>
            <a:pPr>
              <a:lnSpc>
                <a:spcPts val="4480"/>
              </a:lnSpc>
            </a:pPr>
            <a:endParaRPr lang="en-US" sz="3200" b="1" dirty="0">
              <a:solidFill>
                <a:srgbClr val="003874"/>
              </a:solidFill>
              <a:latin typeface="Verdana Bold"/>
              <a:ea typeface="Verdana Bold"/>
              <a:cs typeface="Verdana Bold"/>
              <a:sym typeface="Verdana Bold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BDAA244-BF08-8CE5-C178-FF3C900F5C43}"/>
              </a:ext>
            </a:extLst>
          </p:cNvPr>
          <p:cNvSpPr/>
          <p:nvPr/>
        </p:nvSpPr>
        <p:spPr>
          <a:xfrm>
            <a:off x="-335690" y="6064911"/>
            <a:ext cx="12863379" cy="2250281"/>
          </a:xfrm>
          <a:custGeom>
            <a:avLst/>
            <a:gdLst/>
            <a:ahLst/>
            <a:cxnLst/>
            <a:rect l="l" t="t" r="r" b="b"/>
            <a:pathLst>
              <a:path w="19295069" h="3375422">
                <a:moveTo>
                  <a:pt x="0" y="0"/>
                </a:moveTo>
                <a:lnTo>
                  <a:pt x="19295069" y="0"/>
                </a:lnTo>
                <a:lnTo>
                  <a:pt x="19295069" y="3375422"/>
                </a:lnTo>
                <a:lnTo>
                  <a:pt x="0" y="3375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A7BD96FD-0E85-8146-A129-6D6ECFFB15B1}"/>
              </a:ext>
            </a:extLst>
          </p:cNvPr>
          <p:cNvGrpSpPr/>
          <p:nvPr/>
        </p:nvGrpSpPr>
        <p:grpSpPr>
          <a:xfrm>
            <a:off x="10099659" y="6360346"/>
            <a:ext cx="1738100" cy="385809"/>
            <a:chOff x="0" y="0"/>
            <a:chExt cx="3476200" cy="77161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F5CC8E8-18CD-F436-C6DA-0D9E02AECEDD}"/>
                </a:ext>
              </a:extLst>
            </p:cNvPr>
            <p:cNvSpPr/>
            <p:nvPr/>
          </p:nvSpPr>
          <p:spPr>
            <a:xfrm>
              <a:off x="0" y="0"/>
              <a:ext cx="3476244" cy="771652"/>
            </a:xfrm>
            <a:custGeom>
              <a:avLst/>
              <a:gdLst/>
              <a:ahLst/>
              <a:cxnLst/>
              <a:rect l="l" t="t" r="r" b="b"/>
              <a:pathLst>
                <a:path w="3476244" h="771652">
                  <a:moveTo>
                    <a:pt x="0" y="0"/>
                  </a:moveTo>
                  <a:lnTo>
                    <a:pt x="3476244" y="0"/>
                  </a:lnTo>
                  <a:lnTo>
                    <a:pt x="3476244" y="771652"/>
                  </a:lnTo>
                  <a:lnTo>
                    <a:pt x="0" y="771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91" r="1" b="-286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074A2709-E384-1BB1-2973-070EEFEDC699}"/>
              </a:ext>
            </a:extLst>
          </p:cNvPr>
          <p:cNvSpPr txBox="1"/>
          <p:nvPr/>
        </p:nvSpPr>
        <p:spPr>
          <a:xfrm>
            <a:off x="747359" y="1574106"/>
            <a:ext cx="9762728" cy="8268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8"/>
              </a:lnSpc>
            </a:pPr>
            <a:r>
              <a:rPr lang="en-US" sz="2400" dirty="0">
                <a:solidFill>
                  <a:srgbClr val="000000"/>
                </a:solidFill>
                <a:latin typeface="Verdana Pro"/>
                <a:ea typeface="Verdana"/>
                <a:cs typeface="Verdana"/>
                <a:sym typeface="Verdana"/>
              </a:rPr>
              <a:t>.</a:t>
            </a:r>
            <a:endParaRPr lang="en-US" sz="2400" dirty="0">
              <a:solidFill>
                <a:srgbClr val="000000"/>
              </a:solidFill>
              <a:latin typeface="Verdana Pro"/>
              <a:ea typeface="Verdana"/>
              <a:cs typeface="Verdana"/>
            </a:endParaRPr>
          </a:p>
          <a:p>
            <a:pPr>
              <a:lnSpc>
                <a:spcPts val="3360"/>
              </a:lnSpc>
            </a:pPr>
            <a:endParaRPr lang="en-US" sz="2400" dirty="0">
              <a:solidFill>
                <a:srgbClr val="000000"/>
              </a:solidFill>
              <a:latin typeface="Verdana Pro"/>
              <a:ea typeface="Verdana"/>
              <a:cs typeface="Verdana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B8085DC1-455C-6796-E5BA-9A4269258B93}"/>
              </a:ext>
            </a:extLst>
          </p:cNvPr>
          <p:cNvGrpSpPr/>
          <p:nvPr/>
        </p:nvGrpSpPr>
        <p:grpSpPr>
          <a:xfrm rot="-895637">
            <a:off x="9857234" y="1618898"/>
            <a:ext cx="1653583" cy="1613313"/>
            <a:chOff x="0" y="0"/>
            <a:chExt cx="3307167" cy="3226627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AF21355-71C9-9C14-25F3-6F143E2AF648}"/>
                </a:ext>
              </a:extLst>
            </p:cNvPr>
            <p:cNvSpPr/>
            <p:nvPr/>
          </p:nvSpPr>
          <p:spPr>
            <a:xfrm>
              <a:off x="0" y="0"/>
              <a:ext cx="3307207" cy="3226689"/>
            </a:xfrm>
            <a:custGeom>
              <a:avLst/>
              <a:gdLst/>
              <a:ahLst/>
              <a:cxnLst/>
              <a:rect l="l" t="t" r="r" b="b"/>
              <a:pathLst>
                <a:path w="3307207" h="3226689">
                  <a:moveTo>
                    <a:pt x="0" y="0"/>
                  </a:moveTo>
                  <a:lnTo>
                    <a:pt x="3307207" y="0"/>
                  </a:lnTo>
                  <a:lnTo>
                    <a:pt x="3307207" y="3226689"/>
                  </a:lnTo>
                  <a:lnTo>
                    <a:pt x="0" y="3226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19999"/>
              </a:blip>
              <a:stretch>
                <a:fillRect t="-22" r="1" b="-20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A7AC7D1-6279-E41D-A8A3-F560D126EE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9265" y="1173555"/>
            <a:ext cx="3944571" cy="5080709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F84F0D59-9247-090C-EB0E-C960BDD3AC76}"/>
              </a:ext>
            </a:extLst>
          </p:cNvPr>
          <p:cNvSpPr txBox="1"/>
          <p:nvPr/>
        </p:nvSpPr>
        <p:spPr>
          <a:xfrm>
            <a:off x="747359" y="1980050"/>
            <a:ext cx="3944571" cy="3959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2400" b="1" dirty="0">
                <a:latin typeface="Verdana Bold"/>
                <a:ea typeface="Verdana Bold"/>
                <a:cs typeface="Verdana Bold"/>
                <a:sym typeface="Verdana Bold"/>
              </a:rPr>
              <a:t>This is on the main page of Engage for the club.</a:t>
            </a:r>
          </a:p>
          <a:p>
            <a:pPr algn="ctr">
              <a:lnSpc>
                <a:spcPts val="4480"/>
              </a:lnSpc>
            </a:pPr>
            <a:endParaRPr lang="en-US" sz="2400" b="1" dirty="0">
              <a:latin typeface="Verdana Bold"/>
              <a:ea typeface="Verdana Bold"/>
              <a:cs typeface="Verdana Bold"/>
              <a:sym typeface="Verdana Bold"/>
            </a:endParaRPr>
          </a:p>
          <a:p>
            <a:pPr algn="ctr">
              <a:lnSpc>
                <a:spcPts val="4480"/>
              </a:lnSpc>
            </a:pPr>
            <a:r>
              <a:rPr lang="en-US" sz="2400" b="1" dirty="0">
                <a:latin typeface="Verdana Bold"/>
                <a:ea typeface="Verdana Bold"/>
                <a:cs typeface="Verdana Bold"/>
                <a:sym typeface="Verdana Bold"/>
              </a:rPr>
              <a:t>The Secretary will click on </a:t>
            </a:r>
            <a:r>
              <a:rPr lang="en-US" sz="2400" b="1" u="sng" dirty="0">
                <a:latin typeface="Verdana Bold"/>
                <a:ea typeface="Verdana Bold"/>
                <a:cs typeface="Verdana Bold"/>
                <a:sym typeface="Verdana Bold"/>
              </a:rPr>
              <a:t>Service Leadership Program</a:t>
            </a:r>
          </a:p>
        </p:txBody>
      </p:sp>
    </p:spTree>
    <p:extLst>
      <p:ext uri="{BB962C8B-B14F-4D97-AF65-F5344CB8AC3E}">
        <p14:creationId xmlns:p14="http://schemas.microsoft.com/office/powerpoint/2010/main" val="46383227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5D5CE-11DB-004F-CCF9-64953A8F8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C2D5430-2AA6-B6EA-6F69-4D3EF1D7F9F6}"/>
              </a:ext>
            </a:extLst>
          </p:cNvPr>
          <p:cNvGrpSpPr/>
          <p:nvPr/>
        </p:nvGrpSpPr>
        <p:grpSpPr>
          <a:xfrm>
            <a:off x="663575" y="1318458"/>
            <a:ext cx="991729" cy="44450"/>
            <a:chOff x="0" y="0"/>
            <a:chExt cx="1983459" cy="889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E526B30-33B5-2E50-E970-773326683827}"/>
                </a:ext>
              </a:extLst>
            </p:cNvPr>
            <p:cNvSpPr/>
            <p:nvPr/>
          </p:nvSpPr>
          <p:spPr>
            <a:xfrm>
              <a:off x="44450" y="0"/>
              <a:ext cx="1894586" cy="88900"/>
            </a:xfrm>
            <a:custGeom>
              <a:avLst/>
              <a:gdLst/>
              <a:ahLst/>
              <a:cxnLst/>
              <a:rect l="l" t="t" r="r" b="b"/>
              <a:pathLst>
                <a:path w="1894586" h="88900">
                  <a:moveTo>
                    <a:pt x="0" y="0"/>
                  </a:moveTo>
                  <a:lnTo>
                    <a:pt x="1894586" y="0"/>
                  </a:lnTo>
                  <a:lnTo>
                    <a:pt x="1894586" y="88900"/>
                  </a:lnTo>
                  <a:lnTo>
                    <a:pt x="0" y="88900"/>
                  </a:lnTo>
                  <a:close/>
                </a:path>
              </a:pathLst>
            </a:custGeom>
            <a:solidFill>
              <a:srgbClr val="B49759"/>
            </a:solid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4" name="TextBox 4">
            <a:extLst>
              <a:ext uri="{FF2B5EF4-FFF2-40B4-BE49-F238E27FC236}">
                <a16:creationId xmlns:a16="http://schemas.microsoft.com/office/drawing/2014/main" id="{F209822D-A3ED-CD8B-8580-D5D90439820F}"/>
              </a:ext>
            </a:extLst>
          </p:cNvPr>
          <p:cNvSpPr txBox="1"/>
          <p:nvPr/>
        </p:nvSpPr>
        <p:spPr>
          <a:xfrm>
            <a:off x="685800" y="571500"/>
            <a:ext cx="10744200" cy="517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b="1" dirty="0">
                <a:solidFill>
                  <a:srgbClr val="003874"/>
                </a:solidFill>
                <a:latin typeface="Verdana Bold"/>
                <a:ea typeface="Verdana Bold"/>
                <a:cs typeface="Verdana Bold"/>
                <a:sym typeface="Verdana Bold"/>
              </a:rPr>
              <a:t>Kiwanis Engage – Youth Protection Reporting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C6C507A-00E5-514B-CE09-28C8FEDCF40B}"/>
              </a:ext>
            </a:extLst>
          </p:cNvPr>
          <p:cNvSpPr/>
          <p:nvPr/>
        </p:nvSpPr>
        <p:spPr>
          <a:xfrm>
            <a:off x="-335690" y="6064911"/>
            <a:ext cx="12863379" cy="2250281"/>
          </a:xfrm>
          <a:custGeom>
            <a:avLst/>
            <a:gdLst/>
            <a:ahLst/>
            <a:cxnLst/>
            <a:rect l="l" t="t" r="r" b="b"/>
            <a:pathLst>
              <a:path w="19295069" h="3375422">
                <a:moveTo>
                  <a:pt x="0" y="0"/>
                </a:moveTo>
                <a:lnTo>
                  <a:pt x="19295069" y="0"/>
                </a:lnTo>
                <a:lnTo>
                  <a:pt x="19295069" y="3375422"/>
                </a:lnTo>
                <a:lnTo>
                  <a:pt x="0" y="33754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B698B013-1B2F-15D2-3C5C-B24F8C94E39F}"/>
              </a:ext>
            </a:extLst>
          </p:cNvPr>
          <p:cNvGrpSpPr/>
          <p:nvPr/>
        </p:nvGrpSpPr>
        <p:grpSpPr>
          <a:xfrm>
            <a:off x="10099659" y="6360346"/>
            <a:ext cx="1738100" cy="385809"/>
            <a:chOff x="0" y="0"/>
            <a:chExt cx="3476200" cy="77161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55D8C473-0A09-2320-4A78-5CF01358144C}"/>
                </a:ext>
              </a:extLst>
            </p:cNvPr>
            <p:cNvSpPr/>
            <p:nvPr/>
          </p:nvSpPr>
          <p:spPr>
            <a:xfrm>
              <a:off x="0" y="0"/>
              <a:ext cx="3476244" cy="771652"/>
            </a:xfrm>
            <a:custGeom>
              <a:avLst/>
              <a:gdLst/>
              <a:ahLst/>
              <a:cxnLst/>
              <a:rect l="l" t="t" r="r" b="b"/>
              <a:pathLst>
                <a:path w="3476244" h="771652">
                  <a:moveTo>
                    <a:pt x="0" y="0"/>
                  </a:moveTo>
                  <a:lnTo>
                    <a:pt x="3476244" y="0"/>
                  </a:lnTo>
                  <a:lnTo>
                    <a:pt x="3476244" y="771652"/>
                  </a:lnTo>
                  <a:lnTo>
                    <a:pt x="0" y="771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91" r="1" b="-286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9ADCE91F-1182-216A-2A50-C6939E995433}"/>
              </a:ext>
            </a:extLst>
          </p:cNvPr>
          <p:cNvSpPr txBox="1"/>
          <p:nvPr/>
        </p:nvSpPr>
        <p:spPr>
          <a:xfrm>
            <a:off x="685799" y="2079425"/>
            <a:ext cx="9762728" cy="2570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8"/>
              </a:lnSpc>
            </a:pPr>
            <a:r>
              <a:rPr lang="en-US" sz="2400" dirty="0">
                <a:solidFill>
                  <a:srgbClr val="000000"/>
                </a:solidFill>
                <a:latin typeface="Verdana Pro"/>
                <a:ea typeface="Verdana"/>
                <a:cs typeface="Verdana"/>
                <a:sym typeface="Verdana"/>
              </a:rPr>
              <a:t>The below screen is on the top of the page when you click on Service Leadership Programs.</a:t>
            </a:r>
          </a:p>
          <a:p>
            <a:pPr algn="ctr">
              <a:lnSpc>
                <a:spcPts val="3358"/>
              </a:lnSpc>
            </a:pPr>
            <a:endParaRPr lang="en-US" sz="2400" dirty="0">
              <a:solidFill>
                <a:srgbClr val="000000"/>
              </a:solidFill>
              <a:latin typeface="Verdana Pro"/>
              <a:ea typeface="Verdana"/>
              <a:cs typeface="Verdana"/>
              <a:sym typeface="Verdana"/>
            </a:endParaRPr>
          </a:p>
          <a:p>
            <a:pPr algn="ctr">
              <a:lnSpc>
                <a:spcPts val="3358"/>
              </a:lnSpc>
            </a:pPr>
            <a:r>
              <a:rPr lang="en-US" sz="2400" b="1" dirty="0">
                <a:solidFill>
                  <a:srgbClr val="000000"/>
                </a:solidFill>
                <a:latin typeface="Verdana Pro"/>
                <a:ea typeface="Verdana"/>
                <a:cs typeface="Verdana"/>
                <a:sym typeface="Verdana"/>
              </a:rPr>
              <a:t>ONLY THE SECRETARY OR PRESIDENT CAN CHECK THE BOX!!</a:t>
            </a:r>
            <a:endParaRPr lang="en-US" sz="2400" b="1" dirty="0">
              <a:solidFill>
                <a:srgbClr val="000000"/>
              </a:solidFill>
              <a:latin typeface="Verdana Pro"/>
              <a:ea typeface="Verdana"/>
              <a:cs typeface="Verdana"/>
            </a:endParaRPr>
          </a:p>
          <a:p>
            <a:pPr>
              <a:lnSpc>
                <a:spcPts val="3360"/>
              </a:lnSpc>
            </a:pPr>
            <a:endParaRPr lang="en-US" sz="2400" dirty="0">
              <a:solidFill>
                <a:srgbClr val="000000"/>
              </a:solidFill>
              <a:latin typeface="Verdana Pro"/>
              <a:ea typeface="Verdana"/>
              <a:cs typeface="Verdana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6BE0E0BE-6F55-3A17-19B9-0BDAED98073F}"/>
              </a:ext>
            </a:extLst>
          </p:cNvPr>
          <p:cNvGrpSpPr/>
          <p:nvPr/>
        </p:nvGrpSpPr>
        <p:grpSpPr>
          <a:xfrm rot="-895637">
            <a:off x="10261405" y="1064024"/>
            <a:ext cx="1653583" cy="1613313"/>
            <a:chOff x="0" y="0"/>
            <a:chExt cx="3307167" cy="3226627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3FFA76E-891E-B1CB-00F7-2E78F10C3C28}"/>
                </a:ext>
              </a:extLst>
            </p:cNvPr>
            <p:cNvSpPr/>
            <p:nvPr/>
          </p:nvSpPr>
          <p:spPr>
            <a:xfrm>
              <a:off x="0" y="0"/>
              <a:ext cx="3307207" cy="3226689"/>
            </a:xfrm>
            <a:custGeom>
              <a:avLst/>
              <a:gdLst/>
              <a:ahLst/>
              <a:cxnLst/>
              <a:rect l="l" t="t" r="r" b="b"/>
              <a:pathLst>
                <a:path w="3307207" h="3226689">
                  <a:moveTo>
                    <a:pt x="0" y="0"/>
                  </a:moveTo>
                  <a:lnTo>
                    <a:pt x="3307207" y="0"/>
                  </a:lnTo>
                  <a:lnTo>
                    <a:pt x="3307207" y="3226689"/>
                  </a:lnTo>
                  <a:lnTo>
                    <a:pt x="0" y="32266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19999"/>
              </a:blip>
              <a:stretch>
                <a:fillRect t="-22" r="1" b="-20"/>
              </a:stretch>
            </a:blipFill>
          </p:spPr>
          <p:txBody>
            <a:bodyPr/>
            <a:lstStyle/>
            <a:p>
              <a:endParaRPr lang="en-US" sz="1200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52E4BC7C-AC69-6F83-A079-F0E5F39DD3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4235" y="4383584"/>
            <a:ext cx="7183528" cy="181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46330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44A69A-CE76-0EEC-D0F4-3A21BBD795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25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99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78459C-6558-B499-FCF8-157C30B9DE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55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EFDE8C-3F83-480A-EF65-0369CCFBE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174" y="0"/>
            <a:ext cx="12230347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60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5CDC1-FBBD-7B8F-F489-FEA3A7692591}"/>
              </a:ext>
            </a:extLst>
          </p:cNvPr>
          <p:cNvSpPr txBox="1"/>
          <p:nvPr/>
        </p:nvSpPr>
        <p:spPr>
          <a:xfrm>
            <a:off x="1737360" y="3136612"/>
            <a:ext cx="93776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u="none" strike="noStrike" baseline="0" dirty="0">
                <a:solidFill>
                  <a:srgbClr val="003974"/>
                </a:solidFill>
                <a:latin typeface="Verdana" panose="020B0604030504040204" pitchFamily="34" charset="0"/>
              </a:rPr>
              <a:t>How do I report troubling behaviors?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283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76D61A-552B-6379-9C54-2143A8096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6" r="-1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82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2ABF49-8EE6-5259-392F-6E4FB59882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86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FB9728-63E2-FDCB-A03A-145A9A9637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53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736BC6-968F-CE15-A803-DFDFC9AAD0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5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13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22A68E-72AD-C1A7-EFF2-305CB5C3ED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738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D89628-D771-5911-4E43-33DC031647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28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70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5CCDBF-A417-6C10-BC4F-E3E233CA0E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1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C385D7-B35E-14A1-ED2B-8E35A3931F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6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90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49FA0D-9B32-0745-4740-FE999D01C3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20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82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23ADB1-1B8F-55BD-26F1-CB387F728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23" y="0"/>
            <a:ext cx="12221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275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B99402-A7D5-6B99-8BA7-1369DFE4BE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48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72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D32AAA-8EA4-277B-D28B-DB19A94C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70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CFC8CE-AE9A-73C1-F4CC-8EEE54A976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97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76DDB5-5C3D-E449-D1AD-76FACE6417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5" r="190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34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56</TotalTime>
  <Words>542</Words>
  <Application>Microsoft Office PowerPoint</Application>
  <PresentationFormat>Widescreen</PresentationFormat>
  <Paragraphs>59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Aptos</vt:lpstr>
      <vt:lpstr>Aptos Display</vt:lpstr>
      <vt:lpstr>Arial</vt:lpstr>
      <vt:lpstr>Century Gothic</vt:lpstr>
      <vt:lpstr>Verdana</vt:lpstr>
      <vt:lpstr>Verdana Bold</vt:lpstr>
      <vt:lpstr>Verdana Pro</vt:lpstr>
      <vt:lpstr>Wingdings 3</vt:lpstr>
      <vt:lpstr>Ion</vt:lpstr>
      <vt:lpstr>Office Theme</vt:lpstr>
      <vt:lpstr>Protecting Youth in Kiwanis Service: Know. Protect. Respond.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Dennis Baugh</dc:creator>
  <cp:lastModifiedBy>Dennis Baugh</cp:lastModifiedBy>
  <cp:revision>9</cp:revision>
  <cp:lastPrinted>2026-08-18T18:16:49Z</cp:lastPrinted>
  <dcterms:created xsi:type="dcterms:W3CDTF">2026-08-14T19:45:27Z</dcterms:created>
  <dcterms:modified xsi:type="dcterms:W3CDTF">2026-08-18T18:21:17Z</dcterms:modified>
</cp:coreProperties>
</file>