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7">
  <p:sldMasterIdLst>
    <p:sldMasterId id="2147483653" r:id="rId4"/>
    <p:sldMasterId id="2147483680" r:id="rId5"/>
  </p:sldMasterIdLst>
  <p:notesMasterIdLst>
    <p:notesMasterId r:id="rId21"/>
  </p:notesMasterIdLst>
  <p:handoutMasterIdLst>
    <p:handoutMasterId r:id="rId22"/>
  </p:handoutMasterIdLst>
  <p:sldIdLst>
    <p:sldId id="277" r:id="rId6"/>
    <p:sldId id="525" r:id="rId7"/>
    <p:sldId id="903" r:id="rId8"/>
    <p:sldId id="434" r:id="rId9"/>
    <p:sldId id="449" r:id="rId10"/>
    <p:sldId id="909" r:id="rId11"/>
    <p:sldId id="911" r:id="rId12"/>
    <p:sldId id="912" r:id="rId13"/>
    <p:sldId id="537" r:id="rId14"/>
    <p:sldId id="910" r:id="rId15"/>
    <p:sldId id="908" r:id="rId16"/>
    <p:sldId id="904" r:id="rId17"/>
    <p:sldId id="907" r:id="rId18"/>
    <p:sldId id="906" r:id="rId19"/>
    <p:sldId id="905" r:id="rId20"/>
  </p:sldIdLst>
  <p:sldSz cx="9144000" cy="5143500" type="screen16x9"/>
  <p:notesSz cx="7010400" cy="9296400"/>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 Brockley" initials="JB" lastIdx="14" clrIdx="0">
    <p:extLst>
      <p:ext uri="{19B8F6BF-5375-455C-9EA6-DF929625EA0E}">
        <p15:presenceInfo xmlns:p15="http://schemas.microsoft.com/office/powerpoint/2012/main" userId="S003BFFD9CBA30AB@LIVE.COM" providerId="AD"/>
      </p:ext>
    </p:extLst>
  </p:cmAuthor>
  <p:cmAuthor id="2" name="Guest User" initials="GU" lastIdx="2" clrIdx="1">
    <p:extLst>
      <p:ext uri="{19B8F6BF-5375-455C-9EA6-DF929625EA0E}">
        <p15:presenceInfo xmlns:p15="http://schemas.microsoft.com/office/powerpoint/2012/main" userId="S::urn:spo:anon#126ae14eb1104c64d4e7ba8523ff00155f88800eb60ae5331fb0a24651e434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74"/>
    <a:srgbClr val="2592FF"/>
    <a:srgbClr val="FFC9C9"/>
    <a:srgbClr val="FF4747"/>
    <a:srgbClr val="B4975A"/>
    <a:srgbClr val="9ACAEB"/>
    <a:srgbClr val="8FC7FF"/>
    <a:srgbClr val="FFFFFF"/>
    <a:srgbClr val="000000"/>
    <a:srgbClr val="006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6"/>
    <p:restoredTop sz="37072" autoAdjust="0"/>
  </p:normalViewPr>
  <p:slideViewPr>
    <p:cSldViewPr snapToGrid="0">
      <p:cViewPr varScale="1">
        <p:scale>
          <a:sx n="113" d="100"/>
          <a:sy n="113" d="100"/>
        </p:scale>
        <p:origin x="510" y="9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EA0B60EF-6A4C-46B1-B760-BA5A55332EBF}" type="datetimeFigureOut">
              <a:rPr lang="en-US" smtClean="0"/>
              <a:pPr/>
              <a:t>6/9/2025</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6D9CF6E8-D45E-45E7-A100-4A32BE6E6337}" type="slidenum">
              <a:rPr lang="en-US" smtClean="0"/>
              <a:pPr/>
              <a:t>‹#›</a:t>
            </a:fld>
            <a:endParaRPr lang="en-US"/>
          </a:p>
        </p:txBody>
      </p:sp>
    </p:spTree>
    <p:extLst>
      <p:ext uri="{BB962C8B-B14F-4D97-AF65-F5344CB8AC3E}">
        <p14:creationId xmlns:p14="http://schemas.microsoft.com/office/powerpoint/2010/main" val="3496695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3037840" cy="464819"/>
          </a:xfrm>
          <a:prstGeom prst="rect">
            <a:avLst/>
          </a:prstGeom>
          <a:noFill/>
          <a:ln>
            <a:noFill/>
          </a:ln>
        </p:spPr>
        <p:txBody>
          <a:bodyPr lIns="88125" tIns="88125" rIns="88125" bIns="881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40695" marR="0" lvl="1" indent="0" algn="l" rtl="0">
              <a:spcBef>
                <a:spcPts val="0"/>
              </a:spcBef>
              <a:buNone/>
              <a:defRPr sz="1700" b="0" i="0" u="none" strike="noStrike" cap="none">
                <a:solidFill>
                  <a:schemeClr val="dk1"/>
                </a:solidFill>
                <a:latin typeface="Calibri"/>
                <a:ea typeface="Calibri"/>
                <a:cs typeface="Calibri"/>
                <a:sym typeface="Calibri"/>
              </a:defRPr>
            </a:lvl2pPr>
            <a:lvl3pPr marL="881390" marR="0" lvl="2" indent="0" algn="l" rtl="0">
              <a:spcBef>
                <a:spcPts val="0"/>
              </a:spcBef>
              <a:buNone/>
              <a:defRPr sz="1700" b="0" i="0" u="none" strike="noStrike" cap="none">
                <a:solidFill>
                  <a:schemeClr val="dk1"/>
                </a:solidFill>
                <a:latin typeface="Calibri"/>
                <a:ea typeface="Calibri"/>
                <a:cs typeface="Calibri"/>
                <a:sym typeface="Calibri"/>
              </a:defRPr>
            </a:lvl3pPr>
            <a:lvl4pPr marL="1322085" marR="0" lvl="3" indent="0" algn="l" rtl="0">
              <a:spcBef>
                <a:spcPts val="0"/>
              </a:spcBef>
              <a:buNone/>
              <a:defRPr sz="1700" b="0" i="0" u="none" strike="noStrike" cap="none">
                <a:solidFill>
                  <a:schemeClr val="dk1"/>
                </a:solidFill>
                <a:latin typeface="Calibri"/>
                <a:ea typeface="Calibri"/>
                <a:cs typeface="Calibri"/>
                <a:sym typeface="Calibri"/>
              </a:defRPr>
            </a:lvl4pPr>
            <a:lvl5pPr marL="1762780" marR="0" lvl="4" indent="0" algn="l" rtl="0">
              <a:spcBef>
                <a:spcPts val="0"/>
              </a:spcBef>
              <a:buNone/>
              <a:defRPr sz="1700" b="0" i="0" u="none" strike="noStrike" cap="none">
                <a:solidFill>
                  <a:schemeClr val="dk1"/>
                </a:solidFill>
                <a:latin typeface="Calibri"/>
                <a:ea typeface="Calibri"/>
                <a:cs typeface="Calibri"/>
                <a:sym typeface="Calibri"/>
              </a:defRPr>
            </a:lvl5pPr>
            <a:lvl6pPr marL="2203475" marR="0" lvl="5" indent="0" algn="l" rtl="0">
              <a:spcBef>
                <a:spcPts val="0"/>
              </a:spcBef>
              <a:buNone/>
              <a:defRPr sz="1700" b="0" i="0" u="none" strike="noStrike" cap="none">
                <a:solidFill>
                  <a:schemeClr val="dk1"/>
                </a:solidFill>
                <a:latin typeface="Calibri"/>
                <a:ea typeface="Calibri"/>
                <a:cs typeface="Calibri"/>
                <a:sym typeface="Calibri"/>
              </a:defRPr>
            </a:lvl6pPr>
            <a:lvl7pPr marL="2644170" marR="0" lvl="6" indent="0" algn="l" rtl="0">
              <a:spcBef>
                <a:spcPts val="0"/>
              </a:spcBef>
              <a:buNone/>
              <a:defRPr sz="1700" b="0" i="0" u="none" strike="noStrike" cap="none">
                <a:solidFill>
                  <a:schemeClr val="dk1"/>
                </a:solidFill>
                <a:latin typeface="Calibri"/>
                <a:ea typeface="Calibri"/>
                <a:cs typeface="Calibri"/>
                <a:sym typeface="Calibri"/>
              </a:defRPr>
            </a:lvl7pPr>
            <a:lvl8pPr marL="3084866" marR="0" lvl="7" indent="0" algn="l" rtl="0">
              <a:spcBef>
                <a:spcPts val="0"/>
              </a:spcBef>
              <a:buNone/>
              <a:defRPr sz="1700" b="0" i="0" u="none" strike="noStrike" cap="none">
                <a:solidFill>
                  <a:schemeClr val="dk1"/>
                </a:solidFill>
                <a:latin typeface="Calibri"/>
                <a:ea typeface="Calibri"/>
                <a:cs typeface="Calibri"/>
                <a:sym typeface="Calibri"/>
              </a:defRPr>
            </a:lvl8pPr>
            <a:lvl9pPr marL="3525561" marR="0" lvl="8" indent="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1"/>
            <a:ext cx="3037840" cy="464819"/>
          </a:xfrm>
          <a:prstGeom prst="rect">
            <a:avLst/>
          </a:prstGeom>
          <a:noFill/>
          <a:ln>
            <a:noFill/>
          </a:ln>
        </p:spPr>
        <p:txBody>
          <a:bodyPr lIns="88125" tIns="88125" rIns="88125" bIns="88125" anchor="t" anchorCtr="0"/>
          <a:lstStyle>
            <a:lvl1pPr marL="0" marR="0" lvl="0" indent="0" algn="r" rtl="0">
              <a:spcBef>
                <a:spcPts val="0"/>
              </a:spcBef>
              <a:buNone/>
              <a:defRPr sz="1300" b="0" i="0" u="none" strike="noStrike" cap="none">
                <a:solidFill>
                  <a:schemeClr val="dk1"/>
                </a:solidFill>
                <a:latin typeface="Calibri"/>
                <a:ea typeface="Calibri"/>
                <a:cs typeface="Calibri"/>
                <a:sym typeface="Calibri"/>
              </a:defRPr>
            </a:lvl1pPr>
            <a:lvl2pPr marL="440695" marR="0" lvl="1" indent="0" algn="l" rtl="0">
              <a:spcBef>
                <a:spcPts val="0"/>
              </a:spcBef>
              <a:buNone/>
              <a:defRPr sz="1700" b="0" i="0" u="none" strike="noStrike" cap="none">
                <a:solidFill>
                  <a:schemeClr val="dk1"/>
                </a:solidFill>
                <a:latin typeface="Calibri"/>
                <a:ea typeface="Calibri"/>
                <a:cs typeface="Calibri"/>
                <a:sym typeface="Calibri"/>
              </a:defRPr>
            </a:lvl2pPr>
            <a:lvl3pPr marL="881390" marR="0" lvl="2" indent="0" algn="l" rtl="0">
              <a:spcBef>
                <a:spcPts val="0"/>
              </a:spcBef>
              <a:buNone/>
              <a:defRPr sz="1700" b="0" i="0" u="none" strike="noStrike" cap="none">
                <a:solidFill>
                  <a:schemeClr val="dk1"/>
                </a:solidFill>
                <a:latin typeface="Calibri"/>
                <a:ea typeface="Calibri"/>
                <a:cs typeface="Calibri"/>
                <a:sym typeface="Calibri"/>
              </a:defRPr>
            </a:lvl3pPr>
            <a:lvl4pPr marL="1322085" marR="0" lvl="3" indent="0" algn="l" rtl="0">
              <a:spcBef>
                <a:spcPts val="0"/>
              </a:spcBef>
              <a:buNone/>
              <a:defRPr sz="1700" b="0" i="0" u="none" strike="noStrike" cap="none">
                <a:solidFill>
                  <a:schemeClr val="dk1"/>
                </a:solidFill>
                <a:latin typeface="Calibri"/>
                <a:ea typeface="Calibri"/>
                <a:cs typeface="Calibri"/>
                <a:sym typeface="Calibri"/>
              </a:defRPr>
            </a:lvl4pPr>
            <a:lvl5pPr marL="1762780" marR="0" lvl="4" indent="0" algn="l" rtl="0">
              <a:spcBef>
                <a:spcPts val="0"/>
              </a:spcBef>
              <a:buNone/>
              <a:defRPr sz="1700" b="0" i="0" u="none" strike="noStrike" cap="none">
                <a:solidFill>
                  <a:schemeClr val="dk1"/>
                </a:solidFill>
                <a:latin typeface="Calibri"/>
                <a:ea typeface="Calibri"/>
                <a:cs typeface="Calibri"/>
                <a:sym typeface="Calibri"/>
              </a:defRPr>
            </a:lvl5pPr>
            <a:lvl6pPr marL="2203475" marR="0" lvl="5" indent="0" algn="l" rtl="0">
              <a:spcBef>
                <a:spcPts val="0"/>
              </a:spcBef>
              <a:buNone/>
              <a:defRPr sz="1700" b="0" i="0" u="none" strike="noStrike" cap="none">
                <a:solidFill>
                  <a:schemeClr val="dk1"/>
                </a:solidFill>
                <a:latin typeface="Calibri"/>
                <a:ea typeface="Calibri"/>
                <a:cs typeface="Calibri"/>
                <a:sym typeface="Calibri"/>
              </a:defRPr>
            </a:lvl6pPr>
            <a:lvl7pPr marL="2644170" marR="0" lvl="6" indent="0" algn="l" rtl="0">
              <a:spcBef>
                <a:spcPts val="0"/>
              </a:spcBef>
              <a:buNone/>
              <a:defRPr sz="1700" b="0" i="0" u="none" strike="noStrike" cap="none">
                <a:solidFill>
                  <a:schemeClr val="dk1"/>
                </a:solidFill>
                <a:latin typeface="Calibri"/>
                <a:ea typeface="Calibri"/>
                <a:cs typeface="Calibri"/>
                <a:sym typeface="Calibri"/>
              </a:defRPr>
            </a:lvl7pPr>
            <a:lvl8pPr marL="3084866" marR="0" lvl="7" indent="0" algn="l" rtl="0">
              <a:spcBef>
                <a:spcPts val="0"/>
              </a:spcBef>
              <a:buNone/>
              <a:defRPr sz="1700" b="0" i="0" u="none" strike="noStrike" cap="none">
                <a:solidFill>
                  <a:schemeClr val="dk1"/>
                </a:solidFill>
                <a:latin typeface="Calibri"/>
                <a:ea typeface="Calibri"/>
                <a:cs typeface="Calibri"/>
                <a:sym typeface="Calibri"/>
              </a:defRPr>
            </a:lvl8pPr>
            <a:lvl9pPr marL="3525561" marR="0" lvl="8" indent="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1" y="4415790"/>
            <a:ext cx="5608319" cy="4183379"/>
          </a:xfrm>
          <a:prstGeom prst="rect">
            <a:avLst/>
          </a:prstGeom>
          <a:noFill/>
          <a:ln>
            <a:noFill/>
          </a:ln>
        </p:spPr>
        <p:txBody>
          <a:bodyPr lIns="88125" tIns="88125" rIns="88125" bIns="881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4819"/>
          </a:xfrm>
          <a:prstGeom prst="rect">
            <a:avLst/>
          </a:prstGeom>
          <a:noFill/>
          <a:ln>
            <a:noFill/>
          </a:ln>
        </p:spPr>
        <p:txBody>
          <a:bodyPr lIns="88125" tIns="88125" rIns="88125" bIns="88125" anchor="b"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40695" marR="0" lvl="1" indent="0" algn="l" rtl="0">
              <a:spcBef>
                <a:spcPts val="0"/>
              </a:spcBef>
              <a:buNone/>
              <a:defRPr sz="1700" b="0" i="0" u="none" strike="noStrike" cap="none">
                <a:solidFill>
                  <a:schemeClr val="dk1"/>
                </a:solidFill>
                <a:latin typeface="Calibri"/>
                <a:ea typeface="Calibri"/>
                <a:cs typeface="Calibri"/>
                <a:sym typeface="Calibri"/>
              </a:defRPr>
            </a:lvl2pPr>
            <a:lvl3pPr marL="881390" marR="0" lvl="2" indent="0" algn="l" rtl="0">
              <a:spcBef>
                <a:spcPts val="0"/>
              </a:spcBef>
              <a:buNone/>
              <a:defRPr sz="1700" b="0" i="0" u="none" strike="noStrike" cap="none">
                <a:solidFill>
                  <a:schemeClr val="dk1"/>
                </a:solidFill>
                <a:latin typeface="Calibri"/>
                <a:ea typeface="Calibri"/>
                <a:cs typeface="Calibri"/>
                <a:sym typeface="Calibri"/>
              </a:defRPr>
            </a:lvl3pPr>
            <a:lvl4pPr marL="1322085" marR="0" lvl="3" indent="0" algn="l" rtl="0">
              <a:spcBef>
                <a:spcPts val="0"/>
              </a:spcBef>
              <a:buNone/>
              <a:defRPr sz="1700" b="0" i="0" u="none" strike="noStrike" cap="none">
                <a:solidFill>
                  <a:schemeClr val="dk1"/>
                </a:solidFill>
                <a:latin typeface="Calibri"/>
                <a:ea typeface="Calibri"/>
                <a:cs typeface="Calibri"/>
                <a:sym typeface="Calibri"/>
              </a:defRPr>
            </a:lvl4pPr>
            <a:lvl5pPr marL="1762780" marR="0" lvl="4" indent="0" algn="l" rtl="0">
              <a:spcBef>
                <a:spcPts val="0"/>
              </a:spcBef>
              <a:buNone/>
              <a:defRPr sz="1700" b="0" i="0" u="none" strike="noStrike" cap="none">
                <a:solidFill>
                  <a:schemeClr val="dk1"/>
                </a:solidFill>
                <a:latin typeface="Calibri"/>
                <a:ea typeface="Calibri"/>
                <a:cs typeface="Calibri"/>
                <a:sym typeface="Calibri"/>
              </a:defRPr>
            </a:lvl5pPr>
            <a:lvl6pPr marL="2203475" marR="0" lvl="5" indent="0" algn="l" rtl="0">
              <a:spcBef>
                <a:spcPts val="0"/>
              </a:spcBef>
              <a:buNone/>
              <a:defRPr sz="1700" b="0" i="0" u="none" strike="noStrike" cap="none">
                <a:solidFill>
                  <a:schemeClr val="dk1"/>
                </a:solidFill>
                <a:latin typeface="Calibri"/>
                <a:ea typeface="Calibri"/>
                <a:cs typeface="Calibri"/>
                <a:sym typeface="Calibri"/>
              </a:defRPr>
            </a:lvl6pPr>
            <a:lvl7pPr marL="2644170" marR="0" lvl="6" indent="0" algn="l" rtl="0">
              <a:spcBef>
                <a:spcPts val="0"/>
              </a:spcBef>
              <a:buNone/>
              <a:defRPr sz="1700" b="0" i="0" u="none" strike="noStrike" cap="none">
                <a:solidFill>
                  <a:schemeClr val="dk1"/>
                </a:solidFill>
                <a:latin typeface="Calibri"/>
                <a:ea typeface="Calibri"/>
                <a:cs typeface="Calibri"/>
                <a:sym typeface="Calibri"/>
              </a:defRPr>
            </a:lvl7pPr>
            <a:lvl8pPr marL="3084866" marR="0" lvl="7" indent="0" algn="l" rtl="0">
              <a:spcBef>
                <a:spcPts val="0"/>
              </a:spcBef>
              <a:buNone/>
              <a:defRPr sz="1700" b="0" i="0" u="none" strike="noStrike" cap="none">
                <a:solidFill>
                  <a:schemeClr val="dk1"/>
                </a:solidFill>
                <a:latin typeface="Calibri"/>
                <a:ea typeface="Calibri"/>
                <a:cs typeface="Calibri"/>
                <a:sym typeface="Calibri"/>
              </a:defRPr>
            </a:lvl8pPr>
            <a:lvl9pPr marL="3525561" marR="0" lvl="8" indent="0" algn="l" rtl="0">
              <a:spcBef>
                <a:spcPts val="0"/>
              </a:spcBef>
              <a:buNone/>
              <a:defRPr sz="17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4819"/>
          </a:xfrm>
          <a:prstGeom prst="rect">
            <a:avLst/>
          </a:prstGeom>
          <a:noFill/>
          <a:ln>
            <a:noFill/>
          </a:ln>
        </p:spPr>
        <p:txBody>
          <a:bodyPr lIns="93161" tIns="46580" rIns="93161" bIns="46580" anchor="b" anchorCtr="0">
            <a:noAutofit/>
          </a:bodyPr>
          <a:lstStyle/>
          <a:p>
            <a:pPr algn="r">
              <a:buSzPct val="25000"/>
            </a:pPr>
            <a:fld id="{00000000-1234-1234-1234-123412341234}" type="slidenum">
              <a:rPr lang="en-US" sz="1300" smtClean="0">
                <a:solidFill>
                  <a:schemeClr val="dk1"/>
                </a:solidFill>
                <a:latin typeface="Calibri"/>
                <a:ea typeface="Calibri"/>
                <a:cs typeface="Calibri"/>
                <a:sym typeface="Calibri"/>
              </a:rPr>
              <a:pPr algn="r">
                <a:buSzPct val="25000"/>
              </a:pPr>
              <a:t>‹#›</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90922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986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300" smtClean="0">
                <a:solidFill>
                  <a:schemeClr val="dk1"/>
                </a:solidFill>
                <a:latin typeface="Calibri"/>
                <a:ea typeface="Calibri"/>
                <a:cs typeface="Calibri"/>
                <a:sym typeface="Calibri"/>
              </a:rPr>
              <a:pPr algn="r">
                <a:buSzPct val="25000"/>
              </a:pPr>
              <a:t>12</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3829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300" smtClean="0">
                <a:solidFill>
                  <a:schemeClr val="dk1"/>
                </a:solidFill>
                <a:latin typeface="Calibri"/>
                <a:ea typeface="Calibri"/>
                <a:cs typeface="Calibri"/>
                <a:sym typeface="Calibri"/>
              </a:rPr>
              <a:pPr algn="r">
                <a:buSzPct val="25000"/>
              </a:pPr>
              <a:t>13</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573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dirty="0">
                <a:solidFill>
                  <a:srgbClr val="000000"/>
                </a:solidFill>
                <a:latin typeface="Calibri" panose="020F0502020204030204" pitchFamily="34" charset="0"/>
              </a:rPr>
              <a:t>Introduce yourself</a:t>
            </a:r>
          </a:p>
          <a:p>
            <a:pPr algn="l" rtl="0" fontAlgn="base"/>
            <a:endParaRPr lang="en-US" sz="120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300" smtClean="0">
                <a:solidFill>
                  <a:schemeClr val="dk1"/>
                </a:solidFill>
                <a:latin typeface="Calibri"/>
                <a:ea typeface="Calibri"/>
                <a:cs typeface="Calibri"/>
                <a:sym typeface="Calibri"/>
              </a:rPr>
              <a:pPr algn="r">
                <a:buSzPct val="25000"/>
              </a:pPr>
              <a:t>2</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272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56A9BE-69C2-40D5-9792-FCA94BC4E130}"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64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300" smtClean="0">
                <a:solidFill>
                  <a:schemeClr val="dk1"/>
                </a:solidFill>
                <a:latin typeface="Calibri"/>
                <a:ea typeface="Calibri"/>
                <a:cs typeface="Calibri"/>
                <a:sym typeface="Calibri"/>
              </a:rPr>
              <a:pPr algn="r">
                <a:buSzPct val="25000"/>
              </a:pPr>
              <a:t>4</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0286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https://k11.site.kiwanis.org/</a:t>
            </a:r>
          </a:p>
          <a:p>
            <a:r>
              <a:rPr lang="en-US" dirty="0"/>
              <a:t>Or</a:t>
            </a:r>
          </a:p>
          <a:p>
            <a:r>
              <a:rPr lang="en-US" dirty="0"/>
              <a:t>lamisstenn.org</a:t>
            </a:r>
          </a:p>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300" smtClean="0">
                <a:solidFill>
                  <a:schemeClr val="dk1"/>
                </a:solidFill>
                <a:latin typeface="Calibri"/>
                <a:ea typeface="Calibri"/>
                <a:cs typeface="Calibri"/>
                <a:sym typeface="Calibri"/>
              </a:rPr>
              <a:pPr algn="r">
                <a:buSzPct val="25000"/>
              </a:pPr>
              <a:t>5</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111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every nonprofit has a unique mission and organizational structure, boards typically share common, basic responsibilities.</a:t>
            </a:r>
          </a:p>
          <a:p>
            <a:endParaRPr lang="en-US" dirty="0"/>
          </a:p>
          <a:p>
            <a:r>
              <a:rPr lang="en-US" dirty="0"/>
              <a:t>Nonprofit boards typically take responsibility for these 8 key tasks.</a:t>
            </a:r>
          </a:p>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7</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6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every nonprofit has a unique mission and organizational structure, boards typically share common, basic responsibilities.</a:t>
            </a:r>
          </a:p>
          <a:p>
            <a:endParaRPr lang="en-US" dirty="0"/>
          </a:p>
          <a:p>
            <a:r>
              <a:rPr lang="en-US" dirty="0"/>
              <a:t>Nonprofit boards typically take responsibility for these 8 key tasks.</a:t>
            </a:r>
          </a:p>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8</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1283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the 3 legal duties</a:t>
            </a:r>
          </a:p>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9</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7697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300" smtClean="0">
                <a:solidFill>
                  <a:schemeClr val="dk1"/>
                </a:solidFill>
                <a:latin typeface="Calibri"/>
                <a:ea typeface="Calibri"/>
                <a:cs typeface="Calibri"/>
                <a:sym typeface="Calibri"/>
              </a:rPr>
              <a:pPr algn="r">
                <a:buSzPct val="25000"/>
              </a:pPr>
              <a:t>11</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2067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nim background">
    <p:spTree>
      <p:nvGrpSpPr>
        <p:cNvPr id="1" name=""/>
        <p:cNvGrpSpPr/>
        <p:nvPr/>
      </p:nvGrpSpPr>
      <p:grpSpPr>
        <a:xfrm>
          <a:off x="0" y="0"/>
          <a:ext cx="0" cy="0"/>
          <a:chOff x="0" y="0"/>
          <a:chExt cx="0" cy="0"/>
        </a:xfrm>
      </p:grpSpPr>
      <p:pic>
        <p:nvPicPr>
          <p:cNvPr id="5" name="Picture 4" descr="DENIM FULL SCREE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04800" y="361950"/>
            <a:ext cx="8610600" cy="634603"/>
          </a:xfrm>
          <a:prstGeom prst="rect">
            <a:avLst/>
          </a:prstGeom>
        </p:spPr>
        <p:txBody>
          <a:bodyPr/>
          <a:lstStyle>
            <a:lvl1pPr algn="ctr">
              <a:defRPr sz="3600" b="1">
                <a:solidFill>
                  <a:schemeClr val="bg1"/>
                </a:solidFill>
                <a:latin typeface="Arial" pitchFamily="34" charset="0"/>
                <a:cs typeface="Arial" pitchFamily="34" charset="0"/>
              </a:defRPr>
            </a:lvl1pPr>
          </a:lstStyle>
          <a:p>
            <a:r>
              <a:rPr lang="en-US"/>
              <a:t>Click to edit Master title style</a:t>
            </a:r>
          </a:p>
        </p:txBody>
      </p:sp>
      <p:sp>
        <p:nvSpPr>
          <p:cNvPr id="7" name="Text Placeholder 6"/>
          <p:cNvSpPr>
            <a:spLocks noGrp="1"/>
          </p:cNvSpPr>
          <p:nvPr>
            <p:ph type="body" sz="quarter" idx="12"/>
          </p:nvPr>
        </p:nvSpPr>
        <p:spPr>
          <a:xfrm>
            <a:off x="762000" y="1200150"/>
            <a:ext cx="7848600" cy="3124200"/>
          </a:xfrm>
          <a:prstGeom prst="rect">
            <a:avLst/>
          </a:prstGeom>
        </p:spPr>
        <p:txBody>
          <a:bodyPr/>
          <a:lstStyle>
            <a:lvl1pPr>
              <a:buNone/>
              <a:defRPr sz="3200">
                <a:solidFill>
                  <a:schemeClr val="bg1"/>
                </a:solidFill>
                <a:latin typeface="Garamond" pitchFamily="18"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Click to edit Master text styles</a:t>
            </a: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_Bullet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DEF87-C0AC-294B-8A01-BF120986AC18}"/>
              </a:ext>
            </a:extLst>
          </p:cNvPr>
          <p:cNvSpPr/>
          <p:nvPr/>
        </p:nvSpPr>
        <p:spPr>
          <a:xfrm>
            <a:off x="304800" y="0"/>
            <a:ext cx="304800" cy="462915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00970BC8-7519-0D48-882A-EFBD365F5F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E9F77DC5-7450-EC46-B4BC-06736BA8EC85}"/>
              </a:ext>
            </a:extLst>
          </p:cNvPr>
          <p:cNvSpPr txBox="1">
            <a:spLocks noGrp="1"/>
          </p:cNvSpPr>
          <p:nvPr>
            <p:ph type="body" idx="1"/>
          </p:nvPr>
        </p:nvSpPr>
        <p:spPr>
          <a:xfrm>
            <a:off x="1066799" y="1314452"/>
            <a:ext cx="7696200" cy="3467099"/>
          </a:xfrm>
          <a:prstGeom prst="rect">
            <a:avLst/>
          </a:prstGeom>
          <a:noFill/>
          <a:ln>
            <a:noFill/>
          </a:ln>
        </p:spPr>
        <p:txBody>
          <a:bodyPr lIns="91425" tIns="91425" rIns="91425" bIns="91425" anchor="t" anchorCtr="0"/>
          <a:lstStyle>
            <a:lvl1pPr marL="660383" marR="0" lvl="0" indent="-457189" algn="l" rtl="0">
              <a:spcBef>
                <a:spcPts val="640"/>
              </a:spcBef>
              <a:buClr>
                <a:schemeClr val="accent2"/>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6" name="Shape 24">
            <a:extLst>
              <a:ext uri="{FF2B5EF4-FFF2-40B4-BE49-F238E27FC236}">
                <a16:creationId xmlns:a16="http://schemas.microsoft.com/office/drawing/2014/main" id="{032110A0-2EBD-6148-963B-402B0DD04DAF}"/>
              </a:ext>
            </a:extLst>
          </p:cNvPr>
          <p:cNvSpPr txBox="1">
            <a:spLocks noGrp="1"/>
          </p:cNvSpPr>
          <p:nvPr>
            <p:ph type="title"/>
          </p:nvPr>
        </p:nvSpPr>
        <p:spPr>
          <a:xfrm>
            <a:off x="1066800" y="336948"/>
            <a:ext cx="76962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050" b="1" i="0" u="none" strike="noStrike" cap="none">
                <a:solidFill>
                  <a:schemeClr val="accent2"/>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Tree>
    <p:extLst>
      <p:ext uri="{BB962C8B-B14F-4D97-AF65-F5344CB8AC3E}">
        <p14:creationId xmlns:p14="http://schemas.microsoft.com/office/powerpoint/2010/main" val="158890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Content Bloc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9C7D2-7AD6-0A42-A55E-F821AFCED9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3" name="Shape 22">
            <a:extLst>
              <a:ext uri="{FF2B5EF4-FFF2-40B4-BE49-F238E27FC236}">
                <a16:creationId xmlns:a16="http://schemas.microsoft.com/office/drawing/2014/main" id="{4E91722C-7E88-A444-8027-EAEEC6F7A509}"/>
              </a:ext>
            </a:extLst>
          </p:cNvPr>
          <p:cNvSpPr txBox="1">
            <a:spLocks noGrp="1"/>
          </p:cNvSpPr>
          <p:nvPr>
            <p:ph type="body" idx="1"/>
          </p:nvPr>
        </p:nvSpPr>
        <p:spPr>
          <a:xfrm>
            <a:off x="457201" y="1314452"/>
            <a:ext cx="8229600" cy="2857499"/>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 name="Shape 24">
            <a:extLst>
              <a:ext uri="{FF2B5EF4-FFF2-40B4-BE49-F238E27FC236}">
                <a16:creationId xmlns:a16="http://schemas.microsoft.com/office/drawing/2014/main" id="{065432C9-3974-974F-BCE1-F459ACA9C628}"/>
              </a:ext>
            </a:extLst>
          </p:cNvPr>
          <p:cNvSpPr txBox="1">
            <a:spLocks noGrp="1"/>
          </p:cNvSpPr>
          <p:nvPr>
            <p:ph type="title"/>
          </p:nvPr>
        </p:nvSpPr>
        <p:spPr>
          <a:xfrm>
            <a:off x="0" y="336948"/>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accent2"/>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Tree>
    <p:extLst>
      <p:ext uri="{BB962C8B-B14F-4D97-AF65-F5344CB8AC3E}">
        <p14:creationId xmlns:p14="http://schemas.microsoft.com/office/powerpoint/2010/main" val="3387982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Bullet Poi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9C7D2-7AD6-0A42-A55E-F821AFCED9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5" name="Shape 22">
            <a:extLst>
              <a:ext uri="{FF2B5EF4-FFF2-40B4-BE49-F238E27FC236}">
                <a16:creationId xmlns:a16="http://schemas.microsoft.com/office/drawing/2014/main" id="{A9651A24-D784-7549-AD2D-F1E5782159CA}"/>
              </a:ext>
            </a:extLst>
          </p:cNvPr>
          <p:cNvSpPr txBox="1">
            <a:spLocks noGrp="1"/>
          </p:cNvSpPr>
          <p:nvPr>
            <p:ph type="body" idx="1"/>
          </p:nvPr>
        </p:nvSpPr>
        <p:spPr>
          <a:xfrm>
            <a:off x="457201" y="1314452"/>
            <a:ext cx="8229600" cy="2857499"/>
          </a:xfrm>
          <a:prstGeom prst="rect">
            <a:avLst/>
          </a:prstGeom>
          <a:noFill/>
          <a:ln>
            <a:noFill/>
          </a:ln>
        </p:spPr>
        <p:txBody>
          <a:bodyPr lIns="91425" tIns="91425" rIns="91425" bIns="91425" anchor="t" anchorCtr="0"/>
          <a:lstStyle>
            <a:lvl1pPr marL="457189" marR="0" lvl="0" indent="-457189" algn="l" rtl="0">
              <a:spcBef>
                <a:spcPts val="640"/>
              </a:spcBef>
              <a:buClr>
                <a:schemeClr val="accent2"/>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7" name="Shape 24">
            <a:extLst>
              <a:ext uri="{FF2B5EF4-FFF2-40B4-BE49-F238E27FC236}">
                <a16:creationId xmlns:a16="http://schemas.microsoft.com/office/drawing/2014/main" id="{7D83548A-2D8E-184A-8681-F64729DE6225}"/>
              </a:ext>
            </a:extLst>
          </p:cNvPr>
          <p:cNvSpPr txBox="1">
            <a:spLocks noGrp="1"/>
          </p:cNvSpPr>
          <p:nvPr>
            <p:ph type="title"/>
          </p:nvPr>
        </p:nvSpPr>
        <p:spPr>
          <a:xfrm>
            <a:off x="0" y="336948"/>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accent2"/>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Tree>
    <p:extLst>
      <p:ext uri="{BB962C8B-B14F-4D97-AF65-F5344CB8AC3E}">
        <p14:creationId xmlns:p14="http://schemas.microsoft.com/office/powerpoint/2010/main" val="3199756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Block">
    <p:spTree>
      <p:nvGrpSpPr>
        <p:cNvPr id="1" name="Shape 21"/>
        <p:cNvGrpSpPr/>
        <p:nvPr/>
      </p:nvGrpSpPr>
      <p:grpSpPr>
        <a:xfrm>
          <a:off x="0" y="0"/>
          <a:ext cx="0" cy="0"/>
          <a:chOff x="0" y="0"/>
          <a:chExt cx="0" cy="0"/>
        </a:xfrm>
      </p:grpSpPr>
      <p:sp>
        <p:nvSpPr>
          <p:cNvPr id="2" name="Rectangle 1">
            <a:extLst>
              <a:ext uri="{FF2B5EF4-FFF2-40B4-BE49-F238E27FC236}">
                <a16:creationId xmlns:a16="http://schemas.microsoft.com/office/drawing/2014/main" id="{850DF229-FBF5-F645-8F2B-6B5A56456E2D}"/>
              </a:ext>
            </a:extLst>
          </p:cNvPr>
          <p:cNvSpPr/>
          <p:nvPr userDrawn="1"/>
        </p:nvSpPr>
        <p:spPr>
          <a:xfrm>
            <a:off x="1" y="-7454"/>
            <a:ext cx="9144000" cy="12481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4" name="Shape 24"/>
          <p:cNvSpPr txBox="1">
            <a:spLocks noGrp="1"/>
          </p:cNvSpPr>
          <p:nvPr>
            <p:ph type="title"/>
          </p:nvPr>
        </p:nvSpPr>
        <p:spPr>
          <a:xfrm>
            <a:off x="533401" y="285751"/>
            <a:ext cx="723403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05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pic>
        <p:nvPicPr>
          <p:cNvPr id="7" name="Picture 6">
            <a:extLst>
              <a:ext uri="{FF2B5EF4-FFF2-40B4-BE49-F238E27FC236}">
                <a16:creationId xmlns:a16="http://schemas.microsoft.com/office/drawing/2014/main" id="{C5B22717-3BB9-4340-9ACE-F35E97C08BA7}"/>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7817454" y="-7454"/>
            <a:ext cx="1276523" cy="1248156"/>
          </a:xfrm>
          <a:prstGeom prst="rect">
            <a:avLst/>
          </a:prstGeom>
          <a:effectLst/>
        </p:spPr>
      </p:pic>
      <p:sp>
        <p:nvSpPr>
          <p:cNvPr id="9" name="Shape 22">
            <a:extLst>
              <a:ext uri="{FF2B5EF4-FFF2-40B4-BE49-F238E27FC236}">
                <a16:creationId xmlns:a16="http://schemas.microsoft.com/office/drawing/2014/main" id="{956FC92A-FECA-064B-B04F-2181FE4CA86B}"/>
              </a:ext>
            </a:extLst>
          </p:cNvPr>
          <p:cNvSpPr txBox="1">
            <a:spLocks noGrp="1"/>
          </p:cNvSpPr>
          <p:nvPr>
            <p:ph type="body" idx="1"/>
          </p:nvPr>
        </p:nvSpPr>
        <p:spPr>
          <a:xfrm>
            <a:off x="457201" y="1314451"/>
            <a:ext cx="8229600" cy="3280172"/>
          </a:xfrm>
          <a:prstGeom prst="rect">
            <a:avLst/>
          </a:prstGeom>
          <a:noFill/>
          <a:ln>
            <a:noFill/>
          </a:ln>
        </p:spPr>
        <p:txBody>
          <a:bodyPr lIns="91425" tIns="91425" rIns="91425" bIns="91425" anchor="t" anchorCtr="0"/>
          <a:lstStyle>
            <a:lvl1pPr marL="514337" marR="0" lvl="0" indent="-311142" algn="l" rtl="0">
              <a:spcBef>
                <a:spcPts val="640"/>
              </a:spcBef>
              <a:buClr>
                <a:schemeClr val="accent2"/>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2453079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Block">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533402" y="1314451"/>
            <a:ext cx="8077199"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 name="Rectangle 4">
            <a:extLst>
              <a:ext uri="{FF2B5EF4-FFF2-40B4-BE49-F238E27FC236}">
                <a16:creationId xmlns:a16="http://schemas.microsoft.com/office/drawing/2014/main" id="{0A0A6354-C63B-924A-B499-94C8AC77EFFB}"/>
              </a:ext>
            </a:extLst>
          </p:cNvPr>
          <p:cNvSpPr/>
          <p:nvPr userDrawn="1"/>
        </p:nvSpPr>
        <p:spPr>
          <a:xfrm>
            <a:off x="1" y="-7454"/>
            <a:ext cx="9144000" cy="12481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 name="Shape 24">
            <a:extLst>
              <a:ext uri="{FF2B5EF4-FFF2-40B4-BE49-F238E27FC236}">
                <a16:creationId xmlns:a16="http://schemas.microsoft.com/office/drawing/2014/main" id="{7F6DE07D-89BC-7F44-9715-44423A473347}"/>
              </a:ext>
            </a:extLst>
          </p:cNvPr>
          <p:cNvSpPr txBox="1">
            <a:spLocks noGrp="1"/>
          </p:cNvSpPr>
          <p:nvPr>
            <p:ph type="title"/>
          </p:nvPr>
        </p:nvSpPr>
        <p:spPr>
          <a:xfrm>
            <a:off x="1386509" y="299322"/>
            <a:ext cx="7224092"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05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pic>
        <p:nvPicPr>
          <p:cNvPr id="8" name="Picture 7">
            <a:extLst>
              <a:ext uri="{FF2B5EF4-FFF2-40B4-BE49-F238E27FC236}">
                <a16:creationId xmlns:a16="http://schemas.microsoft.com/office/drawing/2014/main" id="{3FD27978-26C1-1546-BCB4-D4CB380E892C}"/>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54994" y="0"/>
            <a:ext cx="1276523" cy="1248156"/>
          </a:xfrm>
          <a:prstGeom prst="rect">
            <a:avLst/>
          </a:prstGeom>
          <a:effectLst/>
        </p:spPr>
      </p:pic>
    </p:spTree>
    <p:extLst>
      <p:ext uri="{BB962C8B-B14F-4D97-AF65-F5344CB8AC3E}">
        <p14:creationId xmlns:p14="http://schemas.microsoft.com/office/powerpoint/2010/main" val="1193552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Conten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5EDD21-04CB-A145-82C0-3E9E0EE19156}"/>
              </a:ext>
            </a:extLst>
          </p:cNvPr>
          <p:cNvSpPr/>
          <p:nvPr/>
        </p:nvSpPr>
        <p:spPr>
          <a:xfrm rot="16200000">
            <a:off x="4657725" y="428625"/>
            <a:ext cx="514350" cy="86106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4" name="Picture 3">
            <a:extLst>
              <a:ext uri="{FF2B5EF4-FFF2-40B4-BE49-F238E27FC236}">
                <a16:creationId xmlns:a16="http://schemas.microsoft.com/office/drawing/2014/main" id="{7AA5D9E3-9500-6640-933D-6757DC8810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324350"/>
            <a:ext cx="819150" cy="819150"/>
          </a:xfrm>
          <a:prstGeom prst="rect">
            <a:avLst/>
          </a:prstGeom>
          <a:effectLst>
            <a:outerShdw blurRad="50800" dist="38100" dir="2700000" algn="tl" rotWithShape="0">
              <a:prstClr val="black">
                <a:alpha val="20000"/>
              </a:prstClr>
            </a:outerShdw>
          </a:effectLst>
        </p:spPr>
      </p:pic>
      <p:sp>
        <p:nvSpPr>
          <p:cNvPr id="5" name="Shape 22">
            <a:extLst>
              <a:ext uri="{FF2B5EF4-FFF2-40B4-BE49-F238E27FC236}">
                <a16:creationId xmlns:a16="http://schemas.microsoft.com/office/drawing/2014/main" id="{2BF3A365-AE5F-0541-9111-37CE8E226017}"/>
              </a:ext>
            </a:extLst>
          </p:cNvPr>
          <p:cNvSpPr txBox="1">
            <a:spLocks noGrp="1"/>
          </p:cNvSpPr>
          <p:nvPr>
            <p:ph type="body" idx="1"/>
          </p:nvPr>
        </p:nvSpPr>
        <p:spPr>
          <a:xfrm>
            <a:off x="457201" y="1314452"/>
            <a:ext cx="8229600" cy="2857499"/>
          </a:xfrm>
          <a:prstGeom prst="rect">
            <a:avLst/>
          </a:prstGeom>
          <a:noFill/>
          <a:ln>
            <a:noFill/>
          </a:ln>
        </p:spPr>
        <p:txBody>
          <a:bodyPr lIns="91425" tIns="91425" rIns="91425" bIns="91425" anchor="t" anchorCtr="0"/>
          <a:lstStyle>
            <a:lvl1pPr marL="203195"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6" name="Shape 24">
            <a:extLst>
              <a:ext uri="{FF2B5EF4-FFF2-40B4-BE49-F238E27FC236}">
                <a16:creationId xmlns:a16="http://schemas.microsoft.com/office/drawing/2014/main" id="{844CA1DF-C4D2-C04C-ABD6-2CAEFF071951}"/>
              </a:ext>
            </a:extLst>
          </p:cNvPr>
          <p:cNvSpPr txBox="1">
            <a:spLocks noGrp="1"/>
          </p:cNvSpPr>
          <p:nvPr>
            <p:ph type="title"/>
          </p:nvPr>
        </p:nvSpPr>
        <p:spPr>
          <a:xfrm>
            <a:off x="0" y="336948"/>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Tree>
    <p:extLst>
      <p:ext uri="{BB962C8B-B14F-4D97-AF65-F5344CB8AC3E}">
        <p14:creationId xmlns:p14="http://schemas.microsoft.com/office/powerpoint/2010/main" val="1686301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Bullet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5EDD21-04CB-A145-82C0-3E9E0EE19156}"/>
              </a:ext>
            </a:extLst>
          </p:cNvPr>
          <p:cNvSpPr/>
          <p:nvPr/>
        </p:nvSpPr>
        <p:spPr>
          <a:xfrm rot="16200000">
            <a:off x="4657725" y="428625"/>
            <a:ext cx="514350" cy="86106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4" name="Picture 3">
            <a:extLst>
              <a:ext uri="{FF2B5EF4-FFF2-40B4-BE49-F238E27FC236}">
                <a16:creationId xmlns:a16="http://schemas.microsoft.com/office/drawing/2014/main" id="{7AA5D9E3-9500-6640-933D-6757DC8810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324350"/>
            <a:ext cx="819150" cy="819150"/>
          </a:xfrm>
          <a:prstGeom prst="rect">
            <a:avLst/>
          </a:prstGeom>
          <a:effectLst>
            <a:outerShdw blurRad="50800" dist="38100" dir="2700000" algn="tl" rotWithShape="0">
              <a:prstClr val="black">
                <a:alpha val="20000"/>
              </a:prstClr>
            </a:outerShdw>
          </a:effectLst>
        </p:spPr>
      </p:pic>
      <p:sp>
        <p:nvSpPr>
          <p:cNvPr id="5" name="Shape 22">
            <a:extLst>
              <a:ext uri="{FF2B5EF4-FFF2-40B4-BE49-F238E27FC236}">
                <a16:creationId xmlns:a16="http://schemas.microsoft.com/office/drawing/2014/main" id="{AFF9246E-D276-6247-A095-98112DF2B0AE}"/>
              </a:ext>
            </a:extLst>
          </p:cNvPr>
          <p:cNvSpPr txBox="1">
            <a:spLocks noGrp="1"/>
          </p:cNvSpPr>
          <p:nvPr>
            <p:ph type="body" idx="1"/>
          </p:nvPr>
        </p:nvSpPr>
        <p:spPr>
          <a:xfrm>
            <a:off x="457201" y="1314452"/>
            <a:ext cx="8229600" cy="2857499"/>
          </a:xfrm>
          <a:prstGeom prst="rect">
            <a:avLst/>
          </a:prstGeom>
          <a:noFill/>
          <a:ln>
            <a:noFill/>
          </a:ln>
        </p:spPr>
        <p:txBody>
          <a:bodyPr lIns="91425" tIns="91425" rIns="91425" bIns="91425" anchor="t" anchorCtr="0"/>
          <a:lstStyle>
            <a:lvl1pPr marL="514337" marR="0" lvl="0" indent="-311142" algn="l" rtl="0">
              <a:spcBef>
                <a:spcPts val="640"/>
              </a:spcBef>
              <a:buClr>
                <a:schemeClr val="accent2"/>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6" name="Shape 24">
            <a:extLst>
              <a:ext uri="{FF2B5EF4-FFF2-40B4-BE49-F238E27FC236}">
                <a16:creationId xmlns:a16="http://schemas.microsoft.com/office/drawing/2014/main" id="{9A6626D5-05DE-BB42-AA61-7B6188226B33}"/>
              </a:ext>
            </a:extLst>
          </p:cNvPr>
          <p:cNvSpPr txBox="1">
            <a:spLocks noGrp="1"/>
          </p:cNvSpPr>
          <p:nvPr>
            <p:ph type="title"/>
          </p:nvPr>
        </p:nvSpPr>
        <p:spPr>
          <a:xfrm>
            <a:off x="0" y="336948"/>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accent2"/>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Tree>
    <p:extLst>
      <p:ext uri="{BB962C8B-B14F-4D97-AF65-F5344CB8AC3E}">
        <p14:creationId xmlns:p14="http://schemas.microsoft.com/office/powerpoint/2010/main" val="3841655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Content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p:nvSpPr>
        <p:spPr>
          <a:xfrm>
            <a:off x="304800" y="285750"/>
            <a:ext cx="8534400" cy="4572000"/>
          </a:xfrm>
          <a:prstGeom prst="rect">
            <a:avLst/>
          </a:prstGeom>
          <a:noFill/>
          <a:ln w="127000">
            <a:solidFill>
              <a:schemeClr val="accent2">
                <a:alpha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00970BC8-7519-0D48-882A-EFBD365F5F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43114951-AB7B-8D49-9C3F-9D91CD721532}"/>
              </a:ext>
            </a:extLst>
          </p:cNvPr>
          <p:cNvSpPr txBox="1">
            <a:spLocks noGrp="1"/>
          </p:cNvSpPr>
          <p:nvPr>
            <p:ph type="body" idx="1"/>
          </p:nvPr>
        </p:nvSpPr>
        <p:spPr>
          <a:xfrm>
            <a:off x="609602" y="1568055"/>
            <a:ext cx="7924799" cy="2699146"/>
          </a:xfrm>
          <a:prstGeom prst="rect">
            <a:avLst/>
          </a:prstGeom>
          <a:noFill/>
          <a:ln>
            <a:noFill/>
          </a:ln>
        </p:spPr>
        <p:txBody>
          <a:bodyPr lIns="91425" tIns="91425" rIns="91425" bIns="91425" anchor="t" anchorCtr="0"/>
          <a:lstStyle>
            <a:lvl1pPr marL="203195"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8" name="Shape 24">
            <a:extLst>
              <a:ext uri="{FF2B5EF4-FFF2-40B4-BE49-F238E27FC236}">
                <a16:creationId xmlns:a16="http://schemas.microsoft.com/office/drawing/2014/main" id="{4115C3AB-4D25-184C-8876-C57310EF6B61}"/>
              </a:ext>
            </a:extLst>
          </p:cNvPr>
          <p:cNvSpPr txBox="1">
            <a:spLocks noGrp="1"/>
          </p:cNvSpPr>
          <p:nvPr>
            <p:ph type="title"/>
          </p:nvPr>
        </p:nvSpPr>
        <p:spPr>
          <a:xfrm>
            <a:off x="609600" y="590551"/>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accent2"/>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Tree>
    <p:extLst>
      <p:ext uri="{BB962C8B-B14F-4D97-AF65-F5344CB8AC3E}">
        <p14:creationId xmlns:p14="http://schemas.microsoft.com/office/powerpoint/2010/main" val="328781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Bullet Poi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p:nvSpPr>
        <p:spPr>
          <a:xfrm>
            <a:off x="304800" y="285750"/>
            <a:ext cx="8534400" cy="4572000"/>
          </a:xfrm>
          <a:prstGeom prst="rect">
            <a:avLst/>
          </a:prstGeom>
          <a:noFill/>
          <a:ln w="127000">
            <a:solidFill>
              <a:schemeClr val="accent2">
                <a:alpha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00970BC8-7519-0D48-882A-EFBD365F5F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01AD338B-0960-AB4B-90E3-08619A4DE4D1}"/>
              </a:ext>
            </a:extLst>
          </p:cNvPr>
          <p:cNvSpPr txBox="1">
            <a:spLocks noGrp="1"/>
          </p:cNvSpPr>
          <p:nvPr>
            <p:ph type="body" idx="1"/>
          </p:nvPr>
        </p:nvSpPr>
        <p:spPr>
          <a:xfrm>
            <a:off x="609601" y="1568055"/>
            <a:ext cx="7924802" cy="2699146"/>
          </a:xfrm>
          <a:prstGeom prst="rect">
            <a:avLst/>
          </a:prstGeom>
          <a:noFill/>
          <a:ln>
            <a:noFill/>
          </a:ln>
        </p:spPr>
        <p:txBody>
          <a:bodyPr lIns="91425" tIns="91425" rIns="91425" bIns="91425" anchor="t" anchorCtr="0"/>
          <a:lstStyle>
            <a:lvl1pPr marL="514337" marR="0" lvl="0" indent="-311142" algn="l" rtl="0">
              <a:spcBef>
                <a:spcPts val="640"/>
              </a:spcBef>
              <a:buClr>
                <a:schemeClr val="accent2"/>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6" name="Shape 24">
            <a:extLst>
              <a:ext uri="{FF2B5EF4-FFF2-40B4-BE49-F238E27FC236}">
                <a16:creationId xmlns:a16="http://schemas.microsoft.com/office/drawing/2014/main" id="{5174482E-872D-494B-93CA-184ABF48B2BA}"/>
              </a:ext>
            </a:extLst>
          </p:cNvPr>
          <p:cNvSpPr txBox="1">
            <a:spLocks noGrp="1"/>
          </p:cNvSpPr>
          <p:nvPr>
            <p:ph type="title"/>
          </p:nvPr>
        </p:nvSpPr>
        <p:spPr>
          <a:xfrm>
            <a:off x="609600" y="590551"/>
            <a:ext cx="7924802"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accent2"/>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Tree>
    <p:extLst>
      <p:ext uri="{BB962C8B-B14F-4D97-AF65-F5344CB8AC3E}">
        <p14:creationId xmlns:p14="http://schemas.microsoft.com/office/powerpoint/2010/main" val="3402738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37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ntent block">
    <p:spTree>
      <p:nvGrpSpPr>
        <p:cNvPr id="1" name="Shape 21"/>
        <p:cNvGrpSpPr/>
        <p:nvPr/>
      </p:nvGrpSpPr>
      <p:grpSpPr>
        <a:xfrm>
          <a:off x="0" y="0"/>
          <a:ext cx="0" cy="0"/>
          <a:chOff x="0" y="0"/>
          <a:chExt cx="0" cy="0"/>
        </a:xfrm>
      </p:grpSpPr>
      <p:pic>
        <p:nvPicPr>
          <p:cNvPr id="6" name="Picture 5" descr="HEADER BAR wSEAL 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1268730"/>
          </a:xfrm>
          <a:prstGeom prst="rect">
            <a:avLst/>
          </a:prstGeom>
        </p:spPr>
      </p:pic>
      <p:sp>
        <p:nvSpPr>
          <p:cNvPr id="22" name="Shape 22"/>
          <p:cNvSpPr txBox="1">
            <a:spLocks noGrp="1"/>
          </p:cNvSpPr>
          <p:nvPr>
            <p:ph type="body" idx="1"/>
          </p:nvPr>
        </p:nvSpPr>
        <p:spPr>
          <a:xfrm>
            <a:off x="838201" y="1314451"/>
            <a:ext cx="7848599"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title"/>
          </p:nvPr>
        </p:nvSpPr>
        <p:spPr>
          <a:xfrm>
            <a:off x="1371600" y="285750"/>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Content Block">
    <p:spTree>
      <p:nvGrpSpPr>
        <p:cNvPr id="1" name=""/>
        <p:cNvGrpSpPr/>
        <p:nvPr/>
      </p:nvGrpSpPr>
      <p:grpSpPr>
        <a:xfrm>
          <a:off x="0" y="0"/>
          <a:ext cx="0" cy="0"/>
          <a:chOff x="0" y="0"/>
          <a:chExt cx="0" cy="0"/>
        </a:xfrm>
      </p:grpSpPr>
      <p:sp>
        <p:nvSpPr>
          <p:cNvPr id="6" name="Shape 22">
            <a:extLst>
              <a:ext uri="{FF2B5EF4-FFF2-40B4-BE49-F238E27FC236}">
                <a16:creationId xmlns:a16="http://schemas.microsoft.com/office/drawing/2014/main" id="{65C64505-7302-8A42-B0E7-B6B2C5D97647}"/>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 name="Shape 24">
            <a:extLst>
              <a:ext uri="{FF2B5EF4-FFF2-40B4-BE49-F238E27FC236}">
                <a16:creationId xmlns:a16="http://schemas.microsoft.com/office/drawing/2014/main" id="{1424238D-58CD-9D4E-9A08-8382E62B7734}"/>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8" name="Picture 7">
            <a:extLst>
              <a:ext uri="{FF2B5EF4-FFF2-40B4-BE49-F238E27FC236}">
                <a16:creationId xmlns:a16="http://schemas.microsoft.com/office/drawing/2014/main" id="{B816E71C-3CC7-9849-9910-1D3B2E659B5A}"/>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882939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7"/>
        <p:cNvGrpSpPr/>
        <p:nvPr/>
      </p:nvGrpSpPr>
      <p:grpSpPr>
        <a:xfrm>
          <a:off x="0" y="0"/>
          <a:ext cx="0" cy="0"/>
          <a:chOff x="0" y="0"/>
          <a:chExt cx="0" cy="0"/>
        </a:xfrm>
      </p:grpSpPr>
      <p:grpSp>
        <p:nvGrpSpPr>
          <p:cNvPr id="128" name="Shape 128"/>
          <p:cNvGrpSpPr/>
          <p:nvPr/>
        </p:nvGrpSpPr>
        <p:grpSpPr>
          <a:xfrm>
            <a:off x="6172201" y="2656121"/>
            <a:ext cx="2971754" cy="2886151"/>
            <a:chOff x="6172200" y="2656118"/>
            <a:chExt cx="2971754" cy="2886151"/>
          </a:xfrm>
        </p:grpSpPr>
        <p:sp>
          <p:nvSpPr>
            <p:cNvPr id="129" name="Shape 129"/>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30" name="Shape 130"/>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31" name="Shape 131"/>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32" name="Shape 132"/>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33" name="Shape 133"/>
            <p:cNvSpPr/>
            <p:nvPr/>
          </p:nvSpPr>
          <p:spPr>
            <a:xfrm>
              <a:off x="8289303" y="2656118"/>
              <a:ext cx="854651" cy="1929080"/>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34" name="Shape 134"/>
          <p:cNvGrpSpPr/>
          <p:nvPr/>
        </p:nvGrpSpPr>
        <p:grpSpPr>
          <a:xfrm>
            <a:off x="-32" y="-228027"/>
            <a:ext cx="2163561" cy="1347300"/>
            <a:chOff x="-32" y="-215963"/>
            <a:chExt cx="2163561" cy="1347300"/>
          </a:xfrm>
        </p:grpSpPr>
        <p:sp>
          <p:nvSpPr>
            <p:cNvPr id="135" name="Shape 135"/>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36" name="Shape 136"/>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37" name="Shape 137"/>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38" name="Shape 138"/>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39" name="Shape 139"/>
            <p:cNvSpPr/>
            <p:nvPr/>
          </p:nvSpPr>
          <p:spPr>
            <a:xfrm rot="10800000">
              <a:off x="-32" y="70725"/>
              <a:ext cx="380284" cy="858147"/>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Tree>
    <p:extLst>
      <p:ext uri="{BB962C8B-B14F-4D97-AF65-F5344CB8AC3E}">
        <p14:creationId xmlns:p14="http://schemas.microsoft.com/office/powerpoint/2010/main" val="1965717160"/>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307A4A-2F7F-3041-BF55-3DA172D47D77}"/>
              </a:ext>
            </a:extLst>
          </p:cNvPr>
          <p:cNvPicPr>
            <a:picLocks noChangeAspect="1"/>
          </p:cNvPicPr>
          <p:nvPr/>
        </p:nvPicPr>
        <p:blipFill>
          <a:blip r:embed="rId2" cstate="screen">
            <a:alphaModFix amt="5000"/>
            <a:extLst>
              <a:ext uri="{28A0092B-C50C-407E-A947-70E740481C1C}">
                <a14:useLocalDpi xmlns:a14="http://schemas.microsoft.com/office/drawing/2010/main"/>
              </a:ext>
            </a:extLst>
          </a:blip>
          <a:stretch>
            <a:fillRect/>
          </a:stretch>
        </p:blipFill>
        <p:spPr>
          <a:xfrm>
            <a:off x="6248400" y="2266951"/>
            <a:ext cx="3429000" cy="3351848"/>
          </a:xfrm>
          <a:prstGeom prst="rect">
            <a:avLst/>
          </a:prstGeom>
          <a:effectLst/>
        </p:spPr>
      </p:pic>
      <p:sp>
        <p:nvSpPr>
          <p:cNvPr id="4" name="Shape 24">
            <a:extLst>
              <a:ext uri="{FF2B5EF4-FFF2-40B4-BE49-F238E27FC236}">
                <a16:creationId xmlns:a16="http://schemas.microsoft.com/office/drawing/2014/main" id="{F9A124C1-E66B-ED49-9622-4CE685E9FF7B}"/>
              </a:ext>
            </a:extLst>
          </p:cNvPr>
          <p:cNvSpPr txBox="1">
            <a:spLocks noGrp="1"/>
          </p:cNvSpPr>
          <p:nvPr>
            <p:ph type="title"/>
          </p:nvPr>
        </p:nvSpPr>
        <p:spPr>
          <a:xfrm>
            <a:off x="685800" y="836409"/>
            <a:ext cx="7772400" cy="1708130"/>
          </a:xfrm>
          <a:prstGeom prst="rect">
            <a:avLst/>
          </a:prstGeom>
          <a:noFill/>
          <a:ln>
            <a:noFill/>
          </a:ln>
        </p:spPr>
        <p:txBody>
          <a:bodyPr lIns="91425" tIns="91425" rIns="91425" bIns="91425" anchor="ctr" anchorCtr="0">
            <a:spAutoFit/>
          </a:bodyPr>
          <a:lstStyle>
            <a:lvl1pPr marL="0" marR="0" lvl="0" indent="0" algn="ctr" rtl="0">
              <a:spcBef>
                <a:spcPts val="0"/>
              </a:spcBef>
              <a:buClr>
                <a:schemeClr val="lt1"/>
              </a:buClr>
              <a:buFont typeface="Times New Roman"/>
              <a:buNone/>
              <a:defRPr sz="4950" b="1" i="0" u="none" strike="noStrike" cap="none">
                <a:solidFill>
                  <a:schemeClr val="accent2"/>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7" name="Shape 22">
            <a:extLst>
              <a:ext uri="{FF2B5EF4-FFF2-40B4-BE49-F238E27FC236}">
                <a16:creationId xmlns:a16="http://schemas.microsoft.com/office/drawing/2014/main" id="{18173B0D-FB1C-5948-AA9B-D3601BF57A5D}"/>
              </a:ext>
            </a:extLst>
          </p:cNvPr>
          <p:cNvSpPr txBox="1">
            <a:spLocks noGrp="1"/>
          </p:cNvSpPr>
          <p:nvPr>
            <p:ph type="body" idx="1"/>
          </p:nvPr>
        </p:nvSpPr>
        <p:spPr>
          <a:xfrm>
            <a:off x="685800" y="2571750"/>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14927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99B888-3A93-7648-A8F4-C20E505E64C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81000" y="4435674"/>
            <a:ext cx="8839200" cy="574477"/>
          </a:xfrm>
          <a:prstGeom prst="rect">
            <a:avLst/>
          </a:prstGeom>
          <a:ln>
            <a:noFill/>
          </a:ln>
        </p:spPr>
      </p:pic>
      <p:pic>
        <p:nvPicPr>
          <p:cNvPr id="6" name="Picture 5">
            <a:extLst>
              <a:ext uri="{FF2B5EF4-FFF2-40B4-BE49-F238E27FC236}">
                <a16:creationId xmlns:a16="http://schemas.microsoft.com/office/drawing/2014/main" id="{7729C7D2-7AD6-0A42-A55E-F821AFCED9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324350"/>
            <a:ext cx="819150" cy="819150"/>
          </a:xfrm>
          <a:prstGeom prst="rect">
            <a:avLst/>
          </a:prstGeom>
          <a:effectLst>
            <a:outerShdw blurRad="50800" dist="38100" dir="2700000" algn="tl" rotWithShape="0">
              <a:prstClr val="black">
                <a:alpha val="20000"/>
              </a:prstClr>
            </a:outerShdw>
          </a:effectLst>
        </p:spPr>
      </p:pic>
      <p:sp>
        <p:nvSpPr>
          <p:cNvPr id="4" name="Shape 24">
            <a:extLst>
              <a:ext uri="{FF2B5EF4-FFF2-40B4-BE49-F238E27FC236}">
                <a16:creationId xmlns:a16="http://schemas.microsoft.com/office/drawing/2014/main" id="{FA481A2C-321C-5742-925D-FFE05BEB3067}"/>
              </a:ext>
            </a:extLst>
          </p:cNvPr>
          <p:cNvSpPr txBox="1">
            <a:spLocks noGrp="1"/>
          </p:cNvSpPr>
          <p:nvPr>
            <p:ph type="title"/>
          </p:nvPr>
        </p:nvSpPr>
        <p:spPr>
          <a:xfrm>
            <a:off x="685800" y="586730"/>
            <a:ext cx="7772400" cy="1877407"/>
          </a:xfrm>
          <a:prstGeom prst="rect">
            <a:avLst/>
          </a:prstGeom>
          <a:noFill/>
          <a:ln>
            <a:noFill/>
          </a:ln>
        </p:spPr>
        <p:txBody>
          <a:bodyPr lIns="91425" tIns="91425" rIns="91425" bIns="91425" anchor="ctr" anchorCtr="0">
            <a:spAutoFit/>
          </a:bodyPr>
          <a:lstStyle>
            <a:lvl1pPr marL="0" marR="0" lvl="0" indent="0" algn="ctr" rtl="0">
              <a:spcBef>
                <a:spcPts val="0"/>
              </a:spcBef>
              <a:buClr>
                <a:schemeClr val="lt1"/>
              </a:buClr>
              <a:buFont typeface="Times New Roman"/>
              <a:buNone/>
              <a:defRPr sz="5500" b="1" i="0" u="none" strike="noStrike" cap="none">
                <a:solidFill>
                  <a:schemeClr val="accent2"/>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8" name="Shape 22">
            <a:extLst>
              <a:ext uri="{FF2B5EF4-FFF2-40B4-BE49-F238E27FC236}">
                <a16:creationId xmlns:a16="http://schemas.microsoft.com/office/drawing/2014/main" id="{73FF6B26-53AC-254F-AA56-1DB62A1DF673}"/>
              </a:ext>
            </a:extLst>
          </p:cNvPr>
          <p:cNvSpPr txBox="1">
            <a:spLocks noGrp="1"/>
          </p:cNvSpPr>
          <p:nvPr>
            <p:ph type="body" idx="1"/>
          </p:nvPr>
        </p:nvSpPr>
        <p:spPr>
          <a:xfrm>
            <a:off x="685800" y="2441009"/>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400" b="0" i="0" u="none" strike="noStrike" cap="none">
                <a:solidFill>
                  <a:srgbClr val="B4975A"/>
                </a:solidFill>
                <a:latin typeface="Arial" panose="020B0604020202020204" pitchFamily="34" charset="0"/>
                <a:ea typeface="Verdana"/>
                <a:cs typeface="Arial" panose="020B0604020202020204" pitchFamily="34" charset="0"/>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21929986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85B20D-E3D7-B640-8AA9-8150B734465A}"/>
              </a:ext>
            </a:extLst>
          </p:cNvPr>
          <p:cNvPicPr>
            <a:picLocks noChangeAspect="1"/>
          </p:cNvPicPr>
          <p:nvPr/>
        </p:nvPicPr>
        <p:blipFill>
          <a:blip r:embed="rId2"/>
          <a:stretch>
            <a:fillRect/>
          </a:stretch>
        </p:blipFill>
        <p:spPr>
          <a:xfrm>
            <a:off x="4252" y="1368"/>
            <a:ext cx="9137930" cy="5142133"/>
          </a:xfrm>
          <a:prstGeom prst="rect">
            <a:avLst/>
          </a:prstGeom>
        </p:spPr>
      </p:pic>
      <p:sp>
        <p:nvSpPr>
          <p:cNvPr id="4" name="Shape 24">
            <a:extLst>
              <a:ext uri="{FF2B5EF4-FFF2-40B4-BE49-F238E27FC236}">
                <a16:creationId xmlns:a16="http://schemas.microsoft.com/office/drawing/2014/main" id="{F9A124C1-E66B-ED49-9622-4CE685E9FF7B}"/>
              </a:ext>
            </a:extLst>
          </p:cNvPr>
          <p:cNvSpPr txBox="1">
            <a:spLocks noGrp="1"/>
          </p:cNvSpPr>
          <p:nvPr>
            <p:ph type="title"/>
          </p:nvPr>
        </p:nvSpPr>
        <p:spPr>
          <a:xfrm>
            <a:off x="685800" y="717471"/>
            <a:ext cx="7772400" cy="1877407"/>
          </a:xfrm>
          <a:prstGeom prst="rect">
            <a:avLst/>
          </a:prstGeom>
          <a:noFill/>
          <a:ln>
            <a:noFill/>
          </a:ln>
        </p:spPr>
        <p:txBody>
          <a:bodyPr lIns="91425" tIns="91425" rIns="91425" bIns="91425" anchor="ctr" anchorCtr="0">
            <a:spAutoFit/>
          </a:bodyPr>
          <a:lstStyle>
            <a:lvl1pPr marL="0" marR="0" lvl="0" indent="0" algn="ctr" rtl="0">
              <a:spcBef>
                <a:spcPts val="0"/>
              </a:spcBef>
              <a:buClr>
                <a:schemeClr val="lt1"/>
              </a:buClr>
              <a:buFont typeface="Times New Roman"/>
              <a:buNone/>
              <a:defRPr sz="55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pic>
        <p:nvPicPr>
          <p:cNvPr id="7" name="Picture 6">
            <a:extLst>
              <a:ext uri="{FF2B5EF4-FFF2-40B4-BE49-F238E27FC236}">
                <a16:creationId xmlns:a16="http://schemas.microsoft.com/office/drawing/2014/main" id="{3826DD91-6297-5F45-A187-8628DCF111C4}"/>
              </a:ext>
            </a:extLst>
          </p:cNvPr>
          <p:cNvPicPr>
            <a:picLocks noChangeAspect="1"/>
          </p:cNvPicPr>
          <p:nvPr/>
        </p:nvPicPr>
        <p:blipFill>
          <a:blip r:embed="rId3">
            <a:alphaModFix amt="15000"/>
          </a:blip>
          <a:stretch>
            <a:fillRect/>
          </a:stretch>
        </p:blipFill>
        <p:spPr>
          <a:xfrm>
            <a:off x="6248888" y="2266951"/>
            <a:ext cx="3428026" cy="3351848"/>
          </a:xfrm>
          <a:prstGeom prst="rect">
            <a:avLst/>
          </a:prstGeom>
          <a:effectLst/>
        </p:spPr>
      </p:pic>
      <p:sp>
        <p:nvSpPr>
          <p:cNvPr id="8" name="Shape 22">
            <a:extLst>
              <a:ext uri="{FF2B5EF4-FFF2-40B4-BE49-F238E27FC236}">
                <a16:creationId xmlns:a16="http://schemas.microsoft.com/office/drawing/2014/main" id="{489D3C96-C3C7-0B46-BDF1-DB63C08B3889}"/>
              </a:ext>
            </a:extLst>
          </p:cNvPr>
          <p:cNvSpPr txBox="1">
            <a:spLocks noGrp="1"/>
          </p:cNvSpPr>
          <p:nvPr>
            <p:ph type="body" idx="1"/>
          </p:nvPr>
        </p:nvSpPr>
        <p:spPr>
          <a:xfrm>
            <a:off x="685800" y="2571750"/>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400" b="0" i="0" u="none" strike="noStrike" cap="none">
                <a:solidFill>
                  <a:schemeClr val="bg1"/>
                </a:solidFill>
                <a:latin typeface="Arial" panose="020B0604020202020204" pitchFamily="34" charset="0"/>
                <a:ea typeface="Verdana"/>
                <a:cs typeface="Arial" panose="020B0604020202020204" pitchFamily="34" charset="0"/>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75719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85B20D-E3D7-B640-8AA9-8150B734465A}"/>
              </a:ext>
            </a:extLst>
          </p:cNvPr>
          <p:cNvPicPr>
            <a:picLocks noChangeAspect="1"/>
          </p:cNvPicPr>
          <p:nvPr/>
        </p:nvPicPr>
        <p:blipFill>
          <a:blip r:embed="rId2"/>
          <a:stretch>
            <a:fillRect/>
          </a:stretch>
        </p:blipFill>
        <p:spPr>
          <a:xfrm>
            <a:off x="4252" y="1368"/>
            <a:ext cx="9137930" cy="5142133"/>
          </a:xfrm>
          <a:prstGeom prst="rect">
            <a:avLst/>
          </a:prstGeom>
        </p:spPr>
      </p:pic>
      <p:sp>
        <p:nvSpPr>
          <p:cNvPr id="4" name="Shape 24">
            <a:extLst>
              <a:ext uri="{FF2B5EF4-FFF2-40B4-BE49-F238E27FC236}">
                <a16:creationId xmlns:a16="http://schemas.microsoft.com/office/drawing/2014/main" id="{F9A124C1-E66B-ED49-9622-4CE685E9FF7B}"/>
              </a:ext>
            </a:extLst>
          </p:cNvPr>
          <p:cNvSpPr txBox="1">
            <a:spLocks noGrp="1"/>
          </p:cNvSpPr>
          <p:nvPr>
            <p:ph type="title"/>
          </p:nvPr>
        </p:nvSpPr>
        <p:spPr>
          <a:xfrm>
            <a:off x="685800" y="717471"/>
            <a:ext cx="7772400" cy="1877407"/>
          </a:xfrm>
          <a:prstGeom prst="rect">
            <a:avLst/>
          </a:prstGeom>
          <a:noFill/>
          <a:ln>
            <a:noFill/>
          </a:ln>
        </p:spPr>
        <p:txBody>
          <a:bodyPr lIns="91425" tIns="91425" rIns="91425" bIns="91425" anchor="ctr" anchorCtr="0">
            <a:spAutoFit/>
          </a:bodyPr>
          <a:lstStyle>
            <a:lvl1pPr marL="0" marR="0" lvl="0" indent="0" algn="ctr" rtl="0">
              <a:spcBef>
                <a:spcPts val="0"/>
              </a:spcBef>
              <a:buClr>
                <a:schemeClr val="lt1"/>
              </a:buClr>
              <a:buFont typeface="Times New Roman"/>
              <a:buNone/>
              <a:defRPr sz="55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7" name="Shape 22">
            <a:extLst>
              <a:ext uri="{FF2B5EF4-FFF2-40B4-BE49-F238E27FC236}">
                <a16:creationId xmlns:a16="http://schemas.microsoft.com/office/drawing/2014/main" id="{FC24F2C2-D680-DE40-82CF-92A11B85D7B4}"/>
              </a:ext>
            </a:extLst>
          </p:cNvPr>
          <p:cNvSpPr txBox="1">
            <a:spLocks noGrp="1"/>
          </p:cNvSpPr>
          <p:nvPr>
            <p:ph type="body" idx="1"/>
          </p:nvPr>
        </p:nvSpPr>
        <p:spPr>
          <a:xfrm>
            <a:off x="685800" y="2571750"/>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400" b="0" i="0" u="none" strike="noStrike" cap="none">
                <a:solidFill>
                  <a:schemeClr val="bg1"/>
                </a:solidFill>
                <a:latin typeface="Arial" panose="020B0604020202020204" pitchFamily="34" charset="0"/>
                <a:ea typeface="Verdana"/>
                <a:cs typeface="Arial" panose="020B0604020202020204" pitchFamily="34" charset="0"/>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2446100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Conten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DEF87-C0AC-294B-8A01-BF120986AC18}"/>
              </a:ext>
            </a:extLst>
          </p:cNvPr>
          <p:cNvSpPr/>
          <p:nvPr/>
        </p:nvSpPr>
        <p:spPr>
          <a:xfrm>
            <a:off x="304800" y="0"/>
            <a:ext cx="304800" cy="462915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00970BC8-7519-0D48-882A-EFBD365F5F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E9F77DC5-7450-EC46-B4BC-06736BA8EC85}"/>
              </a:ext>
            </a:extLst>
          </p:cNvPr>
          <p:cNvSpPr txBox="1">
            <a:spLocks noGrp="1"/>
          </p:cNvSpPr>
          <p:nvPr>
            <p:ph type="body" idx="1"/>
          </p:nvPr>
        </p:nvSpPr>
        <p:spPr>
          <a:xfrm>
            <a:off x="1066799" y="1314452"/>
            <a:ext cx="7696200" cy="3467099"/>
          </a:xfrm>
          <a:prstGeom prst="rect">
            <a:avLst/>
          </a:prstGeom>
          <a:noFill/>
          <a:ln>
            <a:noFill/>
          </a:ln>
        </p:spPr>
        <p:txBody>
          <a:bodyPr lIns="91425" tIns="91425" rIns="91425" bIns="91425" anchor="t" anchorCtr="0"/>
          <a:lstStyle>
            <a:lvl1pPr marL="203195" marR="0" lvl="0" indent="0" algn="l" rtl="0">
              <a:spcBef>
                <a:spcPts val="640"/>
              </a:spcBef>
              <a:buClr>
                <a:srgbClr val="003974"/>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6" name="Shape 24">
            <a:extLst>
              <a:ext uri="{FF2B5EF4-FFF2-40B4-BE49-F238E27FC236}">
                <a16:creationId xmlns:a16="http://schemas.microsoft.com/office/drawing/2014/main" id="{032110A0-2EBD-6148-963B-402B0DD04DAF}"/>
              </a:ext>
            </a:extLst>
          </p:cNvPr>
          <p:cNvSpPr txBox="1">
            <a:spLocks noGrp="1"/>
          </p:cNvSpPr>
          <p:nvPr>
            <p:ph type="title"/>
          </p:nvPr>
        </p:nvSpPr>
        <p:spPr>
          <a:xfrm>
            <a:off x="1066800" y="336948"/>
            <a:ext cx="76962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050" b="1" i="0" u="none" strike="noStrike" cap="none">
                <a:solidFill>
                  <a:schemeClr val="accent2"/>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Tree>
    <p:extLst>
      <p:ext uri="{BB962C8B-B14F-4D97-AF65-F5344CB8AC3E}">
        <p14:creationId xmlns:p14="http://schemas.microsoft.com/office/powerpoint/2010/main" val="1455159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ustDataLst>
      <p:tags r:id="rId6"/>
    </p:custDataLst>
  </p:cSld>
  <p:clrMap bg1="lt1" tx1="dk1" bg2="dk2" tx2="lt2" accent1="accent1" accent2="accent2" accent3="accent3" accent4="accent4" accent5="accent5" accent6="accent6" hlink="hlink" folHlink="folHlink"/>
  <p:sldLayoutIdLst>
    <p:sldLayoutId id="2147483654" r:id="rId1"/>
    <p:sldLayoutId id="2147483664" r:id="rId2"/>
    <p:sldLayoutId id="2147483677" r:id="rId3"/>
    <p:sldLayoutId id="214748367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dirty="0">
          <a:solidFill>
            <a:schemeClr val="tx1"/>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100000">
              <a:srgbClr val="EBEBEB">
                <a:alpha val="72000"/>
              </a:srgbClr>
            </a:gs>
            <a:gs pos="0">
              <a:schemeClr val="bg1">
                <a:lumMod val="95000"/>
                <a:alpha val="45000"/>
              </a:schemeClr>
            </a:gs>
          </a:gsLst>
          <a:lin ang="5400000" scaled="1"/>
        </a:gra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318081967"/>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dirty="0">
          <a:solidFill>
            <a:schemeClr val="tx1"/>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kiwanis.org/wp-content/uploads/2024/10/KI-Bylaws-effective-Oct-2024.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kiwanis.org/wp-content/uploads/2023/08/2023-booklet-FINAL-PRINT-VERSION.pdf" TargetMode="External"/><Relationship Id="rId5" Type="http://schemas.openxmlformats.org/officeDocument/2006/relationships/hyperlink" Target="https://www.kiwanis.org/wp-content/uploads/2023/08/faq-proposed-bylaw-amendments-and-proposed-resolutions-1.pdf" TargetMode="External"/><Relationship Id="rId4" Type="http://schemas.openxmlformats.org/officeDocument/2006/relationships/hyperlink" Target="https://www.kiwanis.org/wp-content/uploads/2025/02/KI-Pol-Proc-2025-Jan.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mailto:ClubBylaws@kiwanis.org" TargetMode="External"/><Relationship Id="rId3" Type="http://schemas.openxmlformats.org/officeDocument/2006/relationships/hyperlink" Target="https://reporting.kiwanisone.org/Bylaws" TargetMode="External"/><Relationship Id="rId7" Type="http://schemas.openxmlformats.org/officeDocument/2006/relationships/hyperlink" Target="https://www.kiwanis.org/wp-content/uploads/2025/03/St-Form-Club-Bylaws-rev-2025-showing-changes.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kiwanis.org/wp-content/uploads/2025/03/Conduct-unbecoming-for-club-member-rev-2025-1.pdf" TargetMode="External"/><Relationship Id="rId5" Type="http://schemas.openxmlformats.org/officeDocument/2006/relationships/hyperlink" Target="https://www.kiwanis.org/wp-content/uploads/2025/03/FAQ-for-new-club-bylaws-updated-2025.pdf" TargetMode="External"/><Relationship Id="rId4" Type="http://schemas.openxmlformats.org/officeDocument/2006/relationships/hyperlink" Target="https://www.kiwanis.org/wp-content/uploads/2025/03/Standard-Form-Club-Bylaws-Nonfillable-PDF.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ClubBylaws@kiwanis.org" TargetMode="External"/><Relationship Id="rId2" Type="http://schemas.openxmlformats.org/officeDocument/2006/relationships/hyperlink" Target="mailto:mail%20to:governance@kiwanis.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jgherardi1959@yahoo.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7CE9DB4-F36C-3D4F-9629-CA3E9B99EB39}"/>
              </a:ext>
            </a:extLst>
          </p:cNvPr>
          <p:cNvSpPr>
            <a:spLocks noGrp="1"/>
          </p:cNvSpPr>
          <p:nvPr>
            <p:ph type="body" idx="1"/>
          </p:nvPr>
        </p:nvSpPr>
        <p:spPr>
          <a:xfrm>
            <a:off x="4470400" y="2800350"/>
            <a:ext cx="4064000" cy="1219200"/>
          </a:xfrm>
        </p:spPr>
        <p:txBody>
          <a:bodyPr/>
          <a:lstStyle/>
          <a:p>
            <a:r>
              <a:rPr lang="en-US" sz="3000" dirty="0" err="1">
                <a:solidFill>
                  <a:schemeClr val="tx1"/>
                </a:solidFill>
                <a:latin typeface="Times New Roman" panose="02020603050405020304" pitchFamily="18" charset="0"/>
                <a:cs typeface="Times New Roman" panose="02020603050405020304" pitchFamily="18" charset="0"/>
              </a:rPr>
              <a:t>LaMissTenn</a:t>
            </a:r>
            <a:r>
              <a:rPr lang="en-US" sz="3000" dirty="0">
                <a:solidFill>
                  <a:schemeClr val="tx1"/>
                </a:solidFill>
                <a:latin typeface="Times New Roman" panose="02020603050405020304" pitchFamily="18" charset="0"/>
                <a:cs typeface="Times New Roman" panose="02020603050405020304" pitchFamily="18" charset="0"/>
              </a:rPr>
              <a:t> District</a:t>
            </a:r>
          </a:p>
          <a:p>
            <a:r>
              <a:rPr lang="en-US" sz="3000" dirty="0">
                <a:solidFill>
                  <a:schemeClr val="tx1"/>
                </a:solidFill>
                <a:latin typeface="Times New Roman" panose="02020603050405020304" pitchFamily="18" charset="0"/>
                <a:cs typeface="Times New Roman" panose="02020603050405020304" pitchFamily="18" charset="0"/>
              </a:rPr>
              <a:t>June 10, 2025</a:t>
            </a:r>
          </a:p>
        </p:txBody>
      </p:sp>
      <p:sp>
        <p:nvSpPr>
          <p:cNvPr id="4" name="Title 3">
            <a:extLst>
              <a:ext uri="{FF2B5EF4-FFF2-40B4-BE49-F238E27FC236}">
                <a16:creationId xmlns:a16="http://schemas.microsoft.com/office/drawing/2014/main" id="{F79D4EEE-03F7-5E4D-B2CD-54D56BFE769A}"/>
              </a:ext>
            </a:extLst>
          </p:cNvPr>
          <p:cNvSpPr>
            <a:spLocks noGrp="1"/>
          </p:cNvSpPr>
          <p:nvPr>
            <p:ph type="title"/>
          </p:nvPr>
        </p:nvSpPr>
        <p:spPr>
          <a:xfrm>
            <a:off x="3826933" y="742950"/>
            <a:ext cx="4953001" cy="1600200"/>
          </a:xfrm>
        </p:spPr>
        <p:txBody>
          <a:bodyPr/>
          <a:lstStyle/>
          <a:p>
            <a:pPr algn="l"/>
            <a:r>
              <a:rPr lang="en-US" sz="4000"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Club Board Member, Bylaws &amp; Policies</a:t>
            </a:r>
          </a:p>
        </p:txBody>
      </p:sp>
      <p:pic>
        <p:nvPicPr>
          <p:cNvPr id="7" name="Picture 2" descr="Bye-Laws Images – Browse 15,081 Stock Photos, Vectors, and Video | Adobe  Stock">
            <a:extLst>
              <a:ext uri="{FF2B5EF4-FFF2-40B4-BE49-F238E27FC236}">
                <a16:creationId xmlns:a16="http://schemas.microsoft.com/office/drawing/2014/main" id="{B6FE707C-361D-434B-AE46-84B8DD81E13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667" b="90000" l="9665" r="97770">
                        <a14:foregroundMark x1="90520" y1="56667" x2="97770" y2="64444"/>
                        <a14:foregroundMark x1="55762" y1="12222" x2="65428" y2="6667"/>
                        <a14:foregroundMark x1="28996" y1="50556" x2="30112" y2="44444"/>
                      </a14:backgroundRemoval>
                    </a14:imgEffect>
                  </a14:imgLayer>
                </a14:imgProps>
              </a:ext>
              <a:ext uri="{28A0092B-C50C-407E-A947-70E740481C1C}">
                <a14:useLocalDpi xmlns:a14="http://schemas.microsoft.com/office/drawing/2010/main" val="0"/>
              </a:ext>
            </a:extLst>
          </a:blip>
          <a:srcRect l="24890" b="9109"/>
          <a:stretch/>
        </p:blipFill>
        <p:spPr bwMode="auto">
          <a:xfrm>
            <a:off x="517442" y="1113637"/>
            <a:ext cx="3952957" cy="353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49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32820-149F-148B-D333-5CE27D176D2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26B811E-60EC-B3E8-49CE-1F6CAB33478A}"/>
              </a:ext>
            </a:extLst>
          </p:cNvPr>
          <p:cNvSpPr>
            <a:spLocks noGrp="1"/>
          </p:cNvSpPr>
          <p:nvPr>
            <p:ph type="body" idx="1"/>
          </p:nvPr>
        </p:nvSpPr>
        <p:spPr>
          <a:xfrm>
            <a:off x="1771255" y="2843422"/>
            <a:ext cx="4785133" cy="555874"/>
          </a:xfrm>
        </p:spPr>
        <p:txBody>
          <a:bodyPr/>
          <a:lstStyle/>
          <a:p>
            <a:pPr marL="660400" indent="-457200">
              <a:buFont typeface="Courier New" panose="02070309020205020404" pitchFamily="49" charset="0"/>
              <a:buChar char="o"/>
            </a:pPr>
            <a:endParaRPr lang="en-US" dirty="0"/>
          </a:p>
        </p:txBody>
      </p:sp>
      <p:pic>
        <p:nvPicPr>
          <p:cNvPr id="2050" name="Picture 2">
            <a:extLst>
              <a:ext uri="{FF2B5EF4-FFF2-40B4-BE49-F238E27FC236}">
                <a16:creationId xmlns:a16="http://schemas.microsoft.com/office/drawing/2014/main" id="{9278B098-00CA-FA5F-DBB7-FDC72D8D1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451" y="530087"/>
            <a:ext cx="6932267" cy="3926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38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742A43-3F30-84A2-0BB4-DCBBE8D69F24}"/>
              </a:ext>
            </a:extLst>
          </p:cNvPr>
          <p:cNvSpPr>
            <a:spLocks noGrp="1"/>
          </p:cNvSpPr>
          <p:nvPr>
            <p:ph type="body" idx="1"/>
          </p:nvPr>
        </p:nvSpPr>
        <p:spPr>
          <a:xfrm>
            <a:off x="702732" y="1775728"/>
            <a:ext cx="7738535" cy="2483006"/>
          </a:xfrm>
        </p:spPr>
        <p:txBody>
          <a:bodyPr/>
          <a:lstStyle/>
          <a:p>
            <a:pPr marL="0" algn="just"/>
            <a:r>
              <a:rPr lang="en-US" dirty="0">
                <a:solidFill>
                  <a:srgbClr val="212529"/>
                </a:solidFill>
                <a:latin typeface="Times New Roman" panose="02020603050405020304" pitchFamily="18" charset="0"/>
                <a:cs typeface="Times New Roman" panose="02020603050405020304" pitchFamily="18" charset="0"/>
              </a:rPr>
              <a:t>A</a:t>
            </a:r>
            <a:r>
              <a:rPr lang="en-US" b="0" i="0" dirty="0">
                <a:solidFill>
                  <a:srgbClr val="212529"/>
                </a:solidFill>
                <a:effectLst/>
                <a:latin typeface="Times New Roman" panose="02020603050405020304" pitchFamily="18" charset="0"/>
                <a:cs typeface="Times New Roman" panose="02020603050405020304" pitchFamily="18" charset="0"/>
              </a:rPr>
              <a:t> set of rules adopted by an organization chiefly for the governance of its members and the regulation of its operation or affairs.</a:t>
            </a:r>
            <a:endParaRPr lang="en-US"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DA772EA1-BB95-C04A-83E8-175A01CCF4C3}"/>
              </a:ext>
            </a:extLst>
          </p:cNvPr>
          <p:cNvSpPr>
            <a:spLocks noGrp="1"/>
          </p:cNvSpPr>
          <p:nvPr>
            <p:ph type="title"/>
          </p:nvPr>
        </p:nvSpPr>
        <p:spPr/>
        <p:txBody>
          <a:bodyPr/>
          <a:lstStyle/>
          <a:p>
            <a:r>
              <a:rPr lang="en-US" dirty="0"/>
              <a:t>Bylaws</a:t>
            </a:r>
          </a:p>
        </p:txBody>
      </p:sp>
    </p:spTree>
    <p:extLst>
      <p:ext uri="{BB962C8B-B14F-4D97-AF65-F5344CB8AC3E}">
        <p14:creationId xmlns:p14="http://schemas.microsoft.com/office/powerpoint/2010/main" val="216721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D50E4A-791C-A606-A2AF-042BC22B8416}"/>
              </a:ext>
            </a:extLst>
          </p:cNvPr>
          <p:cNvSpPr txBox="1"/>
          <p:nvPr/>
        </p:nvSpPr>
        <p:spPr>
          <a:xfrm>
            <a:off x="667026" y="601134"/>
            <a:ext cx="7809947" cy="3416320"/>
          </a:xfrm>
          <a:prstGeom prst="rect">
            <a:avLst/>
          </a:prstGeom>
          <a:noFill/>
        </p:spPr>
        <p:txBody>
          <a:bodyPr wrap="square">
            <a:spAutoFit/>
          </a:bodyPr>
          <a:lstStyle/>
          <a:p>
            <a:pPr algn="ctr" fontAlgn="base"/>
            <a:endParaRPr lang="en-US" b="1" i="0" cap="all" dirty="0">
              <a:solidFill>
                <a:srgbClr val="333333"/>
              </a:solidFill>
              <a:effectLst/>
              <a:latin typeface="Oswald" panose="00000500000000000000" pitchFamily="2" charset="0"/>
            </a:endParaRPr>
          </a:p>
          <a:p>
            <a:pPr algn="ctr" fontAlgn="base"/>
            <a:endParaRPr lang="en-US" b="1" cap="all" dirty="0">
              <a:solidFill>
                <a:srgbClr val="333333"/>
              </a:solidFill>
              <a:latin typeface="Oswald" panose="00000500000000000000" pitchFamily="2" charset="0"/>
            </a:endParaRPr>
          </a:p>
          <a:p>
            <a:pPr algn="ctr" fontAlgn="base"/>
            <a:r>
              <a:rPr lang="en-US" sz="1800" b="1" i="0" cap="all" dirty="0">
                <a:solidFill>
                  <a:srgbClr val="003974"/>
                </a:solidFill>
                <a:effectLst/>
                <a:latin typeface="+mn-lt"/>
              </a:rPr>
              <a:t>Kiwanis International bylaws, policies and procedures</a:t>
            </a:r>
          </a:p>
          <a:p>
            <a:pPr algn="ctr" fontAlgn="base"/>
            <a:endParaRPr lang="en-US" sz="1800" b="1" i="0" cap="all" dirty="0">
              <a:solidFill>
                <a:srgbClr val="333333"/>
              </a:solidFill>
              <a:effectLst/>
              <a:latin typeface="Oswald" panose="00000500000000000000" pitchFamily="2" charset="0"/>
            </a:endParaRPr>
          </a:p>
          <a:p>
            <a:pPr algn="just" fontAlgn="base"/>
            <a:r>
              <a:rPr lang="en-US" b="0" i="0" dirty="0">
                <a:solidFill>
                  <a:srgbClr val="232323"/>
                </a:solidFill>
                <a:effectLst/>
                <a:latin typeface="Times New Roman" panose="02020603050405020304" pitchFamily="18" charset="0"/>
                <a:cs typeface="Times New Roman" panose="02020603050405020304" pitchFamily="18" charset="0"/>
              </a:rPr>
              <a:t>Kiwanis International is governed by a set of rules called bylaws. The bylaws inform and compliment the Kiwanis International Policies and Procedures. These documents guide the governance decisions made by the Kiwanis International Board of Trustees.</a:t>
            </a:r>
          </a:p>
          <a:p>
            <a:pPr algn="l" fontAlgn="base"/>
            <a:endParaRPr lang="en-US" dirty="0">
              <a:solidFill>
                <a:srgbClr val="232323"/>
              </a:solidFill>
              <a:latin typeface="Times New Roman" panose="02020603050405020304" pitchFamily="18" charset="0"/>
              <a:cs typeface="Times New Roman" panose="02020603050405020304" pitchFamily="18" charset="0"/>
            </a:endParaRPr>
          </a:p>
          <a:p>
            <a:pPr algn="l" fontAlgn="base"/>
            <a:endParaRPr lang="en-US" sz="1200" b="0" i="0" dirty="0">
              <a:solidFill>
                <a:srgbClr val="232323"/>
              </a:solidFill>
              <a:effectLst/>
              <a:latin typeface="Times New Roman" panose="02020603050405020304" pitchFamily="18" charset="0"/>
              <a:cs typeface="Times New Roman" panose="02020603050405020304" pitchFamily="18" charset="0"/>
            </a:endParaRPr>
          </a:p>
          <a:p>
            <a:pPr algn="l" fontAlgn="base"/>
            <a:r>
              <a:rPr lang="en-US" sz="1200" b="1" i="0" u="sng" dirty="0">
                <a:solidFill>
                  <a:srgbClr val="232323"/>
                </a:solidFill>
                <a:effectLst/>
                <a:latin typeface="Times New Roman" panose="02020603050405020304" pitchFamily="18" charset="0"/>
                <a:cs typeface="Times New Roman" panose="02020603050405020304" pitchFamily="18" charset="0"/>
                <a:hlinkClick r:id="rId3"/>
              </a:rPr>
              <a:t>Kiwanis International Bylaws</a:t>
            </a:r>
            <a:r>
              <a:rPr lang="en-US" sz="1200" b="0" i="0" u="sng" dirty="0">
                <a:solidFill>
                  <a:srgbClr val="232323"/>
                </a:solidFill>
                <a:effectLst/>
                <a:latin typeface="Times New Roman" panose="02020603050405020304" pitchFamily="18" charset="0"/>
                <a:cs typeface="Times New Roman" panose="02020603050405020304" pitchFamily="18" charset="0"/>
                <a:hlinkClick r:id="rId3"/>
              </a:rPr>
              <a:t> </a:t>
            </a:r>
            <a:r>
              <a:rPr lang="en-US" sz="1200" b="0" i="0" dirty="0">
                <a:solidFill>
                  <a:srgbClr val="232323"/>
                </a:solidFill>
                <a:effectLst/>
                <a:latin typeface="Times New Roman" panose="02020603050405020304" pitchFamily="18" charset="0"/>
                <a:cs typeface="Times New Roman" panose="02020603050405020304" pitchFamily="18" charset="0"/>
              </a:rPr>
              <a:t>(revised October 2024)</a:t>
            </a:r>
          </a:p>
          <a:p>
            <a:pPr algn="l" fontAlgn="base"/>
            <a:br>
              <a:rPr lang="en-US" sz="1200" b="0" i="0" dirty="0">
                <a:solidFill>
                  <a:srgbClr val="232323"/>
                </a:solidFill>
                <a:effectLst/>
                <a:latin typeface="Times New Roman" panose="02020603050405020304" pitchFamily="18" charset="0"/>
                <a:cs typeface="Times New Roman" panose="02020603050405020304" pitchFamily="18" charset="0"/>
              </a:rPr>
            </a:br>
            <a:r>
              <a:rPr lang="en-US" sz="1200" b="1" i="0" dirty="0">
                <a:solidFill>
                  <a:srgbClr val="232323"/>
                </a:solidFill>
                <a:effectLst/>
                <a:latin typeface="Times New Roman" panose="02020603050405020304" pitchFamily="18" charset="0"/>
                <a:cs typeface="Times New Roman" panose="02020603050405020304" pitchFamily="18" charset="0"/>
                <a:hlinkClick r:id="rId4"/>
              </a:rPr>
              <a:t>Kiwanis International Policies and Procedures </a:t>
            </a:r>
            <a:r>
              <a:rPr lang="en-US" sz="1200" b="0" i="0" dirty="0">
                <a:solidFill>
                  <a:srgbClr val="232323"/>
                </a:solidFill>
                <a:effectLst/>
                <a:latin typeface="Times New Roman" panose="02020603050405020304" pitchFamily="18" charset="0"/>
                <a:cs typeface="Times New Roman" panose="02020603050405020304" pitchFamily="18" charset="0"/>
              </a:rPr>
              <a:t>(revised January 2025)</a:t>
            </a:r>
          </a:p>
          <a:p>
            <a:pPr algn="l" fontAlgn="base"/>
            <a:br>
              <a:rPr lang="en-US" sz="1200" b="0" i="0" dirty="0">
                <a:solidFill>
                  <a:srgbClr val="232323"/>
                </a:solidFill>
                <a:effectLst/>
                <a:latin typeface="Times New Roman" panose="02020603050405020304" pitchFamily="18" charset="0"/>
                <a:cs typeface="Times New Roman" panose="02020603050405020304" pitchFamily="18" charset="0"/>
              </a:rPr>
            </a:br>
            <a:r>
              <a:rPr lang="en-US" sz="1200" b="1" i="0" dirty="0">
                <a:solidFill>
                  <a:srgbClr val="232323"/>
                </a:solidFill>
                <a:effectLst/>
                <a:latin typeface="Times New Roman" panose="02020603050405020304" pitchFamily="18" charset="0"/>
                <a:cs typeface="Times New Roman" panose="02020603050405020304" pitchFamily="18" charset="0"/>
                <a:hlinkClick r:id="rId5"/>
              </a:rPr>
              <a:t>How to propose a bylaw amendment or resolution</a:t>
            </a:r>
            <a:endParaRPr lang="en-US" sz="1200" b="1" i="0" dirty="0">
              <a:solidFill>
                <a:srgbClr val="232323"/>
              </a:solidFill>
              <a:effectLst/>
              <a:latin typeface="Times New Roman" panose="02020603050405020304" pitchFamily="18" charset="0"/>
              <a:cs typeface="Times New Roman" panose="02020603050405020304" pitchFamily="18" charset="0"/>
            </a:endParaRPr>
          </a:p>
          <a:p>
            <a:pPr algn="l" fontAlgn="base"/>
            <a:br>
              <a:rPr lang="en-US" sz="1200" b="0" i="0" dirty="0">
                <a:solidFill>
                  <a:srgbClr val="232323"/>
                </a:solidFill>
                <a:effectLst/>
                <a:latin typeface="Times New Roman" panose="02020603050405020304" pitchFamily="18" charset="0"/>
                <a:cs typeface="Times New Roman" panose="02020603050405020304" pitchFamily="18" charset="0"/>
              </a:rPr>
            </a:br>
            <a:r>
              <a:rPr lang="en-US" sz="1200" b="1" i="0" dirty="0">
                <a:solidFill>
                  <a:srgbClr val="232323"/>
                </a:solidFill>
                <a:effectLst/>
                <a:latin typeface="Times New Roman" panose="02020603050405020304" pitchFamily="18" charset="0"/>
                <a:cs typeface="Times New Roman" panose="02020603050405020304" pitchFamily="18" charset="0"/>
                <a:hlinkClick r:id="rId6"/>
              </a:rPr>
              <a:t>Amendments to the Kiwanis International Bylaws</a:t>
            </a:r>
            <a:r>
              <a:rPr lang="en-US" sz="1200" b="0" i="0" dirty="0">
                <a:solidFill>
                  <a:srgbClr val="232323"/>
                </a:solidFill>
                <a:effectLst/>
                <a:latin typeface="Times New Roman" panose="02020603050405020304" pitchFamily="18" charset="0"/>
                <a:cs typeface="Times New Roman" panose="02020603050405020304" pitchFamily="18" charset="0"/>
              </a:rPr>
              <a:t> as acted upon by the 2023 Kiwanis International convention</a:t>
            </a:r>
          </a:p>
        </p:txBody>
      </p:sp>
    </p:spTree>
    <p:extLst>
      <p:ext uri="{BB962C8B-B14F-4D97-AF65-F5344CB8AC3E}">
        <p14:creationId xmlns:p14="http://schemas.microsoft.com/office/powerpoint/2010/main" val="2830126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E3AA88-9BC6-0A31-669C-C716893872A3}"/>
              </a:ext>
            </a:extLst>
          </p:cNvPr>
          <p:cNvSpPr txBox="1"/>
          <p:nvPr/>
        </p:nvSpPr>
        <p:spPr>
          <a:xfrm>
            <a:off x="377687" y="473817"/>
            <a:ext cx="8388626" cy="4257576"/>
          </a:xfrm>
          <a:prstGeom prst="rect">
            <a:avLst/>
          </a:prstGeom>
          <a:noFill/>
        </p:spPr>
        <p:txBody>
          <a:bodyPr wrap="square">
            <a:spAutoFit/>
          </a:bodyPr>
          <a:lstStyle/>
          <a:p>
            <a:pPr algn="ctr" fontAlgn="base"/>
            <a:r>
              <a:rPr lang="en-US" sz="1800" b="1" i="0" cap="all" dirty="0">
                <a:solidFill>
                  <a:srgbClr val="003974"/>
                </a:solidFill>
                <a:effectLst/>
                <a:latin typeface="+mn-lt"/>
              </a:rPr>
              <a:t>KIWANIS CLUB BYLAWS</a:t>
            </a:r>
          </a:p>
          <a:p>
            <a:pPr algn="ctr" fontAlgn="base"/>
            <a:endParaRPr lang="en-US" b="1" i="0" cap="all" dirty="0">
              <a:solidFill>
                <a:srgbClr val="333333"/>
              </a:solidFill>
              <a:effectLst/>
              <a:latin typeface="Oswald" panose="00000500000000000000" pitchFamily="2" charset="0"/>
            </a:endParaRPr>
          </a:p>
          <a:p>
            <a:pPr algn="l" fontAlgn="base"/>
            <a:r>
              <a:rPr lang="en-US" sz="1200" b="0" i="0" dirty="0">
                <a:solidFill>
                  <a:srgbClr val="232323"/>
                </a:solidFill>
                <a:effectLst/>
                <a:latin typeface="Times New Roman" panose="02020603050405020304" pitchFamily="18" charset="0"/>
                <a:cs typeface="Times New Roman" panose="02020603050405020304" pitchFamily="18" charset="0"/>
              </a:rPr>
              <a:t>The Kiwanis International Bylaws state that all Kiwanis clubs must conform to the accepted standards for clubs. Those standards are captured in the Standard Form for Club Bylaws, which is each club’s agreement with Kiwanis International regarding basic standards for belonging to the organization and for using its names and marks.</a:t>
            </a:r>
          </a:p>
          <a:p>
            <a:pPr algn="l" fontAlgn="base"/>
            <a:r>
              <a:rPr lang="en-US" sz="1200" b="0" i="0" dirty="0">
                <a:solidFill>
                  <a:srgbClr val="232323"/>
                </a:solidFill>
                <a:effectLst/>
                <a:latin typeface="Times New Roman" panose="02020603050405020304" pitchFamily="18" charset="0"/>
                <a:cs typeface="Times New Roman" panose="02020603050405020304" pitchFamily="18" charset="0"/>
              </a:rPr>
              <a:t>Each club submits the Standard Form for Club Bylaws to Kiwanis International for approval of its club bylaws. The form provides flexibility and autonomy, with club policies that can be customized by each club. </a:t>
            </a:r>
          </a:p>
          <a:p>
            <a:pPr algn="l" fontAlgn="base"/>
            <a:endParaRPr lang="en-US" sz="1200" b="0" i="0" dirty="0">
              <a:solidFill>
                <a:srgbClr val="232323"/>
              </a:solidFill>
              <a:effectLst/>
              <a:latin typeface="Times New Roman" panose="02020603050405020304" pitchFamily="18" charset="0"/>
              <a:cs typeface="Times New Roman" panose="02020603050405020304" pitchFamily="18" charset="0"/>
            </a:endParaRPr>
          </a:p>
          <a:p>
            <a:pPr algn="l" fontAlgn="base"/>
            <a:r>
              <a:rPr lang="en-US" sz="1200" b="1" dirty="0">
                <a:solidFill>
                  <a:srgbClr val="232323"/>
                </a:solidFill>
                <a:latin typeface="Times New Roman" panose="02020603050405020304" pitchFamily="18" charset="0"/>
                <a:cs typeface="Times New Roman" panose="02020603050405020304" pitchFamily="18" charset="0"/>
              </a:rPr>
              <a:t>When your Club is</a:t>
            </a:r>
            <a:r>
              <a:rPr lang="en-US" sz="1200" b="1" i="0" dirty="0">
                <a:solidFill>
                  <a:srgbClr val="232323"/>
                </a:solidFill>
                <a:effectLst/>
                <a:latin typeface="Times New Roman" panose="02020603050405020304" pitchFamily="18" charset="0"/>
                <a:cs typeface="Times New Roman" panose="02020603050405020304" pitchFamily="18" charset="0"/>
              </a:rPr>
              <a:t> ready to start the online submission process, </a:t>
            </a:r>
            <a:r>
              <a:rPr lang="en-US" sz="1200" b="1" i="0" u="sng" dirty="0">
                <a:solidFill>
                  <a:srgbClr val="232323"/>
                </a:solidFill>
                <a:effectLst/>
                <a:latin typeface="Times New Roman" panose="02020603050405020304" pitchFamily="18" charset="0"/>
                <a:cs typeface="Times New Roman" panose="02020603050405020304" pitchFamily="18" charset="0"/>
                <a:hlinkClick r:id="rId3"/>
              </a:rPr>
              <a:t>log on to Kiwanis Connect and navigate to the “Club Bylaws” tab</a:t>
            </a:r>
            <a:r>
              <a:rPr lang="en-US" sz="1200" b="1" i="0" dirty="0">
                <a:solidFill>
                  <a:srgbClr val="232323"/>
                </a:solidFill>
                <a:effectLst/>
                <a:latin typeface="Times New Roman" panose="02020603050405020304" pitchFamily="18" charset="0"/>
                <a:cs typeface="Times New Roman" panose="02020603050405020304" pitchFamily="18" charset="0"/>
              </a:rPr>
              <a:t>.   </a:t>
            </a:r>
            <a:r>
              <a:rPr lang="en-US" sz="1200" b="1" dirty="0">
                <a:solidFill>
                  <a:srgbClr val="232323"/>
                </a:solidFill>
                <a:latin typeface="Times New Roman" panose="02020603050405020304" pitchFamily="18" charset="0"/>
                <a:cs typeface="Times New Roman" panose="02020603050405020304" pitchFamily="18" charset="0"/>
              </a:rPr>
              <a:t>Kiwanis Connect will transition</a:t>
            </a:r>
            <a:r>
              <a:rPr lang="en-US" sz="1200" b="1" i="0" dirty="0">
                <a:solidFill>
                  <a:srgbClr val="232323"/>
                </a:solidFill>
                <a:effectLst/>
                <a:latin typeface="Times New Roman" panose="02020603050405020304" pitchFamily="18" charset="0"/>
                <a:cs typeface="Times New Roman" panose="02020603050405020304" pitchFamily="18" charset="0"/>
              </a:rPr>
              <a:t> to: </a:t>
            </a:r>
            <a:r>
              <a:rPr lang="en-US" sz="1200" b="1" i="0" dirty="0">
                <a:solidFill>
                  <a:srgbClr val="FF0000"/>
                </a:solidFill>
                <a:effectLst/>
                <a:latin typeface="Times New Roman" panose="02020603050405020304" pitchFamily="18" charset="0"/>
                <a:cs typeface="Times New Roman" panose="02020603050405020304" pitchFamily="18" charset="0"/>
              </a:rPr>
              <a:t>“</a:t>
            </a:r>
            <a:r>
              <a:rPr lang="en-US" sz="1200" b="1" dirty="0">
                <a:solidFill>
                  <a:srgbClr val="FF0000"/>
                </a:solidFill>
                <a:latin typeface="Times New Roman" panose="02020603050405020304" pitchFamily="18" charset="0"/>
                <a:cs typeface="Times New Roman" panose="02020603050405020304" pitchFamily="18" charset="0"/>
              </a:rPr>
              <a:t>Kiwanis Engage” </a:t>
            </a:r>
            <a:r>
              <a:rPr lang="en-US" sz="1200" b="1" dirty="0">
                <a:solidFill>
                  <a:schemeClr val="tx1"/>
                </a:solidFill>
                <a:latin typeface="Times New Roman" panose="02020603050405020304" pitchFamily="18" charset="0"/>
                <a:cs typeface="Times New Roman" panose="02020603050405020304" pitchFamily="18" charset="0"/>
              </a:rPr>
              <a:t>after the International Convention.</a:t>
            </a:r>
            <a:endParaRPr lang="en-US" sz="1200" b="0" i="0" dirty="0">
              <a:solidFill>
                <a:srgbClr val="232323"/>
              </a:solidFill>
              <a:effectLst/>
              <a:latin typeface="Times New Roman" panose="02020603050405020304" pitchFamily="18" charset="0"/>
              <a:cs typeface="Times New Roman" panose="02020603050405020304" pitchFamily="18" charset="0"/>
            </a:endParaRPr>
          </a:p>
          <a:p>
            <a:pPr algn="l" fontAlgn="base"/>
            <a:r>
              <a:rPr lang="en-US" sz="1200" b="0" i="0" dirty="0">
                <a:solidFill>
                  <a:srgbClr val="232323"/>
                </a:solidFill>
                <a:effectLst/>
                <a:latin typeface="Times New Roman" panose="02020603050405020304" pitchFamily="18" charset="0"/>
                <a:cs typeface="Times New Roman" panose="02020603050405020304" pitchFamily="18" charset="0"/>
              </a:rPr>
              <a:t>Before you begin the submission process, you can:</a:t>
            </a:r>
          </a:p>
          <a:p>
            <a:pPr algn="l" fontAlgn="base">
              <a:lnSpc>
                <a:spcPts val="1950"/>
              </a:lnSpc>
              <a:buFont typeface="Arial" panose="020B0604020202020204" pitchFamily="34" charset="0"/>
              <a:buChar char="•"/>
            </a:pPr>
            <a:r>
              <a:rPr lang="en-US" sz="1200" b="0" i="0" dirty="0">
                <a:solidFill>
                  <a:srgbClr val="232323"/>
                </a:solidFill>
                <a:effectLst/>
                <a:latin typeface="Times New Roman" panose="02020603050405020304" pitchFamily="18" charset="0"/>
                <a:cs typeface="Times New Roman" panose="02020603050405020304" pitchFamily="18" charset="0"/>
                <a:hlinkClick r:id="rId4"/>
              </a:rPr>
              <a:t>Review a non-fillable version of the form.</a:t>
            </a:r>
            <a:endParaRPr lang="en-US" sz="1200" b="0" i="0" dirty="0">
              <a:solidFill>
                <a:srgbClr val="232323"/>
              </a:solidFill>
              <a:effectLst/>
              <a:latin typeface="Times New Roman" panose="02020603050405020304" pitchFamily="18" charset="0"/>
              <a:cs typeface="Times New Roman" panose="02020603050405020304" pitchFamily="18" charset="0"/>
            </a:endParaRPr>
          </a:p>
          <a:p>
            <a:pPr algn="l" fontAlgn="base">
              <a:lnSpc>
                <a:spcPts val="1950"/>
              </a:lnSpc>
              <a:buFont typeface="Arial" panose="020B0604020202020204" pitchFamily="34" charset="0"/>
              <a:buChar char="•"/>
            </a:pPr>
            <a:r>
              <a:rPr lang="en-US" sz="1200" b="0" i="0" dirty="0">
                <a:solidFill>
                  <a:srgbClr val="232323"/>
                </a:solidFill>
                <a:effectLst/>
                <a:latin typeface="Times New Roman" panose="02020603050405020304" pitchFamily="18" charset="0"/>
                <a:cs typeface="Times New Roman" panose="02020603050405020304" pitchFamily="18" charset="0"/>
                <a:hlinkClick r:id="rId5"/>
              </a:rPr>
              <a:t>Read answers to frequently asked questions about the form.</a:t>
            </a:r>
            <a:endParaRPr lang="en-US" sz="1200" b="0" i="0" dirty="0">
              <a:solidFill>
                <a:srgbClr val="232323"/>
              </a:solidFill>
              <a:effectLst/>
              <a:latin typeface="Times New Roman" panose="02020603050405020304" pitchFamily="18" charset="0"/>
              <a:cs typeface="Times New Roman" panose="02020603050405020304" pitchFamily="18" charset="0"/>
            </a:endParaRPr>
          </a:p>
          <a:p>
            <a:pPr algn="l" fontAlgn="base">
              <a:lnSpc>
                <a:spcPts val="1950"/>
              </a:lnSpc>
              <a:buFont typeface="Arial" panose="020B0604020202020204" pitchFamily="34" charset="0"/>
              <a:buChar char="•"/>
            </a:pPr>
            <a:r>
              <a:rPr lang="en-US" sz="1200" b="0" i="0" dirty="0">
                <a:solidFill>
                  <a:srgbClr val="232323"/>
                </a:solidFill>
                <a:effectLst/>
                <a:latin typeface="Times New Roman" panose="02020603050405020304" pitchFamily="18" charset="0"/>
                <a:cs typeface="Times New Roman" panose="02020603050405020304" pitchFamily="18" charset="0"/>
                <a:hlinkClick r:id="rId6"/>
              </a:rPr>
              <a:t>Review Kiwanis International’s definition of “conduct unbecoming” and the process to be followed when an allegation of such conduct is made.</a:t>
            </a:r>
            <a:r>
              <a:rPr lang="en-US" sz="1200" b="0" i="0" dirty="0">
                <a:solidFill>
                  <a:srgbClr val="232323"/>
                </a:solidFill>
                <a:effectLst/>
                <a:latin typeface="Times New Roman" panose="02020603050405020304" pitchFamily="18" charset="0"/>
                <a:cs typeface="Times New Roman" panose="02020603050405020304" pitchFamily="18" charset="0"/>
              </a:rPr>
              <a:t> </a:t>
            </a:r>
          </a:p>
          <a:p>
            <a:pPr algn="l" fontAlgn="base"/>
            <a:r>
              <a:rPr lang="en-US" sz="1200" b="0" i="1" dirty="0">
                <a:solidFill>
                  <a:srgbClr val="232323"/>
                </a:solidFill>
                <a:effectLst/>
                <a:latin typeface="Times New Roman" panose="02020603050405020304" pitchFamily="18" charset="0"/>
                <a:cs typeface="Times New Roman" panose="02020603050405020304" pitchFamily="18" charset="0"/>
              </a:rPr>
              <a:t>The Standard Form for Club Bylaws was most recently updated in March 2025. </a:t>
            </a:r>
            <a:r>
              <a:rPr lang="en-US" sz="1200" b="0" i="1" dirty="0">
                <a:solidFill>
                  <a:srgbClr val="232323"/>
                </a:solidFill>
                <a:effectLst/>
                <a:latin typeface="Times New Roman" panose="02020603050405020304" pitchFamily="18" charset="0"/>
                <a:cs typeface="Times New Roman" panose="02020603050405020304" pitchFamily="18" charset="0"/>
                <a:hlinkClick r:id="rId7"/>
              </a:rPr>
              <a:t>To see a non-fillable version of the form that specifies what was changed, click here.</a:t>
            </a:r>
            <a:endParaRPr lang="en-US" sz="1200" b="0" i="1" dirty="0">
              <a:solidFill>
                <a:srgbClr val="232323"/>
              </a:solidFill>
              <a:effectLst/>
              <a:latin typeface="Times New Roman" panose="02020603050405020304" pitchFamily="18" charset="0"/>
              <a:cs typeface="Times New Roman" panose="02020603050405020304" pitchFamily="18" charset="0"/>
            </a:endParaRPr>
          </a:p>
          <a:p>
            <a:pPr algn="l" fontAlgn="base"/>
            <a:endParaRPr lang="en-US" sz="1200" b="0" i="0" dirty="0">
              <a:solidFill>
                <a:srgbClr val="232323"/>
              </a:solidFill>
              <a:effectLst/>
              <a:latin typeface="Times New Roman" panose="02020603050405020304" pitchFamily="18" charset="0"/>
              <a:cs typeface="Times New Roman" panose="02020603050405020304" pitchFamily="18" charset="0"/>
            </a:endParaRPr>
          </a:p>
          <a:p>
            <a:pPr algn="l" fontAlgn="base"/>
            <a:r>
              <a:rPr lang="en-US" b="0" i="0" dirty="0">
                <a:solidFill>
                  <a:srgbClr val="232323"/>
                </a:solidFill>
                <a:effectLst/>
                <a:latin typeface="Times New Roman" panose="02020603050405020304" pitchFamily="18" charset="0"/>
                <a:cs typeface="Times New Roman" panose="02020603050405020304" pitchFamily="18" charset="0"/>
              </a:rPr>
              <a:t>Questions can be sent to </a:t>
            </a:r>
            <a:r>
              <a:rPr lang="en-US" b="1" i="0" u="sng" dirty="0">
                <a:solidFill>
                  <a:srgbClr val="232323"/>
                </a:solidFill>
                <a:effectLst/>
                <a:latin typeface="Times New Roman" panose="02020603050405020304" pitchFamily="18" charset="0"/>
                <a:cs typeface="Times New Roman" panose="02020603050405020304" pitchFamily="18" charset="0"/>
                <a:hlinkClick r:id="rId8"/>
              </a:rPr>
              <a:t>ClubBylaws@kiwanis.org</a:t>
            </a:r>
            <a:r>
              <a:rPr lang="en-US" b="0" i="0" dirty="0">
                <a:solidFill>
                  <a:srgbClr val="232323"/>
                </a:solidFill>
                <a:effectLst/>
                <a:latin typeface="Times New Roman" panose="02020603050405020304" pitchFamily="18" charset="0"/>
                <a:cs typeface="Times New Roman" panose="02020603050405020304" pitchFamily="18" charset="0"/>
              </a:rPr>
              <a:t>.</a:t>
            </a:r>
          </a:p>
          <a:p>
            <a:pPr algn="l" fontAlgn="base"/>
            <a:endParaRPr lang="en-US" b="0" i="0" dirty="0">
              <a:solidFill>
                <a:srgbClr val="232323"/>
              </a:solidFill>
              <a:effectLst/>
              <a:latin typeface="Open Sans" panose="020B0606030504020204" pitchFamily="34" charset="0"/>
            </a:endParaRPr>
          </a:p>
        </p:txBody>
      </p:sp>
    </p:spTree>
    <p:extLst>
      <p:ext uri="{BB962C8B-B14F-4D97-AF65-F5344CB8AC3E}">
        <p14:creationId xmlns:p14="http://schemas.microsoft.com/office/powerpoint/2010/main" val="4238609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782CFB-2302-4D46-5E47-A0FAD36AB6FA}"/>
              </a:ext>
            </a:extLst>
          </p:cNvPr>
          <p:cNvPicPr>
            <a:picLocks noChangeAspect="1"/>
          </p:cNvPicPr>
          <p:nvPr/>
        </p:nvPicPr>
        <p:blipFill rotWithShape="1">
          <a:blip r:embed="rId2">
            <a:clrChange>
              <a:clrFrom>
                <a:srgbClr val="FFFFFF"/>
              </a:clrFrom>
              <a:clrTo>
                <a:srgbClr val="FFFFFF">
                  <a:alpha val="0"/>
                </a:srgbClr>
              </a:clrTo>
            </a:clrChange>
          </a:blip>
          <a:srcRect b="1648"/>
          <a:stretch/>
        </p:blipFill>
        <p:spPr>
          <a:xfrm>
            <a:off x="1691639" y="418754"/>
            <a:ext cx="5760721" cy="4153591"/>
          </a:xfrm>
          <a:prstGeom prst="rect">
            <a:avLst/>
          </a:prstGeom>
        </p:spPr>
      </p:pic>
    </p:spTree>
    <p:extLst>
      <p:ext uri="{BB962C8B-B14F-4D97-AF65-F5344CB8AC3E}">
        <p14:creationId xmlns:p14="http://schemas.microsoft.com/office/powerpoint/2010/main" val="1637384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A22D81-529E-554E-0714-4D43E3471012}"/>
              </a:ext>
            </a:extLst>
          </p:cNvPr>
          <p:cNvSpPr>
            <a:spLocks noGrp="1"/>
          </p:cNvSpPr>
          <p:nvPr>
            <p:ph type="body" idx="1"/>
          </p:nvPr>
        </p:nvSpPr>
        <p:spPr>
          <a:xfrm>
            <a:off x="855133" y="1463494"/>
            <a:ext cx="7433733" cy="2795240"/>
          </a:xfrm>
        </p:spPr>
        <p:txBody>
          <a:bodyPr/>
          <a:lstStyle/>
          <a:p>
            <a:pPr marL="660400" indent="-457200">
              <a:spcAft>
                <a:spcPts val="1200"/>
              </a:spcAft>
              <a:buFont typeface="Courier New" panose="02070309020205020404" pitchFamily="49" charset="0"/>
              <a:buChar char="o"/>
            </a:pPr>
            <a:r>
              <a:rPr lang="en-US" sz="2700" b="0" i="0" dirty="0">
                <a:solidFill>
                  <a:srgbClr val="232323"/>
                </a:solidFill>
                <a:effectLst/>
                <a:latin typeface="Times New Roman" panose="02020603050405020304" pitchFamily="18" charset="0"/>
                <a:cs typeface="Times New Roman" panose="02020603050405020304" pitchFamily="18" charset="0"/>
              </a:rPr>
              <a:t>Contact the Kiwanis International </a:t>
            </a:r>
            <a:r>
              <a:rPr lang="en-US" sz="2700" b="1" i="0" dirty="0">
                <a:solidFill>
                  <a:srgbClr val="232323"/>
                </a:solidFill>
                <a:effectLst/>
                <a:latin typeface="Times New Roman" panose="02020603050405020304" pitchFamily="18" charset="0"/>
                <a:cs typeface="Times New Roman" panose="02020603050405020304" pitchFamily="18" charset="0"/>
                <a:hlinkClick r:id="rId2"/>
              </a:rPr>
              <a:t>governance specialist</a:t>
            </a:r>
            <a:r>
              <a:rPr lang="en-US" sz="2700" b="1" i="0" dirty="0">
                <a:solidFill>
                  <a:srgbClr val="232323"/>
                </a:solidFill>
                <a:effectLst/>
                <a:latin typeface="Times New Roman" panose="02020603050405020304" pitchFamily="18" charset="0"/>
                <a:cs typeface="Times New Roman" panose="02020603050405020304" pitchFamily="18" charset="0"/>
              </a:rPr>
              <a:t> </a:t>
            </a:r>
            <a:r>
              <a:rPr lang="en-US" sz="2700" b="0" i="0" dirty="0">
                <a:solidFill>
                  <a:srgbClr val="232323"/>
                </a:solidFill>
                <a:effectLst/>
                <a:latin typeface="Times New Roman" panose="02020603050405020304" pitchFamily="18" charset="0"/>
                <a:cs typeface="Times New Roman" panose="02020603050405020304" pitchFamily="18" charset="0"/>
              </a:rPr>
              <a:t>with any questions regarding KI International Bylaws.</a:t>
            </a:r>
          </a:p>
          <a:p>
            <a:pPr marL="660400" indent="-457200">
              <a:buFont typeface="Courier New" panose="02070309020205020404" pitchFamily="49" charset="0"/>
              <a:buChar char="o"/>
            </a:pPr>
            <a:r>
              <a:rPr lang="en-US" sz="2700" dirty="0">
                <a:solidFill>
                  <a:srgbClr val="232323"/>
                </a:solidFill>
                <a:latin typeface="Times New Roman" panose="02020603050405020304" pitchFamily="18" charset="0"/>
                <a:cs typeface="Times New Roman" panose="02020603050405020304" pitchFamily="18" charset="0"/>
              </a:rPr>
              <a:t>Contact </a:t>
            </a:r>
            <a:r>
              <a:rPr lang="en-US" sz="2700" b="1" i="0" u="sng" dirty="0">
                <a:solidFill>
                  <a:srgbClr val="232323"/>
                </a:solidFill>
                <a:effectLst/>
                <a:latin typeface="Times New Roman" panose="02020603050405020304" pitchFamily="18" charset="0"/>
                <a:cs typeface="Times New Roman" panose="02020603050405020304" pitchFamily="18" charset="0"/>
                <a:hlinkClick r:id="rId3"/>
              </a:rPr>
              <a:t>ClubBylaws@kiwanis.org</a:t>
            </a:r>
            <a:r>
              <a:rPr lang="en-US" sz="2700" u="sng" dirty="0">
                <a:solidFill>
                  <a:srgbClr val="232323"/>
                </a:solidFill>
                <a:latin typeface="Times New Roman" panose="02020603050405020304" pitchFamily="18" charset="0"/>
                <a:cs typeface="Times New Roman" panose="02020603050405020304" pitchFamily="18" charset="0"/>
              </a:rPr>
              <a:t> </a:t>
            </a:r>
            <a:r>
              <a:rPr lang="en-US" sz="2700" dirty="0">
                <a:solidFill>
                  <a:srgbClr val="232323"/>
                </a:solidFill>
                <a:latin typeface="Times New Roman" panose="02020603050405020304" pitchFamily="18" charset="0"/>
                <a:cs typeface="Times New Roman" panose="02020603050405020304" pitchFamily="18" charset="0"/>
              </a:rPr>
              <a:t>for any questions regarding Club Bylaws.</a:t>
            </a:r>
            <a:endParaRPr lang="en-US" sz="27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1FE300AE-6B51-7195-E8C9-DCE103307B4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83902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A82A10-A748-4091-A1E1-2B3EEB8024F1}"/>
              </a:ext>
            </a:extLst>
          </p:cNvPr>
          <p:cNvSpPr>
            <a:spLocks noGrp="1"/>
          </p:cNvSpPr>
          <p:nvPr>
            <p:ph type="body" idx="1"/>
          </p:nvPr>
        </p:nvSpPr>
        <p:spPr>
          <a:xfrm>
            <a:off x="397148" y="1605776"/>
            <a:ext cx="8137254" cy="2661425"/>
          </a:xfrm>
        </p:spPr>
        <p:txBody>
          <a:bodyPr/>
          <a:lstStyle/>
          <a:p>
            <a:r>
              <a:rPr lang="en-US" b="1" dirty="0">
                <a:latin typeface="Times New Roman" panose="02020603050405020304" pitchFamily="18" charset="0"/>
                <a:cs typeface="Times New Roman" panose="02020603050405020304" pitchFamily="18" charset="0"/>
              </a:rPr>
              <a:t>John Gherardi</a:t>
            </a:r>
          </a:p>
          <a:p>
            <a:r>
              <a:rPr lang="en-US" dirty="0">
                <a:solidFill>
                  <a:srgbClr val="2592FF"/>
                </a:solidFill>
                <a:latin typeface="Times New Roman" panose="02020603050405020304" pitchFamily="18" charset="0"/>
                <a:cs typeface="Times New Roman" panose="02020603050405020304" pitchFamily="18" charset="0"/>
                <a:hlinkClick r:id="rId3"/>
              </a:rPr>
              <a:t>jgherardi1959@yahoo.com</a:t>
            </a:r>
            <a:endParaRPr lang="en-US" dirty="0">
              <a:solidFill>
                <a:srgbClr val="2592FF"/>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Kiwanis Club of Lafayette</a:t>
            </a:r>
          </a:p>
          <a:p>
            <a:r>
              <a:rPr lang="en-US" dirty="0">
                <a:latin typeface="Times New Roman" panose="02020603050405020304" pitchFamily="18" charset="0"/>
                <a:cs typeface="Times New Roman" panose="02020603050405020304" pitchFamily="18" charset="0"/>
              </a:rPr>
              <a:t>2025 - 2028 Region IV Trustee</a:t>
            </a:r>
          </a:p>
        </p:txBody>
      </p:sp>
      <p:sp>
        <p:nvSpPr>
          <p:cNvPr id="3" name="Title 2">
            <a:extLst>
              <a:ext uri="{FF2B5EF4-FFF2-40B4-BE49-F238E27FC236}">
                <a16:creationId xmlns:a16="http://schemas.microsoft.com/office/drawing/2014/main" id="{E7809929-E2E3-4E0E-89A1-E1E4DB24C8A2}"/>
              </a:ext>
            </a:extLst>
          </p:cNvPr>
          <p:cNvSpPr>
            <a:spLocks noGrp="1"/>
          </p:cNvSpPr>
          <p:nvPr>
            <p:ph type="title"/>
          </p:nvPr>
        </p:nvSpPr>
        <p:spPr/>
        <p:txBody>
          <a:bodyPr/>
          <a:lstStyle/>
          <a:p>
            <a:r>
              <a:rPr lang="en-US" dirty="0"/>
              <a:t>Facilitator</a:t>
            </a:r>
          </a:p>
        </p:txBody>
      </p:sp>
      <p:pic>
        <p:nvPicPr>
          <p:cNvPr id="1026" name="Picture 2">
            <a:extLst>
              <a:ext uri="{FF2B5EF4-FFF2-40B4-BE49-F238E27FC236}">
                <a16:creationId xmlns:a16="http://schemas.microsoft.com/office/drawing/2014/main" id="{E5578CBF-999E-A233-91B5-78F1DA646F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506" y="1605776"/>
            <a:ext cx="1892934" cy="1788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21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0720173">
            <a:off x="5532268" y="1735700"/>
            <a:ext cx="3260750" cy="3181340"/>
          </a:xfrm>
          <a:custGeom>
            <a:avLst/>
            <a:gdLst/>
            <a:ahLst/>
            <a:cxnLst/>
            <a:rect l="l" t="t" r="r" b="b"/>
            <a:pathLst>
              <a:path w="6521499" h="6362680">
                <a:moveTo>
                  <a:pt x="0" y="0"/>
                </a:moveTo>
                <a:lnTo>
                  <a:pt x="6521499" y="0"/>
                </a:lnTo>
                <a:lnTo>
                  <a:pt x="6521499" y="6362681"/>
                </a:lnTo>
                <a:lnTo>
                  <a:pt x="0" y="6362681"/>
                </a:lnTo>
                <a:lnTo>
                  <a:pt x="0" y="0"/>
                </a:lnTo>
                <a:close/>
              </a:path>
            </a:pathLst>
          </a:custGeom>
          <a:blipFill>
            <a:blip r:embed="rId3">
              <a:alphaModFix amt="19999"/>
            </a:blip>
            <a:stretch>
              <a:fillRect/>
            </a:stretch>
          </a:blipFill>
        </p:spPr>
        <p:txBody>
          <a:bodyPr/>
          <a:lstStyle/>
          <a:p>
            <a:pPr defTabSz="457200">
              <a:defRPr/>
            </a:pPr>
            <a:endParaRPr lang="en-US" sz="900" kern="1200">
              <a:solidFill>
                <a:prstClr val="black"/>
              </a:solidFill>
              <a:latin typeface="Calibri"/>
              <a:ea typeface="+mn-ea"/>
              <a:cs typeface="+mn-cs"/>
            </a:endParaRPr>
          </a:p>
        </p:txBody>
      </p:sp>
      <p:sp>
        <p:nvSpPr>
          <p:cNvPr id="3" name="TextBox 3"/>
          <p:cNvSpPr txBox="1"/>
          <p:nvPr/>
        </p:nvSpPr>
        <p:spPr>
          <a:xfrm>
            <a:off x="1414" y="1239321"/>
            <a:ext cx="9142586" cy="1046440"/>
          </a:xfrm>
          <a:prstGeom prst="rect">
            <a:avLst/>
          </a:prstGeom>
        </p:spPr>
        <p:txBody>
          <a:bodyPr wrap="square" lIns="0" tIns="0" rIns="0" bIns="0" rtlCol="0" anchor="t">
            <a:spAutoFit/>
          </a:bodyPr>
          <a:lstStyle/>
          <a:p>
            <a:pPr algn="ctr" defTabSz="457200">
              <a:defRPr/>
            </a:pPr>
            <a:r>
              <a:rPr lang="en-US" sz="3600" kern="1200" dirty="0">
                <a:solidFill>
                  <a:srgbClr val="003874"/>
                </a:solidFill>
                <a:latin typeface="Times New Roman" panose="02020603050405020304" pitchFamily="18" charset="0"/>
                <a:ea typeface="+mn-ea"/>
                <a:cs typeface="Times New Roman" panose="02020603050405020304" pitchFamily="18" charset="0"/>
              </a:rPr>
              <a:t>2025-2026 </a:t>
            </a:r>
            <a:r>
              <a:rPr lang="en-US" sz="3600" kern="1200" dirty="0" err="1">
                <a:solidFill>
                  <a:srgbClr val="003874"/>
                </a:solidFill>
                <a:latin typeface="Times New Roman" panose="02020603050405020304" pitchFamily="18" charset="0"/>
                <a:ea typeface="+mn-ea"/>
                <a:cs typeface="Times New Roman" panose="02020603050405020304" pitchFamily="18" charset="0"/>
              </a:rPr>
              <a:t>LaMiss</a:t>
            </a:r>
            <a:r>
              <a:rPr lang="en-US" sz="3600" dirty="0" err="1">
                <a:solidFill>
                  <a:srgbClr val="003874"/>
                </a:solidFill>
                <a:latin typeface="Times New Roman" panose="02020603050405020304" pitchFamily="18" charset="0"/>
                <a:cs typeface="Times New Roman" panose="02020603050405020304" pitchFamily="18" charset="0"/>
              </a:rPr>
              <a:t>Tenn</a:t>
            </a:r>
            <a:r>
              <a:rPr lang="en-US" sz="3600" dirty="0">
                <a:solidFill>
                  <a:srgbClr val="003874"/>
                </a:solidFill>
                <a:latin typeface="Times New Roman" panose="02020603050405020304" pitchFamily="18" charset="0"/>
                <a:cs typeface="Times New Roman" panose="02020603050405020304" pitchFamily="18" charset="0"/>
              </a:rPr>
              <a:t> District Governor</a:t>
            </a:r>
          </a:p>
          <a:p>
            <a:pPr algn="ctr" defTabSz="457200">
              <a:defRPr/>
            </a:pPr>
            <a:r>
              <a:rPr lang="en-US" sz="3200" b="1" kern="1200" dirty="0">
                <a:solidFill>
                  <a:srgbClr val="003874"/>
                </a:solidFill>
                <a:latin typeface="Times New Roman" panose="02020603050405020304" pitchFamily="18" charset="0"/>
                <a:ea typeface="+mn-ea"/>
                <a:cs typeface="Times New Roman" panose="02020603050405020304" pitchFamily="18" charset="0"/>
              </a:rPr>
              <a:t>Marcel </a:t>
            </a:r>
            <a:r>
              <a:rPr lang="en-US" sz="3200" b="1" kern="1200" dirty="0" err="1">
                <a:solidFill>
                  <a:srgbClr val="003874"/>
                </a:solidFill>
                <a:latin typeface="Times New Roman" panose="02020603050405020304" pitchFamily="18" charset="0"/>
                <a:ea typeface="+mn-ea"/>
                <a:cs typeface="Times New Roman" panose="02020603050405020304" pitchFamily="18" charset="0"/>
              </a:rPr>
              <a:t>Lashover</a:t>
            </a:r>
            <a:endParaRPr lang="en-US" sz="3200" b="1" kern="1200" dirty="0">
              <a:solidFill>
                <a:srgbClr val="003874"/>
              </a:solidFill>
              <a:latin typeface="Times New Roman" panose="02020603050405020304" pitchFamily="18" charset="0"/>
              <a:ea typeface="+mn-ea"/>
              <a:cs typeface="Times New Roman" panose="02020603050405020304" pitchFamily="18" charset="0"/>
            </a:endParaRPr>
          </a:p>
        </p:txBody>
      </p:sp>
      <p:pic>
        <p:nvPicPr>
          <p:cNvPr id="2050" name="Picture 2">
            <a:extLst>
              <a:ext uri="{FF2B5EF4-FFF2-40B4-BE49-F238E27FC236}">
                <a16:creationId xmlns:a16="http://schemas.microsoft.com/office/drawing/2014/main" id="{BA21BF7E-68BE-F787-8057-E42DD5572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909" y="2431073"/>
            <a:ext cx="1844552" cy="243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84713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C9DFC3-3E6A-4558-86B8-46BE7FD7D6CA}"/>
              </a:ext>
            </a:extLst>
          </p:cNvPr>
          <p:cNvSpPr>
            <a:spLocks noGrp="1"/>
          </p:cNvSpPr>
          <p:nvPr>
            <p:ph type="title"/>
          </p:nvPr>
        </p:nvSpPr>
        <p:spPr/>
        <p:txBody>
          <a:bodyPr/>
          <a:lstStyle/>
          <a:p>
            <a:r>
              <a:rPr lang="en-US" dirty="0"/>
              <a:t>kiwanis.org</a:t>
            </a:r>
          </a:p>
        </p:txBody>
      </p:sp>
      <p:pic>
        <p:nvPicPr>
          <p:cNvPr id="2" name="Picture 1">
            <a:extLst>
              <a:ext uri="{FF2B5EF4-FFF2-40B4-BE49-F238E27FC236}">
                <a16:creationId xmlns:a16="http://schemas.microsoft.com/office/drawing/2014/main" id="{CA98628E-601D-610E-E05F-93BFD69A7346}"/>
              </a:ext>
            </a:extLst>
          </p:cNvPr>
          <p:cNvPicPr>
            <a:picLocks noChangeAspect="1"/>
          </p:cNvPicPr>
          <p:nvPr/>
        </p:nvPicPr>
        <p:blipFill>
          <a:blip r:embed="rId3"/>
          <a:stretch>
            <a:fillRect/>
          </a:stretch>
        </p:blipFill>
        <p:spPr>
          <a:xfrm>
            <a:off x="999744" y="1428750"/>
            <a:ext cx="7181088" cy="3124200"/>
          </a:xfrm>
          <a:prstGeom prst="rect">
            <a:avLst/>
          </a:prstGeom>
        </p:spPr>
      </p:pic>
    </p:spTree>
    <p:extLst>
      <p:ext uri="{BB962C8B-B14F-4D97-AF65-F5344CB8AC3E}">
        <p14:creationId xmlns:p14="http://schemas.microsoft.com/office/powerpoint/2010/main" val="283563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C9DFC3-3E6A-4558-86B8-46BE7FD7D6CA}"/>
              </a:ext>
            </a:extLst>
          </p:cNvPr>
          <p:cNvSpPr>
            <a:spLocks noGrp="1"/>
          </p:cNvSpPr>
          <p:nvPr>
            <p:ph type="title"/>
          </p:nvPr>
        </p:nvSpPr>
        <p:spPr>
          <a:xfrm>
            <a:off x="609599" y="514350"/>
            <a:ext cx="7924802" cy="634603"/>
          </a:xfrm>
        </p:spPr>
        <p:txBody>
          <a:bodyPr/>
          <a:lstStyle/>
          <a:p>
            <a:r>
              <a:rPr lang="en-US" dirty="0"/>
              <a:t>lamisstenn.org</a:t>
            </a:r>
          </a:p>
        </p:txBody>
      </p:sp>
      <p:pic>
        <p:nvPicPr>
          <p:cNvPr id="2" name="Picture 1">
            <a:extLst>
              <a:ext uri="{FF2B5EF4-FFF2-40B4-BE49-F238E27FC236}">
                <a16:creationId xmlns:a16="http://schemas.microsoft.com/office/drawing/2014/main" id="{DF08E913-AD46-4081-89AE-66B328C5D493}"/>
              </a:ext>
            </a:extLst>
          </p:cNvPr>
          <p:cNvPicPr>
            <a:picLocks noChangeAspect="1"/>
          </p:cNvPicPr>
          <p:nvPr/>
        </p:nvPicPr>
        <p:blipFill rotWithShape="1">
          <a:blip r:embed="rId3"/>
          <a:srcRect t="4847" b="14818"/>
          <a:stretch/>
        </p:blipFill>
        <p:spPr>
          <a:xfrm>
            <a:off x="1307683" y="1208220"/>
            <a:ext cx="6528634" cy="3279114"/>
          </a:xfrm>
          <a:prstGeom prst="rect">
            <a:avLst/>
          </a:prstGeom>
        </p:spPr>
      </p:pic>
    </p:spTree>
    <p:extLst>
      <p:ext uri="{BB962C8B-B14F-4D97-AF65-F5344CB8AC3E}">
        <p14:creationId xmlns:p14="http://schemas.microsoft.com/office/powerpoint/2010/main" val="2925317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DE6CD-439D-476F-DE48-BE5EA55C3536}"/>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D807B697-1859-A05F-6C46-F5053B283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357" y="632977"/>
            <a:ext cx="5559286" cy="387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772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F77995-F77C-0D1D-67EB-72AAD065F025}"/>
              </a:ext>
            </a:extLst>
          </p:cNvPr>
          <p:cNvSpPr>
            <a:spLocks noGrp="1"/>
          </p:cNvSpPr>
          <p:nvPr>
            <p:ph type="body" idx="1"/>
          </p:nvPr>
        </p:nvSpPr>
        <p:spPr/>
        <p:txBody>
          <a:bodyPr/>
          <a:lstStyle/>
          <a:p>
            <a:pPr marL="546086" indent="-342892">
              <a:buAutoNum type="arabicParenR"/>
            </a:pPr>
            <a:r>
              <a:rPr lang="en-US" sz="1500" dirty="0">
                <a:latin typeface="Times New Roman" panose="02020603050405020304" pitchFamily="18" charset="0"/>
                <a:cs typeface="Times New Roman" panose="02020603050405020304" pitchFamily="18" charset="0"/>
              </a:rPr>
              <a:t>Setting an actionable mission and an inspiring vision for the organization</a:t>
            </a:r>
          </a:p>
          <a:p>
            <a:pPr marL="546086" indent="-342892">
              <a:buAutoNum type="arabicParenR"/>
            </a:pPr>
            <a:r>
              <a:rPr lang="en-US" sz="1500" dirty="0">
                <a:latin typeface="Times New Roman" panose="02020603050405020304" pitchFamily="18" charset="0"/>
                <a:cs typeface="Times New Roman" panose="02020603050405020304" pitchFamily="18" charset="0"/>
              </a:rPr>
              <a:t>Hiring an executive and supporting their efforts, and evaluating their performance</a:t>
            </a:r>
          </a:p>
          <a:p>
            <a:pPr marL="546086" indent="-342892">
              <a:buAutoNum type="arabicParenR"/>
            </a:pPr>
            <a:r>
              <a:rPr lang="en-US" sz="1500" dirty="0">
                <a:latin typeface="Times New Roman" panose="02020603050405020304" pitchFamily="18" charset="0"/>
                <a:cs typeface="Times New Roman" panose="02020603050405020304" pitchFamily="18" charset="0"/>
              </a:rPr>
              <a:t>Partnering with staff to create short- and long-term plans, monitoring results, and modifying when needed</a:t>
            </a:r>
          </a:p>
          <a:p>
            <a:pPr marL="546086" indent="-342892">
              <a:buAutoNum type="arabicParenR"/>
            </a:pPr>
            <a:r>
              <a:rPr lang="en-US" sz="1500" dirty="0">
                <a:latin typeface="Times New Roman" panose="02020603050405020304" pitchFamily="18" charset="0"/>
                <a:cs typeface="Times New Roman" panose="02020603050405020304" pitchFamily="18" charset="0"/>
              </a:rPr>
              <a:t>Ensuring the effectiveness of programs and services</a:t>
            </a:r>
          </a:p>
          <a:p>
            <a:pPr marL="546086" indent="-342892">
              <a:buAutoNum type="arabicParenR"/>
            </a:pPr>
            <a:r>
              <a:rPr lang="en-US" sz="1500" dirty="0">
                <a:latin typeface="Times New Roman" panose="02020603050405020304" pitchFamily="18" charset="0"/>
                <a:cs typeface="Times New Roman" panose="02020603050405020304" pitchFamily="18" charset="0"/>
              </a:rPr>
              <a:t>Helping to secure operating funds and providing ongoing financial oversight</a:t>
            </a:r>
          </a:p>
          <a:p>
            <a:pPr marL="546086" indent="-342892">
              <a:buAutoNum type="arabicParenR"/>
            </a:pPr>
            <a:r>
              <a:rPr lang="en-US" sz="1500" dirty="0">
                <a:latin typeface="Times New Roman" panose="02020603050405020304" pitchFamily="18" charset="0"/>
                <a:cs typeface="Times New Roman" panose="02020603050405020304" pitchFamily="18" charset="0"/>
              </a:rPr>
              <a:t>Managing and improving board performance</a:t>
            </a:r>
          </a:p>
          <a:p>
            <a:pPr marL="546086" indent="-342892">
              <a:buAutoNum type="arabicParenR"/>
            </a:pPr>
            <a:r>
              <a:rPr lang="en-US" sz="1500" dirty="0">
                <a:latin typeface="Times New Roman" panose="02020603050405020304" pitchFamily="18" charset="0"/>
                <a:cs typeface="Times New Roman" panose="02020603050405020304" pitchFamily="18" charset="0"/>
              </a:rPr>
              <a:t>Meeting or exceeding legal and ethical standards and expectations</a:t>
            </a:r>
          </a:p>
          <a:p>
            <a:pPr marL="546086" indent="-342892">
              <a:buAutoNum type="arabicParenR"/>
            </a:pPr>
            <a:r>
              <a:rPr lang="en-US" sz="1500" dirty="0">
                <a:latin typeface="Times New Roman" panose="02020603050405020304" pitchFamily="18" charset="0"/>
                <a:cs typeface="Times New Roman" panose="02020603050405020304" pitchFamily="18" charset="0"/>
              </a:rPr>
              <a:t>Maximizing stakeholder and community support </a:t>
            </a:r>
          </a:p>
        </p:txBody>
      </p:sp>
      <p:sp>
        <p:nvSpPr>
          <p:cNvPr id="3" name="Title 2">
            <a:extLst>
              <a:ext uri="{FF2B5EF4-FFF2-40B4-BE49-F238E27FC236}">
                <a16:creationId xmlns:a16="http://schemas.microsoft.com/office/drawing/2014/main" id="{83BBB4DE-1D6C-C241-3B70-BF042F236894}"/>
              </a:ext>
            </a:extLst>
          </p:cNvPr>
          <p:cNvSpPr>
            <a:spLocks noGrp="1"/>
          </p:cNvSpPr>
          <p:nvPr>
            <p:ph type="title"/>
          </p:nvPr>
        </p:nvSpPr>
        <p:spPr/>
        <p:txBody>
          <a:bodyPr/>
          <a:lstStyle/>
          <a:p>
            <a:r>
              <a:rPr lang="en-US" sz="2800" dirty="0"/>
              <a:t>8 Basic Responsibilities of a Nonprofit Board</a:t>
            </a:r>
          </a:p>
        </p:txBody>
      </p:sp>
    </p:spTree>
    <p:extLst>
      <p:ext uri="{BB962C8B-B14F-4D97-AF65-F5344CB8AC3E}">
        <p14:creationId xmlns:p14="http://schemas.microsoft.com/office/powerpoint/2010/main" val="344978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6F5E98-7A16-4E90-AD01-ED48D07FB698}"/>
              </a:ext>
            </a:extLst>
          </p:cNvPr>
          <p:cNvSpPr>
            <a:spLocks noGrp="1"/>
          </p:cNvSpPr>
          <p:nvPr>
            <p:ph type="title"/>
          </p:nvPr>
        </p:nvSpPr>
        <p:spPr>
          <a:xfrm>
            <a:off x="609600" y="462960"/>
            <a:ext cx="7924802" cy="634603"/>
          </a:xfrm>
        </p:spPr>
        <p:txBody>
          <a:bodyPr>
            <a:normAutofit fontScale="90000"/>
          </a:bodyPr>
          <a:lstStyle/>
          <a:p>
            <a:r>
              <a:rPr lang="en-US" dirty="0"/>
              <a:t>Structure of the Club Board</a:t>
            </a:r>
          </a:p>
        </p:txBody>
      </p:sp>
      <p:pic>
        <p:nvPicPr>
          <p:cNvPr id="2" name="Picture 1">
            <a:extLst>
              <a:ext uri="{FF2B5EF4-FFF2-40B4-BE49-F238E27FC236}">
                <a16:creationId xmlns:a16="http://schemas.microsoft.com/office/drawing/2014/main" id="{D8588391-BCE4-45E1-BCFC-269B210C0CB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Lst>
          </a:blip>
          <a:srcRect b="27344"/>
          <a:stretch/>
        </p:blipFill>
        <p:spPr>
          <a:xfrm>
            <a:off x="1106665" y="1282163"/>
            <a:ext cx="7180099" cy="3226042"/>
          </a:xfrm>
          <a:prstGeom prst="rect">
            <a:avLst/>
          </a:prstGeom>
        </p:spPr>
      </p:pic>
    </p:spTree>
    <p:extLst>
      <p:ext uri="{BB962C8B-B14F-4D97-AF65-F5344CB8AC3E}">
        <p14:creationId xmlns:p14="http://schemas.microsoft.com/office/powerpoint/2010/main" val="49386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vernance_Sidebar1_r2.jpg">
            <a:extLst>
              <a:ext uri="{FF2B5EF4-FFF2-40B4-BE49-F238E27FC236}">
                <a16:creationId xmlns:a16="http://schemas.microsoft.com/office/drawing/2014/main" id="{12598EC4-AB33-407B-A6EF-DE8E7572E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82" y="758926"/>
            <a:ext cx="7553436" cy="362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1620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KIWANIS PPT TEMPLATE" val="SBQuTfeX"/>
  <p:tag name="ARTICULATE_SLIDE_THUMBNAIL_REFRESH" val="1"/>
  <p:tag name="ARTICULATE_SLIDE_COUNT" val="11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Kiwanis PP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20 President">
  <a:themeElements>
    <a:clrScheme name="CLE">
      <a:dk1>
        <a:srgbClr val="000000"/>
      </a:dk1>
      <a:lt1>
        <a:srgbClr val="FFFFFF"/>
      </a:lt1>
      <a:dk2>
        <a:srgbClr val="1F497D"/>
      </a:dk2>
      <a:lt2>
        <a:srgbClr val="EEECE1"/>
      </a:lt2>
      <a:accent1>
        <a:srgbClr val="333333"/>
      </a:accent1>
      <a:accent2>
        <a:srgbClr val="A15760"/>
      </a:accent2>
      <a:accent3>
        <a:srgbClr val="D86018"/>
      </a:accent3>
      <a:accent4>
        <a:srgbClr val="237E74"/>
      </a:accent4>
      <a:accent5>
        <a:srgbClr val="00677F"/>
      </a:accent5>
      <a:accent6>
        <a:srgbClr val="59305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9" id="{B95F9FDD-14BC-4344-B26F-826744CD82BB}" vid="{FD055BFD-4F55-8643-B5B6-6B7EFCD06FEF}"/>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1d34c28-fde3-4579-b51e-5ba5c78d3de8">
      <UserInfo>
        <DisplayName>Carrington Clodius</DisplayName>
        <AccountId>131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CFD7D272A8A44186EF10BC0C05CB7A" ma:contentTypeVersion="5" ma:contentTypeDescription="Create a new document." ma:contentTypeScope="" ma:versionID="36ccbd7578a9250b05f3f7293ca1f274">
  <xsd:schema xmlns:xsd="http://www.w3.org/2001/XMLSchema" xmlns:xs="http://www.w3.org/2001/XMLSchema" xmlns:p="http://schemas.microsoft.com/office/2006/metadata/properties" xmlns:ns2="81d34c28-fde3-4579-b51e-5ba5c78d3de8" xmlns:ns3="25ce75fd-7f68-45a9-9bcf-f686d90374d4" targetNamespace="http://schemas.microsoft.com/office/2006/metadata/properties" ma:root="true" ma:fieldsID="b81511cc280d046a6d28e880459dcf86" ns2:_="" ns3:_="">
    <xsd:import namespace="81d34c28-fde3-4579-b51e-5ba5c78d3de8"/>
    <xsd:import namespace="25ce75fd-7f68-45a9-9bcf-f686d90374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d34c28-fde3-4579-b51e-5ba5c78d3de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ce75fd-7f68-45a9-9bcf-f686d90374d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D782A0-F848-4804-80BF-5183BA78B1E2}">
  <ds:schemaRefs>
    <ds:schemaRef ds:uri="http://schemas.microsoft.com/sharepoint/v3/contenttype/forms"/>
  </ds:schemaRefs>
</ds:datastoreItem>
</file>

<file path=customXml/itemProps2.xml><?xml version="1.0" encoding="utf-8"?>
<ds:datastoreItem xmlns:ds="http://schemas.openxmlformats.org/officeDocument/2006/customXml" ds:itemID="{A14562C1-0815-49A4-8105-95FDFCAE128F}">
  <ds:schemaRefs>
    <ds:schemaRef ds:uri="http://schemas.openxmlformats.org/package/2006/metadata/core-properties"/>
    <ds:schemaRef ds:uri="http://purl.org/dc/terms/"/>
    <ds:schemaRef ds:uri="http://purl.org/dc/dcmitype/"/>
    <ds:schemaRef ds:uri="http://purl.org/dc/elements/1.1/"/>
    <ds:schemaRef ds:uri="http://schemas.microsoft.com/office/2006/metadata/properties"/>
    <ds:schemaRef ds:uri="http://schemas.microsoft.com/office/2006/documentManagement/types"/>
    <ds:schemaRef ds:uri="81d34c28-fde3-4579-b51e-5ba5c78d3de8"/>
    <ds:schemaRef ds:uri="http://schemas.microsoft.com/office/infopath/2007/PartnerControls"/>
    <ds:schemaRef ds:uri="25ce75fd-7f68-45a9-9bcf-f686d90374d4"/>
    <ds:schemaRef ds:uri="http://www.w3.org/XML/1998/namespace"/>
  </ds:schemaRefs>
</ds:datastoreItem>
</file>

<file path=customXml/itemProps3.xml><?xml version="1.0" encoding="utf-8"?>
<ds:datastoreItem xmlns:ds="http://schemas.openxmlformats.org/officeDocument/2006/customXml" ds:itemID="{E3CCA21B-09A3-4680-98D4-5881AA30A333}">
  <ds:schemaRefs>
    <ds:schemaRef ds:uri="25ce75fd-7f68-45a9-9bcf-f686d90374d4"/>
    <ds:schemaRef ds:uri="81d34c28-fde3-4579-b51e-5ba5c78d3d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2617</TotalTime>
  <Words>616</Words>
  <Application>Microsoft Office PowerPoint</Application>
  <PresentationFormat>On-screen Show (16:9)</PresentationFormat>
  <Paragraphs>73</Paragraphs>
  <Slides>15</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Calibri</vt:lpstr>
      <vt:lpstr>Courier New</vt:lpstr>
      <vt:lpstr>Garamond</vt:lpstr>
      <vt:lpstr>Noto Sans Symbols</vt:lpstr>
      <vt:lpstr>Open Sans</vt:lpstr>
      <vt:lpstr>Oswald</vt:lpstr>
      <vt:lpstr>Times New Roman</vt:lpstr>
      <vt:lpstr>Verdana</vt:lpstr>
      <vt:lpstr>Kiwanis PPT Template</vt:lpstr>
      <vt:lpstr>2020 President</vt:lpstr>
      <vt:lpstr>Club Board Member, Bylaws &amp; Policies</vt:lpstr>
      <vt:lpstr>Facilitator</vt:lpstr>
      <vt:lpstr>PowerPoint Presentation</vt:lpstr>
      <vt:lpstr>kiwanis.org</vt:lpstr>
      <vt:lpstr>lamisstenn.org</vt:lpstr>
      <vt:lpstr>PowerPoint Presentation</vt:lpstr>
      <vt:lpstr>8 Basic Responsibilities of a Nonprofit Board</vt:lpstr>
      <vt:lpstr>Structure of the Club Board</vt:lpstr>
      <vt:lpstr>PowerPoint Presentation</vt:lpstr>
      <vt:lpstr>PowerPoint Presentation</vt:lpstr>
      <vt:lpstr>Bylaws</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Nettles Brown</dc:creator>
  <cp:lastModifiedBy>Mrs Jennifer White</cp:lastModifiedBy>
  <cp:revision>164</cp:revision>
  <cp:lastPrinted>2024-06-24T15:23:11Z</cp:lastPrinted>
  <dcterms:modified xsi:type="dcterms:W3CDTF">2025-06-09T17:06:33Z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25ECD555-2D74-41D7-91E1-C46C3A6C0372</vt:lpwstr>
  </property>
  <property fmtid="{D5CDD505-2E9C-101B-9397-08002B2CF9AE}" pid="3" name="ArticulatePath">
    <vt:lpwstr>2017 PP V1</vt:lpwstr>
  </property>
  <property fmtid="{D5CDD505-2E9C-101B-9397-08002B2CF9AE}" pid="4" name="ContentTypeId">
    <vt:lpwstr>0x01010086CFD7D272A8A44186EF10BC0C05CB7A</vt:lpwstr>
  </property>
</Properties>
</file>