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4"/>
  </p:sldMasterIdLst>
  <p:notesMasterIdLst>
    <p:notesMasterId r:id="rId69"/>
  </p:notesMasterIdLst>
  <p:sldIdLst>
    <p:sldId id="257" r:id="rId5"/>
    <p:sldId id="258" r:id="rId6"/>
    <p:sldId id="260" r:id="rId7"/>
    <p:sldId id="262" r:id="rId8"/>
    <p:sldId id="263" r:id="rId9"/>
    <p:sldId id="264" r:id="rId10"/>
    <p:sldId id="265" r:id="rId11"/>
    <p:sldId id="267" r:id="rId12"/>
    <p:sldId id="268" r:id="rId13"/>
    <p:sldId id="269" r:id="rId14"/>
    <p:sldId id="270" r:id="rId15"/>
    <p:sldId id="271" r:id="rId16"/>
    <p:sldId id="272" r:id="rId17"/>
    <p:sldId id="273" r:id="rId18"/>
    <p:sldId id="274" r:id="rId19"/>
    <p:sldId id="275" r:id="rId20"/>
    <p:sldId id="276" r:id="rId21"/>
    <p:sldId id="277" r:id="rId22"/>
    <p:sldId id="278" r:id="rId23"/>
    <p:sldId id="279" r:id="rId24"/>
    <p:sldId id="280" r:id="rId25"/>
    <p:sldId id="292" r:id="rId26"/>
    <p:sldId id="293" r:id="rId27"/>
    <p:sldId id="294" r:id="rId28"/>
    <p:sldId id="295" r:id="rId29"/>
    <p:sldId id="296" r:id="rId30"/>
    <p:sldId id="297" r:id="rId31"/>
    <p:sldId id="298" r:id="rId32"/>
    <p:sldId id="299" r:id="rId33"/>
    <p:sldId id="300" r:id="rId34"/>
    <p:sldId id="301" r:id="rId35"/>
    <p:sldId id="302" r:id="rId36"/>
    <p:sldId id="303" r:id="rId37"/>
    <p:sldId id="304" r:id="rId38"/>
    <p:sldId id="305" r:id="rId39"/>
    <p:sldId id="306" r:id="rId40"/>
    <p:sldId id="307" r:id="rId41"/>
    <p:sldId id="308" r:id="rId42"/>
    <p:sldId id="309" r:id="rId43"/>
    <p:sldId id="310" r:id="rId44"/>
    <p:sldId id="311" r:id="rId45"/>
    <p:sldId id="312" r:id="rId46"/>
    <p:sldId id="313" r:id="rId47"/>
    <p:sldId id="314" r:id="rId48"/>
    <p:sldId id="315" r:id="rId49"/>
    <p:sldId id="316" r:id="rId50"/>
    <p:sldId id="317" r:id="rId51"/>
    <p:sldId id="318" r:id="rId52"/>
    <p:sldId id="319" r:id="rId53"/>
    <p:sldId id="320" r:id="rId54"/>
    <p:sldId id="321" r:id="rId55"/>
    <p:sldId id="322" r:id="rId56"/>
    <p:sldId id="323" r:id="rId57"/>
    <p:sldId id="324" r:id="rId58"/>
    <p:sldId id="325" r:id="rId59"/>
    <p:sldId id="326" r:id="rId60"/>
    <p:sldId id="327" r:id="rId61"/>
    <p:sldId id="328" r:id="rId62"/>
    <p:sldId id="329" r:id="rId63"/>
    <p:sldId id="330" r:id="rId64"/>
    <p:sldId id="331" r:id="rId65"/>
    <p:sldId id="332" r:id="rId66"/>
    <p:sldId id="333" r:id="rId67"/>
    <p:sldId id="334" r:id="rId68"/>
  </p:sldIdLst>
  <p:sldSz cx="18288000" cy="10287000"/>
  <p:notesSz cx="6858000" cy="9144000"/>
  <p:embeddedFontLst>
    <p:embeddedFont>
      <p:font typeface="Verdana" panose="020B0604030504040204" pitchFamily="34" charset="0"/>
      <p:regular r:id="rId70"/>
      <p:bold r:id="rId71"/>
      <p:italic r:id="rId72"/>
      <p:boldItalic r:id="rId73"/>
    </p:embeddedFont>
    <p:embeddedFont>
      <p:font typeface="Verdana Bold" panose="020B0804030504040204" pitchFamily="34" charset="0"/>
      <p:regular r:id="rId74"/>
      <p:bold r:id="rId75"/>
    </p:embeddedFont>
    <p:embeddedFont>
      <p:font typeface="Verdana Pro" panose="020B0604030504040204" pitchFamily="34" charset="0"/>
      <p:regular r:id="rId76"/>
      <p:bold r:id="rId77"/>
      <p:italic r:id="rId78"/>
      <p:boldItalic r:id="rId79"/>
    </p:embeddedFont>
    <p:embeddedFont>
      <p:font typeface="Verdana Pro Bold" panose="020B0804030504040204" charset="0"/>
      <p:regular r:id="rId80"/>
      <p:bold r:id="rId81"/>
    </p:embeddedFont>
    <p:embeddedFont>
      <p:font typeface="Verdana Pro Italics" panose="020B0604020202020204" charset="0"/>
      <p:regular r:id="rId82"/>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67337" autoAdjust="0"/>
  </p:normalViewPr>
  <p:slideViewPr>
    <p:cSldViewPr>
      <p:cViewPr varScale="1">
        <p:scale>
          <a:sx n="36" d="100"/>
          <a:sy n="36" d="100"/>
        </p:scale>
        <p:origin x="1458" y="2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42" Type="http://schemas.openxmlformats.org/officeDocument/2006/relationships/slide" Target="slides/slide38.xml"/><Relationship Id="rId47" Type="http://schemas.openxmlformats.org/officeDocument/2006/relationships/slide" Target="slides/slide43.xml"/><Relationship Id="rId63" Type="http://schemas.openxmlformats.org/officeDocument/2006/relationships/slide" Target="slides/slide59.xml"/><Relationship Id="rId68" Type="http://schemas.openxmlformats.org/officeDocument/2006/relationships/slide" Target="slides/slide64.xml"/><Relationship Id="rId84" Type="http://schemas.openxmlformats.org/officeDocument/2006/relationships/viewProps" Target="viewProps.xml"/><Relationship Id="rId16" Type="http://schemas.openxmlformats.org/officeDocument/2006/relationships/slide" Target="slides/slide12.xml"/><Relationship Id="rId11" Type="http://schemas.openxmlformats.org/officeDocument/2006/relationships/slide" Target="slides/slide7.xml"/><Relationship Id="rId32" Type="http://schemas.openxmlformats.org/officeDocument/2006/relationships/slide" Target="slides/slide28.xml"/><Relationship Id="rId37" Type="http://schemas.openxmlformats.org/officeDocument/2006/relationships/slide" Target="slides/slide33.xml"/><Relationship Id="rId53" Type="http://schemas.openxmlformats.org/officeDocument/2006/relationships/slide" Target="slides/slide49.xml"/><Relationship Id="rId58" Type="http://schemas.openxmlformats.org/officeDocument/2006/relationships/slide" Target="slides/slide54.xml"/><Relationship Id="rId74" Type="http://schemas.openxmlformats.org/officeDocument/2006/relationships/font" Target="fonts/font5.fntdata"/><Relationship Id="rId79" Type="http://schemas.openxmlformats.org/officeDocument/2006/relationships/font" Target="fonts/font10.fntdata"/><Relationship Id="rId5" Type="http://schemas.openxmlformats.org/officeDocument/2006/relationships/slide" Target="slides/slide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slide" Target="slides/slide60.xml"/><Relationship Id="rId69" Type="http://schemas.openxmlformats.org/officeDocument/2006/relationships/notesMaster" Target="notesMasters/notesMaster1.xml"/><Relationship Id="rId77" Type="http://schemas.openxmlformats.org/officeDocument/2006/relationships/font" Target="fonts/font8.fntdata"/><Relationship Id="rId8" Type="http://schemas.openxmlformats.org/officeDocument/2006/relationships/slide" Target="slides/slide4.xml"/><Relationship Id="rId51" Type="http://schemas.openxmlformats.org/officeDocument/2006/relationships/slide" Target="slides/slide47.xml"/><Relationship Id="rId72" Type="http://schemas.openxmlformats.org/officeDocument/2006/relationships/font" Target="fonts/font3.fntdata"/><Relationship Id="rId80" Type="http://schemas.openxmlformats.org/officeDocument/2006/relationships/font" Target="fonts/font11.fntdata"/><Relationship Id="rId85"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slide" Target="slides/slide63.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slide" Target="slides/slide58.xml"/><Relationship Id="rId70" Type="http://schemas.openxmlformats.org/officeDocument/2006/relationships/font" Target="fonts/font1.fntdata"/><Relationship Id="rId75" Type="http://schemas.openxmlformats.org/officeDocument/2006/relationships/font" Target="fonts/font6.fntdata"/><Relationship Id="rId83"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slide" Target="slides/slide61.xml"/><Relationship Id="rId73" Type="http://schemas.openxmlformats.org/officeDocument/2006/relationships/font" Target="fonts/font4.fntdata"/><Relationship Id="rId78" Type="http://schemas.openxmlformats.org/officeDocument/2006/relationships/font" Target="fonts/font9.fntdata"/><Relationship Id="rId81" Type="http://schemas.openxmlformats.org/officeDocument/2006/relationships/font" Target="fonts/font12.fntdata"/><Relationship Id="rId86"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 Id="rId34" Type="http://schemas.openxmlformats.org/officeDocument/2006/relationships/slide" Target="slides/slide30.xml"/><Relationship Id="rId50" Type="http://schemas.openxmlformats.org/officeDocument/2006/relationships/slide" Target="slides/slide46.xml"/><Relationship Id="rId55" Type="http://schemas.openxmlformats.org/officeDocument/2006/relationships/slide" Target="slides/slide51.xml"/><Relationship Id="rId76" Type="http://schemas.openxmlformats.org/officeDocument/2006/relationships/font" Target="fonts/font7.fntdata"/><Relationship Id="rId7" Type="http://schemas.openxmlformats.org/officeDocument/2006/relationships/slide" Target="slides/slide3.xml"/><Relationship Id="rId71" Type="http://schemas.openxmlformats.org/officeDocument/2006/relationships/font" Target="fonts/font2.fntdata"/><Relationship Id="rId2" Type="http://schemas.openxmlformats.org/officeDocument/2006/relationships/customXml" Target="../customXml/item2.xml"/><Relationship Id="rId29" Type="http://schemas.openxmlformats.org/officeDocument/2006/relationships/slide" Target="slides/slide25.xml"/><Relationship Id="rId24" Type="http://schemas.openxmlformats.org/officeDocument/2006/relationships/slide" Target="slides/slide20.xml"/><Relationship Id="rId40" Type="http://schemas.openxmlformats.org/officeDocument/2006/relationships/slide" Target="slides/slide36.xml"/><Relationship Id="rId45" Type="http://schemas.openxmlformats.org/officeDocument/2006/relationships/slide" Target="slides/slide41.xml"/><Relationship Id="rId66" Type="http://schemas.openxmlformats.org/officeDocument/2006/relationships/slide" Target="slides/slide62.xml"/><Relationship Id="rId61" Type="http://schemas.openxmlformats.org/officeDocument/2006/relationships/slide" Target="slides/slide57.xml"/><Relationship Id="rId82" Type="http://schemas.openxmlformats.org/officeDocument/2006/relationships/font" Target="fonts/font13.fntdata"/></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16.07.2026</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Welcome, everyone, to Club President 101. </a:t>
            </a:r>
          </a:p>
          <a:p>
            <a:endParaRPr lang="en-US"/>
          </a:p>
          <a:p>
            <a:r>
              <a:rPr lang="en-US"/>
              <a:t>I’m so glad you’re here and choosing to invest in your leadership. Whether you’re stepping into the role for the first time or you’re returning with fresh eyes, this session is all about helping you start your year strong. </a:t>
            </a:r>
          </a:p>
          <a:p>
            <a:endParaRPr lang="en-US"/>
          </a:p>
          <a:p>
            <a:r>
              <a:rPr lang="en-US"/>
              <a:t>Today is meant to feel comfortable, welcoming, and very practical. You don’t need to know everything right now — that’s why this training exists. </a:t>
            </a:r>
          </a:p>
          <a:p>
            <a:endParaRPr lang="en-US"/>
          </a:p>
          <a:p>
            <a:r>
              <a:rPr lang="en-US"/>
              <a:t>But by the end of today, you’ll have a clear picture of what the president does, where to focus your energy and what tools can support you throughout the year. </a:t>
            </a:r>
          </a:p>
          <a:p>
            <a:endParaRPr lang="en-US"/>
          </a:p>
          <a:p>
            <a:r>
              <a:rPr lang="en-US"/>
              <a:t>Most importantly, I want you to feel confident that you are not doing this alone. </a:t>
            </a:r>
          </a:p>
          <a:p>
            <a:endParaRPr lang="en-US"/>
          </a:p>
          <a:p>
            <a:r>
              <a:rPr lang="en-US"/>
              <a:t>Kiwanis has a whole network of people ready to support you. </a:t>
            </a:r>
          </a:p>
          <a:p>
            <a:endParaRPr lang="en-US"/>
          </a:p>
          <a:p>
            <a:r>
              <a:rPr lang="en-US"/>
              <a:t>Let’s go ahead and get started.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first 90 days of a club president’s term are truly foundational. They set the tone for trust, clarity and momentum — and that work begins the moment a president is elected.</a:t>
            </a:r>
          </a:p>
          <a:p>
            <a:endParaRPr lang="en-US"/>
          </a:p>
          <a:p>
            <a:r>
              <a:rPr lang="en-US"/>
              <a:t>Right after the election, one of the president’s first priorities is connecting with the people who help lead the club. This means meeting individually with current officers and committee chairs to understand ongoing projects, challenges, strengths and goals. </a:t>
            </a:r>
          </a:p>
          <a:p>
            <a:endParaRPr lang="en-US"/>
          </a:p>
          <a:p>
            <a:r>
              <a:rPr lang="en-US"/>
              <a:t>It also means talking with the incoming secretary, treasurer and membership chair so everyone starts the year with shared expectations around communication, reporting and responsibilities.</a:t>
            </a:r>
          </a:p>
          <a:p>
            <a:endParaRPr lang="en-US"/>
          </a:p>
          <a:p>
            <a:r>
              <a:rPr lang="en-US"/>
              <a:t>The next priority is reviewing the documents and reports that show how the club currently operates. Presidents should take time to look through the bylaws, the budget, recent financial reports, current service and fundraising commitments, and membership trends. </a:t>
            </a:r>
          </a:p>
          <a:p>
            <a:endParaRPr lang="en-US"/>
          </a:p>
          <a:p>
            <a:r>
              <a:rPr lang="en-US"/>
              <a:t>This is also a good time to attend a board or committee meeting as an observer. It gives the president a feel for how decisions are made and where leadership support may be needed.</a:t>
            </a:r>
          </a:p>
          <a:p>
            <a:endParaRPr lang="en-US"/>
          </a:p>
          <a:p>
            <a:r>
              <a:rPr lang="en-US"/>
              <a:t>This early preparation ensures the president begins the term with a clear picture of the club’s operations and the people who are leading the work.</a:t>
            </a:r>
          </a:p>
          <a:p>
            <a:endParaRPr lang="en-US"/>
          </a:p>
          <a:p>
            <a:r>
              <a:rPr lang="en-US"/>
              <a:t>When October 1 arrives and the term officially begins, the focus shifts to strengthening alignment. The president should continue meeting with officers and committee chairs to confirm goals, roles and responsibilities for the year ahead. </a:t>
            </a:r>
          </a:p>
          <a:p>
            <a:endParaRPr lang="en-US"/>
          </a:p>
          <a:p>
            <a:r>
              <a:rPr lang="en-US"/>
              <a:t>This is also a good time to review updated project plans, fundraiser timelines, financials and membership reports so everyone is working from the most current information. </a:t>
            </a:r>
          </a:p>
          <a:p>
            <a:endParaRPr lang="en-US"/>
          </a:p>
          <a:p>
            <a:r>
              <a:rPr lang="en-US"/>
              <a:t>Staying aware of district and Kiwanis International deadlines also helps the club remain on track.</a:t>
            </a:r>
          </a:p>
          <a:p>
            <a:endParaRPr lang="en-US"/>
          </a:p>
          <a:p>
            <a:r>
              <a:rPr lang="en-US"/>
              <a:t>Finally, the president needs to establish the systems that will guide the year. This includes setting communication routines like weekly officer updates and monthly board meetings, finalizing the club calendar and confirming expectations for committee reporting. </a:t>
            </a:r>
          </a:p>
          <a:p>
            <a:endParaRPr lang="en-US"/>
          </a:p>
          <a:p>
            <a:r>
              <a:rPr lang="en-US"/>
              <a:t>The president should also determine the meeting formats and processes that will be used throughout the year.</a:t>
            </a:r>
          </a:p>
          <a:p>
            <a:endParaRPr lang="en-US"/>
          </a:p>
          <a:p>
            <a:r>
              <a:rPr lang="en-US"/>
              <a:t>By approaching the first 90 days with clear priorities — connecting with leaders, understanding the club, establishing systems and aligning goals — the president sets the stage for a confident, organized and successful year.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In the middle of the year, the club president’s focus shifts to supporting committees as service projects, fundraisers and member activities get underway. They check in regularly, offer guidance when it’s needed and celebrate progress as those activities move forward.</a:t>
            </a:r>
          </a:p>
          <a:p>
            <a:endParaRPr lang="en-US"/>
          </a:p>
          <a:p>
            <a:r>
              <a:rPr lang="en-US"/>
              <a:t>Presidents also keep a close eye on member satisfaction — noticing when someone seems less involved, listening to feedback and creating opportunities for members to feel seen, appreciated and connected. A happy, energized membership is essential to a strong club.</a:t>
            </a:r>
          </a:p>
          <a:p>
            <a:endParaRPr lang="en-US"/>
          </a:p>
          <a:p>
            <a:r>
              <a:rPr lang="en-US"/>
              <a:t>This is also a good time to stay intentional about membership growth. Presidents encourage inviting guests, support onboarding new members and help ensure the club remains welcoming and vibrant.</a:t>
            </a:r>
          </a:p>
          <a:p>
            <a:endParaRPr lang="en-US"/>
          </a:p>
          <a:p>
            <a:r>
              <a:rPr lang="en-US"/>
              <a:t>And throughout all of this, consistent, timely communication becomes incredibly important. As new events, goals, club updates and service opportunities arise, clear communication helps members stay informed, stay engaged and stay connected to the club’s success. Strong communication is what keeps the momentum going into the second half of the year.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Toward the end of the year, the club president’s focus shifts to celebration and transition. </a:t>
            </a:r>
          </a:p>
          <a:p>
            <a:endParaRPr lang="en-US"/>
          </a:p>
          <a:p>
            <a:r>
              <a:rPr lang="en-US"/>
              <a:t>This is the time to highlight the club’s accomplishments—both large achievements and the smaller victories that made a difference—and to recognize the contributions of officers, committee chairs and volunteers. </a:t>
            </a:r>
          </a:p>
          <a:p>
            <a:endParaRPr lang="en-US"/>
          </a:p>
          <a:p>
            <a:r>
              <a:rPr lang="en-US"/>
              <a:t>Genuine appreciation helps members feel seen, valued and motivated to continue serving.</a:t>
            </a:r>
          </a:p>
          <a:p>
            <a:endParaRPr lang="en-US"/>
          </a:p>
          <a:p>
            <a:r>
              <a:rPr lang="en-US"/>
              <a:t>At the same time, the president prepares for a seamless handoff by gathering materials for the next leader, including important documents, notes, contacts, calendars and lessons learned. </a:t>
            </a:r>
          </a:p>
          <a:p>
            <a:endParaRPr lang="en-US"/>
          </a:p>
          <a:p>
            <a:r>
              <a:rPr lang="en-US"/>
              <a:t>A thoughtful and organized transition empowers the incoming president to lead with confidence and to build on the successes of the year.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good news is — you don’t have to do this alone. Kiwanis International provides excellent resources to help you succeed.</a:t>
            </a:r>
          </a:p>
          <a:p>
            <a:endParaRPr lang="en-US"/>
          </a:p>
          <a:p>
            <a:r>
              <a:rPr lang="en-US"/>
              <a:t>Let's dig in what is available to you.</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(Presenter notes: Adjust this slide ahead of time to include any additional resources you want to share. You don’t need to read the entire list aloud, as each item will be covered in more detail on the following slides.)</a:t>
            </a:r>
          </a:p>
          <a:p>
            <a:endParaRPr lang="en-US"/>
          </a:p>
          <a:p>
            <a:r>
              <a:rPr lang="en-US"/>
              <a:t>Clubs rely on several key resources to support a successful year under the leadership of the club president. </a:t>
            </a:r>
          </a:p>
          <a:p>
            <a:endParaRPr lang="en-US"/>
          </a:p>
          <a:p>
            <a:r>
              <a:rPr lang="en-US"/>
              <a:t>It is helpful for presidents to begin familiarizing themselves with them early on. </a:t>
            </a:r>
          </a:p>
          <a:p>
            <a:endParaRPr lang="en-US"/>
          </a:p>
          <a:p>
            <a:r>
              <a:rPr lang="en-US"/>
              <a:t>Now, let’s explore each resource in detail and see how they can help you lead your club to success.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club president never leads alone. </a:t>
            </a:r>
          </a:p>
          <a:p>
            <a:endParaRPr lang="en-US"/>
          </a:p>
          <a:p>
            <a:r>
              <a:rPr lang="en-US"/>
              <a:t>Former club officers are an invaluable source of insight, perspective and lived experience. </a:t>
            </a:r>
          </a:p>
          <a:p>
            <a:endParaRPr lang="en-US"/>
          </a:p>
          <a:p>
            <a:r>
              <a:rPr lang="en-US"/>
              <a:t>Checking in with them throughout the year gives you a safe place to test ideas, talk through challenges and learn from what worked—and what didn’t—in previous administrations.</a:t>
            </a:r>
          </a:p>
          <a:p>
            <a:endParaRPr lang="en-US"/>
          </a:p>
          <a:p>
            <a:r>
              <a:rPr lang="en-US"/>
              <a:t>Your current club officers are your day-to-day partners. </a:t>
            </a:r>
          </a:p>
          <a:p>
            <a:endParaRPr lang="en-US"/>
          </a:p>
          <a:p>
            <a:r>
              <a:rPr lang="en-US"/>
              <a:t>They share the workload, provide specialized knowledge in their roles, and help keep the club organized, compliant and moving forward. </a:t>
            </a:r>
          </a:p>
          <a:p>
            <a:endParaRPr lang="en-US"/>
          </a:p>
          <a:p>
            <a:r>
              <a:rPr lang="en-US"/>
              <a:t>Alongside them, your board members serve as your broader leadership team, offering guidance, feedback and decision-making support that ensures you never have to navigate tough choices by yourself.</a:t>
            </a:r>
          </a:p>
          <a:p>
            <a:endParaRPr lang="en-US"/>
          </a:p>
          <a:p>
            <a:r>
              <a:rPr lang="en-US"/>
              <a:t>Your lieutenant governor is another key resource, ready to troubleshoot issues, answer questions and connect you with what’s happening across your division. </a:t>
            </a:r>
          </a:p>
          <a:p>
            <a:endParaRPr lang="en-US"/>
          </a:p>
          <a:p>
            <a:r>
              <a:rPr lang="en-US"/>
              <a:t>The district secretary also serves as a critical support, helping you understand reporting requirements, deadlines and best practices so that administrative tasks don’t become overwhelming.</a:t>
            </a:r>
          </a:p>
          <a:p>
            <a:endParaRPr lang="en-US"/>
          </a:p>
          <a:p>
            <a:r>
              <a:rPr lang="en-US"/>
              <a:t>District leaders—including club coaches, certified instructors and membership specialists—are there to provide training, resources and practical strategies that strengthen your club’s growth and stability. </a:t>
            </a:r>
          </a:p>
          <a:p>
            <a:endParaRPr lang="en-US"/>
          </a:p>
          <a:p>
            <a:r>
              <a:rPr lang="en-US"/>
              <a:t>And finally, the wider Kiwanis network, from other presidents to international-level staff, offers mentorship, fresh ideas and a sense of community that reminds you that you’re part of something much bigger.</a:t>
            </a:r>
          </a:p>
          <a:p>
            <a:endParaRPr lang="en-US"/>
          </a:p>
          <a:p>
            <a:r>
              <a:rPr lang="en-US"/>
              <a:t>When you lean on this full support system, you reduce burnout, build confidence and lead your club with far more clarity and impact than you ever could alone.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Annual Checklist is an essential tool for tracking important activities throughout the year. </a:t>
            </a:r>
          </a:p>
          <a:p>
            <a:endParaRPr lang="en-US"/>
          </a:p>
          <a:p>
            <a:r>
              <a:rPr lang="en-US"/>
              <a:t>It provides a month-by-month roadmap, ensuring that nothing is overlooked and helping the president stay organized and on schedule. </a:t>
            </a:r>
          </a:p>
          <a:p>
            <a:endParaRPr lang="en-US"/>
          </a:p>
          <a:p>
            <a:r>
              <a:rPr lang="en-US"/>
              <a:t>A strong club president uses the checklist as both a planning guide and an accountability tool—reviewing it at the start of each month to plan ahead and again at the end of the month to confirm progress.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Club Membership Planning Document supports intentional membership growth and engagement. </a:t>
            </a:r>
          </a:p>
          <a:p>
            <a:endParaRPr lang="en-US"/>
          </a:p>
          <a:p>
            <a:r>
              <a:rPr lang="en-US"/>
              <a:t>Completed during the president’s planning conference and submitted to Kiwanis International, it helps the club map out a strong, strategic approach for the year.</a:t>
            </a:r>
          </a:p>
          <a:p>
            <a:endParaRPr lang="en-US"/>
          </a:p>
          <a:p>
            <a:r>
              <a:rPr lang="en-US"/>
              <a:t>It guides the president in reviewing membership trends, identifying outreach opportunities and setting realistic recruitment and retention goals. </a:t>
            </a:r>
          </a:p>
          <a:p>
            <a:endParaRPr lang="en-US"/>
          </a:p>
          <a:p>
            <a:r>
              <a:rPr lang="en-US"/>
              <a:t>It also prompts the team to consider how service projects, partnerships and meeting formats align with the needs of current and potential members.</a:t>
            </a:r>
          </a:p>
          <a:p>
            <a:endParaRPr lang="en-US"/>
          </a:p>
          <a:p>
            <a:r>
              <a:rPr lang="en-US"/>
              <a:t>Throughout the year, this document becomes a valuable reference point for tracking progress and adjusting strategies to maintain a vibrant, engaged membership.</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club president webpage on kiwanis.org provides clear, easy-to-access guidance and best practices designed specifically for club presidents.  </a:t>
            </a:r>
          </a:p>
          <a:p>
            <a:endParaRPr lang="en-US"/>
          </a:p>
          <a:p>
            <a:r>
              <a:rPr lang="en-US"/>
              <a:t>It includes monthly checklists, training materials, sample documents and practical tools that help presidents stay organized, informed and on track throughout the year. </a:t>
            </a:r>
          </a:p>
          <a:p>
            <a:endParaRPr lang="en-US"/>
          </a:p>
          <a:p>
            <a:r>
              <a:rPr lang="en-US"/>
              <a:t>The broader Kiwanis website also connects presidents with key resources such as reporting reminders, membership support tools and helpful links to district and international programs.  </a:t>
            </a:r>
          </a:p>
          <a:p>
            <a:endParaRPr lang="en-US"/>
          </a:p>
          <a:p>
            <a:r>
              <a:rPr lang="en-US"/>
              <a:t>By using the webpage regularly, presidents can reduce guesswork, simplify planning and lead with greater confidence and efficiency.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next resource we want to highlight is the Leadership Guide.</a:t>
            </a:r>
          </a:p>
          <a:p>
            <a:endParaRPr lang="en-US"/>
          </a:p>
          <a:p>
            <a:r>
              <a:rPr lang="en-US"/>
              <a:t>This guide is available only in a virtual format. If you have an older printed version, please discard it — much of the information is out of date. </a:t>
            </a:r>
          </a:p>
          <a:p>
            <a:endParaRPr lang="en-US"/>
          </a:p>
          <a:p>
            <a:r>
              <a:rPr lang="en-US"/>
              <a:t>You can access the Leadership Guide at kiwanis.org/leadershipguide.</a:t>
            </a:r>
          </a:p>
          <a:p>
            <a:endParaRPr lang="en-US"/>
          </a:p>
          <a:p>
            <a:r>
              <a:rPr lang="en-US"/>
              <a:t>The club president section begins on page 16.</a:t>
            </a:r>
          </a:p>
          <a:p>
            <a:endParaRPr lang="en-US"/>
          </a:p>
          <a:p>
            <a:r>
              <a:rPr lang="en-US"/>
              <a:t>Inside the Leadership Guide, you will find:</a:t>
            </a:r>
          </a:p>
          <a:p>
            <a:endParaRPr lang="en-US"/>
          </a:p>
          <a:p>
            <a:r>
              <a:rPr lang="en-US"/>
              <a:t>Kiwanis 101 and essential background information about Kiwanis International.</a:t>
            </a:r>
          </a:p>
          <a:p>
            <a:endParaRPr lang="en-US"/>
          </a:p>
          <a:p>
            <a:r>
              <a:rPr lang="en-US"/>
              <a:t>A club president section that outlines your responsibilities, expectations and tools to help you lead effectively.</a:t>
            </a:r>
          </a:p>
          <a:p>
            <a:endParaRPr lang="en-US"/>
          </a:p>
          <a:p>
            <a:r>
              <a:rPr lang="en-US"/>
              <a:t>Additional sections for the club secretary, treasurer and membership chair, which show how your leadership role connects with theirs.</a:t>
            </a:r>
          </a:p>
          <a:p>
            <a:endParaRPr lang="en-US"/>
          </a:p>
          <a:p>
            <a:r>
              <a:rPr lang="en-US"/>
              <a:t>A detailed resources section covering youth protection, awards and recognition, insurance, branding and other important operational information.</a:t>
            </a:r>
          </a:p>
          <a:p>
            <a:endParaRPr lang="en-US"/>
          </a:p>
          <a:p>
            <a:r>
              <a:rPr lang="en-US"/>
              <a:t>So please take time to review this entire document.</a:t>
            </a:r>
          </a:p>
          <a:p>
            <a:endParaRPr lang="en-US"/>
          </a:p>
          <a:p>
            <a:r>
              <a:rPr lang="en-US"/>
              <a:t>It offers the structure, clarity, and guidance needed to help presidents lead with confidence, foster strong club operations and ensure a successful year.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(In person training: Please include any notes in this section, such as the location of the bathroom, availability of snacks in the back and how breaks will be managed, among other details.)</a:t>
            </a:r>
          </a:p>
          <a:p>
            <a:endParaRPr lang="en-US"/>
          </a:p>
          <a:p>
            <a:r>
              <a:rPr lang="en-US"/>
              <a:t>(If offering virtual training: please mute participants and use the chat box for virtual education participation.)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Online member resources—including the Club Toolbox, ACE Tools and Build. Nurture. Retain. materials—give club presidents practical, ready-to-use support for running an effective club. </a:t>
            </a:r>
          </a:p>
          <a:p>
            <a:endParaRPr lang="en-US"/>
          </a:p>
          <a:p>
            <a:r>
              <a:rPr lang="en-US"/>
              <a:t>These tools offer surveys, planning templates, checklists and engagement strategies that help presidents streamline operations and stay organized throughout the year.</a:t>
            </a:r>
          </a:p>
          <a:p>
            <a:endParaRPr lang="en-US"/>
          </a:p>
          <a:p>
            <a:r>
              <a:rPr lang="en-US"/>
              <a:t>They also allow leaders to track progress in areas like club health, member satisfaction and service impact, giving presidents clearer insight into what’s working and where adjustments may be needed.</a:t>
            </a:r>
          </a:p>
          <a:p>
            <a:endParaRPr lang="en-US"/>
          </a:p>
          <a:p>
            <a:r>
              <a:rPr lang="en-US"/>
              <a:t>Most importantly, these resources help strengthen the member experience. </a:t>
            </a:r>
          </a:p>
          <a:p>
            <a:endParaRPr lang="en-US"/>
          </a:p>
          <a:p>
            <a:r>
              <a:rPr lang="en-US"/>
              <a:t>From welcoming new members to nurturing current ones and retaining those at risk of disengaging, the Build. Nurture. Retain. initiative provides actionable strategies that presidents can use to keep their club vibrant, connected and growing.</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Finally, the Youth Protection Guidelines outline the required policies and background-check expectations for any volunteer who works directly with youth. </a:t>
            </a:r>
          </a:p>
          <a:p>
            <a:endParaRPr lang="en-US"/>
          </a:p>
          <a:p>
            <a:r>
              <a:rPr lang="en-US"/>
              <a:t>As a club officer, it is essential to review these guidelines regularly to ensure you and your club — including all members and Service Leadership Programs advisors — remain up to date and in full compliance. </a:t>
            </a:r>
          </a:p>
          <a:p>
            <a:endParaRPr lang="en-US"/>
          </a:p>
          <a:p>
            <a:r>
              <a:rPr lang="en-US"/>
              <a:t>Please visit the Youth Protection website to confirm your understanding of current requirements.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dirty="0"/>
              <a:t>Before we get started, here’s what you can expect to take away from today’s session.</a:t>
            </a:r>
          </a:p>
          <a:p>
            <a:endParaRPr lang="en-US" dirty="0"/>
          </a:p>
          <a:p>
            <a:r>
              <a:rPr lang="en-US" dirty="0"/>
              <a:t>Club President 201 focuses on the how—the practical leadership strategies that help you guide your club with confidence.</a:t>
            </a:r>
          </a:p>
          <a:p>
            <a:endParaRPr lang="en-US" dirty="0"/>
          </a:p>
          <a:p>
            <a:r>
              <a:rPr lang="en-US" dirty="0"/>
              <a:t>First, you’ll learn how planning brings structure to your year—helping you stay organized, set priorities and keep your club moving forward.</a:t>
            </a:r>
          </a:p>
          <a:p>
            <a:endParaRPr lang="en-US" dirty="0"/>
          </a:p>
          <a:p>
            <a:r>
              <a:rPr lang="en-US" dirty="0"/>
              <a:t>You’ll also understand how to lead and support committees, ensuring chairs have clear expectations and the momentum they need to carry out your club’s goals.</a:t>
            </a:r>
          </a:p>
          <a:p>
            <a:endParaRPr lang="en-US" dirty="0"/>
          </a:p>
          <a:p>
            <a:r>
              <a:rPr lang="en-US" dirty="0"/>
              <a:t>Next, you'll hear how to run productive club and board meetings—meetings that are efficient, engaging and grounded in your bylaws and strategic direction.</a:t>
            </a:r>
          </a:p>
          <a:p>
            <a:endParaRPr lang="en-US" dirty="0"/>
          </a:p>
          <a:p>
            <a:r>
              <a:rPr lang="en-US" dirty="0"/>
              <a:t>From there, you'll learn about collaboration with your leadership team and coach officers, and how to strengthen communication across the club.</a:t>
            </a:r>
          </a:p>
          <a:p>
            <a:endParaRPr lang="en-US" dirty="0"/>
          </a:p>
          <a:p>
            <a:r>
              <a:rPr lang="en-US" dirty="0"/>
              <a:t>You'll also hear about how to grow and retain membership, oversee meaningful service and fundraising projects and recognize members in ways that build a positive, connected club culture.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In this section, we’ll look at how to set meaningful goals and create a focused plan that aligns your officers, committees and members from day one.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Planning is the single most powerful thing you can do as president. When you invest intentionally in planning, you avoid chaos later and give your leadership team confidence.</a:t>
            </a:r>
          </a:p>
          <a:p>
            <a:endParaRPr lang="en-US"/>
          </a:p>
          <a:p>
            <a:r>
              <a:rPr lang="en-US"/>
              <a:t>To make this happen, schedule your president's planning conference before you take office (by October 1) and invite all officers, board members and committee chairs.</a:t>
            </a:r>
          </a:p>
          <a:p>
            <a:endParaRPr lang="en-US"/>
          </a:p>
          <a:p>
            <a:r>
              <a:rPr lang="en-US"/>
              <a:t>Helpful tools you'll want to include at the meeting are the Leadership Guide (president planning section), the Club President Checklist for monthly actions, your club's current strategic plan and the membership plan template. </a:t>
            </a:r>
          </a:p>
          <a:p>
            <a:endParaRPr lang="en-US"/>
          </a:p>
          <a:p>
            <a:r>
              <a:rPr lang="en-US"/>
              <a:t>You can also collaborate with your club secretary and treasurer to help access these resources: last year's budget, current member roster, committee reports and current club bylaws.</a:t>
            </a:r>
          </a:p>
          <a:p>
            <a:endParaRPr lang="en-US"/>
          </a:p>
          <a:p>
            <a:r>
              <a:rPr lang="en-US"/>
              <a:t>Your agenda may cover items like:</a:t>
            </a:r>
          </a:p>
          <a:p>
            <a:r>
              <a:rPr lang="en-US"/>
              <a:t>-Reviewing the Club Mission and Strategic Plan</a:t>
            </a:r>
          </a:p>
          <a:p>
            <a:r>
              <a:rPr lang="en-US"/>
              <a:t>-Discussing the current strategic plan</a:t>
            </a:r>
          </a:p>
          <a:p>
            <a:r>
              <a:rPr lang="en-US"/>
              <a:t>-Identifying priorities for the upcoming year</a:t>
            </a:r>
          </a:p>
          <a:p>
            <a:r>
              <a:rPr lang="en-US"/>
              <a:t>-Reviewing officer, board member and committee chair duties</a:t>
            </a:r>
          </a:p>
          <a:p>
            <a:r>
              <a:rPr lang="en-US"/>
              <a:t>-Completing the membership plan template</a:t>
            </a:r>
          </a:p>
          <a:p>
            <a:r>
              <a:rPr lang="en-US"/>
              <a:t>-Review of club finances and budget</a:t>
            </a:r>
          </a:p>
          <a:p>
            <a:r>
              <a:rPr lang="en-US"/>
              <a:t>-Club calendar planning</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strategic plan is your club’s long-term compass. It should align with Kiwanis International’s and your district's strategic priorities and keeps your club focused on what truly matters. </a:t>
            </a:r>
          </a:p>
          <a:p>
            <a:endParaRPr lang="en-US"/>
          </a:p>
          <a:p>
            <a:r>
              <a:rPr lang="en-US"/>
              <a:t>Unlike a president’s individual goals for their term, the strategic plan reflects the club’s direction over multiple years. Updating the strategic plan during the president’s planning conference offers a strong foundation for your year. It gives your leadership team a reference point for making decisions — helping you determine what to start, what to stop and what to strengthen. This shared document is different from your personal presidential goals, but the two should support each other. </a:t>
            </a:r>
          </a:p>
          <a:p>
            <a:endParaRPr lang="en-US"/>
          </a:p>
          <a:p>
            <a:r>
              <a:rPr lang="en-US"/>
              <a:t>Before your planning session, review the club's current strategic plan with your officers. Identify which long-term goals were achieved, which are still in progress, and which no longer align with your club’s direction. </a:t>
            </a:r>
          </a:p>
          <a:p>
            <a:endParaRPr lang="en-US"/>
          </a:p>
          <a:p>
            <a:r>
              <a:rPr lang="en-US"/>
              <a:t>Reconfirm your club’s mission and purpose and keep it visible throughout the discussion to ensure every decision supports that foundation. Then, choose three to five club-wide priorities for the coming year — such as service projects, membership growth, fundraising or communication. For each priority, connect it back to your presidential goals, update the action steps, set deadlines and assign responsible leaders so everyone knows their role.</a:t>
            </a:r>
          </a:p>
          <a:p>
            <a:endParaRPr lang="en-US"/>
          </a:p>
          <a:p>
            <a:r>
              <a:rPr lang="en-US"/>
              <a:t>Once the plan is finalized, communicate it to your members both in a meeting and in writing. This transparency builds trust and ensures everyone understands the club’s long-term goals and how they can contribute.</a:t>
            </a:r>
          </a:p>
          <a:p>
            <a:endParaRPr lang="en-US"/>
          </a:p>
          <a:p>
            <a:r>
              <a:rPr lang="en-US"/>
              <a:t>Throughout the year, revisit the strategic plan to monitor progress. Adjust as needed, and celebrate milestones along the way. </a:t>
            </a:r>
          </a:p>
          <a:p>
            <a:endParaRPr lang="en-US"/>
          </a:p>
          <a:p>
            <a:r>
              <a:rPr lang="en-US"/>
              <a:t>The strategic plan anchors your club, while your presidential goals help move it forward — together, they create continuity, clarity and momentum.</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Your club's membership plan is the heart of a healthy Kiwanis year. It helps you understand who is thriving in your club, who may be slipping away and what actions you need to take next. With clear retention and recruitment goals outlined in the plan, your membership chair and officers can make informed decisions instead of guessing. </a:t>
            </a:r>
          </a:p>
          <a:p>
            <a:endParaRPr lang="en-US"/>
          </a:p>
          <a:p>
            <a:r>
              <a:rPr lang="en-US"/>
              <a:t>Start by pulling your membership roster and looking for patterns such as age groups, attendance, tenure and involvement. From there, identify any at-risk members who may need personal outreach. Set a clear retention goal — for example, aiming for 90% member retention — and establish a realistic recruitment goal, such as adding four to six new members. </a:t>
            </a:r>
          </a:p>
          <a:p>
            <a:endParaRPr lang="en-US"/>
          </a:p>
          <a:p>
            <a:r>
              <a:rPr lang="en-US"/>
              <a:t>Next, choose three to four recruitment strategies, such as personal invitations, connecting with Service Leadership Programs or building community partnerships. </a:t>
            </a:r>
          </a:p>
          <a:p>
            <a:endParaRPr lang="en-US"/>
          </a:p>
          <a:p>
            <a:r>
              <a:rPr lang="en-US"/>
              <a:t>Do the same for retention by selecting three to four strategies, such as milestone recognition, personal check-ins and encouraging member involvement. </a:t>
            </a:r>
          </a:p>
          <a:p>
            <a:endParaRPr lang="en-US"/>
          </a:p>
          <a:p>
            <a:r>
              <a:rPr lang="en-US"/>
              <a:t>Finally, assign each strategy to a specific person and set deadlines to ensure accountability.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In this section, we’ll look at how to build, support and guide committee leaders so your club operates with energy, clarity and collaboration.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Committees turn plans into action, engage members and drive the service, fundraising and membership work that defines your year.</a:t>
            </a:r>
          </a:p>
          <a:p>
            <a:endParaRPr lang="en-US"/>
          </a:p>
          <a:p>
            <a:r>
              <a:rPr lang="en-US"/>
              <a:t>Review your club's Strategic Plan to determine which committees are needed to accomplish the club’s goals. Confirm which committees are required in your club bylaws—such as service, membership and finance—and then identify any additional committees or project teams that would strengthen your work.</a:t>
            </a:r>
          </a:p>
          <a:p>
            <a:endParaRPr lang="en-US"/>
          </a:p>
          <a:p>
            <a:r>
              <a:rPr lang="en-US"/>
              <a:t>For smaller clubs, a full committee structure may not be practical. In these cases, use the president's planning conference to match members’ strengths to specific tasks and appoint project leads rather than formal chairs. This approach still distributes responsibility effectively and respects your club’s capacity.</a:t>
            </a:r>
          </a:p>
          <a:p>
            <a:endParaRPr lang="en-US"/>
          </a:p>
          <a:p>
            <a:r>
              <a:rPr lang="en-US"/>
              <a:t>Throughout the year, support your chairs by encouraging regular meetings, clear communication and visible updates to the club. </a:t>
            </a:r>
          </a:p>
          <a:p>
            <a:endParaRPr lang="en-US"/>
          </a:p>
          <a:p>
            <a:r>
              <a:rPr lang="en-US"/>
              <a:t>Recognition and encouragement help build momentum, strengthen leadership and create a club culture where members feel valued, useful and invested.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After you've reviewed which committees are needed, the next step is to select the right committee chairs. Each committee chair sets the tone for how effectively your club’s work moves forward. In smaller clubs, you may appoint project leads instead of full committees — and this can work just as well when roles match members’ strengths.</a:t>
            </a:r>
          </a:p>
          <a:p>
            <a:endParaRPr lang="en-US"/>
          </a:p>
          <a:p>
            <a:r>
              <a:rPr lang="en-US"/>
              <a:t>When choosing chairs or project leads, look for dependable members who follow through, communicate clearly, collaborate well and show genuine interest in the committee’s purpose. Seek people who demonstrate initiative and a commitment to the club’s mission. </a:t>
            </a:r>
          </a:p>
          <a:p>
            <a:endParaRPr lang="en-US"/>
          </a:p>
          <a:p>
            <a:r>
              <a:rPr lang="en-US"/>
              <a:t>Chairs are typically appointed in July so they have time to prepare, set goals and align their work with the Strategic Plan. </a:t>
            </a:r>
          </a:p>
          <a:p>
            <a:endParaRPr lang="en-US"/>
          </a:p>
          <a:p>
            <a:r>
              <a:rPr lang="en-US"/>
              <a:t>Once chairs are selected, your next step is helping them begin strong. Meet with each chair early to clarify responsibilities, set expectations and connect their work to the club’s broader goals. Work with them to create a brief written description of the committee’s purpose and annual objectives, and outline what they are responsible for—such as coordinating meetings, reporting progress and keeping their team informed.</a:t>
            </a:r>
          </a:p>
          <a:p>
            <a:r>
              <a:rPr lang="en-US"/>
              <a:t>Help establish how and when updates should be shared at board or club meetings, and confirm the process for submitting budget requests, project proposals or membership ideas. </a:t>
            </a:r>
          </a:p>
          <a:p>
            <a:endParaRPr lang="en-US"/>
          </a:p>
          <a:p>
            <a:r>
              <a:rPr lang="en-US"/>
              <a:t>After reviewing expectations together, allow chairs to take the lead with their teams. Your role is to guide, support and keep them aligned— not to run the committee for them. Investing time in choosing and preparing the right chairs strengthens your club’s success this year and naturally builds a leadership pipeline for the future.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(PRESENTER NOTES: USE THIS SLIDE FOR A VIRTUAL TRAINING SESSION. DELETE SLIDE 4 IF USING THIS SLIDE.)</a:t>
            </a:r>
          </a:p>
          <a:p>
            <a:endParaRPr lang="en-US"/>
          </a:p>
          <a:p>
            <a:r>
              <a:rPr lang="en-US"/>
              <a:t>As we move through the presentation today, please all type your questions and comments into the chat box.</a:t>
            </a:r>
          </a:p>
          <a:p>
            <a:endParaRPr lang="en-US"/>
          </a:p>
          <a:p>
            <a:r>
              <a:rPr lang="en-US"/>
              <a:t>Our team will be keeping an eye on it, and we’ll do our best to address your thoughts and questions.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Delegation is one of the most powerful tools you have as a club president—not to lighten your workload, but to activate the strengths of your members. </a:t>
            </a:r>
          </a:p>
          <a:p>
            <a:endParaRPr lang="en-US"/>
          </a:p>
          <a:p>
            <a:r>
              <a:rPr lang="en-US"/>
              <a:t>Start by choosing tasks intentionally. Ask yourself, ‘Does this truly require presidential oversight?’ If not, pass it on. </a:t>
            </a:r>
          </a:p>
          <a:p>
            <a:endParaRPr lang="en-US"/>
          </a:p>
          <a:p>
            <a:r>
              <a:rPr lang="en-US"/>
              <a:t>Begin with your officers—ask the treasurer to own financial follow-up, the secretary to manage communication timelines, the vice president to lead project coordination and your committee chairs to drive their areas without waiting for direction. When officers are already carrying a full load, broaden your circle.</a:t>
            </a:r>
          </a:p>
          <a:p>
            <a:endParaRPr lang="en-US"/>
          </a:p>
          <a:p>
            <a:r>
              <a:rPr lang="en-US"/>
              <a:t>Many members are eager to help but don’t know where to start until someone asks.</a:t>
            </a:r>
          </a:p>
          <a:p>
            <a:endParaRPr lang="en-US"/>
          </a:p>
          <a:p>
            <a:r>
              <a:rPr lang="en-US"/>
              <a:t>When you delegate, be clear and specific. Explain the task, outline what success looks like, and share any deadlines or tools they might need. Then—and this part is essential—give them permission to complete the work in their own style instead of replicating your approach. </a:t>
            </a:r>
          </a:p>
          <a:p>
            <a:endParaRPr lang="en-US"/>
          </a:p>
          <a:p>
            <a:r>
              <a:rPr lang="en-US"/>
              <a:t>People feel more confident and creative when they have room to lead rather than feeling supervised.</a:t>
            </a:r>
          </a:p>
          <a:p>
            <a:endParaRPr lang="en-US"/>
          </a:p>
          <a:p>
            <a:r>
              <a:rPr lang="en-US"/>
              <a:t>Your job after delegating isn’t to hover; it’s to support. Ask, ‘What do you need from me to be successful?’ rather than, ‘Did you get this done?’ Schedule agreed-upon checkpoints so follow-up feels collaborative, not controlling. </a:t>
            </a:r>
          </a:p>
          <a:p>
            <a:endParaRPr lang="en-US"/>
          </a:p>
          <a:p>
            <a:r>
              <a:rPr lang="en-US"/>
              <a:t>A quick text, a five-minute conversation, or a shared checklist keeps the work moving and shows you care about their success.</a:t>
            </a:r>
          </a:p>
          <a:p>
            <a:endParaRPr lang="en-US"/>
          </a:p>
          <a:p>
            <a:r>
              <a:rPr lang="en-US"/>
              <a:t>Committee chairs especially thrive when expectations are clear from the start. </a:t>
            </a:r>
          </a:p>
          <a:p>
            <a:endParaRPr lang="en-US"/>
          </a:p>
          <a:p>
            <a:r>
              <a:rPr lang="en-US"/>
              <a:t>And always recognize progress. A thank-you during a meeting, a shout-out in a newsletter, or a short note of appreciation does more than reward work—it reinforces that leadership is shared and valued in your club.</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In this next section, we will look at how to build effective and meaningful meetings.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Meetings are often the first experience guests have—and the consistent touchpoint members rely on. </a:t>
            </a:r>
          </a:p>
          <a:p>
            <a:endParaRPr lang="en-US"/>
          </a:p>
          <a:p>
            <a:r>
              <a:rPr lang="en-US"/>
              <a:t>For a prospective member visiting for the first time, the meeting sets the tone for what Kiwanis feels like.</a:t>
            </a:r>
          </a:p>
          <a:p>
            <a:endParaRPr lang="en-US"/>
          </a:p>
          <a:p>
            <a:r>
              <a:rPr lang="en-US"/>
              <a:t>The way you run that meeting shapes your club’s culture. </a:t>
            </a:r>
          </a:p>
          <a:p>
            <a:endParaRPr lang="en-US"/>
          </a:p>
          <a:p>
            <a:r>
              <a:rPr lang="en-US"/>
              <a:t>Members deserve clarity and need to know what to expect when they come to the meetings. </a:t>
            </a:r>
          </a:p>
          <a:p>
            <a:endParaRPr lang="en-US"/>
          </a:p>
          <a:p>
            <a:r>
              <a:rPr lang="en-US"/>
              <a:t>It can be helpful to send an organized agenda ahead of time.</a:t>
            </a:r>
          </a:p>
          <a:p>
            <a:endParaRPr lang="en-US"/>
          </a:p>
          <a:p>
            <a:r>
              <a:rPr lang="en-US"/>
              <a:t>When meetings are organized, welcoming and purposeful, people want to participate. </a:t>
            </a:r>
          </a:p>
          <a:p>
            <a:endParaRPr lang="en-US"/>
          </a:p>
          <a:p>
            <a:r>
              <a:rPr lang="en-US"/>
              <a:t>When meetings feel long, confusing or repetitive, members naturally drift away.</a:t>
            </a:r>
          </a:p>
          <a:p>
            <a:endParaRPr lang="en-US"/>
          </a:p>
          <a:p>
            <a:r>
              <a:rPr lang="en-US"/>
              <a:t>Adding fun doesn’t mean losing focus. </a:t>
            </a:r>
          </a:p>
          <a:p>
            <a:endParaRPr lang="en-US"/>
          </a:p>
          <a:p>
            <a:r>
              <a:rPr lang="en-US"/>
              <a:t>An engaging meeting means creating moments that make people smile and feel connected. </a:t>
            </a:r>
          </a:p>
          <a:p>
            <a:endParaRPr lang="en-US"/>
          </a:p>
          <a:p>
            <a:r>
              <a:rPr lang="en-US"/>
              <a:t>A quick icebreaker, a member spotlight or even a short trivia question can energize the room and break up the routine.</a:t>
            </a:r>
          </a:p>
          <a:p>
            <a:endParaRPr lang="en-US"/>
          </a:p>
          <a:p>
            <a:r>
              <a:rPr lang="en-US"/>
              <a:t>Fun builds relationships—and relationships build engagement.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Now let’s take a look at a simple example of a club meeting agenda. </a:t>
            </a:r>
          </a:p>
          <a:p>
            <a:endParaRPr lang="en-US"/>
          </a:p>
          <a:p>
            <a:r>
              <a:rPr lang="en-US"/>
              <a:t>This will give you an idea of how the flow of a meeting can stay organized, engaging and predictable for members.</a:t>
            </a:r>
          </a:p>
          <a:p>
            <a:endParaRPr lang="en-US"/>
          </a:p>
          <a:p>
            <a:r>
              <a:rPr lang="en-US"/>
              <a:t>(Briefly explain how the example club meeting agenda is organized.)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Board meetings should stay focused on the club’s strategic goals, follow bylaws and keep discussions purposeful. </a:t>
            </a:r>
          </a:p>
          <a:p>
            <a:endParaRPr lang="en-US"/>
          </a:p>
          <a:p>
            <a:r>
              <a:rPr lang="en-US"/>
              <a:t>Many clubs choose a consistent monthly meeting time to build reliability.</a:t>
            </a:r>
          </a:p>
          <a:p>
            <a:endParaRPr lang="en-US"/>
          </a:p>
          <a:p>
            <a:r>
              <a:rPr lang="en-US"/>
              <a:t>As president, a best practice is to draft the agenda about a week in advance and send it to the board along with the previous minutes and financial reports. </a:t>
            </a:r>
          </a:p>
          <a:p>
            <a:endParaRPr lang="en-US"/>
          </a:p>
          <a:p>
            <a:r>
              <a:rPr lang="en-US"/>
              <a:t>You can ask officers and committee chairs to submit updates beforehand so the meeting can stay efficient.</a:t>
            </a:r>
          </a:p>
          <a:p>
            <a:endParaRPr lang="en-US"/>
          </a:p>
          <a:p>
            <a:r>
              <a:rPr lang="en-US"/>
              <a:t>During the meeting, start on time, state the objectives clearly and follow the agenda. </a:t>
            </a:r>
          </a:p>
          <a:p>
            <a:endParaRPr lang="en-US"/>
          </a:p>
          <a:p>
            <a:r>
              <a:rPr lang="en-US"/>
              <a:t>The club should use Robert’s Rules of Order for motions and voting and keep discussion centered on policy, strategy and the club’s strategic plan.</a:t>
            </a:r>
          </a:p>
          <a:p>
            <a:endParaRPr lang="en-US"/>
          </a:p>
          <a:p>
            <a:r>
              <a:rPr lang="en-US"/>
              <a:t>As the leader of board meetings, you can encourage balanced input, manage time respectfully and address conflict professionally, referring to bylaws when necessary. </a:t>
            </a:r>
          </a:p>
          <a:p>
            <a:endParaRPr lang="en-US"/>
          </a:p>
          <a:p>
            <a:r>
              <a:rPr lang="en-US"/>
              <a:t>And don't forget the importance of regularly reviewing key areas, such as —membership, service projects and finances. </a:t>
            </a:r>
          </a:p>
          <a:p>
            <a:endParaRPr lang="en-US"/>
          </a:p>
          <a:p>
            <a:r>
              <a:rPr lang="en-US"/>
              <a:t>Before adjourning, summarize major decisions and encourage the club secretary to send follow-up action items within 48 hours.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Now let’s take a look at a simple example of a board meeting agenda. </a:t>
            </a:r>
          </a:p>
          <a:p>
            <a:endParaRPr lang="en-US"/>
          </a:p>
          <a:p>
            <a:r>
              <a:rPr lang="en-US"/>
              <a:t>This will give you an idea of how the flow of a meeting can stay organized and predictable for members.</a:t>
            </a:r>
          </a:p>
          <a:p>
            <a:endParaRPr lang="en-US"/>
          </a:p>
          <a:p>
            <a:r>
              <a:rPr lang="en-US"/>
              <a:t>(Again, briefly go over each item of this example board meeting agenda.</a:t>
            </a:r>
          </a:p>
          <a:p>
            <a:endParaRPr lang="en-US"/>
          </a:p>
          <a:p>
            <a:r>
              <a:rPr lang="en-US"/>
              <a:t>Encourage them to adapt the board meeting agenda for their club, its membership and their needs.)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(Again, briefly go over each item of this example board meeting agenda.</a:t>
            </a:r>
          </a:p>
          <a:p>
            <a:endParaRPr lang="en-US"/>
          </a:p>
          <a:p>
            <a:r>
              <a:rPr lang="en-US"/>
              <a:t>Encourage them to adapt the board meeting agenda for their club, its membership and their needs.)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Your club bylaws matter most when you’re running meetings because they outline exactly how decisions are made — who votes on what, when motions are required and what authority the board has versus the full membership. Think of them as your club’s operating manual; as president, it’s your job to ensure meetings follow those rules. </a:t>
            </a:r>
          </a:p>
          <a:p>
            <a:r>
              <a:rPr lang="en-US"/>
              <a:t>Your club secretary supports this by keeping the current bylaws accessible, tracking needed updates and submitting revisions to Kiwanis International once they are approved. </a:t>
            </a:r>
          </a:p>
          <a:p>
            <a:endParaRPr lang="en-US"/>
          </a:p>
          <a:p>
            <a:r>
              <a:rPr lang="en-US"/>
              <a:t>To understand what requires a club vote versus a board vote, always refer to your bylaws. A simple guideline is: </a:t>
            </a:r>
          </a:p>
          <a:p>
            <a:r>
              <a:rPr lang="en-US"/>
              <a:t>The board handles routine governance, internal operations and items delegated to them. </a:t>
            </a:r>
          </a:p>
          <a:p>
            <a:r>
              <a:rPr lang="en-US"/>
              <a:t>The full membership votes on anything involving bylaws, dues or fees, member rights or major commitments. </a:t>
            </a:r>
          </a:p>
          <a:p>
            <a:endParaRPr lang="en-US"/>
          </a:p>
          <a:p>
            <a:r>
              <a:rPr lang="en-US"/>
              <a:t>This distinction protects transparency and prevents a few people from making decisions the entire club should own. </a:t>
            </a:r>
          </a:p>
          <a:p>
            <a:r>
              <a:rPr lang="en-US"/>
              <a:t>Each year, review the Standard Form for Club Bylaws with your board so everyone is clear on the rules that guide your work. Your secretary can locate the current version in Kiwanis Engage and ensure all officers have access. If your club has a bylaws committee, involve them when needed. </a:t>
            </a:r>
          </a:p>
          <a:p>
            <a:endParaRPr lang="en-US"/>
          </a:p>
          <a:p>
            <a:r>
              <a:rPr lang="en-US"/>
              <a:t>Your job isn’t to rewrite bylaws — changes can only be made within the options allowed by Kiwanis International for consistency across all clubs. When updates are needed, the board recommends changes, but the full membership votes on them. Members must receive at least 14 days’ notice before a bylaws vote. At that meeting, confirm you have quorum (one-third of active members), present the recommended changes and call for a vote. Adoption requires a two-thirds majority of those present. </a:t>
            </a:r>
          </a:p>
          <a:p>
            <a:endParaRPr lang="en-US"/>
          </a:p>
          <a:p>
            <a:r>
              <a:rPr lang="en-US"/>
              <a:t>After approval, the secretary finalizes the edits in Kiwanis Engage, submits them for confirmation and stores the updated bylaws in the club’s permanent files so all officers can access them. The same process applies to any future amendments. </a:t>
            </a:r>
          </a:p>
          <a:p>
            <a:r>
              <a:rPr lang="en-US"/>
              <a:t>When presidents reference their bylaws during meetings — to clarify a motion, guide a decision or confirm voting requirements — it creates fairness, consistency and trust.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Clear communication builds trust, transparency, and connection within your club. </a:t>
            </a:r>
          </a:p>
          <a:p>
            <a:endParaRPr lang="en-US"/>
          </a:p>
          <a:p>
            <a:r>
              <a:rPr lang="en-US"/>
              <a:t>When members understand what’s happening in meetings and why decisions matter, they feel included and empowered.</a:t>
            </a:r>
          </a:p>
          <a:p>
            <a:endParaRPr lang="en-US"/>
          </a:p>
          <a:p>
            <a:r>
              <a:rPr lang="en-US"/>
              <a:t>The goal isn’t lengthy reports—it’s simple, consistent updates that keep everyone informed and involved. </a:t>
            </a:r>
          </a:p>
          <a:p>
            <a:endParaRPr lang="en-US"/>
          </a:p>
          <a:p>
            <a:r>
              <a:rPr lang="en-US"/>
              <a:t>Share highlights after each board or club meeting through your secretary’s recap and reinforce them with quick verbal updates during club meetings.</a:t>
            </a:r>
          </a:p>
          <a:p>
            <a:endParaRPr lang="en-US"/>
          </a:p>
          <a:p>
            <a:r>
              <a:rPr lang="en-US"/>
              <a:t>Follow up with newsletters, texts, or group messages so members receive information in the way that works best for them. </a:t>
            </a:r>
          </a:p>
          <a:p>
            <a:endParaRPr lang="en-US"/>
          </a:p>
          <a:p>
            <a:r>
              <a:rPr lang="en-US"/>
              <a:t>Communicate upcoming events, deadlines, responsibilities and needs clearly so members can plan ahead and participate confidently.</a:t>
            </a:r>
          </a:p>
          <a:p>
            <a:endParaRPr lang="en-US"/>
          </a:p>
          <a:p>
            <a:r>
              <a:rPr lang="en-US"/>
              <a:t>Celebrate progress along the way to keep the tone positive and show that their efforts make an impact. </a:t>
            </a:r>
          </a:p>
          <a:p>
            <a:endParaRPr lang="en-US"/>
          </a:p>
          <a:p>
            <a:r>
              <a:rPr lang="en-US"/>
              <a:t>Invite feedback and suggestions to remind members that communication goes both ways and their voices matter.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Conflict is normal in every club — especially during meetings. Most conflict isn’t personal; it usually stems from miscommunication or differing expectations. Your steady leadership helps members move through moments of discomfort and refocus on what truly matters. </a:t>
            </a:r>
          </a:p>
          <a:p>
            <a:endParaRPr lang="en-US"/>
          </a:p>
          <a:p>
            <a:r>
              <a:rPr lang="en-US"/>
              <a:t>With your help, a club can handle conflict effectively: </a:t>
            </a:r>
          </a:p>
          <a:p>
            <a:r>
              <a:rPr lang="en-US"/>
              <a:t>Take a breath and stay composed — your demeanor sets the tone. </a:t>
            </a:r>
          </a:p>
          <a:p>
            <a:endParaRPr lang="en-US"/>
          </a:p>
          <a:p>
            <a:r>
              <a:rPr lang="en-US"/>
              <a:t>Listen without interrupting so members feel heard and ask clarifying questions to understand different perspectives. </a:t>
            </a:r>
          </a:p>
          <a:p>
            <a:endParaRPr lang="en-US"/>
          </a:p>
          <a:p>
            <a:r>
              <a:rPr lang="en-US"/>
              <a:t>Redirect attention to the club’s mission or strategic priorities to bring the focus back to common goals</a:t>
            </a:r>
          </a:p>
          <a:p>
            <a:r>
              <a:rPr lang="en-US"/>
              <a:t>. </a:t>
            </a:r>
          </a:p>
          <a:p>
            <a:r>
              <a:rPr lang="en-US"/>
              <a:t>If a conversation becomes sensitive, offer to continue it privately after the meeting. </a:t>
            </a:r>
          </a:p>
          <a:p>
            <a:endParaRPr lang="en-US"/>
          </a:p>
          <a:p>
            <a:r>
              <a:rPr lang="en-US"/>
              <a:t>End with gratitude and reinforce the club’s shared purpose so everyone leaves feeling respected and aligned. </a:t>
            </a:r>
          </a:p>
          <a:p>
            <a:r>
              <a:rPr lang="en-US"/>
              <a:t>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We’ll begin with expectations to ensure we have a respectful training environment.</a:t>
            </a:r>
          </a:p>
          <a:p>
            <a:endParaRPr lang="en-US"/>
          </a:p>
          <a:p>
            <a:r>
              <a:rPr lang="en-US"/>
              <a:t>Then we'll jump into looking at what the club president does in our club president 101 training.</a:t>
            </a:r>
          </a:p>
          <a:p>
            <a:endParaRPr lang="en-US"/>
          </a:p>
          <a:p>
            <a:r>
              <a:rPr lang="en-US"/>
              <a:t>From there, we move into a year-at-a-glance so you can see how your responsibilities shift over time. </a:t>
            </a:r>
          </a:p>
          <a:p>
            <a:endParaRPr lang="en-US"/>
          </a:p>
          <a:p>
            <a:r>
              <a:rPr lang="en-US"/>
              <a:t>Then we’ll look at the key resources that support you throughout the year, followed by time for questions.  </a:t>
            </a:r>
          </a:p>
          <a:p>
            <a:endParaRPr lang="en-US"/>
          </a:p>
          <a:p>
            <a:r>
              <a:rPr lang="en-US"/>
              <a:t>My goal is that you leave today feeling supported and able to start strong. </a:t>
            </a:r>
          </a:p>
          <a:p>
            <a:endParaRPr lang="en-US"/>
          </a:p>
          <a:p>
            <a:r>
              <a:rPr lang="en-US"/>
              <a:t>And please keep in mind, there will be more in-depth training available in Club President 201, where we’ll take an even closer look at how to carry out each responsibility with accuracy and confidence.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In this section, we’ll look at how to grow membership with intention and how to care for members so they want to stay and serve alongside you.</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Membership is the heartbeat of your club — and keeping it strong starts with a warm, welcoming culture. People stay where they feel seen, appreciated and connected. When members experience kindness and genuine community, they don’t just stay active — they naturally invite others to join them.</a:t>
            </a:r>
          </a:p>
          <a:p>
            <a:endParaRPr lang="en-US"/>
          </a:p>
          <a:p>
            <a:r>
              <a:rPr lang="en-US"/>
              <a:t>Retention grows from intentional actions and small moments of care. As president, you model this by greeting members and guests warmly, making introductions and ensuring no one sits alone. These simple gestures send a powerful message that people matter.</a:t>
            </a:r>
          </a:p>
          <a:p>
            <a:endParaRPr lang="en-US"/>
          </a:p>
          <a:p>
            <a:r>
              <a:rPr lang="en-US"/>
              <a:t>But culture is a shared effort. Encourage members to check in on someone they haven’t seen, sit with new faces and reach out when someone drifts away. A quick “We miss you” can be all it takes to bring someone back.</a:t>
            </a:r>
          </a:p>
          <a:p>
            <a:endParaRPr lang="en-US"/>
          </a:p>
          <a:p>
            <a:r>
              <a:rPr lang="en-US"/>
              <a:t>Inside meetings, build an atmosphere that keeps people engaged. Recognize contributions, invite participation and leave space for social connection. Help members find roles that match their strengths so they feel useful, supported and not overwhelmed. Pair members on projects to deepen relationships and keep communication inclusive.</a:t>
            </a:r>
          </a:p>
          <a:p>
            <a:endParaRPr lang="en-US"/>
          </a:p>
          <a:p>
            <a:r>
              <a:rPr lang="en-US"/>
              <a:t>Connection outside the meeting room matters too. Casual coffees, dinners or small group outings give people space to relax, laugh and build friendships — relationships that bring them back even after busy or difficult seasons.</a:t>
            </a:r>
          </a:p>
          <a:p>
            <a:endParaRPr lang="en-US"/>
          </a:p>
          <a:p>
            <a:r>
              <a:rPr lang="en-US"/>
              <a:t>Don’t forget former or inactive members. Many stepped away simply because life got full. A personal invitation — a phone call, handwritten note or warm message — can reopen the door. Share what’s new and exciting in the club and give them an easy, low-pressure way to re-engage, like a single service project or social event.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Membership grows strongest when it’s a shared responsibility, not the job of one membership chair. When the whole club participates, the work feels lighter, energy increases and momentum builds.</a:t>
            </a:r>
          </a:p>
          <a:p>
            <a:endParaRPr lang="en-US"/>
          </a:p>
          <a:p>
            <a:r>
              <a:rPr lang="en-US"/>
              <a:t>Start by inviting more people into the process. Ask officers, committees and members to help welcome guests, follow up with prospects and share opportunities. When everyone sees they have a role, engagement rises.</a:t>
            </a:r>
          </a:p>
          <a:p>
            <a:endParaRPr lang="en-US"/>
          </a:p>
          <a:p>
            <a:r>
              <a:rPr lang="en-US"/>
              <a:t>Make growth visible. Share monthly membership updates and celebrate new members and milestones. Highlight progress in newsletters and add a brief “Membership Moment” to meetings to recognize people who brought guests or helped someone get involved.</a:t>
            </a:r>
          </a:p>
          <a:p>
            <a:endParaRPr lang="en-US"/>
          </a:p>
          <a:p>
            <a:r>
              <a:rPr lang="en-US"/>
              <a:t>Bring membership activity into the community as well. Host open houses, invite prospects to service projects and use social media to showcase your impact. The more people see Kiwanis in action, the easier it is to attract new members.</a:t>
            </a:r>
          </a:p>
          <a:p>
            <a:endParaRPr lang="en-US"/>
          </a:p>
          <a:p>
            <a:r>
              <a:rPr lang="en-US"/>
              <a:t>At the same time, make inviting simple. Provide members with tools like a short elevator speech, digital invitations or talking points they can share. Encourage committees to greet and connect with guests at meetings and events. Have a membership committee track prospects and follow up so no one slips through the cracks.</a:t>
            </a:r>
          </a:p>
          <a:p>
            <a:endParaRPr lang="en-US"/>
          </a:p>
          <a:p>
            <a:r>
              <a:rPr lang="en-US"/>
              <a:t>Finally, make the joining process clear and welcoming. Explain steps, dues and benefits, and pair every new member with orientation and a mentor to help them feel supported from the start.</a:t>
            </a:r>
          </a:p>
          <a:p>
            <a:endParaRPr lang="en-US"/>
          </a:p>
          <a:p>
            <a:r>
              <a:rPr lang="en-US"/>
              <a:t>When people feel welcomed, included and involved, they stay— and they naturally invite others to join them.</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Bringing in a new member is only the beginning — the first few weeks determine how connected and confident they feel. The goal is to create an experience that makes them want to stay.</a:t>
            </a:r>
          </a:p>
          <a:p>
            <a:endParaRPr lang="en-US"/>
          </a:p>
          <a:p>
            <a:r>
              <a:rPr lang="en-US"/>
              <a:t>Start with a prompt orientation. This is your chance to introduce the club’s mission, values and expectations, explain how the club is structured and walk through practical details like meeting schedules and service opportunities. </a:t>
            </a:r>
          </a:p>
          <a:p>
            <a:endParaRPr lang="en-US"/>
          </a:p>
          <a:p>
            <a:r>
              <a:rPr lang="en-US"/>
              <a:t>Holding orientation within the first month helps new members understand how they fit into the bigger picture.</a:t>
            </a:r>
          </a:p>
          <a:p>
            <a:endParaRPr lang="en-US"/>
          </a:p>
          <a:p>
            <a:r>
              <a:rPr lang="en-US"/>
              <a:t>Next, assign a mentor. A mentor checks in regularly, answers questions, introduces the new member to others and helps them feel comfortable. A strong mentoring relationship can quickly turn curiosity into confidence.</a:t>
            </a:r>
          </a:p>
          <a:p>
            <a:endParaRPr lang="en-US"/>
          </a:p>
          <a:p>
            <a:r>
              <a:rPr lang="en-US"/>
              <a:t>Then, involve new members right away. Invite them to a service project, a committee meeting or another hands-on activity so they can experience the club in action.</a:t>
            </a:r>
          </a:p>
          <a:p>
            <a:endParaRPr lang="en-US"/>
          </a:p>
          <a:p>
            <a:r>
              <a:rPr lang="en-US"/>
              <a:t>Introduce them publicly at meetings and welcome them in newsletters or on social media so they feel seen and included.</a:t>
            </a:r>
          </a:p>
          <a:p>
            <a:endParaRPr lang="en-US"/>
          </a:p>
          <a:p>
            <a:r>
              <a:rPr lang="en-US"/>
              <a:t>Provide a simple welcome packet with upcoming dates, contacts and key resources, and add them to your communication channels so they never feel out of the loop. A casual coffee with the president or membership chair can deepen the personal connection.</a:t>
            </a:r>
          </a:p>
          <a:p>
            <a:endParaRPr lang="en-US"/>
          </a:p>
          <a:p>
            <a:r>
              <a:rPr lang="en-US"/>
              <a:t>As they participate, recognize their early contributions — even small ones — to reinforce that they matter. Follow up after their first few meetings to ask how things are going and what they’re curious about next. From there, offer clear next steps such as joining a committee or helping with a project.</a:t>
            </a:r>
          </a:p>
          <a:p>
            <a:endParaRPr lang="en-US"/>
          </a:p>
          <a:p>
            <a:r>
              <a:rPr lang="en-US"/>
              <a:t>When you orient promptly, assign a mentor and involve new members immediately, you set the stage for long-term engagement, stronger connection and a thriving club.</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Induction and installation ceremonies are important moments in the life of your club. Induction welcomes new members, and installation honors the new club officers who will lead in the year ahead. These ceremonies help people feel connected to your mission and excited about the future. </a:t>
            </a:r>
          </a:p>
          <a:p>
            <a:endParaRPr lang="en-US"/>
          </a:p>
          <a:p>
            <a:r>
              <a:rPr lang="en-US"/>
              <a:t>You don’t plan them alone. </a:t>
            </a:r>
          </a:p>
          <a:p>
            <a:endParaRPr lang="en-US"/>
          </a:p>
          <a:p>
            <a:r>
              <a:rPr lang="en-US"/>
              <a:t>The club secretary can organize details, prepare membership information and help the event run smoothly. </a:t>
            </a:r>
          </a:p>
          <a:p>
            <a:endParaRPr lang="en-US"/>
          </a:p>
          <a:p>
            <a:r>
              <a:rPr lang="en-US"/>
              <a:t>Your lieutenant governor also may assist — and in many districts, they even conduct officer installations using scripts that add tradition and significance. </a:t>
            </a:r>
          </a:p>
          <a:p>
            <a:endParaRPr lang="en-US"/>
          </a:p>
          <a:p>
            <a:r>
              <a:rPr lang="en-US"/>
              <a:t>As you prepare, make each moment personal. Invite a new member’s sponsor or mentor to introduce them and share why they’re a great fit. </a:t>
            </a:r>
          </a:p>
          <a:p>
            <a:endParaRPr lang="en-US"/>
          </a:p>
          <a:p>
            <a:r>
              <a:rPr lang="en-US"/>
              <a:t>Encourage inductees and incoming officers to invite family or friends. Use a simple script that calls each person by name and affirms the value they bring. Small touches — a Kiwanis pin, certificate or welcome card — make the moment memorable. </a:t>
            </a:r>
          </a:p>
          <a:p>
            <a:endParaRPr lang="en-US"/>
          </a:p>
          <a:p>
            <a:r>
              <a:rPr lang="en-US"/>
              <a:t>Keep your remarks high-level: share the club’s mission, the importance of service and the meaning of belonging to Kiwanis. For officers, briefly highlight the trust the club is placing in their leadership. </a:t>
            </a:r>
          </a:p>
          <a:p>
            <a:r>
              <a:rPr lang="en-US"/>
              <a:t>A thoughtful induction or installation leaves people proud of their commitment and energized for the year ahead, strengthening club culture and setting a positive tone for your new Kiwanis year.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In this section, we’ll explore how meaningful service projects and effective fundraising strengthen your club’s impact and visibility in the community.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Members stay engaged when they feel their efforts matter, so start by making service and fundraising projects both meaningful and enjoyable. </a:t>
            </a:r>
          </a:p>
          <a:p>
            <a:r>
              <a:rPr lang="en-US"/>
              <a:t>When people understand the impact their work has on children and the community, they participate with far more enthusiasm and pride. </a:t>
            </a:r>
          </a:p>
          <a:p>
            <a:endParaRPr lang="en-US"/>
          </a:p>
          <a:p>
            <a:r>
              <a:rPr lang="en-US"/>
              <a:t>As president, you can strengthen engagement by offering a variety of ways members can contribute—planning, volunteering, promoting, supporting behind the scenes, or even bringing family and friends to help. This flexibility makes participation possible for busy members and introduces potential new members through positive, hands-on experiences. </a:t>
            </a:r>
          </a:p>
          <a:p>
            <a:endParaRPr lang="en-US"/>
          </a:p>
          <a:p>
            <a:r>
              <a:rPr lang="en-US"/>
              <a:t>To help members feel confident stepping in, match tasks to their interests and strengths, keep responsibilities manageable and provide clear instructions so no one feels overwhelmed. Throughout the project, communicate the purpose and the progress so members can see the difference they’re making in real time. Afterward, recognize contributions publicly in meetings, newsletters, and social media and share photos and success stories that highlight the impact of their involvement. </a:t>
            </a:r>
          </a:p>
          <a:p>
            <a:endParaRPr lang="en-US"/>
          </a:p>
          <a:p>
            <a:r>
              <a:rPr lang="en-US"/>
              <a:t>When members can clearly see the results of their efforts—and feel appreciated for them—they stay connected, energized and excited to participate again.</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As club president, it’s important to understand the difference between a signature project and a service project. A signature project is large-scale, long-term and highly visible — something unique to your club and carried out annually or on an ongoing basis. A service project is typically smaller and occasional, such as hosting a food drive, but still meets an important community need. </a:t>
            </a:r>
          </a:p>
          <a:p>
            <a:endParaRPr lang="en-US"/>
          </a:p>
          <a:p>
            <a:r>
              <a:rPr lang="en-US"/>
              <a:t>Regardless of size, every successful project begins with identifying a real need. Talk with community partners, listen to schools and families, and use Achieving Club Excellence (ACE) Tools to determine where your club can make the greatest impact. Make sure the project aligns with your mission and strategic plan so members understand why it matters. </a:t>
            </a:r>
          </a:p>
          <a:p>
            <a:endParaRPr lang="en-US"/>
          </a:p>
          <a:p>
            <a:r>
              <a:rPr lang="en-US"/>
              <a:t>Involve members early by inviting committees and volunteers into the conversation. Select a capable project chair and build a team with clear roles like volunteer coordinator, supply manager or communications lead. Create a simple project plan outlining the purpose, goals, timeline, resources, budget and needed partners. Clear expectations keep the project organized and reduce stress. </a:t>
            </a:r>
          </a:p>
          <a:p>
            <a:endParaRPr lang="en-US"/>
          </a:p>
          <a:p>
            <a:r>
              <a:rPr lang="en-US"/>
              <a:t>As planning continues, communicate regularly with your club and the community through updates, promotions and partnerships. Monitor progress, adjust timelines as needed and keep the team informed. </a:t>
            </a:r>
          </a:p>
          <a:p>
            <a:endParaRPr lang="en-US"/>
          </a:p>
          <a:p>
            <a:r>
              <a:rPr lang="en-US"/>
              <a:t>Once the project is complete, recognize volunteers, celebrate the impact publicly and document lessons learned for future leaders. </a:t>
            </a:r>
          </a:p>
          <a:p>
            <a:r>
              <a:rPr lang="en-US"/>
              <a:t>Whether it’s a signature project or a smaller service activity, success comes from identifying a need, engaging members early, assigning clear roles, communicating well and celebrating the results.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Purposeful fundraising begins with clarity and transparency. Members and the community should always understand how funds will be used—whether for service projects, scholarships, charitable donations or essential administrative needs. Clear communication builds trust and strengthens support.</a:t>
            </a:r>
          </a:p>
          <a:p>
            <a:endParaRPr lang="en-US"/>
          </a:p>
          <a:p>
            <a:r>
              <a:rPr lang="en-US"/>
              <a:t>Start by determining exactly how much money your club needs for the year. With clear financial goals, you can choose fundraisers that match your club’s size, energy and capacity instead of overwhelming volunteers.</a:t>
            </a:r>
          </a:p>
          <a:p>
            <a:endParaRPr lang="en-US"/>
          </a:p>
          <a:p>
            <a:r>
              <a:rPr lang="en-US"/>
              <a:t>A strong fundraising chair and committee are essential. Equip them with a simple plan that outlines goals, budget, marketing strategies and volunteer needs. Planning early gives time to promote the fundraiser across multiple channels and build excitement.</a:t>
            </a:r>
          </a:p>
          <a:p>
            <a:endParaRPr lang="en-US"/>
          </a:p>
          <a:p>
            <a:r>
              <a:rPr lang="en-US"/>
              <a:t>During the fundraiser, track participation, revenue, expenses and community engagement. This helps your club see what’s working and what may need adjustment. After the event, evaluate results and celebrate success to encourage continued growth and motivation.</a:t>
            </a:r>
          </a:p>
          <a:p>
            <a:endParaRPr lang="en-US"/>
          </a:p>
          <a:p>
            <a:r>
              <a:rPr lang="en-US"/>
              <a:t>When fundraising is intentional and transparent, it strengthens your club’s sustainability and increases your impact throughout the year.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In this section, we’ll cover how to lead effectively inside the club and how to connect confidently within the Kiwanis community.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(Presenter note: Add in any of your own expectations in the last bullet point before the presentation.)</a:t>
            </a:r>
          </a:p>
          <a:p>
            <a:endParaRPr lang="en-US"/>
          </a:p>
          <a:p>
            <a:r>
              <a:rPr lang="en-US"/>
              <a:t>To make this a meaningful session for everyone, here are just a few expectations. </a:t>
            </a:r>
          </a:p>
          <a:p>
            <a:endParaRPr lang="en-US"/>
          </a:p>
          <a:p>
            <a:r>
              <a:rPr lang="en-US"/>
              <a:t>First, be present. We know life is busy. Give yourself permission to be here fully — today is about your growth. </a:t>
            </a:r>
          </a:p>
          <a:p>
            <a:endParaRPr lang="en-US"/>
          </a:p>
          <a:p>
            <a:r>
              <a:rPr lang="en-US"/>
              <a:t>Second, respect the perspectives shared by others. Every club is unique, and we can all learn from different experiences. </a:t>
            </a:r>
          </a:p>
          <a:p>
            <a:endParaRPr lang="en-US"/>
          </a:p>
          <a:p>
            <a:r>
              <a:rPr lang="en-US"/>
              <a:t>Third, listen actively, not just waiting for your turn, but truly hearing others. </a:t>
            </a:r>
          </a:p>
          <a:p>
            <a:endParaRPr lang="en-US"/>
          </a:p>
          <a:p>
            <a:r>
              <a:rPr lang="en-US"/>
              <a:t>And lastly, ask questions whenever you need to. We are here to learn together.</a:t>
            </a:r>
          </a:p>
          <a:p>
            <a:endParaRPr lang="en-US"/>
          </a:p>
          <a:p>
            <a:r>
              <a:rPr lang="en-US"/>
              <a:t>Are there any other expectations you would like to ask of the group today?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Supporting your fellow club leaders is one of the president’s most important responsibilities. Your goal isn’t to micromanage — it’s to build a strong leadership team that grows throughout the year.</a:t>
            </a:r>
          </a:p>
          <a:p>
            <a:endParaRPr lang="en-US"/>
          </a:p>
          <a:p>
            <a:r>
              <a:rPr lang="en-US"/>
              <a:t>Start by clarifying officer roles and ensuring all officers complete their Club Leadership Education (CLE) training. Clear expectations give everyone the foundation they need to succeed.</a:t>
            </a:r>
          </a:p>
          <a:p>
            <a:endParaRPr lang="en-US"/>
          </a:p>
          <a:p>
            <a:r>
              <a:rPr lang="en-US"/>
              <a:t>From there, move into setting shared leadership goals. During the president’s planning conference, involve officers in creating goals for the year and assign ownership so each leader knows what they are responsible for.</a:t>
            </a:r>
          </a:p>
          <a:p>
            <a:endParaRPr lang="en-US"/>
          </a:p>
          <a:p>
            <a:r>
              <a:rPr lang="en-US"/>
              <a:t>Throughout the year, hold brief monthly check-ins to keep everyone aligned and address challenges early. These should be supportive conversations that encourage officers to think through their options. Use coaching questions like, “What options do you see?” or “What support would help you move forward?” to build confidence and leadership skills.</a:t>
            </a:r>
          </a:p>
          <a:p>
            <a:endParaRPr lang="en-US"/>
          </a:p>
          <a:p>
            <a:r>
              <a:rPr lang="en-US"/>
              <a:t>Finally, celebrate officer progress regularly. Recognizing both small wins and major accomplishments keeps motivation high and reinforces a positive, collaborative leadership culture.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Engaging with other Kiwanians is one of the best ways to spark new ideas, strengthen motivation and build collaboration.</a:t>
            </a:r>
          </a:p>
          <a:p>
            <a:endParaRPr lang="en-US"/>
          </a:p>
          <a:p>
            <a:r>
              <a:rPr lang="en-US"/>
              <a:t>Interclub visits and joint events let members see how other clubs run meetings, engage members and serve their communities—often inspiring fresh energy and creativity.</a:t>
            </a:r>
          </a:p>
          <a:p>
            <a:endParaRPr lang="en-US"/>
          </a:p>
          <a:p>
            <a:r>
              <a:rPr lang="en-US"/>
              <a:t>To plan a shared event, choose an activity that appeals to multiple Kiwanis-family clubs, such as a service project, fundraiser or social gathering. </a:t>
            </a:r>
          </a:p>
          <a:p>
            <a:endParaRPr lang="en-US"/>
          </a:p>
          <a:p>
            <a:r>
              <a:rPr lang="en-US"/>
              <a:t>Invite clubs early, confirm participation and assign clear responsibilities for planning, communication and setup. Share details widely through email, social media and meeting announcements. If youth are involved, ensure all adults follow Kiwanis Youth Protection Policies.</a:t>
            </a:r>
          </a:p>
          <a:p>
            <a:endParaRPr lang="en-US"/>
          </a:p>
          <a:p>
            <a:r>
              <a:rPr lang="en-US"/>
              <a:t>During the event, encourage members to connect, exchange ideas and learn from one another. Capture photos and stories and highlight the collaboration in newsletters and online platforms. </a:t>
            </a:r>
          </a:p>
          <a:p>
            <a:endParaRPr lang="en-US"/>
          </a:p>
          <a:p>
            <a:r>
              <a:rPr lang="en-US"/>
              <a:t>Afterward, thank each participating club and share the impact so everyone sees the value of working together.</a:t>
            </a:r>
          </a:p>
          <a:p>
            <a:endParaRPr lang="en-US"/>
          </a:p>
          <a:p>
            <a:r>
              <a:rPr lang="en-US"/>
              <a:t>Regular interclub activities strengthen relationships across your division and remind members that Kiwanis is more creative, joyful and effective when we collaborate. </a:t>
            </a:r>
          </a:p>
          <a:p>
            <a:endParaRPr lang="en-US"/>
          </a:p>
          <a:p>
            <a:r>
              <a:rPr lang="en-US"/>
              <a:t>Other optional ways to connect include attending division council meetings, mid-year or district conventions and Kiwanis International Convention—all great opportunities for networking, learning and building meaningful Kiwanis relationships.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Your lieutenant governor is one of your most important district partners. Their role is to keep you connected to district goals, share ideas that have worked for other clubs and direct you to resources when challenges come up.</a:t>
            </a:r>
          </a:p>
          <a:p>
            <a:endParaRPr lang="en-US"/>
          </a:p>
          <a:p>
            <a:r>
              <a:rPr lang="en-US"/>
              <a:t>Consistent communication makes this partnership effective. A short monthly update—your club’s recent projects, membership activity, concerns or questions—gives your lt. governor the information they need to support you. With that context, they can connect you with another club for ideas, recommend strategies, or point you to leadership or membership tools that address your specific needs.</a:t>
            </a:r>
          </a:p>
          <a:p>
            <a:r>
              <a:rPr lang="en-US"/>
              <a:t>Be open about both progress and problems. </a:t>
            </a:r>
          </a:p>
          <a:p>
            <a:endParaRPr lang="en-US"/>
          </a:p>
          <a:p>
            <a:r>
              <a:rPr lang="en-US"/>
              <a:t>Let them know when you add new members, complete a major service project or reach an SLP milestone. And be honest about issues like declining attendance, officer burnout or difficulty filling roles. They can only help with what they know.</a:t>
            </a:r>
          </a:p>
          <a:p>
            <a:endParaRPr lang="en-US"/>
          </a:p>
          <a:p>
            <a:r>
              <a:rPr lang="en-US"/>
              <a:t>The district secretary is equally important. They guide you through reporting deadlines, membership and officer updates, dues questions, required forms and procedural details. When you’re uncertain about administrative steps, the district secretary is the person who ensures you remain accurate and compliant.</a:t>
            </a:r>
          </a:p>
          <a:p>
            <a:endParaRPr lang="en-US"/>
          </a:p>
          <a:p>
            <a:r>
              <a:rPr lang="en-US"/>
              <a:t>These district partners help you solve problems faster, stay aligned with Kiwanis expectations and keep your club running smoothly. Consistent communication with them makes your leadership stronger and your year far easier to manage.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In this section, we’ll explore what it takes to open, support, and grow great SLP clubs in partnership with your local schools and advisors — including the Youth Protection requirements that keep every student safe.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Supporting SLP clubs is one of the most meaningful contributions you can make as a Kiwanis president. Opening and supporting an SLP begins with relationships — noticing where students would benefit from leadership, service and a sense of belonging, and inviting schools into a simple conversation about partnering with Kiwanis. </a:t>
            </a:r>
          </a:p>
          <a:p>
            <a:endParaRPr lang="en-US"/>
          </a:p>
          <a:p>
            <a:r>
              <a:rPr lang="en-US"/>
              <a:t>When a school is interested, help the staff identify an enthusiastic advisor and work with your district’s SLP administrator to complete the charter paperwork. Your role is to make the process smooth by guiding the advisor, explaining expectations and reassuring them that your club will support them.  </a:t>
            </a:r>
          </a:p>
          <a:p>
            <a:endParaRPr lang="en-US"/>
          </a:p>
          <a:p>
            <a:r>
              <a:rPr lang="en-US"/>
              <a:t>Your board should approve the sponsorship and commit to providing both relational and financial support. </a:t>
            </a:r>
          </a:p>
          <a:p>
            <a:r>
              <a:rPr lang="en-US"/>
              <a:t>Once chartered, celebrate the launch and begin collaborating. Attend the club’s first meeting, install student officers and introduce your Kiwanis club as their partner. Invite students to your projects and join theirs to build early connection. </a:t>
            </a:r>
          </a:p>
          <a:p>
            <a:r>
              <a:rPr lang="en-US"/>
              <a:t>Ongoing support is key. Assign a liaison to communicate with advisors, attend meetings when possible and keep your club updated. Recognize SLP achievements during your meetings and look for ways to serve together. </a:t>
            </a:r>
          </a:p>
          <a:p>
            <a:endParaRPr lang="en-US"/>
          </a:p>
          <a:p>
            <a:r>
              <a:rPr lang="en-US"/>
              <a:t>Finally, ensure your club budgets for SLP support — whether that means supplies, dues assistance or scholarships. These investments help students feel valued and strengthen the bond between your Kiwanis club and the young leaders you serve.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It’s essential for every club president to stay informed about current Youth Protection requirements. </a:t>
            </a:r>
          </a:p>
          <a:p>
            <a:endParaRPr lang="en-US"/>
          </a:p>
          <a:p>
            <a:r>
              <a:rPr lang="en-US"/>
              <a:t>These policies exist to keep young people safe and to guide adults in creating a secure, respectful environment. </a:t>
            </a:r>
          </a:p>
          <a:p>
            <a:endParaRPr lang="en-US"/>
          </a:p>
          <a:p>
            <a:r>
              <a:rPr lang="en-US"/>
              <a:t>Requirements include things like completing volunteer training, following safe-interaction practices and clear boundaries, ensuring advisors are supported in their roles, monitoring compliance and addressing concerns promptly.</a:t>
            </a:r>
          </a:p>
          <a:p>
            <a:endParaRPr lang="en-US"/>
          </a:p>
          <a:p>
            <a:r>
              <a:rPr lang="en-US"/>
              <a:t>Because these policies do receive updates, your responsibility is to review the most current Youth Protection Guidelines regularly by visiting the Kiwanis International website. This ensures your club remains compliant and that every young person you serve is protected.</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In this section, we’ll look at how to build long-term sustainability for your club and create a strong succession plan for future leaders.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Sustainability begins with the mindset that your club should run smoothly with or without you. As president, your job is to build simple systems that anyone can follow, not carry everything on your shoulders. That means keeping information organized, documenting decisions, and sharing responsibilities so the club isn’t dependent on one person. </a:t>
            </a:r>
          </a:p>
          <a:p>
            <a:endParaRPr lang="en-US"/>
          </a:p>
          <a:p>
            <a:r>
              <a:rPr lang="en-US"/>
              <a:t>Work with the club secretary to create shared folders for minutes, budgets, project plans and membership data so future leaders can find what they need instantly. Use agendas, templates and repeatable processes instead of starting over each month. When you arrange your work this way, you make your own year easier while giving next year’s team a solid foundation to build on. </a:t>
            </a:r>
          </a:p>
          <a:p>
            <a:endParaRPr lang="en-US"/>
          </a:p>
          <a:p>
            <a:r>
              <a:rPr lang="en-US"/>
              <a:t>Sustainability isn’t about doing more — it’s about creating a club that works well long after your term ends.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Sustainable clubs don’t wait until election season to think about leadership — they develop people all year long.  </a:t>
            </a:r>
          </a:p>
          <a:p>
            <a:endParaRPr lang="en-US"/>
          </a:p>
          <a:p>
            <a:r>
              <a:rPr lang="en-US"/>
              <a:t>You begin by developing your officers. Remember, you want to meet with each officer early in your term to clarify expectations, review their monthly responsibilities and ask what support they need to feel confident. Show them how to use the Leadership Guide and checklists as practical tools, and then hold brief monthly check-ins to review progress, deadlines and discuss challenges. This steady rhythm builds accountability and helps officers grow into their roles rather than relying on you for every decision.</a:t>
            </a:r>
          </a:p>
          <a:p>
            <a:endParaRPr lang="en-US"/>
          </a:p>
          <a:p>
            <a:r>
              <a:rPr lang="en-US"/>
              <a:t>Next, focus on empowering your committees. Give each chair clear goals, the authority to lead their area, and the freedom to bring forward new ideas. Encourage them to run meetings, track progress, and ask for help when needed. When committees function independently and effectively, they become natural training grounds for future board members and reduce the workload on the president.</a:t>
            </a:r>
          </a:p>
          <a:p>
            <a:endParaRPr lang="en-US"/>
          </a:p>
          <a:p>
            <a:r>
              <a:rPr lang="en-US"/>
              <a:t>Finally, look for ways to encourage growth opportunities across the entire club. Invite emerging leaders to shadow officer roles, lead small projects, participate in planning conversations or attend district training events.</a:t>
            </a:r>
          </a:p>
          <a:p>
            <a:endParaRPr lang="en-US"/>
          </a:p>
          <a:p>
            <a:r>
              <a:rPr lang="en-US"/>
              <a:t>These experiences help members understand the broader Kiwanis structure, build confidence and see themselves as future leaders.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most important part of your transition is meeting directly with your successor — but strong transitions actually start long before that. </a:t>
            </a:r>
          </a:p>
          <a:p>
            <a:endParaRPr lang="en-US"/>
          </a:p>
          <a:p>
            <a:r>
              <a:rPr lang="en-US"/>
              <a:t>Succession planning isn’t about choosing the next president at the last minute; it’s about steadily developing leaders so no one feels unprepared.</a:t>
            </a:r>
          </a:p>
          <a:p>
            <a:endParaRPr lang="en-US"/>
          </a:p>
          <a:p>
            <a:r>
              <a:rPr lang="en-US"/>
              <a:t>Throughout the year, notice members who show curiosity, reliability, or leadership potential. Invite them to join committees, take on small tasks, or shadow officers so they can build confidence and see how the club operates. Talk openly about leadership opportunities so members clearly understand what roles exist and how they can grow into them.</a:t>
            </a:r>
          </a:p>
          <a:p>
            <a:endParaRPr lang="en-US"/>
          </a:p>
          <a:p>
            <a:r>
              <a:rPr lang="en-US"/>
              <a:t>A few months before elections, check in privately with potential candidates to answer questions and ease concerns. Your goal is to make leadership feel achievable, not intimidating.</a:t>
            </a:r>
          </a:p>
          <a:p>
            <a:endParaRPr lang="en-US"/>
          </a:p>
          <a:p>
            <a:r>
              <a:rPr lang="en-US"/>
              <a:t>After elections, schedule a dedicated transition meeting with the incoming president. Walk through key documents, calendars, club traditions, and ongoing projects so they understand the structure you’ve used to guide the work. </a:t>
            </a:r>
          </a:p>
          <a:p>
            <a:endParaRPr lang="en-US"/>
          </a:p>
          <a:p>
            <a:r>
              <a:rPr lang="en-US"/>
              <a:t>Review annual goals, major events, and any commitments already in motion so they know what to expect in their first several months.</a:t>
            </a:r>
          </a:p>
          <a:p>
            <a:r>
              <a:rPr lang="en-US"/>
              <a:t>Show them how to access shared drives, communication platforms, membership tools, and other systems the club relies on. Update permissions, transfer any necessary logins securely, and ensure leadership roles are properly reassigned.</a:t>
            </a:r>
          </a:p>
          <a:p>
            <a:endParaRPr lang="en-US"/>
          </a:p>
          <a:p>
            <a:r>
              <a:rPr lang="en-US"/>
              <a:t>Provide copies of agendas, strategic plans, reports, evaluations, and checklists so they have a clear record to reference. Share the President Annual Checklist or planning guide you use to stay organized, and reassure them that you’ll be available for questions as they find their footing.</a:t>
            </a:r>
          </a:p>
          <a:p>
            <a:endParaRPr lang="en-US"/>
          </a:p>
          <a:p>
            <a:r>
              <a:rPr lang="en-US"/>
              <a:t>Finally, encourage them to embrace improvement thoughtfully. Continuity matters, but small, sensible enhancements that strengthen systems or communication should be welcomed. Progress happens when improvements build on what already works.</a:t>
            </a:r>
          </a:p>
          <a:p>
            <a:endParaRPr lang="en-US"/>
          </a:p>
          <a:p>
            <a:r>
              <a:rPr lang="en-US"/>
              <a:t>A thorough, encouraging handoff builds confidence and keeps your club moving forward smoothly.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Before we get started, I want to give you a clear picture of what you’ll walk away with by the end of today’s session. </a:t>
            </a:r>
          </a:p>
          <a:p>
            <a:endParaRPr lang="en-US"/>
          </a:p>
          <a:p>
            <a:r>
              <a:rPr lang="en-US"/>
              <a:t>Club president 101 is all about understanding what the role includes and the responsibilities you’ll be managing throughout the year.</a:t>
            </a:r>
          </a:p>
          <a:p>
            <a:endParaRPr lang="en-US"/>
          </a:p>
          <a:p>
            <a:r>
              <a:rPr lang="en-US"/>
              <a:t>First, you’ll have a clear picture of what the club president is responsible for and the core duties that define the role.</a:t>
            </a:r>
          </a:p>
          <a:p>
            <a:endParaRPr lang="en-US"/>
          </a:p>
          <a:p>
            <a:r>
              <a:rPr lang="en-US"/>
              <a:t>Second, you’ll have a clear understanding of the key priorities that will guide your year as club president.</a:t>
            </a:r>
          </a:p>
          <a:p>
            <a:endParaRPr lang="en-US"/>
          </a:p>
          <a:p>
            <a:r>
              <a:rPr lang="en-US"/>
              <a:t>And finally, you’ll know which resources are available to support you throughout your term, so you always have a place to turn when you need information or guidance.</a:t>
            </a:r>
          </a:p>
          <a:p>
            <a:endParaRPr lang="en-US"/>
          </a:p>
          <a:p>
            <a:r>
              <a:rPr lang="en-US"/>
              <a:t>You don’t need to memorize everything today — you just need to understand what matters most and where to find support when you need it.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end of your term is just as important as the beginning. </a:t>
            </a:r>
          </a:p>
          <a:p>
            <a:endParaRPr lang="en-US"/>
          </a:p>
          <a:p>
            <a:r>
              <a:rPr lang="en-US"/>
              <a:t>A strong finish sets the tone for the next year and reinforces the idea that leadership is a gift passed from one person to the next. </a:t>
            </a:r>
          </a:p>
          <a:p>
            <a:endParaRPr lang="en-US"/>
          </a:p>
          <a:p>
            <a:r>
              <a:rPr lang="en-US"/>
              <a:t>Begin by celebrating your members’ accomplishments — acknowledge progress, highlight growth and remind everyone how their work changed the community. </a:t>
            </a:r>
          </a:p>
          <a:p>
            <a:endParaRPr lang="en-US"/>
          </a:p>
          <a:p>
            <a:r>
              <a:rPr lang="en-US"/>
              <a:t>As you transition out, hand over everything the next president needs. The goal is not to stay in charge but to stay supportive. </a:t>
            </a:r>
          </a:p>
          <a:p>
            <a:endParaRPr lang="en-US"/>
          </a:p>
          <a:p>
            <a:r>
              <a:rPr lang="en-US"/>
              <a:t>When you end your year by passing on clarity, organization and encouragement, you leave behind a club that feels proud, prepared and ready for whatever comes next.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Before we close today’s session, we’re going to take a moment to revisit the key resources introduced in Club President 101.</a:t>
            </a:r>
          </a:p>
          <a:p>
            <a:endParaRPr lang="en-US"/>
          </a:p>
          <a:p>
            <a:r>
              <a:rPr lang="en-US"/>
              <a:t>Even if you’ve seen them before, it’s helpful to refresh your understanding now that you’ve learned more about the president’s responsibilities and how these tools support your leadership throughout the year.</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(Presenter notes: Adjust this slide ahead of time to include any additional resources you want to share.)</a:t>
            </a:r>
          </a:p>
          <a:p>
            <a:endParaRPr lang="en-US"/>
          </a:p>
          <a:p>
            <a:r>
              <a:rPr lang="en-US"/>
              <a:t>The links in this slide deck will take you directly to resources, so you can explore them at your own pace and use them whenever you need guidance, templates or clarification.</a:t>
            </a:r>
          </a:p>
          <a:p>
            <a:endParaRPr lang="en-US"/>
          </a:p>
          <a:p>
            <a:r>
              <a:rPr lang="en-US"/>
              <a:t>Mentorship by other Kiwanis leaders provides valuable guidance, perspective and support from past officers, district leaders and fellow presidents.</a:t>
            </a:r>
          </a:p>
          <a:p>
            <a:endParaRPr lang="en-US"/>
          </a:p>
          <a:p>
            <a:r>
              <a:rPr lang="en-US"/>
              <a:t>The Annual Checklist gives presidents a month-by-month roadmap to stay on schedule with required tasks and responsibilities.</a:t>
            </a:r>
          </a:p>
          <a:p>
            <a:endParaRPr lang="en-US"/>
          </a:p>
          <a:p>
            <a:r>
              <a:rPr lang="en-US"/>
              <a:t>The Club Membership Planning Document helps presidents evaluate membership trends and set clear goals for recruitment, retention and engagement.</a:t>
            </a:r>
          </a:p>
          <a:p>
            <a:endParaRPr lang="en-US"/>
          </a:p>
          <a:p>
            <a:r>
              <a:rPr lang="en-US"/>
              <a:t>The Club President Website centralizes tools, checklists and best practices specifically created to support club presidents.</a:t>
            </a:r>
          </a:p>
          <a:p>
            <a:endParaRPr lang="en-US"/>
          </a:p>
          <a:p>
            <a:r>
              <a:rPr lang="en-US"/>
              <a:t>The Leadership Guide serves as a comprehensive reference outlining officer roles, procedures and essential Kiwanis policies.</a:t>
            </a:r>
          </a:p>
          <a:p>
            <a:endParaRPr lang="en-US"/>
          </a:p>
          <a:p>
            <a:r>
              <a:rPr lang="en-US"/>
              <a:t>Online member resources offer easily accessible tools, forms and information to help manage effective club operations.</a:t>
            </a:r>
          </a:p>
          <a:p>
            <a:endParaRPr lang="en-US"/>
          </a:p>
          <a:p>
            <a:r>
              <a:rPr lang="en-US"/>
              <a:t>The Club Toolbox supplies practical templates, guides and downloadable materials for leading meetings, projects and committees.</a:t>
            </a:r>
          </a:p>
          <a:p>
            <a:endParaRPr lang="en-US"/>
          </a:p>
          <a:p>
            <a:r>
              <a:rPr lang="en-US"/>
              <a:t>ACE Tools provide assessments, surveys and planning aids that strengthen member engagement and overall club health.</a:t>
            </a:r>
          </a:p>
          <a:p>
            <a:endParaRPr lang="en-US"/>
          </a:p>
          <a:p>
            <a:r>
              <a:rPr lang="en-US"/>
              <a:t>And finally, the Youth Protection Guidelines outline the required policies and background-check expectations for any volunteer who works directly with youth. </a:t>
            </a:r>
          </a:p>
          <a:p>
            <a:endParaRPr lang="en-US"/>
          </a:p>
          <a:p>
            <a:r>
              <a:rPr lang="en-US"/>
              <a:t>As a club officer, it is essential to review these guidelines regularly to ensure you and your club—including all members and SLP advisors—remain up to date and in full compliance. </a:t>
            </a:r>
          </a:p>
          <a:p>
            <a:endParaRPr lang="en-US"/>
          </a:p>
          <a:p>
            <a:r>
              <a:rPr lang="en-US"/>
              <a:t>Please visit the Youth Protection website to confirm your understanding of current requirements.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In this final section, we will take time to address your questions, clarify any remaining details and talk through real situations you may encounter as a club president.</a:t>
            </a:r>
          </a:p>
          <a:p>
            <a:endParaRPr lang="en-US"/>
          </a:p>
          <a:p>
            <a:r>
              <a:rPr lang="en-US"/>
              <a:t>(Virtual training): Please put your questions in the chat box and our team will do our best to address them.</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Thank you for being here today and for committing to grow even further in your leadership. By stepping into this role—and by taking time to strengthen your skills—you’re investing in the future of your club, your members and the community you serve.</a:t>
            </a:r>
          </a:p>
          <a:p>
            <a:endParaRPr lang="en-US"/>
          </a:p>
          <a:p>
            <a:r>
              <a:rPr lang="en-US"/>
              <a:t>Leading a Kiwanis club is both rewarding and challenging, and the impact you make extends far beyond meetings and agendas. </a:t>
            </a:r>
          </a:p>
          <a:p>
            <a:endParaRPr lang="en-US"/>
          </a:p>
          <a:p>
            <a:r>
              <a:rPr lang="en-US"/>
              <a:t>Your guidance shapes service, builds belonging and creates opportunities for your members to shine. </a:t>
            </a:r>
          </a:p>
          <a:p>
            <a:endParaRPr lang="en-US"/>
          </a:p>
          <a:p>
            <a:r>
              <a:rPr lang="en-US"/>
              <a:t>Your club is fortunate to have someone willing to lead with purpose and heart.</a:t>
            </a:r>
          </a:p>
          <a:p>
            <a:endParaRPr lang="en-US"/>
          </a:p>
          <a:p>
            <a:r>
              <a:rPr lang="en-US"/>
              <a:t>As you move forward, remember that you are not alone. </a:t>
            </a:r>
          </a:p>
          <a:p>
            <a:endParaRPr lang="en-US"/>
          </a:p>
          <a:p>
            <a:r>
              <a:rPr lang="en-US"/>
              <a:t>You have fellow officers, district leaders and an entire Kiwanis network ready to support you.</a:t>
            </a:r>
          </a:p>
          <a:p>
            <a:endParaRPr lang="en-US"/>
          </a:p>
          <a:p>
            <a:r>
              <a:rPr lang="en-US"/>
              <a:t>If you ever have questions, want help thinking through a situation or simply need a sounding board, please reach out anytime. </a:t>
            </a:r>
          </a:p>
          <a:p>
            <a:endParaRPr lang="en-US"/>
          </a:p>
          <a:p>
            <a:r>
              <a:rPr lang="en-US"/>
              <a:t>Thank you again for choosing to lead—and for choosing to make a difference. </a:t>
            </a:r>
          </a:p>
          <a:p>
            <a:endParaRPr lang="en-US"/>
          </a:p>
          <a:p>
            <a:r>
              <a:rPr lang="en-US"/>
              <a:t>Your year will matter. </a:t>
            </a:r>
          </a:p>
          <a:p>
            <a:endParaRPr lang="en-US"/>
          </a:p>
          <a:p>
            <a:r>
              <a:rPr lang="en-US"/>
              <a:t>Your leadership will matter. </a:t>
            </a:r>
          </a:p>
          <a:p>
            <a:endParaRPr lang="en-US"/>
          </a:p>
          <a:p>
            <a:r>
              <a:rPr lang="en-US"/>
              <a:t>And I can’t wait to see all the good your club will accomplish under your guidance.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(Insert international president-elect's video)</a:t>
            </a:r>
          </a:p>
          <a:p>
            <a:endParaRPr lang="en-US"/>
          </a:p>
          <a:p>
            <a:r>
              <a:rPr lang="en-US"/>
              <a:t>Before we begin our next section, we want to share a brief message from the Kiwanis International president-elect. </a:t>
            </a:r>
          </a:p>
          <a:p>
            <a:endParaRPr lang="en-US"/>
          </a:p>
          <a:p>
            <a:r>
              <a:rPr lang="en-US"/>
              <a:t>This welcome video is a reminder that your role as club president is part of something much larger than any one club.</a:t>
            </a:r>
          </a:p>
          <a:p>
            <a:endParaRPr lang="en-US"/>
          </a:p>
          <a:p>
            <a:r>
              <a:rPr lang="en-US"/>
              <a:t>As you watch, listen for the themes of leadership, service and connection—because those values are at the heart of everything we do in Kiwanis, and they’re reflected in the work you’ll carry out this year.</a:t>
            </a:r>
          </a:p>
          <a:p>
            <a:endParaRPr lang="en-US"/>
          </a:p>
          <a:p>
            <a:r>
              <a:rPr lang="en-US"/>
              <a:t>Let’s go ahead and play the video.</a:t>
            </a:r>
          </a:p>
          <a:p>
            <a:endParaRPr lang="en-US"/>
          </a:p>
          <a:p>
            <a:r>
              <a:rPr lang="en-US"/>
              <a:t>(Presenter note: play the video.)</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club president’s responsibilities include keeping the club organized and moving forward by providing clear direction, steady leadership and consistent follow-through.</a:t>
            </a:r>
          </a:p>
          <a:p>
            <a:endParaRPr lang="en-US"/>
          </a:p>
          <a:p>
            <a:r>
              <a:rPr lang="en-US"/>
              <a:t>They support smooth operations by guiding officers and committees, coordinating efforts across the leadership team and ensuring everyone understands their roles and responsibilities. This creates the structure that helps the club function effectively throughout the year.</a:t>
            </a:r>
          </a:p>
          <a:p>
            <a:endParaRPr lang="en-US"/>
          </a:p>
          <a:p>
            <a:r>
              <a:rPr lang="en-US"/>
              <a:t>Presidents also play a key communication and experience-shaping role, helping members feel informed, connected and engaged. They set the tone for meetings, reinforce the club’s mission and make sure the member experience stays positive and welcoming.</a:t>
            </a:r>
          </a:p>
          <a:p>
            <a:endParaRPr lang="en-US"/>
          </a:p>
          <a:p>
            <a:r>
              <a:rPr lang="en-US"/>
              <a:t>They help keep the club on track by preparing effective agendas, leading focused meetings, monitoring progress toward goals and addressing challenges early so the club maintains momentum.</a:t>
            </a:r>
          </a:p>
          <a:p>
            <a:endParaRPr lang="en-US"/>
          </a:p>
          <a:p>
            <a:r>
              <a:rPr lang="en-US"/>
              <a:t>Finally, presidents represent the club within the community and the Kiwanis family—building relationships, fostering partnerships and ensuring the club’s work reflects its values and purpose. They help maintain continuity by supporting leadership transitions and strengthening the club’s long-term direction.</a:t>
            </a:r>
          </a:p>
          <a:p>
            <a:endParaRPr lang="en-US"/>
          </a:p>
          <a:p>
            <a:r>
              <a:rPr lang="en-US"/>
              <a:t>In every aspect of the role, the club president provides the guidance, coordination and vision that allow the club to operate confidently and achieve meaningful impact.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290763" y="512763"/>
            <a:ext cx="4562475"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Let’s walk through the essential focus areas of your year as club president, breaking them into beginning-of-year, mid-year and end-of-year priorities.</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7/16/2026</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7/16/2026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7/16/2026</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7/16/2026</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7/16/2026</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7/16/2026</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7/16/2026</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2.jpeg"/><Relationship Id="rId5" Type="http://schemas.openxmlformats.org/officeDocument/2006/relationships/image" Target="../media/image5.png"/><Relationship Id="rId4" Type="http://schemas.openxmlformats.org/officeDocument/2006/relationships/image" Target="../media/image4.svg"/></Relationships>
</file>

<file path=ppt/slides/_rels/slide1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2.jpeg"/><Relationship Id="rId5" Type="http://schemas.openxmlformats.org/officeDocument/2006/relationships/image" Target="../media/image5.png"/><Relationship Id="rId4" Type="http://schemas.openxmlformats.org/officeDocument/2006/relationships/image" Target="../media/image4.svg"/></Relationships>
</file>

<file path=ppt/slides/_rels/slide1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2.xml"/><Relationship Id="rId1" Type="http://schemas.openxmlformats.org/officeDocument/2006/relationships/slideLayout" Target="../slideLayouts/slideLayout7.xml"/><Relationship Id="rId6" Type="http://schemas.openxmlformats.org/officeDocument/2006/relationships/image" Target="../media/image2.jpeg"/><Relationship Id="rId5" Type="http://schemas.openxmlformats.org/officeDocument/2006/relationships/image" Target="../media/image5.png"/><Relationship Id="rId4" Type="http://schemas.openxmlformats.org/officeDocument/2006/relationships/image" Target="../media/image4.svg"/></Relationships>
</file>

<file path=ppt/slides/_rels/slide1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3.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svg"/></Relationships>
</file>

<file path=ppt/slides/_rels/slide1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image" Target="../media/image2.jpeg"/><Relationship Id="rId5" Type="http://schemas.openxmlformats.org/officeDocument/2006/relationships/image" Target="../media/image5.png"/><Relationship Id="rId4" Type="http://schemas.openxmlformats.org/officeDocument/2006/relationships/image" Target="../media/image4.svg"/></Relationships>
</file>

<file path=ppt/slides/_rels/slide15.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10.svg"/><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9.png"/><Relationship Id="rId5" Type="http://schemas.openxmlformats.org/officeDocument/2006/relationships/image" Target="../media/image5.png"/><Relationship Id="rId4" Type="http://schemas.openxmlformats.org/officeDocument/2006/relationships/image" Target="../media/image4.svg"/></Relationships>
</file>

<file path=ppt/slides/_rels/slide16.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3.png"/><Relationship Id="rId7" Type="http://schemas.openxmlformats.org/officeDocument/2006/relationships/image" Target="../media/image12.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1.png"/><Relationship Id="rId5" Type="http://schemas.openxmlformats.org/officeDocument/2006/relationships/image" Target="../media/image5.png"/><Relationship Id="rId4" Type="http://schemas.openxmlformats.org/officeDocument/2006/relationships/image" Target="../media/image4.svg"/><Relationship Id="rId9" Type="http://schemas.openxmlformats.org/officeDocument/2006/relationships/hyperlink" Target="https://www.kiwanis.org/members/for-leaders/officer-guide/club-president/" TargetMode="External"/></Relationships>
</file>

<file path=ppt/slides/_rels/slide17.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3.png"/><Relationship Id="rId7" Type="http://schemas.openxmlformats.org/officeDocument/2006/relationships/image" Target="../media/image12.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14.png"/><Relationship Id="rId5" Type="http://schemas.openxmlformats.org/officeDocument/2006/relationships/image" Target="../media/image5.png"/><Relationship Id="rId4" Type="http://schemas.openxmlformats.org/officeDocument/2006/relationships/image" Target="../media/image4.svg"/><Relationship Id="rId9" Type="http://schemas.openxmlformats.org/officeDocument/2006/relationships/hyperlink" Target="https://www.kiwanis.org/wp-content/uploads/2024/03/Membership-Planning-Worksheet.pdf" TargetMode="External"/></Relationships>
</file>

<file path=ppt/slides/_rels/slide18.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3.png"/><Relationship Id="rId7" Type="http://schemas.openxmlformats.org/officeDocument/2006/relationships/image" Target="../media/image12.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openxmlformats.org/officeDocument/2006/relationships/image" Target="../media/image15.png"/><Relationship Id="rId5" Type="http://schemas.openxmlformats.org/officeDocument/2006/relationships/image" Target="../media/image5.png"/><Relationship Id="rId4" Type="http://schemas.openxmlformats.org/officeDocument/2006/relationships/image" Target="../media/image4.svg"/><Relationship Id="rId9" Type="http://schemas.openxmlformats.org/officeDocument/2006/relationships/hyperlink" Target="https://www.kiwanis.org/members/for-leaders/officer-guide/club-president/" TargetMode="External"/></Relationships>
</file>

<file path=ppt/slides/_rels/slide19.xml.rels><?xml version="1.0" encoding="UTF-8" standalone="yes"?>
<Relationships xmlns="http://schemas.openxmlformats.org/package/2006/relationships"><Relationship Id="rId8" Type="http://schemas.openxmlformats.org/officeDocument/2006/relationships/image" Target="../media/image13.svg"/><Relationship Id="rId3" Type="http://schemas.openxmlformats.org/officeDocument/2006/relationships/image" Target="../media/image16.png"/><Relationship Id="rId7" Type="http://schemas.openxmlformats.org/officeDocument/2006/relationships/image" Target="../media/image12.png"/><Relationship Id="rId2" Type="http://schemas.openxmlformats.org/officeDocument/2006/relationships/notesSlide" Target="../notesSlides/notesSlide19.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 Id="rId9" Type="http://schemas.openxmlformats.org/officeDocument/2006/relationships/hyperlink" Target="https://www.kiwanis.org/members/for-leaders/officer-guide/"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_rels/slide20.xml.rels><?xml version="1.0" encoding="UTF-8" standalone="yes"?>
<Relationships xmlns="http://schemas.openxmlformats.org/package/2006/relationships"><Relationship Id="rId8" Type="http://schemas.openxmlformats.org/officeDocument/2006/relationships/image" Target="../media/image17.png"/><Relationship Id="rId3" Type="http://schemas.openxmlformats.org/officeDocument/2006/relationships/image" Target="../media/image3.png"/><Relationship Id="rId7" Type="http://schemas.openxmlformats.org/officeDocument/2006/relationships/image" Target="../media/image13.svg"/><Relationship Id="rId2" Type="http://schemas.openxmlformats.org/officeDocument/2006/relationships/notesSlide" Target="../notesSlides/notesSlide20.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5.png"/><Relationship Id="rId4" Type="http://schemas.openxmlformats.org/officeDocument/2006/relationships/image" Target="../media/image4.svg"/><Relationship Id="rId9" Type="http://schemas.openxmlformats.org/officeDocument/2006/relationships/hyperlink" Target="https://www.kiwanis.org/members/build-nurture-retain/" TargetMode="External"/></Relationships>
</file>

<file path=ppt/slides/_rels/slide21.xml.rels><?xml version="1.0" encoding="UTF-8" standalone="yes"?>
<Relationships xmlns="http://schemas.openxmlformats.org/package/2006/relationships"><Relationship Id="rId8" Type="http://schemas.openxmlformats.org/officeDocument/2006/relationships/image" Target="../media/image18.png"/><Relationship Id="rId3" Type="http://schemas.openxmlformats.org/officeDocument/2006/relationships/image" Target="../media/image3.png"/><Relationship Id="rId7" Type="http://schemas.openxmlformats.org/officeDocument/2006/relationships/image" Target="../media/image13.sv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5.png"/><Relationship Id="rId4" Type="http://schemas.openxmlformats.org/officeDocument/2006/relationships/image" Target="../media/image4.svg"/><Relationship Id="rId9" Type="http://schemas.openxmlformats.org/officeDocument/2006/relationships/hyperlink" Target="https://www.kiwanis.org/who-we-are/youth-protection/"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2.xml"/><Relationship Id="rId1" Type="http://schemas.openxmlformats.org/officeDocument/2006/relationships/slideLayout" Target="../slideLayouts/slideLayout7.xml"/><Relationship Id="rId6" Type="http://schemas.openxmlformats.org/officeDocument/2006/relationships/image" Target="../media/image2.jpeg"/><Relationship Id="rId5" Type="http://schemas.openxmlformats.org/officeDocument/2006/relationships/image" Target="../media/image5.png"/><Relationship Id="rId4" Type="http://schemas.openxmlformats.org/officeDocument/2006/relationships/image" Target="../media/image4.svg"/></Relationships>
</file>

<file path=ppt/slides/_rels/slide2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3.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svg"/></Relationships>
</file>

<file path=ppt/slides/_rels/slide24.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3.png"/><Relationship Id="rId7" Type="http://schemas.openxmlformats.org/officeDocument/2006/relationships/image" Target="../media/image13.svg"/><Relationship Id="rId12" Type="http://schemas.openxmlformats.org/officeDocument/2006/relationships/hyperlink" Target="https://www.kiwanis.org/wp-content/uploads/2026/04/Club-president-Planning-conference.pdf" TargetMode="External"/><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hyperlink" Target="https://www.kiwanis.org/wp-content/uploads/2026/04/Club-president-Goal-setting.pdf" TargetMode="External"/><Relationship Id="rId5" Type="http://schemas.openxmlformats.org/officeDocument/2006/relationships/image" Target="../media/image5.png"/><Relationship Id="rId10" Type="http://schemas.openxmlformats.org/officeDocument/2006/relationships/hyperlink" Target="https://www.kiwanis.org/wp-content/uploads/2024/03/Membership-Planning-Worksheet.pdf" TargetMode="External"/><Relationship Id="rId4" Type="http://schemas.openxmlformats.org/officeDocument/2006/relationships/image" Target="../media/image4.svg"/><Relationship Id="rId9" Type="http://schemas.openxmlformats.org/officeDocument/2006/relationships/image" Target="../media/image20.svg"/></Relationships>
</file>

<file path=ppt/slides/_rels/slide25.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3.png"/><Relationship Id="rId7" Type="http://schemas.openxmlformats.org/officeDocument/2006/relationships/image" Target="../media/image13.svg"/><Relationship Id="rId2" Type="http://schemas.openxmlformats.org/officeDocument/2006/relationships/notesSlide" Target="../notesSlides/notesSlide25.xml"/><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hyperlink" Target="https://www.kiwanis.org/wp-content/uploads/2026/04/Club-president-Club-strategic-plan.pdf" TargetMode="External"/><Relationship Id="rId5" Type="http://schemas.openxmlformats.org/officeDocument/2006/relationships/image" Target="../media/image5.png"/><Relationship Id="rId10" Type="http://schemas.openxmlformats.org/officeDocument/2006/relationships/hyperlink" Target="https://www.kiwanis.org/who-we-are/governance-financials-public/kiwanis-internationals-strategic-plan-public/" TargetMode="External"/><Relationship Id="rId4" Type="http://schemas.openxmlformats.org/officeDocument/2006/relationships/image" Target="../media/image4.svg"/><Relationship Id="rId9" Type="http://schemas.openxmlformats.org/officeDocument/2006/relationships/image" Target="../media/image22.svg"/></Relationships>
</file>

<file path=ppt/slides/_rels/slide26.xml.rels><?xml version="1.0" encoding="UTF-8" standalone="yes"?>
<Relationships xmlns="http://schemas.openxmlformats.org/package/2006/relationships"><Relationship Id="rId8" Type="http://schemas.openxmlformats.org/officeDocument/2006/relationships/image" Target="../media/image23.png"/><Relationship Id="rId3" Type="http://schemas.openxmlformats.org/officeDocument/2006/relationships/image" Target="../media/image3.png"/><Relationship Id="rId7" Type="http://schemas.openxmlformats.org/officeDocument/2006/relationships/image" Target="../media/image13.svg"/><Relationship Id="rId2" Type="http://schemas.openxmlformats.org/officeDocument/2006/relationships/notesSlide" Target="../notesSlides/notesSlide26.xml"/><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hyperlink" Target="https://www.kiwanis.org/members/build-nurture-retain/club-toolbox/" TargetMode="External"/><Relationship Id="rId5" Type="http://schemas.openxmlformats.org/officeDocument/2006/relationships/image" Target="../media/image5.png"/><Relationship Id="rId10" Type="http://schemas.openxmlformats.org/officeDocument/2006/relationships/hyperlink" Target="https://www.kiwanis.org/wp-content/uploads/2024/03/Membership-Planning-Worksheet.pdf" TargetMode="External"/><Relationship Id="rId4" Type="http://schemas.openxmlformats.org/officeDocument/2006/relationships/image" Target="../media/image4.svg"/><Relationship Id="rId9" Type="http://schemas.openxmlformats.org/officeDocument/2006/relationships/image" Target="../media/image24.svg"/></Relationships>
</file>

<file path=ppt/slides/_rels/slide2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7.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svg"/></Relationships>
</file>

<file path=ppt/slides/_rels/slide28.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3.png"/><Relationship Id="rId7" Type="http://schemas.openxmlformats.org/officeDocument/2006/relationships/hyperlink" Target="https://www.kiwanis.org/wp-content/uploads/2026/04/Club-president-Support-committee-chairs-and-committees.pdf" TargetMode="External"/><Relationship Id="rId2" Type="http://schemas.openxmlformats.org/officeDocument/2006/relationships/notesSlide" Target="../notesSlides/notesSlide28.xml"/><Relationship Id="rId1" Type="http://schemas.openxmlformats.org/officeDocument/2006/relationships/slideLayout" Target="../slideLayouts/slideLayout7.xml"/><Relationship Id="rId6" Type="http://schemas.openxmlformats.org/officeDocument/2006/relationships/image" Target="../media/image2.jpeg"/><Relationship Id="rId5" Type="http://schemas.openxmlformats.org/officeDocument/2006/relationships/image" Target="../media/image5.png"/><Relationship Id="rId4" Type="http://schemas.openxmlformats.org/officeDocument/2006/relationships/image" Target="../media/image4.svg"/><Relationship Id="rId9" Type="http://schemas.openxmlformats.org/officeDocument/2006/relationships/image" Target="../media/image13.svg"/></Relationships>
</file>

<file path=ppt/slides/_rels/slide29.xml.rels><?xml version="1.0" encoding="UTF-8" standalone="yes"?>
<Relationships xmlns="http://schemas.openxmlformats.org/package/2006/relationships"><Relationship Id="rId8" Type="http://schemas.openxmlformats.org/officeDocument/2006/relationships/image" Target="../media/image25.png"/><Relationship Id="rId3" Type="http://schemas.openxmlformats.org/officeDocument/2006/relationships/image" Target="../media/image3.png"/><Relationship Id="rId7" Type="http://schemas.openxmlformats.org/officeDocument/2006/relationships/image" Target="../media/image13.sv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5.png"/><Relationship Id="rId4" Type="http://schemas.openxmlformats.org/officeDocument/2006/relationships/image" Target="../media/image4.svg"/><Relationship Id="rId9" Type="http://schemas.openxmlformats.org/officeDocument/2006/relationships/image" Target="../media/image26.sv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7.svg"/><Relationship Id="rId2" Type="http://schemas.openxmlformats.org/officeDocument/2006/relationships/notesSlide" Target="../notesSlides/notesSlide3.xml"/><Relationship Id="rId1" Type="http://schemas.openxmlformats.org/officeDocument/2006/relationships/slideLayout" Target="../slideLayouts/slideLayout7.xml"/><Relationship Id="rId6" Type="http://schemas.openxmlformats.org/officeDocument/2006/relationships/image" Target="../media/image6.png"/><Relationship Id="rId5" Type="http://schemas.openxmlformats.org/officeDocument/2006/relationships/image" Target="../media/image5.png"/><Relationship Id="rId4" Type="http://schemas.openxmlformats.org/officeDocument/2006/relationships/image" Target="../media/image4.svg"/></Relationships>
</file>

<file path=ppt/slides/_rels/slide30.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28.svg"/><Relationship Id="rId2" Type="http://schemas.openxmlformats.org/officeDocument/2006/relationships/notesSlide" Target="../notesSlides/notesSlide30.xml"/><Relationship Id="rId1" Type="http://schemas.openxmlformats.org/officeDocument/2006/relationships/slideLayout" Target="../slideLayouts/slideLayout7.xml"/><Relationship Id="rId6" Type="http://schemas.openxmlformats.org/officeDocument/2006/relationships/image" Target="../media/image27.png"/><Relationship Id="rId5" Type="http://schemas.openxmlformats.org/officeDocument/2006/relationships/image" Target="../media/image5.png"/><Relationship Id="rId4" Type="http://schemas.openxmlformats.org/officeDocument/2006/relationships/image" Target="../media/image4.svg"/></Relationships>
</file>

<file path=ppt/slides/_rels/slide3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1.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svg"/></Relationships>
</file>

<file path=ppt/slides/_rels/slide32.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image" Target="../media/image3.png"/><Relationship Id="rId7" Type="http://schemas.openxmlformats.org/officeDocument/2006/relationships/image" Target="../media/image13.svg"/><Relationship Id="rId2" Type="http://schemas.openxmlformats.org/officeDocument/2006/relationships/notesSlide" Target="../notesSlides/notesSlide32.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5.png"/><Relationship Id="rId4" Type="http://schemas.openxmlformats.org/officeDocument/2006/relationships/image" Target="../media/image4.svg"/><Relationship Id="rId9" Type="http://schemas.openxmlformats.org/officeDocument/2006/relationships/hyperlink" Target="https://www.kiwanis.org/wp-content/uploads/2026/04/Club-president-Running-a-club-meeting.pdf" TargetMode="External"/></Relationships>
</file>

<file path=ppt/slides/_rels/slide3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3.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svg"/></Relationships>
</file>

<file path=ppt/slides/_rels/slide34.xml.rels><?xml version="1.0" encoding="UTF-8" standalone="yes"?>
<Relationships xmlns="http://schemas.openxmlformats.org/package/2006/relationships"><Relationship Id="rId8" Type="http://schemas.openxmlformats.org/officeDocument/2006/relationships/image" Target="../media/image30.png"/><Relationship Id="rId3" Type="http://schemas.openxmlformats.org/officeDocument/2006/relationships/image" Target="../media/image5.png"/><Relationship Id="rId7" Type="http://schemas.openxmlformats.org/officeDocument/2006/relationships/image" Target="../media/image4.sv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3.png"/><Relationship Id="rId11" Type="http://schemas.openxmlformats.org/officeDocument/2006/relationships/hyperlink" Target="https://www.kiwanis.org/wp-content/uploads/2026/04/Club-support-Roberts-Rule-of-Order-cheat-sheet.pdf" TargetMode="External"/><Relationship Id="rId5" Type="http://schemas.openxmlformats.org/officeDocument/2006/relationships/image" Target="../media/image13.svg"/><Relationship Id="rId10" Type="http://schemas.openxmlformats.org/officeDocument/2006/relationships/hyperlink" Target="https://www.kiwanis.org/wp-content/uploads/2026/04/Club-president-Board-meetings-and-Roberts-Rules.pdf" TargetMode="External"/><Relationship Id="rId4" Type="http://schemas.openxmlformats.org/officeDocument/2006/relationships/image" Target="../media/image12.png"/><Relationship Id="rId9" Type="http://schemas.openxmlformats.org/officeDocument/2006/relationships/image" Target="../media/image31.svg"/></Relationships>
</file>

<file path=ppt/slides/_rels/slide3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5.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svg"/></Relationships>
</file>

<file path=ppt/slides/_rels/slide3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6.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svg"/></Relationships>
</file>

<file path=ppt/slides/_rels/slide37.xml.rels><?xml version="1.0" encoding="UTF-8" standalone="yes"?>
<Relationships xmlns="http://schemas.openxmlformats.org/package/2006/relationships"><Relationship Id="rId8" Type="http://schemas.openxmlformats.org/officeDocument/2006/relationships/image" Target="../media/image32.png"/><Relationship Id="rId3" Type="http://schemas.openxmlformats.org/officeDocument/2006/relationships/image" Target="../media/image3.png"/><Relationship Id="rId7" Type="http://schemas.openxmlformats.org/officeDocument/2006/relationships/image" Target="../media/image13.svg"/><Relationship Id="rId2" Type="http://schemas.openxmlformats.org/officeDocument/2006/relationships/notesSlide" Target="../notesSlides/notesSlide37.xml"/><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hyperlink" Target="https://www.kiwanis.org/wp-content/uploads/2025/03/FAQ-for-new-club-bylaws-updated-2025.pdf" TargetMode="External"/><Relationship Id="rId5" Type="http://schemas.openxmlformats.org/officeDocument/2006/relationships/image" Target="../media/image5.png"/><Relationship Id="rId10" Type="http://schemas.openxmlformats.org/officeDocument/2006/relationships/hyperlink" Target="https://www.kiwanis.org/members/governance-finances/kiwanis-club-bylaws-member/" TargetMode="External"/><Relationship Id="rId4" Type="http://schemas.openxmlformats.org/officeDocument/2006/relationships/image" Target="../media/image4.svg"/><Relationship Id="rId9" Type="http://schemas.openxmlformats.org/officeDocument/2006/relationships/image" Target="../media/image33.svg"/></Relationships>
</file>

<file path=ppt/slides/_rels/slide3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35.svg"/><Relationship Id="rId2" Type="http://schemas.openxmlformats.org/officeDocument/2006/relationships/notesSlide" Target="../notesSlides/notesSlide38.xml"/><Relationship Id="rId1" Type="http://schemas.openxmlformats.org/officeDocument/2006/relationships/slideLayout" Target="../slideLayouts/slideLayout7.xml"/><Relationship Id="rId6" Type="http://schemas.openxmlformats.org/officeDocument/2006/relationships/image" Target="../media/image34.png"/><Relationship Id="rId5" Type="http://schemas.openxmlformats.org/officeDocument/2006/relationships/image" Target="../media/image5.png"/><Relationship Id="rId4" Type="http://schemas.openxmlformats.org/officeDocument/2006/relationships/image" Target="../media/image4.svg"/></Relationships>
</file>

<file path=ppt/slides/_rels/slide3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39.xml"/><Relationship Id="rId1" Type="http://schemas.openxmlformats.org/officeDocument/2006/relationships/slideLayout" Target="../slideLayouts/slideLayout7.xml"/><Relationship Id="rId6" Type="http://schemas.openxmlformats.org/officeDocument/2006/relationships/image" Target="../media/image2.jpeg"/><Relationship Id="rId5" Type="http://schemas.openxmlformats.org/officeDocument/2006/relationships/image" Target="../media/image5.png"/><Relationship Id="rId4" Type="http://schemas.openxmlformats.org/officeDocument/2006/relationships/image" Target="../media/image4.svg"/></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7.xml"/><Relationship Id="rId6" Type="http://schemas.openxmlformats.org/officeDocument/2006/relationships/image" Target="../media/image2.jpeg"/><Relationship Id="rId5" Type="http://schemas.openxmlformats.org/officeDocument/2006/relationships/image" Target="../media/image5.png"/><Relationship Id="rId4" Type="http://schemas.openxmlformats.org/officeDocument/2006/relationships/image" Target="../media/image4.svg"/></Relationships>
</file>

<file path=ppt/slides/_rels/slide4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0.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svg"/></Relationships>
</file>

<file path=ppt/slides/_rels/slide41.xml.rels><?xml version="1.0" encoding="UTF-8" standalone="yes"?>
<Relationships xmlns="http://schemas.openxmlformats.org/package/2006/relationships"><Relationship Id="rId8" Type="http://schemas.openxmlformats.org/officeDocument/2006/relationships/image" Target="../media/image36.png"/><Relationship Id="rId3" Type="http://schemas.openxmlformats.org/officeDocument/2006/relationships/image" Target="../media/image3.png"/><Relationship Id="rId7" Type="http://schemas.openxmlformats.org/officeDocument/2006/relationships/image" Target="../media/image13.svg"/><Relationship Id="rId2" Type="http://schemas.openxmlformats.org/officeDocument/2006/relationships/notesSlide" Target="../notesSlides/notesSlide41.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5.png"/><Relationship Id="rId10" Type="http://schemas.openxmlformats.org/officeDocument/2006/relationships/hyperlink" Target="https://www.kiwanis.org/members/build-nurture-retain/" TargetMode="External"/><Relationship Id="rId4" Type="http://schemas.openxmlformats.org/officeDocument/2006/relationships/image" Target="../media/image4.svg"/><Relationship Id="rId9" Type="http://schemas.openxmlformats.org/officeDocument/2006/relationships/image" Target="../media/image37.svg"/></Relationships>
</file>

<file path=ppt/slides/_rels/slide42.xml.rels><?xml version="1.0" encoding="UTF-8" standalone="yes"?>
<Relationships xmlns="http://schemas.openxmlformats.org/package/2006/relationships"><Relationship Id="rId8" Type="http://schemas.openxmlformats.org/officeDocument/2006/relationships/image" Target="../media/image38.png"/><Relationship Id="rId3" Type="http://schemas.openxmlformats.org/officeDocument/2006/relationships/image" Target="../media/image3.png"/><Relationship Id="rId7" Type="http://schemas.openxmlformats.org/officeDocument/2006/relationships/image" Target="../media/image13.svg"/><Relationship Id="rId2" Type="http://schemas.openxmlformats.org/officeDocument/2006/relationships/notesSlide" Target="../notesSlides/notesSlide42.xml"/><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hyperlink" Target="https://www.kiwanis.org/wp-content/uploads/2023/07/your-kiwanis-story.pdf" TargetMode="External"/><Relationship Id="rId5" Type="http://schemas.openxmlformats.org/officeDocument/2006/relationships/image" Target="../media/image5.png"/><Relationship Id="rId10" Type="http://schemas.openxmlformats.org/officeDocument/2006/relationships/hyperlink" Target="https://www.kiwanis.org/members/build-nurture-retain/" TargetMode="External"/><Relationship Id="rId4" Type="http://schemas.openxmlformats.org/officeDocument/2006/relationships/image" Target="../media/image4.svg"/><Relationship Id="rId9" Type="http://schemas.openxmlformats.org/officeDocument/2006/relationships/image" Target="../media/image39.svg"/></Relationships>
</file>

<file path=ppt/slides/_rels/slide43.xml.rels><?xml version="1.0" encoding="UTF-8" standalone="yes"?>
<Relationships xmlns="http://schemas.openxmlformats.org/package/2006/relationships"><Relationship Id="rId8" Type="http://schemas.openxmlformats.org/officeDocument/2006/relationships/image" Target="../media/image40.png"/><Relationship Id="rId13" Type="http://schemas.openxmlformats.org/officeDocument/2006/relationships/hyperlink" Target="https://www.kiwanis.org/members/for-leaders/officer-guide/club-committees/membership-committee/" TargetMode="External"/><Relationship Id="rId3" Type="http://schemas.openxmlformats.org/officeDocument/2006/relationships/image" Target="../media/image3.png"/><Relationship Id="rId7" Type="http://schemas.openxmlformats.org/officeDocument/2006/relationships/image" Target="../media/image13.svg"/><Relationship Id="rId12" Type="http://schemas.openxmlformats.org/officeDocument/2006/relationships/hyperlink" Target="https://view.officeapps.live.com/op/view.aspx?src=https%3A%2F%2Fwww.kiwanis.org%2Fwp-content%2Fuploads%2F2026%2F02%2FNew-Member-Orientation-2026.pptx&amp;wdOrigin=BROWSELINK" TargetMode="External"/><Relationship Id="rId2" Type="http://schemas.openxmlformats.org/officeDocument/2006/relationships/notesSlide" Target="../notesSlides/notesSlide43.xml"/><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hyperlink" Target="https://store.kiwanis.org/shop/kiw-0820-new-member-orientation-kit-6273#attr=" TargetMode="External"/><Relationship Id="rId5" Type="http://schemas.openxmlformats.org/officeDocument/2006/relationships/image" Target="../media/image5.png"/><Relationship Id="rId10" Type="http://schemas.openxmlformats.org/officeDocument/2006/relationships/hyperlink" Target="https://www.kiwanis.org/wp-content/uploads/2026/04/Formal-new-member-orientation-checklist.pdf" TargetMode="External"/><Relationship Id="rId4" Type="http://schemas.openxmlformats.org/officeDocument/2006/relationships/image" Target="../media/image4.svg"/><Relationship Id="rId9" Type="http://schemas.openxmlformats.org/officeDocument/2006/relationships/image" Target="../media/image41.svg"/></Relationships>
</file>

<file path=ppt/slides/_rels/slide44.xml.rels><?xml version="1.0" encoding="UTF-8" standalone="yes"?>
<Relationships xmlns="http://schemas.openxmlformats.org/package/2006/relationships"><Relationship Id="rId8" Type="http://schemas.openxmlformats.org/officeDocument/2006/relationships/image" Target="../media/image42.png"/><Relationship Id="rId3" Type="http://schemas.openxmlformats.org/officeDocument/2006/relationships/image" Target="../media/image3.png"/><Relationship Id="rId7" Type="http://schemas.openxmlformats.org/officeDocument/2006/relationships/image" Target="../media/image13.svg"/><Relationship Id="rId2" Type="http://schemas.openxmlformats.org/officeDocument/2006/relationships/notesSlide" Target="../notesSlides/notesSlide44.xml"/><Relationship Id="rId1" Type="http://schemas.openxmlformats.org/officeDocument/2006/relationships/slideLayout" Target="../slideLayouts/slideLayout7.xml"/><Relationship Id="rId6" Type="http://schemas.openxmlformats.org/officeDocument/2006/relationships/image" Target="../media/image12.png"/><Relationship Id="rId5" Type="http://schemas.openxmlformats.org/officeDocument/2006/relationships/image" Target="../media/image5.png"/><Relationship Id="rId4" Type="http://schemas.openxmlformats.org/officeDocument/2006/relationships/image" Target="../media/image4.svg"/><Relationship Id="rId9" Type="http://schemas.openxmlformats.org/officeDocument/2006/relationships/image" Target="../media/image43.svg"/></Relationships>
</file>

<file path=ppt/slides/_rels/slide4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5.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svg"/></Relationships>
</file>

<file path=ppt/slides/_rels/slide46.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45.svg"/><Relationship Id="rId2" Type="http://schemas.openxmlformats.org/officeDocument/2006/relationships/notesSlide" Target="../notesSlides/notesSlide46.xml"/><Relationship Id="rId1" Type="http://schemas.openxmlformats.org/officeDocument/2006/relationships/slideLayout" Target="../slideLayouts/slideLayout7.xml"/><Relationship Id="rId6" Type="http://schemas.openxmlformats.org/officeDocument/2006/relationships/image" Target="../media/image44.png"/><Relationship Id="rId5" Type="http://schemas.openxmlformats.org/officeDocument/2006/relationships/image" Target="../media/image5.png"/><Relationship Id="rId4" Type="http://schemas.openxmlformats.org/officeDocument/2006/relationships/image" Target="../media/image4.svg"/></Relationships>
</file>

<file path=ppt/slides/_rels/slide47.xml.rels><?xml version="1.0" encoding="UTF-8" standalone="yes"?>
<Relationships xmlns="http://schemas.openxmlformats.org/package/2006/relationships"><Relationship Id="rId8" Type="http://schemas.openxmlformats.org/officeDocument/2006/relationships/image" Target="../media/image46.png"/><Relationship Id="rId13" Type="http://schemas.openxmlformats.org/officeDocument/2006/relationships/hyperlink" Target="https://www.kiwanis.org/wp-content/uploads/2026/04/Club-support-How-to-launch-a-service-project.pdf" TargetMode="External"/><Relationship Id="rId3" Type="http://schemas.openxmlformats.org/officeDocument/2006/relationships/image" Target="../media/image3.png"/><Relationship Id="rId7" Type="http://schemas.openxmlformats.org/officeDocument/2006/relationships/image" Target="../media/image13.svg"/><Relationship Id="rId12" Type="http://schemas.openxmlformats.org/officeDocument/2006/relationships/hyperlink" Target="https://www.kiwanis.org/members/grants-scholarships/" TargetMode="External"/><Relationship Id="rId2" Type="http://schemas.openxmlformats.org/officeDocument/2006/relationships/notesSlide" Target="../notesSlides/notesSlide47.xml"/><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hyperlink" Target="https://www.kiwanis.org/members/service-projects/examples-of-signature-projects/" TargetMode="External"/><Relationship Id="rId5" Type="http://schemas.openxmlformats.org/officeDocument/2006/relationships/image" Target="../media/image5.png"/><Relationship Id="rId10" Type="http://schemas.openxmlformats.org/officeDocument/2006/relationships/hyperlink" Target="https://www.kiwanis.org/what-we-do/signature-project-contest-info/" TargetMode="External"/><Relationship Id="rId4" Type="http://schemas.openxmlformats.org/officeDocument/2006/relationships/image" Target="../media/image4.svg"/><Relationship Id="rId9" Type="http://schemas.openxmlformats.org/officeDocument/2006/relationships/image" Target="../media/image47.svg"/></Relationships>
</file>

<file path=ppt/slides/_rels/slide48.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3.png"/><Relationship Id="rId7" Type="http://schemas.openxmlformats.org/officeDocument/2006/relationships/image" Target="../media/image13.svg"/><Relationship Id="rId2" Type="http://schemas.openxmlformats.org/officeDocument/2006/relationships/notesSlide" Target="../notesSlides/notesSlide48.xml"/><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hyperlink" Target="https://www.kiwanis.org/wp-content/uploads/2026/04/Club-support-Fundraiser-event-budget-template.pdf" TargetMode="External"/><Relationship Id="rId5" Type="http://schemas.openxmlformats.org/officeDocument/2006/relationships/image" Target="../media/image5.png"/><Relationship Id="rId10" Type="http://schemas.openxmlformats.org/officeDocument/2006/relationships/hyperlink" Target="https://www.kiwanis.org/wp-content/uploads/2026/04/Club-support-Kiwanis-fundraiser-how-to.pdf" TargetMode="External"/><Relationship Id="rId4" Type="http://schemas.openxmlformats.org/officeDocument/2006/relationships/image" Target="../media/image4.svg"/><Relationship Id="rId9" Type="http://schemas.openxmlformats.org/officeDocument/2006/relationships/image" Target="../media/image49.svg"/></Relationships>
</file>

<file path=ppt/slides/_rels/slide4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9.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svg"/></Relationships>
</file>

<file path=ppt/slides/_rels/slide5.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_rels/slide5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0.xml"/><Relationship Id="rId1" Type="http://schemas.openxmlformats.org/officeDocument/2006/relationships/slideLayout" Target="../slideLayouts/slideLayout7.xml"/><Relationship Id="rId6" Type="http://schemas.openxmlformats.org/officeDocument/2006/relationships/image" Target="../media/image2.jpeg"/><Relationship Id="rId5" Type="http://schemas.openxmlformats.org/officeDocument/2006/relationships/image" Target="../media/image5.png"/><Relationship Id="rId4" Type="http://schemas.openxmlformats.org/officeDocument/2006/relationships/image" Target="../media/image4.svg"/></Relationships>
</file>

<file path=ppt/slides/_rels/slide51.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51.svg"/><Relationship Id="rId2" Type="http://schemas.openxmlformats.org/officeDocument/2006/relationships/notesSlide" Target="../notesSlides/notesSlide51.xml"/><Relationship Id="rId1" Type="http://schemas.openxmlformats.org/officeDocument/2006/relationships/slideLayout" Target="../slideLayouts/slideLayout7.xml"/><Relationship Id="rId6" Type="http://schemas.openxmlformats.org/officeDocument/2006/relationships/image" Target="../media/image50.png"/><Relationship Id="rId5" Type="http://schemas.openxmlformats.org/officeDocument/2006/relationships/image" Target="../media/image5.png"/><Relationship Id="rId4" Type="http://schemas.openxmlformats.org/officeDocument/2006/relationships/image" Target="../media/image4.svg"/></Relationships>
</file>

<file path=ppt/slides/_rels/slide52.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53.svg"/><Relationship Id="rId2" Type="http://schemas.openxmlformats.org/officeDocument/2006/relationships/notesSlide" Target="../notesSlides/notesSlide52.xml"/><Relationship Id="rId1" Type="http://schemas.openxmlformats.org/officeDocument/2006/relationships/slideLayout" Target="../slideLayouts/slideLayout7.xml"/><Relationship Id="rId6" Type="http://schemas.openxmlformats.org/officeDocument/2006/relationships/image" Target="../media/image52.png"/><Relationship Id="rId5" Type="http://schemas.openxmlformats.org/officeDocument/2006/relationships/image" Target="../media/image5.png"/><Relationship Id="rId4" Type="http://schemas.openxmlformats.org/officeDocument/2006/relationships/image" Target="../media/image4.svg"/></Relationships>
</file>

<file path=ppt/slides/_rels/slide5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3.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svg"/></Relationships>
</file>

<file path=ppt/slides/_rels/slide54.xml.rels><?xml version="1.0" encoding="UTF-8" standalone="yes"?>
<Relationships xmlns="http://schemas.openxmlformats.org/package/2006/relationships"><Relationship Id="rId8" Type="http://schemas.openxmlformats.org/officeDocument/2006/relationships/image" Target="../media/image54.png"/><Relationship Id="rId3" Type="http://schemas.openxmlformats.org/officeDocument/2006/relationships/image" Target="../media/image3.png"/><Relationship Id="rId7" Type="http://schemas.openxmlformats.org/officeDocument/2006/relationships/image" Target="../media/image13.svg"/><Relationship Id="rId2" Type="http://schemas.openxmlformats.org/officeDocument/2006/relationships/notesSlide" Target="../notesSlides/notesSlide54.xml"/><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hyperlink" Target="https://www.kiwanis.org/members/service-leadership-programs-member/" TargetMode="External"/><Relationship Id="rId5" Type="http://schemas.openxmlformats.org/officeDocument/2006/relationships/image" Target="../media/image5.png"/><Relationship Id="rId10" Type="http://schemas.openxmlformats.org/officeDocument/2006/relationships/hyperlink" Target="https://www.kiwanis.org/wp-content/uploads/2026/04/Club-support-Engage-with-SLPs.pdf" TargetMode="External"/><Relationship Id="rId4" Type="http://schemas.openxmlformats.org/officeDocument/2006/relationships/image" Target="../media/image4.svg"/><Relationship Id="rId9" Type="http://schemas.openxmlformats.org/officeDocument/2006/relationships/image" Target="../media/image55.svg"/></Relationships>
</file>

<file path=ppt/slides/_rels/slide55.xml.rels><?xml version="1.0" encoding="UTF-8" standalone="yes"?>
<Relationships xmlns="http://schemas.openxmlformats.org/package/2006/relationships"><Relationship Id="rId8" Type="http://schemas.openxmlformats.org/officeDocument/2006/relationships/image" Target="../media/image56.png"/><Relationship Id="rId3" Type="http://schemas.openxmlformats.org/officeDocument/2006/relationships/image" Target="../media/image3.png"/><Relationship Id="rId7" Type="http://schemas.openxmlformats.org/officeDocument/2006/relationships/image" Target="../media/image13.svg"/><Relationship Id="rId2" Type="http://schemas.openxmlformats.org/officeDocument/2006/relationships/notesSlide" Target="../notesSlides/notesSlide55.xml"/><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hyperlink" Target="https://www.kiwanis.org/who-we-are/youth-protection/" TargetMode="External"/><Relationship Id="rId5" Type="http://schemas.openxmlformats.org/officeDocument/2006/relationships/image" Target="../media/image5.png"/><Relationship Id="rId10" Type="http://schemas.openxmlformats.org/officeDocument/2006/relationships/hyperlink" Target="https://www.kiwanis.org/who-we-are/youth-protection/youth-protection-helpline/" TargetMode="External"/><Relationship Id="rId4" Type="http://schemas.openxmlformats.org/officeDocument/2006/relationships/image" Target="../media/image4.svg"/><Relationship Id="rId9" Type="http://schemas.openxmlformats.org/officeDocument/2006/relationships/image" Target="../media/image57.svg"/></Relationships>
</file>

<file path=ppt/slides/_rels/slide5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56.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svg"/></Relationships>
</file>

<file path=ppt/slides/_rels/slide57.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59.svg"/><Relationship Id="rId2" Type="http://schemas.openxmlformats.org/officeDocument/2006/relationships/notesSlide" Target="../notesSlides/notesSlide57.xml"/><Relationship Id="rId1" Type="http://schemas.openxmlformats.org/officeDocument/2006/relationships/slideLayout" Target="../slideLayouts/slideLayout7.xml"/><Relationship Id="rId6" Type="http://schemas.openxmlformats.org/officeDocument/2006/relationships/image" Target="../media/image58.png"/><Relationship Id="rId5" Type="http://schemas.openxmlformats.org/officeDocument/2006/relationships/image" Target="../media/image5.png"/><Relationship Id="rId4" Type="http://schemas.openxmlformats.org/officeDocument/2006/relationships/image" Target="../media/image4.svg"/></Relationships>
</file>

<file path=ppt/slides/_rels/slide58.xml.rels><?xml version="1.0" encoding="UTF-8" standalone="yes"?>
<Relationships xmlns="http://schemas.openxmlformats.org/package/2006/relationships"><Relationship Id="rId3" Type="http://schemas.openxmlformats.org/officeDocument/2006/relationships/image" Target="../media/image3.png"/><Relationship Id="rId7" Type="http://schemas.openxmlformats.org/officeDocument/2006/relationships/image" Target="../media/image61.svg"/><Relationship Id="rId2" Type="http://schemas.openxmlformats.org/officeDocument/2006/relationships/notesSlide" Target="../notesSlides/notesSlide58.xml"/><Relationship Id="rId1" Type="http://schemas.openxmlformats.org/officeDocument/2006/relationships/slideLayout" Target="../slideLayouts/slideLayout7.xml"/><Relationship Id="rId6" Type="http://schemas.openxmlformats.org/officeDocument/2006/relationships/image" Target="../media/image60.png"/><Relationship Id="rId5" Type="http://schemas.openxmlformats.org/officeDocument/2006/relationships/image" Target="../media/image5.png"/><Relationship Id="rId4" Type="http://schemas.openxmlformats.org/officeDocument/2006/relationships/image" Target="../media/image4.svg"/></Relationships>
</file>

<file path=ppt/slides/_rels/slide59.xml.rels><?xml version="1.0" encoding="UTF-8" standalone="yes"?>
<Relationships xmlns="http://schemas.openxmlformats.org/package/2006/relationships"><Relationship Id="rId8" Type="http://schemas.openxmlformats.org/officeDocument/2006/relationships/image" Target="../media/image62.png"/><Relationship Id="rId3" Type="http://schemas.openxmlformats.org/officeDocument/2006/relationships/image" Target="../media/image3.png"/><Relationship Id="rId7" Type="http://schemas.openxmlformats.org/officeDocument/2006/relationships/image" Target="../media/image13.svg"/><Relationship Id="rId2" Type="http://schemas.openxmlformats.org/officeDocument/2006/relationships/notesSlide" Target="../notesSlides/notesSlide59.xml"/><Relationship Id="rId1" Type="http://schemas.openxmlformats.org/officeDocument/2006/relationships/slideLayout" Target="../slideLayouts/slideLayout7.xml"/><Relationship Id="rId6" Type="http://schemas.openxmlformats.org/officeDocument/2006/relationships/image" Target="../media/image12.png"/><Relationship Id="rId11" Type="http://schemas.openxmlformats.org/officeDocument/2006/relationships/hyperlink" Target="https://www.kiwanis.org/wp-content/uploads/2026/04/Club-support-Officer-nomination-committee-form.pdf" TargetMode="External"/><Relationship Id="rId5" Type="http://schemas.openxmlformats.org/officeDocument/2006/relationships/image" Target="../media/image5.png"/><Relationship Id="rId10" Type="http://schemas.openxmlformats.org/officeDocument/2006/relationships/hyperlink" Target="https://www.kiwanis.org/wp-content/uploads/2026/04/Club-president-Succession-meeting.pdf" TargetMode="External"/><Relationship Id="rId4" Type="http://schemas.openxmlformats.org/officeDocument/2006/relationships/image" Target="../media/image4.svg"/><Relationship Id="rId9" Type="http://schemas.openxmlformats.org/officeDocument/2006/relationships/image" Target="../media/image63.svg"/></Relationships>
</file>

<file path=ppt/slides/_rels/slide6.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6.xml"/><Relationship Id="rId1" Type="http://schemas.openxmlformats.org/officeDocument/2006/relationships/slideLayout" Target="../slideLayouts/slideLayout7.xm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_rels/slide60.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3.png"/><Relationship Id="rId7" Type="http://schemas.openxmlformats.org/officeDocument/2006/relationships/image" Target="../media/image65.svg"/><Relationship Id="rId2" Type="http://schemas.openxmlformats.org/officeDocument/2006/relationships/notesSlide" Target="../notesSlides/notesSlide60.xml"/><Relationship Id="rId1" Type="http://schemas.openxmlformats.org/officeDocument/2006/relationships/slideLayout" Target="../slideLayouts/slideLayout7.xml"/><Relationship Id="rId6" Type="http://schemas.openxmlformats.org/officeDocument/2006/relationships/image" Target="../media/image64.png"/><Relationship Id="rId5" Type="http://schemas.openxmlformats.org/officeDocument/2006/relationships/image" Target="../media/image5.png"/><Relationship Id="rId10" Type="http://schemas.openxmlformats.org/officeDocument/2006/relationships/hyperlink" Target="https://www.kiwanis.org/members/awards-recognition/" TargetMode="External"/><Relationship Id="rId4" Type="http://schemas.openxmlformats.org/officeDocument/2006/relationships/image" Target="../media/image4.svg"/><Relationship Id="rId9" Type="http://schemas.openxmlformats.org/officeDocument/2006/relationships/image" Target="../media/image13.svg"/></Relationships>
</file>

<file path=ppt/slides/_rels/slide6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1.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svg"/></Relationships>
</file>

<file path=ppt/slides/_rels/slide62.xml.rels><?xml version="1.0" encoding="UTF-8" standalone="yes"?>
<Relationships xmlns="http://schemas.openxmlformats.org/package/2006/relationships"><Relationship Id="rId8" Type="http://schemas.openxmlformats.org/officeDocument/2006/relationships/hyperlink" Target="https://www.kiwanis.org/who-we-are/youth-protection/" TargetMode="External"/><Relationship Id="rId3" Type="http://schemas.openxmlformats.org/officeDocument/2006/relationships/hyperlink" Target="https://www.kiwanis.org/members/for-leaders/officer-guide/club-president/" TargetMode="External"/><Relationship Id="rId7" Type="http://schemas.openxmlformats.org/officeDocument/2006/relationships/hyperlink" Target="https://www.kiwanis.org/members/club-toolbox/achieving-club-excellence/" TargetMode="External"/><Relationship Id="rId12" Type="http://schemas.openxmlformats.org/officeDocument/2006/relationships/image" Target="../media/image2.jpeg"/><Relationship Id="rId2" Type="http://schemas.openxmlformats.org/officeDocument/2006/relationships/notesSlide" Target="../notesSlides/notesSlide62.xml"/><Relationship Id="rId1" Type="http://schemas.openxmlformats.org/officeDocument/2006/relationships/slideLayout" Target="../slideLayouts/slideLayout7.xml"/><Relationship Id="rId6" Type="http://schemas.openxmlformats.org/officeDocument/2006/relationships/hyperlink" Target="https://www.kiwanis.org/members/build-nurture-retain/club-toolbox/" TargetMode="External"/><Relationship Id="rId11" Type="http://schemas.openxmlformats.org/officeDocument/2006/relationships/image" Target="../media/image5.png"/><Relationship Id="rId5" Type="http://schemas.openxmlformats.org/officeDocument/2006/relationships/hyperlink" Target="https://www.kiwanis.org/members/for-leaders/officer-guide/" TargetMode="External"/><Relationship Id="rId10" Type="http://schemas.openxmlformats.org/officeDocument/2006/relationships/image" Target="../media/image4.svg"/><Relationship Id="rId4" Type="http://schemas.openxmlformats.org/officeDocument/2006/relationships/hyperlink" Target="https://www.kiwanis.org/wp-content/uploads/2024/03/Membership-Planning-Worksheet.pdf" TargetMode="External"/><Relationship Id="rId9" Type="http://schemas.openxmlformats.org/officeDocument/2006/relationships/image" Target="../media/image3.png"/></Relationships>
</file>

<file path=ppt/slides/_rels/slide6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63.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svg"/></Relationships>
</file>

<file path=ppt/slides/_rels/slide64.xml.rels><?xml version="1.0" encoding="UTF-8" standalone="yes"?>
<Relationships xmlns="http://schemas.openxmlformats.org/package/2006/relationships"><Relationship Id="rId8" Type="http://schemas.openxmlformats.org/officeDocument/2006/relationships/image" Target="../media/image71.svg"/><Relationship Id="rId3" Type="http://schemas.openxmlformats.org/officeDocument/2006/relationships/image" Target="../media/image66.png"/><Relationship Id="rId7" Type="http://schemas.openxmlformats.org/officeDocument/2006/relationships/image" Target="../media/image70.png"/><Relationship Id="rId12" Type="http://schemas.openxmlformats.org/officeDocument/2006/relationships/image" Target="../media/image72.jpg"/><Relationship Id="rId2" Type="http://schemas.openxmlformats.org/officeDocument/2006/relationships/notesSlide" Target="../notesSlides/notesSlide64.xml"/><Relationship Id="rId1" Type="http://schemas.openxmlformats.org/officeDocument/2006/relationships/slideLayout" Target="../slideLayouts/slideLayout7.xml"/><Relationship Id="rId6" Type="http://schemas.openxmlformats.org/officeDocument/2006/relationships/image" Target="../media/image69.svg"/><Relationship Id="rId11" Type="http://schemas.openxmlformats.org/officeDocument/2006/relationships/image" Target="../media/image5.png"/><Relationship Id="rId5" Type="http://schemas.openxmlformats.org/officeDocument/2006/relationships/image" Target="../media/image68.png"/><Relationship Id="rId10" Type="http://schemas.openxmlformats.org/officeDocument/2006/relationships/image" Target="../media/image4.svg"/><Relationship Id="rId4" Type="http://schemas.openxmlformats.org/officeDocument/2006/relationships/image" Target="../media/image67.svg"/><Relationship Id="rId9" Type="http://schemas.openxmlformats.org/officeDocument/2006/relationships/image" Target="../media/image3.png"/></Relationships>
</file>

<file path=ppt/slides/_rels/slide7.xml.rels><?xml version="1.0" encoding="UTF-8" standalone="yes"?>
<Relationships xmlns="http://schemas.openxmlformats.org/package/2006/relationships"><Relationship Id="rId3" Type="http://schemas.openxmlformats.org/officeDocument/2006/relationships/notesSlide" Target="../notesSlides/notesSlide7.xml"/><Relationship Id="rId7" Type="http://schemas.openxmlformats.org/officeDocument/2006/relationships/image" Target="../media/image8.jpeg"/><Relationship Id="rId2" Type="http://schemas.openxmlformats.org/officeDocument/2006/relationships/slideLayout" Target="../slideLayouts/slideLayout7.xml"/><Relationship Id="rId1" Type="http://schemas.openxmlformats.org/officeDocument/2006/relationships/video" Target="https://player.vimeo.com/video/1159287879?h=f99227d1cf&amp;amp;app_id=122963" TargetMode="External"/><Relationship Id="rId6" Type="http://schemas.openxmlformats.org/officeDocument/2006/relationships/image" Target="../media/image5.png"/><Relationship Id="rId5" Type="http://schemas.openxmlformats.org/officeDocument/2006/relationships/image" Target="../media/image4.svg"/><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8.xml"/><Relationship Id="rId1" Type="http://schemas.openxmlformats.org/officeDocument/2006/relationships/slideLayout" Target="../slideLayouts/slideLayout7.xml"/><Relationship Id="rId6" Type="http://schemas.openxmlformats.org/officeDocument/2006/relationships/image" Target="../media/image2.jpeg"/><Relationship Id="rId5" Type="http://schemas.openxmlformats.org/officeDocument/2006/relationships/image" Target="../media/image5.png"/><Relationship Id="rId4" Type="http://schemas.openxmlformats.org/officeDocument/2006/relationships/image" Target="../media/image4.svg"/></Relationships>
</file>

<file path=ppt/slides/_rels/slide9.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9.xml"/><Relationship Id="rId1" Type="http://schemas.openxmlformats.org/officeDocument/2006/relationships/slideLayout" Target="../slideLayouts/slideLayout7.xml"/><Relationship Id="rId5" Type="http://schemas.openxmlformats.org/officeDocument/2006/relationships/image" Target="../media/image5.png"/><Relationship Id="rId4" Type="http://schemas.openxmlformats.org/officeDocument/2006/relationships/image" Target="../media/image4.sv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rot="-879827">
            <a:off x="12570393" y="4813971"/>
            <a:ext cx="6521499" cy="6362680"/>
            <a:chOff x="0" y="0"/>
            <a:chExt cx="8695332" cy="8483573"/>
          </a:xfrm>
        </p:grpSpPr>
        <p:sp>
          <p:nvSpPr>
            <p:cNvPr id="3" name="Freeform 3"/>
            <p:cNvSpPr/>
            <p:nvPr/>
          </p:nvSpPr>
          <p:spPr>
            <a:xfrm>
              <a:off x="0" y="0"/>
              <a:ext cx="8695309" cy="8483600"/>
            </a:xfrm>
            <a:custGeom>
              <a:avLst/>
              <a:gdLst/>
              <a:ahLst/>
              <a:cxnLst/>
              <a:rect l="l" t="t" r="r" b="b"/>
              <a:pathLst>
                <a:path w="8695309" h="8483600">
                  <a:moveTo>
                    <a:pt x="0" y="0"/>
                  </a:moveTo>
                  <a:lnTo>
                    <a:pt x="8695309" y="0"/>
                  </a:lnTo>
                  <a:lnTo>
                    <a:pt x="8695309" y="8483600"/>
                  </a:lnTo>
                  <a:lnTo>
                    <a:pt x="0" y="8483600"/>
                  </a:lnTo>
                  <a:lnTo>
                    <a:pt x="0" y="0"/>
                  </a:lnTo>
                  <a:close/>
                </a:path>
              </a:pathLst>
            </a:custGeom>
            <a:blipFill>
              <a:blip r:embed="rId3">
                <a:alphaModFix amt="19999"/>
              </a:blip>
              <a:stretch>
                <a:fillRect t="-22" b="-22"/>
              </a:stretch>
            </a:blipFill>
          </p:spPr>
          <p:txBody>
            <a:bodyPr/>
            <a:lstStyle/>
            <a:p>
              <a:endParaRPr lang="en-US"/>
            </a:p>
          </p:txBody>
        </p:sp>
      </p:grpSp>
      <p:sp>
        <p:nvSpPr>
          <p:cNvPr id="4" name="TextBox 4"/>
          <p:cNvSpPr txBox="1"/>
          <p:nvPr/>
        </p:nvSpPr>
        <p:spPr>
          <a:xfrm>
            <a:off x="1028700" y="2645616"/>
            <a:ext cx="16230600" cy="910717"/>
          </a:xfrm>
          <a:prstGeom prst="rect">
            <a:avLst/>
          </a:prstGeom>
        </p:spPr>
        <p:txBody>
          <a:bodyPr lIns="0" tIns="0" rIns="0" bIns="0" rtlCol="0" anchor="t">
            <a:spAutoFit/>
          </a:bodyPr>
          <a:lstStyle/>
          <a:p>
            <a:pPr algn="ctr">
              <a:lnSpc>
                <a:spcPts val="7559"/>
              </a:lnSpc>
            </a:pPr>
            <a:r>
              <a:rPr lang="en-US" sz="5400" b="1">
                <a:solidFill>
                  <a:srgbClr val="003874"/>
                </a:solidFill>
                <a:latin typeface="Verdana Bold"/>
                <a:ea typeface="Verdana Bold"/>
                <a:cs typeface="Verdana Bold"/>
                <a:sym typeface="Verdana Bold"/>
              </a:rPr>
              <a:t>2026 CLUB LEADERSHIP EDUCATION</a:t>
            </a:r>
          </a:p>
        </p:txBody>
      </p:sp>
      <p:sp>
        <p:nvSpPr>
          <p:cNvPr id="5" name="TextBox 5"/>
          <p:cNvSpPr txBox="1"/>
          <p:nvPr/>
        </p:nvSpPr>
        <p:spPr>
          <a:xfrm>
            <a:off x="1028700" y="3544141"/>
            <a:ext cx="16230600" cy="576568"/>
          </a:xfrm>
          <a:prstGeom prst="rect">
            <a:avLst/>
          </a:prstGeom>
        </p:spPr>
        <p:txBody>
          <a:bodyPr lIns="0" tIns="0" rIns="0" bIns="0" rtlCol="0" anchor="t">
            <a:spAutoFit/>
          </a:bodyPr>
          <a:lstStyle/>
          <a:p>
            <a:pPr algn="ctr">
              <a:lnSpc>
                <a:spcPts val="5039"/>
              </a:lnSpc>
            </a:pPr>
            <a:r>
              <a:rPr lang="en-US" sz="3598" b="1" dirty="0">
                <a:solidFill>
                  <a:srgbClr val="B49759"/>
                </a:solidFill>
                <a:latin typeface="Verdana Pro Bold"/>
                <a:ea typeface="Verdana Pro Bold"/>
                <a:cs typeface="Verdana Pro Bold"/>
                <a:sym typeface="Verdana Pro Bold"/>
              </a:rPr>
              <a:t>CLUB PRESIDENT</a:t>
            </a:r>
          </a:p>
        </p:txBody>
      </p:sp>
      <p:sp>
        <p:nvSpPr>
          <p:cNvPr id="6" name="TextBox 6"/>
          <p:cNvSpPr txBox="1"/>
          <p:nvPr/>
        </p:nvSpPr>
        <p:spPr>
          <a:xfrm>
            <a:off x="1028700" y="6279827"/>
            <a:ext cx="10842557" cy="853440"/>
          </a:xfrm>
          <a:prstGeom prst="rect">
            <a:avLst/>
          </a:prstGeom>
        </p:spPr>
        <p:txBody>
          <a:bodyPr lIns="0" tIns="0" rIns="0" bIns="0" rtlCol="0" anchor="t">
            <a:spAutoFit/>
          </a:bodyPr>
          <a:lstStyle/>
          <a:p>
            <a:pPr algn="l">
              <a:lnSpc>
                <a:spcPts val="3359"/>
              </a:lnSpc>
            </a:pPr>
            <a:r>
              <a:rPr lang="en-US" sz="2800" b="1" dirty="0">
                <a:solidFill>
                  <a:srgbClr val="000000"/>
                </a:solidFill>
                <a:latin typeface="Verdana Pro"/>
                <a:ea typeface="Verdana Pro"/>
                <a:cs typeface="Verdana Pro"/>
                <a:sym typeface="Verdana Pro"/>
              </a:rPr>
              <a:t>LaMissTenn District</a:t>
            </a:r>
          </a:p>
          <a:p>
            <a:pPr algn="l">
              <a:lnSpc>
                <a:spcPts val="3359"/>
              </a:lnSpc>
            </a:pPr>
            <a:r>
              <a:rPr lang="en-US" sz="2800" b="1" dirty="0">
                <a:solidFill>
                  <a:srgbClr val="000000"/>
                </a:solidFill>
                <a:latin typeface="Verdana Pro"/>
                <a:ea typeface="Verdana Pro"/>
                <a:cs typeface="Verdana Pro"/>
                <a:sym typeface="Verdana Pro"/>
              </a:rPr>
              <a:t>July 21, 2026</a:t>
            </a:r>
          </a:p>
        </p:txBody>
      </p:sp>
    </p:spTree>
  </p:cSld>
  <p:clrMapOvr>
    <a:masterClrMapping/>
  </p:clrMapOvr>
  <p:transition>
    <p:fade/>
  </p:transition>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3" name="Group 3"/>
          <p:cNvGrpSpPr/>
          <p:nvPr/>
        </p:nvGrpSpPr>
        <p:grpSpPr>
          <a:xfrm>
            <a:off x="15149490" y="9540517"/>
            <a:ext cx="2607150" cy="578714"/>
            <a:chOff x="0" y="0"/>
            <a:chExt cx="3476200" cy="771619"/>
          </a:xfrm>
        </p:grpSpPr>
        <p:sp>
          <p:nvSpPr>
            <p:cNvPr id="4" name="Freeform 4"/>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5"/>
              <a:stretch>
                <a:fillRect t="-291" r="1" b="-286"/>
              </a:stretch>
            </a:blipFill>
          </p:spPr>
          <p:txBody>
            <a:bodyPr/>
            <a:lstStyle/>
            <a:p>
              <a:endParaRPr lang="en-US"/>
            </a:p>
          </p:txBody>
        </p:sp>
      </p:grpSp>
      <p:sp>
        <p:nvSpPr>
          <p:cNvPr id="5" name="TextBox 5"/>
          <p:cNvSpPr txBox="1"/>
          <p:nvPr/>
        </p:nvSpPr>
        <p:spPr>
          <a:xfrm>
            <a:off x="1028700" y="838200"/>
            <a:ext cx="16230600" cy="927102"/>
          </a:xfrm>
          <a:prstGeom prst="rect">
            <a:avLst/>
          </a:prstGeom>
        </p:spPr>
        <p:txBody>
          <a:bodyPr lIns="0" tIns="0" rIns="0" bIns="0" rtlCol="0" anchor="t">
            <a:spAutoFit/>
          </a:bodyPr>
          <a:lstStyle/>
          <a:p>
            <a:pPr algn="l">
              <a:lnSpc>
                <a:spcPts val="7698"/>
              </a:lnSpc>
            </a:pPr>
            <a:r>
              <a:rPr lang="en-US" sz="5498" b="1">
                <a:solidFill>
                  <a:srgbClr val="003874"/>
                </a:solidFill>
                <a:latin typeface="Verdana Bold"/>
                <a:ea typeface="Verdana Bold"/>
                <a:cs typeface="Verdana Bold"/>
                <a:sym typeface="Verdana Bold"/>
              </a:rPr>
              <a:t>The first 90 days</a:t>
            </a:r>
          </a:p>
        </p:txBody>
      </p:sp>
      <p:grpSp>
        <p:nvGrpSpPr>
          <p:cNvPr id="6" name="Group 6"/>
          <p:cNvGrpSpPr/>
          <p:nvPr/>
        </p:nvGrpSpPr>
        <p:grpSpPr>
          <a:xfrm>
            <a:off x="995362" y="1977687"/>
            <a:ext cx="1487594" cy="66675"/>
            <a:chOff x="0" y="0"/>
            <a:chExt cx="1983459" cy="88900"/>
          </a:xfrm>
        </p:grpSpPr>
        <p:sp>
          <p:nvSpPr>
            <p:cNvPr id="7" name="Freeform 7"/>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txBody>
            <a:bodyPr/>
            <a:lstStyle/>
            <a:p>
              <a:endParaRPr lang="en-US"/>
            </a:p>
          </p:txBody>
        </p:sp>
      </p:grpSp>
      <p:sp>
        <p:nvSpPr>
          <p:cNvPr id="8" name="TextBox 8"/>
          <p:cNvSpPr txBox="1"/>
          <p:nvPr/>
        </p:nvSpPr>
        <p:spPr>
          <a:xfrm>
            <a:off x="1028700" y="2364625"/>
            <a:ext cx="9476801" cy="3804269"/>
          </a:xfrm>
          <a:prstGeom prst="rect">
            <a:avLst/>
          </a:prstGeom>
        </p:spPr>
        <p:txBody>
          <a:bodyPr lIns="0" tIns="0" rIns="0" bIns="0" rtlCol="0" anchor="t">
            <a:spAutoFit/>
          </a:bodyPr>
          <a:lstStyle/>
          <a:p>
            <a:pPr marL="777240" lvl="1" indent="-388620" algn="l">
              <a:lnSpc>
                <a:spcPts val="5040"/>
              </a:lnSpc>
              <a:buFont typeface="Arial"/>
              <a:buChar char="•"/>
            </a:pPr>
            <a:r>
              <a:rPr lang="en-US" sz="3600">
                <a:solidFill>
                  <a:srgbClr val="000000"/>
                </a:solidFill>
                <a:latin typeface="Verdana"/>
                <a:ea typeface="Verdana"/>
                <a:cs typeface="Verdana"/>
                <a:sym typeface="Verdana"/>
              </a:rPr>
              <a:t>Prioritize connection.</a:t>
            </a:r>
          </a:p>
          <a:p>
            <a:pPr marL="777240" lvl="1" indent="-388620" algn="l">
              <a:lnSpc>
                <a:spcPts val="5040"/>
              </a:lnSpc>
              <a:buFont typeface="Arial"/>
              <a:buChar char="•"/>
            </a:pPr>
            <a:r>
              <a:rPr lang="en-US" sz="3600">
                <a:solidFill>
                  <a:srgbClr val="000000"/>
                </a:solidFill>
                <a:latin typeface="Verdana"/>
                <a:ea typeface="Verdana"/>
                <a:cs typeface="Verdana"/>
                <a:sym typeface="Verdana"/>
              </a:rPr>
              <a:t>Gather insight early.</a:t>
            </a:r>
          </a:p>
          <a:p>
            <a:pPr marL="777240" lvl="1" indent="-388620" algn="l">
              <a:lnSpc>
                <a:spcPts val="5040"/>
              </a:lnSpc>
              <a:buFont typeface="Arial"/>
              <a:buChar char="•"/>
            </a:pPr>
            <a:r>
              <a:rPr lang="en-US" sz="3600">
                <a:solidFill>
                  <a:srgbClr val="000000"/>
                </a:solidFill>
                <a:latin typeface="Verdana"/>
                <a:ea typeface="Verdana"/>
                <a:cs typeface="Verdana"/>
                <a:sym typeface="Verdana"/>
              </a:rPr>
              <a:t>Establish effective systems.</a:t>
            </a:r>
          </a:p>
          <a:p>
            <a:pPr algn="l">
              <a:lnSpc>
                <a:spcPts val="5040"/>
              </a:lnSpc>
            </a:pPr>
            <a:endParaRPr lang="en-US" sz="3600">
              <a:solidFill>
                <a:srgbClr val="000000"/>
              </a:solidFill>
              <a:latin typeface="Verdana"/>
              <a:ea typeface="Verdana"/>
              <a:cs typeface="Verdana"/>
              <a:sym typeface="Verdana"/>
            </a:endParaRPr>
          </a:p>
          <a:p>
            <a:pPr algn="l">
              <a:lnSpc>
                <a:spcPts val="5040"/>
              </a:lnSpc>
            </a:pPr>
            <a:endParaRPr lang="en-US" sz="3600">
              <a:solidFill>
                <a:srgbClr val="000000"/>
              </a:solidFill>
              <a:latin typeface="Verdana"/>
              <a:ea typeface="Verdana"/>
              <a:cs typeface="Verdana"/>
              <a:sym typeface="Verdana"/>
            </a:endParaRPr>
          </a:p>
          <a:p>
            <a:pPr algn="l">
              <a:lnSpc>
                <a:spcPts val="5040"/>
              </a:lnSpc>
            </a:pPr>
            <a:endParaRPr lang="en-US" sz="3600">
              <a:solidFill>
                <a:srgbClr val="000000"/>
              </a:solidFill>
              <a:latin typeface="Verdana"/>
              <a:ea typeface="Verdana"/>
              <a:cs typeface="Verdana"/>
              <a:sym typeface="Verdana"/>
            </a:endParaRPr>
          </a:p>
        </p:txBody>
      </p:sp>
      <p:grpSp>
        <p:nvGrpSpPr>
          <p:cNvPr id="9" name="Group 9"/>
          <p:cNvGrpSpPr/>
          <p:nvPr/>
        </p:nvGrpSpPr>
        <p:grpSpPr>
          <a:xfrm rot="-895637">
            <a:off x="14778925" y="1028700"/>
            <a:ext cx="2480375" cy="2419970"/>
            <a:chOff x="0" y="0"/>
            <a:chExt cx="3307167" cy="3226627"/>
          </a:xfrm>
        </p:grpSpPr>
        <p:sp>
          <p:nvSpPr>
            <p:cNvPr id="10" name="Freeform 10"/>
            <p:cNvSpPr/>
            <p:nvPr/>
          </p:nvSpPr>
          <p:spPr>
            <a:xfrm>
              <a:off x="0" y="0"/>
              <a:ext cx="3307207" cy="3226689"/>
            </a:xfrm>
            <a:custGeom>
              <a:avLst/>
              <a:gdLst/>
              <a:ahLst/>
              <a:cxnLst/>
              <a:rect l="l" t="t" r="r" b="b"/>
              <a:pathLst>
                <a:path w="3307207" h="3226689">
                  <a:moveTo>
                    <a:pt x="0" y="0"/>
                  </a:moveTo>
                  <a:lnTo>
                    <a:pt x="3307207" y="0"/>
                  </a:lnTo>
                  <a:lnTo>
                    <a:pt x="3307207" y="3226689"/>
                  </a:lnTo>
                  <a:lnTo>
                    <a:pt x="0" y="3226689"/>
                  </a:lnTo>
                  <a:lnTo>
                    <a:pt x="0" y="0"/>
                  </a:lnTo>
                  <a:close/>
                </a:path>
              </a:pathLst>
            </a:custGeom>
            <a:blipFill>
              <a:blip r:embed="rId6">
                <a:alphaModFix amt="19999"/>
              </a:blip>
              <a:stretch>
                <a:fillRect t="-22" r="1" b="-20"/>
              </a:stretch>
            </a:blipFill>
          </p:spPr>
          <p:txBody>
            <a:bodyPr/>
            <a:lstStyle/>
            <a:p>
              <a:endParaRPr lang="en-US"/>
            </a:p>
          </p:txBody>
        </p:sp>
      </p:grpSp>
    </p:spTree>
  </p:cSld>
  <p:clrMapOvr>
    <a:masterClrMapping/>
  </p:clrMapOvr>
  <p:transition>
    <p:fade/>
  </p:transition>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3" name="Group 3"/>
          <p:cNvGrpSpPr/>
          <p:nvPr/>
        </p:nvGrpSpPr>
        <p:grpSpPr>
          <a:xfrm>
            <a:off x="15149490" y="9540517"/>
            <a:ext cx="2607150" cy="578714"/>
            <a:chOff x="0" y="0"/>
            <a:chExt cx="3476200" cy="771619"/>
          </a:xfrm>
        </p:grpSpPr>
        <p:sp>
          <p:nvSpPr>
            <p:cNvPr id="4" name="Freeform 4"/>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5"/>
              <a:stretch>
                <a:fillRect t="-291" r="1" b="-286"/>
              </a:stretch>
            </a:blipFill>
          </p:spPr>
          <p:txBody>
            <a:bodyPr/>
            <a:lstStyle/>
            <a:p>
              <a:endParaRPr lang="en-US"/>
            </a:p>
          </p:txBody>
        </p:sp>
      </p:grpSp>
      <p:sp>
        <p:nvSpPr>
          <p:cNvPr id="5" name="TextBox 5"/>
          <p:cNvSpPr txBox="1"/>
          <p:nvPr/>
        </p:nvSpPr>
        <p:spPr>
          <a:xfrm>
            <a:off x="1028700" y="838200"/>
            <a:ext cx="16230600" cy="927075"/>
          </a:xfrm>
          <a:prstGeom prst="rect">
            <a:avLst/>
          </a:prstGeom>
        </p:spPr>
        <p:txBody>
          <a:bodyPr lIns="0" tIns="0" rIns="0" bIns="0" rtlCol="0" anchor="t">
            <a:spAutoFit/>
          </a:bodyPr>
          <a:lstStyle/>
          <a:p>
            <a:pPr algn="l">
              <a:lnSpc>
                <a:spcPts val="7698"/>
              </a:lnSpc>
            </a:pPr>
            <a:r>
              <a:rPr lang="en-US" sz="5498" b="1">
                <a:solidFill>
                  <a:srgbClr val="003874"/>
                </a:solidFill>
                <a:latin typeface="Verdana Bold"/>
                <a:ea typeface="Verdana Bold"/>
                <a:cs typeface="Verdana Bold"/>
                <a:sym typeface="Verdana Bold"/>
              </a:rPr>
              <a:t>Middle of the year</a:t>
            </a:r>
          </a:p>
        </p:txBody>
      </p:sp>
      <p:grpSp>
        <p:nvGrpSpPr>
          <p:cNvPr id="6" name="Group 6"/>
          <p:cNvGrpSpPr/>
          <p:nvPr/>
        </p:nvGrpSpPr>
        <p:grpSpPr>
          <a:xfrm>
            <a:off x="995362" y="1977687"/>
            <a:ext cx="1487594" cy="66675"/>
            <a:chOff x="0" y="0"/>
            <a:chExt cx="1983459" cy="88900"/>
          </a:xfrm>
        </p:grpSpPr>
        <p:sp>
          <p:nvSpPr>
            <p:cNvPr id="7" name="Freeform 7"/>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txBody>
            <a:bodyPr/>
            <a:lstStyle/>
            <a:p>
              <a:endParaRPr lang="en-US"/>
            </a:p>
          </p:txBody>
        </p:sp>
      </p:grpSp>
      <p:sp>
        <p:nvSpPr>
          <p:cNvPr id="8" name="TextBox 8"/>
          <p:cNvSpPr txBox="1"/>
          <p:nvPr/>
        </p:nvSpPr>
        <p:spPr>
          <a:xfrm>
            <a:off x="1028700" y="2364625"/>
            <a:ext cx="11353118" cy="3166094"/>
          </a:xfrm>
          <a:prstGeom prst="rect">
            <a:avLst/>
          </a:prstGeom>
        </p:spPr>
        <p:txBody>
          <a:bodyPr lIns="0" tIns="0" rIns="0" bIns="0" rtlCol="0" anchor="t">
            <a:spAutoFit/>
          </a:bodyPr>
          <a:lstStyle/>
          <a:p>
            <a:pPr marL="777240" lvl="1" indent="-388620" algn="l">
              <a:lnSpc>
                <a:spcPts val="5040"/>
              </a:lnSpc>
              <a:buFont typeface="Arial"/>
              <a:buChar char="•"/>
            </a:pPr>
            <a:r>
              <a:rPr lang="en-US" sz="3600">
                <a:solidFill>
                  <a:srgbClr val="000000"/>
                </a:solidFill>
                <a:latin typeface="Verdana"/>
                <a:ea typeface="Verdana"/>
                <a:cs typeface="Verdana"/>
                <a:sym typeface="Verdana"/>
              </a:rPr>
              <a:t>Support committees.</a:t>
            </a:r>
          </a:p>
          <a:p>
            <a:pPr marL="777240" lvl="1" indent="-388620" algn="l">
              <a:lnSpc>
                <a:spcPts val="5040"/>
              </a:lnSpc>
              <a:buFont typeface="Arial"/>
              <a:buChar char="•"/>
            </a:pPr>
            <a:r>
              <a:rPr lang="en-US" sz="3600">
                <a:solidFill>
                  <a:srgbClr val="000000"/>
                </a:solidFill>
                <a:latin typeface="Verdana"/>
                <a:ea typeface="Verdana"/>
                <a:cs typeface="Verdana"/>
                <a:sym typeface="Verdana"/>
              </a:rPr>
              <a:t>Encourage participation.</a:t>
            </a:r>
          </a:p>
          <a:p>
            <a:pPr marL="777240" lvl="1" indent="-388620" algn="l">
              <a:lnSpc>
                <a:spcPts val="5040"/>
              </a:lnSpc>
              <a:buFont typeface="Arial"/>
              <a:buChar char="•"/>
            </a:pPr>
            <a:r>
              <a:rPr lang="en-US" sz="3600">
                <a:solidFill>
                  <a:srgbClr val="000000"/>
                </a:solidFill>
                <a:latin typeface="Verdana"/>
                <a:ea typeface="Verdana"/>
                <a:cs typeface="Verdana"/>
                <a:sym typeface="Verdana"/>
              </a:rPr>
              <a:t>Strengthen the member experience.</a:t>
            </a:r>
          </a:p>
          <a:p>
            <a:pPr marL="777240" lvl="1" indent="-388620" algn="l">
              <a:lnSpc>
                <a:spcPts val="5040"/>
              </a:lnSpc>
              <a:buFont typeface="Arial"/>
              <a:buChar char="•"/>
            </a:pPr>
            <a:r>
              <a:rPr lang="en-US" sz="3600">
                <a:solidFill>
                  <a:srgbClr val="000000"/>
                </a:solidFill>
                <a:latin typeface="Verdana"/>
                <a:ea typeface="Verdana"/>
                <a:cs typeface="Verdana"/>
                <a:sym typeface="Verdana"/>
              </a:rPr>
              <a:t>Keeping communication flowing.</a:t>
            </a:r>
          </a:p>
          <a:p>
            <a:pPr algn="l">
              <a:lnSpc>
                <a:spcPts val="5040"/>
              </a:lnSpc>
            </a:pPr>
            <a:endParaRPr lang="en-US" sz="3600">
              <a:solidFill>
                <a:srgbClr val="000000"/>
              </a:solidFill>
              <a:latin typeface="Verdana"/>
              <a:ea typeface="Verdana"/>
              <a:cs typeface="Verdana"/>
              <a:sym typeface="Verdana"/>
            </a:endParaRPr>
          </a:p>
        </p:txBody>
      </p:sp>
      <p:grpSp>
        <p:nvGrpSpPr>
          <p:cNvPr id="9" name="Group 9"/>
          <p:cNvGrpSpPr/>
          <p:nvPr/>
        </p:nvGrpSpPr>
        <p:grpSpPr>
          <a:xfrm rot="-895637">
            <a:off x="14778925" y="1028700"/>
            <a:ext cx="2480375" cy="2419970"/>
            <a:chOff x="0" y="0"/>
            <a:chExt cx="3307167" cy="3226627"/>
          </a:xfrm>
        </p:grpSpPr>
        <p:sp>
          <p:nvSpPr>
            <p:cNvPr id="10" name="Freeform 10"/>
            <p:cNvSpPr/>
            <p:nvPr/>
          </p:nvSpPr>
          <p:spPr>
            <a:xfrm>
              <a:off x="0" y="0"/>
              <a:ext cx="3307207" cy="3226689"/>
            </a:xfrm>
            <a:custGeom>
              <a:avLst/>
              <a:gdLst/>
              <a:ahLst/>
              <a:cxnLst/>
              <a:rect l="l" t="t" r="r" b="b"/>
              <a:pathLst>
                <a:path w="3307207" h="3226689">
                  <a:moveTo>
                    <a:pt x="0" y="0"/>
                  </a:moveTo>
                  <a:lnTo>
                    <a:pt x="3307207" y="0"/>
                  </a:lnTo>
                  <a:lnTo>
                    <a:pt x="3307207" y="3226689"/>
                  </a:lnTo>
                  <a:lnTo>
                    <a:pt x="0" y="3226689"/>
                  </a:lnTo>
                  <a:lnTo>
                    <a:pt x="0" y="0"/>
                  </a:lnTo>
                  <a:close/>
                </a:path>
              </a:pathLst>
            </a:custGeom>
            <a:blipFill>
              <a:blip r:embed="rId6">
                <a:alphaModFix amt="19999"/>
              </a:blip>
              <a:stretch>
                <a:fillRect t="-22" r="1" b="-20"/>
              </a:stretch>
            </a:blipFill>
          </p:spPr>
          <p:txBody>
            <a:bodyPr/>
            <a:lstStyle/>
            <a:p>
              <a:endParaRPr lang="en-US"/>
            </a:p>
          </p:txBody>
        </p:sp>
      </p:grpSp>
    </p:spTree>
  </p:cSld>
  <p:clrMapOvr>
    <a:masterClrMapping/>
  </p:clrMapOvr>
  <p:transition>
    <p:fade/>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3" name="Group 3"/>
          <p:cNvGrpSpPr/>
          <p:nvPr/>
        </p:nvGrpSpPr>
        <p:grpSpPr>
          <a:xfrm>
            <a:off x="15149490" y="9540517"/>
            <a:ext cx="2607150" cy="578714"/>
            <a:chOff x="0" y="0"/>
            <a:chExt cx="3476200" cy="771619"/>
          </a:xfrm>
        </p:grpSpPr>
        <p:sp>
          <p:nvSpPr>
            <p:cNvPr id="4" name="Freeform 4"/>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5"/>
              <a:stretch>
                <a:fillRect t="-291" r="1" b="-286"/>
              </a:stretch>
            </a:blipFill>
          </p:spPr>
          <p:txBody>
            <a:bodyPr/>
            <a:lstStyle/>
            <a:p>
              <a:endParaRPr lang="en-US"/>
            </a:p>
          </p:txBody>
        </p:sp>
      </p:grpSp>
      <p:sp>
        <p:nvSpPr>
          <p:cNvPr id="5" name="TextBox 5"/>
          <p:cNvSpPr txBox="1"/>
          <p:nvPr/>
        </p:nvSpPr>
        <p:spPr>
          <a:xfrm>
            <a:off x="1028700" y="838200"/>
            <a:ext cx="16230600" cy="927075"/>
          </a:xfrm>
          <a:prstGeom prst="rect">
            <a:avLst/>
          </a:prstGeom>
        </p:spPr>
        <p:txBody>
          <a:bodyPr lIns="0" tIns="0" rIns="0" bIns="0" rtlCol="0" anchor="t">
            <a:spAutoFit/>
          </a:bodyPr>
          <a:lstStyle/>
          <a:p>
            <a:pPr algn="l">
              <a:lnSpc>
                <a:spcPts val="7698"/>
              </a:lnSpc>
            </a:pPr>
            <a:r>
              <a:rPr lang="en-US" sz="5498" b="1">
                <a:solidFill>
                  <a:srgbClr val="003874"/>
                </a:solidFill>
                <a:latin typeface="Verdana Bold"/>
                <a:ea typeface="Verdana Bold"/>
                <a:cs typeface="Verdana Bold"/>
                <a:sym typeface="Verdana Bold"/>
              </a:rPr>
              <a:t>End of the year</a:t>
            </a:r>
          </a:p>
        </p:txBody>
      </p:sp>
      <p:grpSp>
        <p:nvGrpSpPr>
          <p:cNvPr id="6" name="Group 6"/>
          <p:cNvGrpSpPr/>
          <p:nvPr/>
        </p:nvGrpSpPr>
        <p:grpSpPr>
          <a:xfrm>
            <a:off x="995362" y="1977687"/>
            <a:ext cx="1487594" cy="66675"/>
            <a:chOff x="0" y="0"/>
            <a:chExt cx="1983459" cy="88900"/>
          </a:xfrm>
        </p:grpSpPr>
        <p:sp>
          <p:nvSpPr>
            <p:cNvPr id="7" name="Freeform 7"/>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txBody>
            <a:bodyPr/>
            <a:lstStyle/>
            <a:p>
              <a:endParaRPr lang="en-US"/>
            </a:p>
          </p:txBody>
        </p:sp>
      </p:grpSp>
      <p:sp>
        <p:nvSpPr>
          <p:cNvPr id="8" name="TextBox 8"/>
          <p:cNvSpPr txBox="1"/>
          <p:nvPr/>
        </p:nvSpPr>
        <p:spPr>
          <a:xfrm>
            <a:off x="1028700" y="2364625"/>
            <a:ext cx="11353118" cy="1889744"/>
          </a:xfrm>
          <a:prstGeom prst="rect">
            <a:avLst/>
          </a:prstGeom>
        </p:spPr>
        <p:txBody>
          <a:bodyPr lIns="0" tIns="0" rIns="0" bIns="0" rtlCol="0" anchor="t">
            <a:spAutoFit/>
          </a:bodyPr>
          <a:lstStyle/>
          <a:p>
            <a:pPr marL="777240" lvl="1" indent="-388620" algn="l">
              <a:lnSpc>
                <a:spcPts val="5040"/>
              </a:lnSpc>
              <a:buFont typeface="Arial"/>
              <a:buChar char="•"/>
            </a:pPr>
            <a:r>
              <a:rPr lang="en-US" sz="3600">
                <a:solidFill>
                  <a:srgbClr val="000000"/>
                </a:solidFill>
                <a:latin typeface="Verdana"/>
                <a:ea typeface="Verdana"/>
                <a:cs typeface="Verdana"/>
                <a:sym typeface="Verdana"/>
              </a:rPr>
              <a:t>Celebrate and recognize members.</a:t>
            </a:r>
          </a:p>
          <a:p>
            <a:pPr marL="777240" lvl="1" indent="-388620" algn="l">
              <a:lnSpc>
                <a:spcPts val="5040"/>
              </a:lnSpc>
              <a:buFont typeface="Arial"/>
              <a:buChar char="•"/>
            </a:pPr>
            <a:r>
              <a:rPr lang="en-US" sz="3600">
                <a:solidFill>
                  <a:srgbClr val="000000"/>
                </a:solidFill>
                <a:latin typeface="Verdana"/>
                <a:ea typeface="Verdana"/>
                <a:cs typeface="Verdana"/>
                <a:sym typeface="Verdana"/>
              </a:rPr>
              <a:t>Support your successor.</a:t>
            </a:r>
          </a:p>
          <a:p>
            <a:pPr algn="l">
              <a:lnSpc>
                <a:spcPts val="5040"/>
              </a:lnSpc>
            </a:pPr>
            <a:endParaRPr lang="en-US" sz="3600">
              <a:solidFill>
                <a:srgbClr val="000000"/>
              </a:solidFill>
              <a:latin typeface="Verdana"/>
              <a:ea typeface="Verdana"/>
              <a:cs typeface="Verdana"/>
              <a:sym typeface="Verdana"/>
            </a:endParaRPr>
          </a:p>
        </p:txBody>
      </p:sp>
      <p:grpSp>
        <p:nvGrpSpPr>
          <p:cNvPr id="9" name="Group 9"/>
          <p:cNvGrpSpPr/>
          <p:nvPr/>
        </p:nvGrpSpPr>
        <p:grpSpPr>
          <a:xfrm rot="-895637">
            <a:off x="14778925" y="1028700"/>
            <a:ext cx="2480375" cy="2419970"/>
            <a:chOff x="0" y="0"/>
            <a:chExt cx="3307167" cy="3226627"/>
          </a:xfrm>
        </p:grpSpPr>
        <p:sp>
          <p:nvSpPr>
            <p:cNvPr id="10" name="Freeform 10"/>
            <p:cNvSpPr/>
            <p:nvPr/>
          </p:nvSpPr>
          <p:spPr>
            <a:xfrm>
              <a:off x="0" y="0"/>
              <a:ext cx="3307207" cy="3226689"/>
            </a:xfrm>
            <a:custGeom>
              <a:avLst/>
              <a:gdLst/>
              <a:ahLst/>
              <a:cxnLst/>
              <a:rect l="l" t="t" r="r" b="b"/>
              <a:pathLst>
                <a:path w="3307207" h="3226689">
                  <a:moveTo>
                    <a:pt x="0" y="0"/>
                  </a:moveTo>
                  <a:lnTo>
                    <a:pt x="3307207" y="0"/>
                  </a:lnTo>
                  <a:lnTo>
                    <a:pt x="3307207" y="3226689"/>
                  </a:lnTo>
                  <a:lnTo>
                    <a:pt x="0" y="3226689"/>
                  </a:lnTo>
                  <a:lnTo>
                    <a:pt x="0" y="0"/>
                  </a:lnTo>
                  <a:close/>
                </a:path>
              </a:pathLst>
            </a:custGeom>
            <a:blipFill>
              <a:blip r:embed="rId6">
                <a:alphaModFix amt="19999"/>
              </a:blip>
              <a:stretch>
                <a:fillRect t="-22" r="1" b="-20"/>
              </a:stretch>
            </a:blipFill>
          </p:spPr>
          <p:txBody>
            <a:bodyPr/>
            <a:lstStyle/>
            <a:p>
              <a:endParaRPr lang="en-US"/>
            </a:p>
          </p:txBody>
        </p:sp>
      </p:grpSp>
    </p:spTree>
  </p:cSld>
  <p:clrMapOvr>
    <a:masterClrMapping/>
  </p:clrMapOvr>
  <p:transition>
    <p:fade/>
  </p:transition>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3" name="Group 3"/>
          <p:cNvGrpSpPr/>
          <p:nvPr/>
        </p:nvGrpSpPr>
        <p:grpSpPr>
          <a:xfrm>
            <a:off x="15149489" y="9540518"/>
            <a:ext cx="2607150" cy="578713"/>
            <a:chOff x="0" y="0"/>
            <a:chExt cx="3476200" cy="771618"/>
          </a:xfrm>
        </p:grpSpPr>
        <p:sp>
          <p:nvSpPr>
            <p:cNvPr id="4" name="Freeform 4"/>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5"/>
              <a:stretch>
                <a:fillRect t="-291" r="1" b="-286"/>
              </a:stretch>
            </a:blipFill>
          </p:spPr>
          <p:txBody>
            <a:bodyPr/>
            <a:lstStyle/>
            <a:p>
              <a:endParaRPr lang="en-US"/>
            </a:p>
          </p:txBody>
        </p:sp>
      </p:grpSp>
      <p:sp>
        <p:nvSpPr>
          <p:cNvPr id="5" name="TextBox 5"/>
          <p:cNvSpPr txBox="1"/>
          <p:nvPr/>
        </p:nvSpPr>
        <p:spPr>
          <a:xfrm>
            <a:off x="1028700" y="2645616"/>
            <a:ext cx="16230600" cy="886781"/>
          </a:xfrm>
          <a:prstGeom prst="rect">
            <a:avLst/>
          </a:prstGeom>
        </p:spPr>
        <p:txBody>
          <a:bodyPr lIns="0" tIns="0" rIns="0" bIns="0" rtlCol="0" anchor="t">
            <a:spAutoFit/>
          </a:bodyPr>
          <a:lstStyle/>
          <a:p>
            <a:pPr algn="ctr">
              <a:lnSpc>
                <a:spcPts val="7698"/>
              </a:lnSpc>
            </a:pPr>
            <a:r>
              <a:rPr lang="en-US" sz="5498" b="1" dirty="0">
                <a:solidFill>
                  <a:srgbClr val="003874"/>
                </a:solidFill>
                <a:latin typeface="Verdana Bold"/>
                <a:ea typeface="Verdana Bold"/>
                <a:cs typeface="Verdana Bold"/>
                <a:sym typeface="Verdana Bold"/>
              </a:rPr>
              <a:t>CLUB PRESIDENT</a:t>
            </a:r>
          </a:p>
        </p:txBody>
      </p:sp>
      <p:sp>
        <p:nvSpPr>
          <p:cNvPr id="6" name="TextBox 6"/>
          <p:cNvSpPr txBox="1"/>
          <p:nvPr/>
        </p:nvSpPr>
        <p:spPr>
          <a:xfrm>
            <a:off x="1028700" y="3648916"/>
            <a:ext cx="16230600" cy="1003567"/>
          </a:xfrm>
          <a:prstGeom prst="rect">
            <a:avLst/>
          </a:prstGeom>
        </p:spPr>
        <p:txBody>
          <a:bodyPr lIns="0" tIns="0" rIns="0" bIns="0" rtlCol="0" anchor="t">
            <a:spAutoFit/>
          </a:bodyPr>
          <a:lstStyle/>
          <a:p>
            <a:pPr algn="ctr">
              <a:lnSpc>
                <a:spcPts val="3916"/>
              </a:lnSpc>
            </a:pPr>
            <a:endParaRPr/>
          </a:p>
          <a:p>
            <a:pPr algn="ctr">
              <a:lnSpc>
                <a:spcPts val="3919"/>
              </a:lnSpc>
            </a:pPr>
            <a:r>
              <a:rPr lang="en-US" sz="3600" b="1">
                <a:solidFill>
                  <a:srgbClr val="B49759"/>
                </a:solidFill>
                <a:latin typeface="Verdana Pro Bold"/>
                <a:ea typeface="Verdana Pro Bold"/>
                <a:cs typeface="Verdana Pro Bold"/>
                <a:sym typeface="Verdana Pro Bold"/>
              </a:rPr>
              <a:t>KEY RESOURCES</a:t>
            </a:r>
          </a:p>
        </p:txBody>
      </p:sp>
    </p:spTree>
  </p:cSld>
  <p:clrMapOvr>
    <a:masterClrMapping/>
  </p:clrMapOvr>
  <p:transition>
    <p:fade/>
  </p:transition>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95362" y="1977687"/>
            <a:ext cx="1487594" cy="66675"/>
            <a:chOff x="0" y="0"/>
            <a:chExt cx="1983459" cy="88900"/>
          </a:xfrm>
        </p:grpSpPr>
        <p:sp>
          <p:nvSpPr>
            <p:cNvPr id="3" name="Freeform 3"/>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txBody>
            <a:bodyPr/>
            <a:lstStyle/>
            <a:p>
              <a:endParaRPr lang="en-US"/>
            </a:p>
          </p:txBody>
        </p:sp>
      </p:grpSp>
      <p:sp>
        <p:nvSpPr>
          <p:cNvPr id="4" name="TextBox 4"/>
          <p:cNvSpPr txBox="1"/>
          <p:nvPr/>
        </p:nvSpPr>
        <p:spPr>
          <a:xfrm>
            <a:off x="1028700" y="847725"/>
            <a:ext cx="13480394" cy="927246"/>
          </a:xfrm>
          <a:prstGeom prst="rect">
            <a:avLst/>
          </a:prstGeom>
        </p:spPr>
        <p:txBody>
          <a:bodyPr lIns="0" tIns="0" rIns="0" bIns="0" rtlCol="0" anchor="t">
            <a:spAutoFit/>
          </a:bodyPr>
          <a:lstStyle/>
          <a:p>
            <a:pPr algn="l">
              <a:lnSpc>
                <a:spcPts val="7698"/>
              </a:lnSpc>
            </a:pPr>
            <a:r>
              <a:rPr lang="en-US" sz="5499" b="1">
                <a:solidFill>
                  <a:srgbClr val="003874"/>
                </a:solidFill>
                <a:latin typeface="Verdana Bold"/>
                <a:ea typeface="Verdana Bold"/>
                <a:cs typeface="Verdana Bold"/>
                <a:sym typeface="Verdana Bold"/>
              </a:rPr>
              <a:t>Resources</a:t>
            </a:r>
          </a:p>
        </p:txBody>
      </p:sp>
      <p:sp>
        <p:nvSpPr>
          <p:cNvPr id="5" name="TextBox 5"/>
          <p:cNvSpPr txBox="1"/>
          <p:nvPr/>
        </p:nvSpPr>
        <p:spPr>
          <a:xfrm>
            <a:off x="1028700" y="2235338"/>
            <a:ext cx="11795303" cy="4423840"/>
          </a:xfrm>
          <a:prstGeom prst="rect">
            <a:avLst/>
          </a:prstGeom>
        </p:spPr>
        <p:txBody>
          <a:bodyPr lIns="0" tIns="0" rIns="0" bIns="0" rtlCol="0" anchor="t">
            <a:spAutoFit/>
          </a:bodyPr>
          <a:lstStyle/>
          <a:p>
            <a:pPr marL="777240" lvl="1" indent="-388620" algn="l">
              <a:lnSpc>
                <a:spcPts val="5040"/>
              </a:lnSpc>
              <a:buFont typeface="Arial"/>
              <a:buChar char="•"/>
            </a:pPr>
            <a:r>
              <a:rPr lang="en-US" sz="3600" dirty="0">
                <a:solidFill>
                  <a:srgbClr val="000000"/>
                </a:solidFill>
                <a:latin typeface="Verdana Pro"/>
                <a:ea typeface="Verdana Pro"/>
                <a:cs typeface="Verdana Pro"/>
                <a:sym typeface="Verdana Pro"/>
              </a:rPr>
              <a:t>Support system</a:t>
            </a:r>
          </a:p>
          <a:p>
            <a:pPr marL="777240" lvl="1" indent="-388620" algn="l">
              <a:lnSpc>
                <a:spcPts val="5040"/>
              </a:lnSpc>
              <a:buFont typeface="Arial"/>
              <a:buChar char="•"/>
            </a:pPr>
            <a:r>
              <a:rPr lang="en-US" sz="3600" dirty="0">
                <a:solidFill>
                  <a:srgbClr val="000000"/>
                </a:solidFill>
                <a:latin typeface="Verdana Pro"/>
                <a:ea typeface="Verdana Pro"/>
                <a:cs typeface="Verdana Pro"/>
                <a:sym typeface="Verdana Pro"/>
              </a:rPr>
              <a:t>Annual checklist</a:t>
            </a:r>
          </a:p>
          <a:p>
            <a:pPr marL="777240" lvl="1" indent="-388620" algn="l">
              <a:lnSpc>
                <a:spcPts val="5040"/>
              </a:lnSpc>
              <a:buFont typeface="Arial"/>
              <a:buChar char="•"/>
            </a:pPr>
            <a:r>
              <a:rPr lang="en-US" sz="3600" dirty="0">
                <a:solidFill>
                  <a:srgbClr val="000000"/>
                </a:solidFill>
                <a:latin typeface="Verdana Pro"/>
                <a:ea typeface="Verdana Pro"/>
                <a:cs typeface="Verdana Pro"/>
                <a:sym typeface="Verdana Pro"/>
              </a:rPr>
              <a:t>Club membership planning document</a:t>
            </a:r>
          </a:p>
          <a:p>
            <a:pPr marL="777240" lvl="1" indent="-388620" algn="l">
              <a:lnSpc>
                <a:spcPts val="5040"/>
              </a:lnSpc>
              <a:buFont typeface="Arial"/>
              <a:buChar char="•"/>
            </a:pPr>
            <a:r>
              <a:rPr lang="en-US" sz="3600" dirty="0">
                <a:solidFill>
                  <a:srgbClr val="000000"/>
                </a:solidFill>
                <a:latin typeface="Verdana Pro"/>
                <a:ea typeface="Verdana Pro"/>
                <a:cs typeface="Verdana Pro"/>
                <a:sym typeface="Verdana Pro"/>
              </a:rPr>
              <a:t>Club president website</a:t>
            </a:r>
          </a:p>
          <a:p>
            <a:pPr marL="777240" lvl="1" indent="-388620" algn="l">
              <a:lnSpc>
                <a:spcPts val="5040"/>
              </a:lnSpc>
              <a:buFont typeface="Arial"/>
              <a:buChar char="•"/>
            </a:pPr>
            <a:r>
              <a:rPr lang="en-US" sz="3600" dirty="0">
                <a:solidFill>
                  <a:srgbClr val="000000"/>
                </a:solidFill>
                <a:latin typeface="Verdana Pro"/>
                <a:ea typeface="Verdana Pro"/>
                <a:cs typeface="Verdana Pro"/>
                <a:sym typeface="Verdana Pro"/>
              </a:rPr>
              <a:t>Leadership Guide</a:t>
            </a:r>
          </a:p>
          <a:p>
            <a:pPr marL="777240" lvl="1" indent="-388620" algn="l">
              <a:lnSpc>
                <a:spcPts val="5040"/>
              </a:lnSpc>
              <a:buFont typeface="Arial"/>
              <a:buChar char="•"/>
            </a:pPr>
            <a:r>
              <a:rPr lang="en-US" sz="3600" dirty="0">
                <a:solidFill>
                  <a:srgbClr val="000000"/>
                </a:solidFill>
                <a:latin typeface="Verdana"/>
                <a:ea typeface="Verdana"/>
                <a:cs typeface="Verdana"/>
                <a:sym typeface="Verdana"/>
              </a:rPr>
              <a:t>Online membership resources</a:t>
            </a:r>
          </a:p>
          <a:p>
            <a:pPr marL="777240" lvl="1" indent="-388620" algn="l">
              <a:lnSpc>
                <a:spcPts val="5040"/>
              </a:lnSpc>
              <a:buFont typeface="Arial"/>
              <a:buChar char="•"/>
            </a:pPr>
            <a:r>
              <a:rPr lang="en-US" sz="3600" dirty="0">
                <a:solidFill>
                  <a:srgbClr val="000000"/>
                </a:solidFill>
                <a:latin typeface="Verdana"/>
                <a:ea typeface="Verdana"/>
                <a:cs typeface="Verdana"/>
                <a:sym typeface="Verdana"/>
              </a:rPr>
              <a:t>Youth Protection guidelines</a:t>
            </a:r>
          </a:p>
        </p:txBody>
      </p:sp>
      <p:sp>
        <p:nvSpPr>
          <p:cNvPr id="6" name="Freeform 6"/>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7" name="Group 7"/>
          <p:cNvGrpSpPr/>
          <p:nvPr/>
        </p:nvGrpSpPr>
        <p:grpSpPr>
          <a:xfrm>
            <a:off x="15149489" y="9540518"/>
            <a:ext cx="2607150" cy="578713"/>
            <a:chOff x="0" y="0"/>
            <a:chExt cx="3476200" cy="771618"/>
          </a:xfrm>
        </p:grpSpPr>
        <p:sp>
          <p:nvSpPr>
            <p:cNvPr id="8" name="Freeform 8"/>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5"/>
              <a:stretch>
                <a:fillRect t="-291" r="1" b="-286"/>
              </a:stretch>
            </a:blipFill>
          </p:spPr>
          <p:txBody>
            <a:bodyPr/>
            <a:lstStyle/>
            <a:p>
              <a:endParaRPr lang="en-US"/>
            </a:p>
          </p:txBody>
        </p:sp>
      </p:grpSp>
      <p:grpSp>
        <p:nvGrpSpPr>
          <p:cNvPr id="9" name="Group 9"/>
          <p:cNvGrpSpPr/>
          <p:nvPr/>
        </p:nvGrpSpPr>
        <p:grpSpPr>
          <a:xfrm rot="-895637">
            <a:off x="14769400" y="1028700"/>
            <a:ext cx="2480375" cy="2419970"/>
            <a:chOff x="0" y="0"/>
            <a:chExt cx="3307167" cy="3226627"/>
          </a:xfrm>
        </p:grpSpPr>
        <p:sp>
          <p:nvSpPr>
            <p:cNvPr id="10" name="Freeform 10"/>
            <p:cNvSpPr/>
            <p:nvPr/>
          </p:nvSpPr>
          <p:spPr>
            <a:xfrm>
              <a:off x="0" y="0"/>
              <a:ext cx="3307207" cy="3226689"/>
            </a:xfrm>
            <a:custGeom>
              <a:avLst/>
              <a:gdLst/>
              <a:ahLst/>
              <a:cxnLst/>
              <a:rect l="l" t="t" r="r" b="b"/>
              <a:pathLst>
                <a:path w="3307207" h="3226689">
                  <a:moveTo>
                    <a:pt x="0" y="0"/>
                  </a:moveTo>
                  <a:lnTo>
                    <a:pt x="3307207" y="0"/>
                  </a:lnTo>
                  <a:lnTo>
                    <a:pt x="3307207" y="3226689"/>
                  </a:lnTo>
                  <a:lnTo>
                    <a:pt x="0" y="3226689"/>
                  </a:lnTo>
                  <a:lnTo>
                    <a:pt x="0" y="0"/>
                  </a:lnTo>
                  <a:close/>
                </a:path>
              </a:pathLst>
            </a:custGeom>
            <a:blipFill>
              <a:blip r:embed="rId6">
                <a:alphaModFix amt="19999"/>
              </a:blip>
              <a:stretch>
                <a:fillRect t="-22" r="1" b="-20"/>
              </a:stretch>
            </a:blipFill>
          </p:spPr>
          <p:txBody>
            <a:bodyPr/>
            <a:lstStyle/>
            <a:p>
              <a:endParaRPr lang="en-US"/>
            </a:p>
          </p:txBody>
        </p:sp>
      </p:grpSp>
    </p:spTree>
  </p:cSld>
  <p:clrMapOvr>
    <a:masterClrMapping/>
  </p:clrMapOvr>
  <p:transition>
    <p:fade/>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3" name="Group 3"/>
          <p:cNvGrpSpPr/>
          <p:nvPr/>
        </p:nvGrpSpPr>
        <p:grpSpPr>
          <a:xfrm>
            <a:off x="15149490" y="9540517"/>
            <a:ext cx="2607150" cy="578714"/>
            <a:chOff x="0" y="0"/>
            <a:chExt cx="3476200" cy="771619"/>
          </a:xfrm>
        </p:grpSpPr>
        <p:sp>
          <p:nvSpPr>
            <p:cNvPr id="4" name="Freeform 4"/>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5"/>
              <a:stretch>
                <a:fillRect t="-291" r="1" b="-286"/>
              </a:stretch>
            </a:blipFill>
          </p:spPr>
          <p:txBody>
            <a:bodyPr/>
            <a:lstStyle/>
            <a:p>
              <a:endParaRPr lang="en-US"/>
            </a:p>
          </p:txBody>
        </p:sp>
      </p:grpSp>
      <p:grpSp>
        <p:nvGrpSpPr>
          <p:cNvPr id="5" name="Group 5"/>
          <p:cNvGrpSpPr/>
          <p:nvPr/>
        </p:nvGrpSpPr>
        <p:grpSpPr>
          <a:xfrm>
            <a:off x="995362" y="1977687"/>
            <a:ext cx="1487594" cy="66675"/>
            <a:chOff x="0" y="0"/>
            <a:chExt cx="1983459" cy="88900"/>
          </a:xfrm>
        </p:grpSpPr>
        <p:sp>
          <p:nvSpPr>
            <p:cNvPr id="6" name="Freeform 6"/>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txBody>
            <a:bodyPr/>
            <a:lstStyle/>
            <a:p>
              <a:endParaRPr lang="en-US"/>
            </a:p>
          </p:txBody>
        </p:sp>
      </p:grpSp>
      <p:sp>
        <p:nvSpPr>
          <p:cNvPr id="7" name="TextBox 7"/>
          <p:cNvSpPr txBox="1"/>
          <p:nvPr/>
        </p:nvSpPr>
        <p:spPr>
          <a:xfrm>
            <a:off x="1028700" y="2364625"/>
            <a:ext cx="11353118" cy="5718794"/>
          </a:xfrm>
          <a:prstGeom prst="rect">
            <a:avLst/>
          </a:prstGeom>
        </p:spPr>
        <p:txBody>
          <a:bodyPr lIns="0" tIns="0" rIns="0" bIns="0" rtlCol="0" anchor="t">
            <a:spAutoFit/>
          </a:bodyPr>
          <a:lstStyle/>
          <a:p>
            <a:pPr marL="777240" lvl="1" indent="-388620" algn="l">
              <a:lnSpc>
                <a:spcPts val="5040"/>
              </a:lnSpc>
              <a:buFont typeface="Arial"/>
              <a:buChar char="•"/>
            </a:pPr>
            <a:r>
              <a:rPr lang="en-US" sz="3600">
                <a:solidFill>
                  <a:srgbClr val="000000"/>
                </a:solidFill>
                <a:latin typeface="Verdana"/>
                <a:ea typeface="Verdana"/>
                <a:cs typeface="Verdana"/>
                <a:sym typeface="Verdana"/>
              </a:rPr>
              <a:t>Former club officers</a:t>
            </a:r>
          </a:p>
          <a:p>
            <a:pPr marL="777240" lvl="1" indent="-388620" algn="l">
              <a:lnSpc>
                <a:spcPts val="5040"/>
              </a:lnSpc>
              <a:buFont typeface="Arial"/>
              <a:buChar char="•"/>
            </a:pPr>
            <a:r>
              <a:rPr lang="en-US" sz="3600">
                <a:solidFill>
                  <a:srgbClr val="000000"/>
                </a:solidFill>
                <a:latin typeface="Verdana"/>
                <a:ea typeface="Verdana"/>
                <a:cs typeface="Verdana"/>
                <a:sym typeface="Verdana"/>
              </a:rPr>
              <a:t>Current club officers</a:t>
            </a:r>
          </a:p>
          <a:p>
            <a:pPr marL="777240" lvl="1" indent="-388620" algn="l">
              <a:lnSpc>
                <a:spcPts val="5040"/>
              </a:lnSpc>
              <a:buFont typeface="Arial"/>
              <a:buChar char="•"/>
            </a:pPr>
            <a:r>
              <a:rPr lang="en-US" sz="3600">
                <a:solidFill>
                  <a:srgbClr val="000000"/>
                </a:solidFill>
                <a:latin typeface="Verdana"/>
                <a:ea typeface="Verdana"/>
                <a:cs typeface="Verdana"/>
                <a:sym typeface="Verdana"/>
              </a:rPr>
              <a:t>Board members</a:t>
            </a:r>
          </a:p>
          <a:p>
            <a:pPr marL="777240" lvl="1" indent="-388620" algn="l">
              <a:lnSpc>
                <a:spcPts val="5040"/>
              </a:lnSpc>
              <a:buFont typeface="Arial"/>
              <a:buChar char="•"/>
            </a:pPr>
            <a:r>
              <a:rPr lang="en-US" sz="3600">
                <a:solidFill>
                  <a:srgbClr val="000000"/>
                </a:solidFill>
                <a:latin typeface="Verdana"/>
                <a:ea typeface="Verdana"/>
                <a:cs typeface="Verdana"/>
                <a:sym typeface="Verdana"/>
              </a:rPr>
              <a:t>Lieutenant governor</a:t>
            </a:r>
          </a:p>
          <a:p>
            <a:pPr marL="777240" lvl="1" indent="-388620" algn="l">
              <a:lnSpc>
                <a:spcPts val="5040"/>
              </a:lnSpc>
              <a:buFont typeface="Arial"/>
              <a:buChar char="•"/>
            </a:pPr>
            <a:r>
              <a:rPr lang="en-US" sz="3600">
                <a:solidFill>
                  <a:srgbClr val="000000"/>
                </a:solidFill>
                <a:latin typeface="Verdana"/>
                <a:ea typeface="Verdana"/>
                <a:cs typeface="Verdana"/>
                <a:sym typeface="Verdana"/>
              </a:rPr>
              <a:t>District secretary</a:t>
            </a:r>
          </a:p>
          <a:p>
            <a:pPr marL="777240" lvl="1" indent="-388620" algn="l">
              <a:lnSpc>
                <a:spcPts val="5040"/>
              </a:lnSpc>
              <a:buFont typeface="Arial"/>
              <a:buChar char="•"/>
            </a:pPr>
            <a:r>
              <a:rPr lang="en-US" sz="3600">
                <a:solidFill>
                  <a:srgbClr val="000000"/>
                </a:solidFill>
                <a:latin typeface="Verdana"/>
                <a:ea typeface="Verdana"/>
                <a:cs typeface="Verdana"/>
                <a:sym typeface="Verdana"/>
              </a:rPr>
              <a:t>District leaders</a:t>
            </a:r>
          </a:p>
          <a:p>
            <a:pPr marL="777240" lvl="1" indent="-388620" algn="l">
              <a:lnSpc>
                <a:spcPts val="5040"/>
              </a:lnSpc>
              <a:buFont typeface="Arial"/>
              <a:buChar char="•"/>
            </a:pPr>
            <a:r>
              <a:rPr lang="en-US" sz="3600">
                <a:solidFill>
                  <a:srgbClr val="000000"/>
                </a:solidFill>
                <a:latin typeface="Verdana"/>
                <a:ea typeface="Verdana"/>
                <a:cs typeface="Verdana"/>
                <a:sym typeface="Verdana"/>
              </a:rPr>
              <a:t>Kiwanis network</a:t>
            </a:r>
          </a:p>
          <a:p>
            <a:pPr algn="l">
              <a:lnSpc>
                <a:spcPts val="5040"/>
              </a:lnSpc>
            </a:pPr>
            <a:endParaRPr lang="en-US" sz="3600">
              <a:solidFill>
                <a:srgbClr val="000000"/>
              </a:solidFill>
              <a:latin typeface="Verdana"/>
              <a:ea typeface="Verdana"/>
              <a:cs typeface="Verdana"/>
              <a:sym typeface="Verdana"/>
            </a:endParaRPr>
          </a:p>
          <a:p>
            <a:pPr algn="l">
              <a:lnSpc>
                <a:spcPts val="5040"/>
              </a:lnSpc>
            </a:pPr>
            <a:endParaRPr lang="en-US" sz="3600">
              <a:solidFill>
                <a:srgbClr val="000000"/>
              </a:solidFill>
              <a:latin typeface="Verdana"/>
              <a:ea typeface="Verdana"/>
              <a:cs typeface="Verdana"/>
              <a:sym typeface="Verdana"/>
            </a:endParaRPr>
          </a:p>
        </p:txBody>
      </p:sp>
      <p:sp>
        <p:nvSpPr>
          <p:cNvPr id="8" name="Freeform 8"/>
          <p:cNvSpPr/>
          <p:nvPr/>
        </p:nvSpPr>
        <p:spPr>
          <a:xfrm>
            <a:off x="11183595" y="3030768"/>
            <a:ext cx="4279443" cy="2674652"/>
          </a:xfrm>
          <a:custGeom>
            <a:avLst/>
            <a:gdLst/>
            <a:ahLst/>
            <a:cxnLst/>
            <a:rect l="l" t="t" r="r" b="b"/>
            <a:pathLst>
              <a:path w="4279443" h="2674652">
                <a:moveTo>
                  <a:pt x="0" y="0"/>
                </a:moveTo>
                <a:lnTo>
                  <a:pt x="4279442" y="0"/>
                </a:lnTo>
                <a:lnTo>
                  <a:pt x="4279442" y="2674652"/>
                </a:lnTo>
                <a:lnTo>
                  <a:pt x="0" y="267465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9" name="TextBox 9"/>
          <p:cNvSpPr txBox="1"/>
          <p:nvPr/>
        </p:nvSpPr>
        <p:spPr>
          <a:xfrm>
            <a:off x="1038225" y="838200"/>
            <a:ext cx="16230600" cy="927075"/>
          </a:xfrm>
          <a:prstGeom prst="rect">
            <a:avLst/>
          </a:prstGeom>
        </p:spPr>
        <p:txBody>
          <a:bodyPr lIns="0" tIns="0" rIns="0" bIns="0" rtlCol="0" anchor="t">
            <a:spAutoFit/>
          </a:bodyPr>
          <a:lstStyle/>
          <a:p>
            <a:pPr algn="l">
              <a:lnSpc>
                <a:spcPts val="7698"/>
              </a:lnSpc>
            </a:pPr>
            <a:r>
              <a:rPr lang="en-US" sz="5498" b="1">
                <a:solidFill>
                  <a:srgbClr val="003874"/>
                </a:solidFill>
                <a:latin typeface="Verdana Bold"/>
                <a:ea typeface="Verdana Bold"/>
                <a:cs typeface="Verdana Bold"/>
                <a:sym typeface="Verdana Bold"/>
              </a:rPr>
              <a:t>Support system</a:t>
            </a:r>
          </a:p>
        </p:txBody>
      </p:sp>
    </p:spTree>
  </p:cSld>
  <p:clrMapOvr>
    <a:masterClrMapping/>
  </p:clrMapOvr>
  <p:transition>
    <p:fade/>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95362" y="1977687"/>
            <a:ext cx="1487594" cy="66675"/>
            <a:chOff x="0" y="0"/>
            <a:chExt cx="1983459" cy="88900"/>
          </a:xfrm>
        </p:grpSpPr>
        <p:sp>
          <p:nvSpPr>
            <p:cNvPr id="3" name="Freeform 3"/>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txBody>
            <a:bodyPr/>
            <a:lstStyle/>
            <a:p>
              <a:endParaRPr lang="en-US"/>
            </a:p>
          </p:txBody>
        </p:sp>
      </p:grpSp>
      <p:sp>
        <p:nvSpPr>
          <p:cNvPr id="4" name="Freeform 4"/>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5" name="Group 5"/>
          <p:cNvGrpSpPr/>
          <p:nvPr/>
        </p:nvGrpSpPr>
        <p:grpSpPr>
          <a:xfrm>
            <a:off x="15149489" y="9540518"/>
            <a:ext cx="2607150" cy="578713"/>
            <a:chOff x="0" y="0"/>
            <a:chExt cx="3476200" cy="771618"/>
          </a:xfrm>
        </p:grpSpPr>
        <p:sp>
          <p:nvSpPr>
            <p:cNvPr id="6" name="Freeform 6"/>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5"/>
              <a:stretch>
                <a:fillRect t="-291" r="1" b="-286"/>
              </a:stretch>
            </a:blipFill>
          </p:spPr>
          <p:txBody>
            <a:bodyPr/>
            <a:lstStyle/>
            <a:p>
              <a:endParaRPr lang="en-US"/>
            </a:p>
          </p:txBody>
        </p:sp>
      </p:grpSp>
      <p:sp>
        <p:nvSpPr>
          <p:cNvPr id="11" name="Freeform 11"/>
          <p:cNvSpPr/>
          <p:nvPr/>
        </p:nvSpPr>
        <p:spPr>
          <a:xfrm>
            <a:off x="10668000" y="388946"/>
            <a:ext cx="6985225" cy="8850304"/>
          </a:xfrm>
          <a:custGeom>
            <a:avLst/>
            <a:gdLst/>
            <a:ahLst/>
            <a:cxnLst/>
            <a:rect l="l" t="t" r="r" b="b"/>
            <a:pathLst>
              <a:path w="5271407" h="7010865">
                <a:moveTo>
                  <a:pt x="0" y="0"/>
                </a:moveTo>
                <a:lnTo>
                  <a:pt x="5271407" y="0"/>
                </a:lnTo>
                <a:lnTo>
                  <a:pt x="5271407" y="7010865"/>
                </a:lnTo>
                <a:lnTo>
                  <a:pt x="0" y="7010865"/>
                </a:lnTo>
                <a:lnTo>
                  <a:pt x="0" y="0"/>
                </a:lnTo>
                <a:close/>
              </a:path>
            </a:pathLst>
          </a:custGeom>
          <a:blipFill>
            <a:blip r:embed="rId6"/>
            <a:stretch>
              <a:fillRect/>
            </a:stretch>
          </a:blipFill>
          <a:ln w="38100" cap="sq">
            <a:solidFill>
              <a:srgbClr val="B49759"/>
            </a:solidFill>
            <a:prstDash val="solid"/>
            <a:miter/>
          </a:ln>
        </p:spPr>
        <p:txBody>
          <a:bodyPr/>
          <a:lstStyle/>
          <a:p>
            <a:endParaRPr lang="en-US"/>
          </a:p>
        </p:txBody>
      </p:sp>
      <p:sp>
        <p:nvSpPr>
          <p:cNvPr id="12" name="TextBox 12"/>
          <p:cNvSpPr txBox="1"/>
          <p:nvPr/>
        </p:nvSpPr>
        <p:spPr>
          <a:xfrm>
            <a:off x="1028700" y="847725"/>
            <a:ext cx="13480394" cy="927246"/>
          </a:xfrm>
          <a:prstGeom prst="rect">
            <a:avLst/>
          </a:prstGeom>
        </p:spPr>
        <p:txBody>
          <a:bodyPr lIns="0" tIns="0" rIns="0" bIns="0" rtlCol="0" anchor="t">
            <a:spAutoFit/>
          </a:bodyPr>
          <a:lstStyle/>
          <a:p>
            <a:pPr algn="l">
              <a:lnSpc>
                <a:spcPts val="7698"/>
              </a:lnSpc>
            </a:pPr>
            <a:r>
              <a:rPr lang="en-US" sz="5499" b="1">
                <a:solidFill>
                  <a:srgbClr val="003874"/>
                </a:solidFill>
                <a:latin typeface="Verdana Bold"/>
                <a:ea typeface="Verdana Bold"/>
                <a:cs typeface="Verdana Bold"/>
                <a:sym typeface="Verdana Bold"/>
              </a:rPr>
              <a:t>Annual checklist</a:t>
            </a:r>
          </a:p>
        </p:txBody>
      </p:sp>
      <p:sp>
        <p:nvSpPr>
          <p:cNvPr id="13" name="TextBox 13"/>
          <p:cNvSpPr txBox="1"/>
          <p:nvPr/>
        </p:nvSpPr>
        <p:spPr>
          <a:xfrm>
            <a:off x="1028700" y="2364625"/>
            <a:ext cx="11353118" cy="1889744"/>
          </a:xfrm>
          <a:prstGeom prst="rect">
            <a:avLst/>
          </a:prstGeom>
        </p:spPr>
        <p:txBody>
          <a:bodyPr lIns="0" tIns="0" rIns="0" bIns="0" rtlCol="0" anchor="t">
            <a:spAutoFit/>
          </a:bodyPr>
          <a:lstStyle/>
          <a:p>
            <a:pPr marL="777240" lvl="1" indent="-388620" algn="l">
              <a:lnSpc>
                <a:spcPts val="5040"/>
              </a:lnSpc>
              <a:buFont typeface="Arial"/>
              <a:buChar char="•"/>
            </a:pPr>
            <a:r>
              <a:rPr lang="en-US" sz="3600">
                <a:solidFill>
                  <a:srgbClr val="000000"/>
                </a:solidFill>
                <a:latin typeface="Verdana"/>
                <a:ea typeface="Verdana"/>
                <a:cs typeface="Verdana"/>
                <a:sym typeface="Verdana"/>
              </a:rPr>
              <a:t>Roadmap</a:t>
            </a:r>
          </a:p>
          <a:p>
            <a:pPr marL="777240" lvl="1" indent="-388620" algn="l">
              <a:lnSpc>
                <a:spcPts val="5040"/>
              </a:lnSpc>
              <a:buFont typeface="Arial"/>
              <a:buChar char="•"/>
            </a:pPr>
            <a:r>
              <a:rPr lang="en-US" sz="3600">
                <a:solidFill>
                  <a:srgbClr val="000000"/>
                </a:solidFill>
                <a:latin typeface="Verdana"/>
                <a:ea typeface="Verdana"/>
                <a:cs typeface="Verdana"/>
                <a:sym typeface="Verdana"/>
              </a:rPr>
              <a:t>Accountability partner</a:t>
            </a:r>
          </a:p>
          <a:p>
            <a:pPr algn="l">
              <a:lnSpc>
                <a:spcPts val="5040"/>
              </a:lnSpc>
            </a:pPr>
            <a:endParaRPr lang="en-US" sz="3600">
              <a:solidFill>
                <a:srgbClr val="000000"/>
              </a:solidFill>
              <a:latin typeface="Verdana"/>
              <a:ea typeface="Verdana"/>
              <a:cs typeface="Verdana"/>
              <a:sym typeface="Verdana"/>
            </a:endParaRPr>
          </a:p>
        </p:txBody>
      </p:sp>
      <p:grpSp>
        <p:nvGrpSpPr>
          <p:cNvPr id="16" name="Group 15">
            <a:extLst>
              <a:ext uri="{FF2B5EF4-FFF2-40B4-BE49-F238E27FC236}">
                <a16:creationId xmlns:a16="http://schemas.microsoft.com/office/drawing/2014/main" id="{98127A31-562D-A7ED-2702-22FE090C4921}"/>
              </a:ext>
            </a:extLst>
          </p:cNvPr>
          <p:cNvGrpSpPr/>
          <p:nvPr/>
        </p:nvGrpSpPr>
        <p:grpSpPr>
          <a:xfrm>
            <a:off x="4648200" y="7482845"/>
            <a:ext cx="5060885" cy="1345130"/>
            <a:chOff x="12417677" y="7752236"/>
            <a:chExt cx="5060885" cy="1345130"/>
          </a:xfrm>
        </p:grpSpPr>
        <p:grpSp>
          <p:nvGrpSpPr>
            <p:cNvPr id="7" name="Group 7"/>
            <p:cNvGrpSpPr/>
            <p:nvPr/>
          </p:nvGrpSpPr>
          <p:grpSpPr>
            <a:xfrm>
              <a:off x="12417677" y="7752236"/>
              <a:ext cx="5060885" cy="1345130"/>
              <a:chOff x="0" y="0"/>
              <a:chExt cx="1332908" cy="354273"/>
            </a:xfrm>
          </p:grpSpPr>
          <p:sp>
            <p:nvSpPr>
              <p:cNvPr id="8" name="Freeform 8"/>
              <p:cNvSpPr/>
              <p:nvPr/>
            </p:nvSpPr>
            <p:spPr>
              <a:xfrm>
                <a:off x="0" y="0"/>
                <a:ext cx="1332908" cy="354273"/>
              </a:xfrm>
              <a:custGeom>
                <a:avLst/>
                <a:gdLst/>
                <a:ahLst/>
                <a:cxnLst/>
                <a:rect l="l" t="t" r="r" b="b"/>
                <a:pathLst>
                  <a:path w="1332908" h="354273">
                    <a:moveTo>
                      <a:pt x="56601" y="0"/>
                    </a:moveTo>
                    <a:lnTo>
                      <a:pt x="1276307" y="0"/>
                    </a:lnTo>
                    <a:cubicBezTo>
                      <a:pt x="1307567" y="0"/>
                      <a:pt x="1332908" y="25341"/>
                      <a:pt x="1332908" y="56601"/>
                    </a:cubicBezTo>
                    <a:lnTo>
                      <a:pt x="1332908" y="297672"/>
                    </a:lnTo>
                    <a:cubicBezTo>
                      <a:pt x="1332908" y="328932"/>
                      <a:pt x="1307567" y="354273"/>
                      <a:pt x="1276307" y="354273"/>
                    </a:cubicBezTo>
                    <a:lnTo>
                      <a:pt x="56601" y="354273"/>
                    </a:lnTo>
                    <a:cubicBezTo>
                      <a:pt x="25341" y="354273"/>
                      <a:pt x="0" y="328932"/>
                      <a:pt x="0" y="297672"/>
                    </a:cubicBezTo>
                    <a:lnTo>
                      <a:pt x="0" y="56601"/>
                    </a:lnTo>
                    <a:cubicBezTo>
                      <a:pt x="0" y="25341"/>
                      <a:pt x="25341" y="0"/>
                      <a:pt x="56601" y="0"/>
                    </a:cubicBezTo>
                    <a:close/>
                  </a:path>
                </a:pathLst>
              </a:custGeom>
              <a:solidFill>
                <a:srgbClr val="FFFFFF"/>
              </a:solidFill>
              <a:ln w="38100" cap="rnd">
                <a:solidFill>
                  <a:srgbClr val="B49759"/>
                </a:solidFill>
                <a:prstDash val="solid"/>
                <a:round/>
              </a:ln>
            </p:spPr>
            <p:txBody>
              <a:bodyPr/>
              <a:lstStyle/>
              <a:p>
                <a:endParaRPr lang="en-US"/>
              </a:p>
            </p:txBody>
          </p:sp>
          <p:sp>
            <p:nvSpPr>
              <p:cNvPr id="9" name="TextBox 9"/>
              <p:cNvSpPr txBox="1"/>
              <p:nvPr/>
            </p:nvSpPr>
            <p:spPr>
              <a:xfrm>
                <a:off x="0" y="-28575"/>
                <a:ext cx="1332908" cy="382848"/>
              </a:xfrm>
              <a:prstGeom prst="rect">
                <a:avLst/>
              </a:prstGeom>
            </p:spPr>
            <p:txBody>
              <a:bodyPr lIns="50800" tIns="50800" rIns="50800" bIns="50800" rtlCol="0" anchor="ctr"/>
              <a:lstStyle/>
              <a:p>
                <a:pPr algn="ctr">
                  <a:lnSpc>
                    <a:spcPts val="2799"/>
                  </a:lnSpc>
                </a:pPr>
                <a:endParaRPr/>
              </a:p>
            </p:txBody>
          </p:sp>
        </p:grpSp>
        <p:sp>
          <p:nvSpPr>
            <p:cNvPr id="10" name="Freeform 10"/>
            <p:cNvSpPr/>
            <p:nvPr/>
          </p:nvSpPr>
          <p:spPr>
            <a:xfrm>
              <a:off x="13019171" y="7896572"/>
              <a:ext cx="599573" cy="545612"/>
            </a:xfrm>
            <a:custGeom>
              <a:avLst/>
              <a:gdLst/>
              <a:ahLst/>
              <a:cxnLst/>
              <a:rect l="l" t="t" r="r" b="b"/>
              <a:pathLst>
                <a:path w="599573" h="545612">
                  <a:moveTo>
                    <a:pt x="0" y="0"/>
                  </a:moveTo>
                  <a:lnTo>
                    <a:pt x="599574" y="0"/>
                  </a:lnTo>
                  <a:lnTo>
                    <a:pt x="599574" y="545612"/>
                  </a:lnTo>
                  <a:lnTo>
                    <a:pt x="0" y="54561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5" name="TextBox 15"/>
            <p:cNvSpPr txBox="1"/>
            <p:nvPr/>
          </p:nvSpPr>
          <p:spPr>
            <a:xfrm>
              <a:off x="13725408" y="7952219"/>
              <a:ext cx="2047992" cy="396219"/>
            </a:xfrm>
            <a:prstGeom prst="rect">
              <a:avLst/>
            </a:prstGeom>
          </p:spPr>
          <p:txBody>
            <a:bodyPr wrap="square" lIns="0" tIns="0" rIns="0" bIns="0" rtlCol="0" anchor="t">
              <a:spAutoFit/>
            </a:bodyPr>
            <a:lstStyle/>
            <a:p>
              <a:pPr algn="ctr">
                <a:lnSpc>
                  <a:spcPts val="3360"/>
                </a:lnSpc>
                <a:spcBef>
                  <a:spcPct val="0"/>
                </a:spcBef>
              </a:pPr>
              <a:r>
                <a:rPr lang="en-US" sz="2400" b="1" dirty="0">
                  <a:solidFill>
                    <a:srgbClr val="003874"/>
                  </a:solidFill>
                  <a:latin typeface="Verdana Bold"/>
                  <a:ea typeface="Verdana Bold"/>
                  <a:cs typeface="Verdana Bold"/>
                  <a:sym typeface="Verdana Bold"/>
                </a:rPr>
                <a:t>Resources:</a:t>
              </a:r>
            </a:p>
          </p:txBody>
        </p:sp>
      </p:grpSp>
      <p:sp>
        <p:nvSpPr>
          <p:cNvPr id="14" name="TextBox 14"/>
          <p:cNvSpPr txBox="1"/>
          <p:nvPr/>
        </p:nvSpPr>
        <p:spPr>
          <a:xfrm>
            <a:off x="5920072" y="8166672"/>
            <a:ext cx="3985575" cy="330200"/>
          </a:xfrm>
          <a:prstGeom prst="rect">
            <a:avLst/>
          </a:prstGeom>
        </p:spPr>
        <p:txBody>
          <a:bodyPr lIns="0" tIns="0" rIns="0" bIns="0" rtlCol="0" anchor="t">
            <a:spAutoFit/>
          </a:bodyPr>
          <a:lstStyle/>
          <a:p>
            <a:pPr algn="l">
              <a:lnSpc>
                <a:spcPts val="2799"/>
              </a:lnSpc>
            </a:pPr>
            <a:r>
              <a:rPr lang="en-US" sz="1950" b="1" u="sng" dirty="0">
                <a:solidFill>
                  <a:srgbClr val="003874"/>
                </a:solidFill>
                <a:latin typeface="Verdana Pro Bold"/>
                <a:ea typeface="Verdana Pro Bold"/>
                <a:cs typeface="Verdana Pro Bold"/>
                <a:sym typeface="Verdana Pro Bold"/>
                <a:hlinkClick r:id="rId9"/>
              </a:rPr>
              <a:t>Annual checklist</a:t>
            </a:r>
          </a:p>
        </p:txBody>
      </p:sp>
    </p:spTree>
  </p:cSld>
  <p:clrMapOvr>
    <a:masterClrMapping/>
  </p:clrMapOvr>
  <p:transition>
    <p:fade/>
  </p:transition>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95362" y="1977687"/>
            <a:ext cx="1487594" cy="66675"/>
            <a:chOff x="0" y="0"/>
            <a:chExt cx="1983459" cy="88900"/>
          </a:xfrm>
        </p:grpSpPr>
        <p:sp>
          <p:nvSpPr>
            <p:cNvPr id="3" name="Freeform 3"/>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txBody>
            <a:bodyPr/>
            <a:lstStyle/>
            <a:p>
              <a:endParaRPr lang="en-US"/>
            </a:p>
          </p:txBody>
        </p:sp>
      </p:grpSp>
      <p:sp>
        <p:nvSpPr>
          <p:cNvPr id="4" name="Freeform 4"/>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5" name="Group 5"/>
          <p:cNvGrpSpPr/>
          <p:nvPr/>
        </p:nvGrpSpPr>
        <p:grpSpPr>
          <a:xfrm>
            <a:off x="15149489" y="9540518"/>
            <a:ext cx="2607150" cy="578713"/>
            <a:chOff x="0" y="0"/>
            <a:chExt cx="3476200" cy="771618"/>
          </a:xfrm>
        </p:grpSpPr>
        <p:sp>
          <p:nvSpPr>
            <p:cNvPr id="6" name="Freeform 6"/>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5"/>
              <a:stretch>
                <a:fillRect t="-291" r="1" b="-286"/>
              </a:stretch>
            </a:blipFill>
          </p:spPr>
          <p:txBody>
            <a:bodyPr/>
            <a:lstStyle/>
            <a:p>
              <a:endParaRPr lang="en-US"/>
            </a:p>
          </p:txBody>
        </p:sp>
      </p:grpSp>
      <p:sp>
        <p:nvSpPr>
          <p:cNvPr id="11" name="Freeform 11"/>
          <p:cNvSpPr/>
          <p:nvPr/>
        </p:nvSpPr>
        <p:spPr>
          <a:xfrm>
            <a:off x="11067122" y="2011024"/>
            <a:ext cx="6267694" cy="6953034"/>
          </a:xfrm>
          <a:custGeom>
            <a:avLst/>
            <a:gdLst/>
            <a:ahLst/>
            <a:cxnLst/>
            <a:rect l="l" t="t" r="r" b="b"/>
            <a:pathLst>
              <a:path w="4642347" h="5179745">
                <a:moveTo>
                  <a:pt x="0" y="0"/>
                </a:moveTo>
                <a:lnTo>
                  <a:pt x="4642347" y="0"/>
                </a:lnTo>
                <a:lnTo>
                  <a:pt x="4642347" y="5179745"/>
                </a:lnTo>
                <a:lnTo>
                  <a:pt x="0" y="5179745"/>
                </a:lnTo>
                <a:lnTo>
                  <a:pt x="0" y="0"/>
                </a:lnTo>
                <a:close/>
              </a:path>
            </a:pathLst>
          </a:custGeom>
          <a:blipFill>
            <a:blip r:embed="rId6"/>
            <a:stretch>
              <a:fillRect/>
            </a:stretch>
          </a:blipFill>
          <a:ln w="38100" cap="sq">
            <a:solidFill>
              <a:srgbClr val="B49759"/>
            </a:solidFill>
            <a:prstDash val="solid"/>
            <a:miter/>
          </a:ln>
        </p:spPr>
        <p:txBody>
          <a:bodyPr/>
          <a:lstStyle/>
          <a:p>
            <a:endParaRPr lang="en-US"/>
          </a:p>
        </p:txBody>
      </p:sp>
      <p:sp>
        <p:nvSpPr>
          <p:cNvPr id="12" name="TextBox 12"/>
          <p:cNvSpPr txBox="1"/>
          <p:nvPr/>
        </p:nvSpPr>
        <p:spPr>
          <a:xfrm>
            <a:off x="1028700" y="847725"/>
            <a:ext cx="16108813" cy="927246"/>
          </a:xfrm>
          <a:prstGeom prst="rect">
            <a:avLst/>
          </a:prstGeom>
        </p:spPr>
        <p:txBody>
          <a:bodyPr lIns="0" tIns="0" rIns="0" bIns="0" rtlCol="0" anchor="t">
            <a:spAutoFit/>
          </a:bodyPr>
          <a:lstStyle/>
          <a:p>
            <a:pPr algn="l">
              <a:lnSpc>
                <a:spcPts val="7698"/>
              </a:lnSpc>
            </a:pPr>
            <a:r>
              <a:rPr lang="en-US" sz="5499" b="1">
                <a:solidFill>
                  <a:srgbClr val="003874"/>
                </a:solidFill>
                <a:latin typeface="Verdana Bold"/>
                <a:ea typeface="Verdana Bold"/>
                <a:cs typeface="Verdana Bold"/>
                <a:sym typeface="Verdana Bold"/>
              </a:rPr>
              <a:t>Club membership planning document</a:t>
            </a:r>
          </a:p>
        </p:txBody>
      </p:sp>
      <p:sp>
        <p:nvSpPr>
          <p:cNvPr id="13" name="TextBox 13"/>
          <p:cNvSpPr txBox="1"/>
          <p:nvPr/>
        </p:nvSpPr>
        <p:spPr>
          <a:xfrm>
            <a:off x="810760" y="2473699"/>
            <a:ext cx="9320630" cy="2528212"/>
          </a:xfrm>
          <a:prstGeom prst="rect">
            <a:avLst/>
          </a:prstGeom>
        </p:spPr>
        <p:txBody>
          <a:bodyPr lIns="0" tIns="0" rIns="0" bIns="0" rtlCol="0" anchor="t">
            <a:spAutoFit/>
          </a:bodyPr>
          <a:lstStyle/>
          <a:p>
            <a:pPr marL="777240" lvl="1" indent="-388620" algn="l">
              <a:lnSpc>
                <a:spcPts val="5036"/>
              </a:lnSpc>
              <a:buFont typeface="Arial"/>
              <a:buChar char="•"/>
            </a:pPr>
            <a:r>
              <a:rPr lang="en-US" sz="3600">
                <a:solidFill>
                  <a:srgbClr val="000000"/>
                </a:solidFill>
                <a:latin typeface="Verdana"/>
                <a:ea typeface="Verdana"/>
                <a:cs typeface="Verdana"/>
                <a:sym typeface="Verdana"/>
              </a:rPr>
              <a:t>Goal-setting and data-driven</a:t>
            </a:r>
          </a:p>
          <a:p>
            <a:pPr marL="777240" lvl="1" indent="-388620" algn="l">
              <a:lnSpc>
                <a:spcPts val="5039"/>
              </a:lnSpc>
              <a:buFont typeface="Arial"/>
              <a:buChar char="•"/>
            </a:pPr>
            <a:r>
              <a:rPr lang="en-US" sz="3600">
                <a:solidFill>
                  <a:srgbClr val="000000"/>
                </a:solidFill>
                <a:latin typeface="Verdana"/>
                <a:ea typeface="Verdana"/>
                <a:cs typeface="Verdana"/>
                <a:sym typeface="Verdana"/>
              </a:rPr>
              <a:t>Member-focused and engagement-aligned</a:t>
            </a:r>
          </a:p>
          <a:p>
            <a:pPr marL="777240" lvl="1" indent="-388620" algn="l">
              <a:lnSpc>
                <a:spcPts val="5039"/>
              </a:lnSpc>
              <a:buFont typeface="Arial"/>
              <a:buChar char="•"/>
            </a:pPr>
            <a:r>
              <a:rPr lang="en-US" sz="3600">
                <a:solidFill>
                  <a:srgbClr val="000000"/>
                </a:solidFill>
                <a:latin typeface="Verdana"/>
                <a:ea typeface="Verdana"/>
                <a:cs typeface="Verdana"/>
                <a:sym typeface="Verdana"/>
              </a:rPr>
              <a:t>Strategic and growth-oriented</a:t>
            </a:r>
          </a:p>
        </p:txBody>
      </p:sp>
      <p:grpSp>
        <p:nvGrpSpPr>
          <p:cNvPr id="16" name="Group 15">
            <a:extLst>
              <a:ext uri="{FF2B5EF4-FFF2-40B4-BE49-F238E27FC236}">
                <a16:creationId xmlns:a16="http://schemas.microsoft.com/office/drawing/2014/main" id="{22786417-A9AB-D19E-9FEC-DAA2DF3549AA}"/>
              </a:ext>
            </a:extLst>
          </p:cNvPr>
          <p:cNvGrpSpPr/>
          <p:nvPr/>
        </p:nvGrpSpPr>
        <p:grpSpPr>
          <a:xfrm>
            <a:off x="2449638" y="7493701"/>
            <a:ext cx="6860730" cy="1290756"/>
            <a:chOff x="10904727" y="7695552"/>
            <a:chExt cx="6860730" cy="1290756"/>
          </a:xfrm>
        </p:grpSpPr>
        <p:grpSp>
          <p:nvGrpSpPr>
            <p:cNvPr id="7" name="Group 7"/>
            <p:cNvGrpSpPr/>
            <p:nvPr/>
          </p:nvGrpSpPr>
          <p:grpSpPr>
            <a:xfrm>
              <a:off x="10904727" y="7695552"/>
              <a:ext cx="6860730" cy="1290756"/>
              <a:chOff x="0" y="0"/>
              <a:chExt cx="1806941" cy="339952"/>
            </a:xfrm>
          </p:grpSpPr>
          <p:sp>
            <p:nvSpPr>
              <p:cNvPr id="8" name="Freeform 8"/>
              <p:cNvSpPr/>
              <p:nvPr/>
            </p:nvSpPr>
            <p:spPr>
              <a:xfrm>
                <a:off x="0" y="0"/>
                <a:ext cx="1806941" cy="339952"/>
              </a:xfrm>
              <a:custGeom>
                <a:avLst/>
                <a:gdLst/>
                <a:ahLst/>
                <a:cxnLst/>
                <a:rect l="l" t="t" r="r" b="b"/>
                <a:pathLst>
                  <a:path w="1806941" h="339952">
                    <a:moveTo>
                      <a:pt x="41752" y="0"/>
                    </a:moveTo>
                    <a:lnTo>
                      <a:pt x="1765189" y="0"/>
                    </a:lnTo>
                    <a:cubicBezTo>
                      <a:pt x="1776262" y="0"/>
                      <a:pt x="1786882" y="4399"/>
                      <a:pt x="1794712" y="12229"/>
                    </a:cubicBezTo>
                    <a:cubicBezTo>
                      <a:pt x="1802542" y="20059"/>
                      <a:pt x="1806941" y="30679"/>
                      <a:pt x="1806941" y="41752"/>
                    </a:cubicBezTo>
                    <a:lnTo>
                      <a:pt x="1806941" y="298200"/>
                    </a:lnTo>
                    <a:cubicBezTo>
                      <a:pt x="1806941" y="309273"/>
                      <a:pt x="1802542" y="319893"/>
                      <a:pt x="1794712" y="327723"/>
                    </a:cubicBezTo>
                    <a:cubicBezTo>
                      <a:pt x="1786882" y="335553"/>
                      <a:pt x="1776262" y="339952"/>
                      <a:pt x="1765189" y="339952"/>
                    </a:cubicBezTo>
                    <a:lnTo>
                      <a:pt x="41752" y="339952"/>
                    </a:lnTo>
                    <a:cubicBezTo>
                      <a:pt x="30679" y="339952"/>
                      <a:pt x="20059" y="335553"/>
                      <a:pt x="12229" y="327723"/>
                    </a:cubicBezTo>
                    <a:cubicBezTo>
                      <a:pt x="4399" y="319893"/>
                      <a:pt x="0" y="309273"/>
                      <a:pt x="0" y="298200"/>
                    </a:cubicBezTo>
                    <a:lnTo>
                      <a:pt x="0" y="41752"/>
                    </a:lnTo>
                    <a:cubicBezTo>
                      <a:pt x="0" y="30679"/>
                      <a:pt x="4399" y="20059"/>
                      <a:pt x="12229" y="12229"/>
                    </a:cubicBezTo>
                    <a:cubicBezTo>
                      <a:pt x="20059" y="4399"/>
                      <a:pt x="30679" y="0"/>
                      <a:pt x="41752" y="0"/>
                    </a:cubicBezTo>
                    <a:close/>
                  </a:path>
                </a:pathLst>
              </a:custGeom>
              <a:solidFill>
                <a:srgbClr val="FFFFFF"/>
              </a:solidFill>
              <a:ln w="38100" cap="rnd">
                <a:solidFill>
                  <a:srgbClr val="B49759"/>
                </a:solidFill>
                <a:prstDash val="solid"/>
                <a:round/>
              </a:ln>
            </p:spPr>
            <p:txBody>
              <a:bodyPr/>
              <a:lstStyle/>
              <a:p>
                <a:endParaRPr lang="en-US"/>
              </a:p>
            </p:txBody>
          </p:sp>
          <p:sp>
            <p:nvSpPr>
              <p:cNvPr id="9" name="TextBox 9"/>
              <p:cNvSpPr txBox="1"/>
              <p:nvPr/>
            </p:nvSpPr>
            <p:spPr>
              <a:xfrm>
                <a:off x="0" y="-28575"/>
                <a:ext cx="1806941" cy="368527"/>
              </a:xfrm>
              <a:prstGeom prst="rect">
                <a:avLst/>
              </a:prstGeom>
            </p:spPr>
            <p:txBody>
              <a:bodyPr lIns="50800" tIns="50800" rIns="50800" bIns="50800" rtlCol="0" anchor="ctr"/>
              <a:lstStyle/>
              <a:p>
                <a:pPr algn="ctr">
                  <a:lnSpc>
                    <a:spcPts val="2799"/>
                  </a:lnSpc>
                </a:pPr>
                <a:endParaRPr/>
              </a:p>
            </p:txBody>
          </p:sp>
        </p:grpSp>
        <p:sp>
          <p:nvSpPr>
            <p:cNvPr id="15" name="TextBox 15"/>
            <p:cNvSpPr txBox="1"/>
            <p:nvPr/>
          </p:nvSpPr>
          <p:spPr>
            <a:xfrm>
              <a:off x="11840459" y="7921919"/>
              <a:ext cx="2027941" cy="396219"/>
            </a:xfrm>
            <a:prstGeom prst="rect">
              <a:avLst/>
            </a:prstGeom>
          </p:spPr>
          <p:txBody>
            <a:bodyPr wrap="square" lIns="0" tIns="0" rIns="0" bIns="0" rtlCol="0" anchor="t">
              <a:spAutoFit/>
            </a:bodyPr>
            <a:lstStyle/>
            <a:p>
              <a:pPr algn="ctr">
                <a:lnSpc>
                  <a:spcPts val="3360"/>
                </a:lnSpc>
                <a:spcBef>
                  <a:spcPct val="0"/>
                </a:spcBef>
              </a:pPr>
              <a:r>
                <a:rPr lang="en-US" sz="2400" b="1" dirty="0">
                  <a:solidFill>
                    <a:srgbClr val="003874"/>
                  </a:solidFill>
                  <a:latin typeface="Verdana Bold"/>
                  <a:ea typeface="Verdana Bold"/>
                  <a:cs typeface="Verdana Bold"/>
                  <a:sym typeface="Verdana Bold"/>
                </a:rPr>
                <a:t>Resources:</a:t>
              </a:r>
            </a:p>
          </p:txBody>
        </p:sp>
      </p:grpSp>
      <p:sp>
        <p:nvSpPr>
          <p:cNvPr id="10" name="Freeform 10"/>
          <p:cNvSpPr/>
          <p:nvPr/>
        </p:nvSpPr>
        <p:spPr>
          <a:xfrm>
            <a:off x="2617718" y="7955231"/>
            <a:ext cx="599573" cy="545612"/>
          </a:xfrm>
          <a:custGeom>
            <a:avLst/>
            <a:gdLst/>
            <a:ahLst/>
            <a:cxnLst/>
            <a:rect l="l" t="t" r="r" b="b"/>
            <a:pathLst>
              <a:path w="599573" h="545612">
                <a:moveTo>
                  <a:pt x="0" y="0"/>
                </a:moveTo>
                <a:lnTo>
                  <a:pt x="599574" y="0"/>
                </a:lnTo>
                <a:lnTo>
                  <a:pt x="599574" y="545612"/>
                </a:lnTo>
                <a:lnTo>
                  <a:pt x="0" y="54561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4" name="TextBox 14"/>
          <p:cNvSpPr txBox="1"/>
          <p:nvPr/>
        </p:nvSpPr>
        <p:spPr>
          <a:xfrm>
            <a:off x="3733800" y="8224783"/>
            <a:ext cx="6908924" cy="330200"/>
          </a:xfrm>
          <a:prstGeom prst="rect">
            <a:avLst/>
          </a:prstGeom>
        </p:spPr>
        <p:txBody>
          <a:bodyPr lIns="0" tIns="0" rIns="0" bIns="0" rtlCol="0" anchor="t">
            <a:spAutoFit/>
          </a:bodyPr>
          <a:lstStyle/>
          <a:p>
            <a:pPr algn="l">
              <a:lnSpc>
                <a:spcPts val="2799"/>
              </a:lnSpc>
            </a:pPr>
            <a:r>
              <a:rPr lang="en-US" sz="1999" b="1" u="sng" dirty="0">
                <a:solidFill>
                  <a:srgbClr val="003874"/>
                </a:solidFill>
                <a:latin typeface="Verdana Pro Bold"/>
                <a:ea typeface="Verdana Pro Bold"/>
                <a:cs typeface="Verdana Pro Bold"/>
                <a:sym typeface="Verdana Pro Bold"/>
                <a:hlinkClick r:id="rId9" tooltip="https://www.kiwanis.org/wp-content/uploads/2024/03/Membership-Planning-Worksheet.pdf"/>
              </a:rPr>
              <a:t>Club membership planning document</a:t>
            </a:r>
          </a:p>
        </p:txBody>
      </p:sp>
    </p:spTree>
  </p:cSld>
  <p:clrMapOvr>
    <a:masterClrMapping/>
  </p:clrMapOvr>
  <p:transition>
    <p:fade/>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95362" y="1977687"/>
            <a:ext cx="1487594" cy="66675"/>
            <a:chOff x="0" y="0"/>
            <a:chExt cx="1983459" cy="88900"/>
          </a:xfrm>
        </p:grpSpPr>
        <p:sp>
          <p:nvSpPr>
            <p:cNvPr id="3" name="Freeform 3"/>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txBody>
            <a:bodyPr/>
            <a:lstStyle/>
            <a:p>
              <a:endParaRPr lang="en-US"/>
            </a:p>
          </p:txBody>
        </p:sp>
      </p:grpSp>
      <p:sp>
        <p:nvSpPr>
          <p:cNvPr id="4" name="Freeform 4"/>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5" name="Group 5"/>
          <p:cNvGrpSpPr/>
          <p:nvPr/>
        </p:nvGrpSpPr>
        <p:grpSpPr>
          <a:xfrm>
            <a:off x="15149489" y="9540518"/>
            <a:ext cx="2607150" cy="578713"/>
            <a:chOff x="0" y="0"/>
            <a:chExt cx="3476200" cy="771618"/>
          </a:xfrm>
        </p:grpSpPr>
        <p:sp>
          <p:nvSpPr>
            <p:cNvPr id="6" name="Freeform 6"/>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5"/>
              <a:stretch>
                <a:fillRect t="-291" r="1" b="-286"/>
              </a:stretch>
            </a:blipFill>
          </p:spPr>
          <p:txBody>
            <a:bodyPr/>
            <a:lstStyle/>
            <a:p>
              <a:endParaRPr lang="en-US"/>
            </a:p>
          </p:txBody>
        </p:sp>
      </p:grpSp>
      <p:sp>
        <p:nvSpPr>
          <p:cNvPr id="11" name="Freeform 11"/>
          <p:cNvSpPr/>
          <p:nvPr/>
        </p:nvSpPr>
        <p:spPr>
          <a:xfrm>
            <a:off x="9963147" y="2374562"/>
            <a:ext cx="7974488" cy="6412153"/>
          </a:xfrm>
          <a:custGeom>
            <a:avLst/>
            <a:gdLst/>
            <a:ahLst/>
            <a:cxnLst/>
            <a:rect l="l" t="t" r="r" b="b"/>
            <a:pathLst>
              <a:path w="7287595" h="4964674">
                <a:moveTo>
                  <a:pt x="0" y="0"/>
                </a:moveTo>
                <a:lnTo>
                  <a:pt x="7287595" y="0"/>
                </a:lnTo>
                <a:lnTo>
                  <a:pt x="7287595" y="4964674"/>
                </a:lnTo>
                <a:lnTo>
                  <a:pt x="0" y="4964674"/>
                </a:lnTo>
                <a:lnTo>
                  <a:pt x="0" y="0"/>
                </a:lnTo>
                <a:close/>
              </a:path>
            </a:pathLst>
          </a:custGeom>
          <a:blipFill>
            <a:blip r:embed="rId6"/>
            <a:stretch>
              <a:fillRect/>
            </a:stretch>
          </a:blipFill>
          <a:ln w="38100" cap="sq">
            <a:solidFill>
              <a:srgbClr val="B49759"/>
            </a:solidFill>
            <a:prstDash val="solid"/>
            <a:miter/>
          </a:ln>
        </p:spPr>
        <p:txBody>
          <a:bodyPr/>
          <a:lstStyle/>
          <a:p>
            <a:endParaRPr lang="en-US"/>
          </a:p>
        </p:txBody>
      </p:sp>
      <p:sp>
        <p:nvSpPr>
          <p:cNvPr id="12" name="TextBox 12"/>
          <p:cNvSpPr txBox="1"/>
          <p:nvPr/>
        </p:nvSpPr>
        <p:spPr>
          <a:xfrm>
            <a:off x="1028700" y="847725"/>
            <a:ext cx="13480394" cy="927246"/>
          </a:xfrm>
          <a:prstGeom prst="rect">
            <a:avLst/>
          </a:prstGeom>
        </p:spPr>
        <p:txBody>
          <a:bodyPr lIns="0" tIns="0" rIns="0" bIns="0" rtlCol="0" anchor="t">
            <a:spAutoFit/>
          </a:bodyPr>
          <a:lstStyle/>
          <a:p>
            <a:pPr algn="l">
              <a:lnSpc>
                <a:spcPts val="7698"/>
              </a:lnSpc>
            </a:pPr>
            <a:r>
              <a:rPr lang="en-US" sz="5499" b="1">
                <a:solidFill>
                  <a:srgbClr val="003874"/>
                </a:solidFill>
                <a:latin typeface="Verdana Bold"/>
                <a:ea typeface="Verdana Bold"/>
                <a:cs typeface="Verdana Bold"/>
                <a:sym typeface="Verdana Bold"/>
              </a:rPr>
              <a:t>Club president webpage</a:t>
            </a:r>
          </a:p>
        </p:txBody>
      </p:sp>
      <p:sp>
        <p:nvSpPr>
          <p:cNvPr id="13" name="TextBox 13"/>
          <p:cNvSpPr txBox="1"/>
          <p:nvPr/>
        </p:nvSpPr>
        <p:spPr>
          <a:xfrm>
            <a:off x="681054" y="2282487"/>
            <a:ext cx="8896052" cy="1251681"/>
          </a:xfrm>
          <a:prstGeom prst="rect">
            <a:avLst/>
          </a:prstGeom>
        </p:spPr>
        <p:txBody>
          <a:bodyPr lIns="0" tIns="0" rIns="0" bIns="0" rtlCol="0" anchor="t">
            <a:spAutoFit/>
          </a:bodyPr>
          <a:lstStyle/>
          <a:p>
            <a:pPr marL="777240" lvl="1" indent="-388620" algn="l">
              <a:lnSpc>
                <a:spcPts val="5039"/>
              </a:lnSpc>
              <a:buFont typeface="Arial"/>
              <a:buChar char="•"/>
            </a:pPr>
            <a:r>
              <a:rPr lang="en-US" sz="3600">
                <a:solidFill>
                  <a:srgbClr val="000000"/>
                </a:solidFill>
                <a:latin typeface="Verdana"/>
                <a:ea typeface="Verdana"/>
                <a:cs typeface="Verdana"/>
                <a:sym typeface="Verdana"/>
              </a:rPr>
              <a:t>Resource-rich and easy to navigate</a:t>
            </a:r>
          </a:p>
          <a:p>
            <a:pPr marL="777240" lvl="1" indent="-388620" algn="l">
              <a:lnSpc>
                <a:spcPts val="5039"/>
              </a:lnSpc>
              <a:buFont typeface="Arial"/>
              <a:buChar char="•"/>
            </a:pPr>
            <a:r>
              <a:rPr lang="en-US" sz="3600">
                <a:solidFill>
                  <a:srgbClr val="000000"/>
                </a:solidFill>
                <a:latin typeface="Verdana"/>
                <a:ea typeface="Verdana"/>
                <a:cs typeface="Verdana"/>
                <a:sym typeface="Verdana"/>
              </a:rPr>
              <a:t>Supportive and leadership-focused</a:t>
            </a:r>
          </a:p>
        </p:txBody>
      </p:sp>
      <p:grpSp>
        <p:nvGrpSpPr>
          <p:cNvPr id="16" name="Group 15">
            <a:extLst>
              <a:ext uri="{FF2B5EF4-FFF2-40B4-BE49-F238E27FC236}">
                <a16:creationId xmlns:a16="http://schemas.microsoft.com/office/drawing/2014/main" id="{C7EA2C97-E3C8-BEED-B866-1896F36CCAEC}"/>
              </a:ext>
            </a:extLst>
          </p:cNvPr>
          <p:cNvGrpSpPr/>
          <p:nvPr/>
        </p:nvGrpSpPr>
        <p:grpSpPr>
          <a:xfrm>
            <a:off x="2130263" y="7607560"/>
            <a:ext cx="5199086" cy="1532449"/>
            <a:chOff x="12622463" y="7725851"/>
            <a:chExt cx="5199086" cy="1532449"/>
          </a:xfrm>
        </p:grpSpPr>
        <p:grpSp>
          <p:nvGrpSpPr>
            <p:cNvPr id="7" name="Group 7"/>
            <p:cNvGrpSpPr/>
            <p:nvPr/>
          </p:nvGrpSpPr>
          <p:grpSpPr>
            <a:xfrm>
              <a:off x="12622463" y="7725851"/>
              <a:ext cx="5199086" cy="1532449"/>
              <a:chOff x="0" y="0"/>
              <a:chExt cx="1369307" cy="403608"/>
            </a:xfrm>
          </p:grpSpPr>
          <p:sp>
            <p:nvSpPr>
              <p:cNvPr id="8" name="Freeform 8"/>
              <p:cNvSpPr/>
              <p:nvPr/>
            </p:nvSpPr>
            <p:spPr>
              <a:xfrm>
                <a:off x="0" y="0"/>
                <a:ext cx="1369307" cy="403608"/>
              </a:xfrm>
              <a:custGeom>
                <a:avLst/>
                <a:gdLst/>
                <a:ahLst/>
                <a:cxnLst/>
                <a:rect l="l" t="t" r="r" b="b"/>
                <a:pathLst>
                  <a:path w="1369307" h="403608">
                    <a:moveTo>
                      <a:pt x="55096" y="0"/>
                    </a:moveTo>
                    <a:lnTo>
                      <a:pt x="1314210" y="0"/>
                    </a:lnTo>
                    <a:cubicBezTo>
                      <a:pt x="1344639" y="0"/>
                      <a:pt x="1369307" y="24668"/>
                      <a:pt x="1369307" y="55096"/>
                    </a:cubicBezTo>
                    <a:lnTo>
                      <a:pt x="1369307" y="348512"/>
                    </a:lnTo>
                    <a:cubicBezTo>
                      <a:pt x="1369307" y="363124"/>
                      <a:pt x="1363502" y="377138"/>
                      <a:pt x="1353169" y="387471"/>
                    </a:cubicBezTo>
                    <a:cubicBezTo>
                      <a:pt x="1342837" y="397803"/>
                      <a:pt x="1328823" y="403608"/>
                      <a:pt x="1314210" y="403608"/>
                    </a:cubicBezTo>
                    <a:lnTo>
                      <a:pt x="55096" y="403608"/>
                    </a:lnTo>
                    <a:cubicBezTo>
                      <a:pt x="24668" y="403608"/>
                      <a:pt x="0" y="378941"/>
                      <a:pt x="0" y="348512"/>
                    </a:cubicBezTo>
                    <a:lnTo>
                      <a:pt x="0" y="55096"/>
                    </a:lnTo>
                    <a:cubicBezTo>
                      <a:pt x="0" y="24668"/>
                      <a:pt x="24668" y="0"/>
                      <a:pt x="55096" y="0"/>
                    </a:cubicBezTo>
                    <a:close/>
                  </a:path>
                </a:pathLst>
              </a:custGeom>
              <a:solidFill>
                <a:srgbClr val="FFFFFF"/>
              </a:solidFill>
              <a:ln w="38100" cap="rnd">
                <a:solidFill>
                  <a:srgbClr val="B49759"/>
                </a:solidFill>
                <a:prstDash val="solid"/>
                <a:round/>
              </a:ln>
            </p:spPr>
            <p:txBody>
              <a:bodyPr/>
              <a:lstStyle/>
              <a:p>
                <a:endParaRPr lang="en-US"/>
              </a:p>
            </p:txBody>
          </p:sp>
          <p:sp>
            <p:nvSpPr>
              <p:cNvPr id="9" name="TextBox 9"/>
              <p:cNvSpPr txBox="1"/>
              <p:nvPr/>
            </p:nvSpPr>
            <p:spPr>
              <a:xfrm>
                <a:off x="0" y="-28575"/>
                <a:ext cx="1369307" cy="432183"/>
              </a:xfrm>
              <a:prstGeom prst="rect">
                <a:avLst/>
              </a:prstGeom>
            </p:spPr>
            <p:txBody>
              <a:bodyPr lIns="50800" tIns="50800" rIns="50800" bIns="50800" rtlCol="0" anchor="ctr"/>
              <a:lstStyle/>
              <a:p>
                <a:pPr algn="ctr">
                  <a:lnSpc>
                    <a:spcPts val="2799"/>
                  </a:lnSpc>
                </a:pPr>
                <a:endParaRPr/>
              </a:p>
            </p:txBody>
          </p:sp>
        </p:grpSp>
        <p:sp>
          <p:nvSpPr>
            <p:cNvPr id="10" name="Freeform 10"/>
            <p:cNvSpPr/>
            <p:nvPr/>
          </p:nvSpPr>
          <p:spPr>
            <a:xfrm>
              <a:off x="12846172" y="7896572"/>
              <a:ext cx="599573" cy="545612"/>
            </a:xfrm>
            <a:custGeom>
              <a:avLst/>
              <a:gdLst/>
              <a:ahLst/>
              <a:cxnLst/>
              <a:rect l="l" t="t" r="r" b="b"/>
              <a:pathLst>
                <a:path w="599573" h="545612">
                  <a:moveTo>
                    <a:pt x="0" y="0"/>
                  </a:moveTo>
                  <a:lnTo>
                    <a:pt x="599573" y="0"/>
                  </a:lnTo>
                  <a:lnTo>
                    <a:pt x="599573" y="545612"/>
                  </a:lnTo>
                  <a:lnTo>
                    <a:pt x="0" y="54561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5" name="TextBox 15"/>
            <p:cNvSpPr txBox="1"/>
            <p:nvPr/>
          </p:nvSpPr>
          <p:spPr>
            <a:xfrm>
              <a:off x="13558195" y="7952219"/>
              <a:ext cx="2062805" cy="396219"/>
            </a:xfrm>
            <a:prstGeom prst="rect">
              <a:avLst/>
            </a:prstGeom>
          </p:spPr>
          <p:txBody>
            <a:bodyPr wrap="square" lIns="0" tIns="0" rIns="0" bIns="0" rtlCol="0" anchor="t">
              <a:spAutoFit/>
            </a:bodyPr>
            <a:lstStyle/>
            <a:p>
              <a:pPr algn="ctr">
                <a:lnSpc>
                  <a:spcPts val="3360"/>
                </a:lnSpc>
                <a:spcBef>
                  <a:spcPct val="0"/>
                </a:spcBef>
              </a:pPr>
              <a:r>
                <a:rPr lang="en-US" sz="2400" b="1" dirty="0">
                  <a:solidFill>
                    <a:srgbClr val="003874"/>
                  </a:solidFill>
                  <a:latin typeface="Verdana Bold"/>
                  <a:ea typeface="Verdana Bold"/>
                  <a:cs typeface="Verdana Bold"/>
                  <a:sym typeface="Verdana Bold"/>
                </a:rPr>
                <a:t>Resources:</a:t>
              </a:r>
            </a:p>
          </p:txBody>
        </p:sp>
      </p:grpSp>
      <p:sp>
        <p:nvSpPr>
          <p:cNvPr id="14" name="TextBox 14"/>
          <p:cNvSpPr txBox="1"/>
          <p:nvPr/>
        </p:nvSpPr>
        <p:spPr>
          <a:xfrm>
            <a:off x="3065995" y="8456515"/>
            <a:ext cx="5465949" cy="330200"/>
          </a:xfrm>
          <a:prstGeom prst="rect">
            <a:avLst/>
          </a:prstGeom>
        </p:spPr>
        <p:txBody>
          <a:bodyPr lIns="0" tIns="0" rIns="0" bIns="0" rtlCol="0" anchor="t">
            <a:spAutoFit/>
          </a:bodyPr>
          <a:lstStyle/>
          <a:p>
            <a:pPr algn="l">
              <a:lnSpc>
                <a:spcPts val="2799"/>
              </a:lnSpc>
            </a:pPr>
            <a:r>
              <a:rPr lang="en-US" sz="1999" b="1" u="sng">
                <a:solidFill>
                  <a:srgbClr val="003874"/>
                </a:solidFill>
                <a:latin typeface="Verdana Pro Bold"/>
                <a:ea typeface="Verdana Pro Bold"/>
                <a:cs typeface="Verdana Pro Bold"/>
                <a:sym typeface="Verdana Pro Bold"/>
                <a:hlinkClick r:id="rId9" tooltip="https://www.kiwanis.org/members/for-leaders/officer-guide/club-president/"/>
              </a:rPr>
              <a:t>Club president website</a:t>
            </a:r>
          </a:p>
        </p:txBody>
      </p:sp>
    </p:spTree>
  </p:cSld>
  <p:clrMapOvr>
    <a:masterClrMapping/>
  </p:clrMapOvr>
  <p:transition>
    <p:fade/>
  </p:transition>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95362" y="1977687"/>
            <a:ext cx="1487594" cy="66675"/>
            <a:chOff x="0" y="0"/>
            <a:chExt cx="1983459" cy="88900"/>
          </a:xfrm>
        </p:grpSpPr>
        <p:sp>
          <p:nvSpPr>
            <p:cNvPr id="3" name="Freeform 3"/>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txBody>
            <a:bodyPr/>
            <a:lstStyle/>
            <a:p>
              <a:endParaRPr lang="en-US"/>
            </a:p>
          </p:txBody>
        </p:sp>
      </p:grpSp>
      <p:grpSp>
        <p:nvGrpSpPr>
          <p:cNvPr id="4" name="Group 4"/>
          <p:cNvGrpSpPr/>
          <p:nvPr/>
        </p:nvGrpSpPr>
        <p:grpSpPr>
          <a:xfrm>
            <a:off x="12240235" y="732915"/>
            <a:ext cx="4884150" cy="6332205"/>
            <a:chOff x="0" y="0"/>
            <a:chExt cx="6512200" cy="8442940"/>
          </a:xfrm>
        </p:grpSpPr>
        <p:sp>
          <p:nvSpPr>
            <p:cNvPr id="5" name="Freeform 5"/>
            <p:cNvSpPr/>
            <p:nvPr/>
          </p:nvSpPr>
          <p:spPr>
            <a:xfrm>
              <a:off x="25400" y="25400"/>
              <a:ext cx="6461379" cy="8392160"/>
            </a:xfrm>
            <a:custGeom>
              <a:avLst/>
              <a:gdLst/>
              <a:ahLst/>
              <a:cxnLst/>
              <a:rect l="l" t="t" r="r" b="b"/>
              <a:pathLst>
                <a:path w="6461379" h="8392160">
                  <a:moveTo>
                    <a:pt x="0" y="0"/>
                  </a:moveTo>
                  <a:lnTo>
                    <a:pt x="6461379" y="0"/>
                  </a:lnTo>
                  <a:lnTo>
                    <a:pt x="6461379" y="8392160"/>
                  </a:lnTo>
                  <a:lnTo>
                    <a:pt x="0" y="8392160"/>
                  </a:lnTo>
                  <a:lnTo>
                    <a:pt x="0" y="0"/>
                  </a:lnTo>
                  <a:close/>
                </a:path>
              </a:pathLst>
            </a:custGeom>
            <a:blipFill>
              <a:blip r:embed="rId3"/>
              <a:stretch>
                <a:fillRect t="-487" b="-487"/>
              </a:stretch>
            </a:blipFill>
          </p:spPr>
          <p:txBody>
            <a:bodyPr/>
            <a:lstStyle/>
            <a:p>
              <a:endParaRPr lang="en-US"/>
            </a:p>
          </p:txBody>
        </p:sp>
        <p:sp>
          <p:nvSpPr>
            <p:cNvPr id="6" name="Freeform 6"/>
            <p:cNvSpPr/>
            <p:nvPr/>
          </p:nvSpPr>
          <p:spPr>
            <a:xfrm>
              <a:off x="0" y="0"/>
              <a:ext cx="6512179" cy="8442960"/>
            </a:xfrm>
            <a:custGeom>
              <a:avLst/>
              <a:gdLst/>
              <a:ahLst/>
              <a:cxnLst/>
              <a:rect l="l" t="t" r="r" b="b"/>
              <a:pathLst>
                <a:path w="6512179" h="8442960">
                  <a:moveTo>
                    <a:pt x="25400" y="0"/>
                  </a:moveTo>
                  <a:lnTo>
                    <a:pt x="6486779" y="0"/>
                  </a:lnTo>
                  <a:cubicBezTo>
                    <a:pt x="6500749" y="0"/>
                    <a:pt x="6512179" y="11430"/>
                    <a:pt x="6512179" y="25400"/>
                  </a:cubicBezTo>
                  <a:lnTo>
                    <a:pt x="6512179" y="8417560"/>
                  </a:lnTo>
                  <a:cubicBezTo>
                    <a:pt x="6512179" y="8431530"/>
                    <a:pt x="6500749" y="8442960"/>
                    <a:pt x="6486779" y="8442960"/>
                  </a:cubicBezTo>
                  <a:lnTo>
                    <a:pt x="25400" y="8442960"/>
                  </a:lnTo>
                  <a:cubicBezTo>
                    <a:pt x="11430" y="8442960"/>
                    <a:pt x="0" y="8431530"/>
                    <a:pt x="0" y="8417560"/>
                  </a:cubicBezTo>
                  <a:lnTo>
                    <a:pt x="0" y="25400"/>
                  </a:lnTo>
                  <a:cubicBezTo>
                    <a:pt x="0" y="11430"/>
                    <a:pt x="11430" y="0"/>
                    <a:pt x="25400" y="0"/>
                  </a:cubicBezTo>
                  <a:moveTo>
                    <a:pt x="25400" y="50800"/>
                  </a:moveTo>
                  <a:lnTo>
                    <a:pt x="25400" y="25400"/>
                  </a:lnTo>
                  <a:lnTo>
                    <a:pt x="50800" y="25400"/>
                  </a:lnTo>
                  <a:lnTo>
                    <a:pt x="50800" y="8417560"/>
                  </a:lnTo>
                  <a:lnTo>
                    <a:pt x="25400" y="8417560"/>
                  </a:lnTo>
                  <a:lnTo>
                    <a:pt x="25400" y="8392160"/>
                  </a:lnTo>
                  <a:lnTo>
                    <a:pt x="6486779" y="8392160"/>
                  </a:lnTo>
                  <a:lnTo>
                    <a:pt x="6486779" y="8417560"/>
                  </a:lnTo>
                  <a:lnTo>
                    <a:pt x="6461379" y="8417560"/>
                  </a:lnTo>
                  <a:lnTo>
                    <a:pt x="6461379" y="25400"/>
                  </a:lnTo>
                  <a:lnTo>
                    <a:pt x="6486779" y="25400"/>
                  </a:lnTo>
                  <a:lnTo>
                    <a:pt x="6486779" y="50800"/>
                  </a:lnTo>
                  <a:lnTo>
                    <a:pt x="25400" y="50800"/>
                  </a:lnTo>
                  <a:close/>
                </a:path>
              </a:pathLst>
            </a:custGeom>
            <a:solidFill>
              <a:srgbClr val="B49759"/>
            </a:solidFill>
          </p:spPr>
          <p:txBody>
            <a:bodyPr/>
            <a:lstStyle/>
            <a:p>
              <a:endParaRPr lang="en-US"/>
            </a:p>
          </p:txBody>
        </p:sp>
      </p:grpSp>
      <p:sp>
        <p:nvSpPr>
          <p:cNvPr id="7" name="TextBox 7"/>
          <p:cNvSpPr txBox="1"/>
          <p:nvPr/>
        </p:nvSpPr>
        <p:spPr>
          <a:xfrm>
            <a:off x="1028700" y="847725"/>
            <a:ext cx="13480394" cy="927246"/>
          </a:xfrm>
          <a:prstGeom prst="rect">
            <a:avLst/>
          </a:prstGeom>
        </p:spPr>
        <p:txBody>
          <a:bodyPr lIns="0" tIns="0" rIns="0" bIns="0" rtlCol="0" anchor="t">
            <a:spAutoFit/>
          </a:bodyPr>
          <a:lstStyle/>
          <a:p>
            <a:pPr algn="l">
              <a:lnSpc>
                <a:spcPts val="7698"/>
              </a:lnSpc>
            </a:pPr>
            <a:r>
              <a:rPr lang="en-US" sz="5499" b="1">
                <a:solidFill>
                  <a:srgbClr val="003874"/>
                </a:solidFill>
                <a:latin typeface="Verdana Bold"/>
                <a:ea typeface="Verdana Bold"/>
                <a:cs typeface="Verdana Bold"/>
                <a:sym typeface="Verdana Bold"/>
              </a:rPr>
              <a:t>Leadership Guide</a:t>
            </a:r>
          </a:p>
        </p:txBody>
      </p:sp>
      <p:sp>
        <p:nvSpPr>
          <p:cNvPr id="8" name="Freeform 8"/>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9" name="Group 9"/>
          <p:cNvGrpSpPr/>
          <p:nvPr/>
        </p:nvGrpSpPr>
        <p:grpSpPr>
          <a:xfrm>
            <a:off x="15149489" y="9540518"/>
            <a:ext cx="2607150" cy="578713"/>
            <a:chOff x="0" y="0"/>
            <a:chExt cx="3476200" cy="771618"/>
          </a:xfrm>
        </p:grpSpPr>
        <p:sp>
          <p:nvSpPr>
            <p:cNvPr id="10" name="Freeform 10"/>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6"/>
              <a:stretch>
                <a:fillRect t="-291" r="1" b="-286"/>
              </a:stretch>
            </a:blipFill>
          </p:spPr>
          <p:txBody>
            <a:bodyPr/>
            <a:lstStyle/>
            <a:p>
              <a:endParaRPr lang="en-US"/>
            </a:p>
          </p:txBody>
        </p:sp>
      </p:grpSp>
      <p:grpSp>
        <p:nvGrpSpPr>
          <p:cNvPr id="11" name="Group 11"/>
          <p:cNvGrpSpPr/>
          <p:nvPr/>
        </p:nvGrpSpPr>
        <p:grpSpPr>
          <a:xfrm>
            <a:off x="12756392" y="7851928"/>
            <a:ext cx="4081252" cy="1245438"/>
            <a:chOff x="0" y="0"/>
            <a:chExt cx="1074898" cy="328017"/>
          </a:xfrm>
        </p:grpSpPr>
        <p:sp>
          <p:nvSpPr>
            <p:cNvPr id="12" name="Freeform 12"/>
            <p:cNvSpPr/>
            <p:nvPr/>
          </p:nvSpPr>
          <p:spPr>
            <a:xfrm>
              <a:off x="0" y="0"/>
              <a:ext cx="1074898" cy="328017"/>
            </a:xfrm>
            <a:custGeom>
              <a:avLst/>
              <a:gdLst/>
              <a:ahLst/>
              <a:cxnLst/>
              <a:rect l="l" t="t" r="r" b="b"/>
              <a:pathLst>
                <a:path w="1074898" h="328017">
                  <a:moveTo>
                    <a:pt x="70187" y="0"/>
                  </a:moveTo>
                  <a:lnTo>
                    <a:pt x="1004711" y="0"/>
                  </a:lnTo>
                  <a:cubicBezTo>
                    <a:pt x="1043474" y="0"/>
                    <a:pt x="1074898" y="31424"/>
                    <a:pt x="1074898" y="70187"/>
                  </a:cubicBezTo>
                  <a:lnTo>
                    <a:pt x="1074898" y="257830"/>
                  </a:lnTo>
                  <a:cubicBezTo>
                    <a:pt x="1074898" y="296593"/>
                    <a:pt x="1043474" y="328017"/>
                    <a:pt x="1004711" y="328017"/>
                  </a:cubicBezTo>
                  <a:lnTo>
                    <a:pt x="70187" y="328017"/>
                  </a:lnTo>
                  <a:cubicBezTo>
                    <a:pt x="31424" y="328017"/>
                    <a:pt x="0" y="296593"/>
                    <a:pt x="0" y="257830"/>
                  </a:cubicBezTo>
                  <a:lnTo>
                    <a:pt x="0" y="70187"/>
                  </a:lnTo>
                  <a:cubicBezTo>
                    <a:pt x="0" y="31424"/>
                    <a:pt x="31424" y="0"/>
                    <a:pt x="70187" y="0"/>
                  </a:cubicBezTo>
                  <a:close/>
                </a:path>
              </a:pathLst>
            </a:custGeom>
            <a:solidFill>
              <a:srgbClr val="FFFFFF"/>
            </a:solidFill>
            <a:ln w="38100" cap="rnd">
              <a:solidFill>
                <a:srgbClr val="B49759"/>
              </a:solidFill>
              <a:prstDash val="solid"/>
              <a:round/>
            </a:ln>
          </p:spPr>
          <p:txBody>
            <a:bodyPr/>
            <a:lstStyle/>
            <a:p>
              <a:endParaRPr lang="en-US"/>
            </a:p>
          </p:txBody>
        </p:sp>
        <p:sp>
          <p:nvSpPr>
            <p:cNvPr id="13" name="TextBox 13"/>
            <p:cNvSpPr txBox="1"/>
            <p:nvPr/>
          </p:nvSpPr>
          <p:spPr>
            <a:xfrm>
              <a:off x="0" y="-28575"/>
              <a:ext cx="1074898" cy="356592"/>
            </a:xfrm>
            <a:prstGeom prst="rect">
              <a:avLst/>
            </a:prstGeom>
          </p:spPr>
          <p:txBody>
            <a:bodyPr lIns="50800" tIns="50800" rIns="50800" bIns="50800" rtlCol="0" anchor="ctr"/>
            <a:lstStyle/>
            <a:p>
              <a:pPr algn="ctr">
                <a:lnSpc>
                  <a:spcPts val="2799"/>
                </a:lnSpc>
              </a:pPr>
              <a:endParaRPr/>
            </a:p>
          </p:txBody>
        </p:sp>
      </p:grpSp>
      <p:sp>
        <p:nvSpPr>
          <p:cNvPr id="14" name="Freeform 14"/>
          <p:cNvSpPr/>
          <p:nvPr/>
        </p:nvSpPr>
        <p:spPr>
          <a:xfrm>
            <a:off x="13001915" y="8022649"/>
            <a:ext cx="599573" cy="545612"/>
          </a:xfrm>
          <a:custGeom>
            <a:avLst/>
            <a:gdLst/>
            <a:ahLst/>
            <a:cxnLst/>
            <a:rect l="l" t="t" r="r" b="b"/>
            <a:pathLst>
              <a:path w="599573" h="545612">
                <a:moveTo>
                  <a:pt x="0" y="0"/>
                </a:moveTo>
                <a:lnTo>
                  <a:pt x="599574" y="0"/>
                </a:lnTo>
                <a:lnTo>
                  <a:pt x="599574" y="545612"/>
                </a:lnTo>
                <a:lnTo>
                  <a:pt x="0" y="545612"/>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15" name="TextBox 15"/>
          <p:cNvSpPr txBox="1"/>
          <p:nvPr/>
        </p:nvSpPr>
        <p:spPr>
          <a:xfrm>
            <a:off x="862080" y="2282487"/>
            <a:ext cx="10651034" cy="3166387"/>
          </a:xfrm>
          <a:prstGeom prst="rect">
            <a:avLst/>
          </a:prstGeom>
        </p:spPr>
        <p:txBody>
          <a:bodyPr lIns="0" tIns="0" rIns="0" bIns="0" rtlCol="0" anchor="t">
            <a:spAutoFit/>
          </a:bodyPr>
          <a:lstStyle/>
          <a:p>
            <a:pPr marL="777240" lvl="1" indent="-388620" algn="l">
              <a:lnSpc>
                <a:spcPts val="5039"/>
              </a:lnSpc>
              <a:buFont typeface="Arial"/>
              <a:buChar char="•"/>
            </a:pPr>
            <a:r>
              <a:rPr lang="en-US" sz="3600">
                <a:solidFill>
                  <a:srgbClr val="000000"/>
                </a:solidFill>
                <a:latin typeface="Verdana"/>
                <a:ea typeface="Verdana"/>
                <a:cs typeface="Verdana"/>
                <a:sym typeface="Verdana"/>
              </a:rPr>
              <a:t>Kiwanis 101 information</a:t>
            </a:r>
          </a:p>
          <a:p>
            <a:pPr marL="777240" lvl="1" indent="-388620" algn="l">
              <a:lnSpc>
                <a:spcPts val="5036"/>
              </a:lnSpc>
              <a:buFont typeface="Arial"/>
              <a:buChar char="•"/>
            </a:pPr>
            <a:r>
              <a:rPr lang="en-US" sz="3600">
                <a:solidFill>
                  <a:srgbClr val="000000"/>
                </a:solidFill>
                <a:latin typeface="Verdana"/>
                <a:ea typeface="Verdana"/>
                <a:cs typeface="Verdana"/>
                <a:sym typeface="Verdana"/>
              </a:rPr>
              <a:t>Club president section</a:t>
            </a:r>
          </a:p>
          <a:p>
            <a:pPr marL="777240" lvl="1" indent="-388620" algn="l">
              <a:lnSpc>
                <a:spcPts val="5036"/>
              </a:lnSpc>
              <a:buFont typeface="Arial"/>
              <a:buChar char="•"/>
            </a:pPr>
            <a:r>
              <a:rPr lang="en-US" sz="3600" dirty="0">
                <a:solidFill>
                  <a:srgbClr val="000000"/>
                </a:solidFill>
                <a:latin typeface="Verdana"/>
                <a:ea typeface="Verdana"/>
                <a:cs typeface="Verdana"/>
                <a:sym typeface="Verdana"/>
              </a:rPr>
              <a:t>Club treasurer, secretary and membership </a:t>
            </a:r>
            <a:endParaRPr lang="en-US" sz="3600" dirty="0">
              <a:solidFill>
                <a:srgbClr val="000000"/>
              </a:solidFill>
              <a:latin typeface="Verdana"/>
              <a:ea typeface="Verdana"/>
              <a:cs typeface="Verdana"/>
            </a:endParaRPr>
          </a:p>
          <a:p>
            <a:pPr>
              <a:lnSpc>
                <a:spcPts val="5036"/>
              </a:lnSpc>
            </a:pPr>
            <a:r>
              <a:rPr lang="en-US" sz="3600">
                <a:solidFill>
                  <a:srgbClr val="000000"/>
                </a:solidFill>
                <a:latin typeface="Verdana"/>
                <a:ea typeface="Verdana"/>
                <a:cs typeface="Verdana"/>
                <a:sym typeface="Verdana"/>
              </a:rPr>
              <a:t>     chair sections</a:t>
            </a:r>
          </a:p>
          <a:p>
            <a:pPr marL="777240" lvl="1" indent="-388620" algn="l">
              <a:lnSpc>
                <a:spcPts val="5036"/>
              </a:lnSpc>
              <a:buFont typeface="Arial"/>
              <a:buChar char="•"/>
            </a:pPr>
            <a:r>
              <a:rPr lang="en-US" sz="3600">
                <a:solidFill>
                  <a:srgbClr val="000000"/>
                </a:solidFill>
                <a:latin typeface="Verdana"/>
                <a:ea typeface="Verdana"/>
                <a:cs typeface="Verdana"/>
                <a:sym typeface="Verdana"/>
              </a:rPr>
              <a:t>Resources section</a:t>
            </a:r>
          </a:p>
        </p:txBody>
      </p:sp>
      <p:sp>
        <p:nvSpPr>
          <p:cNvPr id="16" name="TextBox 16"/>
          <p:cNvSpPr txBox="1"/>
          <p:nvPr/>
        </p:nvSpPr>
        <p:spPr>
          <a:xfrm>
            <a:off x="13778330" y="8615821"/>
            <a:ext cx="4212163" cy="330200"/>
          </a:xfrm>
          <a:prstGeom prst="rect">
            <a:avLst/>
          </a:prstGeom>
        </p:spPr>
        <p:txBody>
          <a:bodyPr lIns="0" tIns="0" rIns="0" bIns="0" rtlCol="0" anchor="t">
            <a:spAutoFit/>
          </a:bodyPr>
          <a:lstStyle/>
          <a:p>
            <a:pPr algn="l">
              <a:lnSpc>
                <a:spcPts val="2799"/>
              </a:lnSpc>
            </a:pPr>
            <a:r>
              <a:rPr lang="en-US" sz="1950" b="1" u="sng" dirty="0">
                <a:solidFill>
                  <a:srgbClr val="003874"/>
                </a:solidFill>
                <a:latin typeface="Verdana Pro Bold"/>
                <a:ea typeface="Verdana Pro Bold"/>
                <a:cs typeface="Verdana Pro Bold"/>
                <a:sym typeface="Verdana Pro Bold"/>
                <a:hlinkClick r:id="rId9"/>
              </a:rPr>
              <a:t>Leadership Guide</a:t>
            </a:r>
          </a:p>
        </p:txBody>
      </p:sp>
      <p:sp>
        <p:nvSpPr>
          <p:cNvPr id="17" name="TextBox 17"/>
          <p:cNvSpPr txBox="1"/>
          <p:nvPr/>
        </p:nvSpPr>
        <p:spPr>
          <a:xfrm>
            <a:off x="13692124" y="8078296"/>
            <a:ext cx="1928876" cy="396219"/>
          </a:xfrm>
          <a:prstGeom prst="rect">
            <a:avLst/>
          </a:prstGeom>
        </p:spPr>
        <p:txBody>
          <a:bodyPr wrap="square" lIns="0" tIns="0" rIns="0" bIns="0" rtlCol="0" anchor="t">
            <a:spAutoFit/>
          </a:bodyPr>
          <a:lstStyle/>
          <a:p>
            <a:pPr algn="ctr">
              <a:lnSpc>
                <a:spcPts val="3360"/>
              </a:lnSpc>
              <a:spcBef>
                <a:spcPct val="0"/>
              </a:spcBef>
            </a:pPr>
            <a:r>
              <a:rPr lang="en-US" sz="2400" b="1" dirty="0">
                <a:solidFill>
                  <a:srgbClr val="003874"/>
                </a:solidFill>
                <a:latin typeface="Verdana Bold"/>
                <a:ea typeface="Verdana Bold"/>
                <a:cs typeface="Verdana Bold"/>
                <a:sym typeface="Verdana Bold"/>
              </a:rPr>
              <a:t>Resources:</a:t>
            </a:r>
          </a:p>
        </p:txBody>
      </p:sp>
    </p:spTree>
  </p:cSld>
  <p:clrMapOvr>
    <a:masterClrMapping/>
  </p:clrMapOvr>
  <p:transition>
    <p:fade/>
  </p:transition>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95362" y="1977687"/>
            <a:ext cx="1487594" cy="66675"/>
            <a:chOff x="0" y="0"/>
            <a:chExt cx="1983459" cy="88900"/>
          </a:xfrm>
        </p:grpSpPr>
        <p:sp>
          <p:nvSpPr>
            <p:cNvPr id="3" name="Freeform 3"/>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txBody>
            <a:bodyPr/>
            <a:lstStyle/>
            <a:p>
              <a:endParaRPr lang="en-US"/>
            </a:p>
          </p:txBody>
        </p:sp>
      </p:grpSp>
      <p:grpSp>
        <p:nvGrpSpPr>
          <p:cNvPr id="4" name="Group 4"/>
          <p:cNvGrpSpPr/>
          <p:nvPr/>
        </p:nvGrpSpPr>
        <p:grpSpPr>
          <a:xfrm rot="-895637">
            <a:off x="14778925" y="1028700"/>
            <a:ext cx="2480375" cy="2419970"/>
            <a:chOff x="0" y="0"/>
            <a:chExt cx="3307167" cy="3226627"/>
          </a:xfrm>
        </p:grpSpPr>
        <p:sp>
          <p:nvSpPr>
            <p:cNvPr id="5" name="Freeform 5"/>
            <p:cNvSpPr/>
            <p:nvPr/>
          </p:nvSpPr>
          <p:spPr>
            <a:xfrm>
              <a:off x="0" y="0"/>
              <a:ext cx="3307207" cy="3226689"/>
            </a:xfrm>
            <a:custGeom>
              <a:avLst/>
              <a:gdLst/>
              <a:ahLst/>
              <a:cxnLst/>
              <a:rect l="l" t="t" r="r" b="b"/>
              <a:pathLst>
                <a:path w="3307207" h="3226689">
                  <a:moveTo>
                    <a:pt x="0" y="0"/>
                  </a:moveTo>
                  <a:lnTo>
                    <a:pt x="3307207" y="0"/>
                  </a:lnTo>
                  <a:lnTo>
                    <a:pt x="3307207" y="3226689"/>
                  </a:lnTo>
                  <a:lnTo>
                    <a:pt x="0" y="3226689"/>
                  </a:lnTo>
                  <a:lnTo>
                    <a:pt x="0" y="0"/>
                  </a:lnTo>
                  <a:close/>
                </a:path>
              </a:pathLst>
            </a:custGeom>
            <a:blipFill>
              <a:blip r:embed="rId3">
                <a:alphaModFix amt="19999"/>
              </a:blip>
              <a:stretch>
                <a:fillRect t="-22" r="1" b="-20"/>
              </a:stretch>
            </a:blipFill>
          </p:spPr>
          <p:txBody>
            <a:bodyPr/>
            <a:lstStyle/>
            <a:p>
              <a:endParaRPr lang="en-US"/>
            </a:p>
          </p:txBody>
        </p:sp>
      </p:grpSp>
      <p:sp>
        <p:nvSpPr>
          <p:cNvPr id="6" name="TextBox 6"/>
          <p:cNvSpPr txBox="1"/>
          <p:nvPr/>
        </p:nvSpPr>
        <p:spPr>
          <a:xfrm>
            <a:off x="1028700" y="857250"/>
            <a:ext cx="13480394" cy="897255"/>
          </a:xfrm>
          <a:prstGeom prst="rect">
            <a:avLst/>
          </a:prstGeom>
        </p:spPr>
        <p:txBody>
          <a:bodyPr lIns="0" tIns="0" rIns="0" bIns="0" rtlCol="0" anchor="t">
            <a:spAutoFit/>
          </a:bodyPr>
          <a:lstStyle/>
          <a:p>
            <a:pPr algn="l">
              <a:lnSpc>
                <a:spcPts val="6719"/>
              </a:lnSpc>
            </a:pPr>
            <a:r>
              <a:rPr lang="en-US" sz="4800" b="1">
                <a:solidFill>
                  <a:srgbClr val="003874"/>
                </a:solidFill>
                <a:latin typeface="Verdana Bold"/>
                <a:ea typeface="Verdana Bold"/>
                <a:cs typeface="Verdana Bold"/>
                <a:sym typeface="Verdana Bold"/>
              </a:rPr>
              <a:t>Housekeeping notes</a:t>
            </a:r>
          </a:p>
        </p:txBody>
      </p:sp>
      <p:sp>
        <p:nvSpPr>
          <p:cNvPr id="8" name="Freeform 8"/>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9" name="Group 9"/>
          <p:cNvGrpSpPr/>
          <p:nvPr/>
        </p:nvGrpSpPr>
        <p:grpSpPr>
          <a:xfrm>
            <a:off x="15149489" y="9540518"/>
            <a:ext cx="2607150" cy="578713"/>
            <a:chOff x="0" y="0"/>
            <a:chExt cx="3476200" cy="771618"/>
          </a:xfrm>
        </p:grpSpPr>
        <p:sp>
          <p:nvSpPr>
            <p:cNvPr id="10" name="Freeform 10"/>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6"/>
              <a:stretch>
                <a:fillRect t="-291" r="1" b="-286"/>
              </a:stretch>
            </a:blipFill>
          </p:spPr>
          <p:txBody>
            <a:bodyPr/>
            <a:lstStyle/>
            <a:p>
              <a:endParaRPr lang="en-US"/>
            </a:p>
          </p:txBody>
        </p:sp>
      </p:grpSp>
      <p:sp>
        <p:nvSpPr>
          <p:cNvPr id="11" name="TextBox 8">
            <a:extLst>
              <a:ext uri="{FF2B5EF4-FFF2-40B4-BE49-F238E27FC236}">
                <a16:creationId xmlns:a16="http://schemas.microsoft.com/office/drawing/2014/main" id="{76691C96-B16B-BF2A-A0C9-3BF180E6F8A1}"/>
              </a:ext>
            </a:extLst>
          </p:cNvPr>
          <p:cNvSpPr txBox="1"/>
          <p:nvPr/>
        </p:nvSpPr>
        <p:spPr>
          <a:xfrm>
            <a:off x="758827" y="2267544"/>
            <a:ext cx="10576722" cy="3323987"/>
          </a:xfrm>
          <a:prstGeom prst="rect">
            <a:avLst/>
          </a:prstGeom>
        </p:spPr>
        <p:txBody>
          <a:bodyPr lIns="0" tIns="0" rIns="0" bIns="0" rtlCol="0" anchor="t">
            <a:spAutoFit/>
          </a:bodyPr>
          <a:lstStyle/>
          <a:p>
            <a:pPr marL="777240" marR="0" lvl="1" indent="-388620" algn="l" rtl="0">
              <a:spcBef>
                <a:spcPts val="0"/>
              </a:spcBef>
              <a:spcAft>
                <a:spcPts val="0"/>
              </a:spcAft>
              <a:buClr>
                <a:srgbClr val="000000"/>
              </a:buClr>
              <a:buSzPts val="4800"/>
              <a:buFont typeface="Arial"/>
              <a:buChar char="•"/>
            </a:pPr>
            <a:r>
              <a:rPr lang="en-US" sz="3600" b="0" i="0" u="none" strike="noStrike" cap="none" dirty="0">
                <a:solidFill>
                  <a:srgbClr val="000000"/>
                </a:solidFill>
                <a:latin typeface="Verdana" panose="020B0604030504040204" pitchFamily="34" charset="0"/>
                <a:ea typeface="Verdana" panose="020B0604030504040204" pitchFamily="34" charset="0"/>
                <a:cs typeface="Comic Sans MS"/>
                <a:sym typeface="Comic Sans MS"/>
              </a:rPr>
              <a:t>Welcome and Introductions</a:t>
            </a:r>
            <a:endParaRPr lang="en-US" sz="3600" dirty="0">
              <a:latin typeface="Verdana" panose="020B0604030504040204" pitchFamily="34" charset="0"/>
              <a:ea typeface="Verdana" panose="020B0604030504040204" pitchFamily="34" charset="0"/>
            </a:endParaRPr>
          </a:p>
          <a:p>
            <a:pPr marL="777240" marR="0" lvl="1" indent="-388620" algn="l" rtl="0">
              <a:spcBef>
                <a:spcPts val="0"/>
              </a:spcBef>
              <a:spcAft>
                <a:spcPts val="0"/>
              </a:spcAft>
              <a:buClr>
                <a:srgbClr val="000000"/>
              </a:buClr>
              <a:buSzPts val="4800"/>
              <a:buFont typeface="Arial"/>
              <a:buChar char="•"/>
            </a:pPr>
            <a:r>
              <a:rPr lang="en-US" sz="3600" b="0" i="0" u="none" strike="noStrike" cap="none" dirty="0">
                <a:solidFill>
                  <a:srgbClr val="000000"/>
                </a:solidFill>
                <a:latin typeface="Verdana" panose="020B0604030504040204" pitchFamily="34" charset="0"/>
                <a:ea typeface="Verdana" panose="020B0604030504040204" pitchFamily="34" charset="0"/>
                <a:cs typeface="Comic Sans MS"/>
                <a:sym typeface="Comic Sans MS"/>
              </a:rPr>
              <a:t>Questions and Answers</a:t>
            </a:r>
            <a:endParaRPr lang="en-US" sz="3600" dirty="0">
              <a:latin typeface="Verdana" panose="020B0604030504040204" pitchFamily="34" charset="0"/>
              <a:ea typeface="Verdana" panose="020B0604030504040204" pitchFamily="34" charset="0"/>
            </a:endParaRPr>
          </a:p>
          <a:p>
            <a:pPr marL="777240" marR="0" lvl="1" indent="-388620" algn="l" rtl="0">
              <a:spcBef>
                <a:spcPts val="0"/>
              </a:spcBef>
              <a:spcAft>
                <a:spcPts val="0"/>
              </a:spcAft>
              <a:buClr>
                <a:srgbClr val="000000"/>
              </a:buClr>
              <a:buSzPts val="4800"/>
              <a:buFont typeface="Arial"/>
              <a:buChar char="•"/>
            </a:pPr>
            <a:r>
              <a:rPr lang="en-US" sz="3600" b="0" i="0" u="none" strike="noStrike" cap="none" dirty="0">
                <a:solidFill>
                  <a:srgbClr val="000000"/>
                </a:solidFill>
                <a:latin typeface="Verdana" panose="020B0604030504040204" pitchFamily="34" charset="0"/>
                <a:ea typeface="Verdana" panose="020B0604030504040204" pitchFamily="34" charset="0"/>
                <a:cs typeface="Comic Sans MS"/>
                <a:sym typeface="Comic Sans MS"/>
              </a:rPr>
              <a:t>Zoom Etiquette</a:t>
            </a:r>
            <a:endParaRPr lang="en-US" sz="3600" dirty="0">
              <a:latin typeface="Verdana" panose="020B0604030504040204" pitchFamily="34" charset="0"/>
              <a:ea typeface="Verdana" panose="020B0604030504040204" pitchFamily="34" charset="0"/>
            </a:endParaRPr>
          </a:p>
          <a:p>
            <a:pPr marL="1234440" marR="0" lvl="2" indent="-388620" algn="l" rtl="0">
              <a:spcBef>
                <a:spcPts val="0"/>
              </a:spcBef>
              <a:spcAft>
                <a:spcPts val="0"/>
              </a:spcAft>
              <a:buClr>
                <a:srgbClr val="000000"/>
              </a:buClr>
              <a:buSzPts val="4800"/>
              <a:buFont typeface="Arial"/>
              <a:buChar char="•"/>
            </a:pPr>
            <a:r>
              <a:rPr lang="en-US" sz="3600" b="0" i="0" u="none" strike="noStrike" cap="none" dirty="0">
                <a:solidFill>
                  <a:srgbClr val="000000"/>
                </a:solidFill>
                <a:latin typeface="Verdana" panose="020B0604030504040204" pitchFamily="34" charset="0"/>
                <a:ea typeface="Verdana" panose="020B0604030504040204" pitchFamily="34" charset="0"/>
                <a:cs typeface="Comic Sans MS"/>
                <a:sym typeface="Comic Sans MS"/>
              </a:rPr>
              <a:t>Cameras</a:t>
            </a:r>
            <a:endParaRPr lang="en-US" sz="3600" dirty="0">
              <a:latin typeface="Verdana" panose="020B0604030504040204" pitchFamily="34" charset="0"/>
              <a:ea typeface="Verdana" panose="020B0604030504040204" pitchFamily="34" charset="0"/>
            </a:endParaRPr>
          </a:p>
          <a:p>
            <a:pPr marL="1234440" marR="0" lvl="2" indent="-388620" algn="l" rtl="0">
              <a:spcBef>
                <a:spcPts val="0"/>
              </a:spcBef>
              <a:spcAft>
                <a:spcPts val="0"/>
              </a:spcAft>
              <a:buClr>
                <a:srgbClr val="000000"/>
              </a:buClr>
              <a:buSzPts val="4800"/>
              <a:buFont typeface="Arial"/>
              <a:buChar char="•"/>
            </a:pPr>
            <a:r>
              <a:rPr lang="en-US" sz="3600" b="0" i="0" u="none" strike="noStrike" cap="none" dirty="0">
                <a:solidFill>
                  <a:srgbClr val="000000"/>
                </a:solidFill>
                <a:latin typeface="Verdana" panose="020B0604030504040204" pitchFamily="34" charset="0"/>
                <a:ea typeface="Verdana" panose="020B0604030504040204" pitchFamily="34" charset="0"/>
                <a:cs typeface="Comic Sans MS"/>
                <a:sym typeface="Comic Sans MS"/>
              </a:rPr>
              <a:t>Mute</a:t>
            </a:r>
            <a:endParaRPr lang="en-US" sz="3600" dirty="0">
              <a:latin typeface="Verdana" panose="020B0604030504040204" pitchFamily="34" charset="0"/>
              <a:ea typeface="Verdana" panose="020B0604030504040204" pitchFamily="34" charset="0"/>
            </a:endParaRPr>
          </a:p>
          <a:p>
            <a:pPr marL="1234440" marR="0" lvl="2" indent="-388620" algn="l" rtl="0">
              <a:spcBef>
                <a:spcPts val="0"/>
              </a:spcBef>
              <a:spcAft>
                <a:spcPts val="0"/>
              </a:spcAft>
              <a:buClr>
                <a:srgbClr val="000000"/>
              </a:buClr>
              <a:buSzPts val="4800"/>
              <a:buFont typeface="Arial"/>
              <a:buChar char="•"/>
            </a:pPr>
            <a:r>
              <a:rPr lang="en-US" sz="3600" b="0" i="0" u="none" strike="noStrike" cap="none" dirty="0">
                <a:solidFill>
                  <a:srgbClr val="000000"/>
                </a:solidFill>
                <a:latin typeface="Verdana" panose="020B0604030504040204" pitchFamily="34" charset="0"/>
                <a:ea typeface="Verdana" panose="020B0604030504040204" pitchFamily="34" charset="0"/>
                <a:cs typeface="Comic Sans MS"/>
                <a:sym typeface="Comic Sans MS"/>
              </a:rPr>
              <a:t>Chat Box</a:t>
            </a:r>
            <a:endParaRPr lang="en-US" sz="3600" dirty="0">
              <a:latin typeface="Verdana" panose="020B0604030504040204" pitchFamily="34" charset="0"/>
              <a:ea typeface="Verdana" panose="020B0604030504040204" pitchFamily="34" charset="0"/>
            </a:endParaRPr>
          </a:p>
        </p:txBody>
      </p:sp>
    </p:spTree>
  </p:cSld>
  <p:clrMapOvr>
    <a:masterClrMapping/>
  </p:clrMapOvr>
  <p:transition>
    <p:fade/>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95362" y="1977687"/>
            <a:ext cx="1487594" cy="66675"/>
            <a:chOff x="0" y="0"/>
            <a:chExt cx="1983459" cy="88900"/>
          </a:xfrm>
        </p:grpSpPr>
        <p:sp>
          <p:nvSpPr>
            <p:cNvPr id="3" name="Freeform 3"/>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txBody>
            <a:bodyPr/>
            <a:lstStyle/>
            <a:p>
              <a:endParaRPr lang="en-US"/>
            </a:p>
          </p:txBody>
        </p:sp>
      </p:grpSp>
      <p:sp>
        <p:nvSpPr>
          <p:cNvPr id="4" name="Freeform 4"/>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5" name="Group 5"/>
          <p:cNvGrpSpPr/>
          <p:nvPr/>
        </p:nvGrpSpPr>
        <p:grpSpPr>
          <a:xfrm>
            <a:off x="15149489" y="9540518"/>
            <a:ext cx="2607150" cy="578713"/>
            <a:chOff x="0" y="0"/>
            <a:chExt cx="3476200" cy="771618"/>
          </a:xfrm>
        </p:grpSpPr>
        <p:sp>
          <p:nvSpPr>
            <p:cNvPr id="6" name="Freeform 6"/>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5"/>
              <a:stretch>
                <a:fillRect t="-291" r="1" b="-286"/>
              </a:stretch>
            </a:blipFill>
          </p:spPr>
          <p:txBody>
            <a:bodyPr/>
            <a:lstStyle/>
            <a:p>
              <a:endParaRPr lang="en-US"/>
            </a:p>
          </p:txBody>
        </p:sp>
      </p:grpSp>
      <p:grpSp>
        <p:nvGrpSpPr>
          <p:cNvPr id="7" name="Group 7"/>
          <p:cNvGrpSpPr/>
          <p:nvPr/>
        </p:nvGrpSpPr>
        <p:grpSpPr>
          <a:xfrm>
            <a:off x="11545461" y="7564917"/>
            <a:ext cx="6211178" cy="1532449"/>
            <a:chOff x="0" y="0"/>
            <a:chExt cx="1635866" cy="403608"/>
          </a:xfrm>
        </p:grpSpPr>
        <p:sp>
          <p:nvSpPr>
            <p:cNvPr id="8" name="Freeform 8"/>
            <p:cNvSpPr/>
            <p:nvPr/>
          </p:nvSpPr>
          <p:spPr>
            <a:xfrm>
              <a:off x="0" y="0"/>
              <a:ext cx="1635866" cy="403608"/>
            </a:xfrm>
            <a:custGeom>
              <a:avLst/>
              <a:gdLst/>
              <a:ahLst/>
              <a:cxnLst/>
              <a:rect l="l" t="t" r="r" b="b"/>
              <a:pathLst>
                <a:path w="1635866" h="403608">
                  <a:moveTo>
                    <a:pt x="46119" y="0"/>
                  </a:moveTo>
                  <a:lnTo>
                    <a:pt x="1589747" y="0"/>
                  </a:lnTo>
                  <a:cubicBezTo>
                    <a:pt x="1601979" y="0"/>
                    <a:pt x="1613709" y="4859"/>
                    <a:pt x="1622358" y="13508"/>
                  </a:cubicBezTo>
                  <a:cubicBezTo>
                    <a:pt x="1631007" y="22157"/>
                    <a:pt x="1635866" y="33887"/>
                    <a:pt x="1635866" y="46119"/>
                  </a:cubicBezTo>
                  <a:lnTo>
                    <a:pt x="1635866" y="357489"/>
                  </a:lnTo>
                  <a:cubicBezTo>
                    <a:pt x="1635866" y="369721"/>
                    <a:pt x="1631007" y="381451"/>
                    <a:pt x="1622358" y="390100"/>
                  </a:cubicBezTo>
                  <a:cubicBezTo>
                    <a:pt x="1613709" y="398749"/>
                    <a:pt x="1601979" y="403608"/>
                    <a:pt x="1589747" y="403608"/>
                  </a:cubicBezTo>
                  <a:lnTo>
                    <a:pt x="46119" y="403608"/>
                  </a:lnTo>
                  <a:cubicBezTo>
                    <a:pt x="20648" y="403608"/>
                    <a:pt x="0" y="382960"/>
                    <a:pt x="0" y="357489"/>
                  </a:cubicBezTo>
                  <a:lnTo>
                    <a:pt x="0" y="46119"/>
                  </a:lnTo>
                  <a:cubicBezTo>
                    <a:pt x="0" y="33887"/>
                    <a:pt x="4859" y="22157"/>
                    <a:pt x="13508" y="13508"/>
                  </a:cubicBezTo>
                  <a:cubicBezTo>
                    <a:pt x="22157" y="4859"/>
                    <a:pt x="33887" y="0"/>
                    <a:pt x="46119" y="0"/>
                  </a:cubicBezTo>
                  <a:close/>
                </a:path>
              </a:pathLst>
            </a:custGeom>
            <a:solidFill>
              <a:srgbClr val="FFFFFF"/>
            </a:solidFill>
            <a:ln w="38100" cap="rnd">
              <a:solidFill>
                <a:srgbClr val="B49759"/>
              </a:solidFill>
              <a:prstDash val="solid"/>
              <a:round/>
            </a:ln>
          </p:spPr>
          <p:txBody>
            <a:bodyPr/>
            <a:lstStyle/>
            <a:p>
              <a:endParaRPr lang="en-US"/>
            </a:p>
          </p:txBody>
        </p:sp>
        <p:sp>
          <p:nvSpPr>
            <p:cNvPr id="9" name="TextBox 9"/>
            <p:cNvSpPr txBox="1"/>
            <p:nvPr/>
          </p:nvSpPr>
          <p:spPr>
            <a:xfrm>
              <a:off x="0" y="-28575"/>
              <a:ext cx="1635866" cy="432183"/>
            </a:xfrm>
            <a:prstGeom prst="rect">
              <a:avLst/>
            </a:prstGeom>
          </p:spPr>
          <p:txBody>
            <a:bodyPr lIns="50800" tIns="50800" rIns="50800" bIns="50800" rtlCol="0" anchor="ctr"/>
            <a:lstStyle/>
            <a:p>
              <a:pPr algn="ctr">
                <a:lnSpc>
                  <a:spcPts val="2799"/>
                </a:lnSpc>
              </a:pPr>
              <a:endParaRPr/>
            </a:p>
          </p:txBody>
        </p:sp>
      </p:grpSp>
      <p:sp>
        <p:nvSpPr>
          <p:cNvPr id="10" name="Freeform 10"/>
          <p:cNvSpPr/>
          <p:nvPr/>
        </p:nvSpPr>
        <p:spPr>
          <a:xfrm>
            <a:off x="11753665" y="7735638"/>
            <a:ext cx="599573" cy="545612"/>
          </a:xfrm>
          <a:custGeom>
            <a:avLst/>
            <a:gdLst/>
            <a:ahLst/>
            <a:cxnLst/>
            <a:rect l="l" t="t" r="r" b="b"/>
            <a:pathLst>
              <a:path w="599573" h="545612">
                <a:moveTo>
                  <a:pt x="0" y="0"/>
                </a:moveTo>
                <a:lnTo>
                  <a:pt x="599573" y="0"/>
                </a:lnTo>
                <a:lnTo>
                  <a:pt x="599573" y="545612"/>
                </a:lnTo>
                <a:lnTo>
                  <a:pt x="0" y="54561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1" name="Freeform 11"/>
          <p:cNvSpPr/>
          <p:nvPr/>
        </p:nvSpPr>
        <p:spPr>
          <a:xfrm>
            <a:off x="11740104" y="2782467"/>
            <a:ext cx="5650624" cy="3905994"/>
          </a:xfrm>
          <a:custGeom>
            <a:avLst/>
            <a:gdLst/>
            <a:ahLst/>
            <a:cxnLst/>
            <a:rect l="l" t="t" r="r" b="b"/>
            <a:pathLst>
              <a:path w="5650624" h="3905994">
                <a:moveTo>
                  <a:pt x="0" y="0"/>
                </a:moveTo>
                <a:lnTo>
                  <a:pt x="5650624" y="0"/>
                </a:lnTo>
                <a:lnTo>
                  <a:pt x="5650624" y="3905993"/>
                </a:lnTo>
                <a:lnTo>
                  <a:pt x="0" y="3905993"/>
                </a:lnTo>
                <a:lnTo>
                  <a:pt x="0" y="0"/>
                </a:lnTo>
                <a:close/>
              </a:path>
            </a:pathLst>
          </a:custGeom>
          <a:blipFill>
            <a:blip r:embed="rId8"/>
            <a:stretch>
              <a:fillRect/>
            </a:stretch>
          </a:blipFill>
          <a:ln w="38100" cap="sq">
            <a:solidFill>
              <a:srgbClr val="B49759"/>
            </a:solidFill>
            <a:prstDash val="solid"/>
            <a:miter/>
          </a:ln>
        </p:spPr>
        <p:txBody>
          <a:bodyPr/>
          <a:lstStyle/>
          <a:p>
            <a:endParaRPr lang="en-US"/>
          </a:p>
        </p:txBody>
      </p:sp>
      <p:sp>
        <p:nvSpPr>
          <p:cNvPr id="12" name="TextBox 12"/>
          <p:cNvSpPr txBox="1"/>
          <p:nvPr/>
        </p:nvSpPr>
        <p:spPr>
          <a:xfrm>
            <a:off x="1028700" y="847725"/>
            <a:ext cx="13480394" cy="927246"/>
          </a:xfrm>
          <a:prstGeom prst="rect">
            <a:avLst/>
          </a:prstGeom>
        </p:spPr>
        <p:txBody>
          <a:bodyPr lIns="0" tIns="0" rIns="0" bIns="0" rtlCol="0" anchor="t">
            <a:spAutoFit/>
          </a:bodyPr>
          <a:lstStyle/>
          <a:p>
            <a:pPr algn="l">
              <a:lnSpc>
                <a:spcPts val="7698"/>
              </a:lnSpc>
            </a:pPr>
            <a:r>
              <a:rPr lang="en-US" sz="5499" b="1">
                <a:solidFill>
                  <a:srgbClr val="003874"/>
                </a:solidFill>
                <a:latin typeface="Verdana Bold"/>
                <a:ea typeface="Verdana Bold"/>
                <a:cs typeface="Verdana Bold"/>
                <a:sym typeface="Verdana Bold"/>
              </a:rPr>
              <a:t>Online membership resources</a:t>
            </a:r>
          </a:p>
        </p:txBody>
      </p:sp>
      <p:sp>
        <p:nvSpPr>
          <p:cNvPr id="13" name="TextBox 13"/>
          <p:cNvSpPr txBox="1"/>
          <p:nvPr/>
        </p:nvSpPr>
        <p:spPr>
          <a:xfrm>
            <a:off x="995362" y="2282486"/>
            <a:ext cx="9140130" cy="1889856"/>
          </a:xfrm>
          <a:prstGeom prst="rect">
            <a:avLst/>
          </a:prstGeom>
        </p:spPr>
        <p:txBody>
          <a:bodyPr lIns="0" tIns="0" rIns="0" bIns="0" rtlCol="0" anchor="t">
            <a:spAutoFit/>
          </a:bodyPr>
          <a:lstStyle/>
          <a:p>
            <a:pPr marL="777240" lvl="1" indent="-388620" algn="l">
              <a:lnSpc>
                <a:spcPts val="5039"/>
              </a:lnSpc>
              <a:buFont typeface="Arial"/>
              <a:buChar char="•"/>
            </a:pPr>
            <a:r>
              <a:rPr lang="en-US" sz="3600">
                <a:solidFill>
                  <a:srgbClr val="000000"/>
                </a:solidFill>
                <a:latin typeface="Verdana"/>
                <a:ea typeface="Verdana"/>
                <a:cs typeface="Verdana"/>
                <a:sym typeface="Verdana"/>
              </a:rPr>
              <a:t>Streamline operations.</a:t>
            </a:r>
          </a:p>
          <a:p>
            <a:pPr marL="777240" lvl="1" indent="-388620" algn="l">
              <a:lnSpc>
                <a:spcPts val="5039"/>
              </a:lnSpc>
              <a:buFont typeface="Arial"/>
              <a:buChar char="•"/>
            </a:pPr>
            <a:r>
              <a:rPr lang="en-US" sz="3600">
                <a:solidFill>
                  <a:srgbClr val="000000"/>
                </a:solidFill>
                <a:latin typeface="Verdana"/>
                <a:ea typeface="Verdana"/>
                <a:cs typeface="Verdana"/>
                <a:sym typeface="Verdana"/>
              </a:rPr>
              <a:t>Monitor club health and progress.</a:t>
            </a:r>
          </a:p>
          <a:p>
            <a:pPr marL="777240" lvl="1" indent="-388620" algn="l">
              <a:lnSpc>
                <a:spcPts val="5039"/>
              </a:lnSpc>
              <a:buFont typeface="Arial"/>
              <a:buChar char="•"/>
            </a:pPr>
            <a:r>
              <a:rPr lang="en-US" sz="3600">
                <a:solidFill>
                  <a:srgbClr val="000000"/>
                </a:solidFill>
                <a:latin typeface="Verdana"/>
                <a:ea typeface="Verdana"/>
                <a:cs typeface="Verdana"/>
                <a:sym typeface="Verdana"/>
              </a:rPr>
              <a:t>Strengthen the member experience.</a:t>
            </a:r>
          </a:p>
        </p:txBody>
      </p:sp>
      <p:sp>
        <p:nvSpPr>
          <p:cNvPr id="14" name="TextBox 14"/>
          <p:cNvSpPr txBox="1"/>
          <p:nvPr/>
        </p:nvSpPr>
        <p:spPr>
          <a:xfrm>
            <a:off x="12481192" y="8328810"/>
            <a:ext cx="4765548" cy="330200"/>
          </a:xfrm>
          <a:prstGeom prst="rect">
            <a:avLst/>
          </a:prstGeom>
        </p:spPr>
        <p:txBody>
          <a:bodyPr lIns="0" tIns="0" rIns="0" bIns="0" rtlCol="0" anchor="t">
            <a:spAutoFit/>
          </a:bodyPr>
          <a:lstStyle/>
          <a:p>
            <a:pPr algn="l">
              <a:lnSpc>
                <a:spcPts val="2799"/>
              </a:lnSpc>
            </a:pPr>
            <a:r>
              <a:rPr lang="en-US" sz="1999" b="1" u="sng">
                <a:solidFill>
                  <a:srgbClr val="003874"/>
                </a:solidFill>
                <a:latin typeface="Verdana Pro Bold"/>
                <a:ea typeface="Verdana Pro Bold"/>
                <a:cs typeface="Verdana Pro Bold"/>
                <a:sym typeface="Verdana Pro Bold"/>
                <a:hlinkClick r:id="rId9" tooltip="https://www.kiwanis.org/members/build-nurture-retain/"/>
              </a:rPr>
              <a:t>Online membership resources</a:t>
            </a:r>
          </a:p>
        </p:txBody>
      </p:sp>
      <p:sp>
        <p:nvSpPr>
          <p:cNvPr id="15" name="TextBox 15"/>
          <p:cNvSpPr txBox="1"/>
          <p:nvPr/>
        </p:nvSpPr>
        <p:spPr>
          <a:xfrm>
            <a:off x="12481192" y="7791285"/>
            <a:ext cx="2027902" cy="396219"/>
          </a:xfrm>
          <a:prstGeom prst="rect">
            <a:avLst/>
          </a:prstGeom>
        </p:spPr>
        <p:txBody>
          <a:bodyPr wrap="square" lIns="0" tIns="0" rIns="0" bIns="0" rtlCol="0" anchor="t">
            <a:spAutoFit/>
          </a:bodyPr>
          <a:lstStyle/>
          <a:p>
            <a:pPr algn="ctr">
              <a:lnSpc>
                <a:spcPts val="3360"/>
              </a:lnSpc>
              <a:spcBef>
                <a:spcPct val="0"/>
              </a:spcBef>
            </a:pPr>
            <a:r>
              <a:rPr lang="en-US" sz="2400" b="1" dirty="0">
                <a:solidFill>
                  <a:srgbClr val="003874"/>
                </a:solidFill>
                <a:latin typeface="Verdana Bold"/>
                <a:ea typeface="Verdana Bold"/>
                <a:cs typeface="Verdana Bold"/>
                <a:sym typeface="Verdana Bold"/>
              </a:rPr>
              <a:t>Resources:</a:t>
            </a:r>
          </a:p>
        </p:txBody>
      </p:sp>
    </p:spTree>
  </p:cSld>
  <p:clrMapOvr>
    <a:masterClrMapping/>
  </p:clrMapOvr>
  <p:transition>
    <p:fade/>
  </p:transition>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95362" y="1977687"/>
            <a:ext cx="1487594" cy="66675"/>
            <a:chOff x="0" y="0"/>
            <a:chExt cx="1983459" cy="88900"/>
          </a:xfrm>
        </p:grpSpPr>
        <p:sp>
          <p:nvSpPr>
            <p:cNvPr id="3" name="Freeform 3"/>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txBody>
            <a:bodyPr/>
            <a:lstStyle/>
            <a:p>
              <a:endParaRPr lang="en-US"/>
            </a:p>
          </p:txBody>
        </p:sp>
      </p:grpSp>
      <p:sp>
        <p:nvSpPr>
          <p:cNvPr id="4" name="Freeform 4"/>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5" name="Group 5"/>
          <p:cNvGrpSpPr/>
          <p:nvPr/>
        </p:nvGrpSpPr>
        <p:grpSpPr>
          <a:xfrm>
            <a:off x="15149489" y="9540518"/>
            <a:ext cx="2607150" cy="578713"/>
            <a:chOff x="0" y="0"/>
            <a:chExt cx="3476200" cy="771618"/>
          </a:xfrm>
        </p:grpSpPr>
        <p:sp>
          <p:nvSpPr>
            <p:cNvPr id="6" name="Freeform 6"/>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5"/>
              <a:stretch>
                <a:fillRect t="-291" r="1" b="-286"/>
              </a:stretch>
            </a:blipFill>
          </p:spPr>
          <p:txBody>
            <a:bodyPr/>
            <a:lstStyle/>
            <a:p>
              <a:endParaRPr lang="en-US"/>
            </a:p>
          </p:txBody>
        </p:sp>
      </p:grpSp>
      <p:grpSp>
        <p:nvGrpSpPr>
          <p:cNvPr id="7" name="Group 7"/>
          <p:cNvGrpSpPr/>
          <p:nvPr/>
        </p:nvGrpSpPr>
        <p:grpSpPr>
          <a:xfrm>
            <a:off x="12016205" y="7806611"/>
            <a:ext cx="5319933" cy="1290756"/>
            <a:chOff x="0" y="0"/>
            <a:chExt cx="1401135" cy="339952"/>
          </a:xfrm>
        </p:grpSpPr>
        <p:sp>
          <p:nvSpPr>
            <p:cNvPr id="8" name="Freeform 8"/>
            <p:cNvSpPr/>
            <p:nvPr/>
          </p:nvSpPr>
          <p:spPr>
            <a:xfrm>
              <a:off x="0" y="0"/>
              <a:ext cx="1401135" cy="339952"/>
            </a:xfrm>
            <a:custGeom>
              <a:avLst/>
              <a:gdLst/>
              <a:ahLst/>
              <a:cxnLst/>
              <a:rect l="l" t="t" r="r" b="b"/>
              <a:pathLst>
                <a:path w="1401135" h="339952">
                  <a:moveTo>
                    <a:pt x="53845" y="0"/>
                  </a:moveTo>
                  <a:lnTo>
                    <a:pt x="1347290" y="0"/>
                  </a:lnTo>
                  <a:cubicBezTo>
                    <a:pt x="1361570" y="0"/>
                    <a:pt x="1375266" y="5673"/>
                    <a:pt x="1385364" y="15771"/>
                  </a:cubicBezTo>
                  <a:cubicBezTo>
                    <a:pt x="1395462" y="25869"/>
                    <a:pt x="1401135" y="39564"/>
                    <a:pt x="1401135" y="53845"/>
                  </a:cubicBezTo>
                  <a:lnTo>
                    <a:pt x="1401135" y="286107"/>
                  </a:lnTo>
                  <a:cubicBezTo>
                    <a:pt x="1401135" y="300388"/>
                    <a:pt x="1395462" y="314083"/>
                    <a:pt x="1385364" y="324181"/>
                  </a:cubicBezTo>
                  <a:cubicBezTo>
                    <a:pt x="1375266" y="334279"/>
                    <a:pt x="1361570" y="339952"/>
                    <a:pt x="1347290" y="339952"/>
                  </a:cubicBezTo>
                  <a:lnTo>
                    <a:pt x="53845" y="339952"/>
                  </a:lnTo>
                  <a:cubicBezTo>
                    <a:pt x="39564" y="339952"/>
                    <a:pt x="25869" y="334279"/>
                    <a:pt x="15771" y="324181"/>
                  </a:cubicBezTo>
                  <a:cubicBezTo>
                    <a:pt x="5673" y="314083"/>
                    <a:pt x="0" y="300388"/>
                    <a:pt x="0" y="286107"/>
                  </a:cubicBezTo>
                  <a:lnTo>
                    <a:pt x="0" y="53845"/>
                  </a:lnTo>
                  <a:cubicBezTo>
                    <a:pt x="0" y="39564"/>
                    <a:pt x="5673" y="25869"/>
                    <a:pt x="15771" y="15771"/>
                  </a:cubicBezTo>
                  <a:cubicBezTo>
                    <a:pt x="25869" y="5673"/>
                    <a:pt x="39564" y="0"/>
                    <a:pt x="53845" y="0"/>
                  </a:cubicBezTo>
                  <a:close/>
                </a:path>
              </a:pathLst>
            </a:custGeom>
            <a:solidFill>
              <a:srgbClr val="FFFFFF"/>
            </a:solidFill>
            <a:ln w="38100" cap="rnd">
              <a:solidFill>
                <a:srgbClr val="B49759"/>
              </a:solidFill>
              <a:prstDash val="solid"/>
              <a:round/>
            </a:ln>
          </p:spPr>
          <p:txBody>
            <a:bodyPr/>
            <a:lstStyle/>
            <a:p>
              <a:endParaRPr lang="en-US"/>
            </a:p>
          </p:txBody>
        </p:sp>
        <p:sp>
          <p:nvSpPr>
            <p:cNvPr id="9" name="TextBox 9"/>
            <p:cNvSpPr txBox="1"/>
            <p:nvPr/>
          </p:nvSpPr>
          <p:spPr>
            <a:xfrm>
              <a:off x="0" y="-28575"/>
              <a:ext cx="1401135" cy="368527"/>
            </a:xfrm>
            <a:prstGeom prst="rect">
              <a:avLst/>
            </a:prstGeom>
          </p:spPr>
          <p:txBody>
            <a:bodyPr lIns="50800" tIns="50800" rIns="50800" bIns="50800" rtlCol="0" anchor="ctr"/>
            <a:lstStyle/>
            <a:p>
              <a:pPr algn="ctr">
                <a:lnSpc>
                  <a:spcPts val="2799"/>
                </a:lnSpc>
              </a:pPr>
              <a:endParaRPr/>
            </a:p>
          </p:txBody>
        </p:sp>
      </p:grpSp>
      <p:sp>
        <p:nvSpPr>
          <p:cNvPr id="10" name="Freeform 10"/>
          <p:cNvSpPr/>
          <p:nvPr/>
        </p:nvSpPr>
        <p:spPr>
          <a:xfrm>
            <a:off x="12291940" y="8064116"/>
            <a:ext cx="599573" cy="545612"/>
          </a:xfrm>
          <a:custGeom>
            <a:avLst/>
            <a:gdLst/>
            <a:ahLst/>
            <a:cxnLst/>
            <a:rect l="l" t="t" r="r" b="b"/>
            <a:pathLst>
              <a:path w="599573" h="545612">
                <a:moveTo>
                  <a:pt x="0" y="0"/>
                </a:moveTo>
                <a:lnTo>
                  <a:pt x="599573" y="0"/>
                </a:lnTo>
                <a:lnTo>
                  <a:pt x="599573" y="545612"/>
                </a:lnTo>
                <a:lnTo>
                  <a:pt x="0" y="54561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1" name="Freeform 11"/>
          <p:cNvSpPr/>
          <p:nvPr/>
        </p:nvSpPr>
        <p:spPr>
          <a:xfrm>
            <a:off x="11296448" y="1903426"/>
            <a:ext cx="6425291" cy="5774730"/>
          </a:xfrm>
          <a:custGeom>
            <a:avLst/>
            <a:gdLst/>
            <a:ahLst/>
            <a:cxnLst/>
            <a:rect l="l" t="t" r="r" b="b"/>
            <a:pathLst>
              <a:path w="6425291" h="5774730">
                <a:moveTo>
                  <a:pt x="0" y="0"/>
                </a:moveTo>
                <a:lnTo>
                  <a:pt x="6425292" y="0"/>
                </a:lnTo>
                <a:lnTo>
                  <a:pt x="6425292" y="5774730"/>
                </a:lnTo>
                <a:lnTo>
                  <a:pt x="0" y="5774730"/>
                </a:lnTo>
                <a:lnTo>
                  <a:pt x="0" y="0"/>
                </a:lnTo>
                <a:close/>
              </a:path>
            </a:pathLst>
          </a:custGeom>
          <a:blipFill>
            <a:blip r:embed="rId8"/>
            <a:stretch>
              <a:fillRect/>
            </a:stretch>
          </a:blipFill>
          <a:ln w="38100" cap="sq">
            <a:solidFill>
              <a:srgbClr val="B49759"/>
            </a:solidFill>
            <a:prstDash val="solid"/>
            <a:miter/>
          </a:ln>
        </p:spPr>
        <p:txBody>
          <a:bodyPr/>
          <a:lstStyle/>
          <a:p>
            <a:endParaRPr lang="en-US"/>
          </a:p>
        </p:txBody>
      </p:sp>
      <p:sp>
        <p:nvSpPr>
          <p:cNvPr id="12" name="TextBox 12"/>
          <p:cNvSpPr txBox="1"/>
          <p:nvPr/>
        </p:nvSpPr>
        <p:spPr>
          <a:xfrm>
            <a:off x="1028700" y="847725"/>
            <a:ext cx="13480394" cy="927246"/>
          </a:xfrm>
          <a:prstGeom prst="rect">
            <a:avLst/>
          </a:prstGeom>
        </p:spPr>
        <p:txBody>
          <a:bodyPr lIns="0" tIns="0" rIns="0" bIns="0" rtlCol="0" anchor="t">
            <a:spAutoFit/>
          </a:bodyPr>
          <a:lstStyle/>
          <a:p>
            <a:pPr algn="l">
              <a:lnSpc>
                <a:spcPts val="7698"/>
              </a:lnSpc>
            </a:pPr>
            <a:r>
              <a:rPr lang="en-US" sz="5499" b="1">
                <a:solidFill>
                  <a:srgbClr val="003874"/>
                </a:solidFill>
                <a:latin typeface="Verdana Bold"/>
                <a:ea typeface="Verdana Bold"/>
                <a:cs typeface="Verdana Bold"/>
                <a:sym typeface="Verdana Bold"/>
              </a:rPr>
              <a:t>Youth protection guidelines</a:t>
            </a:r>
          </a:p>
        </p:txBody>
      </p:sp>
      <p:sp>
        <p:nvSpPr>
          <p:cNvPr id="13" name="TextBox 13"/>
          <p:cNvSpPr txBox="1"/>
          <p:nvPr/>
        </p:nvSpPr>
        <p:spPr>
          <a:xfrm>
            <a:off x="739673" y="2282487"/>
            <a:ext cx="8628906" cy="1889856"/>
          </a:xfrm>
          <a:prstGeom prst="rect">
            <a:avLst/>
          </a:prstGeom>
        </p:spPr>
        <p:txBody>
          <a:bodyPr lIns="0" tIns="0" rIns="0" bIns="0" rtlCol="0" anchor="t">
            <a:spAutoFit/>
          </a:bodyPr>
          <a:lstStyle/>
          <a:p>
            <a:pPr marL="777240" lvl="1" indent="-388620" algn="l">
              <a:lnSpc>
                <a:spcPts val="5039"/>
              </a:lnSpc>
              <a:buFont typeface="Arial"/>
              <a:buChar char="•"/>
            </a:pPr>
            <a:r>
              <a:rPr lang="en-US" sz="3600">
                <a:solidFill>
                  <a:srgbClr val="000000"/>
                </a:solidFill>
                <a:latin typeface="Verdana"/>
                <a:ea typeface="Verdana"/>
                <a:cs typeface="Verdana"/>
                <a:sym typeface="Verdana"/>
              </a:rPr>
              <a:t>Ensures safe, compliant practices.</a:t>
            </a:r>
          </a:p>
          <a:p>
            <a:pPr marL="777240" lvl="1" indent="-388620" algn="l">
              <a:lnSpc>
                <a:spcPts val="5039"/>
              </a:lnSpc>
              <a:buFont typeface="Arial"/>
              <a:buChar char="•"/>
            </a:pPr>
            <a:r>
              <a:rPr lang="en-US" sz="3600">
                <a:solidFill>
                  <a:srgbClr val="000000"/>
                </a:solidFill>
                <a:latin typeface="Verdana"/>
                <a:ea typeface="Verdana"/>
                <a:cs typeface="Verdana"/>
                <a:sym typeface="Verdana"/>
              </a:rPr>
              <a:t>Outline mandatory requirements.</a:t>
            </a:r>
          </a:p>
          <a:p>
            <a:pPr marL="777240" lvl="1" indent="-388620" algn="l">
              <a:lnSpc>
                <a:spcPts val="5039"/>
              </a:lnSpc>
              <a:buFont typeface="Arial"/>
              <a:buChar char="•"/>
            </a:pPr>
            <a:r>
              <a:rPr lang="en-US" sz="3600">
                <a:solidFill>
                  <a:srgbClr val="000000"/>
                </a:solidFill>
                <a:latin typeface="Verdana"/>
                <a:ea typeface="Verdana"/>
                <a:cs typeface="Verdana"/>
                <a:sym typeface="Verdana"/>
              </a:rPr>
              <a:t>Provide clear procedures.</a:t>
            </a:r>
          </a:p>
        </p:txBody>
      </p:sp>
      <p:sp>
        <p:nvSpPr>
          <p:cNvPr id="14" name="TextBox 14"/>
          <p:cNvSpPr txBox="1"/>
          <p:nvPr/>
        </p:nvSpPr>
        <p:spPr>
          <a:xfrm>
            <a:off x="13057678" y="8484844"/>
            <a:ext cx="6538628" cy="288284"/>
          </a:xfrm>
          <a:prstGeom prst="rect">
            <a:avLst/>
          </a:prstGeom>
        </p:spPr>
        <p:txBody>
          <a:bodyPr lIns="0" tIns="0" rIns="0" bIns="0" rtlCol="0" anchor="t">
            <a:spAutoFit/>
          </a:bodyPr>
          <a:lstStyle/>
          <a:p>
            <a:pPr algn="l">
              <a:lnSpc>
                <a:spcPts val="2520"/>
              </a:lnSpc>
            </a:pPr>
            <a:r>
              <a:rPr lang="en-US" sz="1800" b="1" u="sng" dirty="0">
                <a:solidFill>
                  <a:srgbClr val="003874"/>
                </a:solidFill>
                <a:latin typeface="Verdana Bold"/>
                <a:ea typeface="Verdana Bold"/>
                <a:cs typeface="Verdana Bold"/>
                <a:sym typeface="Verdana Bold"/>
                <a:hlinkClick r:id="rId9"/>
              </a:rPr>
              <a:t>Youth Protection guidelines</a:t>
            </a:r>
          </a:p>
        </p:txBody>
      </p:sp>
      <p:sp>
        <p:nvSpPr>
          <p:cNvPr id="15" name="TextBox 15"/>
          <p:cNvSpPr txBox="1"/>
          <p:nvPr/>
        </p:nvSpPr>
        <p:spPr>
          <a:xfrm>
            <a:off x="13057678" y="8032978"/>
            <a:ext cx="1953722" cy="396219"/>
          </a:xfrm>
          <a:prstGeom prst="rect">
            <a:avLst/>
          </a:prstGeom>
        </p:spPr>
        <p:txBody>
          <a:bodyPr wrap="square" lIns="0" tIns="0" rIns="0" bIns="0" rtlCol="0" anchor="t">
            <a:spAutoFit/>
          </a:bodyPr>
          <a:lstStyle/>
          <a:p>
            <a:pPr algn="ctr">
              <a:lnSpc>
                <a:spcPts val="3360"/>
              </a:lnSpc>
              <a:spcBef>
                <a:spcPct val="0"/>
              </a:spcBef>
            </a:pPr>
            <a:r>
              <a:rPr lang="en-US" sz="2400" b="1" dirty="0">
                <a:solidFill>
                  <a:srgbClr val="003874"/>
                </a:solidFill>
                <a:latin typeface="Verdana Bold"/>
                <a:ea typeface="Verdana Bold"/>
                <a:cs typeface="Verdana Bold"/>
                <a:sym typeface="Verdana Bold"/>
              </a:rPr>
              <a:t>Resources:</a:t>
            </a:r>
          </a:p>
        </p:txBody>
      </p:sp>
    </p:spTree>
  </p:cSld>
  <p:clrMapOvr>
    <a:masterClrMapping/>
  </p:clrMapOvr>
  <p:transition>
    <p:fade/>
  </p:transition>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95362" y="1977687"/>
            <a:ext cx="1487594" cy="66675"/>
            <a:chOff x="0" y="0"/>
            <a:chExt cx="1983459" cy="88900"/>
          </a:xfrm>
        </p:grpSpPr>
        <p:sp>
          <p:nvSpPr>
            <p:cNvPr id="3" name="Freeform 3"/>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sp>
      </p:grpSp>
      <p:sp>
        <p:nvSpPr>
          <p:cNvPr id="4" name="TextBox 4"/>
          <p:cNvSpPr txBox="1"/>
          <p:nvPr/>
        </p:nvSpPr>
        <p:spPr>
          <a:xfrm>
            <a:off x="1028700" y="857250"/>
            <a:ext cx="13480394" cy="897255"/>
          </a:xfrm>
          <a:prstGeom prst="rect">
            <a:avLst/>
          </a:prstGeom>
        </p:spPr>
        <p:txBody>
          <a:bodyPr lIns="0" tIns="0" rIns="0" bIns="0" rtlCol="0" anchor="t">
            <a:spAutoFit/>
          </a:bodyPr>
          <a:lstStyle/>
          <a:p>
            <a:pPr algn="l">
              <a:lnSpc>
                <a:spcPts val="6719"/>
              </a:lnSpc>
            </a:pPr>
            <a:r>
              <a:rPr lang="en-US" sz="4800" b="1">
                <a:solidFill>
                  <a:srgbClr val="003874"/>
                </a:solidFill>
                <a:latin typeface="Verdana Bold"/>
                <a:ea typeface="Verdana Bold"/>
                <a:cs typeface="Verdana Bold"/>
                <a:sym typeface="Verdana Bold"/>
              </a:rPr>
              <a:t>Learning outcomes</a:t>
            </a:r>
          </a:p>
        </p:txBody>
      </p:sp>
      <p:sp>
        <p:nvSpPr>
          <p:cNvPr id="5" name="Freeform 5"/>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6" name="Group 6"/>
          <p:cNvGrpSpPr/>
          <p:nvPr/>
        </p:nvGrpSpPr>
        <p:grpSpPr>
          <a:xfrm>
            <a:off x="15149489" y="9540518"/>
            <a:ext cx="2607150" cy="578713"/>
            <a:chOff x="0" y="0"/>
            <a:chExt cx="3476200" cy="771618"/>
          </a:xfrm>
        </p:grpSpPr>
        <p:sp>
          <p:nvSpPr>
            <p:cNvPr id="7" name="Freeform 7"/>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5"/>
              <a:stretch>
                <a:fillRect t="-291" r="1" b="-286"/>
              </a:stretch>
            </a:blipFill>
          </p:spPr>
        </p:sp>
      </p:grpSp>
      <p:sp>
        <p:nvSpPr>
          <p:cNvPr id="8" name="TextBox 8"/>
          <p:cNvSpPr txBox="1"/>
          <p:nvPr/>
        </p:nvSpPr>
        <p:spPr>
          <a:xfrm>
            <a:off x="1053804" y="2361158"/>
            <a:ext cx="12968996" cy="5706242"/>
          </a:xfrm>
          <a:prstGeom prst="rect">
            <a:avLst/>
          </a:prstGeom>
        </p:spPr>
        <p:txBody>
          <a:bodyPr wrap="square" lIns="0" tIns="0" rIns="0" bIns="0" rtlCol="0" anchor="t">
            <a:spAutoFit/>
          </a:bodyPr>
          <a:lstStyle/>
          <a:p>
            <a:pPr algn="l">
              <a:lnSpc>
                <a:spcPts val="5036"/>
              </a:lnSpc>
            </a:pPr>
            <a:r>
              <a:rPr lang="en-US" sz="3600" b="1">
                <a:solidFill>
                  <a:srgbClr val="003874"/>
                </a:solidFill>
                <a:latin typeface="Verdana Bold"/>
                <a:ea typeface="Verdana Bold"/>
                <a:cs typeface="Verdana Bold"/>
                <a:sym typeface="Verdana Bold"/>
              </a:rPr>
              <a:t>Presidents will know strategies to:</a:t>
            </a:r>
          </a:p>
          <a:p>
            <a:pPr marL="777240" lvl="1" indent="-388620" algn="l">
              <a:lnSpc>
                <a:spcPts val="5036"/>
              </a:lnSpc>
              <a:buFont typeface="Arial"/>
              <a:buChar char="•"/>
            </a:pPr>
            <a:r>
              <a:rPr lang="en-US" sz="3600">
                <a:solidFill>
                  <a:srgbClr val="000000"/>
                </a:solidFill>
                <a:latin typeface="Verdana Pro"/>
                <a:ea typeface="Verdana"/>
                <a:cs typeface="Verdana"/>
                <a:sym typeface="Verdana"/>
              </a:rPr>
              <a:t>Stay organized through planning</a:t>
            </a:r>
            <a:endParaRPr lang="en-US" sz="3600">
              <a:solidFill>
                <a:srgbClr val="000000"/>
              </a:solidFill>
              <a:latin typeface="Verdana Pro"/>
              <a:ea typeface="Verdana"/>
              <a:cs typeface="Verdana"/>
            </a:endParaRPr>
          </a:p>
          <a:p>
            <a:pPr marL="777240" lvl="1" indent="-388620" algn="l">
              <a:lnSpc>
                <a:spcPts val="5036"/>
              </a:lnSpc>
              <a:buFont typeface="Arial"/>
              <a:buChar char="•"/>
            </a:pPr>
            <a:r>
              <a:rPr lang="en-US" sz="3600">
                <a:solidFill>
                  <a:srgbClr val="000000"/>
                </a:solidFill>
                <a:latin typeface="Verdana Pro"/>
                <a:ea typeface="Verdana"/>
                <a:cs typeface="Verdana"/>
                <a:sym typeface="Verdana"/>
              </a:rPr>
              <a:t>Lead and support committees effectively</a:t>
            </a:r>
            <a:endParaRPr lang="en-US" sz="3600">
              <a:solidFill>
                <a:srgbClr val="000000"/>
              </a:solidFill>
              <a:latin typeface="Verdana Pro"/>
              <a:ea typeface="Verdana"/>
              <a:cs typeface="Verdana"/>
            </a:endParaRPr>
          </a:p>
          <a:p>
            <a:pPr marL="777240" lvl="1" indent="-388620" algn="l">
              <a:lnSpc>
                <a:spcPts val="5036"/>
              </a:lnSpc>
              <a:buFont typeface="Arial"/>
              <a:buChar char="•"/>
            </a:pPr>
            <a:r>
              <a:rPr lang="en-US" sz="3600">
                <a:solidFill>
                  <a:srgbClr val="000000"/>
                </a:solidFill>
                <a:latin typeface="Verdana Pro"/>
                <a:ea typeface="Verdana"/>
                <a:cs typeface="Verdana"/>
                <a:sym typeface="Verdana"/>
              </a:rPr>
              <a:t>Run productive club and board meetings</a:t>
            </a:r>
            <a:endParaRPr lang="en-US" sz="3600">
              <a:solidFill>
                <a:srgbClr val="000000"/>
              </a:solidFill>
              <a:latin typeface="Verdana Pro"/>
              <a:ea typeface="Verdana"/>
              <a:cs typeface="Verdana"/>
            </a:endParaRPr>
          </a:p>
          <a:p>
            <a:pPr marL="777240" lvl="1" indent="-388620" algn="l">
              <a:lnSpc>
                <a:spcPts val="5036"/>
              </a:lnSpc>
              <a:buFont typeface="Arial"/>
              <a:buChar char="•"/>
            </a:pPr>
            <a:r>
              <a:rPr lang="en-US" sz="3600">
                <a:solidFill>
                  <a:srgbClr val="000000"/>
                </a:solidFill>
                <a:latin typeface="Verdana Pro"/>
                <a:ea typeface="Verdana"/>
                <a:cs typeface="Verdana"/>
                <a:sym typeface="Verdana"/>
              </a:rPr>
              <a:t>Coach officers and collaborate with leaders</a:t>
            </a:r>
            <a:endParaRPr lang="en-US" sz="3600" dirty="0">
              <a:solidFill>
                <a:srgbClr val="000000"/>
              </a:solidFill>
              <a:latin typeface="Verdana Pro"/>
              <a:ea typeface="Verdana"/>
              <a:cs typeface="Verdana"/>
            </a:endParaRPr>
          </a:p>
          <a:p>
            <a:pPr marL="777240" lvl="1" indent="-388620" algn="l">
              <a:lnSpc>
                <a:spcPts val="5036"/>
              </a:lnSpc>
              <a:buFont typeface="Arial"/>
              <a:buChar char="•"/>
            </a:pPr>
            <a:r>
              <a:rPr lang="en-US" sz="3600" dirty="0">
                <a:solidFill>
                  <a:srgbClr val="000000"/>
                </a:solidFill>
                <a:latin typeface="Verdana Pro"/>
                <a:ea typeface="Verdana"/>
                <a:cs typeface="Verdana"/>
                <a:sym typeface="Verdana"/>
              </a:rPr>
              <a:t>Grow and retain membership</a:t>
            </a:r>
            <a:endParaRPr lang="en-US" sz="3600">
              <a:solidFill>
                <a:srgbClr val="000000"/>
              </a:solidFill>
              <a:latin typeface="Verdana Pro"/>
              <a:ea typeface="Verdana"/>
              <a:cs typeface="Verdana"/>
            </a:endParaRPr>
          </a:p>
          <a:p>
            <a:pPr marL="777240" lvl="1" indent="-388620" algn="l">
              <a:lnSpc>
                <a:spcPts val="5036"/>
              </a:lnSpc>
              <a:buFont typeface="Arial"/>
              <a:buChar char="•"/>
            </a:pPr>
            <a:r>
              <a:rPr lang="en-US" sz="3600">
                <a:solidFill>
                  <a:srgbClr val="000000"/>
                </a:solidFill>
                <a:latin typeface="Verdana Pro"/>
                <a:ea typeface="Verdana"/>
                <a:cs typeface="Verdana"/>
                <a:sym typeface="Verdana"/>
              </a:rPr>
              <a:t>Plan and oversee service and fundraising projects</a:t>
            </a:r>
            <a:endParaRPr lang="en-US" sz="3600">
              <a:solidFill>
                <a:srgbClr val="000000"/>
              </a:solidFill>
              <a:latin typeface="Verdana Pro"/>
              <a:ea typeface="Verdana"/>
              <a:cs typeface="Verdana"/>
            </a:endParaRPr>
          </a:p>
          <a:p>
            <a:pPr marL="777240" lvl="1" indent="-388620" algn="l">
              <a:lnSpc>
                <a:spcPts val="5036"/>
              </a:lnSpc>
              <a:buFont typeface="Arial"/>
              <a:buChar char="•"/>
            </a:pPr>
            <a:r>
              <a:rPr lang="en-US" sz="3600">
                <a:solidFill>
                  <a:srgbClr val="000000"/>
                </a:solidFill>
                <a:latin typeface="Verdana Pro"/>
                <a:ea typeface="Verdana"/>
                <a:cs typeface="Verdana"/>
                <a:sym typeface="Verdana"/>
              </a:rPr>
              <a:t>Recognize and celebrate members</a:t>
            </a:r>
            <a:endParaRPr lang="en-US" sz="3600">
              <a:solidFill>
                <a:srgbClr val="000000"/>
              </a:solidFill>
              <a:latin typeface="Verdana Pro"/>
              <a:ea typeface="Verdana"/>
              <a:cs typeface="Verdana"/>
            </a:endParaRPr>
          </a:p>
          <a:p>
            <a:pPr algn="l">
              <a:lnSpc>
                <a:spcPts val="5039"/>
              </a:lnSpc>
            </a:pPr>
            <a:endParaRPr lang="en-US" sz="3600">
              <a:solidFill>
                <a:srgbClr val="000000"/>
              </a:solidFill>
              <a:latin typeface="Verdana"/>
              <a:ea typeface="Verdana"/>
              <a:cs typeface="Verdana"/>
              <a:sym typeface="Verdana"/>
            </a:endParaRPr>
          </a:p>
        </p:txBody>
      </p:sp>
      <p:grpSp>
        <p:nvGrpSpPr>
          <p:cNvPr id="9" name="Group 9"/>
          <p:cNvGrpSpPr/>
          <p:nvPr/>
        </p:nvGrpSpPr>
        <p:grpSpPr>
          <a:xfrm rot="-895637">
            <a:off x="14778925" y="1028700"/>
            <a:ext cx="2480375" cy="2419970"/>
            <a:chOff x="0" y="0"/>
            <a:chExt cx="3307167" cy="3226627"/>
          </a:xfrm>
        </p:grpSpPr>
        <p:sp>
          <p:nvSpPr>
            <p:cNvPr id="10" name="Freeform 10"/>
            <p:cNvSpPr/>
            <p:nvPr/>
          </p:nvSpPr>
          <p:spPr>
            <a:xfrm>
              <a:off x="0" y="0"/>
              <a:ext cx="3307207" cy="3226689"/>
            </a:xfrm>
            <a:custGeom>
              <a:avLst/>
              <a:gdLst/>
              <a:ahLst/>
              <a:cxnLst/>
              <a:rect l="l" t="t" r="r" b="b"/>
              <a:pathLst>
                <a:path w="3307207" h="3226689">
                  <a:moveTo>
                    <a:pt x="0" y="0"/>
                  </a:moveTo>
                  <a:lnTo>
                    <a:pt x="3307207" y="0"/>
                  </a:lnTo>
                  <a:lnTo>
                    <a:pt x="3307207" y="3226689"/>
                  </a:lnTo>
                  <a:lnTo>
                    <a:pt x="0" y="3226689"/>
                  </a:lnTo>
                  <a:lnTo>
                    <a:pt x="0" y="0"/>
                  </a:lnTo>
                  <a:close/>
                </a:path>
              </a:pathLst>
            </a:custGeom>
            <a:blipFill>
              <a:blip r:embed="rId6">
                <a:alphaModFix amt="19999"/>
              </a:blip>
              <a:stretch>
                <a:fillRect t="-22" r="1" b="-20"/>
              </a:stretch>
            </a:blipFill>
          </p:spPr>
        </p:sp>
      </p:grpSp>
    </p:spTree>
  </p:cSld>
  <p:clrMapOvr>
    <a:masterClrMapping/>
  </p:clrMapOvr>
  <p:transition>
    <p:fade/>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3" name="Group 3"/>
          <p:cNvGrpSpPr/>
          <p:nvPr/>
        </p:nvGrpSpPr>
        <p:grpSpPr>
          <a:xfrm>
            <a:off x="15149489" y="9540518"/>
            <a:ext cx="2607150" cy="578713"/>
            <a:chOff x="0" y="0"/>
            <a:chExt cx="3476200" cy="771618"/>
          </a:xfrm>
        </p:grpSpPr>
        <p:sp>
          <p:nvSpPr>
            <p:cNvPr id="4" name="Freeform 4"/>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5"/>
              <a:stretch>
                <a:fillRect t="-291" r="1" b="-286"/>
              </a:stretch>
            </a:blipFill>
          </p:spPr>
        </p:sp>
      </p:grpSp>
      <p:sp>
        <p:nvSpPr>
          <p:cNvPr id="5" name="TextBox 5"/>
          <p:cNvSpPr txBox="1"/>
          <p:nvPr/>
        </p:nvSpPr>
        <p:spPr>
          <a:xfrm>
            <a:off x="1028700" y="2645616"/>
            <a:ext cx="16230600" cy="886781"/>
          </a:xfrm>
          <a:prstGeom prst="rect">
            <a:avLst/>
          </a:prstGeom>
        </p:spPr>
        <p:txBody>
          <a:bodyPr lIns="0" tIns="0" rIns="0" bIns="0" rtlCol="0" anchor="t">
            <a:spAutoFit/>
          </a:bodyPr>
          <a:lstStyle/>
          <a:p>
            <a:pPr algn="ctr">
              <a:lnSpc>
                <a:spcPts val="7698"/>
              </a:lnSpc>
            </a:pPr>
            <a:r>
              <a:rPr lang="en-US" sz="5498" b="1" dirty="0">
                <a:solidFill>
                  <a:srgbClr val="003874"/>
                </a:solidFill>
                <a:latin typeface="Verdana Bold"/>
                <a:ea typeface="Verdana Bold"/>
                <a:cs typeface="Verdana Bold"/>
                <a:sym typeface="Verdana Bold"/>
              </a:rPr>
              <a:t>CLUB PRESIDENT</a:t>
            </a:r>
          </a:p>
        </p:txBody>
      </p:sp>
      <p:sp>
        <p:nvSpPr>
          <p:cNvPr id="6" name="TextBox 6"/>
          <p:cNvSpPr txBox="1"/>
          <p:nvPr/>
        </p:nvSpPr>
        <p:spPr>
          <a:xfrm>
            <a:off x="1028700" y="3648916"/>
            <a:ext cx="16230600" cy="1003567"/>
          </a:xfrm>
          <a:prstGeom prst="rect">
            <a:avLst/>
          </a:prstGeom>
        </p:spPr>
        <p:txBody>
          <a:bodyPr lIns="0" tIns="0" rIns="0" bIns="0" rtlCol="0" anchor="t">
            <a:spAutoFit/>
          </a:bodyPr>
          <a:lstStyle/>
          <a:p>
            <a:pPr algn="ctr">
              <a:lnSpc>
                <a:spcPts val="3916"/>
              </a:lnSpc>
            </a:pPr>
            <a:endParaRPr/>
          </a:p>
          <a:p>
            <a:pPr algn="ctr">
              <a:lnSpc>
                <a:spcPts val="3919"/>
              </a:lnSpc>
            </a:pPr>
            <a:r>
              <a:rPr lang="en-US" sz="3600" b="1">
                <a:solidFill>
                  <a:srgbClr val="B49759"/>
                </a:solidFill>
                <a:latin typeface="Verdana Pro Bold"/>
                <a:ea typeface="Verdana Pro Bold"/>
                <a:cs typeface="Verdana Pro Bold"/>
                <a:sym typeface="Verdana Pro Bold"/>
              </a:rPr>
              <a:t>PLANNING AND GOAL SETTING</a:t>
            </a:r>
          </a:p>
        </p:txBody>
      </p:sp>
    </p:spTree>
  </p:cSld>
  <p:clrMapOvr>
    <a:masterClrMapping/>
  </p:clrMapOvr>
  <p:transition>
    <p:fade/>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3" name="Group 3"/>
          <p:cNvGrpSpPr/>
          <p:nvPr/>
        </p:nvGrpSpPr>
        <p:grpSpPr>
          <a:xfrm>
            <a:off x="15149490" y="9540517"/>
            <a:ext cx="2607150" cy="578714"/>
            <a:chOff x="0" y="0"/>
            <a:chExt cx="3476200" cy="771619"/>
          </a:xfrm>
        </p:grpSpPr>
        <p:sp>
          <p:nvSpPr>
            <p:cNvPr id="4" name="Freeform 4"/>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5"/>
              <a:stretch>
                <a:fillRect t="-291" r="1" b="-286"/>
              </a:stretch>
            </a:blipFill>
          </p:spPr>
        </p:sp>
      </p:grpSp>
      <p:grpSp>
        <p:nvGrpSpPr>
          <p:cNvPr id="5" name="Group 5"/>
          <p:cNvGrpSpPr/>
          <p:nvPr/>
        </p:nvGrpSpPr>
        <p:grpSpPr>
          <a:xfrm>
            <a:off x="995362" y="1977687"/>
            <a:ext cx="1487594" cy="66675"/>
            <a:chOff x="0" y="0"/>
            <a:chExt cx="1983459" cy="88900"/>
          </a:xfrm>
        </p:grpSpPr>
        <p:sp>
          <p:nvSpPr>
            <p:cNvPr id="6" name="Freeform 6"/>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sp>
      </p:grpSp>
      <p:grpSp>
        <p:nvGrpSpPr>
          <p:cNvPr id="7" name="Group 7"/>
          <p:cNvGrpSpPr/>
          <p:nvPr/>
        </p:nvGrpSpPr>
        <p:grpSpPr>
          <a:xfrm>
            <a:off x="11477722" y="7062976"/>
            <a:ext cx="6415150" cy="1804371"/>
            <a:chOff x="0" y="0"/>
            <a:chExt cx="1689587" cy="475225"/>
          </a:xfrm>
        </p:grpSpPr>
        <p:sp>
          <p:nvSpPr>
            <p:cNvPr id="8" name="Freeform 8"/>
            <p:cNvSpPr/>
            <p:nvPr/>
          </p:nvSpPr>
          <p:spPr>
            <a:xfrm>
              <a:off x="0" y="0"/>
              <a:ext cx="1689587" cy="475225"/>
            </a:xfrm>
            <a:custGeom>
              <a:avLst/>
              <a:gdLst/>
              <a:ahLst/>
              <a:cxnLst/>
              <a:rect l="l" t="t" r="r" b="b"/>
              <a:pathLst>
                <a:path w="1689587" h="475225">
                  <a:moveTo>
                    <a:pt x="44652" y="0"/>
                  </a:moveTo>
                  <a:lnTo>
                    <a:pt x="1644935" y="0"/>
                  </a:lnTo>
                  <a:cubicBezTo>
                    <a:pt x="1669596" y="0"/>
                    <a:pt x="1689587" y="19992"/>
                    <a:pt x="1689587" y="44652"/>
                  </a:cubicBezTo>
                  <a:lnTo>
                    <a:pt x="1689587" y="430573"/>
                  </a:lnTo>
                  <a:cubicBezTo>
                    <a:pt x="1689587" y="455234"/>
                    <a:pt x="1669596" y="475225"/>
                    <a:pt x="1644935" y="475225"/>
                  </a:cubicBezTo>
                  <a:lnTo>
                    <a:pt x="44652" y="475225"/>
                  </a:lnTo>
                  <a:cubicBezTo>
                    <a:pt x="19992" y="475225"/>
                    <a:pt x="0" y="455234"/>
                    <a:pt x="0" y="430573"/>
                  </a:cubicBezTo>
                  <a:lnTo>
                    <a:pt x="0" y="44652"/>
                  </a:lnTo>
                  <a:cubicBezTo>
                    <a:pt x="0" y="19992"/>
                    <a:pt x="19992" y="0"/>
                    <a:pt x="44652" y="0"/>
                  </a:cubicBezTo>
                  <a:close/>
                </a:path>
              </a:pathLst>
            </a:custGeom>
            <a:solidFill>
              <a:srgbClr val="FFFFFF"/>
            </a:solidFill>
            <a:ln w="38100" cap="rnd">
              <a:solidFill>
                <a:srgbClr val="B49759"/>
              </a:solidFill>
              <a:prstDash val="solid"/>
              <a:round/>
            </a:ln>
          </p:spPr>
        </p:sp>
        <p:sp>
          <p:nvSpPr>
            <p:cNvPr id="9" name="TextBox 9"/>
            <p:cNvSpPr txBox="1"/>
            <p:nvPr/>
          </p:nvSpPr>
          <p:spPr>
            <a:xfrm>
              <a:off x="0" y="-28575"/>
              <a:ext cx="1689587" cy="503800"/>
            </a:xfrm>
            <a:prstGeom prst="rect">
              <a:avLst/>
            </a:prstGeom>
          </p:spPr>
          <p:txBody>
            <a:bodyPr lIns="50800" tIns="50800" rIns="50800" bIns="50800" rtlCol="0" anchor="ctr"/>
            <a:lstStyle/>
            <a:p>
              <a:pPr algn="ctr">
                <a:lnSpc>
                  <a:spcPts val="2799"/>
                </a:lnSpc>
              </a:pPr>
              <a:endParaRPr/>
            </a:p>
          </p:txBody>
        </p:sp>
      </p:grpSp>
      <p:sp>
        <p:nvSpPr>
          <p:cNvPr id="10" name="TextBox 10"/>
          <p:cNvSpPr txBox="1"/>
          <p:nvPr/>
        </p:nvSpPr>
        <p:spPr>
          <a:xfrm>
            <a:off x="995362" y="2393684"/>
            <a:ext cx="10251547" cy="4347344"/>
          </a:xfrm>
          <a:prstGeom prst="rect">
            <a:avLst/>
          </a:prstGeom>
        </p:spPr>
        <p:txBody>
          <a:bodyPr lIns="0" tIns="0" rIns="0" bIns="0" rtlCol="0" anchor="t">
            <a:spAutoFit/>
          </a:bodyPr>
          <a:lstStyle/>
          <a:p>
            <a:pPr algn="l">
              <a:lnSpc>
                <a:spcPts val="4983"/>
              </a:lnSpc>
            </a:pPr>
            <a:r>
              <a:rPr lang="en-US" sz="3562" b="1">
                <a:solidFill>
                  <a:srgbClr val="003874"/>
                </a:solidFill>
                <a:latin typeface="Verdana Bold"/>
                <a:ea typeface="Verdana Bold"/>
                <a:cs typeface="Verdana Bold"/>
                <a:sym typeface="Verdana Bold"/>
              </a:rPr>
              <a:t>Before the meeting:</a:t>
            </a:r>
          </a:p>
          <a:p>
            <a:pPr marL="768985" lvl="1" indent="-384175" algn="l">
              <a:lnSpc>
                <a:spcPts val="4983"/>
              </a:lnSpc>
              <a:buFont typeface="Arial"/>
              <a:buChar char="•"/>
            </a:pPr>
            <a:r>
              <a:rPr lang="en-US" sz="3550">
                <a:solidFill>
                  <a:srgbClr val="000000"/>
                </a:solidFill>
                <a:latin typeface="Verdana Pro"/>
                <a:ea typeface="Verdana"/>
                <a:cs typeface="Verdana"/>
                <a:sym typeface="Verdana"/>
              </a:rPr>
              <a:t>Schedule prior to the start of your term.</a:t>
            </a:r>
            <a:endParaRPr lang="en-US" sz="3550" dirty="0">
              <a:solidFill>
                <a:srgbClr val="000000"/>
              </a:solidFill>
              <a:latin typeface="Verdana Pro"/>
              <a:ea typeface="Verdana"/>
              <a:cs typeface="Verdana"/>
            </a:endParaRPr>
          </a:p>
          <a:p>
            <a:pPr marL="768985" lvl="1" indent="-384175" algn="l">
              <a:lnSpc>
                <a:spcPts val="4983"/>
              </a:lnSpc>
              <a:buFont typeface="Arial"/>
              <a:buChar char="•"/>
            </a:pPr>
            <a:r>
              <a:rPr lang="en-US" sz="3550" dirty="0">
                <a:solidFill>
                  <a:srgbClr val="000000"/>
                </a:solidFill>
                <a:latin typeface="Verdana Pro"/>
                <a:ea typeface="Verdana"/>
                <a:cs typeface="Verdana"/>
                <a:sym typeface="Verdana"/>
              </a:rPr>
              <a:t>Invite all officers, board members and key committee chairs.</a:t>
            </a:r>
            <a:endParaRPr lang="en-US" sz="3550" dirty="0">
              <a:solidFill>
                <a:srgbClr val="000000"/>
              </a:solidFill>
              <a:latin typeface="Verdana Pro"/>
              <a:ea typeface="Verdana"/>
              <a:cs typeface="Verdana"/>
            </a:endParaRPr>
          </a:p>
          <a:p>
            <a:pPr marL="768985" lvl="1" indent="-384175" algn="l">
              <a:lnSpc>
                <a:spcPts val="4983"/>
              </a:lnSpc>
              <a:buFont typeface="Arial"/>
              <a:buChar char="•"/>
            </a:pPr>
            <a:r>
              <a:rPr lang="en-US" sz="3550">
                <a:solidFill>
                  <a:srgbClr val="000000"/>
                </a:solidFill>
                <a:latin typeface="Verdana Pro"/>
                <a:ea typeface="Verdana"/>
                <a:cs typeface="Verdana"/>
                <a:sym typeface="Verdana"/>
              </a:rPr>
              <a:t>Gather key documents.</a:t>
            </a:r>
            <a:endParaRPr lang="en-US" sz="3550" dirty="0">
              <a:solidFill>
                <a:srgbClr val="000000"/>
              </a:solidFill>
              <a:latin typeface="Verdana Pro"/>
              <a:ea typeface="Verdana"/>
              <a:cs typeface="Verdana"/>
            </a:endParaRPr>
          </a:p>
          <a:p>
            <a:pPr marL="768985" lvl="1" indent="-384175" algn="l">
              <a:lnSpc>
                <a:spcPts val="4986"/>
              </a:lnSpc>
              <a:buFont typeface="Arial"/>
              <a:buChar char="•"/>
            </a:pPr>
            <a:r>
              <a:rPr lang="en-US" sz="3550">
                <a:solidFill>
                  <a:srgbClr val="000000"/>
                </a:solidFill>
                <a:latin typeface="Verdana Pro"/>
                <a:ea typeface="Verdana"/>
                <a:cs typeface="Verdana"/>
                <a:sym typeface="Verdana"/>
              </a:rPr>
              <a:t>Send the agenda.</a:t>
            </a:r>
            <a:endParaRPr lang="en-US" sz="3550">
              <a:solidFill>
                <a:srgbClr val="000000"/>
              </a:solidFill>
              <a:latin typeface="Verdana Pro"/>
              <a:ea typeface="Verdana"/>
              <a:cs typeface="Verdana"/>
            </a:endParaRPr>
          </a:p>
          <a:p>
            <a:pPr algn="ctr">
              <a:lnSpc>
                <a:spcPts val="3876"/>
              </a:lnSpc>
            </a:pPr>
            <a:endParaRPr lang="en-US" sz="3562">
              <a:solidFill>
                <a:srgbClr val="000000"/>
              </a:solidFill>
              <a:latin typeface="Verdana"/>
              <a:ea typeface="Verdana"/>
              <a:cs typeface="Verdana"/>
              <a:sym typeface="Verdana"/>
            </a:endParaRPr>
          </a:p>
        </p:txBody>
      </p:sp>
      <p:sp>
        <p:nvSpPr>
          <p:cNvPr id="11" name="Freeform 11"/>
          <p:cNvSpPr/>
          <p:nvPr/>
        </p:nvSpPr>
        <p:spPr>
          <a:xfrm>
            <a:off x="11586707" y="7255986"/>
            <a:ext cx="618708" cy="563024"/>
          </a:xfrm>
          <a:custGeom>
            <a:avLst/>
            <a:gdLst/>
            <a:ahLst/>
            <a:cxnLst/>
            <a:rect l="l" t="t" r="r" b="b"/>
            <a:pathLst>
              <a:path w="618708" h="563024">
                <a:moveTo>
                  <a:pt x="0" y="0"/>
                </a:moveTo>
                <a:lnTo>
                  <a:pt x="618707" y="0"/>
                </a:lnTo>
                <a:lnTo>
                  <a:pt x="618707" y="563024"/>
                </a:lnTo>
                <a:lnTo>
                  <a:pt x="0" y="56302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2" name="Freeform 12"/>
          <p:cNvSpPr/>
          <p:nvPr/>
        </p:nvSpPr>
        <p:spPr>
          <a:xfrm>
            <a:off x="13070238" y="2357626"/>
            <a:ext cx="3230118" cy="4114800"/>
          </a:xfrm>
          <a:custGeom>
            <a:avLst/>
            <a:gdLst/>
            <a:ahLst/>
            <a:cxnLst/>
            <a:rect l="l" t="t" r="r" b="b"/>
            <a:pathLst>
              <a:path w="3230118" h="4114800">
                <a:moveTo>
                  <a:pt x="0" y="0"/>
                </a:moveTo>
                <a:lnTo>
                  <a:pt x="3230118" y="0"/>
                </a:lnTo>
                <a:lnTo>
                  <a:pt x="3230118"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3" name="TextBox 13"/>
          <p:cNvSpPr txBox="1"/>
          <p:nvPr/>
        </p:nvSpPr>
        <p:spPr>
          <a:xfrm>
            <a:off x="1028700" y="838200"/>
            <a:ext cx="16230600" cy="927075"/>
          </a:xfrm>
          <a:prstGeom prst="rect">
            <a:avLst/>
          </a:prstGeom>
        </p:spPr>
        <p:txBody>
          <a:bodyPr lIns="0" tIns="0" rIns="0" bIns="0" rtlCol="0" anchor="t">
            <a:spAutoFit/>
          </a:bodyPr>
          <a:lstStyle/>
          <a:p>
            <a:pPr algn="l">
              <a:lnSpc>
                <a:spcPts val="7698"/>
              </a:lnSpc>
            </a:pPr>
            <a:r>
              <a:rPr lang="en-US" sz="5498" b="1">
                <a:solidFill>
                  <a:srgbClr val="003874"/>
                </a:solidFill>
                <a:latin typeface="Verdana Bold"/>
                <a:ea typeface="Verdana Bold"/>
                <a:cs typeface="Verdana Bold"/>
                <a:sym typeface="Verdana Bold"/>
              </a:rPr>
              <a:t>Club president planning conference</a:t>
            </a:r>
          </a:p>
        </p:txBody>
      </p:sp>
      <p:sp>
        <p:nvSpPr>
          <p:cNvPr id="14" name="TextBox 14"/>
          <p:cNvSpPr txBox="1"/>
          <p:nvPr/>
        </p:nvSpPr>
        <p:spPr>
          <a:xfrm>
            <a:off x="12356030" y="8380065"/>
            <a:ext cx="4097035" cy="339725"/>
          </a:xfrm>
          <a:prstGeom prst="rect">
            <a:avLst/>
          </a:prstGeom>
        </p:spPr>
        <p:txBody>
          <a:bodyPr lIns="0" tIns="0" rIns="0" bIns="0" rtlCol="0" anchor="t">
            <a:spAutoFit/>
          </a:bodyPr>
          <a:lstStyle/>
          <a:p>
            <a:pPr algn="l">
              <a:lnSpc>
                <a:spcPts val="2800"/>
              </a:lnSpc>
            </a:pPr>
            <a:r>
              <a:rPr lang="en-US" sz="2000" b="1" u="sng">
                <a:solidFill>
                  <a:srgbClr val="003874"/>
                </a:solidFill>
                <a:latin typeface="Verdana Bold"/>
                <a:ea typeface="Verdana Bold"/>
                <a:cs typeface="Verdana Bold"/>
                <a:sym typeface="Verdana Bold"/>
                <a:hlinkClick r:id="rId10" tooltip="https://www.kiwanis.org/wp-content/uploads/2024/03/Membership-Planning-Worksheet.pdf"/>
              </a:rPr>
              <a:t>Membership planning guide</a:t>
            </a:r>
          </a:p>
        </p:txBody>
      </p:sp>
      <p:sp>
        <p:nvSpPr>
          <p:cNvPr id="15" name="TextBox 15"/>
          <p:cNvSpPr txBox="1"/>
          <p:nvPr/>
        </p:nvSpPr>
        <p:spPr>
          <a:xfrm>
            <a:off x="12357352" y="7258227"/>
            <a:ext cx="2086464" cy="390813"/>
          </a:xfrm>
          <a:prstGeom prst="rect">
            <a:avLst/>
          </a:prstGeom>
        </p:spPr>
        <p:txBody>
          <a:bodyPr wrap="square" lIns="0" tIns="0" rIns="0" bIns="0" rtlCol="0" anchor="t">
            <a:spAutoFit/>
          </a:bodyPr>
          <a:lstStyle/>
          <a:p>
            <a:pPr algn="ctr">
              <a:lnSpc>
                <a:spcPts val="3360"/>
              </a:lnSpc>
              <a:spcBef>
                <a:spcPct val="0"/>
              </a:spcBef>
            </a:pPr>
            <a:r>
              <a:rPr lang="en-US" sz="2400" b="1">
                <a:solidFill>
                  <a:srgbClr val="003874"/>
                </a:solidFill>
                <a:latin typeface="Verdana Bold"/>
                <a:ea typeface="Verdana Bold"/>
                <a:cs typeface="Verdana Bold"/>
                <a:sym typeface="Verdana Bold"/>
              </a:rPr>
              <a:t>Resources:</a:t>
            </a:r>
          </a:p>
        </p:txBody>
      </p:sp>
      <p:sp>
        <p:nvSpPr>
          <p:cNvPr id="16" name="TextBox 16"/>
          <p:cNvSpPr txBox="1"/>
          <p:nvPr/>
        </p:nvSpPr>
        <p:spPr>
          <a:xfrm>
            <a:off x="12356030" y="7649824"/>
            <a:ext cx="5320447" cy="693010"/>
          </a:xfrm>
          <a:prstGeom prst="rect">
            <a:avLst/>
          </a:prstGeom>
        </p:spPr>
        <p:txBody>
          <a:bodyPr wrap="square" lIns="0" tIns="0" rIns="0" bIns="0" rtlCol="0" anchor="t">
            <a:spAutoFit/>
          </a:bodyPr>
          <a:lstStyle/>
          <a:p>
            <a:pPr algn="l">
              <a:lnSpc>
                <a:spcPts val="2800"/>
              </a:lnSpc>
            </a:pPr>
            <a:r>
              <a:rPr lang="en-US" sz="2000" b="1" u="sng" dirty="0">
                <a:solidFill>
                  <a:srgbClr val="003874"/>
                </a:solidFill>
                <a:latin typeface="Verdana Bold"/>
                <a:ea typeface="Verdana Bold"/>
                <a:cs typeface="Verdana Bold"/>
                <a:sym typeface="Verdana Bold"/>
                <a:hlinkClick r:id="rId11" tooltip="https://www.kiwanis.org/wp-content/uploads/2026/04/Club-president-Goal-setting.pdf"/>
              </a:rPr>
              <a:t>Goal setting resource</a:t>
            </a:r>
          </a:p>
          <a:p>
            <a:pPr>
              <a:lnSpc>
                <a:spcPts val="2800"/>
              </a:lnSpc>
            </a:pPr>
            <a:r>
              <a:rPr lang="en-US" sz="2000" b="1" u="sng" dirty="0">
                <a:solidFill>
                  <a:srgbClr val="003874"/>
                </a:solidFill>
                <a:latin typeface="Verdana Bold"/>
                <a:ea typeface="Verdana Bold"/>
                <a:cs typeface="Verdana Bold"/>
                <a:sym typeface="Verdana Bold"/>
                <a:hlinkClick r:id="rId12" tooltip="https://www.kiwanis.org/wp-content/uploads/2026/04/Club-president-Planning-conference.pdf"/>
              </a:rPr>
              <a:t>President planning conference guide</a:t>
            </a:r>
            <a:endParaRPr lang="en-US"/>
          </a:p>
        </p:txBody>
      </p:sp>
    </p:spTree>
  </p:cSld>
  <p:clrMapOvr>
    <a:masterClrMapping/>
  </p:clrMapOvr>
  <p:transition>
    <p:fade/>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3" name="Group 3"/>
          <p:cNvGrpSpPr/>
          <p:nvPr/>
        </p:nvGrpSpPr>
        <p:grpSpPr>
          <a:xfrm>
            <a:off x="15149490" y="9540517"/>
            <a:ext cx="2607150" cy="578714"/>
            <a:chOff x="0" y="0"/>
            <a:chExt cx="3476200" cy="771619"/>
          </a:xfrm>
        </p:grpSpPr>
        <p:sp>
          <p:nvSpPr>
            <p:cNvPr id="4" name="Freeform 4"/>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5"/>
              <a:stretch>
                <a:fillRect t="-291" r="1" b="-286"/>
              </a:stretch>
            </a:blipFill>
          </p:spPr>
        </p:sp>
      </p:grpSp>
      <p:grpSp>
        <p:nvGrpSpPr>
          <p:cNvPr id="5" name="Group 5"/>
          <p:cNvGrpSpPr/>
          <p:nvPr/>
        </p:nvGrpSpPr>
        <p:grpSpPr>
          <a:xfrm>
            <a:off x="995362" y="1977687"/>
            <a:ext cx="1487594" cy="66675"/>
            <a:chOff x="0" y="0"/>
            <a:chExt cx="1983459" cy="88900"/>
          </a:xfrm>
        </p:grpSpPr>
        <p:sp>
          <p:nvSpPr>
            <p:cNvPr id="6" name="Freeform 6"/>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sp>
      </p:grpSp>
      <p:sp>
        <p:nvSpPr>
          <p:cNvPr id="7" name="TextBox 7"/>
          <p:cNvSpPr txBox="1"/>
          <p:nvPr/>
        </p:nvSpPr>
        <p:spPr>
          <a:xfrm>
            <a:off x="995362" y="2106945"/>
            <a:ext cx="15105049" cy="3731791"/>
          </a:xfrm>
          <a:prstGeom prst="rect">
            <a:avLst/>
          </a:prstGeom>
        </p:spPr>
        <p:txBody>
          <a:bodyPr lIns="0" tIns="0" rIns="0" bIns="0" rtlCol="0" anchor="t">
            <a:spAutoFit/>
          </a:bodyPr>
          <a:lstStyle/>
          <a:p>
            <a:pPr algn="l">
              <a:lnSpc>
                <a:spcPts val="5040"/>
              </a:lnSpc>
            </a:pPr>
            <a:r>
              <a:rPr lang="en-US" sz="3600" b="1">
                <a:solidFill>
                  <a:srgbClr val="003874"/>
                </a:solidFill>
                <a:latin typeface="Verdana Bold"/>
                <a:ea typeface="Verdana Bold"/>
                <a:cs typeface="Verdana Bold"/>
                <a:sym typeface="Verdana Bold"/>
              </a:rPr>
              <a:t>At the planning conference:</a:t>
            </a:r>
          </a:p>
          <a:p>
            <a:pPr marL="777240" lvl="1" indent="-388620" algn="l">
              <a:lnSpc>
                <a:spcPts val="5040"/>
              </a:lnSpc>
              <a:buFont typeface="Arial"/>
              <a:buChar char="•"/>
            </a:pPr>
            <a:r>
              <a:rPr lang="en-US" sz="3600">
                <a:solidFill>
                  <a:srgbClr val="000000"/>
                </a:solidFill>
                <a:latin typeface="Verdana Pro"/>
                <a:ea typeface="Verdana"/>
                <a:cs typeface="Verdana"/>
                <a:sym typeface="Verdana"/>
              </a:rPr>
              <a:t>Review your mission.</a:t>
            </a:r>
            <a:endParaRPr lang="en-US" sz="3600">
              <a:solidFill>
                <a:srgbClr val="000000"/>
              </a:solidFill>
              <a:latin typeface="Verdana Pro"/>
              <a:ea typeface="Verdana"/>
              <a:cs typeface="Verdana"/>
            </a:endParaRPr>
          </a:p>
          <a:p>
            <a:pPr marL="777240" lvl="1" indent="-388620" algn="l">
              <a:lnSpc>
                <a:spcPts val="5040"/>
              </a:lnSpc>
              <a:buFont typeface="Arial"/>
              <a:buChar char="•"/>
            </a:pPr>
            <a:r>
              <a:rPr lang="en-US" sz="3600">
                <a:solidFill>
                  <a:srgbClr val="000000"/>
                </a:solidFill>
                <a:latin typeface="Verdana Pro"/>
                <a:ea typeface="Verdana"/>
                <a:cs typeface="Verdana"/>
                <a:sym typeface="Verdana"/>
              </a:rPr>
              <a:t>Set clear annual priorities.</a:t>
            </a:r>
            <a:endParaRPr lang="en-US" sz="3600">
              <a:solidFill>
                <a:srgbClr val="000000"/>
              </a:solidFill>
              <a:latin typeface="Verdana Pro"/>
              <a:ea typeface="Verdana"/>
              <a:cs typeface="Verdana"/>
            </a:endParaRPr>
          </a:p>
          <a:p>
            <a:pPr marL="777240" lvl="1" indent="-388620" algn="l">
              <a:lnSpc>
                <a:spcPts val="5040"/>
              </a:lnSpc>
              <a:buFont typeface="Arial"/>
              <a:buChar char="•"/>
            </a:pPr>
            <a:r>
              <a:rPr lang="en-US" sz="3600">
                <a:solidFill>
                  <a:srgbClr val="000000"/>
                </a:solidFill>
                <a:latin typeface="Verdana Pro"/>
                <a:ea typeface="Verdana"/>
                <a:cs typeface="Verdana"/>
                <a:sym typeface="Verdana"/>
              </a:rPr>
              <a:t>Update action steps.</a:t>
            </a:r>
            <a:endParaRPr lang="en-US" sz="3600">
              <a:solidFill>
                <a:srgbClr val="000000"/>
              </a:solidFill>
              <a:latin typeface="Verdana Pro"/>
              <a:ea typeface="Verdana"/>
              <a:cs typeface="Verdana"/>
            </a:endParaRPr>
          </a:p>
          <a:p>
            <a:pPr marL="777240" lvl="1" indent="-388620" algn="l">
              <a:lnSpc>
                <a:spcPts val="5040"/>
              </a:lnSpc>
              <a:buFont typeface="Arial"/>
              <a:buChar char="•"/>
            </a:pPr>
            <a:r>
              <a:rPr lang="en-US" sz="3600">
                <a:solidFill>
                  <a:srgbClr val="000000"/>
                </a:solidFill>
                <a:latin typeface="Verdana Pro"/>
                <a:ea typeface="Verdana"/>
                <a:cs typeface="Verdana"/>
                <a:sym typeface="Verdana"/>
              </a:rPr>
              <a:t>Monitor, adjust and celebrate.</a:t>
            </a:r>
            <a:endParaRPr lang="en-US" sz="3600">
              <a:solidFill>
                <a:srgbClr val="000000"/>
              </a:solidFill>
              <a:latin typeface="Verdana Pro"/>
              <a:ea typeface="Verdana"/>
              <a:cs typeface="Verdana"/>
            </a:endParaRPr>
          </a:p>
          <a:p>
            <a:pPr algn="l">
              <a:lnSpc>
                <a:spcPts val="4060"/>
              </a:lnSpc>
              <a:spcBef>
                <a:spcPct val="0"/>
              </a:spcBef>
            </a:pPr>
            <a:endParaRPr lang="en-US" sz="3600">
              <a:solidFill>
                <a:srgbClr val="000000"/>
              </a:solidFill>
              <a:latin typeface="Verdana"/>
              <a:ea typeface="Verdana"/>
              <a:cs typeface="Verdana"/>
            </a:endParaRPr>
          </a:p>
        </p:txBody>
      </p:sp>
      <p:grpSp>
        <p:nvGrpSpPr>
          <p:cNvPr id="8" name="Group 8"/>
          <p:cNvGrpSpPr/>
          <p:nvPr/>
        </p:nvGrpSpPr>
        <p:grpSpPr>
          <a:xfrm>
            <a:off x="11043173" y="7564206"/>
            <a:ext cx="6931841" cy="1533160"/>
            <a:chOff x="0" y="0"/>
            <a:chExt cx="1825670" cy="403795"/>
          </a:xfrm>
        </p:grpSpPr>
        <p:sp>
          <p:nvSpPr>
            <p:cNvPr id="9" name="Freeform 9"/>
            <p:cNvSpPr/>
            <p:nvPr/>
          </p:nvSpPr>
          <p:spPr>
            <a:xfrm>
              <a:off x="0" y="0"/>
              <a:ext cx="1825670" cy="403795"/>
            </a:xfrm>
            <a:custGeom>
              <a:avLst/>
              <a:gdLst/>
              <a:ahLst/>
              <a:cxnLst/>
              <a:rect l="l" t="t" r="r" b="b"/>
              <a:pathLst>
                <a:path w="1825670" h="403795">
                  <a:moveTo>
                    <a:pt x="41324" y="0"/>
                  </a:moveTo>
                  <a:lnTo>
                    <a:pt x="1784346" y="0"/>
                  </a:lnTo>
                  <a:cubicBezTo>
                    <a:pt x="1807169" y="0"/>
                    <a:pt x="1825670" y="18501"/>
                    <a:pt x="1825670" y="41324"/>
                  </a:cubicBezTo>
                  <a:lnTo>
                    <a:pt x="1825670" y="362471"/>
                  </a:lnTo>
                  <a:cubicBezTo>
                    <a:pt x="1825670" y="385294"/>
                    <a:pt x="1807169" y="403795"/>
                    <a:pt x="1784346" y="403795"/>
                  </a:cubicBezTo>
                  <a:lnTo>
                    <a:pt x="41324" y="403795"/>
                  </a:lnTo>
                  <a:cubicBezTo>
                    <a:pt x="18501" y="403795"/>
                    <a:pt x="0" y="385294"/>
                    <a:pt x="0" y="362471"/>
                  </a:cubicBezTo>
                  <a:lnTo>
                    <a:pt x="0" y="41324"/>
                  </a:lnTo>
                  <a:cubicBezTo>
                    <a:pt x="0" y="18501"/>
                    <a:pt x="18501" y="0"/>
                    <a:pt x="41324" y="0"/>
                  </a:cubicBezTo>
                  <a:close/>
                </a:path>
              </a:pathLst>
            </a:custGeom>
            <a:solidFill>
              <a:srgbClr val="FFFFFF"/>
            </a:solidFill>
            <a:ln w="38100" cap="rnd">
              <a:solidFill>
                <a:srgbClr val="B49759"/>
              </a:solidFill>
              <a:prstDash val="solid"/>
              <a:round/>
            </a:ln>
          </p:spPr>
        </p:sp>
        <p:sp>
          <p:nvSpPr>
            <p:cNvPr id="10" name="TextBox 10"/>
            <p:cNvSpPr txBox="1"/>
            <p:nvPr/>
          </p:nvSpPr>
          <p:spPr>
            <a:xfrm>
              <a:off x="0" y="-28575"/>
              <a:ext cx="1825670" cy="432370"/>
            </a:xfrm>
            <a:prstGeom prst="rect">
              <a:avLst/>
            </a:prstGeom>
          </p:spPr>
          <p:txBody>
            <a:bodyPr lIns="50800" tIns="50800" rIns="50800" bIns="50800" rtlCol="0" anchor="ctr"/>
            <a:lstStyle/>
            <a:p>
              <a:pPr algn="ctr">
                <a:lnSpc>
                  <a:spcPts val="2799"/>
                </a:lnSpc>
              </a:pPr>
              <a:endParaRPr/>
            </a:p>
          </p:txBody>
        </p:sp>
      </p:grpSp>
      <p:sp>
        <p:nvSpPr>
          <p:cNvPr id="11" name="Freeform 11"/>
          <p:cNvSpPr/>
          <p:nvPr/>
        </p:nvSpPr>
        <p:spPr>
          <a:xfrm>
            <a:off x="11259707" y="7760371"/>
            <a:ext cx="626830" cy="570416"/>
          </a:xfrm>
          <a:custGeom>
            <a:avLst/>
            <a:gdLst/>
            <a:ahLst/>
            <a:cxnLst/>
            <a:rect l="l" t="t" r="r" b="b"/>
            <a:pathLst>
              <a:path w="626830" h="570416">
                <a:moveTo>
                  <a:pt x="0" y="0"/>
                </a:moveTo>
                <a:lnTo>
                  <a:pt x="626831" y="0"/>
                </a:lnTo>
                <a:lnTo>
                  <a:pt x="626831" y="570415"/>
                </a:lnTo>
                <a:lnTo>
                  <a:pt x="0" y="570415"/>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2" name="Freeform 12"/>
          <p:cNvSpPr/>
          <p:nvPr/>
        </p:nvSpPr>
        <p:spPr>
          <a:xfrm>
            <a:off x="12386143" y="1765275"/>
            <a:ext cx="3714269" cy="4968922"/>
          </a:xfrm>
          <a:custGeom>
            <a:avLst/>
            <a:gdLst/>
            <a:ahLst/>
            <a:cxnLst/>
            <a:rect l="l" t="t" r="r" b="b"/>
            <a:pathLst>
              <a:path w="3714269" h="4968922">
                <a:moveTo>
                  <a:pt x="0" y="0"/>
                </a:moveTo>
                <a:lnTo>
                  <a:pt x="3714269" y="0"/>
                </a:lnTo>
                <a:lnTo>
                  <a:pt x="3714269" y="4968922"/>
                </a:lnTo>
                <a:lnTo>
                  <a:pt x="0" y="4968922"/>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3" name="TextBox 13"/>
          <p:cNvSpPr txBox="1"/>
          <p:nvPr/>
        </p:nvSpPr>
        <p:spPr>
          <a:xfrm>
            <a:off x="1028700" y="838200"/>
            <a:ext cx="16230600" cy="927075"/>
          </a:xfrm>
          <a:prstGeom prst="rect">
            <a:avLst/>
          </a:prstGeom>
        </p:spPr>
        <p:txBody>
          <a:bodyPr lIns="0" tIns="0" rIns="0" bIns="0" rtlCol="0" anchor="t">
            <a:spAutoFit/>
          </a:bodyPr>
          <a:lstStyle/>
          <a:p>
            <a:pPr algn="l">
              <a:lnSpc>
                <a:spcPts val="7698"/>
              </a:lnSpc>
            </a:pPr>
            <a:r>
              <a:rPr lang="en-US" sz="5498" b="1">
                <a:solidFill>
                  <a:srgbClr val="003874"/>
                </a:solidFill>
                <a:latin typeface="Verdana Bold"/>
                <a:ea typeface="Verdana Bold"/>
                <a:cs typeface="Verdana Bold"/>
                <a:sym typeface="Verdana Bold"/>
              </a:rPr>
              <a:t>Strategic plan</a:t>
            </a:r>
          </a:p>
        </p:txBody>
      </p:sp>
      <p:sp>
        <p:nvSpPr>
          <p:cNvPr id="14" name="TextBox 14"/>
          <p:cNvSpPr txBox="1"/>
          <p:nvPr/>
        </p:nvSpPr>
        <p:spPr>
          <a:xfrm>
            <a:off x="12047867" y="7662807"/>
            <a:ext cx="2046123" cy="390813"/>
          </a:xfrm>
          <a:prstGeom prst="rect">
            <a:avLst/>
          </a:prstGeom>
        </p:spPr>
        <p:txBody>
          <a:bodyPr wrap="square" lIns="0" tIns="0" rIns="0" bIns="0" rtlCol="0" anchor="t">
            <a:spAutoFit/>
          </a:bodyPr>
          <a:lstStyle/>
          <a:p>
            <a:pPr algn="ctr">
              <a:lnSpc>
                <a:spcPts val="3360"/>
              </a:lnSpc>
              <a:spcBef>
                <a:spcPct val="0"/>
              </a:spcBef>
            </a:pPr>
            <a:r>
              <a:rPr lang="en-US" sz="2400" b="1">
                <a:solidFill>
                  <a:srgbClr val="003874"/>
                </a:solidFill>
                <a:latin typeface="Verdana Bold"/>
                <a:ea typeface="Verdana Bold"/>
                <a:cs typeface="Verdana Bold"/>
                <a:sym typeface="Verdana Bold"/>
              </a:rPr>
              <a:t>Resources:</a:t>
            </a:r>
          </a:p>
        </p:txBody>
      </p:sp>
      <p:sp>
        <p:nvSpPr>
          <p:cNvPr id="15" name="TextBox 15"/>
          <p:cNvSpPr txBox="1"/>
          <p:nvPr/>
        </p:nvSpPr>
        <p:spPr>
          <a:xfrm>
            <a:off x="12047867" y="8155396"/>
            <a:ext cx="5491609" cy="710186"/>
          </a:xfrm>
          <a:prstGeom prst="rect">
            <a:avLst/>
          </a:prstGeom>
        </p:spPr>
        <p:txBody>
          <a:bodyPr lIns="0" tIns="0" rIns="0" bIns="0" rtlCol="0" anchor="t">
            <a:spAutoFit/>
          </a:bodyPr>
          <a:lstStyle/>
          <a:p>
            <a:pPr algn="ctr">
              <a:lnSpc>
                <a:spcPts val="2855"/>
              </a:lnSpc>
            </a:pPr>
            <a:r>
              <a:rPr lang="en-US" sz="2039" b="1" u="sng">
                <a:solidFill>
                  <a:srgbClr val="003874"/>
                </a:solidFill>
                <a:latin typeface="Verdana Bold"/>
                <a:ea typeface="Verdana Bold"/>
                <a:cs typeface="Verdana Bold"/>
                <a:sym typeface="Verdana Bold"/>
                <a:hlinkClick r:id="rId10" tooltip="https://www.kiwanis.org/who-we-are/governance-financials-public/kiwanis-internationals-strategic-plan-public/"/>
              </a:rPr>
              <a:t>Kiwanis International’s strategic plan</a:t>
            </a:r>
          </a:p>
          <a:p>
            <a:pPr algn="l">
              <a:lnSpc>
                <a:spcPts val="2855"/>
              </a:lnSpc>
              <a:spcBef>
                <a:spcPct val="0"/>
              </a:spcBef>
            </a:pPr>
            <a:r>
              <a:rPr lang="en-US" sz="2039" b="1" u="sng">
                <a:solidFill>
                  <a:srgbClr val="003874"/>
                </a:solidFill>
                <a:latin typeface="Verdana Bold"/>
                <a:ea typeface="Verdana Bold"/>
                <a:cs typeface="Verdana Bold"/>
                <a:sym typeface="Verdana Bold"/>
                <a:hlinkClick r:id="rId11" tooltip="https://www.kiwanis.org/wp-content/uploads/2026/04/Club-president-Club-strategic-plan.pdf"/>
              </a:rPr>
              <a:t>Your club’s strategic plan</a:t>
            </a:r>
          </a:p>
        </p:txBody>
      </p:sp>
    </p:spTree>
  </p:cSld>
  <p:clrMapOvr>
    <a:masterClrMapping/>
  </p:clrMapOvr>
  <p:transition>
    <p:fade/>
  </p:transition>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3" name="Group 3"/>
          <p:cNvGrpSpPr/>
          <p:nvPr/>
        </p:nvGrpSpPr>
        <p:grpSpPr>
          <a:xfrm>
            <a:off x="15149490" y="9540517"/>
            <a:ext cx="2607150" cy="578714"/>
            <a:chOff x="0" y="0"/>
            <a:chExt cx="3476200" cy="771619"/>
          </a:xfrm>
        </p:grpSpPr>
        <p:sp>
          <p:nvSpPr>
            <p:cNvPr id="4" name="Freeform 4"/>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5"/>
              <a:stretch>
                <a:fillRect t="-291" r="1" b="-286"/>
              </a:stretch>
            </a:blipFill>
          </p:spPr>
        </p:sp>
      </p:grpSp>
      <p:grpSp>
        <p:nvGrpSpPr>
          <p:cNvPr id="5" name="Group 5"/>
          <p:cNvGrpSpPr/>
          <p:nvPr/>
        </p:nvGrpSpPr>
        <p:grpSpPr>
          <a:xfrm>
            <a:off x="995362" y="1977687"/>
            <a:ext cx="1487594" cy="66675"/>
            <a:chOff x="0" y="0"/>
            <a:chExt cx="1983459" cy="88900"/>
          </a:xfrm>
        </p:grpSpPr>
        <p:sp>
          <p:nvSpPr>
            <p:cNvPr id="6" name="Freeform 6"/>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sp>
      </p:grpSp>
      <p:grpSp>
        <p:nvGrpSpPr>
          <p:cNvPr id="7" name="Group 7"/>
          <p:cNvGrpSpPr/>
          <p:nvPr/>
        </p:nvGrpSpPr>
        <p:grpSpPr>
          <a:xfrm>
            <a:off x="12294836" y="7237531"/>
            <a:ext cx="5461804" cy="1859835"/>
            <a:chOff x="0" y="0"/>
            <a:chExt cx="1438500" cy="489833"/>
          </a:xfrm>
        </p:grpSpPr>
        <p:sp>
          <p:nvSpPr>
            <p:cNvPr id="8" name="Freeform 8"/>
            <p:cNvSpPr/>
            <p:nvPr/>
          </p:nvSpPr>
          <p:spPr>
            <a:xfrm>
              <a:off x="0" y="0"/>
              <a:ext cx="1438500" cy="489833"/>
            </a:xfrm>
            <a:custGeom>
              <a:avLst/>
              <a:gdLst/>
              <a:ahLst/>
              <a:cxnLst/>
              <a:rect l="l" t="t" r="r" b="b"/>
              <a:pathLst>
                <a:path w="1438500" h="489833">
                  <a:moveTo>
                    <a:pt x="52446" y="0"/>
                  </a:moveTo>
                  <a:lnTo>
                    <a:pt x="1386054" y="0"/>
                  </a:lnTo>
                  <a:cubicBezTo>
                    <a:pt x="1399963" y="0"/>
                    <a:pt x="1413303" y="5526"/>
                    <a:pt x="1423139" y="15361"/>
                  </a:cubicBezTo>
                  <a:cubicBezTo>
                    <a:pt x="1432974" y="25197"/>
                    <a:pt x="1438500" y="38537"/>
                    <a:pt x="1438500" y="52446"/>
                  </a:cubicBezTo>
                  <a:lnTo>
                    <a:pt x="1438500" y="437387"/>
                  </a:lnTo>
                  <a:cubicBezTo>
                    <a:pt x="1438500" y="466352"/>
                    <a:pt x="1415019" y="489833"/>
                    <a:pt x="1386054" y="489833"/>
                  </a:cubicBezTo>
                  <a:lnTo>
                    <a:pt x="52446" y="489833"/>
                  </a:lnTo>
                  <a:cubicBezTo>
                    <a:pt x="23481" y="489833"/>
                    <a:pt x="0" y="466352"/>
                    <a:pt x="0" y="437387"/>
                  </a:cubicBezTo>
                  <a:lnTo>
                    <a:pt x="0" y="52446"/>
                  </a:lnTo>
                  <a:cubicBezTo>
                    <a:pt x="0" y="23481"/>
                    <a:pt x="23481" y="0"/>
                    <a:pt x="52446" y="0"/>
                  </a:cubicBezTo>
                  <a:close/>
                </a:path>
              </a:pathLst>
            </a:custGeom>
            <a:solidFill>
              <a:srgbClr val="FFFFFF"/>
            </a:solidFill>
            <a:ln w="38100" cap="rnd">
              <a:solidFill>
                <a:srgbClr val="B49759"/>
              </a:solidFill>
              <a:prstDash val="solid"/>
              <a:round/>
            </a:ln>
          </p:spPr>
        </p:sp>
        <p:sp>
          <p:nvSpPr>
            <p:cNvPr id="9" name="TextBox 9"/>
            <p:cNvSpPr txBox="1"/>
            <p:nvPr/>
          </p:nvSpPr>
          <p:spPr>
            <a:xfrm>
              <a:off x="0" y="-28575"/>
              <a:ext cx="1438500" cy="518408"/>
            </a:xfrm>
            <a:prstGeom prst="rect">
              <a:avLst/>
            </a:prstGeom>
          </p:spPr>
          <p:txBody>
            <a:bodyPr lIns="50800" tIns="50800" rIns="50800" bIns="50800" rtlCol="0" anchor="ctr"/>
            <a:lstStyle/>
            <a:p>
              <a:pPr algn="ctr">
                <a:lnSpc>
                  <a:spcPts val="2799"/>
                </a:lnSpc>
              </a:pPr>
              <a:endParaRPr/>
            </a:p>
          </p:txBody>
        </p:sp>
      </p:grpSp>
      <p:sp>
        <p:nvSpPr>
          <p:cNvPr id="10" name="Freeform 10"/>
          <p:cNvSpPr/>
          <p:nvPr/>
        </p:nvSpPr>
        <p:spPr>
          <a:xfrm>
            <a:off x="12549445" y="7443440"/>
            <a:ext cx="617246" cy="561694"/>
          </a:xfrm>
          <a:custGeom>
            <a:avLst/>
            <a:gdLst/>
            <a:ahLst/>
            <a:cxnLst/>
            <a:rect l="l" t="t" r="r" b="b"/>
            <a:pathLst>
              <a:path w="617246" h="561694">
                <a:moveTo>
                  <a:pt x="0" y="0"/>
                </a:moveTo>
                <a:lnTo>
                  <a:pt x="617245" y="0"/>
                </a:lnTo>
                <a:lnTo>
                  <a:pt x="617245" y="561694"/>
                </a:lnTo>
                <a:lnTo>
                  <a:pt x="0" y="56169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1" name="Freeform 11"/>
          <p:cNvSpPr/>
          <p:nvPr/>
        </p:nvSpPr>
        <p:spPr>
          <a:xfrm>
            <a:off x="12666082" y="2444003"/>
            <a:ext cx="4161618" cy="4114800"/>
          </a:xfrm>
          <a:custGeom>
            <a:avLst/>
            <a:gdLst/>
            <a:ahLst/>
            <a:cxnLst/>
            <a:rect l="l" t="t" r="r" b="b"/>
            <a:pathLst>
              <a:path w="4161618" h="4114800">
                <a:moveTo>
                  <a:pt x="0" y="0"/>
                </a:moveTo>
                <a:lnTo>
                  <a:pt x="4161619" y="0"/>
                </a:lnTo>
                <a:lnTo>
                  <a:pt x="4161619"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2" name="TextBox 12"/>
          <p:cNvSpPr txBox="1"/>
          <p:nvPr/>
        </p:nvSpPr>
        <p:spPr>
          <a:xfrm>
            <a:off x="1028700" y="838200"/>
            <a:ext cx="16230600" cy="927075"/>
          </a:xfrm>
          <a:prstGeom prst="rect">
            <a:avLst/>
          </a:prstGeom>
        </p:spPr>
        <p:txBody>
          <a:bodyPr lIns="0" tIns="0" rIns="0" bIns="0" rtlCol="0" anchor="t">
            <a:spAutoFit/>
          </a:bodyPr>
          <a:lstStyle/>
          <a:p>
            <a:pPr algn="l">
              <a:lnSpc>
                <a:spcPts val="7698"/>
              </a:lnSpc>
            </a:pPr>
            <a:r>
              <a:rPr lang="en-US" sz="5498" b="1">
                <a:solidFill>
                  <a:srgbClr val="003874"/>
                </a:solidFill>
                <a:latin typeface="Verdana Bold"/>
                <a:ea typeface="Verdana Bold"/>
                <a:cs typeface="Verdana Bold"/>
                <a:sym typeface="Verdana Bold"/>
              </a:rPr>
              <a:t>Membership plan</a:t>
            </a:r>
          </a:p>
        </p:txBody>
      </p:sp>
      <p:sp>
        <p:nvSpPr>
          <p:cNvPr id="13" name="TextBox 13"/>
          <p:cNvSpPr txBox="1"/>
          <p:nvPr/>
        </p:nvSpPr>
        <p:spPr>
          <a:xfrm>
            <a:off x="995362" y="2187237"/>
            <a:ext cx="9745167" cy="2528212"/>
          </a:xfrm>
          <a:prstGeom prst="rect">
            <a:avLst/>
          </a:prstGeom>
        </p:spPr>
        <p:txBody>
          <a:bodyPr lIns="0" tIns="0" rIns="0" bIns="0" rtlCol="0" anchor="t">
            <a:spAutoFit/>
          </a:bodyPr>
          <a:lstStyle/>
          <a:p>
            <a:pPr algn="l">
              <a:lnSpc>
                <a:spcPts val="5036"/>
              </a:lnSpc>
            </a:pPr>
            <a:r>
              <a:rPr lang="en-US" sz="3600" b="1">
                <a:solidFill>
                  <a:srgbClr val="003874"/>
                </a:solidFill>
                <a:latin typeface="Verdana Bold"/>
                <a:ea typeface="Verdana Bold"/>
                <a:cs typeface="Verdana Bold"/>
                <a:sym typeface="Verdana Bold"/>
              </a:rPr>
              <a:t>At the planning conference:</a:t>
            </a:r>
          </a:p>
          <a:p>
            <a:pPr marL="777240" lvl="1" indent="-388620" algn="l">
              <a:lnSpc>
                <a:spcPts val="5036"/>
              </a:lnSpc>
              <a:buFont typeface="Arial"/>
              <a:buChar char="•"/>
            </a:pPr>
            <a:r>
              <a:rPr lang="en-US" sz="3600">
                <a:solidFill>
                  <a:srgbClr val="000000"/>
                </a:solidFill>
                <a:latin typeface="Verdana Pro"/>
                <a:ea typeface="Verdana"/>
                <a:cs typeface="Verdana"/>
                <a:sym typeface="Verdana"/>
              </a:rPr>
              <a:t>Analyze trends.</a:t>
            </a:r>
            <a:endParaRPr lang="en-US" sz="3600">
              <a:solidFill>
                <a:srgbClr val="000000"/>
              </a:solidFill>
              <a:latin typeface="Verdana Pro"/>
              <a:ea typeface="Verdana"/>
              <a:cs typeface="Verdana"/>
            </a:endParaRPr>
          </a:p>
          <a:p>
            <a:pPr marL="777240" lvl="1" indent="-388620" algn="l">
              <a:lnSpc>
                <a:spcPts val="5036"/>
              </a:lnSpc>
              <a:buFont typeface="Arial"/>
              <a:buChar char="•"/>
            </a:pPr>
            <a:r>
              <a:rPr lang="en-US" sz="3600">
                <a:solidFill>
                  <a:srgbClr val="000000"/>
                </a:solidFill>
                <a:latin typeface="Verdana Pro"/>
                <a:ea typeface="Verdana"/>
                <a:cs typeface="Verdana"/>
                <a:sym typeface="Verdana"/>
              </a:rPr>
              <a:t>Set retention and growth goals.</a:t>
            </a:r>
            <a:endParaRPr lang="en-US" sz="3600">
              <a:solidFill>
                <a:srgbClr val="000000"/>
              </a:solidFill>
              <a:latin typeface="Verdana Pro"/>
              <a:ea typeface="Verdana"/>
              <a:cs typeface="Verdana"/>
            </a:endParaRPr>
          </a:p>
          <a:p>
            <a:pPr marL="777240" lvl="1" indent="-388620" algn="l">
              <a:lnSpc>
                <a:spcPts val="5039"/>
              </a:lnSpc>
              <a:buFont typeface="Arial"/>
              <a:buChar char="•"/>
            </a:pPr>
            <a:r>
              <a:rPr lang="en-US" sz="3600">
                <a:solidFill>
                  <a:srgbClr val="000000"/>
                </a:solidFill>
                <a:latin typeface="Verdana Pro"/>
                <a:ea typeface="Verdana"/>
                <a:cs typeface="Verdana"/>
                <a:sym typeface="Verdana"/>
              </a:rPr>
              <a:t>Assign strategies.</a:t>
            </a:r>
            <a:endParaRPr lang="en-US" sz="3600">
              <a:solidFill>
                <a:srgbClr val="000000"/>
              </a:solidFill>
              <a:latin typeface="Verdana Pro"/>
              <a:ea typeface="Verdana"/>
              <a:cs typeface="Verdana"/>
            </a:endParaRPr>
          </a:p>
        </p:txBody>
      </p:sp>
      <p:sp>
        <p:nvSpPr>
          <p:cNvPr id="14" name="TextBox 14"/>
          <p:cNvSpPr txBox="1"/>
          <p:nvPr/>
        </p:nvSpPr>
        <p:spPr>
          <a:xfrm>
            <a:off x="13320302" y="7989458"/>
            <a:ext cx="3806130" cy="682616"/>
          </a:xfrm>
          <a:prstGeom prst="rect">
            <a:avLst/>
          </a:prstGeom>
        </p:spPr>
        <p:txBody>
          <a:bodyPr lIns="0" tIns="0" rIns="0" bIns="0" rtlCol="0" anchor="t">
            <a:spAutoFit/>
          </a:bodyPr>
          <a:lstStyle/>
          <a:p>
            <a:pPr algn="l">
              <a:lnSpc>
                <a:spcPts val="2799"/>
              </a:lnSpc>
            </a:pPr>
            <a:r>
              <a:rPr lang="en-US" sz="1999" b="1" u="sng">
                <a:solidFill>
                  <a:srgbClr val="003874"/>
                </a:solidFill>
                <a:latin typeface="Verdana Bold"/>
                <a:ea typeface="Verdana Bold"/>
                <a:cs typeface="Verdana Bold"/>
                <a:sym typeface="Verdana Bold"/>
                <a:hlinkClick r:id="rId10" tooltip="https://www.kiwanis.org/wp-content/uploads/2024/03/Membership-Planning-Worksheet.pdf"/>
              </a:rPr>
              <a:t>Membership plan template</a:t>
            </a:r>
          </a:p>
          <a:p>
            <a:pPr algn="l">
              <a:lnSpc>
                <a:spcPts val="2800"/>
              </a:lnSpc>
              <a:spcBef>
                <a:spcPct val="0"/>
              </a:spcBef>
            </a:pPr>
            <a:r>
              <a:rPr lang="en-US" sz="1999" b="1" u="sng">
                <a:solidFill>
                  <a:srgbClr val="003874"/>
                </a:solidFill>
                <a:latin typeface="Verdana Bold"/>
                <a:ea typeface="Verdana Bold"/>
                <a:cs typeface="Verdana Bold"/>
                <a:sym typeface="Verdana Bold"/>
                <a:hlinkClick r:id="rId11" tooltip="https://www.kiwanis.org/members/build-nurture-retain/club-toolbox/"/>
              </a:rPr>
              <a:t>Club Toolbox</a:t>
            </a:r>
          </a:p>
        </p:txBody>
      </p:sp>
      <p:sp>
        <p:nvSpPr>
          <p:cNvPr id="15" name="TextBox 15"/>
          <p:cNvSpPr txBox="1"/>
          <p:nvPr/>
        </p:nvSpPr>
        <p:spPr>
          <a:xfrm>
            <a:off x="13311195" y="7453340"/>
            <a:ext cx="1911653" cy="390813"/>
          </a:xfrm>
          <a:prstGeom prst="rect">
            <a:avLst/>
          </a:prstGeom>
        </p:spPr>
        <p:txBody>
          <a:bodyPr wrap="square" lIns="0" tIns="0" rIns="0" bIns="0" rtlCol="0" anchor="t">
            <a:spAutoFit/>
          </a:bodyPr>
          <a:lstStyle/>
          <a:p>
            <a:pPr algn="ctr">
              <a:lnSpc>
                <a:spcPts val="3360"/>
              </a:lnSpc>
              <a:spcBef>
                <a:spcPct val="0"/>
              </a:spcBef>
            </a:pPr>
            <a:r>
              <a:rPr lang="en-US" sz="2400" b="1">
                <a:solidFill>
                  <a:srgbClr val="003874"/>
                </a:solidFill>
                <a:latin typeface="Verdana Bold"/>
                <a:ea typeface="Verdana Bold"/>
                <a:cs typeface="Verdana Bold"/>
                <a:sym typeface="Verdana Bold"/>
              </a:rPr>
              <a:t>Resources:</a:t>
            </a:r>
          </a:p>
        </p:txBody>
      </p:sp>
    </p:spTree>
  </p:cSld>
  <p:clrMapOvr>
    <a:masterClrMapping/>
  </p:clrMapOvr>
  <p:transition>
    <p:fade/>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3" name="Group 3"/>
          <p:cNvGrpSpPr/>
          <p:nvPr/>
        </p:nvGrpSpPr>
        <p:grpSpPr>
          <a:xfrm>
            <a:off x="15149489" y="9540518"/>
            <a:ext cx="2607150" cy="578713"/>
            <a:chOff x="0" y="0"/>
            <a:chExt cx="3476200" cy="771618"/>
          </a:xfrm>
        </p:grpSpPr>
        <p:sp>
          <p:nvSpPr>
            <p:cNvPr id="4" name="Freeform 4"/>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5"/>
              <a:stretch>
                <a:fillRect t="-291" r="1" b="-286"/>
              </a:stretch>
            </a:blipFill>
          </p:spPr>
        </p:sp>
      </p:grpSp>
      <p:sp>
        <p:nvSpPr>
          <p:cNvPr id="5" name="TextBox 5"/>
          <p:cNvSpPr txBox="1"/>
          <p:nvPr/>
        </p:nvSpPr>
        <p:spPr>
          <a:xfrm>
            <a:off x="1028700" y="2645616"/>
            <a:ext cx="16230600" cy="886781"/>
          </a:xfrm>
          <a:prstGeom prst="rect">
            <a:avLst/>
          </a:prstGeom>
        </p:spPr>
        <p:txBody>
          <a:bodyPr lIns="0" tIns="0" rIns="0" bIns="0" rtlCol="0" anchor="t">
            <a:spAutoFit/>
          </a:bodyPr>
          <a:lstStyle/>
          <a:p>
            <a:pPr algn="ctr">
              <a:lnSpc>
                <a:spcPts val="7698"/>
              </a:lnSpc>
            </a:pPr>
            <a:r>
              <a:rPr lang="en-US" sz="5498" b="1" dirty="0">
                <a:solidFill>
                  <a:srgbClr val="003874"/>
                </a:solidFill>
                <a:latin typeface="Verdana Bold"/>
                <a:ea typeface="Verdana Bold"/>
                <a:cs typeface="Verdana Bold"/>
                <a:sym typeface="Verdana Bold"/>
              </a:rPr>
              <a:t>CLUB PRESIDENT</a:t>
            </a:r>
          </a:p>
        </p:txBody>
      </p:sp>
      <p:sp>
        <p:nvSpPr>
          <p:cNvPr id="6" name="TextBox 6"/>
          <p:cNvSpPr txBox="1"/>
          <p:nvPr/>
        </p:nvSpPr>
        <p:spPr>
          <a:xfrm>
            <a:off x="1028700" y="3648916"/>
            <a:ext cx="16230600" cy="1003567"/>
          </a:xfrm>
          <a:prstGeom prst="rect">
            <a:avLst/>
          </a:prstGeom>
        </p:spPr>
        <p:txBody>
          <a:bodyPr lIns="0" tIns="0" rIns="0" bIns="0" rtlCol="0" anchor="t">
            <a:spAutoFit/>
          </a:bodyPr>
          <a:lstStyle/>
          <a:p>
            <a:pPr algn="ctr">
              <a:lnSpc>
                <a:spcPts val="3916"/>
              </a:lnSpc>
            </a:pPr>
            <a:endParaRPr/>
          </a:p>
          <a:p>
            <a:pPr algn="ctr">
              <a:lnSpc>
                <a:spcPts val="3919"/>
              </a:lnSpc>
            </a:pPr>
            <a:r>
              <a:rPr lang="en-US" sz="3600" b="1">
                <a:solidFill>
                  <a:srgbClr val="B49759"/>
                </a:solidFill>
                <a:latin typeface="Verdana Pro Bold"/>
                <a:ea typeface="Verdana Pro Bold"/>
                <a:cs typeface="Verdana Pro Bold"/>
                <a:sym typeface="Verdana Pro Bold"/>
              </a:rPr>
              <a:t>COMMITEES AND DELEGATION</a:t>
            </a:r>
          </a:p>
        </p:txBody>
      </p:sp>
    </p:spTree>
  </p:cSld>
  <p:clrMapOvr>
    <a:masterClrMapping/>
  </p:clrMapOvr>
  <p:transition>
    <p:fade/>
  </p:transition>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3" name="Group 3"/>
          <p:cNvGrpSpPr/>
          <p:nvPr/>
        </p:nvGrpSpPr>
        <p:grpSpPr>
          <a:xfrm>
            <a:off x="15149490" y="9540517"/>
            <a:ext cx="2607150" cy="578714"/>
            <a:chOff x="0" y="0"/>
            <a:chExt cx="3476200" cy="771619"/>
          </a:xfrm>
        </p:grpSpPr>
        <p:sp>
          <p:nvSpPr>
            <p:cNvPr id="4" name="Freeform 4"/>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5"/>
              <a:stretch>
                <a:fillRect t="-291" r="1" b="-286"/>
              </a:stretch>
            </a:blipFill>
          </p:spPr>
        </p:sp>
      </p:grpSp>
      <p:grpSp>
        <p:nvGrpSpPr>
          <p:cNvPr id="5" name="Group 5"/>
          <p:cNvGrpSpPr/>
          <p:nvPr/>
        </p:nvGrpSpPr>
        <p:grpSpPr>
          <a:xfrm rot="-895637">
            <a:off x="15006433" y="555290"/>
            <a:ext cx="2480375" cy="2419970"/>
            <a:chOff x="0" y="0"/>
            <a:chExt cx="3307167" cy="3226627"/>
          </a:xfrm>
        </p:grpSpPr>
        <p:sp>
          <p:nvSpPr>
            <p:cNvPr id="6" name="Freeform 6"/>
            <p:cNvSpPr/>
            <p:nvPr/>
          </p:nvSpPr>
          <p:spPr>
            <a:xfrm>
              <a:off x="0" y="0"/>
              <a:ext cx="3307207" cy="3226689"/>
            </a:xfrm>
            <a:custGeom>
              <a:avLst/>
              <a:gdLst/>
              <a:ahLst/>
              <a:cxnLst/>
              <a:rect l="l" t="t" r="r" b="b"/>
              <a:pathLst>
                <a:path w="3307207" h="3226689">
                  <a:moveTo>
                    <a:pt x="0" y="0"/>
                  </a:moveTo>
                  <a:lnTo>
                    <a:pt x="3307207" y="0"/>
                  </a:lnTo>
                  <a:lnTo>
                    <a:pt x="3307207" y="3226689"/>
                  </a:lnTo>
                  <a:lnTo>
                    <a:pt x="0" y="3226689"/>
                  </a:lnTo>
                  <a:lnTo>
                    <a:pt x="0" y="0"/>
                  </a:lnTo>
                  <a:close/>
                </a:path>
              </a:pathLst>
            </a:custGeom>
            <a:blipFill>
              <a:blip r:embed="rId6">
                <a:alphaModFix amt="19999"/>
              </a:blip>
              <a:stretch>
                <a:fillRect t="-22" r="1" b="-20"/>
              </a:stretch>
            </a:blipFill>
          </p:spPr>
        </p:sp>
      </p:grpSp>
      <p:grpSp>
        <p:nvGrpSpPr>
          <p:cNvPr id="7" name="Group 7"/>
          <p:cNvGrpSpPr/>
          <p:nvPr/>
        </p:nvGrpSpPr>
        <p:grpSpPr>
          <a:xfrm>
            <a:off x="995362" y="1977687"/>
            <a:ext cx="1487594" cy="66675"/>
            <a:chOff x="0" y="0"/>
            <a:chExt cx="1983459" cy="88900"/>
          </a:xfrm>
        </p:grpSpPr>
        <p:sp>
          <p:nvSpPr>
            <p:cNvPr id="8" name="Freeform 8"/>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sp>
      </p:grpSp>
      <p:sp>
        <p:nvSpPr>
          <p:cNvPr id="9" name="TextBox 9"/>
          <p:cNvSpPr txBox="1"/>
          <p:nvPr/>
        </p:nvSpPr>
        <p:spPr>
          <a:xfrm>
            <a:off x="717388" y="2456178"/>
            <a:ext cx="16263938" cy="4329430"/>
          </a:xfrm>
          <a:prstGeom prst="rect">
            <a:avLst/>
          </a:prstGeom>
        </p:spPr>
        <p:txBody>
          <a:bodyPr lIns="0" tIns="0" rIns="0" bIns="0" rtlCol="0" anchor="t">
            <a:spAutoFit/>
          </a:bodyPr>
          <a:lstStyle/>
          <a:p>
            <a:pPr marL="755650" lvl="1" indent="-377825" algn="l">
              <a:lnSpc>
                <a:spcPts val="4900"/>
              </a:lnSpc>
              <a:buFont typeface="Arial"/>
              <a:buChar char="•"/>
            </a:pPr>
            <a:r>
              <a:rPr lang="en-US" sz="3500">
                <a:solidFill>
                  <a:srgbClr val="000000"/>
                </a:solidFill>
                <a:latin typeface="Verdana Pro"/>
                <a:ea typeface="Verdana"/>
                <a:cs typeface="Verdana"/>
                <a:sym typeface="Verdana"/>
              </a:rPr>
              <a:t>Review the Strategic Plan.</a:t>
            </a:r>
            <a:endParaRPr lang="en-US" sz="3500">
              <a:solidFill>
                <a:srgbClr val="000000"/>
              </a:solidFill>
              <a:latin typeface="Verdana Pro"/>
              <a:ea typeface="Verdana"/>
              <a:cs typeface="Verdana"/>
            </a:endParaRPr>
          </a:p>
          <a:p>
            <a:pPr marL="755650" lvl="1" indent="-377825" algn="l">
              <a:lnSpc>
                <a:spcPts val="4900"/>
              </a:lnSpc>
              <a:buFont typeface="Arial"/>
              <a:buChar char="•"/>
            </a:pPr>
            <a:r>
              <a:rPr lang="en-US" sz="3500">
                <a:solidFill>
                  <a:srgbClr val="000000"/>
                </a:solidFill>
                <a:latin typeface="Verdana Pro"/>
                <a:ea typeface="Verdana"/>
                <a:cs typeface="Verdana"/>
                <a:sym typeface="Verdana"/>
              </a:rPr>
              <a:t>Confirm which committees are needed to meet goals.</a:t>
            </a:r>
            <a:endParaRPr lang="en-US" sz="3500">
              <a:solidFill>
                <a:srgbClr val="000000"/>
              </a:solidFill>
              <a:latin typeface="Verdana Pro"/>
              <a:ea typeface="Verdana"/>
              <a:cs typeface="Verdana"/>
            </a:endParaRPr>
          </a:p>
          <a:p>
            <a:pPr marL="755650" lvl="1" indent="-377825" algn="l">
              <a:lnSpc>
                <a:spcPts val="4900"/>
              </a:lnSpc>
              <a:buFont typeface="Arial"/>
              <a:buChar char="•"/>
            </a:pPr>
            <a:r>
              <a:rPr lang="en-US" sz="3500">
                <a:solidFill>
                  <a:srgbClr val="000000"/>
                </a:solidFill>
                <a:latin typeface="Verdana Pro"/>
                <a:ea typeface="Verdana"/>
                <a:cs typeface="Verdana"/>
                <a:sym typeface="Verdana"/>
              </a:rPr>
              <a:t>Choose committee chairs.</a:t>
            </a:r>
            <a:endParaRPr lang="en-US" sz="3500">
              <a:solidFill>
                <a:srgbClr val="000000"/>
              </a:solidFill>
              <a:latin typeface="Verdana Pro"/>
              <a:ea typeface="Verdana"/>
              <a:cs typeface="Verdana"/>
            </a:endParaRPr>
          </a:p>
          <a:p>
            <a:pPr marL="755650" lvl="1" indent="-377825" algn="l">
              <a:lnSpc>
                <a:spcPts val="4900"/>
              </a:lnSpc>
              <a:buFont typeface="Arial"/>
              <a:buChar char="•"/>
            </a:pPr>
            <a:r>
              <a:rPr lang="en-US" sz="3500">
                <a:solidFill>
                  <a:srgbClr val="000000"/>
                </a:solidFill>
                <a:latin typeface="Verdana Pro"/>
                <a:ea typeface="Verdana"/>
                <a:cs typeface="Verdana"/>
                <a:sym typeface="Verdana"/>
              </a:rPr>
              <a:t>Encourage committees to meet regularly and keep their work visible to the club.</a:t>
            </a:r>
            <a:endParaRPr lang="en-US" sz="3500">
              <a:solidFill>
                <a:srgbClr val="000000"/>
              </a:solidFill>
              <a:latin typeface="Verdana Pro"/>
              <a:ea typeface="Verdana"/>
              <a:cs typeface="Verdana"/>
            </a:endParaRPr>
          </a:p>
          <a:p>
            <a:pPr marL="755650" lvl="1" indent="-377825" algn="l">
              <a:lnSpc>
                <a:spcPts val="4900"/>
              </a:lnSpc>
              <a:buFont typeface="Arial"/>
              <a:buChar char="•"/>
            </a:pPr>
            <a:r>
              <a:rPr lang="en-US" sz="3500">
                <a:solidFill>
                  <a:srgbClr val="000000"/>
                </a:solidFill>
                <a:latin typeface="Verdana Pro"/>
                <a:ea typeface="Verdana"/>
                <a:cs typeface="Verdana"/>
                <a:sym typeface="Verdana"/>
              </a:rPr>
              <a:t>Provide encouragement and recognition to keep momentum strong.</a:t>
            </a:r>
            <a:endParaRPr lang="en-US" sz="3500">
              <a:solidFill>
                <a:srgbClr val="000000"/>
              </a:solidFill>
              <a:latin typeface="Verdana Pro"/>
              <a:ea typeface="Verdana"/>
              <a:cs typeface="Verdana"/>
            </a:endParaRPr>
          </a:p>
          <a:p>
            <a:pPr algn="l">
              <a:lnSpc>
                <a:spcPts val="5040"/>
              </a:lnSpc>
              <a:spcBef>
                <a:spcPct val="0"/>
              </a:spcBef>
            </a:pPr>
            <a:endParaRPr lang="en-US" sz="3500">
              <a:solidFill>
                <a:srgbClr val="000000"/>
              </a:solidFill>
              <a:latin typeface="Verdana"/>
              <a:ea typeface="Verdana"/>
              <a:cs typeface="Verdana"/>
              <a:sym typeface="Verdana"/>
            </a:endParaRPr>
          </a:p>
        </p:txBody>
      </p:sp>
      <p:sp>
        <p:nvSpPr>
          <p:cNvPr id="10" name="TextBox 10"/>
          <p:cNvSpPr txBox="1"/>
          <p:nvPr/>
        </p:nvSpPr>
        <p:spPr>
          <a:xfrm>
            <a:off x="1028700" y="838200"/>
            <a:ext cx="16230600" cy="927057"/>
          </a:xfrm>
          <a:prstGeom prst="rect">
            <a:avLst/>
          </a:prstGeom>
        </p:spPr>
        <p:txBody>
          <a:bodyPr lIns="0" tIns="0" rIns="0" bIns="0" rtlCol="0" anchor="t">
            <a:spAutoFit/>
          </a:bodyPr>
          <a:lstStyle/>
          <a:p>
            <a:pPr algn="l">
              <a:lnSpc>
                <a:spcPts val="7698"/>
              </a:lnSpc>
            </a:pPr>
            <a:r>
              <a:rPr lang="en-US" sz="5498" b="1">
                <a:solidFill>
                  <a:srgbClr val="003874"/>
                </a:solidFill>
                <a:latin typeface="Verdana Bold"/>
                <a:ea typeface="Verdana Bold"/>
                <a:cs typeface="Verdana Bold"/>
                <a:sym typeface="Verdana Bold"/>
              </a:rPr>
              <a:t>Building the committee engine</a:t>
            </a:r>
          </a:p>
        </p:txBody>
      </p:sp>
      <p:sp>
        <p:nvSpPr>
          <p:cNvPr id="11" name="Freeform 11"/>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12" name="Group 12"/>
          <p:cNvGrpSpPr/>
          <p:nvPr/>
        </p:nvGrpSpPr>
        <p:grpSpPr>
          <a:xfrm>
            <a:off x="12294836" y="7237531"/>
            <a:ext cx="5461804" cy="1859835"/>
            <a:chOff x="0" y="0"/>
            <a:chExt cx="1438500" cy="489833"/>
          </a:xfrm>
        </p:grpSpPr>
        <p:sp>
          <p:nvSpPr>
            <p:cNvPr id="13" name="Freeform 13"/>
            <p:cNvSpPr/>
            <p:nvPr/>
          </p:nvSpPr>
          <p:spPr>
            <a:xfrm>
              <a:off x="0" y="0"/>
              <a:ext cx="1438500" cy="489833"/>
            </a:xfrm>
            <a:custGeom>
              <a:avLst/>
              <a:gdLst/>
              <a:ahLst/>
              <a:cxnLst/>
              <a:rect l="l" t="t" r="r" b="b"/>
              <a:pathLst>
                <a:path w="1438500" h="489833">
                  <a:moveTo>
                    <a:pt x="52446" y="0"/>
                  </a:moveTo>
                  <a:lnTo>
                    <a:pt x="1386054" y="0"/>
                  </a:lnTo>
                  <a:cubicBezTo>
                    <a:pt x="1399963" y="0"/>
                    <a:pt x="1413303" y="5526"/>
                    <a:pt x="1423139" y="15361"/>
                  </a:cubicBezTo>
                  <a:cubicBezTo>
                    <a:pt x="1432974" y="25197"/>
                    <a:pt x="1438500" y="38537"/>
                    <a:pt x="1438500" y="52446"/>
                  </a:cubicBezTo>
                  <a:lnTo>
                    <a:pt x="1438500" y="437387"/>
                  </a:lnTo>
                  <a:cubicBezTo>
                    <a:pt x="1438500" y="466352"/>
                    <a:pt x="1415019" y="489833"/>
                    <a:pt x="1386054" y="489833"/>
                  </a:cubicBezTo>
                  <a:lnTo>
                    <a:pt x="52446" y="489833"/>
                  </a:lnTo>
                  <a:cubicBezTo>
                    <a:pt x="23481" y="489833"/>
                    <a:pt x="0" y="466352"/>
                    <a:pt x="0" y="437387"/>
                  </a:cubicBezTo>
                  <a:lnTo>
                    <a:pt x="0" y="52446"/>
                  </a:lnTo>
                  <a:cubicBezTo>
                    <a:pt x="0" y="23481"/>
                    <a:pt x="23481" y="0"/>
                    <a:pt x="52446" y="0"/>
                  </a:cubicBezTo>
                  <a:close/>
                </a:path>
              </a:pathLst>
            </a:custGeom>
            <a:solidFill>
              <a:srgbClr val="FFFFFF"/>
            </a:solidFill>
            <a:ln w="38100" cap="rnd">
              <a:solidFill>
                <a:srgbClr val="B49759"/>
              </a:solidFill>
              <a:prstDash val="solid"/>
              <a:round/>
            </a:ln>
          </p:spPr>
        </p:sp>
        <p:sp>
          <p:nvSpPr>
            <p:cNvPr id="14" name="TextBox 14"/>
            <p:cNvSpPr txBox="1"/>
            <p:nvPr/>
          </p:nvSpPr>
          <p:spPr>
            <a:xfrm>
              <a:off x="0" y="-28575"/>
              <a:ext cx="1438500" cy="518408"/>
            </a:xfrm>
            <a:prstGeom prst="rect">
              <a:avLst/>
            </a:prstGeom>
          </p:spPr>
          <p:txBody>
            <a:bodyPr lIns="50800" tIns="50800" rIns="50800" bIns="50800" rtlCol="0" anchor="ctr"/>
            <a:lstStyle/>
            <a:p>
              <a:pPr algn="ctr">
                <a:lnSpc>
                  <a:spcPts val="2799"/>
                </a:lnSpc>
              </a:pPr>
              <a:endParaRPr/>
            </a:p>
          </p:txBody>
        </p:sp>
      </p:grpSp>
      <p:sp>
        <p:nvSpPr>
          <p:cNvPr id="15" name="TextBox 15"/>
          <p:cNvSpPr txBox="1"/>
          <p:nvPr/>
        </p:nvSpPr>
        <p:spPr>
          <a:xfrm>
            <a:off x="13306855" y="8006827"/>
            <a:ext cx="3423345" cy="339707"/>
          </a:xfrm>
          <a:prstGeom prst="rect">
            <a:avLst/>
          </a:prstGeom>
        </p:spPr>
        <p:txBody>
          <a:bodyPr lIns="0" tIns="0" rIns="0" bIns="0" rtlCol="0" anchor="t">
            <a:spAutoFit/>
          </a:bodyPr>
          <a:lstStyle/>
          <a:p>
            <a:pPr algn="l">
              <a:lnSpc>
                <a:spcPts val="2800"/>
              </a:lnSpc>
              <a:spcBef>
                <a:spcPct val="0"/>
              </a:spcBef>
            </a:pPr>
            <a:r>
              <a:rPr lang="en-US" sz="1999" b="1" u="sng">
                <a:solidFill>
                  <a:srgbClr val="003874"/>
                </a:solidFill>
                <a:latin typeface="Verdana Bold"/>
                <a:ea typeface="Verdana Bold"/>
                <a:cs typeface="Verdana Bold"/>
                <a:sym typeface="Verdana Bold"/>
                <a:hlinkClick r:id="rId7" tooltip="https://www.kiwanis.org/wp-content/uploads/2026/04/Club-president-Support-committee-chairs-and-committees.pdf"/>
              </a:rPr>
              <a:t>Select committee chairs</a:t>
            </a:r>
          </a:p>
        </p:txBody>
      </p:sp>
      <p:sp>
        <p:nvSpPr>
          <p:cNvPr id="16" name="TextBox 16"/>
          <p:cNvSpPr txBox="1"/>
          <p:nvPr/>
        </p:nvSpPr>
        <p:spPr>
          <a:xfrm>
            <a:off x="13311195" y="7453340"/>
            <a:ext cx="2019229" cy="390813"/>
          </a:xfrm>
          <a:prstGeom prst="rect">
            <a:avLst/>
          </a:prstGeom>
        </p:spPr>
        <p:txBody>
          <a:bodyPr wrap="square" lIns="0" tIns="0" rIns="0" bIns="0" rtlCol="0" anchor="t">
            <a:spAutoFit/>
          </a:bodyPr>
          <a:lstStyle/>
          <a:p>
            <a:pPr algn="ctr">
              <a:lnSpc>
                <a:spcPts val="3360"/>
              </a:lnSpc>
              <a:spcBef>
                <a:spcPct val="0"/>
              </a:spcBef>
            </a:pPr>
            <a:r>
              <a:rPr lang="en-US" sz="2400" b="1">
                <a:solidFill>
                  <a:srgbClr val="003874"/>
                </a:solidFill>
                <a:latin typeface="Verdana Bold"/>
                <a:ea typeface="Verdana Bold"/>
                <a:cs typeface="Verdana Bold"/>
                <a:sym typeface="Verdana Bold"/>
              </a:rPr>
              <a:t>Resources:</a:t>
            </a:r>
          </a:p>
        </p:txBody>
      </p:sp>
      <p:sp>
        <p:nvSpPr>
          <p:cNvPr id="17" name="Freeform 17"/>
          <p:cNvSpPr/>
          <p:nvPr/>
        </p:nvSpPr>
        <p:spPr>
          <a:xfrm>
            <a:off x="12549445" y="7443440"/>
            <a:ext cx="617246" cy="561694"/>
          </a:xfrm>
          <a:custGeom>
            <a:avLst/>
            <a:gdLst/>
            <a:ahLst/>
            <a:cxnLst/>
            <a:rect l="l" t="t" r="r" b="b"/>
            <a:pathLst>
              <a:path w="617246" h="561694">
                <a:moveTo>
                  <a:pt x="0" y="0"/>
                </a:moveTo>
                <a:lnTo>
                  <a:pt x="617245" y="0"/>
                </a:lnTo>
                <a:lnTo>
                  <a:pt x="617245" y="561694"/>
                </a:lnTo>
                <a:lnTo>
                  <a:pt x="0" y="561694"/>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grpSp>
        <p:nvGrpSpPr>
          <p:cNvPr id="18" name="Group 18"/>
          <p:cNvGrpSpPr/>
          <p:nvPr/>
        </p:nvGrpSpPr>
        <p:grpSpPr>
          <a:xfrm>
            <a:off x="15332013" y="9540517"/>
            <a:ext cx="2607150" cy="578714"/>
            <a:chOff x="0" y="0"/>
            <a:chExt cx="3476200" cy="771619"/>
          </a:xfrm>
        </p:grpSpPr>
        <p:sp>
          <p:nvSpPr>
            <p:cNvPr id="19" name="Freeform 19"/>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5"/>
              <a:stretch>
                <a:fillRect t="-291" r="1" b="-286"/>
              </a:stretch>
            </a:blipFill>
          </p:spPr>
        </p:sp>
      </p:grpSp>
    </p:spTree>
  </p:cSld>
  <p:clrMapOvr>
    <a:masterClrMapping/>
  </p:clrMapOvr>
  <p:transition>
    <p:fade/>
  </p:transition>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3" name="Group 3"/>
          <p:cNvGrpSpPr/>
          <p:nvPr/>
        </p:nvGrpSpPr>
        <p:grpSpPr>
          <a:xfrm>
            <a:off x="15149490" y="9540517"/>
            <a:ext cx="2607150" cy="578714"/>
            <a:chOff x="0" y="0"/>
            <a:chExt cx="3476200" cy="771619"/>
          </a:xfrm>
        </p:grpSpPr>
        <p:sp>
          <p:nvSpPr>
            <p:cNvPr id="4" name="Freeform 4"/>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5"/>
              <a:stretch>
                <a:fillRect t="-291" r="1" b="-286"/>
              </a:stretch>
            </a:blipFill>
          </p:spPr>
        </p:sp>
      </p:grpSp>
      <p:grpSp>
        <p:nvGrpSpPr>
          <p:cNvPr id="5" name="Group 5"/>
          <p:cNvGrpSpPr/>
          <p:nvPr/>
        </p:nvGrpSpPr>
        <p:grpSpPr>
          <a:xfrm>
            <a:off x="995362" y="1977687"/>
            <a:ext cx="1487594" cy="66675"/>
            <a:chOff x="0" y="0"/>
            <a:chExt cx="1983459" cy="88900"/>
          </a:xfrm>
        </p:grpSpPr>
        <p:sp>
          <p:nvSpPr>
            <p:cNvPr id="6" name="Freeform 6"/>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sp>
      </p:grpSp>
      <p:grpSp>
        <p:nvGrpSpPr>
          <p:cNvPr id="7" name="Group 7"/>
          <p:cNvGrpSpPr/>
          <p:nvPr/>
        </p:nvGrpSpPr>
        <p:grpSpPr>
          <a:xfrm>
            <a:off x="12294836" y="7237531"/>
            <a:ext cx="5461804" cy="1723882"/>
            <a:chOff x="0" y="0"/>
            <a:chExt cx="1438500" cy="454027"/>
          </a:xfrm>
        </p:grpSpPr>
        <p:sp>
          <p:nvSpPr>
            <p:cNvPr id="8" name="Freeform 8"/>
            <p:cNvSpPr/>
            <p:nvPr/>
          </p:nvSpPr>
          <p:spPr>
            <a:xfrm>
              <a:off x="0" y="0"/>
              <a:ext cx="1438500" cy="454027"/>
            </a:xfrm>
            <a:custGeom>
              <a:avLst/>
              <a:gdLst/>
              <a:ahLst/>
              <a:cxnLst/>
              <a:rect l="l" t="t" r="r" b="b"/>
              <a:pathLst>
                <a:path w="1438500" h="454027">
                  <a:moveTo>
                    <a:pt x="52446" y="0"/>
                  </a:moveTo>
                  <a:lnTo>
                    <a:pt x="1386054" y="0"/>
                  </a:lnTo>
                  <a:cubicBezTo>
                    <a:pt x="1399963" y="0"/>
                    <a:pt x="1413303" y="5526"/>
                    <a:pt x="1423139" y="15361"/>
                  </a:cubicBezTo>
                  <a:cubicBezTo>
                    <a:pt x="1432974" y="25197"/>
                    <a:pt x="1438500" y="38537"/>
                    <a:pt x="1438500" y="52446"/>
                  </a:cubicBezTo>
                  <a:lnTo>
                    <a:pt x="1438500" y="401580"/>
                  </a:lnTo>
                  <a:cubicBezTo>
                    <a:pt x="1438500" y="430546"/>
                    <a:pt x="1415019" y="454027"/>
                    <a:pt x="1386054" y="454027"/>
                  </a:cubicBezTo>
                  <a:lnTo>
                    <a:pt x="52446" y="454027"/>
                  </a:lnTo>
                  <a:cubicBezTo>
                    <a:pt x="23481" y="454027"/>
                    <a:pt x="0" y="430546"/>
                    <a:pt x="0" y="401580"/>
                  </a:cubicBezTo>
                  <a:lnTo>
                    <a:pt x="0" y="52446"/>
                  </a:lnTo>
                  <a:cubicBezTo>
                    <a:pt x="0" y="23481"/>
                    <a:pt x="23481" y="0"/>
                    <a:pt x="52446" y="0"/>
                  </a:cubicBezTo>
                  <a:close/>
                </a:path>
              </a:pathLst>
            </a:custGeom>
            <a:solidFill>
              <a:srgbClr val="FFFFFF"/>
            </a:solidFill>
            <a:ln w="38100" cap="rnd">
              <a:solidFill>
                <a:srgbClr val="B49759"/>
              </a:solidFill>
              <a:prstDash val="solid"/>
              <a:round/>
            </a:ln>
          </p:spPr>
        </p:sp>
        <p:sp>
          <p:nvSpPr>
            <p:cNvPr id="9" name="TextBox 9"/>
            <p:cNvSpPr txBox="1"/>
            <p:nvPr/>
          </p:nvSpPr>
          <p:spPr>
            <a:xfrm>
              <a:off x="0" y="-28575"/>
              <a:ext cx="1438500" cy="482602"/>
            </a:xfrm>
            <a:prstGeom prst="rect">
              <a:avLst/>
            </a:prstGeom>
          </p:spPr>
          <p:txBody>
            <a:bodyPr lIns="50800" tIns="50800" rIns="50800" bIns="50800" rtlCol="0" anchor="ctr"/>
            <a:lstStyle/>
            <a:p>
              <a:pPr algn="ctr">
                <a:lnSpc>
                  <a:spcPts val="2799"/>
                </a:lnSpc>
              </a:pPr>
              <a:endParaRPr/>
            </a:p>
          </p:txBody>
        </p:sp>
      </p:grpSp>
      <p:sp>
        <p:nvSpPr>
          <p:cNvPr id="10" name="Freeform 10"/>
          <p:cNvSpPr/>
          <p:nvPr/>
        </p:nvSpPr>
        <p:spPr>
          <a:xfrm>
            <a:off x="12549445" y="7443440"/>
            <a:ext cx="617246" cy="561694"/>
          </a:xfrm>
          <a:custGeom>
            <a:avLst/>
            <a:gdLst/>
            <a:ahLst/>
            <a:cxnLst/>
            <a:rect l="l" t="t" r="r" b="b"/>
            <a:pathLst>
              <a:path w="617246" h="561694">
                <a:moveTo>
                  <a:pt x="0" y="0"/>
                </a:moveTo>
                <a:lnTo>
                  <a:pt x="617245" y="0"/>
                </a:lnTo>
                <a:lnTo>
                  <a:pt x="617245" y="561694"/>
                </a:lnTo>
                <a:lnTo>
                  <a:pt x="0" y="56169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1" name="Freeform 11"/>
          <p:cNvSpPr/>
          <p:nvPr/>
        </p:nvSpPr>
        <p:spPr>
          <a:xfrm>
            <a:off x="12858068" y="2597851"/>
            <a:ext cx="3317558" cy="4114800"/>
          </a:xfrm>
          <a:custGeom>
            <a:avLst/>
            <a:gdLst/>
            <a:ahLst/>
            <a:cxnLst/>
            <a:rect l="l" t="t" r="r" b="b"/>
            <a:pathLst>
              <a:path w="3317558" h="4114800">
                <a:moveTo>
                  <a:pt x="0" y="0"/>
                </a:moveTo>
                <a:lnTo>
                  <a:pt x="3317557" y="0"/>
                </a:lnTo>
                <a:lnTo>
                  <a:pt x="3317557"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2" name="TextBox 12"/>
          <p:cNvSpPr txBox="1"/>
          <p:nvPr/>
        </p:nvSpPr>
        <p:spPr>
          <a:xfrm>
            <a:off x="1028700" y="838200"/>
            <a:ext cx="16230600" cy="927075"/>
          </a:xfrm>
          <a:prstGeom prst="rect">
            <a:avLst/>
          </a:prstGeom>
        </p:spPr>
        <p:txBody>
          <a:bodyPr lIns="0" tIns="0" rIns="0" bIns="0" rtlCol="0" anchor="t">
            <a:spAutoFit/>
          </a:bodyPr>
          <a:lstStyle/>
          <a:p>
            <a:pPr algn="l">
              <a:lnSpc>
                <a:spcPts val="7698"/>
              </a:lnSpc>
            </a:pPr>
            <a:r>
              <a:rPr lang="en-US" sz="5498" b="1">
                <a:solidFill>
                  <a:srgbClr val="003874"/>
                </a:solidFill>
                <a:latin typeface="Verdana Bold"/>
                <a:ea typeface="Verdana Bold"/>
                <a:cs typeface="Verdana Bold"/>
                <a:sym typeface="Verdana Bold"/>
              </a:rPr>
              <a:t>Choosing a committee chair</a:t>
            </a:r>
          </a:p>
        </p:txBody>
      </p:sp>
      <p:sp>
        <p:nvSpPr>
          <p:cNvPr id="13" name="TextBox 13"/>
          <p:cNvSpPr txBox="1"/>
          <p:nvPr/>
        </p:nvSpPr>
        <p:spPr>
          <a:xfrm>
            <a:off x="1028700" y="2343273"/>
            <a:ext cx="14745258" cy="3804269"/>
          </a:xfrm>
          <a:prstGeom prst="rect">
            <a:avLst/>
          </a:prstGeom>
        </p:spPr>
        <p:txBody>
          <a:bodyPr lIns="0" tIns="0" rIns="0" bIns="0" rtlCol="0" anchor="t">
            <a:spAutoFit/>
          </a:bodyPr>
          <a:lstStyle/>
          <a:p>
            <a:pPr marL="777238" lvl="1" indent="-388619" algn="l">
              <a:lnSpc>
                <a:spcPts val="5039"/>
              </a:lnSpc>
              <a:buFont typeface="Arial"/>
              <a:buChar char="•"/>
            </a:pPr>
            <a:r>
              <a:rPr lang="en-US" sz="3599">
                <a:solidFill>
                  <a:srgbClr val="000000"/>
                </a:solidFill>
                <a:latin typeface="Verdana Pro"/>
                <a:ea typeface="Verdana Pro"/>
                <a:cs typeface="Verdana Pro"/>
                <a:sym typeface="Verdana Pro"/>
              </a:rPr>
              <a:t>Choose reliable chairs or project leads.</a:t>
            </a:r>
          </a:p>
          <a:p>
            <a:pPr marL="777238" lvl="1" indent="-388619" algn="l">
              <a:lnSpc>
                <a:spcPts val="5039"/>
              </a:lnSpc>
              <a:buFont typeface="Arial"/>
              <a:buChar char="•"/>
            </a:pPr>
            <a:r>
              <a:rPr lang="en-US" sz="3599">
                <a:solidFill>
                  <a:srgbClr val="000000"/>
                </a:solidFill>
                <a:latin typeface="Verdana Pro"/>
                <a:ea typeface="Verdana Pro"/>
                <a:cs typeface="Verdana Pro"/>
                <a:sym typeface="Verdana Pro"/>
              </a:rPr>
              <a:t>Match roles to members’ strengths.</a:t>
            </a:r>
          </a:p>
          <a:p>
            <a:pPr marL="777238" lvl="1" indent="-388619" algn="l">
              <a:lnSpc>
                <a:spcPts val="5039"/>
              </a:lnSpc>
              <a:buFont typeface="Arial"/>
              <a:buChar char="•"/>
            </a:pPr>
            <a:r>
              <a:rPr lang="en-US" sz="3599">
                <a:solidFill>
                  <a:srgbClr val="000000"/>
                </a:solidFill>
                <a:latin typeface="Verdana Pro"/>
                <a:ea typeface="Verdana Pro"/>
                <a:cs typeface="Verdana Pro"/>
                <a:sym typeface="Verdana Pro"/>
              </a:rPr>
              <a:t>Appoint chairs early.</a:t>
            </a:r>
          </a:p>
          <a:p>
            <a:pPr marL="777238" lvl="1" indent="-388619" algn="l">
              <a:lnSpc>
                <a:spcPts val="5039"/>
              </a:lnSpc>
              <a:buFont typeface="Arial"/>
              <a:buChar char="•"/>
            </a:pPr>
            <a:r>
              <a:rPr lang="en-US" sz="3599">
                <a:solidFill>
                  <a:srgbClr val="000000"/>
                </a:solidFill>
                <a:latin typeface="Verdana Pro"/>
                <a:ea typeface="Verdana Pro"/>
                <a:cs typeface="Verdana Pro"/>
                <a:sym typeface="Verdana Pro"/>
              </a:rPr>
              <a:t>Meet with each chair.</a:t>
            </a:r>
          </a:p>
          <a:p>
            <a:pPr marL="777238" lvl="1" indent="-388619" algn="l">
              <a:lnSpc>
                <a:spcPts val="5039"/>
              </a:lnSpc>
              <a:buFont typeface="Arial"/>
              <a:buChar char="•"/>
            </a:pPr>
            <a:r>
              <a:rPr lang="en-US" sz="3599">
                <a:solidFill>
                  <a:srgbClr val="000000"/>
                </a:solidFill>
                <a:latin typeface="Verdana Pro"/>
                <a:ea typeface="Verdana Pro"/>
                <a:cs typeface="Verdana Pro"/>
                <a:sym typeface="Verdana Pro"/>
              </a:rPr>
              <a:t>Establish routines and processes.</a:t>
            </a:r>
          </a:p>
          <a:p>
            <a:pPr marL="777238" lvl="1" indent="-388619" algn="l">
              <a:lnSpc>
                <a:spcPts val="5040"/>
              </a:lnSpc>
              <a:buFont typeface="Arial"/>
              <a:buChar char="•"/>
            </a:pPr>
            <a:r>
              <a:rPr lang="en-US" sz="3599">
                <a:solidFill>
                  <a:srgbClr val="000000"/>
                </a:solidFill>
                <a:latin typeface="Verdana Pro"/>
                <a:ea typeface="Verdana Pro"/>
                <a:cs typeface="Verdana Pro"/>
                <a:sym typeface="Verdana Pro"/>
              </a:rPr>
              <a:t>Support and guide.</a:t>
            </a:r>
          </a:p>
        </p:txBody>
      </p:sp>
      <p:sp>
        <p:nvSpPr>
          <p:cNvPr id="14" name="TextBox 14"/>
          <p:cNvSpPr txBox="1"/>
          <p:nvPr/>
        </p:nvSpPr>
        <p:spPr>
          <a:xfrm>
            <a:off x="13306855" y="8016352"/>
            <a:ext cx="4053605" cy="682616"/>
          </a:xfrm>
          <a:prstGeom prst="rect">
            <a:avLst/>
          </a:prstGeom>
        </p:spPr>
        <p:txBody>
          <a:bodyPr lIns="0" tIns="0" rIns="0" bIns="0" rtlCol="0" anchor="t">
            <a:spAutoFit/>
          </a:bodyPr>
          <a:lstStyle/>
          <a:p>
            <a:pPr algn="l">
              <a:lnSpc>
                <a:spcPts val="2799"/>
              </a:lnSpc>
            </a:pPr>
            <a:r>
              <a:rPr lang="en-US" sz="1999" b="1" u="sng">
                <a:solidFill>
                  <a:srgbClr val="003874"/>
                </a:solidFill>
                <a:latin typeface="Verdana Bold"/>
                <a:ea typeface="Verdana Bold"/>
                <a:cs typeface="Verdana Bold"/>
                <a:sym typeface="Verdana Bold"/>
                <a:hlinkClick r:id=""/>
              </a:rPr>
              <a:t>Choose a committee chair &amp;</a:t>
            </a:r>
          </a:p>
          <a:p>
            <a:pPr algn="l">
              <a:lnSpc>
                <a:spcPts val="2800"/>
              </a:lnSpc>
              <a:spcBef>
                <a:spcPct val="0"/>
              </a:spcBef>
            </a:pPr>
            <a:r>
              <a:rPr lang="en-US" sz="1999" b="1" u="sng">
                <a:solidFill>
                  <a:srgbClr val="003874"/>
                </a:solidFill>
                <a:latin typeface="Verdana Bold"/>
                <a:ea typeface="Verdana Bold"/>
                <a:cs typeface="Verdana Bold"/>
                <a:sym typeface="Verdana Bold"/>
                <a:hlinkClick r:id=""/>
              </a:rPr>
              <a:t>support committees</a:t>
            </a:r>
          </a:p>
        </p:txBody>
      </p:sp>
      <p:sp>
        <p:nvSpPr>
          <p:cNvPr id="15" name="TextBox 15"/>
          <p:cNvSpPr txBox="1"/>
          <p:nvPr/>
        </p:nvSpPr>
        <p:spPr>
          <a:xfrm>
            <a:off x="13298985" y="7441439"/>
            <a:ext cx="2016137" cy="390813"/>
          </a:xfrm>
          <a:prstGeom prst="rect">
            <a:avLst/>
          </a:prstGeom>
        </p:spPr>
        <p:txBody>
          <a:bodyPr wrap="square" lIns="0" tIns="0" rIns="0" bIns="0" rtlCol="0" anchor="t">
            <a:spAutoFit/>
          </a:bodyPr>
          <a:lstStyle/>
          <a:p>
            <a:pPr algn="ctr">
              <a:lnSpc>
                <a:spcPts val="3360"/>
              </a:lnSpc>
              <a:spcBef>
                <a:spcPct val="0"/>
              </a:spcBef>
            </a:pPr>
            <a:r>
              <a:rPr lang="en-US" sz="2400" b="1">
                <a:solidFill>
                  <a:srgbClr val="003874"/>
                </a:solidFill>
                <a:latin typeface="Verdana Bold"/>
                <a:ea typeface="Verdana Bold"/>
                <a:cs typeface="Verdana Bold"/>
                <a:sym typeface="Verdana Bold"/>
              </a:rPr>
              <a:t>Resources:</a:t>
            </a:r>
          </a:p>
        </p:txBody>
      </p:sp>
    </p:spTree>
  </p:cSld>
  <p:clrMapOvr>
    <a:masterClrMapping/>
  </p:clrMapOvr>
  <p:transition>
    <p:fade/>
  </p:transition>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95362" y="1977687"/>
            <a:ext cx="1487594" cy="66675"/>
            <a:chOff x="0" y="0"/>
            <a:chExt cx="1983459" cy="88900"/>
          </a:xfrm>
        </p:grpSpPr>
        <p:sp>
          <p:nvSpPr>
            <p:cNvPr id="3" name="Freeform 3"/>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txBody>
            <a:bodyPr/>
            <a:lstStyle/>
            <a:p>
              <a:endParaRPr lang="en-US"/>
            </a:p>
          </p:txBody>
        </p:sp>
      </p:grpSp>
      <p:sp>
        <p:nvSpPr>
          <p:cNvPr id="4" name="TextBox 4"/>
          <p:cNvSpPr txBox="1"/>
          <p:nvPr/>
        </p:nvSpPr>
        <p:spPr>
          <a:xfrm>
            <a:off x="1028700" y="857250"/>
            <a:ext cx="13480394" cy="897255"/>
          </a:xfrm>
          <a:prstGeom prst="rect">
            <a:avLst/>
          </a:prstGeom>
        </p:spPr>
        <p:txBody>
          <a:bodyPr lIns="0" tIns="0" rIns="0" bIns="0" rtlCol="0" anchor="t">
            <a:spAutoFit/>
          </a:bodyPr>
          <a:lstStyle/>
          <a:p>
            <a:pPr algn="l">
              <a:lnSpc>
                <a:spcPts val="6719"/>
              </a:lnSpc>
            </a:pPr>
            <a:r>
              <a:rPr lang="en-US" sz="4800" b="1">
                <a:solidFill>
                  <a:srgbClr val="003874"/>
                </a:solidFill>
                <a:latin typeface="Verdana Bold"/>
                <a:ea typeface="Verdana Bold"/>
                <a:cs typeface="Verdana Bold"/>
                <a:sym typeface="Verdana Bold"/>
              </a:rPr>
              <a:t>Parking lot</a:t>
            </a:r>
          </a:p>
        </p:txBody>
      </p:sp>
      <p:sp>
        <p:nvSpPr>
          <p:cNvPr id="5" name="TextBox 5"/>
          <p:cNvSpPr txBox="1"/>
          <p:nvPr/>
        </p:nvSpPr>
        <p:spPr>
          <a:xfrm>
            <a:off x="780820" y="2262880"/>
            <a:ext cx="13737169" cy="1251585"/>
          </a:xfrm>
          <a:prstGeom prst="rect">
            <a:avLst/>
          </a:prstGeom>
        </p:spPr>
        <p:txBody>
          <a:bodyPr lIns="0" tIns="0" rIns="0" bIns="0" rtlCol="0" anchor="t">
            <a:spAutoFit/>
          </a:bodyPr>
          <a:lstStyle/>
          <a:p>
            <a:pPr marL="777240" lvl="1" indent="-388620" algn="l">
              <a:lnSpc>
                <a:spcPts val="5040"/>
              </a:lnSpc>
              <a:buFont typeface="Arial"/>
              <a:buChar char="•"/>
            </a:pPr>
            <a:r>
              <a:rPr lang="en-US" sz="3600">
                <a:solidFill>
                  <a:srgbClr val="000000"/>
                </a:solidFill>
                <a:latin typeface="Verdana Pro"/>
                <a:ea typeface="Verdana Pro"/>
                <a:cs typeface="Verdana Pro"/>
                <a:sym typeface="Verdana Pro"/>
              </a:rPr>
              <a:t>Questions during the presentation?</a:t>
            </a:r>
          </a:p>
          <a:p>
            <a:pPr marL="777240" lvl="1" indent="-388620" algn="l">
              <a:lnSpc>
                <a:spcPts val="5040"/>
              </a:lnSpc>
              <a:buFont typeface="Arial"/>
              <a:buChar char="•"/>
            </a:pPr>
            <a:r>
              <a:rPr lang="en-US" sz="3600">
                <a:solidFill>
                  <a:srgbClr val="000000"/>
                </a:solidFill>
                <a:latin typeface="Verdana Pro"/>
                <a:ea typeface="Verdana Pro"/>
                <a:cs typeface="Verdana Pro"/>
                <a:sym typeface="Verdana Pro"/>
              </a:rPr>
              <a:t>Insights or examples to share?</a:t>
            </a:r>
          </a:p>
        </p:txBody>
      </p:sp>
      <p:sp>
        <p:nvSpPr>
          <p:cNvPr id="6" name="Freeform 6"/>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7" name="Group 7"/>
          <p:cNvGrpSpPr/>
          <p:nvPr/>
        </p:nvGrpSpPr>
        <p:grpSpPr>
          <a:xfrm>
            <a:off x="15149489" y="9540518"/>
            <a:ext cx="2607150" cy="578713"/>
            <a:chOff x="0" y="0"/>
            <a:chExt cx="3476200" cy="771618"/>
          </a:xfrm>
        </p:grpSpPr>
        <p:sp>
          <p:nvSpPr>
            <p:cNvPr id="8" name="Freeform 8"/>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5"/>
              <a:stretch>
                <a:fillRect t="-291" r="1" b="-286"/>
              </a:stretch>
            </a:blipFill>
          </p:spPr>
          <p:txBody>
            <a:bodyPr/>
            <a:lstStyle/>
            <a:p>
              <a:endParaRPr lang="en-US"/>
            </a:p>
          </p:txBody>
        </p:sp>
      </p:grpSp>
      <p:sp>
        <p:nvSpPr>
          <p:cNvPr id="9" name="Freeform 9"/>
          <p:cNvSpPr/>
          <p:nvPr/>
        </p:nvSpPr>
        <p:spPr>
          <a:xfrm>
            <a:off x="12641424" y="1971549"/>
            <a:ext cx="4406747" cy="4114800"/>
          </a:xfrm>
          <a:custGeom>
            <a:avLst/>
            <a:gdLst/>
            <a:ahLst/>
            <a:cxnLst/>
            <a:rect l="l" t="t" r="r" b="b"/>
            <a:pathLst>
              <a:path w="4406747" h="4114800">
                <a:moveTo>
                  <a:pt x="0" y="0"/>
                </a:moveTo>
                <a:lnTo>
                  <a:pt x="4406747" y="0"/>
                </a:lnTo>
                <a:lnTo>
                  <a:pt x="4406747" y="4114799"/>
                </a:lnTo>
                <a:lnTo>
                  <a:pt x="0" y="4114799"/>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txBody>
          <a:bodyPr/>
          <a:lstStyle/>
          <a:p>
            <a:endParaRPr lang="en-US"/>
          </a:p>
        </p:txBody>
      </p:sp>
      <p:sp>
        <p:nvSpPr>
          <p:cNvPr id="10" name="TextBox 10"/>
          <p:cNvSpPr txBox="1"/>
          <p:nvPr/>
        </p:nvSpPr>
        <p:spPr>
          <a:xfrm>
            <a:off x="11398327" y="6303392"/>
            <a:ext cx="6892941" cy="1085850"/>
          </a:xfrm>
          <a:prstGeom prst="rect">
            <a:avLst/>
          </a:prstGeom>
        </p:spPr>
        <p:txBody>
          <a:bodyPr lIns="0" tIns="0" rIns="0" bIns="0" rtlCol="0" anchor="t">
            <a:spAutoFit/>
          </a:bodyPr>
          <a:lstStyle/>
          <a:p>
            <a:pPr algn="ctr">
              <a:lnSpc>
                <a:spcPts val="4320"/>
              </a:lnSpc>
            </a:pPr>
            <a:r>
              <a:rPr lang="en-US" sz="3600" b="1">
                <a:solidFill>
                  <a:srgbClr val="000000"/>
                </a:solidFill>
                <a:latin typeface="Verdana Bold"/>
                <a:ea typeface="Verdana Bold"/>
                <a:cs typeface="Verdana Bold"/>
                <a:sym typeface="Verdana Bold"/>
              </a:rPr>
              <a:t>Put them in the chat box parking lot! </a:t>
            </a:r>
          </a:p>
        </p:txBody>
      </p:sp>
    </p:spTree>
  </p:cSld>
  <p:clrMapOvr>
    <a:masterClrMapping/>
  </p:clrMapOvr>
  <p:transition>
    <p:fade/>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3" name="Group 3"/>
          <p:cNvGrpSpPr/>
          <p:nvPr/>
        </p:nvGrpSpPr>
        <p:grpSpPr>
          <a:xfrm>
            <a:off x="15149490" y="9540517"/>
            <a:ext cx="2607150" cy="578714"/>
            <a:chOff x="0" y="0"/>
            <a:chExt cx="3476200" cy="771619"/>
          </a:xfrm>
        </p:grpSpPr>
        <p:sp>
          <p:nvSpPr>
            <p:cNvPr id="4" name="Freeform 4"/>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5"/>
              <a:stretch>
                <a:fillRect t="-291" r="1" b="-286"/>
              </a:stretch>
            </a:blipFill>
          </p:spPr>
        </p:sp>
      </p:grpSp>
      <p:grpSp>
        <p:nvGrpSpPr>
          <p:cNvPr id="5" name="Group 5"/>
          <p:cNvGrpSpPr/>
          <p:nvPr/>
        </p:nvGrpSpPr>
        <p:grpSpPr>
          <a:xfrm>
            <a:off x="995362" y="1977687"/>
            <a:ext cx="1487594" cy="66675"/>
            <a:chOff x="0" y="0"/>
            <a:chExt cx="1983459" cy="88900"/>
          </a:xfrm>
        </p:grpSpPr>
        <p:sp>
          <p:nvSpPr>
            <p:cNvPr id="6" name="Freeform 6"/>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sp>
      </p:grpSp>
      <p:sp>
        <p:nvSpPr>
          <p:cNvPr id="7" name="Freeform 7"/>
          <p:cNvSpPr/>
          <p:nvPr/>
        </p:nvSpPr>
        <p:spPr>
          <a:xfrm>
            <a:off x="12917238" y="2919936"/>
            <a:ext cx="3178683" cy="4114800"/>
          </a:xfrm>
          <a:custGeom>
            <a:avLst/>
            <a:gdLst/>
            <a:ahLst/>
            <a:cxnLst/>
            <a:rect l="l" t="t" r="r" b="b"/>
            <a:pathLst>
              <a:path w="3178683" h="4114800">
                <a:moveTo>
                  <a:pt x="0" y="0"/>
                </a:moveTo>
                <a:lnTo>
                  <a:pt x="3178683" y="0"/>
                </a:lnTo>
                <a:lnTo>
                  <a:pt x="3178683"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8" name="TextBox 8"/>
          <p:cNvSpPr txBox="1"/>
          <p:nvPr/>
        </p:nvSpPr>
        <p:spPr>
          <a:xfrm>
            <a:off x="1028700" y="847725"/>
            <a:ext cx="16230600" cy="828020"/>
          </a:xfrm>
          <a:prstGeom prst="rect">
            <a:avLst/>
          </a:prstGeom>
        </p:spPr>
        <p:txBody>
          <a:bodyPr lIns="0" tIns="0" rIns="0" bIns="0" rtlCol="0" anchor="t">
            <a:spAutoFit/>
          </a:bodyPr>
          <a:lstStyle/>
          <a:p>
            <a:pPr algn="l">
              <a:lnSpc>
                <a:spcPts val="6858"/>
              </a:lnSpc>
            </a:pPr>
            <a:r>
              <a:rPr lang="en-US" sz="4899" b="1">
                <a:solidFill>
                  <a:srgbClr val="003874"/>
                </a:solidFill>
                <a:latin typeface="Verdana Bold"/>
                <a:ea typeface="Verdana Bold"/>
                <a:cs typeface="Verdana Bold"/>
                <a:sym typeface="Verdana Bold"/>
              </a:rPr>
              <a:t>Delegation and support that builds confidence</a:t>
            </a:r>
          </a:p>
        </p:txBody>
      </p:sp>
      <p:sp>
        <p:nvSpPr>
          <p:cNvPr id="9" name="TextBox 9"/>
          <p:cNvSpPr txBox="1"/>
          <p:nvPr/>
        </p:nvSpPr>
        <p:spPr>
          <a:xfrm>
            <a:off x="719854" y="2244387"/>
            <a:ext cx="9470678" cy="2527919"/>
          </a:xfrm>
          <a:prstGeom prst="rect">
            <a:avLst/>
          </a:prstGeom>
        </p:spPr>
        <p:txBody>
          <a:bodyPr lIns="0" tIns="0" rIns="0" bIns="0" rtlCol="0" anchor="t">
            <a:spAutoFit/>
          </a:bodyPr>
          <a:lstStyle/>
          <a:p>
            <a:pPr marL="777240" lvl="1" indent="-388620" algn="l">
              <a:lnSpc>
                <a:spcPts val="5040"/>
              </a:lnSpc>
              <a:buFont typeface="Arial"/>
              <a:buChar char="•"/>
            </a:pPr>
            <a:r>
              <a:rPr lang="en-US" sz="3600">
                <a:solidFill>
                  <a:srgbClr val="000000"/>
                </a:solidFill>
                <a:latin typeface="Verdana Pro"/>
                <a:ea typeface="Verdana"/>
                <a:cs typeface="Verdana"/>
                <a:sym typeface="Verdana"/>
              </a:rPr>
              <a:t>Delegate with clarity.</a:t>
            </a:r>
            <a:endParaRPr lang="en-US" sz="3600">
              <a:solidFill>
                <a:srgbClr val="000000"/>
              </a:solidFill>
              <a:latin typeface="Verdana Pro"/>
              <a:ea typeface="Verdana"/>
              <a:cs typeface="Verdana"/>
            </a:endParaRPr>
          </a:p>
          <a:p>
            <a:pPr marL="777240" lvl="1" indent="-388620" algn="l">
              <a:lnSpc>
                <a:spcPts val="5040"/>
              </a:lnSpc>
              <a:buFont typeface="Arial"/>
              <a:buChar char="•"/>
            </a:pPr>
            <a:r>
              <a:rPr lang="en-US" sz="3600">
                <a:solidFill>
                  <a:srgbClr val="000000"/>
                </a:solidFill>
                <a:latin typeface="Verdana Pro"/>
                <a:ea typeface="Verdana"/>
                <a:cs typeface="Verdana"/>
                <a:sym typeface="Verdana"/>
              </a:rPr>
              <a:t>Support without micromanaging.</a:t>
            </a:r>
            <a:endParaRPr lang="en-US" sz="3600">
              <a:solidFill>
                <a:srgbClr val="000000"/>
              </a:solidFill>
              <a:latin typeface="Verdana Pro"/>
              <a:ea typeface="Verdana"/>
              <a:cs typeface="Verdana"/>
            </a:endParaRPr>
          </a:p>
          <a:p>
            <a:pPr marL="777240" lvl="1" indent="-388620" algn="l">
              <a:lnSpc>
                <a:spcPts val="5040"/>
              </a:lnSpc>
              <a:buFont typeface="Arial"/>
              <a:buChar char="•"/>
            </a:pPr>
            <a:r>
              <a:rPr lang="en-US" sz="3600">
                <a:solidFill>
                  <a:srgbClr val="000000"/>
                </a:solidFill>
                <a:latin typeface="Verdana Pro"/>
                <a:ea typeface="Verdana"/>
                <a:cs typeface="Verdana"/>
                <a:sym typeface="Verdana"/>
              </a:rPr>
              <a:t>Build confidence through trust.</a:t>
            </a:r>
            <a:endParaRPr lang="en-US" sz="3600">
              <a:solidFill>
                <a:srgbClr val="000000"/>
              </a:solidFill>
              <a:latin typeface="Verdana Pro"/>
              <a:ea typeface="Verdana"/>
              <a:cs typeface="Verdana"/>
            </a:endParaRPr>
          </a:p>
          <a:p>
            <a:pPr marL="777240" lvl="1" indent="-388620" algn="l">
              <a:lnSpc>
                <a:spcPts val="5040"/>
              </a:lnSpc>
              <a:spcBef>
                <a:spcPct val="0"/>
              </a:spcBef>
              <a:buFont typeface="Arial"/>
              <a:buChar char="•"/>
            </a:pPr>
            <a:r>
              <a:rPr lang="en-US" sz="3600">
                <a:solidFill>
                  <a:srgbClr val="000000"/>
                </a:solidFill>
                <a:latin typeface="Verdana Pro"/>
                <a:ea typeface="Verdana"/>
                <a:cs typeface="Verdana"/>
                <a:sym typeface="Verdana"/>
              </a:rPr>
              <a:t>Keep work moving through follow-up.</a:t>
            </a:r>
            <a:endParaRPr lang="en-US" sz="3600">
              <a:solidFill>
                <a:srgbClr val="000000"/>
              </a:solidFill>
              <a:latin typeface="Verdana Pro"/>
              <a:ea typeface="Verdana"/>
              <a:cs typeface="Verdana"/>
            </a:endParaRPr>
          </a:p>
        </p:txBody>
      </p:sp>
    </p:spTree>
  </p:cSld>
  <p:clrMapOvr>
    <a:masterClrMapping/>
  </p:clrMapOvr>
  <p:transition>
    <p:fade/>
  </p:transition>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3" name="Group 3"/>
          <p:cNvGrpSpPr/>
          <p:nvPr/>
        </p:nvGrpSpPr>
        <p:grpSpPr>
          <a:xfrm>
            <a:off x="15149489" y="9540518"/>
            <a:ext cx="2607150" cy="578713"/>
            <a:chOff x="0" y="0"/>
            <a:chExt cx="3476200" cy="771618"/>
          </a:xfrm>
        </p:grpSpPr>
        <p:sp>
          <p:nvSpPr>
            <p:cNvPr id="4" name="Freeform 4"/>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5"/>
              <a:stretch>
                <a:fillRect t="-291" r="1" b="-286"/>
              </a:stretch>
            </a:blipFill>
          </p:spPr>
        </p:sp>
      </p:grpSp>
      <p:sp>
        <p:nvSpPr>
          <p:cNvPr id="5" name="TextBox 5"/>
          <p:cNvSpPr txBox="1"/>
          <p:nvPr/>
        </p:nvSpPr>
        <p:spPr>
          <a:xfrm>
            <a:off x="1028700" y="2645616"/>
            <a:ext cx="16230600" cy="886781"/>
          </a:xfrm>
          <a:prstGeom prst="rect">
            <a:avLst/>
          </a:prstGeom>
        </p:spPr>
        <p:txBody>
          <a:bodyPr lIns="0" tIns="0" rIns="0" bIns="0" rtlCol="0" anchor="t">
            <a:spAutoFit/>
          </a:bodyPr>
          <a:lstStyle/>
          <a:p>
            <a:pPr algn="ctr">
              <a:lnSpc>
                <a:spcPts val="7698"/>
              </a:lnSpc>
            </a:pPr>
            <a:r>
              <a:rPr lang="en-US" sz="5498" b="1" dirty="0">
                <a:solidFill>
                  <a:srgbClr val="003874"/>
                </a:solidFill>
                <a:latin typeface="Verdana Bold"/>
                <a:ea typeface="Verdana Bold"/>
                <a:cs typeface="Verdana Bold"/>
                <a:sym typeface="Verdana Bold"/>
              </a:rPr>
              <a:t>CLUB PRESIDENT</a:t>
            </a:r>
          </a:p>
        </p:txBody>
      </p:sp>
      <p:sp>
        <p:nvSpPr>
          <p:cNvPr id="6" name="TextBox 6"/>
          <p:cNvSpPr txBox="1"/>
          <p:nvPr/>
        </p:nvSpPr>
        <p:spPr>
          <a:xfrm>
            <a:off x="1028700" y="3648916"/>
            <a:ext cx="16230600" cy="1003567"/>
          </a:xfrm>
          <a:prstGeom prst="rect">
            <a:avLst/>
          </a:prstGeom>
        </p:spPr>
        <p:txBody>
          <a:bodyPr lIns="0" tIns="0" rIns="0" bIns="0" rtlCol="0" anchor="t">
            <a:spAutoFit/>
          </a:bodyPr>
          <a:lstStyle/>
          <a:p>
            <a:pPr algn="ctr">
              <a:lnSpc>
                <a:spcPts val="3916"/>
              </a:lnSpc>
            </a:pPr>
            <a:endParaRPr/>
          </a:p>
          <a:p>
            <a:pPr algn="ctr">
              <a:lnSpc>
                <a:spcPts val="3919"/>
              </a:lnSpc>
            </a:pPr>
            <a:r>
              <a:rPr lang="en-US" sz="3600" b="1">
                <a:solidFill>
                  <a:srgbClr val="B49759"/>
                </a:solidFill>
                <a:latin typeface="Verdana Pro Bold"/>
                <a:ea typeface="Verdana Pro Bold"/>
                <a:cs typeface="Verdana Pro Bold"/>
                <a:sym typeface="Verdana Pro Bold"/>
              </a:rPr>
              <a:t>MEETINGS</a:t>
            </a:r>
          </a:p>
        </p:txBody>
      </p:sp>
    </p:spTree>
  </p:cSld>
  <p:clrMapOvr>
    <a:masterClrMapping/>
  </p:clrMapOvr>
  <p:transition>
    <p:fade/>
  </p:transition>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3" name="Group 3"/>
          <p:cNvGrpSpPr/>
          <p:nvPr/>
        </p:nvGrpSpPr>
        <p:grpSpPr>
          <a:xfrm>
            <a:off x="15149490" y="9540517"/>
            <a:ext cx="2607150" cy="578714"/>
            <a:chOff x="0" y="0"/>
            <a:chExt cx="3476200" cy="771619"/>
          </a:xfrm>
        </p:grpSpPr>
        <p:sp>
          <p:nvSpPr>
            <p:cNvPr id="4" name="Freeform 4"/>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5"/>
              <a:stretch>
                <a:fillRect t="-291" r="1" b="-286"/>
              </a:stretch>
            </a:blipFill>
          </p:spPr>
        </p:sp>
      </p:grpSp>
      <p:grpSp>
        <p:nvGrpSpPr>
          <p:cNvPr id="5" name="Group 5"/>
          <p:cNvGrpSpPr/>
          <p:nvPr/>
        </p:nvGrpSpPr>
        <p:grpSpPr>
          <a:xfrm>
            <a:off x="995362" y="1977687"/>
            <a:ext cx="1487594" cy="66675"/>
            <a:chOff x="0" y="0"/>
            <a:chExt cx="1983459" cy="88900"/>
          </a:xfrm>
        </p:grpSpPr>
        <p:sp>
          <p:nvSpPr>
            <p:cNvPr id="6" name="Freeform 6"/>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sp>
      </p:grpSp>
      <p:grpSp>
        <p:nvGrpSpPr>
          <p:cNvPr id="7" name="Group 7"/>
          <p:cNvGrpSpPr/>
          <p:nvPr/>
        </p:nvGrpSpPr>
        <p:grpSpPr>
          <a:xfrm>
            <a:off x="12294836" y="7237531"/>
            <a:ext cx="5461804" cy="1391553"/>
            <a:chOff x="0" y="0"/>
            <a:chExt cx="1438500" cy="366500"/>
          </a:xfrm>
        </p:grpSpPr>
        <p:sp>
          <p:nvSpPr>
            <p:cNvPr id="8" name="Freeform 8"/>
            <p:cNvSpPr/>
            <p:nvPr/>
          </p:nvSpPr>
          <p:spPr>
            <a:xfrm>
              <a:off x="0" y="0"/>
              <a:ext cx="1438500" cy="366500"/>
            </a:xfrm>
            <a:custGeom>
              <a:avLst/>
              <a:gdLst/>
              <a:ahLst/>
              <a:cxnLst/>
              <a:rect l="l" t="t" r="r" b="b"/>
              <a:pathLst>
                <a:path w="1438500" h="366500">
                  <a:moveTo>
                    <a:pt x="52446" y="0"/>
                  </a:moveTo>
                  <a:lnTo>
                    <a:pt x="1386054" y="0"/>
                  </a:lnTo>
                  <a:cubicBezTo>
                    <a:pt x="1399963" y="0"/>
                    <a:pt x="1413303" y="5526"/>
                    <a:pt x="1423139" y="15361"/>
                  </a:cubicBezTo>
                  <a:cubicBezTo>
                    <a:pt x="1432974" y="25197"/>
                    <a:pt x="1438500" y="38537"/>
                    <a:pt x="1438500" y="52446"/>
                  </a:cubicBezTo>
                  <a:lnTo>
                    <a:pt x="1438500" y="314053"/>
                  </a:lnTo>
                  <a:cubicBezTo>
                    <a:pt x="1438500" y="343019"/>
                    <a:pt x="1415019" y="366500"/>
                    <a:pt x="1386054" y="366500"/>
                  </a:cubicBezTo>
                  <a:lnTo>
                    <a:pt x="52446" y="366500"/>
                  </a:lnTo>
                  <a:cubicBezTo>
                    <a:pt x="23481" y="366500"/>
                    <a:pt x="0" y="343019"/>
                    <a:pt x="0" y="314053"/>
                  </a:cubicBezTo>
                  <a:lnTo>
                    <a:pt x="0" y="52446"/>
                  </a:lnTo>
                  <a:cubicBezTo>
                    <a:pt x="0" y="23481"/>
                    <a:pt x="23481" y="0"/>
                    <a:pt x="52446" y="0"/>
                  </a:cubicBezTo>
                  <a:close/>
                </a:path>
              </a:pathLst>
            </a:custGeom>
            <a:solidFill>
              <a:srgbClr val="FFFFFF"/>
            </a:solidFill>
            <a:ln w="38100" cap="rnd">
              <a:solidFill>
                <a:srgbClr val="B49759"/>
              </a:solidFill>
              <a:prstDash val="solid"/>
              <a:round/>
            </a:ln>
          </p:spPr>
        </p:sp>
        <p:sp>
          <p:nvSpPr>
            <p:cNvPr id="9" name="TextBox 9"/>
            <p:cNvSpPr txBox="1"/>
            <p:nvPr/>
          </p:nvSpPr>
          <p:spPr>
            <a:xfrm>
              <a:off x="0" y="-28575"/>
              <a:ext cx="1438500" cy="395075"/>
            </a:xfrm>
            <a:prstGeom prst="rect">
              <a:avLst/>
            </a:prstGeom>
          </p:spPr>
          <p:txBody>
            <a:bodyPr lIns="50800" tIns="50800" rIns="50800" bIns="50800" rtlCol="0" anchor="ctr"/>
            <a:lstStyle/>
            <a:p>
              <a:pPr algn="ctr">
                <a:lnSpc>
                  <a:spcPts val="2799"/>
                </a:lnSpc>
              </a:pPr>
              <a:endParaRPr/>
            </a:p>
          </p:txBody>
        </p:sp>
      </p:grpSp>
      <p:sp>
        <p:nvSpPr>
          <p:cNvPr id="10" name="Freeform 10"/>
          <p:cNvSpPr/>
          <p:nvPr/>
        </p:nvSpPr>
        <p:spPr>
          <a:xfrm>
            <a:off x="12549445" y="7443440"/>
            <a:ext cx="617246" cy="561694"/>
          </a:xfrm>
          <a:custGeom>
            <a:avLst/>
            <a:gdLst/>
            <a:ahLst/>
            <a:cxnLst/>
            <a:rect l="l" t="t" r="r" b="b"/>
            <a:pathLst>
              <a:path w="617246" h="561694">
                <a:moveTo>
                  <a:pt x="0" y="0"/>
                </a:moveTo>
                <a:lnTo>
                  <a:pt x="617245" y="0"/>
                </a:lnTo>
                <a:lnTo>
                  <a:pt x="617245" y="561694"/>
                </a:lnTo>
                <a:lnTo>
                  <a:pt x="0" y="561694"/>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1" name="Freeform 11"/>
          <p:cNvSpPr/>
          <p:nvPr/>
        </p:nvSpPr>
        <p:spPr>
          <a:xfrm>
            <a:off x="12990670" y="1671306"/>
            <a:ext cx="4070135" cy="5099501"/>
          </a:xfrm>
          <a:custGeom>
            <a:avLst/>
            <a:gdLst/>
            <a:ahLst/>
            <a:cxnLst/>
            <a:rect l="l" t="t" r="r" b="b"/>
            <a:pathLst>
              <a:path w="4070135" h="5099501">
                <a:moveTo>
                  <a:pt x="0" y="0"/>
                </a:moveTo>
                <a:lnTo>
                  <a:pt x="4070136" y="0"/>
                </a:lnTo>
                <a:lnTo>
                  <a:pt x="4070136" y="5099500"/>
                </a:lnTo>
                <a:lnTo>
                  <a:pt x="0" y="5099500"/>
                </a:lnTo>
                <a:lnTo>
                  <a:pt x="0" y="0"/>
                </a:lnTo>
                <a:close/>
              </a:path>
            </a:pathLst>
          </a:custGeom>
          <a:blipFill>
            <a:blip r:embed="rId8"/>
            <a:stretch>
              <a:fillRect/>
            </a:stretch>
          </a:blipFill>
        </p:spPr>
      </p:sp>
      <p:sp>
        <p:nvSpPr>
          <p:cNvPr id="12" name="TextBox 12"/>
          <p:cNvSpPr txBox="1"/>
          <p:nvPr/>
        </p:nvSpPr>
        <p:spPr>
          <a:xfrm>
            <a:off x="1028700" y="838200"/>
            <a:ext cx="16230600" cy="927075"/>
          </a:xfrm>
          <a:prstGeom prst="rect">
            <a:avLst/>
          </a:prstGeom>
        </p:spPr>
        <p:txBody>
          <a:bodyPr lIns="0" tIns="0" rIns="0" bIns="0" rtlCol="0" anchor="t">
            <a:spAutoFit/>
          </a:bodyPr>
          <a:lstStyle/>
          <a:p>
            <a:pPr algn="l">
              <a:lnSpc>
                <a:spcPts val="7698"/>
              </a:lnSpc>
            </a:pPr>
            <a:r>
              <a:rPr lang="en-US" sz="5498" b="1">
                <a:solidFill>
                  <a:srgbClr val="003874"/>
                </a:solidFill>
                <a:latin typeface="Verdana Bold"/>
                <a:ea typeface="Verdana Bold"/>
                <a:cs typeface="Verdana Bold"/>
                <a:sym typeface="Verdana Bold"/>
              </a:rPr>
              <a:t>Club meetings</a:t>
            </a:r>
          </a:p>
        </p:txBody>
      </p:sp>
      <p:sp>
        <p:nvSpPr>
          <p:cNvPr id="13" name="TextBox 13"/>
          <p:cNvSpPr txBox="1"/>
          <p:nvPr/>
        </p:nvSpPr>
        <p:spPr>
          <a:xfrm>
            <a:off x="1031457" y="2187236"/>
            <a:ext cx="9193247" cy="2500236"/>
          </a:xfrm>
          <a:prstGeom prst="rect">
            <a:avLst/>
          </a:prstGeom>
        </p:spPr>
        <p:txBody>
          <a:bodyPr wrap="square" lIns="0" tIns="0" rIns="0" bIns="0" rtlCol="0" anchor="t">
            <a:spAutoFit/>
          </a:bodyPr>
          <a:lstStyle/>
          <a:p>
            <a:pPr marL="777240" lvl="1" indent="-388620" algn="l">
              <a:lnSpc>
                <a:spcPts val="5040"/>
              </a:lnSpc>
              <a:buFont typeface="Arial"/>
              <a:buChar char="•"/>
            </a:pPr>
            <a:r>
              <a:rPr lang="en-US" sz="3600">
                <a:solidFill>
                  <a:srgbClr val="000000"/>
                </a:solidFill>
                <a:latin typeface="Verdana Pro"/>
                <a:ea typeface="Verdana"/>
                <a:cs typeface="Verdana"/>
                <a:sym typeface="Verdana"/>
              </a:rPr>
              <a:t>Meetings set the tone.</a:t>
            </a:r>
            <a:endParaRPr lang="en-US" sz="3600">
              <a:solidFill>
                <a:srgbClr val="000000"/>
              </a:solidFill>
              <a:latin typeface="Verdana Pro"/>
              <a:ea typeface="Verdana"/>
              <a:cs typeface="Verdana"/>
            </a:endParaRPr>
          </a:p>
          <a:p>
            <a:pPr marL="777240" lvl="1" indent="-388620" algn="l">
              <a:lnSpc>
                <a:spcPts val="5040"/>
              </a:lnSpc>
              <a:buFont typeface="Arial"/>
              <a:buChar char="•"/>
            </a:pPr>
            <a:r>
              <a:rPr lang="en-US" sz="3600">
                <a:solidFill>
                  <a:srgbClr val="000000"/>
                </a:solidFill>
                <a:latin typeface="Verdana Pro"/>
                <a:ea typeface="Verdana"/>
                <a:cs typeface="Verdana"/>
                <a:sym typeface="Verdana"/>
              </a:rPr>
              <a:t>Members deserve clarity.</a:t>
            </a:r>
            <a:endParaRPr lang="en-US" sz="3600">
              <a:solidFill>
                <a:srgbClr val="000000"/>
              </a:solidFill>
              <a:latin typeface="Verdana Pro"/>
              <a:ea typeface="Verdana"/>
              <a:cs typeface="Verdana"/>
            </a:endParaRPr>
          </a:p>
          <a:p>
            <a:pPr marL="777240" lvl="1" indent="-388620" algn="l">
              <a:lnSpc>
                <a:spcPts val="5040"/>
              </a:lnSpc>
              <a:buFont typeface="Arial"/>
              <a:buChar char="•"/>
            </a:pPr>
            <a:r>
              <a:rPr lang="en-US" sz="3600">
                <a:solidFill>
                  <a:srgbClr val="000000"/>
                </a:solidFill>
                <a:latin typeface="Verdana Pro"/>
                <a:ea typeface="Verdana"/>
                <a:cs typeface="Verdana"/>
                <a:sym typeface="Verdana"/>
              </a:rPr>
              <a:t>Engagement balances structure with fun.</a:t>
            </a:r>
            <a:endParaRPr lang="en-US" sz="3600">
              <a:solidFill>
                <a:srgbClr val="000000"/>
              </a:solidFill>
              <a:latin typeface="Verdana Pro"/>
              <a:ea typeface="Verdana"/>
              <a:cs typeface="Verdana"/>
            </a:endParaRPr>
          </a:p>
        </p:txBody>
      </p:sp>
      <p:sp>
        <p:nvSpPr>
          <p:cNvPr id="14" name="TextBox 14"/>
          <p:cNvSpPr txBox="1"/>
          <p:nvPr/>
        </p:nvSpPr>
        <p:spPr>
          <a:xfrm>
            <a:off x="13351536" y="7978545"/>
            <a:ext cx="3013472" cy="339707"/>
          </a:xfrm>
          <a:prstGeom prst="rect">
            <a:avLst/>
          </a:prstGeom>
        </p:spPr>
        <p:txBody>
          <a:bodyPr lIns="0" tIns="0" rIns="0" bIns="0" rtlCol="0" anchor="t">
            <a:spAutoFit/>
          </a:bodyPr>
          <a:lstStyle/>
          <a:p>
            <a:pPr algn="l">
              <a:lnSpc>
                <a:spcPts val="2800"/>
              </a:lnSpc>
              <a:spcBef>
                <a:spcPct val="0"/>
              </a:spcBef>
            </a:pPr>
            <a:r>
              <a:rPr lang="en-US" sz="1999" b="1" u="sng">
                <a:solidFill>
                  <a:srgbClr val="003874"/>
                </a:solidFill>
                <a:latin typeface="Verdana Bold"/>
                <a:ea typeface="Verdana Bold"/>
                <a:cs typeface="Verdana Bold"/>
                <a:sym typeface="Verdana Bold"/>
                <a:hlinkClick r:id="rId9" tooltip="https://www.kiwanis.org/wp-content/uploads/2026/04/Club-president-Running-a-club-meeting.pdf"/>
              </a:rPr>
              <a:t>Club meeting agenda</a:t>
            </a:r>
          </a:p>
        </p:txBody>
      </p:sp>
      <p:sp>
        <p:nvSpPr>
          <p:cNvPr id="15" name="TextBox 15"/>
          <p:cNvSpPr txBox="1"/>
          <p:nvPr/>
        </p:nvSpPr>
        <p:spPr>
          <a:xfrm>
            <a:off x="13351536" y="7441439"/>
            <a:ext cx="2016138" cy="390813"/>
          </a:xfrm>
          <a:prstGeom prst="rect">
            <a:avLst/>
          </a:prstGeom>
        </p:spPr>
        <p:txBody>
          <a:bodyPr wrap="square" lIns="0" tIns="0" rIns="0" bIns="0" rtlCol="0" anchor="t">
            <a:spAutoFit/>
          </a:bodyPr>
          <a:lstStyle/>
          <a:p>
            <a:pPr algn="ctr">
              <a:lnSpc>
                <a:spcPts val="3360"/>
              </a:lnSpc>
              <a:spcBef>
                <a:spcPct val="0"/>
              </a:spcBef>
            </a:pPr>
            <a:r>
              <a:rPr lang="en-US" sz="2400" b="1">
                <a:solidFill>
                  <a:srgbClr val="003874"/>
                </a:solidFill>
                <a:latin typeface="Verdana Bold"/>
                <a:ea typeface="Verdana Bold"/>
                <a:cs typeface="Verdana Bold"/>
                <a:sym typeface="Verdana Bold"/>
              </a:rPr>
              <a:t>Resources:</a:t>
            </a:r>
          </a:p>
        </p:txBody>
      </p:sp>
    </p:spTree>
  </p:cSld>
  <p:clrMapOvr>
    <a:masterClrMapping/>
  </p:clrMapOvr>
  <p:transition>
    <p:fade/>
  </p:transition>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3" name="Group 3"/>
          <p:cNvGrpSpPr/>
          <p:nvPr/>
        </p:nvGrpSpPr>
        <p:grpSpPr>
          <a:xfrm>
            <a:off x="15149490" y="9540517"/>
            <a:ext cx="2607150" cy="578714"/>
            <a:chOff x="0" y="0"/>
            <a:chExt cx="3476200" cy="771619"/>
          </a:xfrm>
        </p:grpSpPr>
        <p:sp>
          <p:nvSpPr>
            <p:cNvPr id="4" name="Freeform 4"/>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5"/>
              <a:stretch>
                <a:fillRect t="-291" r="1" b="-286"/>
              </a:stretch>
            </a:blipFill>
          </p:spPr>
        </p:sp>
      </p:grpSp>
      <p:sp>
        <p:nvSpPr>
          <p:cNvPr id="5" name="TextBox 5"/>
          <p:cNvSpPr txBox="1"/>
          <p:nvPr/>
        </p:nvSpPr>
        <p:spPr>
          <a:xfrm>
            <a:off x="1028700" y="838200"/>
            <a:ext cx="16230600" cy="927075"/>
          </a:xfrm>
          <a:prstGeom prst="rect">
            <a:avLst/>
          </a:prstGeom>
        </p:spPr>
        <p:txBody>
          <a:bodyPr lIns="0" tIns="0" rIns="0" bIns="0" rtlCol="0" anchor="t">
            <a:spAutoFit/>
          </a:bodyPr>
          <a:lstStyle/>
          <a:p>
            <a:pPr algn="l">
              <a:lnSpc>
                <a:spcPts val="7698"/>
              </a:lnSpc>
            </a:pPr>
            <a:r>
              <a:rPr lang="en-US" sz="5498" b="1">
                <a:solidFill>
                  <a:srgbClr val="003874"/>
                </a:solidFill>
                <a:latin typeface="Verdana Bold"/>
                <a:ea typeface="Verdana Bold"/>
                <a:cs typeface="Verdana Bold"/>
                <a:sym typeface="Verdana Bold"/>
              </a:rPr>
              <a:t>Club meeting agenda – example</a:t>
            </a:r>
          </a:p>
        </p:txBody>
      </p:sp>
      <p:grpSp>
        <p:nvGrpSpPr>
          <p:cNvPr id="6" name="Group 6"/>
          <p:cNvGrpSpPr/>
          <p:nvPr/>
        </p:nvGrpSpPr>
        <p:grpSpPr>
          <a:xfrm>
            <a:off x="995362" y="1977687"/>
            <a:ext cx="1487594" cy="66675"/>
            <a:chOff x="0" y="0"/>
            <a:chExt cx="1983459" cy="88900"/>
          </a:xfrm>
        </p:grpSpPr>
        <p:sp>
          <p:nvSpPr>
            <p:cNvPr id="7" name="Freeform 7"/>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sp>
      </p:grpSp>
      <p:sp>
        <p:nvSpPr>
          <p:cNvPr id="8" name="TextBox 8"/>
          <p:cNvSpPr txBox="1"/>
          <p:nvPr/>
        </p:nvSpPr>
        <p:spPr>
          <a:xfrm>
            <a:off x="995362" y="2196762"/>
            <a:ext cx="17292638" cy="6913880"/>
          </a:xfrm>
          <a:prstGeom prst="rect">
            <a:avLst/>
          </a:prstGeom>
        </p:spPr>
        <p:txBody>
          <a:bodyPr lIns="0" tIns="0" rIns="0" bIns="0" rtlCol="0" anchor="t">
            <a:spAutoFit/>
          </a:bodyPr>
          <a:lstStyle/>
          <a:p>
            <a:pPr marL="690880" lvl="1" indent="-345440" algn="l">
              <a:lnSpc>
                <a:spcPts val="4480"/>
              </a:lnSpc>
              <a:buFont typeface="Arial"/>
              <a:buChar char="•"/>
            </a:pPr>
            <a:r>
              <a:rPr lang="en-US" sz="3200" b="1">
                <a:solidFill>
                  <a:srgbClr val="000000"/>
                </a:solidFill>
                <a:latin typeface="Verdana Bold"/>
                <a:ea typeface="Verdana Bold"/>
                <a:cs typeface="Verdana Bold"/>
                <a:sym typeface="Verdana Bold"/>
              </a:rPr>
              <a:t>Welcome and Inspiration (5 min):</a:t>
            </a:r>
            <a:r>
              <a:rPr lang="en-US" sz="3200" dirty="0">
                <a:solidFill>
                  <a:srgbClr val="000000"/>
                </a:solidFill>
                <a:latin typeface="Verdana"/>
                <a:ea typeface="Verdana"/>
                <a:cs typeface="Verdana"/>
                <a:sym typeface="Verdana"/>
              </a:rPr>
              <a:t> </a:t>
            </a:r>
            <a:r>
              <a:rPr lang="en-US" sz="3200">
                <a:solidFill>
                  <a:srgbClr val="000000"/>
                </a:solidFill>
                <a:latin typeface="Verdana Pro"/>
                <a:ea typeface="Verdana"/>
                <a:cs typeface="Verdana"/>
                <a:sym typeface="Verdana"/>
              </a:rPr>
              <a:t>Greeting, brief thought or quote, and a quick icebreaker question</a:t>
            </a:r>
            <a:endParaRPr lang="en-US">
              <a:latin typeface="Verdana Pro"/>
            </a:endParaRPr>
          </a:p>
          <a:p>
            <a:pPr marL="690880" lvl="1" indent="-345440" algn="l">
              <a:lnSpc>
                <a:spcPts val="4480"/>
              </a:lnSpc>
              <a:buFont typeface="Arial"/>
              <a:buChar char="•"/>
            </a:pPr>
            <a:r>
              <a:rPr lang="en-US" sz="3200" b="1" dirty="0">
                <a:solidFill>
                  <a:srgbClr val="000000"/>
                </a:solidFill>
                <a:latin typeface="Verdana Bold"/>
                <a:ea typeface="Verdana Bold"/>
                <a:cs typeface="Verdana Bold"/>
                <a:sym typeface="Verdana Bold"/>
              </a:rPr>
              <a:t>Celebrate Wins (5 min):</a:t>
            </a:r>
            <a:r>
              <a:rPr lang="en-US" sz="3200" dirty="0">
                <a:solidFill>
                  <a:srgbClr val="000000"/>
                </a:solidFill>
                <a:latin typeface="Verdana"/>
                <a:ea typeface="Verdana"/>
                <a:cs typeface="Verdana"/>
                <a:sym typeface="Verdana"/>
              </a:rPr>
              <a:t> </a:t>
            </a:r>
            <a:r>
              <a:rPr lang="en-US" sz="3200" dirty="0">
                <a:solidFill>
                  <a:srgbClr val="000000"/>
                </a:solidFill>
                <a:latin typeface="Verdana Pro"/>
                <a:ea typeface="Verdana"/>
                <a:cs typeface="Verdana"/>
                <a:sym typeface="Verdana"/>
              </a:rPr>
              <a:t>Recognize member milestones, recent service projects or achievements</a:t>
            </a:r>
            <a:endParaRPr lang="en-US" sz="3200" dirty="0">
              <a:solidFill>
                <a:srgbClr val="000000"/>
              </a:solidFill>
              <a:latin typeface="Verdana Pro"/>
              <a:ea typeface="Verdana"/>
              <a:cs typeface="Verdana"/>
            </a:endParaRPr>
          </a:p>
          <a:p>
            <a:pPr marL="690880" lvl="1" indent="-345440" algn="l">
              <a:lnSpc>
                <a:spcPts val="4480"/>
              </a:lnSpc>
              <a:buFont typeface="Arial"/>
              <a:buChar char="•"/>
            </a:pPr>
            <a:r>
              <a:rPr lang="en-US" sz="3200" b="1">
                <a:solidFill>
                  <a:srgbClr val="000000"/>
                </a:solidFill>
                <a:latin typeface="Verdana Bold"/>
                <a:ea typeface="Verdana Bold"/>
                <a:cs typeface="Verdana Bold"/>
                <a:sym typeface="Verdana Bold"/>
              </a:rPr>
              <a:t>Club Business (20 min):</a:t>
            </a:r>
            <a:r>
              <a:rPr lang="en-US" sz="3200" dirty="0">
                <a:solidFill>
                  <a:srgbClr val="000000"/>
                </a:solidFill>
                <a:latin typeface="Verdana"/>
                <a:ea typeface="Verdana"/>
                <a:cs typeface="Verdana"/>
                <a:sym typeface="Verdana"/>
              </a:rPr>
              <a:t> </a:t>
            </a:r>
            <a:r>
              <a:rPr lang="en-US" sz="3200">
                <a:solidFill>
                  <a:srgbClr val="000000"/>
                </a:solidFill>
                <a:latin typeface="Verdana Pro"/>
                <a:ea typeface="Verdana"/>
                <a:cs typeface="Verdana"/>
                <a:sym typeface="Verdana"/>
              </a:rPr>
              <a:t>Officer reports (finance, membership, service projects). Updates from committees</a:t>
            </a:r>
            <a:endParaRPr lang="en-US" sz="3200">
              <a:solidFill>
                <a:srgbClr val="000000"/>
              </a:solidFill>
              <a:latin typeface="Verdana Pro"/>
              <a:ea typeface="Verdana"/>
              <a:cs typeface="Verdana"/>
            </a:endParaRPr>
          </a:p>
          <a:p>
            <a:pPr marL="690880" lvl="1" indent="-345440" algn="l">
              <a:lnSpc>
                <a:spcPts val="4480"/>
              </a:lnSpc>
              <a:buFont typeface="Arial"/>
              <a:buChar char="•"/>
            </a:pPr>
            <a:r>
              <a:rPr lang="en-US" sz="3200" b="1">
                <a:solidFill>
                  <a:srgbClr val="000000"/>
                </a:solidFill>
                <a:latin typeface="Verdana Bold"/>
                <a:ea typeface="Verdana Bold"/>
                <a:cs typeface="Verdana Bold"/>
                <a:sym typeface="Verdana Bold"/>
              </a:rPr>
              <a:t>Program or Speaker (15 min):</a:t>
            </a:r>
            <a:r>
              <a:rPr lang="en-US" sz="3200" dirty="0">
                <a:solidFill>
                  <a:srgbClr val="000000"/>
                </a:solidFill>
                <a:latin typeface="Verdana"/>
                <a:ea typeface="Verdana"/>
                <a:cs typeface="Verdana"/>
                <a:sym typeface="Verdana"/>
              </a:rPr>
              <a:t> </a:t>
            </a:r>
            <a:r>
              <a:rPr lang="en-US" sz="3200">
                <a:solidFill>
                  <a:srgbClr val="000000"/>
                </a:solidFill>
                <a:latin typeface="Verdana Pro"/>
                <a:ea typeface="Verdana"/>
                <a:cs typeface="Verdana"/>
                <a:sym typeface="Verdana"/>
              </a:rPr>
              <a:t>Educational topic or community partner presentation</a:t>
            </a:r>
            <a:endParaRPr lang="en-US" sz="3200">
              <a:solidFill>
                <a:srgbClr val="000000"/>
              </a:solidFill>
              <a:latin typeface="Verdana Pro"/>
              <a:ea typeface="Verdana"/>
              <a:cs typeface="Verdana"/>
            </a:endParaRPr>
          </a:p>
          <a:p>
            <a:pPr marL="690880" lvl="1" indent="-345440" algn="l">
              <a:lnSpc>
                <a:spcPts val="4480"/>
              </a:lnSpc>
              <a:buFont typeface="Arial"/>
              <a:buChar char="•"/>
            </a:pPr>
            <a:r>
              <a:rPr lang="en-US" sz="3200" b="1">
                <a:solidFill>
                  <a:srgbClr val="000000"/>
                </a:solidFill>
                <a:latin typeface="Verdana Bold"/>
                <a:ea typeface="Verdana Bold"/>
                <a:cs typeface="Verdana Bold"/>
                <a:sym typeface="Verdana Bold"/>
              </a:rPr>
              <a:t>Engagement Moment (5 min): </a:t>
            </a:r>
            <a:r>
              <a:rPr lang="en-US" sz="3200">
                <a:solidFill>
                  <a:srgbClr val="000000"/>
                </a:solidFill>
                <a:latin typeface="Verdana Pro"/>
                <a:ea typeface="Verdana"/>
                <a:cs typeface="Verdana"/>
                <a:sym typeface="Verdana"/>
              </a:rPr>
              <a:t>Fun trivia, member spotlight, or short game</a:t>
            </a:r>
            <a:endParaRPr lang="en-US" sz="3200">
              <a:solidFill>
                <a:srgbClr val="000000"/>
              </a:solidFill>
              <a:latin typeface="Verdana Pro"/>
              <a:ea typeface="Verdana"/>
              <a:cs typeface="Verdana"/>
            </a:endParaRPr>
          </a:p>
          <a:p>
            <a:pPr marL="690880" lvl="1" indent="-345440" algn="l">
              <a:lnSpc>
                <a:spcPts val="4480"/>
              </a:lnSpc>
              <a:buFont typeface="Arial"/>
              <a:buChar char="•"/>
            </a:pPr>
            <a:r>
              <a:rPr lang="en-US" sz="3200" b="1">
                <a:solidFill>
                  <a:srgbClr val="000000"/>
                </a:solidFill>
                <a:latin typeface="Verdana Bold"/>
                <a:ea typeface="Verdana Bold"/>
                <a:cs typeface="Verdana Bold"/>
                <a:sym typeface="Verdana Bold"/>
              </a:rPr>
              <a:t>Next Steps and Closing (10 min): </a:t>
            </a:r>
            <a:r>
              <a:rPr lang="en-US" sz="3200">
                <a:solidFill>
                  <a:srgbClr val="000000"/>
                </a:solidFill>
                <a:latin typeface="Verdana Pro"/>
                <a:ea typeface="Verdana"/>
                <a:cs typeface="Verdana"/>
                <a:sym typeface="Verdana"/>
              </a:rPr>
              <a:t>Review upcoming events, assign tasks and express gratitude</a:t>
            </a:r>
            <a:endParaRPr lang="en-US" sz="3200">
              <a:solidFill>
                <a:srgbClr val="000000"/>
              </a:solidFill>
              <a:latin typeface="Verdana Pro"/>
              <a:ea typeface="Verdana"/>
              <a:cs typeface="Verdana"/>
            </a:endParaRPr>
          </a:p>
          <a:p>
            <a:pPr algn="l">
              <a:lnSpc>
                <a:spcPts val="5040"/>
              </a:lnSpc>
            </a:pPr>
            <a:endParaRPr lang="en-US" sz="3200">
              <a:solidFill>
                <a:srgbClr val="000000"/>
              </a:solidFill>
              <a:latin typeface="Verdana"/>
              <a:ea typeface="Verdana"/>
              <a:cs typeface="Verdana"/>
              <a:sym typeface="Verdana"/>
            </a:endParaRPr>
          </a:p>
        </p:txBody>
      </p:sp>
    </p:spTree>
  </p:cSld>
  <p:clrMapOvr>
    <a:masterClrMapping/>
  </p:clrMapOvr>
  <p:transition>
    <p:fade/>
  </p:transition>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5149490" y="9540517"/>
            <a:ext cx="2607150" cy="578714"/>
            <a:chOff x="0" y="0"/>
            <a:chExt cx="3476200" cy="771619"/>
          </a:xfrm>
        </p:grpSpPr>
        <p:sp>
          <p:nvSpPr>
            <p:cNvPr id="3" name="Freeform 3"/>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3"/>
              <a:stretch>
                <a:fillRect t="-291" r="1" b="-286"/>
              </a:stretch>
            </a:blipFill>
          </p:spPr>
        </p:sp>
      </p:grpSp>
      <p:grpSp>
        <p:nvGrpSpPr>
          <p:cNvPr id="4" name="Group 4"/>
          <p:cNvGrpSpPr/>
          <p:nvPr/>
        </p:nvGrpSpPr>
        <p:grpSpPr>
          <a:xfrm>
            <a:off x="995362" y="1977687"/>
            <a:ext cx="1487594" cy="66675"/>
            <a:chOff x="0" y="0"/>
            <a:chExt cx="1983459" cy="88900"/>
          </a:xfrm>
        </p:grpSpPr>
        <p:sp>
          <p:nvSpPr>
            <p:cNvPr id="5" name="Freeform 5"/>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sp>
      </p:grpSp>
      <p:grpSp>
        <p:nvGrpSpPr>
          <p:cNvPr id="6" name="Group 6"/>
          <p:cNvGrpSpPr/>
          <p:nvPr/>
        </p:nvGrpSpPr>
        <p:grpSpPr>
          <a:xfrm>
            <a:off x="12294836" y="7237531"/>
            <a:ext cx="5461804" cy="1391553"/>
            <a:chOff x="0" y="0"/>
            <a:chExt cx="1438500" cy="366500"/>
          </a:xfrm>
        </p:grpSpPr>
        <p:sp>
          <p:nvSpPr>
            <p:cNvPr id="7" name="Freeform 7"/>
            <p:cNvSpPr/>
            <p:nvPr/>
          </p:nvSpPr>
          <p:spPr>
            <a:xfrm>
              <a:off x="0" y="0"/>
              <a:ext cx="1438500" cy="366500"/>
            </a:xfrm>
            <a:custGeom>
              <a:avLst/>
              <a:gdLst/>
              <a:ahLst/>
              <a:cxnLst/>
              <a:rect l="l" t="t" r="r" b="b"/>
              <a:pathLst>
                <a:path w="1438500" h="366500">
                  <a:moveTo>
                    <a:pt x="52446" y="0"/>
                  </a:moveTo>
                  <a:lnTo>
                    <a:pt x="1386054" y="0"/>
                  </a:lnTo>
                  <a:cubicBezTo>
                    <a:pt x="1399963" y="0"/>
                    <a:pt x="1413303" y="5526"/>
                    <a:pt x="1423139" y="15361"/>
                  </a:cubicBezTo>
                  <a:cubicBezTo>
                    <a:pt x="1432974" y="25197"/>
                    <a:pt x="1438500" y="38537"/>
                    <a:pt x="1438500" y="52446"/>
                  </a:cubicBezTo>
                  <a:lnTo>
                    <a:pt x="1438500" y="314053"/>
                  </a:lnTo>
                  <a:cubicBezTo>
                    <a:pt x="1438500" y="343019"/>
                    <a:pt x="1415019" y="366500"/>
                    <a:pt x="1386054" y="366500"/>
                  </a:cubicBezTo>
                  <a:lnTo>
                    <a:pt x="52446" y="366500"/>
                  </a:lnTo>
                  <a:cubicBezTo>
                    <a:pt x="23481" y="366500"/>
                    <a:pt x="0" y="343019"/>
                    <a:pt x="0" y="314053"/>
                  </a:cubicBezTo>
                  <a:lnTo>
                    <a:pt x="0" y="52446"/>
                  </a:lnTo>
                  <a:cubicBezTo>
                    <a:pt x="0" y="23481"/>
                    <a:pt x="23481" y="0"/>
                    <a:pt x="52446" y="0"/>
                  </a:cubicBezTo>
                  <a:close/>
                </a:path>
              </a:pathLst>
            </a:custGeom>
            <a:solidFill>
              <a:srgbClr val="FFFFFF"/>
            </a:solidFill>
            <a:ln w="38100" cap="rnd">
              <a:solidFill>
                <a:srgbClr val="B49759"/>
              </a:solidFill>
              <a:prstDash val="solid"/>
              <a:round/>
            </a:ln>
          </p:spPr>
        </p:sp>
        <p:sp>
          <p:nvSpPr>
            <p:cNvPr id="8" name="TextBox 8"/>
            <p:cNvSpPr txBox="1"/>
            <p:nvPr/>
          </p:nvSpPr>
          <p:spPr>
            <a:xfrm>
              <a:off x="0" y="-28575"/>
              <a:ext cx="1438500" cy="395075"/>
            </a:xfrm>
            <a:prstGeom prst="rect">
              <a:avLst/>
            </a:prstGeom>
          </p:spPr>
          <p:txBody>
            <a:bodyPr lIns="50800" tIns="50800" rIns="50800" bIns="50800" rtlCol="0" anchor="ctr"/>
            <a:lstStyle/>
            <a:p>
              <a:pPr algn="ctr">
                <a:lnSpc>
                  <a:spcPts val="2799"/>
                </a:lnSpc>
              </a:pPr>
              <a:endParaRPr/>
            </a:p>
          </p:txBody>
        </p:sp>
      </p:grpSp>
      <p:sp>
        <p:nvSpPr>
          <p:cNvPr id="9" name="Freeform 9"/>
          <p:cNvSpPr/>
          <p:nvPr/>
        </p:nvSpPr>
        <p:spPr>
          <a:xfrm>
            <a:off x="12549445" y="7443440"/>
            <a:ext cx="617246" cy="561694"/>
          </a:xfrm>
          <a:custGeom>
            <a:avLst/>
            <a:gdLst/>
            <a:ahLst/>
            <a:cxnLst/>
            <a:rect l="l" t="t" r="r" b="b"/>
            <a:pathLst>
              <a:path w="617246" h="561694">
                <a:moveTo>
                  <a:pt x="0" y="0"/>
                </a:moveTo>
                <a:lnTo>
                  <a:pt x="617245" y="0"/>
                </a:lnTo>
                <a:lnTo>
                  <a:pt x="617245" y="561694"/>
                </a:lnTo>
                <a:lnTo>
                  <a:pt x="0" y="561694"/>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sp>
      <p:sp>
        <p:nvSpPr>
          <p:cNvPr id="10" name="Freeform 10"/>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grpSp>
        <p:nvGrpSpPr>
          <p:cNvPr id="11" name="Group 11"/>
          <p:cNvGrpSpPr/>
          <p:nvPr/>
        </p:nvGrpSpPr>
        <p:grpSpPr>
          <a:xfrm>
            <a:off x="15149490" y="9540517"/>
            <a:ext cx="2607150" cy="578714"/>
            <a:chOff x="0" y="0"/>
            <a:chExt cx="3476200" cy="771619"/>
          </a:xfrm>
        </p:grpSpPr>
        <p:sp>
          <p:nvSpPr>
            <p:cNvPr id="12" name="Freeform 12"/>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3"/>
              <a:stretch>
                <a:fillRect t="-291" r="1" b="-286"/>
              </a:stretch>
            </a:blipFill>
          </p:spPr>
        </p:sp>
      </p:grpSp>
      <p:sp>
        <p:nvSpPr>
          <p:cNvPr id="13" name="Freeform 13"/>
          <p:cNvSpPr/>
          <p:nvPr/>
        </p:nvSpPr>
        <p:spPr>
          <a:xfrm>
            <a:off x="12937232" y="2341681"/>
            <a:ext cx="4424516" cy="4114800"/>
          </a:xfrm>
          <a:custGeom>
            <a:avLst/>
            <a:gdLst/>
            <a:ahLst/>
            <a:cxnLst/>
            <a:rect l="l" t="t" r="r" b="b"/>
            <a:pathLst>
              <a:path w="4424516" h="4114800">
                <a:moveTo>
                  <a:pt x="0" y="0"/>
                </a:moveTo>
                <a:lnTo>
                  <a:pt x="4424516" y="0"/>
                </a:lnTo>
                <a:lnTo>
                  <a:pt x="4424516"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4" name="TextBox 14"/>
          <p:cNvSpPr txBox="1"/>
          <p:nvPr/>
        </p:nvSpPr>
        <p:spPr>
          <a:xfrm>
            <a:off x="1028700" y="838200"/>
            <a:ext cx="16230600" cy="927075"/>
          </a:xfrm>
          <a:prstGeom prst="rect">
            <a:avLst/>
          </a:prstGeom>
        </p:spPr>
        <p:txBody>
          <a:bodyPr lIns="0" tIns="0" rIns="0" bIns="0" rtlCol="0" anchor="t">
            <a:spAutoFit/>
          </a:bodyPr>
          <a:lstStyle/>
          <a:p>
            <a:pPr algn="l">
              <a:lnSpc>
                <a:spcPts val="7698"/>
              </a:lnSpc>
            </a:pPr>
            <a:r>
              <a:rPr lang="en-US" sz="5498" b="1">
                <a:solidFill>
                  <a:srgbClr val="003874"/>
                </a:solidFill>
                <a:latin typeface="Verdana Bold"/>
                <a:ea typeface="Verdana Bold"/>
                <a:cs typeface="Verdana Bold"/>
                <a:sym typeface="Verdana Bold"/>
              </a:rPr>
              <a:t>Board meetings</a:t>
            </a:r>
          </a:p>
        </p:txBody>
      </p:sp>
      <p:sp>
        <p:nvSpPr>
          <p:cNvPr id="15" name="TextBox 15"/>
          <p:cNvSpPr txBox="1"/>
          <p:nvPr/>
        </p:nvSpPr>
        <p:spPr>
          <a:xfrm>
            <a:off x="1035703" y="2187237"/>
            <a:ext cx="8551419" cy="1889761"/>
          </a:xfrm>
          <a:prstGeom prst="rect">
            <a:avLst/>
          </a:prstGeom>
        </p:spPr>
        <p:txBody>
          <a:bodyPr wrap="square" lIns="0" tIns="0" rIns="0" bIns="0" rtlCol="0" anchor="t">
            <a:spAutoFit/>
          </a:bodyPr>
          <a:lstStyle/>
          <a:p>
            <a:pPr marL="776605" lvl="1" indent="-387985" algn="l">
              <a:lnSpc>
                <a:spcPts val="5039"/>
              </a:lnSpc>
              <a:buFont typeface="Arial"/>
              <a:buChar char="•"/>
            </a:pPr>
            <a:r>
              <a:rPr lang="en-US" sz="3550">
                <a:solidFill>
                  <a:srgbClr val="000000"/>
                </a:solidFill>
                <a:latin typeface="Verdana Pro"/>
                <a:ea typeface="Verdana"/>
                <a:cs typeface="Verdana"/>
                <a:sym typeface="Verdana"/>
              </a:rPr>
              <a:t>Focus on strategy.</a:t>
            </a:r>
            <a:endParaRPr lang="en-US" sz="3550">
              <a:solidFill>
                <a:srgbClr val="000000"/>
              </a:solidFill>
              <a:latin typeface="Verdana Pro"/>
              <a:ea typeface="Verdana"/>
              <a:cs typeface="Verdana"/>
            </a:endParaRPr>
          </a:p>
          <a:p>
            <a:pPr marL="776605" lvl="1" indent="-387985" algn="l">
              <a:lnSpc>
                <a:spcPts val="5039"/>
              </a:lnSpc>
              <a:buFont typeface="Arial"/>
              <a:buChar char="•"/>
            </a:pPr>
            <a:r>
              <a:rPr lang="en-US" sz="3550">
                <a:solidFill>
                  <a:srgbClr val="000000"/>
                </a:solidFill>
                <a:latin typeface="Verdana Pro"/>
                <a:ea typeface="Verdana"/>
                <a:cs typeface="Verdana"/>
                <a:sym typeface="Verdana"/>
              </a:rPr>
              <a:t>Follow bylaws.</a:t>
            </a:r>
            <a:endParaRPr lang="en-US" sz="3550">
              <a:solidFill>
                <a:srgbClr val="000000"/>
              </a:solidFill>
              <a:latin typeface="Verdana Pro"/>
              <a:ea typeface="Verdana"/>
              <a:cs typeface="Verdana"/>
            </a:endParaRPr>
          </a:p>
          <a:p>
            <a:pPr marL="776605" lvl="1" indent="-387985" algn="l">
              <a:lnSpc>
                <a:spcPts val="5039"/>
              </a:lnSpc>
              <a:buFont typeface="Arial"/>
              <a:buChar char="•"/>
            </a:pPr>
            <a:r>
              <a:rPr lang="en-US" sz="3550">
                <a:solidFill>
                  <a:srgbClr val="000000"/>
                </a:solidFill>
                <a:latin typeface="Verdana Pro"/>
                <a:ea typeface="Verdana"/>
                <a:cs typeface="Verdana"/>
                <a:sym typeface="Verdana"/>
              </a:rPr>
              <a:t>Keep discussions purposeful.</a:t>
            </a:r>
            <a:endParaRPr lang="en-US" sz="3550">
              <a:solidFill>
                <a:srgbClr val="000000"/>
              </a:solidFill>
              <a:latin typeface="Verdana Pro"/>
              <a:ea typeface="Verdana"/>
              <a:cs typeface="Verdana"/>
            </a:endParaRPr>
          </a:p>
        </p:txBody>
      </p:sp>
      <p:sp>
        <p:nvSpPr>
          <p:cNvPr id="16" name="TextBox 16"/>
          <p:cNvSpPr txBox="1"/>
          <p:nvPr/>
        </p:nvSpPr>
        <p:spPr>
          <a:xfrm>
            <a:off x="13351536" y="7819121"/>
            <a:ext cx="3225552" cy="682616"/>
          </a:xfrm>
          <a:prstGeom prst="rect">
            <a:avLst/>
          </a:prstGeom>
        </p:spPr>
        <p:txBody>
          <a:bodyPr lIns="0" tIns="0" rIns="0" bIns="0" rtlCol="0" anchor="t">
            <a:spAutoFit/>
          </a:bodyPr>
          <a:lstStyle/>
          <a:p>
            <a:pPr algn="l">
              <a:lnSpc>
                <a:spcPts val="2799"/>
              </a:lnSpc>
            </a:pPr>
            <a:r>
              <a:rPr lang="en-US" sz="1999" b="1" u="sng">
                <a:solidFill>
                  <a:srgbClr val="003874"/>
                </a:solidFill>
                <a:latin typeface="Verdana Bold"/>
                <a:ea typeface="Verdana Bold"/>
                <a:cs typeface="Verdana Bold"/>
                <a:sym typeface="Verdana Bold"/>
                <a:hlinkClick r:id="rId10" tooltip="https://www.kiwanis.org/wp-content/uploads/2026/04/Club-president-Board-meetings-and-Roberts-Rules.pdf"/>
              </a:rPr>
              <a:t>Board meeting agenda</a:t>
            </a:r>
          </a:p>
          <a:p>
            <a:pPr algn="l">
              <a:lnSpc>
                <a:spcPts val="2800"/>
              </a:lnSpc>
              <a:spcBef>
                <a:spcPct val="0"/>
              </a:spcBef>
            </a:pPr>
            <a:r>
              <a:rPr lang="en-US" sz="1999" b="1" u="sng">
                <a:solidFill>
                  <a:srgbClr val="003874"/>
                </a:solidFill>
                <a:latin typeface="Verdana Bold"/>
                <a:ea typeface="Verdana Bold"/>
                <a:cs typeface="Verdana Bold"/>
                <a:sym typeface="Verdana Bold"/>
                <a:hlinkClick r:id="rId11" tooltip="https://www.kiwanis.org/wp-content/uploads/2026/04/Club-support-Roberts-Rule-of-Order-cheat-sheet.pdf"/>
              </a:rPr>
              <a:t>Robert’s Rules</a:t>
            </a:r>
          </a:p>
        </p:txBody>
      </p:sp>
      <p:sp>
        <p:nvSpPr>
          <p:cNvPr id="17" name="TextBox 17"/>
          <p:cNvSpPr txBox="1"/>
          <p:nvPr/>
        </p:nvSpPr>
        <p:spPr>
          <a:xfrm>
            <a:off x="13351536" y="7432234"/>
            <a:ext cx="2005782" cy="396219"/>
          </a:xfrm>
          <a:prstGeom prst="rect">
            <a:avLst/>
          </a:prstGeom>
        </p:spPr>
        <p:txBody>
          <a:bodyPr wrap="square" lIns="0" tIns="0" rIns="0" bIns="0" rtlCol="0" anchor="t">
            <a:spAutoFit/>
          </a:bodyPr>
          <a:lstStyle/>
          <a:p>
            <a:pPr algn="ctr">
              <a:lnSpc>
                <a:spcPts val="3360"/>
              </a:lnSpc>
              <a:spcBef>
                <a:spcPct val="0"/>
              </a:spcBef>
            </a:pPr>
            <a:r>
              <a:rPr lang="en-US" sz="2400" b="1">
                <a:solidFill>
                  <a:srgbClr val="003874"/>
                </a:solidFill>
                <a:latin typeface="Verdana Bold"/>
                <a:ea typeface="Verdana Bold"/>
                <a:cs typeface="Verdana Bold"/>
                <a:sym typeface="Verdana Bold"/>
              </a:rPr>
              <a:t>Resources:</a:t>
            </a:r>
          </a:p>
        </p:txBody>
      </p:sp>
    </p:spTree>
  </p:cSld>
  <p:clrMapOvr>
    <a:masterClrMapping/>
  </p:clrMapOvr>
  <p:transition>
    <p:fade/>
  </p:transition>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3" name="Group 3"/>
          <p:cNvGrpSpPr/>
          <p:nvPr/>
        </p:nvGrpSpPr>
        <p:grpSpPr>
          <a:xfrm>
            <a:off x="15149490" y="9540517"/>
            <a:ext cx="2607150" cy="578714"/>
            <a:chOff x="0" y="0"/>
            <a:chExt cx="3476200" cy="771619"/>
          </a:xfrm>
        </p:grpSpPr>
        <p:sp>
          <p:nvSpPr>
            <p:cNvPr id="4" name="Freeform 4"/>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5"/>
              <a:stretch>
                <a:fillRect t="-291" r="1" b="-286"/>
              </a:stretch>
            </a:blipFill>
          </p:spPr>
        </p:sp>
      </p:grpSp>
      <p:sp>
        <p:nvSpPr>
          <p:cNvPr id="5" name="TextBox 5"/>
          <p:cNvSpPr txBox="1"/>
          <p:nvPr/>
        </p:nvSpPr>
        <p:spPr>
          <a:xfrm>
            <a:off x="1028700" y="838200"/>
            <a:ext cx="16230600" cy="927075"/>
          </a:xfrm>
          <a:prstGeom prst="rect">
            <a:avLst/>
          </a:prstGeom>
        </p:spPr>
        <p:txBody>
          <a:bodyPr lIns="0" tIns="0" rIns="0" bIns="0" rtlCol="0" anchor="t">
            <a:spAutoFit/>
          </a:bodyPr>
          <a:lstStyle/>
          <a:p>
            <a:pPr algn="l">
              <a:lnSpc>
                <a:spcPts val="7698"/>
              </a:lnSpc>
            </a:pPr>
            <a:r>
              <a:rPr lang="en-US" sz="5498" b="1">
                <a:solidFill>
                  <a:srgbClr val="003874"/>
                </a:solidFill>
                <a:latin typeface="Verdana Bold"/>
                <a:ea typeface="Verdana Bold"/>
                <a:cs typeface="Verdana Bold"/>
                <a:sym typeface="Verdana Bold"/>
              </a:rPr>
              <a:t>Board meeting agenda – example</a:t>
            </a:r>
          </a:p>
        </p:txBody>
      </p:sp>
      <p:grpSp>
        <p:nvGrpSpPr>
          <p:cNvPr id="6" name="Group 6"/>
          <p:cNvGrpSpPr/>
          <p:nvPr/>
        </p:nvGrpSpPr>
        <p:grpSpPr>
          <a:xfrm>
            <a:off x="995362" y="1977687"/>
            <a:ext cx="1487594" cy="66675"/>
            <a:chOff x="0" y="0"/>
            <a:chExt cx="1983459" cy="88900"/>
          </a:xfrm>
        </p:grpSpPr>
        <p:sp>
          <p:nvSpPr>
            <p:cNvPr id="7" name="Freeform 7"/>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sp>
      </p:grpSp>
      <p:sp>
        <p:nvSpPr>
          <p:cNvPr id="8" name="TextBox 8"/>
          <p:cNvSpPr txBox="1"/>
          <p:nvPr/>
        </p:nvSpPr>
        <p:spPr>
          <a:xfrm>
            <a:off x="708351" y="2292033"/>
            <a:ext cx="17579649" cy="6062345"/>
          </a:xfrm>
          <a:prstGeom prst="rect">
            <a:avLst/>
          </a:prstGeom>
        </p:spPr>
        <p:txBody>
          <a:bodyPr lIns="0" tIns="0" rIns="0" bIns="0" rtlCol="0" anchor="t">
            <a:spAutoFit/>
          </a:bodyPr>
          <a:lstStyle/>
          <a:p>
            <a:pPr marL="603885" lvl="1" indent="-302260" algn="l">
              <a:lnSpc>
                <a:spcPts val="3919"/>
              </a:lnSpc>
              <a:buFont typeface="Arial"/>
              <a:buChar char="•"/>
            </a:pPr>
            <a:r>
              <a:rPr lang="en-US" sz="2750" b="1" dirty="0">
                <a:solidFill>
                  <a:srgbClr val="000000"/>
                </a:solidFill>
                <a:latin typeface="Verdana Bold"/>
                <a:ea typeface="Verdana Bold"/>
                <a:cs typeface="Verdana Bold"/>
                <a:sym typeface="Verdana Bold"/>
              </a:rPr>
              <a:t>Welcome and Meeting Purpose (2 minutes): </a:t>
            </a:r>
            <a:r>
              <a:rPr lang="en-US" sz="2750" dirty="0">
                <a:solidFill>
                  <a:srgbClr val="000000"/>
                </a:solidFill>
                <a:latin typeface="Verdana Pro"/>
                <a:ea typeface="Verdana"/>
                <a:cs typeface="Verdana"/>
                <a:sym typeface="Verdana"/>
              </a:rPr>
              <a:t>Remind the board of the meeting’s purpose: strategy, decisions and alignment with goals.</a:t>
            </a:r>
            <a:endParaRPr lang="en-US" sz="2750" dirty="0">
              <a:latin typeface="Verdana Pro"/>
            </a:endParaRPr>
          </a:p>
          <a:p>
            <a:pPr marL="603885" lvl="1" indent="-302260" algn="l">
              <a:lnSpc>
                <a:spcPts val="3919"/>
              </a:lnSpc>
              <a:buFont typeface="Arial"/>
              <a:buChar char="•"/>
            </a:pPr>
            <a:r>
              <a:rPr lang="en-US" sz="2750" b="1">
                <a:solidFill>
                  <a:srgbClr val="000000"/>
                </a:solidFill>
                <a:latin typeface="Verdana Bold"/>
                <a:ea typeface="Verdana Bold"/>
                <a:cs typeface="Verdana Bold"/>
                <a:sym typeface="Verdana Bold"/>
              </a:rPr>
              <a:t>Approval of Previous Minutes (2 minutes): </a:t>
            </a:r>
            <a:r>
              <a:rPr lang="en-US" sz="2750">
                <a:solidFill>
                  <a:srgbClr val="000000"/>
                </a:solidFill>
                <a:latin typeface="Verdana Pro"/>
                <a:ea typeface="Verdana"/>
                <a:cs typeface="Verdana"/>
                <a:sym typeface="Verdana"/>
              </a:rPr>
              <a:t>Keep this quick. Minutes should have been sent in advance.</a:t>
            </a:r>
            <a:endParaRPr lang="en-US" sz="2750">
              <a:solidFill>
                <a:srgbClr val="000000"/>
              </a:solidFill>
              <a:latin typeface="Verdana Pro"/>
              <a:ea typeface="Verdana"/>
              <a:cs typeface="Verdana"/>
            </a:endParaRPr>
          </a:p>
          <a:p>
            <a:pPr marL="603885" lvl="1" indent="-302260" algn="l">
              <a:lnSpc>
                <a:spcPts val="3919"/>
              </a:lnSpc>
              <a:buFont typeface="Arial"/>
              <a:buChar char="•"/>
            </a:pPr>
            <a:r>
              <a:rPr lang="en-US" sz="2750" b="1" dirty="0">
                <a:solidFill>
                  <a:srgbClr val="000000"/>
                </a:solidFill>
                <a:latin typeface="Verdana Bold"/>
                <a:ea typeface="Verdana Bold"/>
                <a:cs typeface="Verdana Bold"/>
                <a:sym typeface="Verdana Bold"/>
              </a:rPr>
              <a:t>Treasurer’s Report and Financial Review (5 minutes): </a:t>
            </a:r>
            <a:r>
              <a:rPr lang="en-US" sz="2750" dirty="0">
                <a:solidFill>
                  <a:srgbClr val="000000"/>
                </a:solidFill>
                <a:latin typeface="Verdana Pro"/>
                <a:ea typeface="Verdana"/>
                <a:cs typeface="Verdana"/>
                <a:sym typeface="Verdana"/>
              </a:rPr>
              <a:t>Review key financial highlights, budget status and upcoming financial commitments.</a:t>
            </a:r>
            <a:endParaRPr lang="en-US" sz="2750" dirty="0">
              <a:solidFill>
                <a:srgbClr val="000000"/>
              </a:solidFill>
              <a:latin typeface="Verdana Pro"/>
              <a:ea typeface="Verdana"/>
              <a:cs typeface="Verdana"/>
            </a:endParaRPr>
          </a:p>
          <a:p>
            <a:pPr marL="603885" lvl="1" indent="-302260" algn="l">
              <a:lnSpc>
                <a:spcPts val="3919"/>
              </a:lnSpc>
              <a:buFont typeface="Arial"/>
              <a:buChar char="•"/>
            </a:pPr>
            <a:r>
              <a:rPr lang="en-US" sz="2750" b="1">
                <a:solidFill>
                  <a:srgbClr val="000000"/>
                </a:solidFill>
                <a:latin typeface="Verdana Bold"/>
                <a:ea typeface="Verdana Bold"/>
                <a:cs typeface="Verdana Bold"/>
                <a:sym typeface="Verdana Bold"/>
              </a:rPr>
              <a:t>Strategic Plan Updates (5 minutes): </a:t>
            </a:r>
            <a:r>
              <a:rPr lang="en-US" sz="2750">
                <a:solidFill>
                  <a:srgbClr val="000000"/>
                </a:solidFill>
                <a:latin typeface="Verdana Pro"/>
                <a:ea typeface="Verdana"/>
                <a:cs typeface="Verdana"/>
                <a:sym typeface="Verdana"/>
              </a:rPr>
              <a:t>Review progress toward annual goals; Confirm alignment between decisions and the club’s Strategic Plan.</a:t>
            </a:r>
            <a:endParaRPr lang="en-US" sz="2750">
              <a:solidFill>
                <a:srgbClr val="000000"/>
              </a:solidFill>
              <a:latin typeface="Verdana Pro"/>
              <a:ea typeface="Verdana"/>
              <a:cs typeface="Verdana"/>
            </a:endParaRPr>
          </a:p>
          <a:p>
            <a:pPr marL="603885" lvl="1" indent="-302260" algn="l">
              <a:lnSpc>
                <a:spcPts val="3919"/>
              </a:lnSpc>
              <a:buFont typeface="Arial"/>
              <a:buChar char="•"/>
            </a:pPr>
            <a:r>
              <a:rPr lang="en-US" sz="2750" b="1">
                <a:solidFill>
                  <a:srgbClr val="000000"/>
                </a:solidFill>
                <a:latin typeface="Verdana Bold"/>
                <a:ea typeface="Verdana Bold"/>
                <a:cs typeface="Verdana Bold"/>
                <a:sym typeface="Verdana Bold"/>
              </a:rPr>
              <a:t>Committee Reports — Strategic Highlights Only (10 minutes): </a:t>
            </a:r>
            <a:r>
              <a:rPr lang="en-US" sz="2750">
                <a:solidFill>
                  <a:srgbClr val="000000"/>
                </a:solidFill>
                <a:latin typeface="Verdana Pro"/>
                <a:ea typeface="Verdana"/>
                <a:cs typeface="Verdana"/>
                <a:sym typeface="Verdana"/>
              </a:rPr>
              <a:t>Chairs share updates focused on progress, decisions needed and alignment with goals.</a:t>
            </a:r>
            <a:endParaRPr lang="en-US" sz="2750">
              <a:solidFill>
                <a:srgbClr val="000000"/>
              </a:solidFill>
              <a:latin typeface="Verdana Pro"/>
              <a:ea typeface="Verdana"/>
              <a:cs typeface="Verdana"/>
            </a:endParaRPr>
          </a:p>
          <a:p>
            <a:pPr marL="603885" lvl="1" indent="-302260" algn="l">
              <a:lnSpc>
                <a:spcPts val="3920"/>
              </a:lnSpc>
              <a:buFont typeface="Arial"/>
              <a:buChar char="•"/>
            </a:pPr>
            <a:r>
              <a:rPr lang="en-US" sz="2750" b="1" dirty="0">
                <a:solidFill>
                  <a:srgbClr val="000000"/>
                </a:solidFill>
                <a:latin typeface="Verdana Bold"/>
                <a:ea typeface="Verdana Bold"/>
                <a:cs typeface="Verdana Bold"/>
                <a:sym typeface="Verdana Bold"/>
              </a:rPr>
              <a:t>Old Business (5 minutes): </a:t>
            </a:r>
            <a:r>
              <a:rPr lang="en-US" sz="2750" dirty="0">
                <a:solidFill>
                  <a:srgbClr val="000000"/>
                </a:solidFill>
                <a:latin typeface="Verdana Pro"/>
                <a:ea typeface="Verdana"/>
                <a:cs typeface="Verdana"/>
                <a:sym typeface="Verdana"/>
              </a:rPr>
              <a:t>Address follow-up on previous decisions or unresolved items.</a:t>
            </a:r>
            <a:endParaRPr lang="en-US" sz="2750" dirty="0">
              <a:solidFill>
                <a:srgbClr val="000000"/>
              </a:solidFill>
              <a:latin typeface="Verdana Pro"/>
              <a:ea typeface="Verdana"/>
              <a:cs typeface="Verdana"/>
            </a:endParaRPr>
          </a:p>
          <a:p>
            <a:pPr algn="l">
              <a:lnSpc>
                <a:spcPts val="5040"/>
              </a:lnSpc>
            </a:pPr>
            <a:endParaRPr lang="en-US" sz="2799">
              <a:solidFill>
                <a:srgbClr val="000000"/>
              </a:solidFill>
              <a:latin typeface="Verdana"/>
              <a:ea typeface="Verdana"/>
              <a:cs typeface="Verdana"/>
              <a:sym typeface="Verdana"/>
            </a:endParaRPr>
          </a:p>
        </p:txBody>
      </p:sp>
    </p:spTree>
  </p:cSld>
  <p:clrMapOvr>
    <a:masterClrMapping/>
  </p:clrMapOvr>
  <p:transition>
    <p:fade/>
  </p:transition>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3" name="Group 3"/>
          <p:cNvGrpSpPr/>
          <p:nvPr/>
        </p:nvGrpSpPr>
        <p:grpSpPr>
          <a:xfrm>
            <a:off x="15149490" y="9540517"/>
            <a:ext cx="2607150" cy="578714"/>
            <a:chOff x="0" y="0"/>
            <a:chExt cx="3476200" cy="771619"/>
          </a:xfrm>
        </p:grpSpPr>
        <p:sp>
          <p:nvSpPr>
            <p:cNvPr id="4" name="Freeform 4"/>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5"/>
              <a:stretch>
                <a:fillRect t="-291" r="1" b="-286"/>
              </a:stretch>
            </a:blipFill>
          </p:spPr>
        </p:sp>
      </p:grpSp>
      <p:sp>
        <p:nvSpPr>
          <p:cNvPr id="5" name="TextBox 5"/>
          <p:cNvSpPr txBox="1"/>
          <p:nvPr/>
        </p:nvSpPr>
        <p:spPr>
          <a:xfrm>
            <a:off x="1028700" y="838200"/>
            <a:ext cx="16230600" cy="927075"/>
          </a:xfrm>
          <a:prstGeom prst="rect">
            <a:avLst/>
          </a:prstGeom>
        </p:spPr>
        <p:txBody>
          <a:bodyPr lIns="0" tIns="0" rIns="0" bIns="0" rtlCol="0" anchor="t">
            <a:spAutoFit/>
          </a:bodyPr>
          <a:lstStyle/>
          <a:p>
            <a:pPr algn="l">
              <a:lnSpc>
                <a:spcPts val="7698"/>
              </a:lnSpc>
            </a:pPr>
            <a:r>
              <a:rPr lang="en-US" sz="5498" b="1">
                <a:solidFill>
                  <a:srgbClr val="003874"/>
                </a:solidFill>
                <a:latin typeface="Verdana Bold"/>
                <a:ea typeface="Verdana Bold"/>
                <a:cs typeface="Verdana Bold"/>
                <a:sym typeface="Verdana Bold"/>
              </a:rPr>
              <a:t>Board meeting agenda – example</a:t>
            </a:r>
          </a:p>
        </p:txBody>
      </p:sp>
      <p:grpSp>
        <p:nvGrpSpPr>
          <p:cNvPr id="6" name="Group 6"/>
          <p:cNvGrpSpPr/>
          <p:nvPr/>
        </p:nvGrpSpPr>
        <p:grpSpPr>
          <a:xfrm>
            <a:off x="995362" y="1977687"/>
            <a:ext cx="1487594" cy="66675"/>
            <a:chOff x="0" y="0"/>
            <a:chExt cx="1983459" cy="88900"/>
          </a:xfrm>
        </p:grpSpPr>
        <p:sp>
          <p:nvSpPr>
            <p:cNvPr id="7" name="Freeform 7"/>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sp>
      </p:grpSp>
      <p:sp>
        <p:nvSpPr>
          <p:cNvPr id="8" name="TextBox 8"/>
          <p:cNvSpPr txBox="1"/>
          <p:nvPr/>
        </p:nvSpPr>
        <p:spPr>
          <a:xfrm>
            <a:off x="995363" y="2206287"/>
            <a:ext cx="17292638" cy="7474995"/>
          </a:xfrm>
          <a:prstGeom prst="rect">
            <a:avLst/>
          </a:prstGeom>
        </p:spPr>
        <p:txBody>
          <a:bodyPr lIns="0" tIns="0" rIns="0" bIns="0" rtlCol="0" anchor="t">
            <a:spAutoFit/>
          </a:bodyPr>
          <a:lstStyle/>
          <a:p>
            <a:pPr marL="561340" lvl="1" indent="-280670">
              <a:lnSpc>
                <a:spcPts val="3640"/>
              </a:lnSpc>
              <a:buFont typeface="Arial"/>
              <a:buChar char="•"/>
            </a:pPr>
            <a:r>
              <a:rPr lang="en-US" sz="2600" b="1">
                <a:solidFill>
                  <a:srgbClr val="000000"/>
                </a:solidFill>
                <a:latin typeface="Verdana Bold"/>
                <a:ea typeface="Verdana Bold"/>
                <a:cs typeface="Verdana Bold"/>
                <a:sym typeface="Verdana Bold"/>
              </a:rPr>
              <a:t>New Business — Decisions and Action Items (10–15 minutes): </a:t>
            </a:r>
            <a:r>
              <a:rPr lang="en-US" sz="2600">
                <a:solidFill>
                  <a:srgbClr val="000000"/>
                </a:solidFill>
                <a:latin typeface="Verdana Pro"/>
                <a:ea typeface="Verdana"/>
                <a:cs typeface="Verdana"/>
                <a:sym typeface="Verdana"/>
              </a:rPr>
              <a:t>This is the decision-making moment using Robert's Rules of Order.</a:t>
            </a:r>
            <a:endParaRPr lang="en-US">
              <a:latin typeface="Verdana Pro"/>
            </a:endParaRPr>
          </a:p>
          <a:p>
            <a:pPr marL="1122680" lvl="2" indent="-374015" algn="l">
              <a:lnSpc>
                <a:spcPts val="3640"/>
              </a:lnSpc>
              <a:buFont typeface="Arial"/>
              <a:buChar char="⚬"/>
            </a:pPr>
            <a:r>
              <a:rPr lang="en-US" sz="2400" dirty="0">
                <a:solidFill>
                  <a:srgbClr val="000000"/>
                </a:solidFill>
                <a:latin typeface="Verdana"/>
                <a:ea typeface="Verdana"/>
                <a:cs typeface="Verdana"/>
                <a:sym typeface="Verdana"/>
              </a:rPr>
              <a:t> </a:t>
            </a:r>
            <a:r>
              <a:rPr lang="en-US" sz="2400">
                <a:solidFill>
                  <a:srgbClr val="000000"/>
                </a:solidFill>
                <a:latin typeface="Verdana Pro"/>
                <a:ea typeface="Verdana"/>
                <a:cs typeface="Verdana"/>
                <a:sym typeface="Verdana"/>
              </a:rPr>
              <a:t>Motions</a:t>
            </a:r>
            <a:endParaRPr lang="en-US" sz="2400">
              <a:solidFill>
                <a:srgbClr val="000000"/>
              </a:solidFill>
              <a:latin typeface="Verdana Pro"/>
              <a:ea typeface="Verdana"/>
              <a:cs typeface="Verdana"/>
            </a:endParaRPr>
          </a:p>
          <a:p>
            <a:pPr marL="1122680" lvl="2" indent="-374015" algn="l">
              <a:lnSpc>
                <a:spcPts val="3640"/>
              </a:lnSpc>
              <a:buFont typeface="Arial"/>
              <a:buChar char="⚬"/>
            </a:pPr>
            <a:r>
              <a:rPr lang="en-US" sz="2400">
                <a:solidFill>
                  <a:srgbClr val="000000"/>
                </a:solidFill>
                <a:latin typeface="Verdana Pro"/>
                <a:ea typeface="Verdana"/>
                <a:cs typeface="Verdana"/>
                <a:sym typeface="Verdana"/>
              </a:rPr>
              <a:t> Voting</a:t>
            </a:r>
            <a:endParaRPr lang="en-US" sz="2400">
              <a:solidFill>
                <a:srgbClr val="000000"/>
              </a:solidFill>
              <a:latin typeface="Verdana Pro"/>
              <a:ea typeface="Verdana"/>
              <a:cs typeface="Verdana"/>
            </a:endParaRPr>
          </a:p>
          <a:p>
            <a:pPr marL="1122680" lvl="2" indent="-374015" algn="l">
              <a:lnSpc>
                <a:spcPts val="3640"/>
              </a:lnSpc>
              <a:buFont typeface="Arial"/>
              <a:buChar char="⚬"/>
            </a:pPr>
            <a:r>
              <a:rPr lang="en-US" sz="2400">
                <a:solidFill>
                  <a:srgbClr val="000000"/>
                </a:solidFill>
                <a:latin typeface="Verdana Pro"/>
                <a:ea typeface="Verdana"/>
                <a:cs typeface="Verdana"/>
                <a:sym typeface="Verdana"/>
              </a:rPr>
              <a:t> Resource allocation</a:t>
            </a:r>
            <a:endParaRPr lang="en-US" sz="2400">
              <a:solidFill>
                <a:srgbClr val="000000"/>
              </a:solidFill>
              <a:latin typeface="Verdana Pro"/>
              <a:ea typeface="Verdana"/>
              <a:cs typeface="Verdana"/>
            </a:endParaRPr>
          </a:p>
          <a:p>
            <a:pPr marL="1122680" lvl="2" indent="-374015" algn="l">
              <a:lnSpc>
                <a:spcPts val="3640"/>
              </a:lnSpc>
              <a:buFont typeface="Arial"/>
              <a:buChar char="⚬"/>
            </a:pPr>
            <a:r>
              <a:rPr lang="en-US" sz="2400">
                <a:solidFill>
                  <a:srgbClr val="000000"/>
                </a:solidFill>
                <a:latin typeface="Verdana Pro"/>
                <a:ea typeface="Verdana"/>
                <a:cs typeface="Verdana"/>
                <a:sym typeface="Verdana"/>
              </a:rPr>
              <a:t> Project approvals</a:t>
            </a:r>
            <a:endParaRPr lang="en-US" sz="2400">
              <a:solidFill>
                <a:srgbClr val="000000"/>
              </a:solidFill>
              <a:latin typeface="Verdana Pro"/>
              <a:ea typeface="Verdana"/>
              <a:cs typeface="Verdana"/>
            </a:endParaRPr>
          </a:p>
          <a:p>
            <a:pPr marL="561340" lvl="1" indent="-280670" algn="l">
              <a:lnSpc>
                <a:spcPts val="3640"/>
              </a:lnSpc>
              <a:buFont typeface="Arial"/>
              <a:buChar char="•"/>
            </a:pPr>
            <a:r>
              <a:rPr lang="en-US" sz="2600" b="1">
                <a:solidFill>
                  <a:srgbClr val="000000"/>
                </a:solidFill>
                <a:latin typeface="Verdana Bold"/>
                <a:ea typeface="Verdana Bold"/>
                <a:cs typeface="Verdana Bold"/>
                <a:sym typeface="Verdana Bold"/>
              </a:rPr>
              <a:t>Upcoming Priorities and Key Dates (3 minutes): </a:t>
            </a:r>
            <a:r>
              <a:rPr lang="en-US" sz="2600">
                <a:solidFill>
                  <a:srgbClr val="000000"/>
                </a:solidFill>
                <a:latin typeface="Verdana Pro"/>
                <a:ea typeface="Verdana"/>
                <a:cs typeface="Verdana"/>
                <a:sym typeface="Verdana"/>
              </a:rPr>
              <a:t>Review the next month’s events, deadlines, and responsibilities. Confirm who is doing what and by when.</a:t>
            </a:r>
            <a:endParaRPr lang="en-US" sz="2600">
              <a:solidFill>
                <a:srgbClr val="000000"/>
              </a:solidFill>
              <a:latin typeface="Verdana Pro"/>
              <a:ea typeface="Verdana"/>
              <a:cs typeface="Verdana"/>
            </a:endParaRPr>
          </a:p>
          <a:p>
            <a:pPr marL="561340" lvl="1" indent="-280670">
              <a:lnSpc>
                <a:spcPts val="3640"/>
              </a:lnSpc>
              <a:buFont typeface="Arial"/>
              <a:buChar char="•"/>
            </a:pPr>
            <a:r>
              <a:rPr lang="en-US" sz="2600" b="1">
                <a:solidFill>
                  <a:srgbClr val="000000"/>
                </a:solidFill>
                <a:latin typeface="Verdana Bold"/>
                <a:ea typeface="Verdana Bold"/>
                <a:cs typeface="Verdana Bold"/>
                <a:sym typeface="Verdana Bold"/>
              </a:rPr>
              <a:t>Summary of Decisions and Assigned Tasks (2 minutes)</a:t>
            </a:r>
            <a:endParaRPr lang="en-US" sz="2600">
              <a:solidFill>
                <a:srgbClr val="000000"/>
              </a:solidFill>
              <a:latin typeface="Verdana"/>
              <a:ea typeface="Verdana"/>
              <a:cs typeface="Verdana Bold"/>
              <a:sym typeface="Verdana"/>
            </a:endParaRPr>
          </a:p>
          <a:p>
            <a:pPr marL="1018540" lvl="2" indent="-280670" algn="l">
              <a:lnSpc>
                <a:spcPts val="3640"/>
              </a:lnSpc>
              <a:buFont typeface="Arial"/>
              <a:buChar char="⚬"/>
            </a:pPr>
            <a:r>
              <a:rPr lang="en-US" sz="2400">
                <a:solidFill>
                  <a:srgbClr val="000000"/>
                </a:solidFill>
                <a:latin typeface="Verdana Pro"/>
                <a:ea typeface="Verdana"/>
                <a:cs typeface="Verdana"/>
                <a:sym typeface="Verdana"/>
              </a:rPr>
              <a:t>Reinforce:</a:t>
            </a:r>
            <a:endParaRPr lang="en-US" sz="2400">
              <a:solidFill>
                <a:srgbClr val="000000"/>
              </a:solidFill>
              <a:latin typeface="Verdana Pro"/>
              <a:ea typeface="Verdana"/>
              <a:cs typeface="Verdana"/>
            </a:endParaRPr>
          </a:p>
          <a:p>
            <a:pPr marL="1579880" lvl="3" indent="-374015" algn="l">
              <a:lnSpc>
                <a:spcPts val="3640"/>
              </a:lnSpc>
              <a:buFont typeface="Arial"/>
              <a:buChar char="•"/>
            </a:pPr>
            <a:r>
              <a:rPr lang="en-US" sz="2400">
                <a:solidFill>
                  <a:srgbClr val="000000"/>
                </a:solidFill>
                <a:latin typeface="Verdana Pro"/>
                <a:ea typeface="Verdana"/>
                <a:cs typeface="Verdana"/>
                <a:sym typeface="Verdana"/>
              </a:rPr>
              <a:t>What was decided</a:t>
            </a:r>
            <a:endParaRPr lang="en-US" sz="2400">
              <a:solidFill>
                <a:srgbClr val="000000"/>
              </a:solidFill>
              <a:latin typeface="Verdana Pro"/>
              <a:ea typeface="Verdana"/>
              <a:cs typeface="Verdana"/>
            </a:endParaRPr>
          </a:p>
          <a:p>
            <a:pPr marL="1579880" lvl="3" indent="-374015" algn="l">
              <a:lnSpc>
                <a:spcPts val="3640"/>
              </a:lnSpc>
              <a:buFont typeface="Arial"/>
              <a:buChar char="•"/>
            </a:pPr>
            <a:r>
              <a:rPr lang="en-US" sz="2400">
                <a:solidFill>
                  <a:srgbClr val="000000"/>
                </a:solidFill>
                <a:latin typeface="Verdana Pro"/>
                <a:ea typeface="Verdana"/>
                <a:cs typeface="Verdana"/>
                <a:sym typeface="Verdana"/>
              </a:rPr>
              <a:t>Who is responsible</a:t>
            </a:r>
            <a:endParaRPr lang="en-US" sz="2400">
              <a:solidFill>
                <a:srgbClr val="000000"/>
              </a:solidFill>
              <a:latin typeface="Verdana Pro"/>
              <a:ea typeface="Verdana"/>
              <a:cs typeface="Verdana"/>
            </a:endParaRPr>
          </a:p>
          <a:p>
            <a:pPr marL="1579880" lvl="3" indent="-374015" algn="l">
              <a:lnSpc>
                <a:spcPts val="3640"/>
              </a:lnSpc>
              <a:buFont typeface="Arial"/>
              <a:buChar char="•"/>
            </a:pPr>
            <a:r>
              <a:rPr lang="en-US" sz="2400">
                <a:solidFill>
                  <a:srgbClr val="000000"/>
                </a:solidFill>
                <a:latin typeface="Verdana Pro"/>
                <a:ea typeface="Verdana"/>
                <a:cs typeface="Verdana"/>
                <a:sym typeface="Verdana"/>
              </a:rPr>
              <a:t>Deadlines</a:t>
            </a:r>
            <a:endParaRPr lang="en-US" sz="2400">
              <a:solidFill>
                <a:srgbClr val="000000"/>
              </a:solidFill>
              <a:latin typeface="Verdana Pro"/>
              <a:ea typeface="Verdana"/>
              <a:cs typeface="Verdana"/>
            </a:endParaRPr>
          </a:p>
          <a:p>
            <a:pPr marL="1579880" lvl="3" indent="-374015" algn="l">
              <a:lnSpc>
                <a:spcPts val="3640"/>
              </a:lnSpc>
              <a:buFont typeface="Arial"/>
              <a:buChar char="•"/>
            </a:pPr>
            <a:r>
              <a:rPr lang="en-US" sz="2400">
                <a:solidFill>
                  <a:srgbClr val="000000"/>
                </a:solidFill>
                <a:latin typeface="Verdana Pro"/>
                <a:ea typeface="Verdana"/>
                <a:cs typeface="Verdana"/>
                <a:sym typeface="Verdana"/>
              </a:rPr>
              <a:t>Next steps</a:t>
            </a:r>
            <a:endParaRPr lang="en-US" sz="2400">
              <a:solidFill>
                <a:srgbClr val="000000"/>
              </a:solidFill>
              <a:latin typeface="Verdana Pro"/>
              <a:ea typeface="Verdana"/>
              <a:cs typeface="Verdana"/>
            </a:endParaRPr>
          </a:p>
          <a:p>
            <a:pPr marL="561340" lvl="1" indent="-280670" algn="l">
              <a:lnSpc>
                <a:spcPts val="3640"/>
              </a:lnSpc>
              <a:buFont typeface="Arial"/>
              <a:buChar char="•"/>
            </a:pPr>
            <a:r>
              <a:rPr lang="en-US" sz="2600" b="1">
                <a:solidFill>
                  <a:srgbClr val="000000"/>
                </a:solidFill>
                <a:latin typeface="Verdana Bold"/>
                <a:ea typeface="Verdana Bold"/>
                <a:cs typeface="Verdana Bold"/>
                <a:sym typeface="Verdana Bold"/>
              </a:rPr>
              <a:t> Adjournment (1 minute)</a:t>
            </a:r>
            <a:endParaRPr lang="en-US" sz="2600" b="1">
              <a:solidFill>
                <a:srgbClr val="000000"/>
              </a:solidFill>
              <a:latin typeface="Verdana Bold"/>
              <a:ea typeface="Verdana Bold"/>
              <a:cs typeface="Verdana Bold"/>
            </a:endParaRPr>
          </a:p>
          <a:p>
            <a:pPr algn="l">
              <a:lnSpc>
                <a:spcPts val="5040"/>
              </a:lnSpc>
            </a:pPr>
            <a:endParaRPr lang="en-US" sz="2600" b="1">
              <a:solidFill>
                <a:srgbClr val="000000"/>
              </a:solidFill>
              <a:latin typeface="Verdana Bold"/>
              <a:ea typeface="Verdana Bold"/>
              <a:cs typeface="Verdana Bold"/>
              <a:sym typeface="Verdana Bold"/>
            </a:endParaRPr>
          </a:p>
        </p:txBody>
      </p:sp>
    </p:spTree>
  </p:cSld>
  <p:clrMapOvr>
    <a:masterClrMapping/>
  </p:clrMapOvr>
  <p:transition>
    <p:fade/>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3" name="Group 3"/>
          <p:cNvGrpSpPr/>
          <p:nvPr/>
        </p:nvGrpSpPr>
        <p:grpSpPr>
          <a:xfrm>
            <a:off x="15149490" y="9540517"/>
            <a:ext cx="2607150" cy="578714"/>
            <a:chOff x="0" y="0"/>
            <a:chExt cx="3476200" cy="771619"/>
          </a:xfrm>
        </p:grpSpPr>
        <p:sp>
          <p:nvSpPr>
            <p:cNvPr id="4" name="Freeform 4"/>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5"/>
              <a:stretch>
                <a:fillRect t="-291" r="1" b="-286"/>
              </a:stretch>
            </a:blipFill>
          </p:spPr>
        </p:sp>
      </p:grpSp>
      <p:grpSp>
        <p:nvGrpSpPr>
          <p:cNvPr id="5" name="Group 5"/>
          <p:cNvGrpSpPr/>
          <p:nvPr/>
        </p:nvGrpSpPr>
        <p:grpSpPr>
          <a:xfrm>
            <a:off x="995362" y="1977687"/>
            <a:ext cx="1487594" cy="66675"/>
            <a:chOff x="0" y="0"/>
            <a:chExt cx="1983459" cy="88900"/>
          </a:xfrm>
        </p:grpSpPr>
        <p:sp>
          <p:nvSpPr>
            <p:cNvPr id="6" name="Freeform 6"/>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sp>
      </p:grpSp>
      <p:grpSp>
        <p:nvGrpSpPr>
          <p:cNvPr id="7" name="Group 7"/>
          <p:cNvGrpSpPr/>
          <p:nvPr/>
        </p:nvGrpSpPr>
        <p:grpSpPr>
          <a:xfrm>
            <a:off x="12113773" y="7305862"/>
            <a:ext cx="5936967" cy="1791504"/>
            <a:chOff x="0" y="0"/>
            <a:chExt cx="1563646" cy="471836"/>
          </a:xfrm>
        </p:grpSpPr>
        <p:sp>
          <p:nvSpPr>
            <p:cNvPr id="8" name="Freeform 8"/>
            <p:cNvSpPr/>
            <p:nvPr/>
          </p:nvSpPr>
          <p:spPr>
            <a:xfrm>
              <a:off x="0" y="0"/>
              <a:ext cx="1563646" cy="471836"/>
            </a:xfrm>
            <a:custGeom>
              <a:avLst/>
              <a:gdLst/>
              <a:ahLst/>
              <a:cxnLst/>
              <a:rect l="l" t="t" r="r" b="b"/>
              <a:pathLst>
                <a:path w="1563646" h="471836">
                  <a:moveTo>
                    <a:pt x="48249" y="0"/>
                  </a:moveTo>
                  <a:lnTo>
                    <a:pt x="1515397" y="0"/>
                  </a:lnTo>
                  <a:cubicBezTo>
                    <a:pt x="1542044" y="0"/>
                    <a:pt x="1563646" y="21602"/>
                    <a:pt x="1563646" y="48249"/>
                  </a:cubicBezTo>
                  <a:lnTo>
                    <a:pt x="1563646" y="423588"/>
                  </a:lnTo>
                  <a:cubicBezTo>
                    <a:pt x="1563646" y="436384"/>
                    <a:pt x="1558562" y="448656"/>
                    <a:pt x="1549514" y="457705"/>
                  </a:cubicBezTo>
                  <a:cubicBezTo>
                    <a:pt x="1540466" y="466753"/>
                    <a:pt x="1528193" y="471836"/>
                    <a:pt x="1515397" y="471836"/>
                  </a:cubicBezTo>
                  <a:lnTo>
                    <a:pt x="48249" y="471836"/>
                  </a:lnTo>
                  <a:cubicBezTo>
                    <a:pt x="21602" y="471836"/>
                    <a:pt x="0" y="450235"/>
                    <a:pt x="0" y="423588"/>
                  </a:cubicBezTo>
                  <a:lnTo>
                    <a:pt x="0" y="48249"/>
                  </a:lnTo>
                  <a:cubicBezTo>
                    <a:pt x="0" y="21602"/>
                    <a:pt x="21602" y="0"/>
                    <a:pt x="48249" y="0"/>
                  </a:cubicBezTo>
                  <a:close/>
                </a:path>
              </a:pathLst>
            </a:custGeom>
            <a:solidFill>
              <a:srgbClr val="FFFFFF"/>
            </a:solidFill>
            <a:ln w="38100" cap="rnd">
              <a:solidFill>
                <a:srgbClr val="B49759"/>
              </a:solidFill>
              <a:prstDash val="solid"/>
              <a:round/>
            </a:ln>
          </p:spPr>
        </p:sp>
        <p:sp>
          <p:nvSpPr>
            <p:cNvPr id="9" name="TextBox 9"/>
            <p:cNvSpPr txBox="1"/>
            <p:nvPr/>
          </p:nvSpPr>
          <p:spPr>
            <a:xfrm>
              <a:off x="0" y="-28575"/>
              <a:ext cx="1563646" cy="500411"/>
            </a:xfrm>
            <a:prstGeom prst="rect">
              <a:avLst/>
            </a:prstGeom>
          </p:spPr>
          <p:txBody>
            <a:bodyPr lIns="50800" tIns="50800" rIns="50800" bIns="50800" rtlCol="0" anchor="ctr"/>
            <a:lstStyle/>
            <a:p>
              <a:pPr algn="ctr">
                <a:lnSpc>
                  <a:spcPts val="2799"/>
                </a:lnSpc>
              </a:pPr>
              <a:endParaRPr/>
            </a:p>
          </p:txBody>
        </p:sp>
      </p:grpSp>
      <p:sp>
        <p:nvSpPr>
          <p:cNvPr id="10" name="Freeform 10"/>
          <p:cNvSpPr/>
          <p:nvPr/>
        </p:nvSpPr>
        <p:spPr>
          <a:xfrm>
            <a:off x="12404053" y="7488716"/>
            <a:ext cx="610585" cy="555633"/>
          </a:xfrm>
          <a:custGeom>
            <a:avLst/>
            <a:gdLst/>
            <a:ahLst/>
            <a:cxnLst/>
            <a:rect l="l" t="t" r="r" b="b"/>
            <a:pathLst>
              <a:path w="610585" h="555633">
                <a:moveTo>
                  <a:pt x="0" y="0"/>
                </a:moveTo>
                <a:lnTo>
                  <a:pt x="610585" y="0"/>
                </a:lnTo>
                <a:lnTo>
                  <a:pt x="610585" y="555633"/>
                </a:lnTo>
                <a:lnTo>
                  <a:pt x="0" y="55563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1" name="Freeform 11"/>
          <p:cNvSpPr/>
          <p:nvPr/>
        </p:nvSpPr>
        <p:spPr>
          <a:xfrm>
            <a:off x="12602012" y="2044361"/>
            <a:ext cx="4534215" cy="4114800"/>
          </a:xfrm>
          <a:custGeom>
            <a:avLst/>
            <a:gdLst/>
            <a:ahLst/>
            <a:cxnLst/>
            <a:rect l="l" t="t" r="r" b="b"/>
            <a:pathLst>
              <a:path w="4534215" h="4114800">
                <a:moveTo>
                  <a:pt x="0" y="0"/>
                </a:moveTo>
                <a:lnTo>
                  <a:pt x="4534215" y="0"/>
                </a:lnTo>
                <a:lnTo>
                  <a:pt x="4534215"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2" name="TextBox 12"/>
          <p:cNvSpPr txBox="1"/>
          <p:nvPr/>
        </p:nvSpPr>
        <p:spPr>
          <a:xfrm>
            <a:off x="1028700" y="838200"/>
            <a:ext cx="16230600" cy="927075"/>
          </a:xfrm>
          <a:prstGeom prst="rect">
            <a:avLst/>
          </a:prstGeom>
        </p:spPr>
        <p:txBody>
          <a:bodyPr lIns="0" tIns="0" rIns="0" bIns="0" rtlCol="0" anchor="t">
            <a:spAutoFit/>
          </a:bodyPr>
          <a:lstStyle/>
          <a:p>
            <a:pPr algn="l">
              <a:lnSpc>
                <a:spcPts val="7698"/>
              </a:lnSpc>
            </a:pPr>
            <a:r>
              <a:rPr lang="en-US" sz="5498" b="1">
                <a:solidFill>
                  <a:srgbClr val="003874"/>
                </a:solidFill>
                <a:latin typeface="Verdana Bold"/>
                <a:ea typeface="Verdana Bold"/>
                <a:cs typeface="Verdana Bold"/>
                <a:sym typeface="Verdana Bold"/>
              </a:rPr>
              <a:t>Club bylaws and policies</a:t>
            </a:r>
          </a:p>
        </p:txBody>
      </p:sp>
      <p:sp>
        <p:nvSpPr>
          <p:cNvPr id="13" name="TextBox 13"/>
          <p:cNvSpPr txBox="1"/>
          <p:nvPr/>
        </p:nvSpPr>
        <p:spPr>
          <a:xfrm>
            <a:off x="880240" y="2187237"/>
            <a:ext cx="8747075" cy="2307374"/>
          </a:xfrm>
          <a:prstGeom prst="rect">
            <a:avLst/>
          </a:prstGeom>
        </p:spPr>
        <p:txBody>
          <a:bodyPr lIns="0" tIns="0" rIns="0" bIns="0" rtlCol="0" anchor="t">
            <a:spAutoFit/>
          </a:bodyPr>
          <a:lstStyle/>
          <a:p>
            <a:pPr marL="712470" lvl="1" indent="-356235" algn="l">
              <a:lnSpc>
                <a:spcPts val="4616"/>
              </a:lnSpc>
              <a:buFont typeface="Arial"/>
              <a:buChar char="•"/>
            </a:pPr>
            <a:r>
              <a:rPr lang="en-US" sz="3300">
                <a:solidFill>
                  <a:srgbClr val="000000"/>
                </a:solidFill>
                <a:latin typeface="Verdana Pro"/>
                <a:ea typeface="Verdana"/>
                <a:cs typeface="Verdana"/>
                <a:sym typeface="Verdana"/>
              </a:rPr>
              <a:t>Purpose of club bylaws</a:t>
            </a:r>
            <a:endParaRPr lang="en-US" sz="3300">
              <a:solidFill>
                <a:srgbClr val="000000"/>
              </a:solidFill>
              <a:latin typeface="Verdana Pro"/>
              <a:ea typeface="Verdana"/>
              <a:cs typeface="Verdana"/>
            </a:endParaRPr>
          </a:p>
          <a:p>
            <a:pPr marL="712470" lvl="1" indent="-356235" algn="l">
              <a:lnSpc>
                <a:spcPts val="4616"/>
              </a:lnSpc>
              <a:buFont typeface="Arial"/>
              <a:buChar char="•"/>
            </a:pPr>
            <a:r>
              <a:rPr lang="en-US" sz="3300">
                <a:solidFill>
                  <a:srgbClr val="000000"/>
                </a:solidFill>
                <a:latin typeface="Verdana Pro"/>
                <a:ea typeface="Verdana"/>
                <a:cs typeface="Verdana"/>
                <a:sym typeface="Verdana"/>
              </a:rPr>
              <a:t>When to reference them</a:t>
            </a:r>
            <a:endParaRPr lang="en-US" sz="3300">
              <a:solidFill>
                <a:srgbClr val="000000"/>
              </a:solidFill>
              <a:latin typeface="Verdana Pro"/>
              <a:ea typeface="Verdana"/>
              <a:cs typeface="Verdana"/>
            </a:endParaRPr>
          </a:p>
          <a:p>
            <a:pPr marL="712470" lvl="1" indent="-356235" algn="l">
              <a:lnSpc>
                <a:spcPts val="4616"/>
              </a:lnSpc>
              <a:buFont typeface="Arial"/>
              <a:buChar char="•"/>
            </a:pPr>
            <a:r>
              <a:rPr lang="en-US" sz="3300">
                <a:solidFill>
                  <a:srgbClr val="000000"/>
                </a:solidFill>
                <a:latin typeface="Verdana Pro"/>
                <a:ea typeface="Verdana"/>
                <a:cs typeface="Verdana"/>
                <a:sym typeface="Verdana"/>
              </a:rPr>
              <a:t>Decisions that require bylaw authority</a:t>
            </a:r>
            <a:endParaRPr lang="en-US" sz="3300">
              <a:solidFill>
                <a:srgbClr val="000000"/>
              </a:solidFill>
              <a:latin typeface="Verdana Pro"/>
              <a:ea typeface="Verdana"/>
              <a:cs typeface="Verdana"/>
            </a:endParaRPr>
          </a:p>
          <a:p>
            <a:pPr marL="712470" lvl="1" indent="-356235" algn="l">
              <a:lnSpc>
                <a:spcPts val="4616"/>
              </a:lnSpc>
              <a:buFont typeface="Arial"/>
              <a:buChar char="•"/>
            </a:pPr>
            <a:r>
              <a:rPr lang="en-US" sz="3300">
                <a:solidFill>
                  <a:srgbClr val="000000"/>
                </a:solidFill>
                <a:latin typeface="Verdana Pro"/>
                <a:ea typeface="Verdana"/>
                <a:cs typeface="Verdana"/>
                <a:sym typeface="Verdana"/>
              </a:rPr>
              <a:t>Where leaders can access them</a:t>
            </a:r>
            <a:endParaRPr lang="en-US" sz="3300">
              <a:solidFill>
                <a:srgbClr val="000000"/>
              </a:solidFill>
              <a:latin typeface="Verdana Pro"/>
              <a:ea typeface="Verdana"/>
              <a:cs typeface="Verdana"/>
            </a:endParaRPr>
          </a:p>
        </p:txBody>
      </p:sp>
      <p:sp>
        <p:nvSpPr>
          <p:cNvPr id="14" name="TextBox 14"/>
          <p:cNvSpPr txBox="1"/>
          <p:nvPr/>
        </p:nvSpPr>
        <p:spPr>
          <a:xfrm>
            <a:off x="13160679" y="7494449"/>
            <a:ext cx="1992335" cy="390813"/>
          </a:xfrm>
          <a:prstGeom prst="rect">
            <a:avLst/>
          </a:prstGeom>
        </p:spPr>
        <p:txBody>
          <a:bodyPr wrap="square" lIns="0" tIns="0" rIns="0" bIns="0" rtlCol="0" anchor="t">
            <a:spAutoFit/>
          </a:bodyPr>
          <a:lstStyle/>
          <a:p>
            <a:pPr algn="ctr">
              <a:lnSpc>
                <a:spcPts val="3360"/>
              </a:lnSpc>
              <a:spcBef>
                <a:spcPct val="0"/>
              </a:spcBef>
            </a:pPr>
            <a:r>
              <a:rPr lang="en-US" sz="2400" b="1">
                <a:solidFill>
                  <a:srgbClr val="003874"/>
                </a:solidFill>
                <a:latin typeface="Verdana Bold"/>
                <a:ea typeface="Verdana Bold"/>
                <a:cs typeface="Verdana Bold"/>
                <a:sym typeface="Verdana Bold"/>
              </a:rPr>
              <a:t>Resources:</a:t>
            </a:r>
          </a:p>
        </p:txBody>
      </p:sp>
      <p:sp>
        <p:nvSpPr>
          <p:cNvPr id="15" name="TextBox 15"/>
          <p:cNvSpPr txBox="1"/>
          <p:nvPr/>
        </p:nvSpPr>
        <p:spPr>
          <a:xfrm>
            <a:off x="13160679" y="8006249"/>
            <a:ext cx="4495946" cy="692150"/>
          </a:xfrm>
          <a:prstGeom prst="rect">
            <a:avLst/>
          </a:prstGeom>
        </p:spPr>
        <p:txBody>
          <a:bodyPr lIns="0" tIns="0" rIns="0" bIns="0" rtlCol="0" anchor="t">
            <a:spAutoFit/>
          </a:bodyPr>
          <a:lstStyle/>
          <a:p>
            <a:pPr algn="l">
              <a:lnSpc>
                <a:spcPts val="2800"/>
              </a:lnSpc>
              <a:spcBef>
                <a:spcPct val="0"/>
              </a:spcBef>
            </a:pPr>
            <a:r>
              <a:rPr lang="en-US" sz="2000" b="1" u="sng">
                <a:solidFill>
                  <a:srgbClr val="003874"/>
                </a:solidFill>
                <a:latin typeface="Verdana Bold"/>
                <a:ea typeface="Verdana Bold"/>
                <a:cs typeface="Verdana Bold"/>
                <a:sym typeface="Verdana Bold"/>
                <a:hlinkClick r:id="rId10" tooltip="https://www.kiwanis.org/members/governance-finances/kiwanis-club-bylaws-member/"/>
              </a:rPr>
              <a:t>Standard Form for Club Bylaws</a:t>
            </a:r>
          </a:p>
          <a:p>
            <a:pPr algn="l">
              <a:lnSpc>
                <a:spcPts val="2800"/>
              </a:lnSpc>
              <a:spcBef>
                <a:spcPct val="0"/>
              </a:spcBef>
            </a:pPr>
            <a:r>
              <a:rPr lang="en-US" sz="2000" b="1" u="sng">
                <a:solidFill>
                  <a:srgbClr val="003874"/>
                </a:solidFill>
                <a:latin typeface="Verdana Bold"/>
                <a:ea typeface="Verdana Bold"/>
                <a:cs typeface="Verdana Bold"/>
                <a:sym typeface="Verdana Bold"/>
                <a:hlinkClick r:id="rId11" tooltip="https://www.kiwanis.org/wp-content/uploads/2025/03/FAQ-for-new-club-bylaws-updated-2025.pdf"/>
              </a:rPr>
              <a:t>Frequently asked questions</a:t>
            </a:r>
          </a:p>
        </p:txBody>
      </p:sp>
    </p:spTree>
  </p:cSld>
  <p:clrMapOvr>
    <a:masterClrMapping/>
  </p:clrMapOvr>
  <p:transition>
    <p:fade/>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3" name="Group 3"/>
          <p:cNvGrpSpPr/>
          <p:nvPr/>
        </p:nvGrpSpPr>
        <p:grpSpPr>
          <a:xfrm>
            <a:off x="15149490" y="9540517"/>
            <a:ext cx="2607150" cy="578714"/>
            <a:chOff x="0" y="0"/>
            <a:chExt cx="3476200" cy="771619"/>
          </a:xfrm>
        </p:grpSpPr>
        <p:sp>
          <p:nvSpPr>
            <p:cNvPr id="4" name="Freeform 4"/>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5"/>
              <a:stretch>
                <a:fillRect t="-291" r="1" b="-286"/>
              </a:stretch>
            </a:blipFill>
          </p:spPr>
        </p:sp>
      </p:grpSp>
      <p:sp>
        <p:nvSpPr>
          <p:cNvPr id="5" name="TextBox 5"/>
          <p:cNvSpPr txBox="1"/>
          <p:nvPr/>
        </p:nvSpPr>
        <p:spPr>
          <a:xfrm>
            <a:off x="1028700" y="838200"/>
            <a:ext cx="16230600" cy="927075"/>
          </a:xfrm>
          <a:prstGeom prst="rect">
            <a:avLst/>
          </a:prstGeom>
        </p:spPr>
        <p:txBody>
          <a:bodyPr lIns="0" tIns="0" rIns="0" bIns="0" rtlCol="0" anchor="t">
            <a:spAutoFit/>
          </a:bodyPr>
          <a:lstStyle/>
          <a:p>
            <a:pPr algn="l">
              <a:lnSpc>
                <a:spcPts val="7698"/>
              </a:lnSpc>
            </a:pPr>
            <a:r>
              <a:rPr lang="en-US" sz="5498" b="1">
                <a:solidFill>
                  <a:srgbClr val="003874"/>
                </a:solidFill>
                <a:latin typeface="Verdana Bold"/>
                <a:ea typeface="Verdana Bold"/>
                <a:cs typeface="Verdana Bold"/>
                <a:sym typeface="Verdana Bold"/>
              </a:rPr>
              <a:t>Transparency and communication</a:t>
            </a:r>
          </a:p>
        </p:txBody>
      </p:sp>
      <p:grpSp>
        <p:nvGrpSpPr>
          <p:cNvPr id="6" name="Group 6"/>
          <p:cNvGrpSpPr/>
          <p:nvPr/>
        </p:nvGrpSpPr>
        <p:grpSpPr>
          <a:xfrm>
            <a:off x="995362" y="1977687"/>
            <a:ext cx="1487594" cy="66675"/>
            <a:chOff x="0" y="0"/>
            <a:chExt cx="1983459" cy="88900"/>
          </a:xfrm>
        </p:grpSpPr>
        <p:sp>
          <p:nvSpPr>
            <p:cNvPr id="7" name="Freeform 7"/>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sp>
      </p:grpSp>
      <p:sp>
        <p:nvSpPr>
          <p:cNvPr id="8" name="Freeform 8"/>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sp>
        <p:nvSpPr>
          <p:cNvPr id="9" name="Freeform 9"/>
          <p:cNvSpPr/>
          <p:nvPr/>
        </p:nvSpPr>
        <p:spPr>
          <a:xfrm>
            <a:off x="12338265" y="2044362"/>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0" name="TextBox 10"/>
          <p:cNvSpPr txBox="1"/>
          <p:nvPr/>
        </p:nvSpPr>
        <p:spPr>
          <a:xfrm>
            <a:off x="1191739" y="2187236"/>
            <a:ext cx="7796965" cy="1916654"/>
          </a:xfrm>
          <a:prstGeom prst="rect">
            <a:avLst/>
          </a:prstGeom>
        </p:spPr>
        <p:txBody>
          <a:bodyPr wrap="square" lIns="0" tIns="0" rIns="0" bIns="0" rtlCol="0" anchor="t">
            <a:spAutoFit/>
          </a:bodyPr>
          <a:lstStyle/>
          <a:p>
            <a:pPr marL="777240" lvl="1" indent="-388620" algn="l">
              <a:lnSpc>
                <a:spcPts val="5040"/>
              </a:lnSpc>
              <a:buFont typeface="Arial"/>
              <a:buChar char="•"/>
            </a:pPr>
            <a:r>
              <a:rPr lang="en-US" sz="3600">
                <a:solidFill>
                  <a:srgbClr val="000000"/>
                </a:solidFill>
                <a:latin typeface="Verdana Pro"/>
                <a:ea typeface="Verdana"/>
                <a:cs typeface="Verdana"/>
                <a:sym typeface="Verdana"/>
              </a:rPr>
              <a:t>Communicate decisions.</a:t>
            </a:r>
            <a:endParaRPr lang="en-US" sz="3600">
              <a:solidFill>
                <a:srgbClr val="000000"/>
              </a:solidFill>
              <a:latin typeface="Verdana Pro"/>
              <a:ea typeface="Verdana"/>
              <a:cs typeface="Verdana"/>
            </a:endParaRPr>
          </a:p>
          <a:p>
            <a:pPr marL="777240" lvl="1" indent="-388620" algn="l">
              <a:lnSpc>
                <a:spcPts val="5040"/>
              </a:lnSpc>
              <a:buFont typeface="Arial"/>
              <a:buChar char="•"/>
            </a:pPr>
            <a:r>
              <a:rPr lang="en-US" sz="3600">
                <a:solidFill>
                  <a:srgbClr val="000000"/>
                </a:solidFill>
                <a:latin typeface="Verdana Pro"/>
                <a:ea typeface="Verdana"/>
                <a:cs typeface="Verdana"/>
                <a:sym typeface="Verdana"/>
              </a:rPr>
              <a:t>Build trust.</a:t>
            </a:r>
            <a:endParaRPr lang="en-US" sz="3600">
              <a:solidFill>
                <a:srgbClr val="000000"/>
              </a:solidFill>
              <a:latin typeface="Verdana Pro"/>
              <a:ea typeface="Verdana"/>
              <a:cs typeface="Verdana"/>
            </a:endParaRPr>
          </a:p>
          <a:p>
            <a:pPr marL="777240" lvl="1" indent="-388620" algn="l">
              <a:lnSpc>
                <a:spcPts val="5040"/>
              </a:lnSpc>
              <a:buFont typeface="Arial"/>
              <a:buChar char="•"/>
            </a:pPr>
            <a:r>
              <a:rPr lang="en-US" sz="3600">
                <a:solidFill>
                  <a:srgbClr val="000000"/>
                </a:solidFill>
                <a:latin typeface="Verdana Pro"/>
                <a:ea typeface="Verdana"/>
                <a:cs typeface="Verdana"/>
                <a:sym typeface="Verdana"/>
              </a:rPr>
              <a:t>Keep members informed.</a:t>
            </a:r>
            <a:endParaRPr lang="en-US" sz="3600">
              <a:solidFill>
                <a:srgbClr val="000000"/>
              </a:solidFill>
              <a:latin typeface="Verdana Pro"/>
              <a:ea typeface="Verdana"/>
              <a:cs typeface="Verdana"/>
            </a:endParaRPr>
          </a:p>
        </p:txBody>
      </p:sp>
      <p:grpSp>
        <p:nvGrpSpPr>
          <p:cNvPr id="11" name="Group 11"/>
          <p:cNvGrpSpPr/>
          <p:nvPr/>
        </p:nvGrpSpPr>
        <p:grpSpPr>
          <a:xfrm>
            <a:off x="15149490" y="9540517"/>
            <a:ext cx="2607150" cy="578714"/>
            <a:chOff x="0" y="0"/>
            <a:chExt cx="3476200" cy="771619"/>
          </a:xfrm>
        </p:grpSpPr>
        <p:sp>
          <p:nvSpPr>
            <p:cNvPr id="12" name="Freeform 12"/>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5"/>
              <a:stretch>
                <a:fillRect t="-291" r="1" b="-286"/>
              </a:stretch>
            </a:blipFill>
          </p:spPr>
        </p:sp>
      </p:grpSp>
    </p:spTree>
  </p:cSld>
  <p:clrMapOvr>
    <a:masterClrMapping/>
  </p:clrMapOvr>
  <p:transition>
    <p:fade/>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3" name="Group 3"/>
          <p:cNvGrpSpPr/>
          <p:nvPr/>
        </p:nvGrpSpPr>
        <p:grpSpPr>
          <a:xfrm>
            <a:off x="15149490" y="9540517"/>
            <a:ext cx="2607150" cy="578714"/>
            <a:chOff x="0" y="0"/>
            <a:chExt cx="3476200" cy="771619"/>
          </a:xfrm>
        </p:grpSpPr>
        <p:sp>
          <p:nvSpPr>
            <p:cNvPr id="4" name="Freeform 4"/>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5"/>
              <a:stretch>
                <a:fillRect t="-291" r="1" b="-286"/>
              </a:stretch>
            </a:blipFill>
          </p:spPr>
        </p:sp>
      </p:grpSp>
      <p:sp>
        <p:nvSpPr>
          <p:cNvPr id="5" name="TextBox 5"/>
          <p:cNvSpPr txBox="1"/>
          <p:nvPr/>
        </p:nvSpPr>
        <p:spPr>
          <a:xfrm>
            <a:off x="1028700" y="838200"/>
            <a:ext cx="16230600" cy="927075"/>
          </a:xfrm>
          <a:prstGeom prst="rect">
            <a:avLst/>
          </a:prstGeom>
        </p:spPr>
        <p:txBody>
          <a:bodyPr lIns="0" tIns="0" rIns="0" bIns="0" rtlCol="0" anchor="t">
            <a:spAutoFit/>
          </a:bodyPr>
          <a:lstStyle/>
          <a:p>
            <a:pPr algn="l">
              <a:lnSpc>
                <a:spcPts val="7698"/>
              </a:lnSpc>
            </a:pPr>
            <a:r>
              <a:rPr lang="en-US" sz="5498" b="1">
                <a:solidFill>
                  <a:srgbClr val="003874"/>
                </a:solidFill>
                <a:latin typeface="Verdana Bold"/>
                <a:ea typeface="Verdana Bold"/>
                <a:cs typeface="Verdana Bold"/>
                <a:sym typeface="Verdana Bold"/>
              </a:rPr>
              <a:t>Handling conflict with confidence</a:t>
            </a:r>
          </a:p>
        </p:txBody>
      </p:sp>
      <p:grpSp>
        <p:nvGrpSpPr>
          <p:cNvPr id="6" name="Group 6"/>
          <p:cNvGrpSpPr/>
          <p:nvPr/>
        </p:nvGrpSpPr>
        <p:grpSpPr>
          <a:xfrm>
            <a:off x="995362" y="1977687"/>
            <a:ext cx="1487594" cy="66675"/>
            <a:chOff x="0" y="0"/>
            <a:chExt cx="1983459" cy="88900"/>
          </a:xfrm>
        </p:grpSpPr>
        <p:sp>
          <p:nvSpPr>
            <p:cNvPr id="7" name="Freeform 7"/>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sp>
      </p:grpSp>
      <p:sp>
        <p:nvSpPr>
          <p:cNvPr id="8" name="TextBox 8"/>
          <p:cNvSpPr txBox="1"/>
          <p:nvPr/>
        </p:nvSpPr>
        <p:spPr>
          <a:xfrm>
            <a:off x="995362" y="2187237"/>
            <a:ext cx="13159976" cy="4442460"/>
          </a:xfrm>
          <a:prstGeom prst="rect">
            <a:avLst/>
          </a:prstGeom>
        </p:spPr>
        <p:txBody>
          <a:bodyPr lIns="0" tIns="0" rIns="0" bIns="0" rtlCol="0" anchor="t">
            <a:spAutoFit/>
          </a:bodyPr>
          <a:lstStyle/>
          <a:p>
            <a:pPr marL="777240" lvl="1" indent="-388620" algn="l">
              <a:lnSpc>
                <a:spcPts val="5040"/>
              </a:lnSpc>
              <a:buFont typeface="Arial"/>
              <a:buChar char="•"/>
            </a:pPr>
            <a:r>
              <a:rPr lang="en-US" sz="3600">
                <a:solidFill>
                  <a:srgbClr val="000000"/>
                </a:solidFill>
                <a:latin typeface="Verdana Pro"/>
                <a:ea typeface="Verdana"/>
                <a:cs typeface="Verdana"/>
                <a:sym typeface="Verdana"/>
              </a:rPr>
              <a:t>Stay calm and address issues early.</a:t>
            </a:r>
            <a:endParaRPr lang="en-US" sz="3600" dirty="0">
              <a:solidFill>
                <a:srgbClr val="000000"/>
              </a:solidFill>
              <a:latin typeface="Verdana Pro"/>
              <a:ea typeface="Verdana"/>
              <a:cs typeface="Verdana"/>
            </a:endParaRPr>
          </a:p>
          <a:p>
            <a:pPr marL="777240" lvl="1" indent="-388620" algn="l">
              <a:lnSpc>
                <a:spcPts val="5040"/>
              </a:lnSpc>
              <a:buFont typeface="Arial"/>
              <a:buChar char="•"/>
            </a:pPr>
            <a:r>
              <a:rPr lang="en-US" sz="3600">
                <a:solidFill>
                  <a:srgbClr val="000000"/>
                </a:solidFill>
                <a:latin typeface="Verdana Pro"/>
                <a:ea typeface="Verdana"/>
                <a:cs typeface="Verdana"/>
                <a:sym typeface="Verdana"/>
              </a:rPr>
              <a:t>Listen actively and ask clarifying questions.</a:t>
            </a:r>
            <a:endParaRPr lang="en-US" sz="3600" dirty="0">
              <a:solidFill>
                <a:srgbClr val="000000"/>
              </a:solidFill>
              <a:latin typeface="Verdana Pro"/>
              <a:ea typeface="Verdana"/>
              <a:cs typeface="Verdana"/>
            </a:endParaRPr>
          </a:p>
          <a:p>
            <a:pPr marL="777240" lvl="1" indent="-388620" algn="l">
              <a:lnSpc>
                <a:spcPts val="5040"/>
              </a:lnSpc>
              <a:buFont typeface="Arial"/>
              <a:buChar char="•"/>
            </a:pPr>
            <a:r>
              <a:rPr lang="en-US" sz="3600">
                <a:solidFill>
                  <a:srgbClr val="000000"/>
                </a:solidFill>
                <a:latin typeface="Verdana Pro"/>
                <a:ea typeface="Verdana"/>
                <a:cs typeface="Verdana"/>
                <a:sym typeface="Verdana"/>
              </a:rPr>
              <a:t>Redirect focus to shared goals and the club’s mission.</a:t>
            </a:r>
            <a:endParaRPr lang="en-US" sz="3600" dirty="0">
              <a:solidFill>
                <a:srgbClr val="000000"/>
              </a:solidFill>
              <a:latin typeface="Verdana Pro"/>
              <a:ea typeface="Verdana"/>
              <a:cs typeface="Verdana"/>
            </a:endParaRPr>
          </a:p>
          <a:p>
            <a:pPr marL="777240" lvl="1" indent="-388620" algn="l">
              <a:lnSpc>
                <a:spcPts val="5040"/>
              </a:lnSpc>
              <a:buFont typeface="Arial"/>
              <a:buChar char="•"/>
            </a:pPr>
            <a:r>
              <a:rPr lang="en-US" sz="3600">
                <a:solidFill>
                  <a:srgbClr val="000000"/>
                </a:solidFill>
                <a:latin typeface="Verdana Pro"/>
                <a:ea typeface="Verdana"/>
                <a:cs typeface="Verdana"/>
                <a:sym typeface="Verdana"/>
              </a:rPr>
              <a:t>Guide the discussion with structure and respect.</a:t>
            </a:r>
            <a:endParaRPr lang="en-US" sz="3600" dirty="0">
              <a:solidFill>
                <a:srgbClr val="000000"/>
              </a:solidFill>
              <a:latin typeface="Verdana Pro"/>
              <a:ea typeface="Verdana"/>
              <a:cs typeface="Verdana"/>
            </a:endParaRPr>
          </a:p>
          <a:p>
            <a:pPr marL="777240" lvl="1" indent="-388620" algn="l">
              <a:lnSpc>
                <a:spcPts val="5040"/>
              </a:lnSpc>
              <a:buFont typeface="Arial"/>
              <a:buChar char="•"/>
            </a:pPr>
            <a:r>
              <a:rPr lang="en-US" sz="3600">
                <a:solidFill>
                  <a:srgbClr val="000000"/>
                </a:solidFill>
                <a:latin typeface="Verdana Pro"/>
                <a:ea typeface="Verdana"/>
                <a:cs typeface="Verdana"/>
                <a:sym typeface="Verdana"/>
              </a:rPr>
              <a:t>Seek consensus or compromise when possible.</a:t>
            </a:r>
            <a:endParaRPr lang="en-US" sz="3600" dirty="0">
              <a:solidFill>
                <a:srgbClr val="000000"/>
              </a:solidFill>
              <a:latin typeface="Verdana Pro"/>
              <a:ea typeface="Verdana"/>
              <a:cs typeface="Verdana"/>
            </a:endParaRPr>
          </a:p>
          <a:p>
            <a:pPr marL="777240" lvl="1" indent="-388620" algn="l">
              <a:lnSpc>
                <a:spcPts val="5040"/>
              </a:lnSpc>
              <a:buFont typeface="Arial"/>
              <a:buChar char="•"/>
            </a:pPr>
            <a:r>
              <a:rPr lang="en-US" sz="3600" dirty="0">
                <a:solidFill>
                  <a:srgbClr val="000000"/>
                </a:solidFill>
                <a:latin typeface="Verdana Pro"/>
                <a:ea typeface="Verdana"/>
                <a:cs typeface="Verdana"/>
                <a:sym typeface="Verdana"/>
              </a:rPr>
              <a:t>Move sensitive conversations to a private setting if needed.</a:t>
            </a:r>
            <a:endParaRPr lang="en-US" sz="3600" dirty="0">
              <a:solidFill>
                <a:srgbClr val="000000"/>
              </a:solidFill>
              <a:latin typeface="Verdana Pro"/>
              <a:ea typeface="Verdana"/>
              <a:cs typeface="Verdana"/>
            </a:endParaRPr>
          </a:p>
        </p:txBody>
      </p:sp>
      <p:grpSp>
        <p:nvGrpSpPr>
          <p:cNvPr id="9" name="Group 9"/>
          <p:cNvGrpSpPr/>
          <p:nvPr/>
        </p:nvGrpSpPr>
        <p:grpSpPr>
          <a:xfrm rot="-895637">
            <a:off x="14778925" y="1028700"/>
            <a:ext cx="2480375" cy="2419970"/>
            <a:chOff x="0" y="0"/>
            <a:chExt cx="3307167" cy="3226627"/>
          </a:xfrm>
        </p:grpSpPr>
        <p:sp>
          <p:nvSpPr>
            <p:cNvPr id="10" name="Freeform 10"/>
            <p:cNvSpPr/>
            <p:nvPr/>
          </p:nvSpPr>
          <p:spPr>
            <a:xfrm>
              <a:off x="0" y="0"/>
              <a:ext cx="3307207" cy="3226689"/>
            </a:xfrm>
            <a:custGeom>
              <a:avLst/>
              <a:gdLst/>
              <a:ahLst/>
              <a:cxnLst/>
              <a:rect l="l" t="t" r="r" b="b"/>
              <a:pathLst>
                <a:path w="3307207" h="3226689">
                  <a:moveTo>
                    <a:pt x="0" y="0"/>
                  </a:moveTo>
                  <a:lnTo>
                    <a:pt x="3307207" y="0"/>
                  </a:lnTo>
                  <a:lnTo>
                    <a:pt x="3307207" y="3226689"/>
                  </a:lnTo>
                  <a:lnTo>
                    <a:pt x="0" y="3226689"/>
                  </a:lnTo>
                  <a:lnTo>
                    <a:pt x="0" y="0"/>
                  </a:lnTo>
                  <a:close/>
                </a:path>
              </a:pathLst>
            </a:custGeom>
            <a:blipFill>
              <a:blip r:embed="rId6">
                <a:alphaModFix amt="19999"/>
              </a:blip>
              <a:stretch>
                <a:fillRect t="-22" r="1" b="-20"/>
              </a:stretch>
            </a:blipFill>
          </p:spPr>
        </p:sp>
      </p:grpSp>
    </p:spTree>
  </p:cSld>
  <p:clrMapOvr>
    <a:masterClrMapping/>
  </p:clrMapOvr>
  <p:transition>
    <p:fade/>
  </p:transition>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95362" y="2346802"/>
            <a:ext cx="1487594" cy="66675"/>
            <a:chOff x="0" y="0"/>
            <a:chExt cx="1983459" cy="88900"/>
          </a:xfrm>
        </p:grpSpPr>
        <p:sp>
          <p:nvSpPr>
            <p:cNvPr id="3" name="Freeform 3"/>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txBody>
            <a:bodyPr/>
            <a:lstStyle/>
            <a:p>
              <a:endParaRPr lang="en-US"/>
            </a:p>
          </p:txBody>
        </p:sp>
      </p:grpSp>
      <p:sp>
        <p:nvSpPr>
          <p:cNvPr id="4" name="TextBox 4"/>
          <p:cNvSpPr txBox="1"/>
          <p:nvPr/>
        </p:nvSpPr>
        <p:spPr>
          <a:xfrm>
            <a:off x="1028700" y="1239997"/>
            <a:ext cx="8115300" cy="897255"/>
          </a:xfrm>
          <a:prstGeom prst="rect">
            <a:avLst/>
          </a:prstGeom>
        </p:spPr>
        <p:txBody>
          <a:bodyPr lIns="0" tIns="0" rIns="0" bIns="0" rtlCol="0" anchor="t">
            <a:spAutoFit/>
          </a:bodyPr>
          <a:lstStyle/>
          <a:p>
            <a:pPr algn="l">
              <a:lnSpc>
                <a:spcPts val="6719"/>
              </a:lnSpc>
            </a:pPr>
            <a:r>
              <a:rPr lang="en-US" sz="4800" b="1">
                <a:solidFill>
                  <a:srgbClr val="003874"/>
                </a:solidFill>
                <a:latin typeface="Verdana Bold"/>
                <a:ea typeface="Verdana Bold"/>
                <a:cs typeface="Verdana Bold"/>
                <a:sym typeface="Verdana Bold"/>
              </a:rPr>
              <a:t>Agenda</a:t>
            </a:r>
          </a:p>
        </p:txBody>
      </p:sp>
      <p:sp>
        <p:nvSpPr>
          <p:cNvPr id="6" name="Freeform 6"/>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7" name="Group 7"/>
          <p:cNvGrpSpPr/>
          <p:nvPr/>
        </p:nvGrpSpPr>
        <p:grpSpPr>
          <a:xfrm>
            <a:off x="15149489" y="9540518"/>
            <a:ext cx="2607150" cy="578713"/>
            <a:chOff x="0" y="0"/>
            <a:chExt cx="3476200" cy="771618"/>
          </a:xfrm>
        </p:grpSpPr>
        <p:sp>
          <p:nvSpPr>
            <p:cNvPr id="8" name="Freeform 8"/>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5"/>
              <a:stretch>
                <a:fillRect t="-291" r="1" b="-286"/>
              </a:stretch>
            </a:blipFill>
          </p:spPr>
          <p:txBody>
            <a:bodyPr/>
            <a:lstStyle/>
            <a:p>
              <a:endParaRPr lang="en-US"/>
            </a:p>
          </p:txBody>
        </p:sp>
      </p:grpSp>
      <p:grpSp>
        <p:nvGrpSpPr>
          <p:cNvPr id="9" name="Group 9"/>
          <p:cNvGrpSpPr/>
          <p:nvPr/>
        </p:nvGrpSpPr>
        <p:grpSpPr>
          <a:xfrm rot="-895637">
            <a:off x="14778925" y="1028700"/>
            <a:ext cx="2480375" cy="2419970"/>
            <a:chOff x="0" y="0"/>
            <a:chExt cx="3307167" cy="3226627"/>
          </a:xfrm>
        </p:grpSpPr>
        <p:sp>
          <p:nvSpPr>
            <p:cNvPr id="10" name="Freeform 10"/>
            <p:cNvSpPr/>
            <p:nvPr/>
          </p:nvSpPr>
          <p:spPr>
            <a:xfrm>
              <a:off x="0" y="0"/>
              <a:ext cx="3307207" cy="3226689"/>
            </a:xfrm>
            <a:custGeom>
              <a:avLst/>
              <a:gdLst/>
              <a:ahLst/>
              <a:cxnLst/>
              <a:rect l="l" t="t" r="r" b="b"/>
              <a:pathLst>
                <a:path w="3307207" h="3226689">
                  <a:moveTo>
                    <a:pt x="0" y="0"/>
                  </a:moveTo>
                  <a:lnTo>
                    <a:pt x="3307207" y="0"/>
                  </a:lnTo>
                  <a:lnTo>
                    <a:pt x="3307207" y="3226689"/>
                  </a:lnTo>
                  <a:lnTo>
                    <a:pt x="0" y="3226689"/>
                  </a:lnTo>
                  <a:lnTo>
                    <a:pt x="0" y="0"/>
                  </a:lnTo>
                  <a:close/>
                </a:path>
              </a:pathLst>
            </a:custGeom>
            <a:blipFill>
              <a:blip r:embed="rId6">
                <a:alphaModFix amt="19999"/>
              </a:blip>
              <a:stretch>
                <a:fillRect t="-22" r="1" b="-20"/>
              </a:stretch>
            </a:blipFill>
          </p:spPr>
          <p:txBody>
            <a:bodyPr/>
            <a:lstStyle/>
            <a:p>
              <a:endParaRPr lang="en-US"/>
            </a:p>
          </p:txBody>
        </p:sp>
      </p:grpSp>
      <p:sp>
        <p:nvSpPr>
          <p:cNvPr id="11" name="TextBox 5">
            <a:extLst>
              <a:ext uri="{FF2B5EF4-FFF2-40B4-BE49-F238E27FC236}">
                <a16:creationId xmlns:a16="http://schemas.microsoft.com/office/drawing/2014/main" id="{C18DE287-9F83-FD23-B9B8-0121730C19F2}"/>
              </a:ext>
            </a:extLst>
          </p:cNvPr>
          <p:cNvSpPr txBox="1"/>
          <p:nvPr/>
        </p:nvSpPr>
        <p:spPr>
          <a:xfrm>
            <a:off x="4572000" y="1559185"/>
            <a:ext cx="11142135" cy="7168629"/>
          </a:xfrm>
          <a:prstGeom prst="rect">
            <a:avLst/>
          </a:prstGeom>
        </p:spPr>
        <p:txBody>
          <a:bodyPr wrap="square" lIns="0" tIns="0" rIns="0" bIns="0" rtlCol="0" anchor="t">
            <a:spAutoFit/>
          </a:bodyPr>
          <a:lstStyle/>
          <a:p>
            <a:pPr marL="735965" lvl="2" indent="-245322" algn="l">
              <a:lnSpc>
                <a:spcPts val="4320"/>
              </a:lnSpc>
              <a:buAutoNum type="arabicPeriod"/>
            </a:pPr>
            <a:r>
              <a:rPr lang="en-US" sz="3600" i="1" dirty="0">
                <a:solidFill>
                  <a:srgbClr val="000000"/>
                </a:solidFill>
                <a:latin typeface="Verdana Pro Italics"/>
                <a:ea typeface="Verdana Pro Italics"/>
                <a:cs typeface="Verdana Pro Italics"/>
                <a:sym typeface="Verdana Pro Italics"/>
              </a:rPr>
              <a:t>  Expectations</a:t>
            </a:r>
          </a:p>
          <a:p>
            <a:pPr marL="735965" lvl="2" indent="-245322" algn="l">
              <a:lnSpc>
                <a:spcPts val="4320"/>
              </a:lnSpc>
              <a:buAutoNum type="arabicPeriod"/>
            </a:pPr>
            <a:r>
              <a:rPr lang="en-US" sz="3600" i="1" dirty="0">
                <a:solidFill>
                  <a:srgbClr val="000000"/>
                </a:solidFill>
                <a:latin typeface="Verdana Pro Italics"/>
                <a:ea typeface="Verdana Pro Italics"/>
                <a:cs typeface="Verdana Pro Italics"/>
                <a:sym typeface="Verdana Pro Italics"/>
              </a:rPr>
              <a:t>  Club President role</a:t>
            </a:r>
          </a:p>
          <a:p>
            <a:pPr marL="735965" lvl="2" indent="-245322" algn="l">
              <a:lnSpc>
                <a:spcPts val="4320"/>
              </a:lnSpc>
              <a:buAutoNum type="arabicPeriod"/>
            </a:pPr>
            <a:r>
              <a:rPr lang="en-US" sz="3600" i="1" dirty="0">
                <a:solidFill>
                  <a:srgbClr val="000000"/>
                </a:solidFill>
                <a:latin typeface="Verdana Pro Italics"/>
                <a:ea typeface="Verdana Pro Italics"/>
                <a:cs typeface="Verdana Pro Italics"/>
                <a:sym typeface="Verdana Pro Italics"/>
              </a:rPr>
              <a:t>  Year at a Glance</a:t>
            </a:r>
          </a:p>
          <a:p>
            <a:pPr marL="735965" lvl="2" indent="-245322" algn="l">
              <a:lnSpc>
                <a:spcPts val="4320"/>
              </a:lnSpc>
              <a:buAutoNum type="arabicPeriod"/>
            </a:pPr>
            <a:r>
              <a:rPr lang="en-US" sz="3600" i="1" dirty="0">
                <a:solidFill>
                  <a:srgbClr val="000000"/>
                </a:solidFill>
                <a:latin typeface="Verdana Pro Italics"/>
                <a:ea typeface="Verdana Pro Italics"/>
                <a:cs typeface="Verdana Pro Italics"/>
                <a:sym typeface="Verdana Pro Italics"/>
              </a:rPr>
              <a:t>  Resources</a:t>
            </a:r>
          </a:p>
          <a:p>
            <a:pPr marL="735965" lvl="2" indent="-245322" algn="l">
              <a:lnSpc>
                <a:spcPts val="4320"/>
              </a:lnSpc>
              <a:buAutoNum type="arabicPeriod"/>
            </a:pPr>
            <a:r>
              <a:rPr lang="en-US" sz="3600" i="1" dirty="0">
                <a:solidFill>
                  <a:srgbClr val="000000"/>
                </a:solidFill>
                <a:latin typeface="Verdana Pro Italics"/>
                <a:ea typeface="Verdana Pro Italics"/>
                <a:cs typeface="Verdana Pro Italics"/>
                <a:sym typeface="Verdana Pro Italics"/>
              </a:rPr>
              <a:t>  Planning and goal setting</a:t>
            </a:r>
          </a:p>
          <a:p>
            <a:pPr marL="735965" lvl="2" indent="-245322" algn="l">
              <a:lnSpc>
                <a:spcPts val="4320"/>
              </a:lnSpc>
              <a:buAutoNum type="arabicPeriod"/>
            </a:pPr>
            <a:r>
              <a:rPr lang="en-US" sz="3600" i="1" dirty="0">
                <a:solidFill>
                  <a:srgbClr val="000000"/>
                </a:solidFill>
                <a:latin typeface="Verdana Pro Italics"/>
                <a:ea typeface="Verdana Pro Italics"/>
                <a:cs typeface="Verdana Pro Italics"/>
                <a:sym typeface="Verdana Pro Italics"/>
              </a:rPr>
              <a:t>  Committees and delegation</a:t>
            </a:r>
          </a:p>
          <a:p>
            <a:pPr marL="735965" lvl="2" indent="-245322" algn="l">
              <a:lnSpc>
                <a:spcPts val="4320"/>
              </a:lnSpc>
              <a:buAutoNum type="arabicPeriod"/>
            </a:pPr>
            <a:r>
              <a:rPr lang="en-US" sz="3600" i="1" dirty="0">
                <a:solidFill>
                  <a:srgbClr val="000000"/>
                </a:solidFill>
                <a:latin typeface="Verdana Pro Italics"/>
                <a:ea typeface="Verdana Pro Italics"/>
                <a:cs typeface="Verdana Pro Italics"/>
                <a:sym typeface="Verdana Pro Italics"/>
              </a:rPr>
              <a:t>  Meetings</a:t>
            </a:r>
          </a:p>
          <a:p>
            <a:pPr marL="735965" lvl="2" indent="-245322" algn="l">
              <a:lnSpc>
                <a:spcPts val="4320"/>
              </a:lnSpc>
              <a:buAutoNum type="arabicPeriod"/>
            </a:pPr>
            <a:r>
              <a:rPr lang="en-US" sz="3600" i="1" dirty="0">
                <a:solidFill>
                  <a:srgbClr val="000000"/>
                </a:solidFill>
                <a:latin typeface="Verdana Pro Italics"/>
                <a:ea typeface="Verdana Pro Italics"/>
                <a:cs typeface="Verdana Pro Italics"/>
                <a:sym typeface="Verdana Pro Italics"/>
              </a:rPr>
              <a:t>  Membership growth and care</a:t>
            </a:r>
          </a:p>
          <a:p>
            <a:pPr marL="735965" lvl="2" indent="-245322" algn="l">
              <a:lnSpc>
                <a:spcPts val="4320"/>
              </a:lnSpc>
              <a:buAutoNum type="arabicPeriod"/>
            </a:pPr>
            <a:r>
              <a:rPr lang="en-US" sz="3600" i="1" dirty="0">
                <a:solidFill>
                  <a:srgbClr val="000000"/>
                </a:solidFill>
                <a:latin typeface="Verdana Pro Italics"/>
                <a:ea typeface="Verdana Pro Italics"/>
                <a:cs typeface="Verdana Pro Italics"/>
                <a:sym typeface="Verdana Pro Italics"/>
              </a:rPr>
              <a:t>  Service projects and fundraising</a:t>
            </a:r>
          </a:p>
          <a:p>
            <a:pPr marL="735965" lvl="2" indent="-245322" algn="l">
              <a:lnSpc>
                <a:spcPts val="4320"/>
              </a:lnSpc>
              <a:buAutoNum type="arabicPeriod"/>
            </a:pPr>
            <a:r>
              <a:rPr lang="en-US" sz="3600" i="1" dirty="0">
                <a:solidFill>
                  <a:srgbClr val="000000"/>
                </a:solidFill>
                <a:latin typeface="Verdana Pro Italics"/>
                <a:ea typeface="Verdana Pro Italics"/>
                <a:cs typeface="Verdana Pro Italics"/>
                <a:sym typeface="Verdana Pro Italics"/>
              </a:rPr>
              <a:t> Leading inside and beyond the club</a:t>
            </a:r>
          </a:p>
          <a:p>
            <a:pPr marL="735965" lvl="2" indent="-245322" algn="l">
              <a:lnSpc>
                <a:spcPts val="4320"/>
              </a:lnSpc>
              <a:buAutoNum type="arabicPeriod"/>
            </a:pPr>
            <a:r>
              <a:rPr lang="en-US" sz="3600" i="1" dirty="0">
                <a:solidFill>
                  <a:srgbClr val="000000"/>
                </a:solidFill>
                <a:latin typeface="Verdana Pro Italics"/>
                <a:ea typeface="Verdana Pro Italics"/>
                <a:cs typeface="Verdana Pro Italics"/>
                <a:sym typeface="Verdana Pro Italics"/>
              </a:rPr>
              <a:t> SLPs (Service Leadership Programs)</a:t>
            </a:r>
          </a:p>
          <a:p>
            <a:pPr marL="735965" lvl="2" indent="-245322" algn="l">
              <a:lnSpc>
                <a:spcPts val="4320"/>
              </a:lnSpc>
              <a:buAutoNum type="arabicPeriod"/>
            </a:pPr>
            <a:r>
              <a:rPr lang="en-US" sz="3600" i="1" dirty="0">
                <a:solidFill>
                  <a:srgbClr val="000000"/>
                </a:solidFill>
                <a:latin typeface="Verdana Pro Italics"/>
                <a:ea typeface="Verdana Pro Italics"/>
                <a:cs typeface="Verdana Pro Italics"/>
                <a:sym typeface="Verdana Pro Italics"/>
              </a:rPr>
              <a:t> Sustainability and succession</a:t>
            </a:r>
          </a:p>
          <a:p>
            <a:pPr marL="735965" lvl="2" indent="-245322" algn="l">
              <a:lnSpc>
                <a:spcPts val="4320"/>
              </a:lnSpc>
              <a:buAutoNum type="arabicPeriod"/>
            </a:pPr>
            <a:r>
              <a:rPr lang="en-US" sz="3600" i="1" dirty="0">
                <a:solidFill>
                  <a:srgbClr val="000000"/>
                </a:solidFill>
                <a:latin typeface="Verdana Pro Italics"/>
                <a:ea typeface="Verdana Pro Italics"/>
                <a:cs typeface="Verdana Pro Italics"/>
                <a:sym typeface="Verdana Pro Italics"/>
              </a:rPr>
              <a:t> Q&amp;A</a:t>
            </a:r>
          </a:p>
        </p:txBody>
      </p:sp>
    </p:spTree>
  </p:cSld>
  <p:clrMapOvr>
    <a:masterClrMapping/>
  </p:clrMapOvr>
  <p:transition>
    <p:fade/>
  </p:transition>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3" name="Group 3"/>
          <p:cNvGrpSpPr/>
          <p:nvPr/>
        </p:nvGrpSpPr>
        <p:grpSpPr>
          <a:xfrm>
            <a:off x="15149489" y="9540518"/>
            <a:ext cx="2607150" cy="578713"/>
            <a:chOff x="0" y="0"/>
            <a:chExt cx="3476200" cy="771618"/>
          </a:xfrm>
        </p:grpSpPr>
        <p:sp>
          <p:nvSpPr>
            <p:cNvPr id="4" name="Freeform 4"/>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5"/>
              <a:stretch>
                <a:fillRect t="-291" r="1" b="-286"/>
              </a:stretch>
            </a:blipFill>
          </p:spPr>
        </p:sp>
      </p:grpSp>
      <p:sp>
        <p:nvSpPr>
          <p:cNvPr id="5" name="TextBox 5"/>
          <p:cNvSpPr txBox="1"/>
          <p:nvPr/>
        </p:nvSpPr>
        <p:spPr>
          <a:xfrm>
            <a:off x="1028700" y="2645616"/>
            <a:ext cx="16230600" cy="886781"/>
          </a:xfrm>
          <a:prstGeom prst="rect">
            <a:avLst/>
          </a:prstGeom>
        </p:spPr>
        <p:txBody>
          <a:bodyPr lIns="0" tIns="0" rIns="0" bIns="0" rtlCol="0" anchor="t">
            <a:spAutoFit/>
          </a:bodyPr>
          <a:lstStyle/>
          <a:p>
            <a:pPr algn="ctr">
              <a:lnSpc>
                <a:spcPts val="7698"/>
              </a:lnSpc>
            </a:pPr>
            <a:r>
              <a:rPr lang="en-US" sz="5498" b="1" dirty="0">
                <a:solidFill>
                  <a:srgbClr val="003874"/>
                </a:solidFill>
                <a:latin typeface="Verdana Bold"/>
                <a:ea typeface="Verdana Bold"/>
                <a:cs typeface="Verdana Bold"/>
                <a:sym typeface="Verdana Bold"/>
              </a:rPr>
              <a:t>CLUB PRESIDENT</a:t>
            </a:r>
          </a:p>
        </p:txBody>
      </p:sp>
      <p:sp>
        <p:nvSpPr>
          <p:cNvPr id="6" name="TextBox 6"/>
          <p:cNvSpPr txBox="1"/>
          <p:nvPr/>
        </p:nvSpPr>
        <p:spPr>
          <a:xfrm>
            <a:off x="1028700" y="4041668"/>
            <a:ext cx="16230600" cy="508127"/>
          </a:xfrm>
          <a:prstGeom prst="rect">
            <a:avLst/>
          </a:prstGeom>
        </p:spPr>
        <p:txBody>
          <a:bodyPr lIns="0" tIns="0" rIns="0" bIns="0" rtlCol="0" anchor="t">
            <a:spAutoFit/>
          </a:bodyPr>
          <a:lstStyle/>
          <a:p>
            <a:pPr algn="ctr">
              <a:lnSpc>
                <a:spcPts val="3919"/>
              </a:lnSpc>
            </a:pPr>
            <a:r>
              <a:rPr lang="en-US" sz="3600" b="1">
                <a:solidFill>
                  <a:srgbClr val="B49759"/>
                </a:solidFill>
                <a:latin typeface="Verdana Pro Bold"/>
                <a:ea typeface="Verdana Pro Bold"/>
                <a:cs typeface="Verdana Pro Bold"/>
                <a:sym typeface="Verdana Pro Bold"/>
              </a:rPr>
              <a:t>MEMBERSHIP GROWTH AND CARE</a:t>
            </a:r>
          </a:p>
        </p:txBody>
      </p:sp>
    </p:spTree>
  </p:cSld>
  <p:clrMapOvr>
    <a:masterClrMapping/>
  </p:clrMapOvr>
  <p:transition>
    <p:fade/>
  </p:transition>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3" name="Group 3"/>
          <p:cNvGrpSpPr/>
          <p:nvPr/>
        </p:nvGrpSpPr>
        <p:grpSpPr>
          <a:xfrm>
            <a:off x="15149490" y="9540517"/>
            <a:ext cx="2607150" cy="578714"/>
            <a:chOff x="0" y="0"/>
            <a:chExt cx="3476200" cy="771619"/>
          </a:xfrm>
        </p:grpSpPr>
        <p:sp>
          <p:nvSpPr>
            <p:cNvPr id="4" name="Freeform 4"/>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5"/>
              <a:stretch>
                <a:fillRect t="-291" r="1" b="-286"/>
              </a:stretch>
            </a:blipFill>
          </p:spPr>
        </p:sp>
      </p:grpSp>
      <p:grpSp>
        <p:nvGrpSpPr>
          <p:cNvPr id="5" name="Group 5"/>
          <p:cNvGrpSpPr/>
          <p:nvPr/>
        </p:nvGrpSpPr>
        <p:grpSpPr>
          <a:xfrm>
            <a:off x="995362" y="1977687"/>
            <a:ext cx="1487594" cy="66675"/>
            <a:chOff x="0" y="0"/>
            <a:chExt cx="1983459" cy="88900"/>
          </a:xfrm>
        </p:grpSpPr>
        <p:sp>
          <p:nvSpPr>
            <p:cNvPr id="6" name="Freeform 6"/>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sp>
      </p:grpSp>
      <p:grpSp>
        <p:nvGrpSpPr>
          <p:cNvPr id="7" name="Group 7"/>
          <p:cNvGrpSpPr/>
          <p:nvPr/>
        </p:nvGrpSpPr>
        <p:grpSpPr>
          <a:xfrm>
            <a:off x="12885913" y="7564206"/>
            <a:ext cx="5031187" cy="1533160"/>
            <a:chOff x="0" y="0"/>
            <a:chExt cx="1325086" cy="403795"/>
          </a:xfrm>
        </p:grpSpPr>
        <p:sp>
          <p:nvSpPr>
            <p:cNvPr id="8" name="Freeform 8"/>
            <p:cNvSpPr/>
            <p:nvPr/>
          </p:nvSpPr>
          <p:spPr>
            <a:xfrm>
              <a:off x="0" y="0"/>
              <a:ext cx="1325086" cy="403795"/>
            </a:xfrm>
            <a:custGeom>
              <a:avLst/>
              <a:gdLst/>
              <a:ahLst/>
              <a:cxnLst/>
              <a:rect l="l" t="t" r="r" b="b"/>
              <a:pathLst>
                <a:path w="1325086" h="403795">
                  <a:moveTo>
                    <a:pt x="56935" y="0"/>
                  </a:moveTo>
                  <a:lnTo>
                    <a:pt x="1268151" y="0"/>
                  </a:lnTo>
                  <a:cubicBezTo>
                    <a:pt x="1283251" y="0"/>
                    <a:pt x="1297733" y="5999"/>
                    <a:pt x="1308410" y="16676"/>
                  </a:cubicBezTo>
                  <a:cubicBezTo>
                    <a:pt x="1319088" y="27353"/>
                    <a:pt x="1325086" y="41835"/>
                    <a:pt x="1325086" y="56935"/>
                  </a:cubicBezTo>
                  <a:lnTo>
                    <a:pt x="1325086" y="346860"/>
                  </a:lnTo>
                  <a:cubicBezTo>
                    <a:pt x="1325086" y="378304"/>
                    <a:pt x="1299596" y="403795"/>
                    <a:pt x="1268151" y="403795"/>
                  </a:cubicBezTo>
                  <a:lnTo>
                    <a:pt x="56935" y="403795"/>
                  </a:lnTo>
                  <a:cubicBezTo>
                    <a:pt x="25491" y="403795"/>
                    <a:pt x="0" y="378304"/>
                    <a:pt x="0" y="346860"/>
                  </a:cubicBezTo>
                  <a:lnTo>
                    <a:pt x="0" y="56935"/>
                  </a:lnTo>
                  <a:cubicBezTo>
                    <a:pt x="0" y="25491"/>
                    <a:pt x="25491" y="0"/>
                    <a:pt x="56935" y="0"/>
                  </a:cubicBezTo>
                  <a:close/>
                </a:path>
              </a:pathLst>
            </a:custGeom>
            <a:solidFill>
              <a:srgbClr val="FFFFFF"/>
            </a:solidFill>
            <a:ln w="38100" cap="rnd">
              <a:solidFill>
                <a:srgbClr val="B49759"/>
              </a:solidFill>
              <a:prstDash val="solid"/>
              <a:round/>
            </a:ln>
          </p:spPr>
        </p:sp>
        <p:sp>
          <p:nvSpPr>
            <p:cNvPr id="9" name="TextBox 9"/>
            <p:cNvSpPr txBox="1"/>
            <p:nvPr/>
          </p:nvSpPr>
          <p:spPr>
            <a:xfrm>
              <a:off x="0" y="-28575"/>
              <a:ext cx="1325086" cy="432370"/>
            </a:xfrm>
            <a:prstGeom prst="rect">
              <a:avLst/>
            </a:prstGeom>
          </p:spPr>
          <p:txBody>
            <a:bodyPr lIns="50800" tIns="50800" rIns="50800" bIns="50800" rtlCol="0" anchor="ctr"/>
            <a:lstStyle/>
            <a:p>
              <a:pPr algn="ctr">
                <a:lnSpc>
                  <a:spcPts val="2799"/>
                </a:lnSpc>
              </a:pPr>
              <a:endParaRPr/>
            </a:p>
          </p:txBody>
        </p:sp>
      </p:grpSp>
      <p:sp>
        <p:nvSpPr>
          <p:cNvPr id="10" name="Freeform 10"/>
          <p:cNvSpPr/>
          <p:nvPr/>
        </p:nvSpPr>
        <p:spPr>
          <a:xfrm>
            <a:off x="13190123" y="7814363"/>
            <a:ext cx="580220" cy="528000"/>
          </a:xfrm>
          <a:custGeom>
            <a:avLst/>
            <a:gdLst/>
            <a:ahLst/>
            <a:cxnLst/>
            <a:rect l="l" t="t" r="r" b="b"/>
            <a:pathLst>
              <a:path w="580220" h="528000">
                <a:moveTo>
                  <a:pt x="0" y="0"/>
                </a:moveTo>
                <a:lnTo>
                  <a:pt x="580220" y="0"/>
                </a:lnTo>
                <a:lnTo>
                  <a:pt x="580220" y="528000"/>
                </a:lnTo>
                <a:lnTo>
                  <a:pt x="0" y="5280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1" name="Freeform 11"/>
          <p:cNvSpPr/>
          <p:nvPr/>
        </p:nvSpPr>
        <p:spPr>
          <a:xfrm>
            <a:off x="13344107" y="2611206"/>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2" name="TextBox 12"/>
          <p:cNvSpPr txBox="1"/>
          <p:nvPr/>
        </p:nvSpPr>
        <p:spPr>
          <a:xfrm>
            <a:off x="1028700" y="963610"/>
            <a:ext cx="16230600" cy="910565"/>
          </a:xfrm>
          <a:prstGeom prst="rect">
            <a:avLst/>
          </a:prstGeom>
        </p:spPr>
        <p:txBody>
          <a:bodyPr lIns="0" tIns="0" rIns="0" bIns="0" rtlCol="0" anchor="t">
            <a:spAutoFit/>
          </a:bodyPr>
          <a:lstStyle/>
          <a:p>
            <a:pPr algn="l">
              <a:lnSpc>
                <a:spcPts val="7558"/>
              </a:lnSpc>
            </a:pPr>
            <a:r>
              <a:rPr lang="en-US" sz="5399" b="1">
                <a:solidFill>
                  <a:srgbClr val="003874"/>
                </a:solidFill>
                <a:latin typeface="Verdana Bold"/>
                <a:ea typeface="Verdana Bold"/>
                <a:cs typeface="Verdana Bold"/>
                <a:sym typeface="Verdana Bold"/>
              </a:rPr>
              <a:t>Retaining your members</a:t>
            </a:r>
          </a:p>
        </p:txBody>
      </p:sp>
      <p:sp>
        <p:nvSpPr>
          <p:cNvPr id="13" name="TextBox 13"/>
          <p:cNvSpPr txBox="1"/>
          <p:nvPr/>
        </p:nvSpPr>
        <p:spPr>
          <a:xfrm>
            <a:off x="1028700" y="2187236"/>
            <a:ext cx="6991796" cy="1889744"/>
          </a:xfrm>
          <a:prstGeom prst="rect">
            <a:avLst/>
          </a:prstGeom>
        </p:spPr>
        <p:txBody>
          <a:bodyPr lIns="0" tIns="0" rIns="0" bIns="0" rtlCol="0" anchor="t">
            <a:spAutoFit/>
          </a:bodyPr>
          <a:lstStyle/>
          <a:p>
            <a:pPr marL="777240" lvl="1" indent="-388620" algn="l">
              <a:lnSpc>
                <a:spcPts val="5040"/>
              </a:lnSpc>
              <a:buFont typeface="Arial"/>
              <a:buChar char="•"/>
            </a:pPr>
            <a:r>
              <a:rPr lang="en-US" sz="3600">
                <a:solidFill>
                  <a:srgbClr val="000000"/>
                </a:solidFill>
                <a:latin typeface="Verdana Pro"/>
                <a:ea typeface="Verdana"/>
                <a:cs typeface="Verdana"/>
                <a:sym typeface="Verdana"/>
              </a:rPr>
              <a:t>Warm culture matters.</a:t>
            </a:r>
            <a:endParaRPr lang="en-US" sz="3600">
              <a:solidFill>
                <a:srgbClr val="000000"/>
              </a:solidFill>
              <a:latin typeface="Verdana Pro"/>
              <a:ea typeface="Verdana"/>
              <a:cs typeface="Verdana"/>
            </a:endParaRPr>
          </a:p>
          <a:p>
            <a:pPr marL="777240" lvl="1" indent="-388620" algn="l">
              <a:lnSpc>
                <a:spcPts val="5040"/>
              </a:lnSpc>
              <a:buFont typeface="Arial"/>
              <a:buChar char="•"/>
            </a:pPr>
            <a:r>
              <a:rPr lang="en-US" sz="3600">
                <a:solidFill>
                  <a:srgbClr val="000000"/>
                </a:solidFill>
                <a:latin typeface="Verdana Pro"/>
                <a:ea typeface="Verdana"/>
                <a:cs typeface="Verdana"/>
                <a:sym typeface="Verdana"/>
              </a:rPr>
              <a:t>Everyone plays a role.</a:t>
            </a:r>
            <a:endParaRPr lang="en-US" sz="3600">
              <a:solidFill>
                <a:srgbClr val="000000"/>
              </a:solidFill>
              <a:latin typeface="Verdana Pro"/>
              <a:ea typeface="Verdana"/>
              <a:cs typeface="Verdana"/>
            </a:endParaRPr>
          </a:p>
          <a:p>
            <a:pPr marL="777240" lvl="1" indent="-388620" algn="l">
              <a:lnSpc>
                <a:spcPts val="5040"/>
              </a:lnSpc>
              <a:spcBef>
                <a:spcPct val="0"/>
              </a:spcBef>
              <a:buFont typeface="Arial"/>
              <a:buChar char="•"/>
            </a:pPr>
            <a:r>
              <a:rPr lang="en-US" sz="3600">
                <a:solidFill>
                  <a:srgbClr val="000000"/>
                </a:solidFill>
                <a:latin typeface="Verdana Pro"/>
                <a:ea typeface="Verdana"/>
                <a:cs typeface="Verdana"/>
                <a:sym typeface="Verdana"/>
              </a:rPr>
              <a:t>Belonging drives retention.</a:t>
            </a:r>
            <a:endParaRPr lang="en-US" sz="3600">
              <a:solidFill>
                <a:srgbClr val="000000"/>
              </a:solidFill>
              <a:latin typeface="Verdana Pro"/>
              <a:ea typeface="Verdana"/>
              <a:cs typeface="Verdana"/>
            </a:endParaRPr>
          </a:p>
        </p:txBody>
      </p:sp>
      <p:sp>
        <p:nvSpPr>
          <p:cNvPr id="14" name="TextBox 14"/>
          <p:cNvSpPr txBox="1"/>
          <p:nvPr/>
        </p:nvSpPr>
        <p:spPr>
          <a:xfrm>
            <a:off x="13917971" y="7820863"/>
            <a:ext cx="2005782" cy="390813"/>
          </a:xfrm>
          <a:prstGeom prst="rect">
            <a:avLst/>
          </a:prstGeom>
        </p:spPr>
        <p:txBody>
          <a:bodyPr wrap="square" lIns="0" tIns="0" rIns="0" bIns="0" rtlCol="0" anchor="t">
            <a:spAutoFit/>
          </a:bodyPr>
          <a:lstStyle/>
          <a:p>
            <a:pPr algn="ctr">
              <a:lnSpc>
                <a:spcPts val="3360"/>
              </a:lnSpc>
              <a:spcBef>
                <a:spcPct val="0"/>
              </a:spcBef>
            </a:pPr>
            <a:r>
              <a:rPr lang="en-US" sz="2400" b="1">
                <a:solidFill>
                  <a:srgbClr val="003874"/>
                </a:solidFill>
                <a:latin typeface="Verdana Bold"/>
                <a:ea typeface="Verdana Bold"/>
                <a:cs typeface="Verdana Bold"/>
                <a:sym typeface="Verdana Bold"/>
              </a:rPr>
              <a:t>Resources:</a:t>
            </a:r>
          </a:p>
        </p:txBody>
      </p:sp>
      <p:sp>
        <p:nvSpPr>
          <p:cNvPr id="15" name="TextBox 15"/>
          <p:cNvSpPr txBox="1"/>
          <p:nvPr/>
        </p:nvSpPr>
        <p:spPr>
          <a:xfrm>
            <a:off x="13917971" y="8398729"/>
            <a:ext cx="3341329" cy="330200"/>
          </a:xfrm>
          <a:prstGeom prst="rect">
            <a:avLst/>
          </a:prstGeom>
        </p:spPr>
        <p:txBody>
          <a:bodyPr lIns="0" tIns="0" rIns="0" bIns="0" rtlCol="0" anchor="t">
            <a:spAutoFit/>
          </a:bodyPr>
          <a:lstStyle/>
          <a:p>
            <a:pPr algn="l">
              <a:lnSpc>
                <a:spcPts val="2799"/>
              </a:lnSpc>
              <a:spcBef>
                <a:spcPct val="0"/>
              </a:spcBef>
            </a:pPr>
            <a:r>
              <a:rPr lang="en-US" sz="1999" b="1" u="sng">
                <a:solidFill>
                  <a:srgbClr val="003874"/>
                </a:solidFill>
                <a:latin typeface="Verdana Bold"/>
                <a:ea typeface="Verdana Bold"/>
                <a:cs typeface="Verdana Bold"/>
                <a:sym typeface="Verdana Bold"/>
                <a:hlinkClick r:id="rId10" tooltip="https://www.kiwanis.org/members/build-nurture-retain/"/>
              </a:rPr>
              <a:t>Build. Nurture. Retain.</a:t>
            </a:r>
          </a:p>
        </p:txBody>
      </p:sp>
    </p:spTree>
  </p:cSld>
  <p:clrMapOvr>
    <a:masterClrMapping/>
  </p:clrMapOvr>
  <p:transition>
    <p:fade/>
  </p:transition>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11380516" y="7323616"/>
            <a:ext cx="6440347" cy="1773750"/>
            <a:chOff x="0" y="0"/>
            <a:chExt cx="1696223" cy="467160"/>
          </a:xfrm>
        </p:grpSpPr>
        <p:sp>
          <p:nvSpPr>
            <p:cNvPr id="3" name="Freeform 3"/>
            <p:cNvSpPr/>
            <p:nvPr/>
          </p:nvSpPr>
          <p:spPr>
            <a:xfrm>
              <a:off x="0" y="0"/>
              <a:ext cx="1696223" cy="467160"/>
            </a:xfrm>
            <a:custGeom>
              <a:avLst/>
              <a:gdLst/>
              <a:ahLst/>
              <a:cxnLst/>
              <a:rect l="l" t="t" r="r" b="b"/>
              <a:pathLst>
                <a:path w="1696223" h="467160">
                  <a:moveTo>
                    <a:pt x="44478" y="0"/>
                  </a:moveTo>
                  <a:lnTo>
                    <a:pt x="1651745" y="0"/>
                  </a:lnTo>
                  <a:cubicBezTo>
                    <a:pt x="1663542" y="0"/>
                    <a:pt x="1674855" y="4686"/>
                    <a:pt x="1683196" y="13027"/>
                  </a:cubicBezTo>
                  <a:cubicBezTo>
                    <a:pt x="1691537" y="21368"/>
                    <a:pt x="1696223" y="32681"/>
                    <a:pt x="1696223" y="44478"/>
                  </a:cubicBezTo>
                  <a:lnTo>
                    <a:pt x="1696223" y="422683"/>
                  </a:lnTo>
                  <a:cubicBezTo>
                    <a:pt x="1696223" y="447247"/>
                    <a:pt x="1676310" y="467160"/>
                    <a:pt x="1651745" y="467160"/>
                  </a:cubicBezTo>
                  <a:lnTo>
                    <a:pt x="44478" y="467160"/>
                  </a:lnTo>
                  <a:cubicBezTo>
                    <a:pt x="32681" y="467160"/>
                    <a:pt x="21368" y="462474"/>
                    <a:pt x="13027" y="454133"/>
                  </a:cubicBezTo>
                  <a:cubicBezTo>
                    <a:pt x="4686" y="445792"/>
                    <a:pt x="0" y="434479"/>
                    <a:pt x="0" y="422683"/>
                  </a:cubicBezTo>
                  <a:lnTo>
                    <a:pt x="0" y="44478"/>
                  </a:lnTo>
                  <a:cubicBezTo>
                    <a:pt x="0" y="32681"/>
                    <a:pt x="4686" y="21368"/>
                    <a:pt x="13027" y="13027"/>
                  </a:cubicBezTo>
                  <a:cubicBezTo>
                    <a:pt x="21368" y="4686"/>
                    <a:pt x="32681" y="0"/>
                    <a:pt x="44478" y="0"/>
                  </a:cubicBezTo>
                  <a:close/>
                </a:path>
              </a:pathLst>
            </a:custGeom>
            <a:solidFill>
              <a:srgbClr val="FFFFFF"/>
            </a:solidFill>
            <a:ln w="38100" cap="rnd">
              <a:solidFill>
                <a:srgbClr val="B49759"/>
              </a:solidFill>
              <a:prstDash val="solid"/>
              <a:round/>
            </a:ln>
          </p:spPr>
        </p:sp>
        <p:sp>
          <p:nvSpPr>
            <p:cNvPr id="4" name="TextBox 4"/>
            <p:cNvSpPr txBox="1"/>
            <p:nvPr/>
          </p:nvSpPr>
          <p:spPr>
            <a:xfrm>
              <a:off x="0" y="-28575"/>
              <a:ext cx="1696223" cy="495735"/>
            </a:xfrm>
            <a:prstGeom prst="rect">
              <a:avLst/>
            </a:prstGeom>
          </p:spPr>
          <p:txBody>
            <a:bodyPr lIns="50800" tIns="50800" rIns="50800" bIns="50800" rtlCol="0" anchor="ctr"/>
            <a:lstStyle/>
            <a:p>
              <a:pPr algn="ctr">
                <a:lnSpc>
                  <a:spcPts val="2799"/>
                </a:lnSpc>
              </a:pPr>
              <a:endParaRPr/>
            </a:p>
          </p:txBody>
        </p:sp>
      </p:grpSp>
      <p:sp>
        <p:nvSpPr>
          <p:cNvPr id="5" name="Freeform 5"/>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6" name="Group 6"/>
          <p:cNvGrpSpPr/>
          <p:nvPr/>
        </p:nvGrpSpPr>
        <p:grpSpPr>
          <a:xfrm>
            <a:off x="15149490" y="9540517"/>
            <a:ext cx="2607150" cy="578714"/>
            <a:chOff x="0" y="0"/>
            <a:chExt cx="3476200" cy="771619"/>
          </a:xfrm>
        </p:grpSpPr>
        <p:sp>
          <p:nvSpPr>
            <p:cNvPr id="7" name="Freeform 7"/>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5"/>
              <a:stretch>
                <a:fillRect t="-291" r="1" b="-286"/>
              </a:stretch>
            </a:blipFill>
          </p:spPr>
        </p:sp>
      </p:grpSp>
      <p:grpSp>
        <p:nvGrpSpPr>
          <p:cNvPr id="8" name="Group 8"/>
          <p:cNvGrpSpPr/>
          <p:nvPr/>
        </p:nvGrpSpPr>
        <p:grpSpPr>
          <a:xfrm>
            <a:off x="995362" y="1977687"/>
            <a:ext cx="1487594" cy="66675"/>
            <a:chOff x="0" y="0"/>
            <a:chExt cx="1983459" cy="88900"/>
          </a:xfrm>
        </p:grpSpPr>
        <p:sp>
          <p:nvSpPr>
            <p:cNvPr id="9" name="Freeform 9"/>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sp>
      </p:grpSp>
      <p:sp>
        <p:nvSpPr>
          <p:cNvPr id="10" name="Freeform 10"/>
          <p:cNvSpPr/>
          <p:nvPr/>
        </p:nvSpPr>
        <p:spPr>
          <a:xfrm>
            <a:off x="11764632" y="7425198"/>
            <a:ext cx="627561" cy="571081"/>
          </a:xfrm>
          <a:custGeom>
            <a:avLst/>
            <a:gdLst/>
            <a:ahLst/>
            <a:cxnLst/>
            <a:rect l="l" t="t" r="r" b="b"/>
            <a:pathLst>
              <a:path w="627561" h="571081">
                <a:moveTo>
                  <a:pt x="0" y="0"/>
                </a:moveTo>
                <a:lnTo>
                  <a:pt x="627562" y="0"/>
                </a:lnTo>
                <a:lnTo>
                  <a:pt x="627562" y="571080"/>
                </a:lnTo>
                <a:lnTo>
                  <a:pt x="0" y="57108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1" name="Freeform 11"/>
          <p:cNvSpPr/>
          <p:nvPr/>
        </p:nvSpPr>
        <p:spPr>
          <a:xfrm>
            <a:off x="12078413" y="2761141"/>
            <a:ext cx="5432079" cy="4114800"/>
          </a:xfrm>
          <a:custGeom>
            <a:avLst/>
            <a:gdLst/>
            <a:ahLst/>
            <a:cxnLst/>
            <a:rect l="l" t="t" r="r" b="b"/>
            <a:pathLst>
              <a:path w="5432079" h="4114800">
                <a:moveTo>
                  <a:pt x="0" y="0"/>
                </a:moveTo>
                <a:lnTo>
                  <a:pt x="5432079" y="0"/>
                </a:lnTo>
                <a:lnTo>
                  <a:pt x="5432079"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2" name="TextBox 12"/>
          <p:cNvSpPr txBox="1"/>
          <p:nvPr/>
        </p:nvSpPr>
        <p:spPr>
          <a:xfrm>
            <a:off x="1028700" y="838200"/>
            <a:ext cx="16230600" cy="927075"/>
          </a:xfrm>
          <a:prstGeom prst="rect">
            <a:avLst/>
          </a:prstGeom>
        </p:spPr>
        <p:txBody>
          <a:bodyPr lIns="0" tIns="0" rIns="0" bIns="0" rtlCol="0" anchor="t">
            <a:spAutoFit/>
          </a:bodyPr>
          <a:lstStyle/>
          <a:p>
            <a:pPr algn="l">
              <a:lnSpc>
                <a:spcPts val="7698"/>
              </a:lnSpc>
            </a:pPr>
            <a:r>
              <a:rPr lang="en-US" sz="5498" b="1">
                <a:solidFill>
                  <a:srgbClr val="003874"/>
                </a:solidFill>
                <a:latin typeface="Verdana Bold"/>
                <a:ea typeface="Verdana Bold"/>
                <a:cs typeface="Verdana Bold"/>
                <a:sym typeface="Verdana Bold"/>
              </a:rPr>
              <a:t>Membership growth as team effort</a:t>
            </a:r>
          </a:p>
        </p:txBody>
      </p:sp>
      <p:sp>
        <p:nvSpPr>
          <p:cNvPr id="13" name="TextBox 13"/>
          <p:cNvSpPr txBox="1"/>
          <p:nvPr/>
        </p:nvSpPr>
        <p:spPr>
          <a:xfrm>
            <a:off x="1028700" y="2333639"/>
            <a:ext cx="5511254" cy="1889744"/>
          </a:xfrm>
          <a:prstGeom prst="rect">
            <a:avLst/>
          </a:prstGeom>
        </p:spPr>
        <p:txBody>
          <a:bodyPr lIns="0" tIns="0" rIns="0" bIns="0" rtlCol="0" anchor="t">
            <a:spAutoFit/>
          </a:bodyPr>
          <a:lstStyle/>
          <a:p>
            <a:pPr marL="777240" lvl="1" indent="-388620" algn="l">
              <a:lnSpc>
                <a:spcPts val="5040"/>
              </a:lnSpc>
              <a:buFont typeface="Arial"/>
              <a:buChar char="•"/>
            </a:pPr>
            <a:r>
              <a:rPr lang="en-US" sz="3600">
                <a:solidFill>
                  <a:srgbClr val="000000"/>
                </a:solidFill>
                <a:latin typeface="Verdana Pro"/>
                <a:ea typeface="Verdana"/>
                <a:cs typeface="Verdana"/>
                <a:sym typeface="Verdana"/>
              </a:rPr>
              <a:t>Share responsibility.</a:t>
            </a:r>
            <a:endParaRPr lang="en-US" sz="3600">
              <a:solidFill>
                <a:srgbClr val="000000"/>
              </a:solidFill>
              <a:latin typeface="Verdana Pro"/>
              <a:ea typeface="Verdana"/>
              <a:cs typeface="Verdana"/>
            </a:endParaRPr>
          </a:p>
          <a:p>
            <a:pPr marL="777240" lvl="1" indent="-388620" algn="l">
              <a:lnSpc>
                <a:spcPts val="5040"/>
              </a:lnSpc>
              <a:buFont typeface="Arial"/>
              <a:buChar char="•"/>
            </a:pPr>
            <a:r>
              <a:rPr lang="en-US" sz="3600">
                <a:solidFill>
                  <a:srgbClr val="000000"/>
                </a:solidFill>
                <a:latin typeface="Verdana Pro"/>
                <a:ea typeface="Verdana"/>
                <a:cs typeface="Verdana"/>
                <a:sym typeface="Verdana"/>
              </a:rPr>
              <a:t>Build excitement.</a:t>
            </a:r>
            <a:endParaRPr lang="en-US" sz="3600">
              <a:solidFill>
                <a:srgbClr val="000000"/>
              </a:solidFill>
              <a:latin typeface="Verdana Pro"/>
              <a:ea typeface="Verdana"/>
              <a:cs typeface="Verdana"/>
            </a:endParaRPr>
          </a:p>
          <a:p>
            <a:pPr marL="777240" lvl="1" indent="-388620" algn="l">
              <a:lnSpc>
                <a:spcPts val="5040"/>
              </a:lnSpc>
              <a:buFont typeface="Arial"/>
              <a:buChar char="•"/>
            </a:pPr>
            <a:r>
              <a:rPr lang="en-US" sz="3600">
                <a:solidFill>
                  <a:srgbClr val="000000"/>
                </a:solidFill>
                <a:latin typeface="Verdana Pro"/>
                <a:ea typeface="Verdana"/>
                <a:cs typeface="Verdana"/>
                <a:sym typeface="Verdana"/>
              </a:rPr>
              <a:t>Make growth visible.</a:t>
            </a:r>
            <a:endParaRPr lang="en-US" sz="3600">
              <a:solidFill>
                <a:srgbClr val="000000"/>
              </a:solidFill>
              <a:latin typeface="Verdana Pro"/>
              <a:ea typeface="Verdana"/>
              <a:cs typeface="Verdana"/>
            </a:endParaRPr>
          </a:p>
        </p:txBody>
      </p:sp>
      <p:sp>
        <p:nvSpPr>
          <p:cNvPr id="14" name="TextBox 14"/>
          <p:cNvSpPr txBox="1"/>
          <p:nvPr/>
        </p:nvSpPr>
        <p:spPr>
          <a:xfrm>
            <a:off x="12411798" y="7439791"/>
            <a:ext cx="2073017" cy="390813"/>
          </a:xfrm>
          <a:prstGeom prst="rect">
            <a:avLst/>
          </a:prstGeom>
        </p:spPr>
        <p:txBody>
          <a:bodyPr wrap="square" lIns="0" tIns="0" rIns="0" bIns="0" rtlCol="0" anchor="t">
            <a:spAutoFit/>
          </a:bodyPr>
          <a:lstStyle/>
          <a:p>
            <a:pPr algn="ctr">
              <a:lnSpc>
                <a:spcPts val="3360"/>
              </a:lnSpc>
              <a:spcBef>
                <a:spcPct val="0"/>
              </a:spcBef>
            </a:pPr>
            <a:r>
              <a:rPr lang="en-US" sz="2400" b="1">
                <a:solidFill>
                  <a:srgbClr val="003874"/>
                </a:solidFill>
                <a:latin typeface="Verdana Bold"/>
                <a:ea typeface="Verdana Bold"/>
                <a:cs typeface="Verdana Bold"/>
                <a:sym typeface="Verdana Bold"/>
              </a:rPr>
              <a:t>Resources:</a:t>
            </a:r>
          </a:p>
        </p:txBody>
      </p:sp>
      <p:sp>
        <p:nvSpPr>
          <p:cNvPr id="15" name="TextBox 15"/>
          <p:cNvSpPr txBox="1"/>
          <p:nvPr/>
        </p:nvSpPr>
        <p:spPr>
          <a:xfrm>
            <a:off x="12492480" y="8031104"/>
            <a:ext cx="3381921" cy="330200"/>
          </a:xfrm>
          <a:prstGeom prst="rect">
            <a:avLst/>
          </a:prstGeom>
        </p:spPr>
        <p:txBody>
          <a:bodyPr lIns="0" tIns="0" rIns="0" bIns="0" rtlCol="0" anchor="t">
            <a:spAutoFit/>
          </a:bodyPr>
          <a:lstStyle/>
          <a:p>
            <a:pPr algn="l">
              <a:lnSpc>
                <a:spcPts val="2799"/>
              </a:lnSpc>
              <a:spcBef>
                <a:spcPct val="0"/>
              </a:spcBef>
            </a:pPr>
            <a:r>
              <a:rPr lang="en-US" sz="1999" b="1" u="sng">
                <a:solidFill>
                  <a:srgbClr val="003874"/>
                </a:solidFill>
                <a:latin typeface="Verdana Bold"/>
                <a:ea typeface="Verdana Bold"/>
                <a:cs typeface="Verdana Bold"/>
                <a:sym typeface="Verdana Bold"/>
                <a:hlinkClick r:id="rId10" tooltip="https://www.kiwanis.org/members/build-nurture-retain/"/>
              </a:rPr>
              <a:t>Build. Nurture. Retain.</a:t>
            </a:r>
          </a:p>
        </p:txBody>
      </p:sp>
      <p:sp>
        <p:nvSpPr>
          <p:cNvPr id="16" name="TextBox 16"/>
          <p:cNvSpPr txBox="1"/>
          <p:nvPr/>
        </p:nvSpPr>
        <p:spPr>
          <a:xfrm>
            <a:off x="12492480" y="8471159"/>
            <a:ext cx="5018012" cy="330200"/>
          </a:xfrm>
          <a:prstGeom prst="rect">
            <a:avLst/>
          </a:prstGeom>
        </p:spPr>
        <p:txBody>
          <a:bodyPr lIns="0" tIns="0" rIns="0" bIns="0" rtlCol="0" anchor="t">
            <a:spAutoFit/>
          </a:bodyPr>
          <a:lstStyle/>
          <a:p>
            <a:pPr algn="l">
              <a:lnSpc>
                <a:spcPts val="2799"/>
              </a:lnSpc>
              <a:spcBef>
                <a:spcPct val="0"/>
              </a:spcBef>
            </a:pPr>
            <a:r>
              <a:rPr lang="en-US" sz="1999" b="1" u="sng">
                <a:solidFill>
                  <a:srgbClr val="003874"/>
                </a:solidFill>
                <a:latin typeface="Verdana Bold"/>
                <a:ea typeface="Verdana Bold"/>
                <a:cs typeface="Verdana Bold"/>
                <a:sym typeface="Verdana Bold"/>
                <a:hlinkClick r:id="rId11" tooltip="https://www.kiwanis.org/wp-content/uploads/2023/07/your-kiwanis-story.pdf"/>
              </a:rPr>
              <a:t>Create your club’s elevator speech</a:t>
            </a:r>
          </a:p>
        </p:txBody>
      </p:sp>
    </p:spTree>
  </p:cSld>
  <p:clrMapOvr>
    <a:masterClrMapping/>
  </p:clrMapOvr>
  <p:transition>
    <p:fade/>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3" name="Group 3"/>
          <p:cNvGrpSpPr/>
          <p:nvPr/>
        </p:nvGrpSpPr>
        <p:grpSpPr>
          <a:xfrm>
            <a:off x="15149490" y="9540517"/>
            <a:ext cx="2607150" cy="578714"/>
            <a:chOff x="0" y="0"/>
            <a:chExt cx="3476200" cy="771619"/>
          </a:xfrm>
        </p:grpSpPr>
        <p:sp>
          <p:nvSpPr>
            <p:cNvPr id="4" name="Freeform 4"/>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5"/>
              <a:stretch>
                <a:fillRect t="-291" r="1" b="-286"/>
              </a:stretch>
            </a:blipFill>
          </p:spPr>
        </p:sp>
      </p:grpSp>
      <p:grpSp>
        <p:nvGrpSpPr>
          <p:cNvPr id="5" name="Group 5"/>
          <p:cNvGrpSpPr/>
          <p:nvPr/>
        </p:nvGrpSpPr>
        <p:grpSpPr>
          <a:xfrm>
            <a:off x="995362" y="1977687"/>
            <a:ext cx="1487594" cy="66675"/>
            <a:chOff x="0" y="0"/>
            <a:chExt cx="1983459" cy="88900"/>
          </a:xfrm>
        </p:grpSpPr>
        <p:sp>
          <p:nvSpPr>
            <p:cNvPr id="6" name="Freeform 6"/>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sp>
      </p:grpSp>
      <p:grpSp>
        <p:nvGrpSpPr>
          <p:cNvPr id="7" name="Group 7"/>
          <p:cNvGrpSpPr/>
          <p:nvPr/>
        </p:nvGrpSpPr>
        <p:grpSpPr>
          <a:xfrm>
            <a:off x="10697504" y="6162628"/>
            <a:ext cx="7162475" cy="2934738"/>
            <a:chOff x="0" y="0"/>
            <a:chExt cx="1886413" cy="772935"/>
          </a:xfrm>
        </p:grpSpPr>
        <p:sp>
          <p:nvSpPr>
            <p:cNvPr id="8" name="Freeform 8"/>
            <p:cNvSpPr/>
            <p:nvPr/>
          </p:nvSpPr>
          <p:spPr>
            <a:xfrm>
              <a:off x="0" y="0"/>
              <a:ext cx="1886413" cy="772935"/>
            </a:xfrm>
            <a:custGeom>
              <a:avLst/>
              <a:gdLst/>
              <a:ahLst/>
              <a:cxnLst/>
              <a:rect l="l" t="t" r="r" b="b"/>
              <a:pathLst>
                <a:path w="1886413" h="772935">
                  <a:moveTo>
                    <a:pt x="39993" y="0"/>
                  </a:moveTo>
                  <a:lnTo>
                    <a:pt x="1846420" y="0"/>
                  </a:lnTo>
                  <a:cubicBezTo>
                    <a:pt x="1868508" y="0"/>
                    <a:pt x="1886413" y="17906"/>
                    <a:pt x="1886413" y="39993"/>
                  </a:cubicBezTo>
                  <a:lnTo>
                    <a:pt x="1886413" y="732942"/>
                  </a:lnTo>
                  <a:cubicBezTo>
                    <a:pt x="1886413" y="755030"/>
                    <a:pt x="1868508" y="772935"/>
                    <a:pt x="1846420" y="772935"/>
                  </a:cubicBezTo>
                  <a:lnTo>
                    <a:pt x="39993" y="772935"/>
                  </a:lnTo>
                  <a:cubicBezTo>
                    <a:pt x="29386" y="772935"/>
                    <a:pt x="19214" y="768722"/>
                    <a:pt x="11714" y="761221"/>
                  </a:cubicBezTo>
                  <a:cubicBezTo>
                    <a:pt x="4214" y="753721"/>
                    <a:pt x="0" y="743549"/>
                    <a:pt x="0" y="732942"/>
                  </a:cubicBezTo>
                  <a:lnTo>
                    <a:pt x="0" y="39993"/>
                  </a:lnTo>
                  <a:cubicBezTo>
                    <a:pt x="0" y="17906"/>
                    <a:pt x="17906" y="0"/>
                    <a:pt x="39993" y="0"/>
                  </a:cubicBezTo>
                  <a:close/>
                </a:path>
              </a:pathLst>
            </a:custGeom>
            <a:solidFill>
              <a:srgbClr val="FFFFFF"/>
            </a:solidFill>
            <a:ln w="38100" cap="rnd">
              <a:solidFill>
                <a:srgbClr val="B49759"/>
              </a:solidFill>
              <a:prstDash val="solid"/>
              <a:round/>
            </a:ln>
          </p:spPr>
        </p:sp>
        <p:sp>
          <p:nvSpPr>
            <p:cNvPr id="9" name="TextBox 9"/>
            <p:cNvSpPr txBox="1"/>
            <p:nvPr/>
          </p:nvSpPr>
          <p:spPr>
            <a:xfrm>
              <a:off x="0" y="-28575"/>
              <a:ext cx="1886413" cy="801510"/>
            </a:xfrm>
            <a:prstGeom prst="rect">
              <a:avLst/>
            </a:prstGeom>
          </p:spPr>
          <p:txBody>
            <a:bodyPr lIns="50800" tIns="50800" rIns="50800" bIns="50800" rtlCol="0" anchor="ctr"/>
            <a:lstStyle/>
            <a:p>
              <a:pPr algn="ctr">
                <a:lnSpc>
                  <a:spcPts val="2799"/>
                </a:lnSpc>
              </a:pPr>
              <a:endParaRPr/>
            </a:p>
          </p:txBody>
        </p:sp>
      </p:grpSp>
      <p:sp>
        <p:nvSpPr>
          <p:cNvPr id="10" name="Freeform 10"/>
          <p:cNvSpPr/>
          <p:nvPr/>
        </p:nvSpPr>
        <p:spPr>
          <a:xfrm>
            <a:off x="10969791" y="6466678"/>
            <a:ext cx="624688" cy="568466"/>
          </a:xfrm>
          <a:custGeom>
            <a:avLst/>
            <a:gdLst/>
            <a:ahLst/>
            <a:cxnLst/>
            <a:rect l="l" t="t" r="r" b="b"/>
            <a:pathLst>
              <a:path w="624688" h="568466">
                <a:moveTo>
                  <a:pt x="0" y="0"/>
                </a:moveTo>
                <a:lnTo>
                  <a:pt x="624688" y="0"/>
                </a:lnTo>
                <a:lnTo>
                  <a:pt x="624688" y="568467"/>
                </a:lnTo>
                <a:lnTo>
                  <a:pt x="0" y="56846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1" name="Freeform 11"/>
          <p:cNvSpPr/>
          <p:nvPr/>
        </p:nvSpPr>
        <p:spPr>
          <a:xfrm>
            <a:off x="11594479" y="2164862"/>
            <a:ext cx="5072187" cy="3835841"/>
          </a:xfrm>
          <a:custGeom>
            <a:avLst/>
            <a:gdLst/>
            <a:ahLst/>
            <a:cxnLst/>
            <a:rect l="l" t="t" r="r" b="b"/>
            <a:pathLst>
              <a:path w="5072187" h="3835841">
                <a:moveTo>
                  <a:pt x="0" y="0"/>
                </a:moveTo>
                <a:lnTo>
                  <a:pt x="5072187" y="0"/>
                </a:lnTo>
                <a:lnTo>
                  <a:pt x="5072187" y="3835841"/>
                </a:lnTo>
                <a:lnTo>
                  <a:pt x="0" y="383584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2" name="TextBox 12"/>
          <p:cNvSpPr txBox="1"/>
          <p:nvPr/>
        </p:nvSpPr>
        <p:spPr>
          <a:xfrm>
            <a:off x="1028700" y="838200"/>
            <a:ext cx="16880152" cy="927075"/>
          </a:xfrm>
          <a:prstGeom prst="rect">
            <a:avLst/>
          </a:prstGeom>
        </p:spPr>
        <p:txBody>
          <a:bodyPr lIns="0" tIns="0" rIns="0" bIns="0" rtlCol="0" anchor="t">
            <a:spAutoFit/>
          </a:bodyPr>
          <a:lstStyle/>
          <a:p>
            <a:pPr algn="l">
              <a:lnSpc>
                <a:spcPts val="7698"/>
              </a:lnSpc>
            </a:pPr>
            <a:r>
              <a:rPr lang="en-US" sz="5498" b="1">
                <a:solidFill>
                  <a:srgbClr val="003874"/>
                </a:solidFill>
                <a:latin typeface="Verdana Bold"/>
                <a:ea typeface="Verdana Bold"/>
                <a:cs typeface="Verdana Bold"/>
                <a:sym typeface="Verdana Bold"/>
              </a:rPr>
              <a:t>New member orientation and engagement</a:t>
            </a:r>
          </a:p>
        </p:txBody>
      </p:sp>
      <p:sp>
        <p:nvSpPr>
          <p:cNvPr id="13" name="TextBox 13"/>
          <p:cNvSpPr txBox="1"/>
          <p:nvPr/>
        </p:nvSpPr>
        <p:spPr>
          <a:xfrm>
            <a:off x="988359" y="2173789"/>
            <a:ext cx="6832278" cy="1916638"/>
          </a:xfrm>
          <a:prstGeom prst="rect">
            <a:avLst/>
          </a:prstGeom>
        </p:spPr>
        <p:txBody>
          <a:bodyPr wrap="square" lIns="0" tIns="0" rIns="0" bIns="0" rtlCol="0" anchor="t">
            <a:spAutoFit/>
          </a:bodyPr>
          <a:lstStyle/>
          <a:p>
            <a:pPr marL="777240" lvl="1" indent="-388620" algn="l">
              <a:lnSpc>
                <a:spcPts val="5040"/>
              </a:lnSpc>
              <a:buFont typeface="Arial"/>
              <a:buChar char="•"/>
            </a:pPr>
            <a:r>
              <a:rPr lang="en-US" sz="3600">
                <a:solidFill>
                  <a:srgbClr val="000000"/>
                </a:solidFill>
                <a:latin typeface="Verdana Pro"/>
                <a:ea typeface="Verdana"/>
                <a:cs typeface="Verdana"/>
                <a:sym typeface="Verdana"/>
              </a:rPr>
              <a:t>Orient promptly.</a:t>
            </a:r>
            <a:endParaRPr lang="en-US" sz="3600" dirty="0">
              <a:solidFill>
                <a:srgbClr val="000000"/>
              </a:solidFill>
              <a:latin typeface="Verdana Pro"/>
              <a:ea typeface="Verdana"/>
              <a:cs typeface="Verdana"/>
            </a:endParaRPr>
          </a:p>
          <a:p>
            <a:pPr marL="777240" lvl="1" indent="-388620" algn="l">
              <a:lnSpc>
                <a:spcPts val="5040"/>
              </a:lnSpc>
              <a:buFont typeface="Arial"/>
              <a:buChar char="•"/>
            </a:pPr>
            <a:r>
              <a:rPr lang="en-US" sz="3600">
                <a:solidFill>
                  <a:srgbClr val="000000"/>
                </a:solidFill>
                <a:latin typeface="Verdana Pro"/>
                <a:ea typeface="Verdana"/>
                <a:cs typeface="Verdana"/>
                <a:sym typeface="Verdana"/>
              </a:rPr>
              <a:t>Assign a mentor.</a:t>
            </a:r>
            <a:endParaRPr lang="en-US" sz="3600" dirty="0">
              <a:solidFill>
                <a:srgbClr val="000000"/>
              </a:solidFill>
              <a:latin typeface="Verdana Pro"/>
              <a:ea typeface="Verdana"/>
              <a:cs typeface="Verdana"/>
            </a:endParaRPr>
          </a:p>
          <a:p>
            <a:pPr marL="777240" lvl="1" indent="-388620" algn="l">
              <a:lnSpc>
                <a:spcPts val="5040"/>
              </a:lnSpc>
              <a:spcBef>
                <a:spcPct val="0"/>
              </a:spcBef>
              <a:buFont typeface="Arial"/>
              <a:buChar char="•"/>
            </a:pPr>
            <a:r>
              <a:rPr lang="en-US" sz="3600" dirty="0">
                <a:solidFill>
                  <a:srgbClr val="000000"/>
                </a:solidFill>
                <a:latin typeface="Verdana Pro"/>
                <a:ea typeface="Verdana"/>
                <a:cs typeface="Verdana"/>
                <a:sym typeface="Verdana"/>
              </a:rPr>
              <a:t>Involve immediately.</a:t>
            </a:r>
            <a:endParaRPr lang="en-US" sz="3600" dirty="0">
              <a:solidFill>
                <a:srgbClr val="000000"/>
              </a:solidFill>
              <a:latin typeface="Verdana Pro"/>
              <a:ea typeface="Verdana"/>
              <a:cs typeface="Verdana"/>
            </a:endParaRPr>
          </a:p>
        </p:txBody>
      </p:sp>
      <p:sp>
        <p:nvSpPr>
          <p:cNvPr id="14" name="TextBox 14"/>
          <p:cNvSpPr txBox="1"/>
          <p:nvPr/>
        </p:nvSpPr>
        <p:spPr>
          <a:xfrm>
            <a:off x="11600406" y="6549601"/>
            <a:ext cx="2220935" cy="390813"/>
          </a:xfrm>
          <a:prstGeom prst="rect">
            <a:avLst/>
          </a:prstGeom>
        </p:spPr>
        <p:txBody>
          <a:bodyPr wrap="square" lIns="0" tIns="0" rIns="0" bIns="0" rtlCol="0" anchor="t">
            <a:spAutoFit/>
          </a:bodyPr>
          <a:lstStyle/>
          <a:p>
            <a:pPr algn="ctr">
              <a:lnSpc>
                <a:spcPts val="3360"/>
              </a:lnSpc>
              <a:spcBef>
                <a:spcPct val="0"/>
              </a:spcBef>
            </a:pPr>
            <a:r>
              <a:rPr lang="en-US" sz="2400" b="1">
                <a:solidFill>
                  <a:srgbClr val="003874"/>
                </a:solidFill>
                <a:latin typeface="Verdana Bold"/>
                <a:ea typeface="Verdana Bold"/>
                <a:cs typeface="Verdana Bold"/>
                <a:sym typeface="Verdana Bold"/>
              </a:rPr>
              <a:t>Resources:</a:t>
            </a:r>
          </a:p>
        </p:txBody>
      </p:sp>
      <p:sp>
        <p:nvSpPr>
          <p:cNvPr id="15" name="TextBox 15"/>
          <p:cNvSpPr txBox="1"/>
          <p:nvPr/>
        </p:nvSpPr>
        <p:spPr>
          <a:xfrm>
            <a:off x="11775218" y="7742512"/>
            <a:ext cx="4451290" cy="288284"/>
          </a:xfrm>
          <a:prstGeom prst="rect">
            <a:avLst/>
          </a:prstGeom>
        </p:spPr>
        <p:txBody>
          <a:bodyPr lIns="0" tIns="0" rIns="0" bIns="0" rtlCol="0" anchor="t">
            <a:spAutoFit/>
          </a:bodyPr>
          <a:lstStyle/>
          <a:p>
            <a:pPr algn="l">
              <a:lnSpc>
                <a:spcPts val="2520"/>
              </a:lnSpc>
              <a:spcBef>
                <a:spcPct val="0"/>
              </a:spcBef>
            </a:pPr>
            <a:r>
              <a:rPr lang="en-US" sz="1800" b="1" u="sng" dirty="0">
                <a:solidFill>
                  <a:srgbClr val="003874"/>
                </a:solidFill>
                <a:latin typeface="Verdana Bold"/>
                <a:ea typeface="Verdana Bold"/>
                <a:cs typeface="Verdana Bold"/>
                <a:sym typeface="Verdana Bold"/>
                <a:hlinkClick r:id="rId10"/>
              </a:rPr>
              <a:t>New member orientation checklist</a:t>
            </a:r>
          </a:p>
        </p:txBody>
      </p:sp>
      <p:sp>
        <p:nvSpPr>
          <p:cNvPr id="16" name="TextBox 16"/>
          <p:cNvSpPr txBox="1"/>
          <p:nvPr/>
        </p:nvSpPr>
        <p:spPr>
          <a:xfrm>
            <a:off x="11775218" y="8173042"/>
            <a:ext cx="3743398" cy="306705"/>
          </a:xfrm>
          <a:prstGeom prst="rect">
            <a:avLst/>
          </a:prstGeom>
        </p:spPr>
        <p:txBody>
          <a:bodyPr lIns="0" tIns="0" rIns="0" bIns="0" rtlCol="0" anchor="t">
            <a:spAutoFit/>
          </a:bodyPr>
          <a:lstStyle/>
          <a:p>
            <a:pPr algn="l">
              <a:lnSpc>
                <a:spcPts val="2520"/>
              </a:lnSpc>
            </a:pPr>
            <a:r>
              <a:rPr lang="en-US" sz="1800" b="1" u="sng">
                <a:solidFill>
                  <a:srgbClr val="003874"/>
                </a:solidFill>
                <a:latin typeface="Verdana Bold"/>
                <a:ea typeface="Verdana Bold"/>
                <a:cs typeface="Verdana Bold"/>
                <a:sym typeface="Verdana Bold"/>
                <a:hlinkClick r:id="rId11" tooltip="https://store.kiwanis.org/shop/kiw-0820-new-member-orientation-kit-6273#attr="/>
              </a:rPr>
              <a:t>New member orientation kit</a:t>
            </a:r>
          </a:p>
        </p:txBody>
      </p:sp>
      <p:sp>
        <p:nvSpPr>
          <p:cNvPr id="17" name="TextBox 17"/>
          <p:cNvSpPr txBox="1"/>
          <p:nvPr/>
        </p:nvSpPr>
        <p:spPr>
          <a:xfrm>
            <a:off x="11775218" y="6997045"/>
            <a:ext cx="5981422" cy="621030"/>
          </a:xfrm>
          <a:prstGeom prst="rect">
            <a:avLst/>
          </a:prstGeom>
        </p:spPr>
        <p:txBody>
          <a:bodyPr lIns="0" tIns="0" rIns="0" bIns="0" rtlCol="0" anchor="t">
            <a:spAutoFit/>
          </a:bodyPr>
          <a:lstStyle/>
          <a:p>
            <a:pPr algn="l">
              <a:lnSpc>
                <a:spcPts val="2520"/>
              </a:lnSpc>
            </a:pPr>
            <a:r>
              <a:rPr lang="en-US" sz="1800" b="1" u="sng">
                <a:solidFill>
                  <a:srgbClr val="003874"/>
                </a:solidFill>
                <a:latin typeface="Verdana Bold"/>
                <a:ea typeface="Verdana Bold"/>
                <a:cs typeface="Verdana Bold"/>
                <a:sym typeface="Verdana Bold"/>
                <a:hlinkClick r:id="rId12" tooltip="https://view.officeapps.live.com/op/view.aspx?src=https%3A%2F%2Fwww.kiwanis.org%2Fwp-content%2Fuploads%2F2026%2F02%2FNew-Member-Orientation-2026.pptx&amp;wdOrigin=BROWSELINK"/>
              </a:rPr>
              <a:t>New member orientation PowerPoint (please download and edit)</a:t>
            </a:r>
          </a:p>
        </p:txBody>
      </p:sp>
      <p:sp>
        <p:nvSpPr>
          <p:cNvPr id="18" name="TextBox 18"/>
          <p:cNvSpPr txBox="1"/>
          <p:nvPr/>
        </p:nvSpPr>
        <p:spPr>
          <a:xfrm>
            <a:off x="11775218" y="8460697"/>
            <a:ext cx="2990711" cy="451485"/>
          </a:xfrm>
          <a:prstGeom prst="rect">
            <a:avLst/>
          </a:prstGeom>
        </p:spPr>
        <p:txBody>
          <a:bodyPr lIns="0" tIns="0" rIns="0" bIns="0" rtlCol="0" anchor="t">
            <a:spAutoFit/>
          </a:bodyPr>
          <a:lstStyle/>
          <a:p>
            <a:pPr algn="l">
              <a:lnSpc>
                <a:spcPts val="1260"/>
              </a:lnSpc>
            </a:pPr>
            <a:endParaRPr/>
          </a:p>
          <a:p>
            <a:pPr algn="l">
              <a:lnSpc>
                <a:spcPts val="2520"/>
              </a:lnSpc>
            </a:pPr>
            <a:r>
              <a:rPr lang="en-US" sz="1800" b="1" u="sng">
                <a:solidFill>
                  <a:srgbClr val="003874"/>
                </a:solidFill>
                <a:latin typeface="Verdana Bold"/>
                <a:ea typeface="Verdana Bold"/>
                <a:cs typeface="Verdana Bold"/>
                <a:sym typeface="Verdana Bold"/>
                <a:hlinkClick r:id="rId13" tooltip="https://www.kiwanis.org/members/for-leaders/officer-guide/club-committees/membership-committee/"/>
              </a:rPr>
              <a:t>Club mentor resources</a:t>
            </a:r>
          </a:p>
        </p:txBody>
      </p:sp>
    </p:spTree>
  </p:cSld>
  <p:clrMapOvr>
    <a:masterClrMapping/>
  </p:clrMapOvr>
  <p:transition>
    <p:fade/>
  </p:transition>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3" name="Group 3"/>
          <p:cNvGrpSpPr/>
          <p:nvPr/>
        </p:nvGrpSpPr>
        <p:grpSpPr>
          <a:xfrm>
            <a:off x="15149490" y="9540517"/>
            <a:ext cx="2607150" cy="578714"/>
            <a:chOff x="0" y="0"/>
            <a:chExt cx="3476200" cy="771619"/>
          </a:xfrm>
        </p:grpSpPr>
        <p:sp>
          <p:nvSpPr>
            <p:cNvPr id="4" name="Freeform 4"/>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5"/>
              <a:stretch>
                <a:fillRect t="-291" r="1" b="-286"/>
              </a:stretch>
            </a:blipFill>
          </p:spPr>
        </p:sp>
      </p:grpSp>
      <p:grpSp>
        <p:nvGrpSpPr>
          <p:cNvPr id="5" name="Group 5"/>
          <p:cNvGrpSpPr/>
          <p:nvPr/>
        </p:nvGrpSpPr>
        <p:grpSpPr>
          <a:xfrm>
            <a:off x="995362" y="1977687"/>
            <a:ext cx="1487594" cy="66675"/>
            <a:chOff x="0" y="0"/>
            <a:chExt cx="1983459" cy="88900"/>
          </a:xfrm>
        </p:grpSpPr>
        <p:sp>
          <p:nvSpPr>
            <p:cNvPr id="6" name="Freeform 6"/>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sp>
      </p:grpSp>
      <p:grpSp>
        <p:nvGrpSpPr>
          <p:cNvPr id="7" name="Group 7"/>
          <p:cNvGrpSpPr/>
          <p:nvPr/>
        </p:nvGrpSpPr>
        <p:grpSpPr>
          <a:xfrm>
            <a:off x="10835714" y="7435657"/>
            <a:ext cx="7185432" cy="1661709"/>
            <a:chOff x="0" y="0"/>
            <a:chExt cx="1892459" cy="437652"/>
          </a:xfrm>
        </p:grpSpPr>
        <p:sp>
          <p:nvSpPr>
            <p:cNvPr id="8" name="Freeform 8"/>
            <p:cNvSpPr/>
            <p:nvPr/>
          </p:nvSpPr>
          <p:spPr>
            <a:xfrm>
              <a:off x="0" y="0"/>
              <a:ext cx="1892459" cy="437652"/>
            </a:xfrm>
            <a:custGeom>
              <a:avLst/>
              <a:gdLst/>
              <a:ahLst/>
              <a:cxnLst/>
              <a:rect l="l" t="t" r="r" b="b"/>
              <a:pathLst>
                <a:path w="1892459" h="437652">
                  <a:moveTo>
                    <a:pt x="39866" y="0"/>
                  </a:moveTo>
                  <a:lnTo>
                    <a:pt x="1852594" y="0"/>
                  </a:lnTo>
                  <a:cubicBezTo>
                    <a:pt x="1874611" y="0"/>
                    <a:pt x="1892459" y="17848"/>
                    <a:pt x="1892459" y="39866"/>
                  </a:cubicBezTo>
                  <a:lnTo>
                    <a:pt x="1892459" y="397786"/>
                  </a:lnTo>
                  <a:cubicBezTo>
                    <a:pt x="1892459" y="419803"/>
                    <a:pt x="1874611" y="437652"/>
                    <a:pt x="1852594" y="437652"/>
                  </a:cubicBezTo>
                  <a:lnTo>
                    <a:pt x="39866" y="437652"/>
                  </a:lnTo>
                  <a:cubicBezTo>
                    <a:pt x="17848" y="437652"/>
                    <a:pt x="0" y="419803"/>
                    <a:pt x="0" y="397786"/>
                  </a:cubicBezTo>
                  <a:lnTo>
                    <a:pt x="0" y="39866"/>
                  </a:lnTo>
                  <a:cubicBezTo>
                    <a:pt x="0" y="17848"/>
                    <a:pt x="17848" y="0"/>
                    <a:pt x="39866" y="0"/>
                  </a:cubicBezTo>
                  <a:close/>
                </a:path>
              </a:pathLst>
            </a:custGeom>
            <a:solidFill>
              <a:srgbClr val="FFFFFF"/>
            </a:solidFill>
            <a:ln w="38100" cap="rnd">
              <a:solidFill>
                <a:srgbClr val="B49759"/>
              </a:solidFill>
              <a:prstDash val="solid"/>
              <a:round/>
            </a:ln>
          </p:spPr>
        </p:sp>
        <p:sp>
          <p:nvSpPr>
            <p:cNvPr id="9" name="TextBox 9"/>
            <p:cNvSpPr txBox="1"/>
            <p:nvPr/>
          </p:nvSpPr>
          <p:spPr>
            <a:xfrm>
              <a:off x="0" y="-28575"/>
              <a:ext cx="1892459" cy="466227"/>
            </a:xfrm>
            <a:prstGeom prst="rect">
              <a:avLst/>
            </a:prstGeom>
          </p:spPr>
          <p:txBody>
            <a:bodyPr lIns="50800" tIns="50800" rIns="50800" bIns="50800" rtlCol="0" anchor="ctr"/>
            <a:lstStyle/>
            <a:p>
              <a:pPr algn="ctr">
                <a:lnSpc>
                  <a:spcPts val="2799"/>
                </a:lnSpc>
              </a:pPr>
              <a:endParaRPr/>
            </a:p>
          </p:txBody>
        </p:sp>
      </p:grpSp>
      <p:sp>
        <p:nvSpPr>
          <p:cNvPr id="10" name="Freeform 10"/>
          <p:cNvSpPr/>
          <p:nvPr/>
        </p:nvSpPr>
        <p:spPr>
          <a:xfrm>
            <a:off x="11016220" y="7633950"/>
            <a:ext cx="532839" cy="484884"/>
          </a:xfrm>
          <a:custGeom>
            <a:avLst/>
            <a:gdLst/>
            <a:ahLst/>
            <a:cxnLst/>
            <a:rect l="l" t="t" r="r" b="b"/>
            <a:pathLst>
              <a:path w="532839" h="484884">
                <a:moveTo>
                  <a:pt x="0" y="0"/>
                </a:moveTo>
                <a:lnTo>
                  <a:pt x="532839" y="0"/>
                </a:lnTo>
                <a:lnTo>
                  <a:pt x="532839" y="484883"/>
                </a:lnTo>
                <a:lnTo>
                  <a:pt x="0" y="48488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1" name="Freeform 11"/>
          <p:cNvSpPr/>
          <p:nvPr/>
        </p:nvSpPr>
        <p:spPr>
          <a:xfrm>
            <a:off x="12338265" y="2993825"/>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2" name="TextBox 12"/>
          <p:cNvSpPr txBox="1"/>
          <p:nvPr/>
        </p:nvSpPr>
        <p:spPr>
          <a:xfrm>
            <a:off x="1028700" y="838200"/>
            <a:ext cx="16230600" cy="927075"/>
          </a:xfrm>
          <a:prstGeom prst="rect">
            <a:avLst/>
          </a:prstGeom>
        </p:spPr>
        <p:txBody>
          <a:bodyPr lIns="0" tIns="0" rIns="0" bIns="0" rtlCol="0" anchor="t">
            <a:spAutoFit/>
          </a:bodyPr>
          <a:lstStyle/>
          <a:p>
            <a:pPr algn="l">
              <a:lnSpc>
                <a:spcPts val="7698"/>
              </a:lnSpc>
            </a:pPr>
            <a:r>
              <a:rPr lang="en-US" sz="5498" b="1">
                <a:solidFill>
                  <a:srgbClr val="003874"/>
                </a:solidFill>
                <a:latin typeface="Verdana Bold"/>
                <a:ea typeface="Verdana Bold"/>
                <a:cs typeface="Verdana Bold"/>
                <a:sym typeface="Verdana Bold"/>
              </a:rPr>
              <a:t>Induction and installation</a:t>
            </a:r>
          </a:p>
        </p:txBody>
      </p:sp>
      <p:sp>
        <p:nvSpPr>
          <p:cNvPr id="13" name="TextBox 13"/>
          <p:cNvSpPr txBox="1"/>
          <p:nvPr/>
        </p:nvSpPr>
        <p:spPr>
          <a:xfrm>
            <a:off x="1028700" y="2187236"/>
            <a:ext cx="7507958" cy="1859035"/>
          </a:xfrm>
          <a:prstGeom prst="rect">
            <a:avLst/>
          </a:prstGeom>
        </p:spPr>
        <p:txBody>
          <a:bodyPr wrap="square" lIns="0" tIns="0" rIns="0" bIns="0" rtlCol="0" anchor="t">
            <a:spAutoFit/>
          </a:bodyPr>
          <a:lstStyle/>
          <a:p>
            <a:pPr marL="777240" lvl="1" indent="-388620" algn="l">
              <a:lnSpc>
                <a:spcPts val="5040"/>
              </a:lnSpc>
              <a:buFont typeface="Arial"/>
              <a:buChar char="•"/>
            </a:pPr>
            <a:r>
              <a:rPr lang="en-US" sz="3600">
                <a:solidFill>
                  <a:srgbClr val="000000"/>
                </a:solidFill>
                <a:latin typeface="Verdana Pro"/>
                <a:ea typeface="Verdana"/>
                <a:cs typeface="Verdana"/>
                <a:sym typeface="Verdana"/>
              </a:rPr>
              <a:t>Make it meaningful.</a:t>
            </a:r>
            <a:endParaRPr lang="en-US" sz="3600">
              <a:solidFill>
                <a:srgbClr val="000000"/>
              </a:solidFill>
              <a:latin typeface="Verdana Pro"/>
              <a:ea typeface="Verdana"/>
              <a:cs typeface="Verdana"/>
            </a:endParaRPr>
          </a:p>
          <a:p>
            <a:pPr marL="777240" lvl="1" indent="-388620" algn="l">
              <a:lnSpc>
                <a:spcPts val="5040"/>
              </a:lnSpc>
              <a:buFont typeface="Arial"/>
              <a:buChar char="•"/>
            </a:pPr>
            <a:r>
              <a:rPr lang="en-US" sz="3600">
                <a:solidFill>
                  <a:srgbClr val="000000"/>
                </a:solidFill>
                <a:latin typeface="Verdana Pro"/>
                <a:ea typeface="Verdana"/>
                <a:cs typeface="Verdana"/>
                <a:sym typeface="Verdana"/>
              </a:rPr>
              <a:t>Make it personal.</a:t>
            </a:r>
            <a:endParaRPr lang="en-US" sz="3600">
              <a:solidFill>
                <a:srgbClr val="000000"/>
              </a:solidFill>
              <a:latin typeface="Verdana Pro"/>
              <a:ea typeface="Verdana"/>
              <a:cs typeface="Verdana"/>
            </a:endParaRPr>
          </a:p>
          <a:p>
            <a:pPr marL="777240" lvl="1" indent="-388620" algn="l">
              <a:lnSpc>
                <a:spcPts val="5040"/>
              </a:lnSpc>
              <a:buFont typeface="Arial"/>
              <a:buChar char="•"/>
            </a:pPr>
            <a:r>
              <a:rPr lang="en-US" sz="3600">
                <a:solidFill>
                  <a:srgbClr val="000000"/>
                </a:solidFill>
                <a:latin typeface="Verdana Pro"/>
                <a:ea typeface="Verdana"/>
                <a:cs typeface="Verdana"/>
                <a:sym typeface="Verdana"/>
              </a:rPr>
              <a:t>Make it inspiring.</a:t>
            </a:r>
            <a:endParaRPr lang="en-US" sz="3600">
              <a:solidFill>
                <a:srgbClr val="000000"/>
              </a:solidFill>
              <a:latin typeface="Verdana Pro"/>
              <a:ea typeface="Verdana"/>
              <a:cs typeface="Verdana"/>
            </a:endParaRPr>
          </a:p>
        </p:txBody>
      </p:sp>
      <p:sp>
        <p:nvSpPr>
          <p:cNvPr id="14" name="TextBox 14"/>
          <p:cNvSpPr txBox="1"/>
          <p:nvPr/>
        </p:nvSpPr>
        <p:spPr>
          <a:xfrm>
            <a:off x="11570287" y="7632338"/>
            <a:ext cx="2180593" cy="396219"/>
          </a:xfrm>
          <a:prstGeom prst="rect">
            <a:avLst/>
          </a:prstGeom>
        </p:spPr>
        <p:txBody>
          <a:bodyPr wrap="square" lIns="0" tIns="0" rIns="0" bIns="0" rtlCol="0" anchor="t">
            <a:spAutoFit/>
          </a:bodyPr>
          <a:lstStyle/>
          <a:p>
            <a:pPr algn="ctr">
              <a:lnSpc>
                <a:spcPts val="3360"/>
              </a:lnSpc>
              <a:spcBef>
                <a:spcPct val="0"/>
              </a:spcBef>
            </a:pPr>
            <a:r>
              <a:rPr lang="en-US" sz="2400" b="1">
                <a:solidFill>
                  <a:srgbClr val="003874"/>
                </a:solidFill>
                <a:latin typeface="Verdana Bold"/>
                <a:ea typeface="Verdana Bold"/>
                <a:cs typeface="Verdana Bold"/>
                <a:sym typeface="Verdana Bold"/>
              </a:rPr>
              <a:t>Resources:</a:t>
            </a:r>
          </a:p>
        </p:txBody>
      </p:sp>
      <p:sp>
        <p:nvSpPr>
          <p:cNvPr id="15" name="TextBox 15"/>
          <p:cNvSpPr txBox="1"/>
          <p:nvPr/>
        </p:nvSpPr>
        <p:spPr>
          <a:xfrm>
            <a:off x="11650969" y="8017351"/>
            <a:ext cx="6200246" cy="1012677"/>
          </a:xfrm>
          <a:prstGeom prst="rect">
            <a:avLst/>
          </a:prstGeom>
        </p:spPr>
        <p:txBody>
          <a:bodyPr lIns="0" tIns="0" rIns="0" bIns="0" rtlCol="0" anchor="t">
            <a:spAutoFit/>
          </a:bodyPr>
          <a:lstStyle/>
          <a:p>
            <a:pPr algn="l">
              <a:lnSpc>
                <a:spcPts val="2520"/>
              </a:lnSpc>
            </a:pPr>
            <a:r>
              <a:rPr lang="en-US" sz="1800" b="1" u="sng">
                <a:solidFill>
                  <a:srgbClr val="003874"/>
                </a:solidFill>
                <a:latin typeface="Verdana Bold"/>
                <a:ea typeface="Verdana Bold"/>
                <a:cs typeface="Verdana Bold"/>
                <a:sym typeface="Verdana Bold"/>
                <a:hlinkClick r:id=""/>
              </a:rPr>
              <a:t>Installation of club board members and officers</a:t>
            </a:r>
          </a:p>
          <a:p>
            <a:pPr algn="l">
              <a:lnSpc>
                <a:spcPts val="560"/>
              </a:lnSpc>
            </a:pPr>
            <a:endParaRPr lang="en-US" sz="1800" b="1" u="sng">
              <a:solidFill>
                <a:srgbClr val="003874"/>
              </a:solidFill>
              <a:latin typeface="Verdana Bold"/>
              <a:ea typeface="Verdana Bold"/>
              <a:cs typeface="Verdana Bold"/>
              <a:sym typeface="Verdana Bold"/>
              <a:hlinkClick r:id=""/>
            </a:endParaRPr>
          </a:p>
          <a:p>
            <a:pPr algn="l">
              <a:lnSpc>
                <a:spcPts val="2520"/>
              </a:lnSpc>
            </a:pPr>
            <a:r>
              <a:rPr lang="en-US" sz="1800" b="1" u="sng">
                <a:solidFill>
                  <a:srgbClr val="003874"/>
                </a:solidFill>
                <a:latin typeface="Verdana Bold"/>
                <a:ea typeface="Verdana Bold"/>
                <a:cs typeface="Verdana Bold"/>
                <a:sym typeface="Verdana Bold"/>
                <a:hlinkClick r:id=""/>
              </a:rPr>
              <a:t>Induction of new members</a:t>
            </a:r>
          </a:p>
          <a:p>
            <a:pPr algn="l">
              <a:lnSpc>
                <a:spcPts val="2520"/>
              </a:lnSpc>
              <a:spcBef>
                <a:spcPct val="0"/>
              </a:spcBef>
            </a:pPr>
            <a:endParaRPr lang="en-US" sz="1800" b="1" u="sng">
              <a:solidFill>
                <a:srgbClr val="003874"/>
              </a:solidFill>
              <a:latin typeface="Verdana Bold"/>
              <a:ea typeface="Verdana Bold"/>
              <a:cs typeface="Verdana Bold"/>
              <a:sym typeface="Verdana Bold"/>
              <a:hlinkClick r:id=""/>
            </a:endParaRPr>
          </a:p>
        </p:txBody>
      </p:sp>
    </p:spTree>
  </p:cSld>
  <p:clrMapOvr>
    <a:masterClrMapping/>
  </p:clrMapOvr>
  <p:transition>
    <p:fade/>
  </p:transition>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3" name="Group 3"/>
          <p:cNvGrpSpPr/>
          <p:nvPr/>
        </p:nvGrpSpPr>
        <p:grpSpPr>
          <a:xfrm>
            <a:off x="15149489" y="9540518"/>
            <a:ext cx="2607150" cy="578713"/>
            <a:chOff x="0" y="0"/>
            <a:chExt cx="3476200" cy="771618"/>
          </a:xfrm>
        </p:grpSpPr>
        <p:sp>
          <p:nvSpPr>
            <p:cNvPr id="4" name="Freeform 4"/>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5"/>
              <a:stretch>
                <a:fillRect t="-291" r="1" b="-286"/>
              </a:stretch>
            </a:blipFill>
          </p:spPr>
        </p:sp>
      </p:grpSp>
      <p:sp>
        <p:nvSpPr>
          <p:cNvPr id="5" name="TextBox 5"/>
          <p:cNvSpPr txBox="1"/>
          <p:nvPr/>
        </p:nvSpPr>
        <p:spPr>
          <a:xfrm>
            <a:off x="1028700" y="2645616"/>
            <a:ext cx="16230600" cy="886781"/>
          </a:xfrm>
          <a:prstGeom prst="rect">
            <a:avLst/>
          </a:prstGeom>
        </p:spPr>
        <p:txBody>
          <a:bodyPr lIns="0" tIns="0" rIns="0" bIns="0" rtlCol="0" anchor="t">
            <a:spAutoFit/>
          </a:bodyPr>
          <a:lstStyle/>
          <a:p>
            <a:pPr algn="ctr">
              <a:lnSpc>
                <a:spcPts val="7698"/>
              </a:lnSpc>
            </a:pPr>
            <a:r>
              <a:rPr lang="en-US" sz="5498" b="1" dirty="0">
                <a:solidFill>
                  <a:srgbClr val="003874"/>
                </a:solidFill>
                <a:latin typeface="Verdana Bold"/>
                <a:ea typeface="Verdana Bold"/>
                <a:cs typeface="Verdana Bold"/>
                <a:sym typeface="Verdana Bold"/>
              </a:rPr>
              <a:t>CLUB PRESIDENT</a:t>
            </a:r>
          </a:p>
        </p:txBody>
      </p:sp>
      <p:sp>
        <p:nvSpPr>
          <p:cNvPr id="6" name="TextBox 6"/>
          <p:cNvSpPr txBox="1"/>
          <p:nvPr/>
        </p:nvSpPr>
        <p:spPr>
          <a:xfrm>
            <a:off x="1028699" y="4117198"/>
            <a:ext cx="16230600" cy="508127"/>
          </a:xfrm>
          <a:prstGeom prst="rect">
            <a:avLst/>
          </a:prstGeom>
        </p:spPr>
        <p:txBody>
          <a:bodyPr lIns="0" tIns="0" rIns="0" bIns="0" rtlCol="0" anchor="t">
            <a:spAutoFit/>
          </a:bodyPr>
          <a:lstStyle/>
          <a:p>
            <a:pPr algn="ctr">
              <a:lnSpc>
                <a:spcPts val="3919"/>
              </a:lnSpc>
            </a:pPr>
            <a:r>
              <a:rPr lang="en-US" sz="3600" b="1">
                <a:solidFill>
                  <a:srgbClr val="B49759"/>
                </a:solidFill>
                <a:latin typeface="Verdana Pro Bold"/>
                <a:ea typeface="Verdana Pro Bold"/>
                <a:cs typeface="Verdana Pro Bold"/>
                <a:sym typeface="Verdana Pro Bold"/>
              </a:rPr>
              <a:t>SERVICE PROJECTS AND FUNDRAISING</a:t>
            </a:r>
          </a:p>
        </p:txBody>
      </p:sp>
    </p:spTree>
  </p:cSld>
  <p:clrMapOvr>
    <a:masterClrMapping/>
  </p:clrMapOvr>
  <p:transition>
    <p:fade/>
  </p:transition>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3" name="Group 3"/>
          <p:cNvGrpSpPr/>
          <p:nvPr/>
        </p:nvGrpSpPr>
        <p:grpSpPr>
          <a:xfrm>
            <a:off x="15149490" y="9540517"/>
            <a:ext cx="2607150" cy="578714"/>
            <a:chOff x="0" y="0"/>
            <a:chExt cx="3476200" cy="771619"/>
          </a:xfrm>
        </p:grpSpPr>
        <p:sp>
          <p:nvSpPr>
            <p:cNvPr id="4" name="Freeform 4"/>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5"/>
              <a:stretch>
                <a:fillRect t="-291" r="1" b="-286"/>
              </a:stretch>
            </a:blipFill>
          </p:spPr>
        </p:sp>
      </p:grpSp>
      <p:grpSp>
        <p:nvGrpSpPr>
          <p:cNvPr id="5" name="Group 5"/>
          <p:cNvGrpSpPr/>
          <p:nvPr/>
        </p:nvGrpSpPr>
        <p:grpSpPr>
          <a:xfrm>
            <a:off x="995362" y="1977687"/>
            <a:ext cx="1487594" cy="66675"/>
            <a:chOff x="0" y="0"/>
            <a:chExt cx="1983459" cy="88900"/>
          </a:xfrm>
        </p:grpSpPr>
        <p:sp>
          <p:nvSpPr>
            <p:cNvPr id="6" name="Freeform 6"/>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sp>
      </p:grpSp>
      <p:sp>
        <p:nvSpPr>
          <p:cNvPr id="7" name="TextBox 7"/>
          <p:cNvSpPr txBox="1"/>
          <p:nvPr/>
        </p:nvSpPr>
        <p:spPr>
          <a:xfrm>
            <a:off x="856789" y="2285471"/>
            <a:ext cx="10399911" cy="2527919"/>
          </a:xfrm>
          <a:prstGeom prst="rect">
            <a:avLst/>
          </a:prstGeom>
        </p:spPr>
        <p:txBody>
          <a:bodyPr lIns="0" tIns="0" rIns="0" bIns="0" rtlCol="0" anchor="t">
            <a:spAutoFit/>
          </a:bodyPr>
          <a:lstStyle/>
          <a:p>
            <a:pPr marL="777240" lvl="1" indent="-388620" algn="l">
              <a:lnSpc>
                <a:spcPts val="5040"/>
              </a:lnSpc>
              <a:buFont typeface="Arial"/>
              <a:buChar char="•"/>
            </a:pPr>
            <a:r>
              <a:rPr lang="en-US" sz="3600">
                <a:solidFill>
                  <a:srgbClr val="000000"/>
                </a:solidFill>
                <a:latin typeface="Verdana Pro"/>
                <a:ea typeface="Verdana"/>
                <a:cs typeface="Verdana"/>
                <a:sym typeface="Verdana"/>
              </a:rPr>
              <a:t>Make projects meaningful and fun.</a:t>
            </a:r>
            <a:endParaRPr lang="en-US" sz="3600" dirty="0">
              <a:solidFill>
                <a:srgbClr val="000000"/>
              </a:solidFill>
              <a:latin typeface="Verdana Pro"/>
              <a:ea typeface="Verdana"/>
              <a:cs typeface="Verdana"/>
            </a:endParaRPr>
          </a:p>
          <a:p>
            <a:pPr marL="777240" lvl="1" indent="-388620" algn="l">
              <a:lnSpc>
                <a:spcPts val="5040"/>
              </a:lnSpc>
              <a:buFont typeface="Arial"/>
              <a:buChar char="•"/>
            </a:pPr>
            <a:r>
              <a:rPr lang="en-US" sz="3600" dirty="0">
                <a:solidFill>
                  <a:srgbClr val="000000"/>
                </a:solidFill>
                <a:latin typeface="Verdana Pro"/>
                <a:ea typeface="Verdana"/>
                <a:cs typeface="Verdana"/>
                <a:sym typeface="Verdana"/>
              </a:rPr>
              <a:t>Offer flexible ways to participate.</a:t>
            </a:r>
            <a:endParaRPr lang="en-US" sz="3600" dirty="0">
              <a:solidFill>
                <a:srgbClr val="000000"/>
              </a:solidFill>
              <a:latin typeface="Verdana Pro"/>
              <a:ea typeface="Verdana"/>
              <a:cs typeface="Verdana"/>
            </a:endParaRPr>
          </a:p>
          <a:p>
            <a:pPr marL="777240" lvl="1" indent="-388620" algn="l">
              <a:lnSpc>
                <a:spcPts val="5040"/>
              </a:lnSpc>
              <a:buFont typeface="Arial"/>
              <a:buChar char="•"/>
            </a:pPr>
            <a:r>
              <a:rPr lang="en-US" sz="3600">
                <a:solidFill>
                  <a:srgbClr val="000000"/>
                </a:solidFill>
                <a:latin typeface="Verdana Pro"/>
                <a:ea typeface="Verdana"/>
                <a:cs typeface="Verdana"/>
                <a:sym typeface="Verdana"/>
              </a:rPr>
              <a:t>Match roles to members’ strengths.</a:t>
            </a:r>
            <a:endParaRPr lang="en-US" sz="3600" dirty="0">
              <a:solidFill>
                <a:srgbClr val="000000"/>
              </a:solidFill>
              <a:latin typeface="Verdana Pro"/>
              <a:ea typeface="Verdana"/>
              <a:cs typeface="Verdana"/>
            </a:endParaRPr>
          </a:p>
          <a:p>
            <a:pPr marL="777240" lvl="1" indent="-388620" algn="l">
              <a:lnSpc>
                <a:spcPts val="5040"/>
              </a:lnSpc>
              <a:buFont typeface="Arial"/>
              <a:buChar char="•"/>
            </a:pPr>
            <a:r>
              <a:rPr lang="en-US" sz="3600">
                <a:solidFill>
                  <a:srgbClr val="000000"/>
                </a:solidFill>
                <a:latin typeface="Verdana Pro"/>
                <a:ea typeface="Verdana"/>
                <a:cs typeface="Verdana"/>
                <a:sym typeface="Verdana"/>
              </a:rPr>
              <a:t>Build pride and community engagement.</a:t>
            </a:r>
            <a:endParaRPr lang="en-US" sz="3600">
              <a:solidFill>
                <a:srgbClr val="000000"/>
              </a:solidFill>
              <a:latin typeface="Verdana Pro"/>
              <a:ea typeface="Verdana"/>
              <a:cs typeface="Verdana"/>
            </a:endParaRPr>
          </a:p>
        </p:txBody>
      </p:sp>
      <p:sp>
        <p:nvSpPr>
          <p:cNvPr id="8" name="Freeform 8"/>
          <p:cNvSpPr/>
          <p:nvPr/>
        </p:nvSpPr>
        <p:spPr>
          <a:xfrm>
            <a:off x="13086934" y="2253911"/>
            <a:ext cx="4125113" cy="4114800"/>
          </a:xfrm>
          <a:custGeom>
            <a:avLst/>
            <a:gdLst/>
            <a:ahLst/>
            <a:cxnLst/>
            <a:rect l="l" t="t" r="r" b="b"/>
            <a:pathLst>
              <a:path w="4125113" h="4114800">
                <a:moveTo>
                  <a:pt x="0" y="0"/>
                </a:moveTo>
                <a:lnTo>
                  <a:pt x="4125112" y="0"/>
                </a:lnTo>
                <a:lnTo>
                  <a:pt x="4125112"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9" name="TextBox 9"/>
          <p:cNvSpPr txBox="1"/>
          <p:nvPr/>
        </p:nvSpPr>
        <p:spPr>
          <a:xfrm>
            <a:off x="1028700" y="838200"/>
            <a:ext cx="16230600" cy="927075"/>
          </a:xfrm>
          <a:prstGeom prst="rect">
            <a:avLst/>
          </a:prstGeom>
        </p:spPr>
        <p:txBody>
          <a:bodyPr lIns="0" tIns="0" rIns="0" bIns="0" rtlCol="0" anchor="t">
            <a:spAutoFit/>
          </a:bodyPr>
          <a:lstStyle/>
          <a:p>
            <a:pPr algn="l">
              <a:lnSpc>
                <a:spcPts val="7698"/>
              </a:lnSpc>
            </a:pPr>
            <a:r>
              <a:rPr lang="en-US" sz="5498" b="1">
                <a:solidFill>
                  <a:srgbClr val="003874"/>
                </a:solidFill>
                <a:latin typeface="Verdana Bold"/>
                <a:ea typeface="Verdana Bold"/>
                <a:cs typeface="Verdana Bold"/>
                <a:sym typeface="Verdana Bold"/>
              </a:rPr>
              <a:t>Engaging members through projects</a:t>
            </a:r>
          </a:p>
        </p:txBody>
      </p:sp>
    </p:spTree>
  </p:cSld>
  <p:clrMapOvr>
    <a:masterClrMapping/>
  </p:clrMapOvr>
  <p:transition>
    <p:fade/>
  </p:transition>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3" name="Group 3"/>
          <p:cNvGrpSpPr/>
          <p:nvPr/>
        </p:nvGrpSpPr>
        <p:grpSpPr>
          <a:xfrm>
            <a:off x="15149490" y="9540517"/>
            <a:ext cx="2607150" cy="578714"/>
            <a:chOff x="0" y="0"/>
            <a:chExt cx="3476200" cy="771619"/>
          </a:xfrm>
        </p:grpSpPr>
        <p:sp>
          <p:nvSpPr>
            <p:cNvPr id="4" name="Freeform 4"/>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5"/>
              <a:stretch>
                <a:fillRect t="-291" r="1" b="-286"/>
              </a:stretch>
            </a:blipFill>
          </p:spPr>
        </p:sp>
      </p:grpSp>
      <p:grpSp>
        <p:nvGrpSpPr>
          <p:cNvPr id="5" name="Group 5"/>
          <p:cNvGrpSpPr/>
          <p:nvPr/>
        </p:nvGrpSpPr>
        <p:grpSpPr>
          <a:xfrm>
            <a:off x="995362" y="1977687"/>
            <a:ext cx="1487594" cy="66675"/>
            <a:chOff x="0" y="0"/>
            <a:chExt cx="1983459" cy="88900"/>
          </a:xfrm>
        </p:grpSpPr>
        <p:sp>
          <p:nvSpPr>
            <p:cNvPr id="6" name="Freeform 6"/>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sp>
      </p:grpSp>
      <p:grpSp>
        <p:nvGrpSpPr>
          <p:cNvPr id="7" name="Group 7"/>
          <p:cNvGrpSpPr/>
          <p:nvPr/>
        </p:nvGrpSpPr>
        <p:grpSpPr>
          <a:xfrm>
            <a:off x="10878242" y="6945828"/>
            <a:ext cx="7162475" cy="2151538"/>
            <a:chOff x="0" y="0"/>
            <a:chExt cx="1886413" cy="566660"/>
          </a:xfrm>
        </p:grpSpPr>
        <p:sp>
          <p:nvSpPr>
            <p:cNvPr id="8" name="Freeform 8"/>
            <p:cNvSpPr/>
            <p:nvPr/>
          </p:nvSpPr>
          <p:spPr>
            <a:xfrm>
              <a:off x="0" y="0"/>
              <a:ext cx="1886413" cy="566660"/>
            </a:xfrm>
            <a:custGeom>
              <a:avLst/>
              <a:gdLst/>
              <a:ahLst/>
              <a:cxnLst/>
              <a:rect l="l" t="t" r="r" b="b"/>
              <a:pathLst>
                <a:path w="1886413" h="566660">
                  <a:moveTo>
                    <a:pt x="39993" y="0"/>
                  </a:moveTo>
                  <a:lnTo>
                    <a:pt x="1846420" y="0"/>
                  </a:lnTo>
                  <a:cubicBezTo>
                    <a:pt x="1868508" y="0"/>
                    <a:pt x="1886413" y="17906"/>
                    <a:pt x="1886413" y="39993"/>
                  </a:cubicBezTo>
                  <a:lnTo>
                    <a:pt x="1886413" y="526667"/>
                  </a:lnTo>
                  <a:cubicBezTo>
                    <a:pt x="1886413" y="548755"/>
                    <a:pt x="1868508" y="566660"/>
                    <a:pt x="1846420" y="566660"/>
                  </a:cubicBezTo>
                  <a:lnTo>
                    <a:pt x="39993" y="566660"/>
                  </a:lnTo>
                  <a:cubicBezTo>
                    <a:pt x="17906" y="566660"/>
                    <a:pt x="0" y="548755"/>
                    <a:pt x="0" y="526667"/>
                  </a:cubicBezTo>
                  <a:lnTo>
                    <a:pt x="0" y="39993"/>
                  </a:lnTo>
                  <a:cubicBezTo>
                    <a:pt x="0" y="17906"/>
                    <a:pt x="17906" y="0"/>
                    <a:pt x="39993" y="0"/>
                  </a:cubicBezTo>
                  <a:close/>
                </a:path>
              </a:pathLst>
            </a:custGeom>
            <a:solidFill>
              <a:srgbClr val="FFFFFF"/>
            </a:solidFill>
            <a:ln w="38100" cap="rnd">
              <a:solidFill>
                <a:srgbClr val="B49759"/>
              </a:solidFill>
              <a:prstDash val="solid"/>
              <a:round/>
            </a:ln>
          </p:spPr>
        </p:sp>
        <p:sp>
          <p:nvSpPr>
            <p:cNvPr id="9" name="TextBox 9"/>
            <p:cNvSpPr txBox="1"/>
            <p:nvPr/>
          </p:nvSpPr>
          <p:spPr>
            <a:xfrm>
              <a:off x="0" y="-28575"/>
              <a:ext cx="1886413" cy="595235"/>
            </a:xfrm>
            <a:prstGeom prst="rect">
              <a:avLst/>
            </a:prstGeom>
          </p:spPr>
          <p:txBody>
            <a:bodyPr lIns="50800" tIns="50800" rIns="50800" bIns="50800" rtlCol="0" anchor="ctr"/>
            <a:lstStyle/>
            <a:p>
              <a:pPr algn="ctr">
                <a:lnSpc>
                  <a:spcPts val="2799"/>
                </a:lnSpc>
              </a:pPr>
              <a:endParaRPr/>
            </a:p>
          </p:txBody>
        </p:sp>
      </p:grpSp>
      <p:sp>
        <p:nvSpPr>
          <p:cNvPr id="10" name="Freeform 10"/>
          <p:cNvSpPr/>
          <p:nvPr/>
        </p:nvSpPr>
        <p:spPr>
          <a:xfrm>
            <a:off x="11056429" y="7099263"/>
            <a:ext cx="624688" cy="568466"/>
          </a:xfrm>
          <a:custGeom>
            <a:avLst/>
            <a:gdLst/>
            <a:ahLst/>
            <a:cxnLst/>
            <a:rect l="l" t="t" r="r" b="b"/>
            <a:pathLst>
              <a:path w="624688" h="568466">
                <a:moveTo>
                  <a:pt x="0" y="0"/>
                </a:moveTo>
                <a:lnTo>
                  <a:pt x="624688" y="0"/>
                </a:lnTo>
                <a:lnTo>
                  <a:pt x="624688" y="568466"/>
                </a:lnTo>
                <a:lnTo>
                  <a:pt x="0" y="56846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1" name="Freeform 11"/>
          <p:cNvSpPr/>
          <p:nvPr/>
        </p:nvSpPr>
        <p:spPr>
          <a:xfrm>
            <a:off x="12739729" y="2427456"/>
            <a:ext cx="3538728" cy="4114800"/>
          </a:xfrm>
          <a:custGeom>
            <a:avLst/>
            <a:gdLst/>
            <a:ahLst/>
            <a:cxnLst/>
            <a:rect l="l" t="t" r="r" b="b"/>
            <a:pathLst>
              <a:path w="3538728" h="4114800">
                <a:moveTo>
                  <a:pt x="0" y="0"/>
                </a:moveTo>
                <a:lnTo>
                  <a:pt x="3538728" y="0"/>
                </a:lnTo>
                <a:lnTo>
                  <a:pt x="3538728"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2" name="TextBox 12"/>
          <p:cNvSpPr txBox="1"/>
          <p:nvPr/>
        </p:nvSpPr>
        <p:spPr>
          <a:xfrm>
            <a:off x="1028700" y="838200"/>
            <a:ext cx="16230600" cy="927075"/>
          </a:xfrm>
          <a:prstGeom prst="rect">
            <a:avLst/>
          </a:prstGeom>
        </p:spPr>
        <p:txBody>
          <a:bodyPr lIns="0" tIns="0" rIns="0" bIns="0" rtlCol="0" anchor="t">
            <a:spAutoFit/>
          </a:bodyPr>
          <a:lstStyle/>
          <a:p>
            <a:pPr algn="l">
              <a:lnSpc>
                <a:spcPts val="7698"/>
              </a:lnSpc>
            </a:pPr>
            <a:r>
              <a:rPr lang="en-US" sz="5498" b="1">
                <a:solidFill>
                  <a:srgbClr val="003874"/>
                </a:solidFill>
                <a:latin typeface="Verdana Bold"/>
                <a:ea typeface="Verdana Bold"/>
                <a:cs typeface="Verdana Bold"/>
                <a:sym typeface="Verdana Bold"/>
              </a:rPr>
              <a:t>Signature and service projects</a:t>
            </a:r>
          </a:p>
        </p:txBody>
      </p:sp>
      <p:sp>
        <p:nvSpPr>
          <p:cNvPr id="13" name="TextBox 13"/>
          <p:cNvSpPr txBox="1"/>
          <p:nvPr/>
        </p:nvSpPr>
        <p:spPr>
          <a:xfrm>
            <a:off x="1028700" y="2359042"/>
            <a:ext cx="10405021" cy="2527919"/>
          </a:xfrm>
          <a:prstGeom prst="rect">
            <a:avLst/>
          </a:prstGeom>
        </p:spPr>
        <p:txBody>
          <a:bodyPr lIns="0" tIns="0" rIns="0" bIns="0" rtlCol="0" anchor="t">
            <a:spAutoFit/>
          </a:bodyPr>
          <a:lstStyle/>
          <a:p>
            <a:pPr marL="777240" lvl="1" indent="-388620" algn="l">
              <a:lnSpc>
                <a:spcPts val="5040"/>
              </a:lnSpc>
              <a:buFont typeface="Arial"/>
              <a:buChar char="•"/>
            </a:pPr>
            <a:r>
              <a:rPr lang="en-US" sz="3600">
                <a:solidFill>
                  <a:srgbClr val="000000"/>
                </a:solidFill>
                <a:latin typeface="Verdana Pro"/>
                <a:ea typeface="Verdana"/>
                <a:cs typeface="Verdana"/>
                <a:sym typeface="Verdana"/>
              </a:rPr>
              <a:t>Distinguish signature vs. service projects.</a:t>
            </a:r>
            <a:endParaRPr lang="en-US" sz="3600" dirty="0">
              <a:solidFill>
                <a:srgbClr val="000000"/>
              </a:solidFill>
              <a:latin typeface="Verdana Pro"/>
              <a:ea typeface="Verdana"/>
              <a:cs typeface="Verdana"/>
            </a:endParaRPr>
          </a:p>
          <a:p>
            <a:pPr marL="777240" lvl="1" indent="-388620" algn="l">
              <a:lnSpc>
                <a:spcPts val="5040"/>
              </a:lnSpc>
              <a:spcBef>
                <a:spcPct val="0"/>
              </a:spcBef>
              <a:buFont typeface="Arial"/>
              <a:buChar char="•"/>
            </a:pPr>
            <a:r>
              <a:rPr lang="en-US" sz="3600" dirty="0">
                <a:solidFill>
                  <a:srgbClr val="000000"/>
                </a:solidFill>
                <a:latin typeface="Verdana Pro"/>
                <a:ea typeface="Verdana"/>
                <a:cs typeface="Verdana"/>
                <a:sym typeface="Verdana"/>
              </a:rPr>
              <a:t>Identify community needs.</a:t>
            </a:r>
            <a:endParaRPr lang="en-US" sz="3600" dirty="0">
              <a:solidFill>
                <a:srgbClr val="000000"/>
              </a:solidFill>
              <a:latin typeface="Verdana Pro"/>
              <a:ea typeface="Verdana"/>
              <a:cs typeface="Verdana"/>
            </a:endParaRPr>
          </a:p>
          <a:p>
            <a:pPr marL="777240" lvl="1" indent="-388620" algn="l">
              <a:lnSpc>
                <a:spcPts val="5040"/>
              </a:lnSpc>
              <a:spcBef>
                <a:spcPct val="0"/>
              </a:spcBef>
              <a:buFont typeface="Arial"/>
              <a:buChar char="•"/>
            </a:pPr>
            <a:r>
              <a:rPr lang="en-US" sz="3600">
                <a:solidFill>
                  <a:srgbClr val="000000"/>
                </a:solidFill>
                <a:latin typeface="Verdana Pro"/>
                <a:ea typeface="Verdana"/>
                <a:cs typeface="Verdana"/>
                <a:sym typeface="Verdana"/>
              </a:rPr>
              <a:t>Set goals, build a team and plan well.</a:t>
            </a:r>
            <a:endParaRPr lang="en-US" sz="3600" dirty="0">
              <a:solidFill>
                <a:srgbClr val="000000"/>
              </a:solidFill>
              <a:latin typeface="Verdana Pro"/>
              <a:ea typeface="Verdana"/>
              <a:cs typeface="Verdana"/>
            </a:endParaRPr>
          </a:p>
          <a:p>
            <a:pPr marL="777240" lvl="1" indent="-388620" algn="l">
              <a:lnSpc>
                <a:spcPts val="5040"/>
              </a:lnSpc>
              <a:spcBef>
                <a:spcPct val="0"/>
              </a:spcBef>
              <a:buFont typeface="Arial"/>
              <a:buChar char="•"/>
            </a:pPr>
            <a:r>
              <a:rPr lang="en-US" sz="3600" dirty="0">
                <a:solidFill>
                  <a:srgbClr val="000000"/>
                </a:solidFill>
                <a:latin typeface="Verdana Pro"/>
                <a:ea typeface="Verdana"/>
                <a:cs typeface="Verdana"/>
                <a:sym typeface="Verdana"/>
              </a:rPr>
              <a:t>Promote, execute and celebrate impact.</a:t>
            </a:r>
            <a:endParaRPr lang="en-US" sz="3600" dirty="0">
              <a:solidFill>
                <a:srgbClr val="000000"/>
              </a:solidFill>
              <a:latin typeface="Verdana Pro"/>
              <a:ea typeface="Verdana"/>
              <a:cs typeface="Verdana"/>
            </a:endParaRPr>
          </a:p>
        </p:txBody>
      </p:sp>
      <p:sp>
        <p:nvSpPr>
          <p:cNvPr id="14" name="TextBox 14"/>
          <p:cNvSpPr txBox="1"/>
          <p:nvPr/>
        </p:nvSpPr>
        <p:spPr>
          <a:xfrm>
            <a:off x="11775218" y="7099102"/>
            <a:ext cx="2140253" cy="390813"/>
          </a:xfrm>
          <a:prstGeom prst="rect">
            <a:avLst/>
          </a:prstGeom>
        </p:spPr>
        <p:txBody>
          <a:bodyPr wrap="square" lIns="0" tIns="0" rIns="0" bIns="0" rtlCol="0" anchor="t">
            <a:spAutoFit/>
          </a:bodyPr>
          <a:lstStyle/>
          <a:p>
            <a:pPr algn="ctr">
              <a:lnSpc>
                <a:spcPts val="3360"/>
              </a:lnSpc>
              <a:spcBef>
                <a:spcPct val="0"/>
              </a:spcBef>
            </a:pPr>
            <a:r>
              <a:rPr lang="en-US" sz="2400" b="1">
                <a:solidFill>
                  <a:srgbClr val="003874"/>
                </a:solidFill>
                <a:latin typeface="Verdana Bold"/>
                <a:ea typeface="Verdana Bold"/>
                <a:cs typeface="Verdana Bold"/>
                <a:sym typeface="Verdana Bold"/>
              </a:rPr>
              <a:t>Resources:</a:t>
            </a:r>
          </a:p>
        </p:txBody>
      </p:sp>
      <p:sp>
        <p:nvSpPr>
          <p:cNvPr id="15" name="TextBox 15"/>
          <p:cNvSpPr txBox="1"/>
          <p:nvPr/>
        </p:nvSpPr>
        <p:spPr>
          <a:xfrm>
            <a:off x="11778887" y="7862351"/>
            <a:ext cx="3747142" cy="1035050"/>
          </a:xfrm>
          <a:prstGeom prst="rect">
            <a:avLst/>
          </a:prstGeom>
        </p:spPr>
        <p:txBody>
          <a:bodyPr lIns="0" tIns="0" rIns="0" bIns="0" rtlCol="0" anchor="t">
            <a:spAutoFit/>
          </a:bodyPr>
          <a:lstStyle/>
          <a:p>
            <a:pPr algn="l">
              <a:lnSpc>
                <a:spcPts val="2799"/>
              </a:lnSpc>
            </a:pPr>
            <a:r>
              <a:rPr lang="en-US" sz="1999" b="1" u="sng">
                <a:solidFill>
                  <a:srgbClr val="003874"/>
                </a:solidFill>
                <a:latin typeface="Verdana Bold"/>
                <a:ea typeface="Verdana Bold"/>
                <a:cs typeface="Verdana Bold"/>
                <a:sym typeface="Verdana Bold"/>
                <a:hlinkClick r:id="rId10" tooltip="https://www.kiwanis.org/what-we-do/signature-project-contest-info/"/>
              </a:rPr>
              <a:t>Signature Project Contest</a:t>
            </a:r>
          </a:p>
          <a:p>
            <a:pPr algn="l">
              <a:lnSpc>
                <a:spcPts val="2799"/>
              </a:lnSpc>
            </a:pPr>
            <a:r>
              <a:rPr lang="en-US" sz="1999" b="1" u="sng">
                <a:solidFill>
                  <a:srgbClr val="003874"/>
                </a:solidFill>
                <a:latin typeface="Verdana Bold"/>
                <a:ea typeface="Verdana Bold"/>
                <a:cs typeface="Verdana Bold"/>
                <a:sym typeface="Verdana Bold"/>
                <a:hlinkClick r:id="rId11" tooltip="https://www.kiwanis.org/members/service-projects/examples-of-signature-projects/"/>
              </a:rPr>
              <a:t>Signature Project ideas</a:t>
            </a:r>
          </a:p>
          <a:p>
            <a:pPr algn="l">
              <a:lnSpc>
                <a:spcPts val="2799"/>
              </a:lnSpc>
            </a:pPr>
            <a:r>
              <a:rPr lang="en-US" sz="1999" b="1" u="sng">
                <a:solidFill>
                  <a:srgbClr val="003874"/>
                </a:solidFill>
                <a:latin typeface="Verdana Bold"/>
                <a:ea typeface="Verdana Bold"/>
                <a:cs typeface="Verdana Bold"/>
                <a:sym typeface="Verdana Bold"/>
                <a:hlinkClick r:id="rId12" tooltip="https://www.kiwanis.org/members/grants-scholarships/"/>
              </a:rPr>
              <a:t>Grants</a:t>
            </a:r>
          </a:p>
        </p:txBody>
      </p:sp>
      <p:sp>
        <p:nvSpPr>
          <p:cNvPr id="16" name="TextBox 16"/>
          <p:cNvSpPr txBox="1"/>
          <p:nvPr/>
        </p:nvSpPr>
        <p:spPr>
          <a:xfrm>
            <a:off x="11775218" y="7565171"/>
            <a:ext cx="3597348" cy="330200"/>
          </a:xfrm>
          <a:prstGeom prst="rect">
            <a:avLst/>
          </a:prstGeom>
        </p:spPr>
        <p:txBody>
          <a:bodyPr lIns="0" tIns="0" rIns="0" bIns="0" rtlCol="0" anchor="t">
            <a:spAutoFit/>
          </a:bodyPr>
          <a:lstStyle/>
          <a:p>
            <a:pPr algn="l">
              <a:lnSpc>
                <a:spcPts val="2799"/>
              </a:lnSpc>
            </a:pPr>
            <a:r>
              <a:rPr lang="en-US" sz="1999" b="1" u="sng">
                <a:solidFill>
                  <a:srgbClr val="003874"/>
                </a:solidFill>
                <a:latin typeface="Verdana Bold"/>
                <a:ea typeface="Verdana Bold"/>
                <a:cs typeface="Verdana Bold"/>
                <a:sym typeface="Verdana Bold"/>
                <a:hlinkClick r:id="rId13" tooltip="https://www.kiwanis.org/wp-content/uploads/2026/04/Club-support-How-to-launch-a-service-project.pdf"/>
              </a:rPr>
              <a:t>Launch a service project</a:t>
            </a:r>
          </a:p>
        </p:txBody>
      </p:sp>
    </p:spTree>
  </p:cSld>
  <p:clrMapOvr>
    <a:masterClrMapping/>
  </p:clrMapOvr>
  <p:transition>
    <p:fade/>
  </p:transition>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3" name="Group 3"/>
          <p:cNvGrpSpPr/>
          <p:nvPr/>
        </p:nvGrpSpPr>
        <p:grpSpPr>
          <a:xfrm>
            <a:off x="15149490" y="9540517"/>
            <a:ext cx="2607150" cy="578714"/>
            <a:chOff x="0" y="0"/>
            <a:chExt cx="3476200" cy="771619"/>
          </a:xfrm>
        </p:grpSpPr>
        <p:sp>
          <p:nvSpPr>
            <p:cNvPr id="4" name="Freeform 4"/>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5"/>
              <a:stretch>
                <a:fillRect t="-291" r="1" b="-286"/>
              </a:stretch>
            </a:blipFill>
          </p:spPr>
        </p:sp>
      </p:grpSp>
      <p:grpSp>
        <p:nvGrpSpPr>
          <p:cNvPr id="5" name="Group 5"/>
          <p:cNvGrpSpPr/>
          <p:nvPr/>
        </p:nvGrpSpPr>
        <p:grpSpPr>
          <a:xfrm>
            <a:off x="995362" y="1977687"/>
            <a:ext cx="1487594" cy="66675"/>
            <a:chOff x="0" y="0"/>
            <a:chExt cx="1983459" cy="88900"/>
          </a:xfrm>
        </p:grpSpPr>
        <p:sp>
          <p:nvSpPr>
            <p:cNvPr id="6" name="Freeform 6"/>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sp>
      </p:grpSp>
      <p:grpSp>
        <p:nvGrpSpPr>
          <p:cNvPr id="7" name="Group 7"/>
          <p:cNvGrpSpPr/>
          <p:nvPr/>
        </p:nvGrpSpPr>
        <p:grpSpPr>
          <a:xfrm>
            <a:off x="12736263" y="7202628"/>
            <a:ext cx="4700221" cy="1516427"/>
            <a:chOff x="0" y="0"/>
            <a:chExt cx="1237918" cy="399388"/>
          </a:xfrm>
        </p:grpSpPr>
        <p:sp>
          <p:nvSpPr>
            <p:cNvPr id="8" name="Freeform 8"/>
            <p:cNvSpPr/>
            <p:nvPr/>
          </p:nvSpPr>
          <p:spPr>
            <a:xfrm>
              <a:off x="0" y="0"/>
              <a:ext cx="1237918" cy="399388"/>
            </a:xfrm>
            <a:custGeom>
              <a:avLst/>
              <a:gdLst/>
              <a:ahLst/>
              <a:cxnLst/>
              <a:rect l="l" t="t" r="r" b="b"/>
              <a:pathLst>
                <a:path w="1237918" h="399388">
                  <a:moveTo>
                    <a:pt x="60944" y="0"/>
                  </a:moveTo>
                  <a:lnTo>
                    <a:pt x="1176974" y="0"/>
                  </a:lnTo>
                  <a:cubicBezTo>
                    <a:pt x="1210633" y="0"/>
                    <a:pt x="1237918" y="27286"/>
                    <a:pt x="1237918" y="60944"/>
                  </a:cubicBezTo>
                  <a:lnTo>
                    <a:pt x="1237918" y="338444"/>
                  </a:lnTo>
                  <a:cubicBezTo>
                    <a:pt x="1237918" y="372103"/>
                    <a:pt x="1210633" y="399388"/>
                    <a:pt x="1176974" y="399388"/>
                  </a:cubicBezTo>
                  <a:lnTo>
                    <a:pt x="60944" y="399388"/>
                  </a:lnTo>
                  <a:cubicBezTo>
                    <a:pt x="27286" y="399388"/>
                    <a:pt x="0" y="372103"/>
                    <a:pt x="0" y="338444"/>
                  </a:cubicBezTo>
                  <a:lnTo>
                    <a:pt x="0" y="60944"/>
                  </a:lnTo>
                  <a:cubicBezTo>
                    <a:pt x="0" y="27286"/>
                    <a:pt x="27286" y="0"/>
                    <a:pt x="60944" y="0"/>
                  </a:cubicBezTo>
                  <a:close/>
                </a:path>
              </a:pathLst>
            </a:custGeom>
            <a:solidFill>
              <a:srgbClr val="FFFFFF"/>
            </a:solidFill>
            <a:ln w="38100" cap="rnd">
              <a:solidFill>
                <a:srgbClr val="B49759"/>
              </a:solidFill>
              <a:prstDash val="solid"/>
              <a:round/>
            </a:ln>
          </p:spPr>
        </p:sp>
        <p:sp>
          <p:nvSpPr>
            <p:cNvPr id="9" name="TextBox 9"/>
            <p:cNvSpPr txBox="1"/>
            <p:nvPr/>
          </p:nvSpPr>
          <p:spPr>
            <a:xfrm>
              <a:off x="0" y="-28575"/>
              <a:ext cx="1237918" cy="427963"/>
            </a:xfrm>
            <a:prstGeom prst="rect">
              <a:avLst/>
            </a:prstGeom>
          </p:spPr>
          <p:txBody>
            <a:bodyPr lIns="50800" tIns="50800" rIns="50800" bIns="50800" rtlCol="0" anchor="ctr"/>
            <a:lstStyle/>
            <a:p>
              <a:pPr algn="ctr">
                <a:lnSpc>
                  <a:spcPts val="2799"/>
                </a:lnSpc>
              </a:pPr>
              <a:endParaRPr/>
            </a:p>
          </p:txBody>
        </p:sp>
      </p:grpSp>
      <p:sp>
        <p:nvSpPr>
          <p:cNvPr id="10" name="Freeform 10"/>
          <p:cNvSpPr/>
          <p:nvPr/>
        </p:nvSpPr>
        <p:spPr>
          <a:xfrm>
            <a:off x="12914449" y="7356062"/>
            <a:ext cx="624688" cy="568466"/>
          </a:xfrm>
          <a:custGeom>
            <a:avLst/>
            <a:gdLst/>
            <a:ahLst/>
            <a:cxnLst/>
            <a:rect l="l" t="t" r="r" b="b"/>
            <a:pathLst>
              <a:path w="624688" h="568466">
                <a:moveTo>
                  <a:pt x="0" y="0"/>
                </a:moveTo>
                <a:lnTo>
                  <a:pt x="624688" y="0"/>
                </a:lnTo>
                <a:lnTo>
                  <a:pt x="624688" y="568467"/>
                </a:lnTo>
                <a:lnTo>
                  <a:pt x="0" y="568467"/>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1" name="Freeform 11"/>
          <p:cNvSpPr/>
          <p:nvPr/>
        </p:nvSpPr>
        <p:spPr>
          <a:xfrm>
            <a:off x="14015046" y="2425717"/>
            <a:ext cx="2438019" cy="4114800"/>
          </a:xfrm>
          <a:custGeom>
            <a:avLst/>
            <a:gdLst/>
            <a:ahLst/>
            <a:cxnLst/>
            <a:rect l="l" t="t" r="r" b="b"/>
            <a:pathLst>
              <a:path w="2438019" h="4114800">
                <a:moveTo>
                  <a:pt x="0" y="0"/>
                </a:moveTo>
                <a:lnTo>
                  <a:pt x="2438019" y="0"/>
                </a:lnTo>
                <a:lnTo>
                  <a:pt x="2438019"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2" name="TextBox 12"/>
          <p:cNvSpPr txBox="1"/>
          <p:nvPr/>
        </p:nvSpPr>
        <p:spPr>
          <a:xfrm>
            <a:off x="1028700" y="838200"/>
            <a:ext cx="16230600" cy="927075"/>
          </a:xfrm>
          <a:prstGeom prst="rect">
            <a:avLst/>
          </a:prstGeom>
        </p:spPr>
        <p:txBody>
          <a:bodyPr lIns="0" tIns="0" rIns="0" bIns="0" rtlCol="0" anchor="t">
            <a:spAutoFit/>
          </a:bodyPr>
          <a:lstStyle/>
          <a:p>
            <a:pPr algn="l">
              <a:lnSpc>
                <a:spcPts val="7698"/>
              </a:lnSpc>
            </a:pPr>
            <a:r>
              <a:rPr lang="en-US" sz="5498" b="1">
                <a:solidFill>
                  <a:srgbClr val="003874"/>
                </a:solidFill>
                <a:latin typeface="Verdana Bold"/>
                <a:ea typeface="Verdana Bold"/>
                <a:cs typeface="Verdana Bold"/>
                <a:sym typeface="Verdana Bold"/>
              </a:rPr>
              <a:t>Fundraisers</a:t>
            </a:r>
          </a:p>
        </p:txBody>
      </p:sp>
      <p:sp>
        <p:nvSpPr>
          <p:cNvPr id="13" name="TextBox 13"/>
          <p:cNvSpPr txBox="1"/>
          <p:nvPr/>
        </p:nvSpPr>
        <p:spPr>
          <a:xfrm>
            <a:off x="1028700" y="2359042"/>
            <a:ext cx="8787005" cy="1889744"/>
          </a:xfrm>
          <a:prstGeom prst="rect">
            <a:avLst/>
          </a:prstGeom>
        </p:spPr>
        <p:txBody>
          <a:bodyPr lIns="0" tIns="0" rIns="0" bIns="0" rtlCol="0" anchor="t">
            <a:spAutoFit/>
          </a:bodyPr>
          <a:lstStyle/>
          <a:p>
            <a:pPr marL="777240" lvl="1" indent="-388620" algn="l">
              <a:lnSpc>
                <a:spcPts val="5040"/>
              </a:lnSpc>
              <a:spcBef>
                <a:spcPct val="0"/>
              </a:spcBef>
              <a:buFont typeface="Arial"/>
              <a:buChar char="•"/>
            </a:pPr>
            <a:r>
              <a:rPr lang="en-US" sz="3600">
                <a:solidFill>
                  <a:srgbClr val="000000"/>
                </a:solidFill>
                <a:latin typeface="Verdana Pro"/>
                <a:ea typeface="Verdana"/>
                <a:cs typeface="Verdana"/>
                <a:sym typeface="Verdana"/>
              </a:rPr>
              <a:t>Set clear, realistic financial goals.</a:t>
            </a:r>
            <a:endParaRPr lang="en-US" sz="3600">
              <a:solidFill>
                <a:srgbClr val="000000"/>
              </a:solidFill>
              <a:latin typeface="Verdana Pro"/>
              <a:ea typeface="Verdana"/>
              <a:cs typeface="Verdana"/>
            </a:endParaRPr>
          </a:p>
          <a:p>
            <a:pPr marL="777240" lvl="1" indent="-388620" algn="l">
              <a:lnSpc>
                <a:spcPts val="5040"/>
              </a:lnSpc>
              <a:spcBef>
                <a:spcPct val="0"/>
              </a:spcBef>
              <a:buFont typeface="Arial"/>
              <a:buChar char="•"/>
            </a:pPr>
            <a:r>
              <a:rPr lang="en-US" sz="3600">
                <a:solidFill>
                  <a:srgbClr val="000000"/>
                </a:solidFill>
                <a:latin typeface="Verdana Pro"/>
                <a:ea typeface="Verdana"/>
                <a:cs typeface="Verdana"/>
                <a:sym typeface="Verdana"/>
              </a:rPr>
              <a:t>Match fundraiser to capacity.</a:t>
            </a:r>
            <a:endParaRPr lang="en-US" sz="3600">
              <a:solidFill>
                <a:srgbClr val="000000"/>
              </a:solidFill>
              <a:latin typeface="Verdana Pro"/>
              <a:ea typeface="Verdana"/>
              <a:cs typeface="Verdana"/>
            </a:endParaRPr>
          </a:p>
          <a:p>
            <a:pPr marL="777240" lvl="1" indent="-388620" algn="l">
              <a:lnSpc>
                <a:spcPts val="5040"/>
              </a:lnSpc>
              <a:spcBef>
                <a:spcPct val="0"/>
              </a:spcBef>
              <a:buFont typeface="Arial"/>
              <a:buChar char="•"/>
            </a:pPr>
            <a:r>
              <a:rPr lang="en-US" sz="3600">
                <a:solidFill>
                  <a:srgbClr val="000000"/>
                </a:solidFill>
                <a:latin typeface="Verdana Pro"/>
                <a:ea typeface="Verdana"/>
                <a:cs typeface="Verdana"/>
                <a:sym typeface="Verdana"/>
              </a:rPr>
              <a:t>Track performance.</a:t>
            </a:r>
            <a:endParaRPr lang="en-US" sz="3600">
              <a:solidFill>
                <a:srgbClr val="000000"/>
              </a:solidFill>
              <a:latin typeface="Verdana Pro"/>
              <a:ea typeface="Verdana"/>
              <a:cs typeface="Verdana"/>
            </a:endParaRPr>
          </a:p>
        </p:txBody>
      </p:sp>
      <p:sp>
        <p:nvSpPr>
          <p:cNvPr id="14" name="TextBox 14"/>
          <p:cNvSpPr txBox="1"/>
          <p:nvPr/>
        </p:nvSpPr>
        <p:spPr>
          <a:xfrm>
            <a:off x="13552556" y="7355901"/>
            <a:ext cx="2099911" cy="390813"/>
          </a:xfrm>
          <a:prstGeom prst="rect">
            <a:avLst/>
          </a:prstGeom>
        </p:spPr>
        <p:txBody>
          <a:bodyPr wrap="square" lIns="0" tIns="0" rIns="0" bIns="0" rtlCol="0" anchor="t">
            <a:spAutoFit/>
          </a:bodyPr>
          <a:lstStyle/>
          <a:p>
            <a:pPr algn="ctr">
              <a:lnSpc>
                <a:spcPts val="3360"/>
              </a:lnSpc>
              <a:spcBef>
                <a:spcPct val="0"/>
              </a:spcBef>
            </a:pPr>
            <a:r>
              <a:rPr lang="en-US" sz="2400" b="1">
                <a:solidFill>
                  <a:srgbClr val="003874"/>
                </a:solidFill>
                <a:latin typeface="Verdana Bold"/>
                <a:ea typeface="Verdana Bold"/>
                <a:cs typeface="Verdana Bold"/>
                <a:sym typeface="Verdana Bold"/>
              </a:rPr>
              <a:t>Resources:</a:t>
            </a:r>
          </a:p>
        </p:txBody>
      </p:sp>
      <p:sp>
        <p:nvSpPr>
          <p:cNvPr id="15" name="TextBox 15"/>
          <p:cNvSpPr txBox="1"/>
          <p:nvPr/>
        </p:nvSpPr>
        <p:spPr>
          <a:xfrm>
            <a:off x="13633238" y="7861129"/>
            <a:ext cx="2945137" cy="682625"/>
          </a:xfrm>
          <a:prstGeom prst="rect">
            <a:avLst/>
          </a:prstGeom>
        </p:spPr>
        <p:txBody>
          <a:bodyPr lIns="0" tIns="0" rIns="0" bIns="0" rtlCol="0" anchor="t">
            <a:spAutoFit/>
          </a:bodyPr>
          <a:lstStyle/>
          <a:p>
            <a:pPr algn="l">
              <a:lnSpc>
                <a:spcPts val="2799"/>
              </a:lnSpc>
            </a:pPr>
            <a:r>
              <a:rPr lang="en-US" sz="1999" b="1" u="sng">
                <a:solidFill>
                  <a:srgbClr val="003874"/>
                </a:solidFill>
                <a:latin typeface="Verdana Bold"/>
                <a:ea typeface="Verdana Bold"/>
                <a:cs typeface="Verdana Bold"/>
                <a:sym typeface="Verdana Bold"/>
                <a:hlinkClick r:id="rId10" tooltip="https://www.kiwanis.org/wp-content/uploads/2026/04/Club-support-Kiwanis-fundraiser-how-to.pdf"/>
              </a:rPr>
              <a:t>Launch a fundraiser</a:t>
            </a:r>
          </a:p>
          <a:p>
            <a:pPr algn="l">
              <a:lnSpc>
                <a:spcPts val="2799"/>
              </a:lnSpc>
            </a:pPr>
            <a:r>
              <a:rPr lang="en-US" sz="1999" b="1" u="sng">
                <a:solidFill>
                  <a:srgbClr val="003874"/>
                </a:solidFill>
                <a:latin typeface="Verdana Bold"/>
                <a:ea typeface="Verdana Bold"/>
                <a:cs typeface="Verdana Bold"/>
                <a:sym typeface="Verdana Bold"/>
                <a:hlinkClick r:id="rId11" tooltip="https://www.kiwanis.org/wp-content/uploads/2026/04/Club-support-Fundraiser-event-budget-template.pdf"/>
              </a:rPr>
              <a:t>Fundraiser budget</a:t>
            </a:r>
          </a:p>
        </p:txBody>
      </p:sp>
    </p:spTree>
  </p:cSld>
  <p:clrMapOvr>
    <a:masterClrMapping/>
  </p:clrMapOvr>
  <p:transition>
    <p:fade/>
  </p:transition>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3" name="Group 3"/>
          <p:cNvGrpSpPr/>
          <p:nvPr/>
        </p:nvGrpSpPr>
        <p:grpSpPr>
          <a:xfrm>
            <a:off x="15149489" y="9540518"/>
            <a:ext cx="2607150" cy="578713"/>
            <a:chOff x="0" y="0"/>
            <a:chExt cx="3476200" cy="771618"/>
          </a:xfrm>
        </p:grpSpPr>
        <p:sp>
          <p:nvSpPr>
            <p:cNvPr id="4" name="Freeform 4"/>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5"/>
              <a:stretch>
                <a:fillRect t="-291" r="1" b="-286"/>
              </a:stretch>
            </a:blipFill>
          </p:spPr>
        </p:sp>
      </p:grpSp>
      <p:sp>
        <p:nvSpPr>
          <p:cNvPr id="5" name="TextBox 5"/>
          <p:cNvSpPr txBox="1"/>
          <p:nvPr/>
        </p:nvSpPr>
        <p:spPr>
          <a:xfrm>
            <a:off x="1028700" y="2645616"/>
            <a:ext cx="16230600" cy="886781"/>
          </a:xfrm>
          <a:prstGeom prst="rect">
            <a:avLst/>
          </a:prstGeom>
        </p:spPr>
        <p:txBody>
          <a:bodyPr lIns="0" tIns="0" rIns="0" bIns="0" rtlCol="0" anchor="t">
            <a:spAutoFit/>
          </a:bodyPr>
          <a:lstStyle/>
          <a:p>
            <a:pPr algn="ctr">
              <a:lnSpc>
                <a:spcPts val="7698"/>
              </a:lnSpc>
            </a:pPr>
            <a:r>
              <a:rPr lang="en-US" sz="5498" b="1" dirty="0">
                <a:solidFill>
                  <a:srgbClr val="003874"/>
                </a:solidFill>
                <a:latin typeface="Verdana Bold"/>
                <a:ea typeface="Verdana Bold"/>
                <a:cs typeface="Verdana Bold"/>
                <a:sym typeface="Verdana Bold"/>
              </a:rPr>
              <a:t>CLUB PRESIDENT</a:t>
            </a:r>
          </a:p>
        </p:txBody>
      </p:sp>
      <p:sp>
        <p:nvSpPr>
          <p:cNvPr id="6" name="TextBox 6"/>
          <p:cNvSpPr txBox="1"/>
          <p:nvPr/>
        </p:nvSpPr>
        <p:spPr>
          <a:xfrm>
            <a:off x="1028699" y="4117198"/>
            <a:ext cx="16230600" cy="508127"/>
          </a:xfrm>
          <a:prstGeom prst="rect">
            <a:avLst/>
          </a:prstGeom>
        </p:spPr>
        <p:txBody>
          <a:bodyPr lIns="0" tIns="0" rIns="0" bIns="0" rtlCol="0" anchor="t">
            <a:spAutoFit/>
          </a:bodyPr>
          <a:lstStyle/>
          <a:p>
            <a:pPr algn="ctr">
              <a:lnSpc>
                <a:spcPts val="3919"/>
              </a:lnSpc>
            </a:pPr>
            <a:r>
              <a:rPr lang="en-US" sz="3600" b="1">
                <a:solidFill>
                  <a:srgbClr val="B49759"/>
                </a:solidFill>
                <a:latin typeface="Verdana Pro Bold"/>
                <a:ea typeface="Verdana Pro Bold"/>
                <a:cs typeface="Verdana Pro Bold"/>
                <a:sym typeface="Verdana Pro Bold"/>
              </a:rPr>
              <a:t>LEADING INSIDE AND BEYOND THE CLUB</a:t>
            </a:r>
          </a:p>
        </p:txBody>
      </p:sp>
    </p:spTree>
  </p:cSld>
  <p:clrMapOvr>
    <a:masterClrMapping/>
  </p:clrMapOvr>
  <p:transition>
    <p:fade/>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95362" y="1977687"/>
            <a:ext cx="1487594" cy="66675"/>
            <a:chOff x="0" y="0"/>
            <a:chExt cx="1983459" cy="88900"/>
          </a:xfrm>
        </p:grpSpPr>
        <p:sp>
          <p:nvSpPr>
            <p:cNvPr id="3" name="Freeform 3"/>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txBody>
            <a:bodyPr/>
            <a:lstStyle/>
            <a:p>
              <a:endParaRPr lang="en-US"/>
            </a:p>
          </p:txBody>
        </p:sp>
      </p:grpSp>
      <p:grpSp>
        <p:nvGrpSpPr>
          <p:cNvPr id="4" name="Group 4"/>
          <p:cNvGrpSpPr/>
          <p:nvPr/>
        </p:nvGrpSpPr>
        <p:grpSpPr>
          <a:xfrm rot="-895637">
            <a:off x="14778925" y="1028700"/>
            <a:ext cx="2480375" cy="2419970"/>
            <a:chOff x="0" y="0"/>
            <a:chExt cx="3307167" cy="3226627"/>
          </a:xfrm>
        </p:grpSpPr>
        <p:sp>
          <p:nvSpPr>
            <p:cNvPr id="5" name="Freeform 5"/>
            <p:cNvSpPr/>
            <p:nvPr/>
          </p:nvSpPr>
          <p:spPr>
            <a:xfrm>
              <a:off x="0" y="0"/>
              <a:ext cx="3307207" cy="3226689"/>
            </a:xfrm>
            <a:custGeom>
              <a:avLst/>
              <a:gdLst/>
              <a:ahLst/>
              <a:cxnLst/>
              <a:rect l="l" t="t" r="r" b="b"/>
              <a:pathLst>
                <a:path w="3307207" h="3226689">
                  <a:moveTo>
                    <a:pt x="0" y="0"/>
                  </a:moveTo>
                  <a:lnTo>
                    <a:pt x="3307207" y="0"/>
                  </a:lnTo>
                  <a:lnTo>
                    <a:pt x="3307207" y="3226689"/>
                  </a:lnTo>
                  <a:lnTo>
                    <a:pt x="0" y="3226689"/>
                  </a:lnTo>
                  <a:lnTo>
                    <a:pt x="0" y="0"/>
                  </a:lnTo>
                  <a:close/>
                </a:path>
              </a:pathLst>
            </a:custGeom>
            <a:blipFill>
              <a:blip r:embed="rId3">
                <a:alphaModFix amt="19999"/>
              </a:blip>
              <a:stretch>
                <a:fillRect t="-22" r="1" b="-20"/>
              </a:stretch>
            </a:blipFill>
          </p:spPr>
          <p:txBody>
            <a:bodyPr/>
            <a:lstStyle/>
            <a:p>
              <a:endParaRPr lang="en-US"/>
            </a:p>
          </p:txBody>
        </p:sp>
      </p:grpSp>
      <p:sp>
        <p:nvSpPr>
          <p:cNvPr id="6" name="TextBox 6"/>
          <p:cNvSpPr txBox="1"/>
          <p:nvPr/>
        </p:nvSpPr>
        <p:spPr>
          <a:xfrm>
            <a:off x="1028700" y="857250"/>
            <a:ext cx="13480394" cy="897255"/>
          </a:xfrm>
          <a:prstGeom prst="rect">
            <a:avLst/>
          </a:prstGeom>
        </p:spPr>
        <p:txBody>
          <a:bodyPr lIns="0" tIns="0" rIns="0" bIns="0" rtlCol="0" anchor="t">
            <a:spAutoFit/>
          </a:bodyPr>
          <a:lstStyle/>
          <a:p>
            <a:pPr algn="l">
              <a:lnSpc>
                <a:spcPts val="6719"/>
              </a:lnSpc>
            </a:pPr>
            <a:r>
              <a:rPr lang="en-US" sz="4800" b="1">
                <a:solidFill>
                  <a:srgbClr val="003874"/>
                </a:solidFill>
                <a:latin typeface="Verdana Bold"/>
                <a:ea typeface="Verdana Bold"/>
                <a:cs typeface="Verdana Bold"/>
                <a:sym typeface="Verdana Bold"/>
              </a:rPr>
              <a:t>Group expectations</a:t>
            </a:r>
          </a:p>
        </p:txBody>
      </p:sp>
      <p:sp>
        <p:nvSpPr>
          <p:cNvPr id="7" name="TextBox 7"/>
          <p:cNvSpPr txBox="1"/>
          <p:nvPr/>
        </p:nvSpPr>
        <p:spPr>
          <a:xfrm>
            <a:off x="1028700" y="2235338"/>
            <a:ext cx="14429573" cy="2500236"/>
          </a:xfrm>
          <a:prstGeom prst="rect">
            <a:avLst/>
          </a:prstGeom>
        </p:spPr>
        <p:txBody>
          <a:bodyPr lIns="0" tIns="0" rIns="0" bIns="0" rtlCol="0" anchor="t">
            <a:spAutoFit/>
          </a:bodyPr>
          <a:lstStyle/>
          <a:p>
            <a:pPr marL="777240" lvl="1" indent="-388620" algn="l">
              <a:lnSpc>
                <a:spcPts val="5040"/>
              </a:lnSpc>
              <a:buFont typeface="Arial"/>
              <a:buChar char="•"/>
            </a:pPr>
            <a:r>
              <a:rPr lang="en-US" sz="3600" dirty="0">
                <a:solidFill>
                  <a:srgbClr val="000000"/>
                </a:solidFill>
                <a:latin typeface="Verdana"/>
                <a:ea typeface="Verdana"/>
                <a:cs typeface="Verdana"/>
                <a:sym typeface="Verdana"/>
              </a:rPr>
              <a:t>Be present.</a:t>
            </a:r>
          </a:p>
          <a:p>
            <a:pPr marL="777240" lvl="1" indent="-388620" algn="l">
              <a:lnSpc>
                <a:spcPts val="5040"/>
              </a:lnSpc>
              <a:buFont typeface="Arial"/>
              <a:buChar char="•"/>
            </a:pPr>
            <a:r>
              <a:rPr lang="en-US" sz="3600" dirty="0">
                <a:solidFill>
                  <a:srgbClr val="000000"/>
                </a:solidFill>
                <a:latin typeface="Verdana"/>
                <a:ea typeface="Verdana"/>
                <a:cs typeface="Verdana"/>
                <a:sym typeface="Verdana"/>
              </a:rPr>
              <a:t>Respect contributions.</a:t>
            </a:r>
          </a:p>
          <a:p>
            <a:pPr marL="777240" lvl="1" indent="-388620" algn="l">
              <a:lnSpc>
                <a:spcPts val="5040"/>
              </a:lnSpc>
              <a:buFont typeface="Arial"/>
              <a:buChar char="•"/>
            </a:pPr>
            <a:r>
              <a:rPr lang="en-US" sz="3600" dirty="0">
                <a:solidFill>
                  <a:srgbClr val="000000"/>
                </a:solidFill>
                <a:latin typeface="Verdana"/>
                <a:ea typeface="Verdana"/>
                <a:cs typeface="Verdana"/>
                <a:sym typeface="Verdana"/>
              </a:rPr>
              <a:t>Listen actively.</a:t>
            </a:r>
          </a:p>
          <a:p>
            <a:pPr marL="777240" lvl="1" indent="-388620" algn="l">
              <a:lnSpc>
                <a:spcPts val="5040"/>
              </a:lnSpc>
              <a:buFont typeface="Arial"/>
              <a:buChar char="•"/>
            </a:pPr>
            <a:r>
              <a:rPr lang="en-US" sz="3600" dirty="0">
                <a:solidFill>
                  <a:srgbClr val="000000"/>
                </a:solidFill>
                <a:latin typeface="Verdana"/>
                <a:ea typeface="Verdana"/>
                <a:cs typeface="Verdana"/>
                <a:sym typeface="Verdana"/>
              </a:rPr>
              <a:t>Ask questions.</a:t>
            </a:r>
          </a:p>
        </p:txBody>
      </p:sp>
      <p:sp>
        <p:nvSpPr>
          <p:cNvPr id="8" name="Freeform 8"/>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9" name="Group 9"/>
          <p:cNvGrpSpPr/>
          <p:nvPr/>
        </p:nvGrpSpPr>
        <p:grpSpPr>
          <a:xfrm>
            <a:off x="15149489" y="9540518"/>
            <a:ext cx="2607150" cy="578713"/>
            <a:chOff x="0" y="0"/>
            <a:chExt cx="3476200" cy="771618"/>
          </a:xfrm>
        </p:grpSpPr>
        <p:sp>
          <p:nvSpPr>
            <p:cNvPr id="10" name="Freeform 10"/>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6"/>
              <a:stretch>
                <a:fillRect t="-291" r="1" b="-286"/>
              </a:stretch>
            </a:blipFill>
          </p:spPr>
          <p:txBody>
            <a:bodyPr/>
            <a:lstStyle/>
            <a:p>
              <a:endParaRPr lang="en-US"/>
            </a:p>
          </p:txBody>
        </p:sp>
      </p:grpSp>
    </p:spTree>
  </p:cSld>
  <p:clrMapOvr>
    <a:masterClrMapping/>
  </p:clrMapOvr>
  <p:transition>
    <p:fade/>
  </p:transition>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3" name="Group 3"/>
          <p:cNvGrpSpPr/>
          <p:nvPr/>
        </p:nvGrpSpPr>
        <p:grpSpPr>
          <a:xfrm>
            <a:off x="15149490" y="9540517"/>
            <a:ext cx="2607150" cy="578714"/>
            <a:chOff x="0" y="0"/>
            <a:chExt cx="3476200" cy="771619"/>
          </a:xfrm>
        </p:grpSpPr>
        <p:sp>
          <p:nvSpPr>
            <p:cNvPr id="4" name="Freeform 4"/>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5"/>
              <a:stretch>
                <a:fillRect t="-291" r="1" b="-286"/>
              </a:stretch>
            </a:blipFill>
          </p:spPr>
        </p:sp>
      </p:grpSp>
      <p:sp>
        <p:nvSpPr>
          <p:cNvPr id="5" name="TextBox 5"/>
          <p:cNvSpPr txBox="1"/>
          <p:nvPr/>
        </p:nvSpPr>
        <p:spPr>
          <a:xfrm>
            <a:off x="1028700" y="838200"/>
            <a:ext cx="16230600" cy="927075"/>
          </a:xfrm>
          <a:prstGeom prst="rect">
            <a:avLst/>
          </a:prstGeom>
        </p:spPr>
        <p:txBody>
          <a:bodyPr lIns="0" tIns="0" rIns="0" bIns="0" rtlCol="0" anchor="t">
            <a:spAutoFit/>
          </a:bodyPr>
          <a:lstStyle/>
          <a:p>
            <a:pPr algn="l">
              <a:lnSpc>
                <a:spcPts val="7698"/>
              </a:lnSpc>
            </a:pPr>
            <a:r>
              <a:rPr lang="en-US" sz="5498" b="1">
                <a:solidFill>
                  <a:srgbClr val="003874"/>
                </a:solidFill>
                <a:latin typeface="Verdana Bold"/>
                <a:ea typeface="Verdana Bold"/>
                <a:cs typeface="Verdana Bold"/>
                <a:sym typeface="Verdana Bold"/>
              </a:rPr>
              <a:t>Support fellow club leaders</a:t>
            </a:r>
          </a:p>
        </p:txBody>
      </p:sp>
      <p:grpSp>
        <p:nvGrpSpPr>
          <p:cNvPr id="6" name="Group 6"/>
          <p:cNvGrpSpPr/>
          <p:nvPr/>
        </p:nvGrpSpPr>
        <p:grpSpPr>
          <a:xfrm>
            <a:off x="995362" y="1977687"/>
            <a:ext cx="1487594" cy="66675"/>
            <a:chOff x="0" y="0"/>
            <a:chExt cx="1983459" cy="88900"/>
          </a:xfrm>
        </p:grpSpPr>
        <p:sp>
          <p:nvSpPr>
            <p:cNvPr id="7" name="Freeform 7"/>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sp>
      </p:grpSp>
      <p:sp>
        <p:nvSpPr>
          <p:cNvPr id="8" name="TextBox 8"/>
          <p:cNvSpPr txBox="1"/>
          <p:nvPr/>
        </p:nvSpPr>
        <p:spPr>
          <a:xfrm>
            <a:off x="654397" y="2339636"/>
            <a:ext cx="16242005" cy="3804269"/>
          </a:xfrm>
          <a:prstGeom prst="rect">
            <a:avLst/>
          </a:prstGeom>
        </p:spPr>
        <p:txBody>
          <a:bodyPr lIns="0" tIns="0" rIns="0" bIns="0" rtlCol="0" anchor="t">
            <a:spAutoFit/>
          </a:bodyPr>
          <a:lstStyle/>
          <a:p>
            <a:pPr marL="777240" lvl="1" indent="-388620" algn="just">
              <a:lnSpc>
                <a:spcPts val="5040"/>
              </a:lnSpc>
              <a:buFont typeface="Arial"/>
              <a:buChar char="•"/>
            </a:pPr>
            <a:r>
              <a:rPr lang="en-US" sz="3600">
                <a:solidFill>
                  <a:srgbClr val="000000"/>
                </a:solidFill>
                <a:latin typeface="Verdana Pro"/>
                <a:ea typeface="Verdana Pro"/>
                <a:cs typeface="Verdana Pro"/>
                <a:sym typeface="Verdana Pro"/>
              </a:rPr>
              <a:t>Clarify Kiwanis officer roles up front.</a:t>
            </a:r>
          </a:p>
          <a:p>
            <a:pPr marL="777240" lvl="1" indent="-388620" algn="just">
              <a:lnSpc>
                <a:spcPts val="5040"/>
              </a:lnSpc>
              <a:buFont typeface="Arial"/>
              <a:buChar char="•"/>
            </a:pPr>
            <a:r>
              <a:rPr lang="en-US" sz="3600">
                <a:solidFill>
                  <a:srgbClr val="000000"/>
                </a:solidFill>
                <a:latin typeface="Verdana Pro"/>
                <a:ea typeface="Verdana Pro"/>
                <a:cs typeface="Verdana Pro"/>
                <a:sym typeface="Verdana Pro"/>
              </a:rPr>
              <a:t>Hold monthly officer leadership check-ins.</a:t>
            </a:r>
          </a:p>
          <a:p>
            <a:pPr marL="777240" lvl="1" indent="-388620" algn="just">
              <a:lnSpc>
                <a:spcPts val="5040"/>
              </a:lnSpc>
              <a:buFont typeface="Arial"/>
              <a:buChar char="•"/>
            </a:pPr>
            <a:r>
              <a:rPr lang="en-US" sz="3600">
                <a:solidFill>
                  <a:srgbClr val="000000"/>
                </a:solidFill>
                <a:latin typeface="Verdana Pro"/>
                <a:ea typeface="Verdana Pro"/>
                <a:cs typeface="Verdana Pro"/>
                <a:sym typeface="Verdana Pro"/>
              </a:rPr>
              <a:t>Set shared leadership goals for the year.</a:t>
            </a:r>
          </a:p>
          <a:p>
            <a:pPr marL="777240" lvl="1" indent="-388620" algn="just">
              <a:lnSpc>
                <a:spcPts val="5040"/>
              </a:lnSpc>
              <a:buFont typeface="Arial"/>
              <a:buChar char="•"/>
            </a:pPr>
            <a:r>
              <a:rPr lang="en-US" sz="3600">
                <a:solidFill>
                  <a:srgbClr val="000000"/>
                </a:solidFill>
                <a:latin typeface="Verdana Pro"/>
                <a:ea typeface="Verdana Pro"/>
                <a:cs typeface="Verdana Pro"/>
                <a:sym typeface="Verdana Pro"/>
              </a:rPr>
              <a:t>Coach officers to lead, not just complete tasks.</a:t>
            </a:r>
          </a:p>
          <a:p>
            <a:pPr marL="777240" lvl="1" indent="-388620" algn="just">
              <a:lnSpc>
                <a:spcPts val="5040"/>
              </a:lnSpc>
              <a:buFont typeface="Arial"/>
              <a:buChar char="•"/>
            </a:pPr>
            <a:r>
              <a:rPr lang="en-US" sz="3600">
                <a:solidFill>
                  <a:srgbClr val="000000"/>
                </a:solidFill>
                <a:latin typeface="Verdana Pro"/>
                <a:ea typeface="Verdana Pro"/>
                <a:cs typeface="Verdana Pro"/>
                <a:sym typeface="Verdana Pro"/>
              </a:rPr>
              <a:t>Celebrate their successes.</a:t>
            </a:r>
          </a:p>
          <a:p>
            <a:pPr algn="just">
              <a:lnSpc>
                <a:spcPts val="5040"/>
              </a:lnSpc>
              <a:spcBef>
                <a:spcPct val="0"/>
              </a:spcBef>
            </a:pPr>
            <a:endParaRPr lang="en-US" sz="3600">
              <a:solidFill>
                <a:srgbClr val="000000"/>
              </a:solidFill>
              <a:latin typeface="Verdana Pro"/>
              <a:ea typeface="Verdana Pro"/>
              <a:cs typeface="Verdana Pro"/>
              <a:sym typeface="Verdana Pro"/>
            </a:endParaRPr>
          </a:p>
        </p:txBody>
      </p:sp>
      <p:grpSp>
        <p:nvGrpSpPr>
          <p:cNvPr id="9" name="Group 9"/>
          <p:cNvGrpSpPr/>
          <p:nvPr/>
        </p:nvGrpSpPr>
        <p:grpSpPr>
          <a:xfrm rot="-895637">
            <a:off x="14778925" y="1028700"/>
            <a:ext cx="2480375" cy="2419970"/>
            <a:chOff x="0" y="0"/>
            <a:chExt cx="3307167" cy="3226627"/>
          </a:xfrm>
        </p:grpSpPr>
        <p:sp>
          <p:nvSpPr>
            <p:cNvPr id="10" name="Freeform 10"/>
            <p:cNvSpPr/>
            <p:nvPr/>
          </p:nvSpPr>
          <p:spPr>
            <a:xfrm>
              <a:off x="0" y="0"/>
              <a:ext cx="3307207" cy="3226689"/>
            </a:xfrm>
            <a:custGeom>
              <a:avLst/>
              <a:gdLst/>
              <a:ahLst/>
              <a:cxnLst/>
              <a:rect l="l" t="t" r="r" b="b"/>
              <a:pathLst>
                <a:path w="3307207" h="3226689">
                  <a:moveTo>
                    <a:pt x="0" y="0"/>
                  </a:moveTo>
                  <a:lnTo>
                    <a:pt x="3307207" y="0"/>
                  </a:lnTo>
                  <a:lnTo>
                    <a:pt x="3307207" y="3226689"/>
                  </a:lnTo>
                  <a:lnTo>
                    <a:pt x="0" y="3226689"/>
                  </a:lnTo>
                  <a:lnTo>
                    <a:pt x="0" y="0"/>
                  </a:lnTo>
                  <a:close/>
                </a:path>
              </a:pathLst>
            </a:custGeom>
            <a:blipFill>
              <a:blip r:embed="rId6">
                <a:alphaModFix amt="19999"/>
              </a:blip>
              <a:stretch>
                <a:fillRect t="-22" r="1" b="-20"/>
              </a:stretch>
            </a:blipFill>
          </p:spPr>
        </p:sp>
      </p:grpSp>
    </p:spTree>
  </p:cSld>
  <p:clrMapOvr>
    <a:masterClrMapping/>
  </p:clrMapOvr>
  <p:transition>
    <p:fade/>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3" name="Group 3"/>
          <p:cNvGrpSpPr/>
          <p:nvPr/>
        </p:nvGrpSpPr>
        <p:grpSpPr>
          <a:xfrm>
            <a:off x="15149490" y="9540517"/>
            <a:ext cx="2607150" cy="578714"/>
            <a:chOff x="0" y="0"/>
            <a:chExt cx="3476200" cy="771619"/>
          </a:xfrm>
        </p:grpSpPr>
        <p:sp>
          <p:nvSpPr>
            <p:cNvPr id="4" name="Freeform 4"/>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5"/>
              <a:stretch>
                <a:fillRect t="-291" r="1" b="-286"/>
              </a:stretch>
            </a:blipFill>
          </p:spPr>
        </p:sp>
      </p:grpSp>
      <p:grpSp>
        <p:nvGrpSpPr>
          <p:cNvPr id="5" name="Group 5"/>
          <p:cNvGrpSpPr/>
          <p:nvPr/>
        </p:nvGrpSpPr>
        <p:grpSpPr>
          <a:xfrm>
            <a:off x="995362" y="1977687"/>
            <a:ext cx="1487594" cy="66675"/>
            <a:chOff x="0" y="0"/>
            <a:chExt cx="1983459" cy="88900"/>
          </a:xfrm>
        </p:grpSpPr>
        <p:sp>
          <p:nvSpPr>
            <p:cNvPr id="6" name="Freeform 6"/>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sp>
      </p:grpSp>
      <p:sp>
        <p:nvSpPr>
          <p:cNvPr id="7" name="Freeform 7"/>
          <p:cNvSpPr/>
          <p:nvPr/>
        </p:nvSpPr>
        <p:spPr>
          <a:xfrm>
            <a:off x="13279559" y="2409477"/>
            <a:ext cx="4114800" cy="4114800"/>
          </a:xfrm>
          <a:custGeom>
            <a:avLst/>
            <a:gdLst/>
            <a:ahLst/>
            <a:cxnLst/>
            <a:rect l="l" t="t" r="r" b="b"/>
            <a:pathLst>
              <a:path w="4114800" h="4114800">
                <a:moveTo>
                  <a:pt x="0" y="0"/>
                </a:moveTo>
                <a:lnTo>
                  <a:pt x="4114800" y="0"/>
                </a:lnTo>
                <a:lnTo>
                  <a:pt x="4114800"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8" name="TextBox 8"/>
          <p:cNvSpPr txBox="1"/>
          <p:nvPr/>
        </p:nvSpPr>
        <p:spPr>
          <a:xfrm>
            <a:off x="1028700" y="838200"/>
            <a:ext cx="16230600" cy="927075"/>
          </a:xfrm>
          <a:prstGeom prst="rect">
            <a:avLst/>
          </a:prstGeom>
        </p:spPr>
        <p:txBody>
          <a:bodyPr lIns="0" tIns="0" rIns="0" bIns="0" rtlCol="0" anchor="t">
            <a:spAutoFit/>
          </a:bodyPr>
          <a:lstStyle/>
          <a:p>
            <a:pPr algn="l">
              <a:lnSpc>
                <a:spcPts val="7698"/>
              </a:lnSpc>
            </a:pPr>
            <a:r>
              <a:rPr lang="en-US" sz="5498" b="1">
                <a:solidFill>
                  <a:srgbClr val="003874"/>
                </a:solidFill>
                <a:latin typeface="Verdana Bold"/>
                <a:ea typeface="Verdana Bold"/>
                <a:cs typeface="Verdana Bold"/>
                <a:sym typeface="Verdana Bold"/>
              </a:rPr>
              <a:t>Engage with other Kiwanians</a:t>
            </a:r>
          </a:p>
        </p:txBody>
      </p:sp>
      <p:sp>
        <p:nvSpPr>
          <p:cNvPr id="9" name="TextBox 9"/>
          <p:cNvSpPr txBox="1"/>
          <p:nvPr/>
        </p:nvSpPr>
        <p:spPr>
          <a:xfrm>
            <a:off x="861034" y="2172010"/>
            <a:ext cx="16127862" cy="3166094"/>
          </a:xfrm>
          <a:prstGeom prst="rect">
            <a:avLst/>
          </a:prstGeom>
        </p:spPr>
        <p:txBody>
          <a:bodyPr lIns="0" tIns="0" rIns="0" bIns="0" rtlCol="0" anchor="t">
            <a:spAutoFit/>
          </a:bodyPr>
          <a:lstStyle/>
          <a:p>
            <a:pPr marL="777240" lvl="1" indent="-388620" algn="l">
              <a:lnSpc>
                <a:spcPts val="5040"/>
              </a:lnSpc>
              <a:buFont typeface="Arial"/>
              <a:buChar char="•"/>
            </a:pPr>
            <a:r>
              <a:rPr lang="en-US" sz="3600">
                <a:solidFill>
                  <a:srgbClr val="000000"/>
                </a:solidFill>
                <a:latin typeface="Verdana Pro"/>
                <a:ea typeface="Verdana"/>
                <a:cs typeface="Verdana"/>
                <a:sym typeface="Verdana"/>
              </a:rPr>
              <a:t>Host an interclub event.</a:t>
            </a:r>
            <a:endParaRPr lang="en-US" sz="3600">
              <a:solidFill>
                <a:srgbClr val="000000"/>
              </a:solidFill>
              <a:latin typeface="Verdana Pro"/>
              <a:ea typeface="Verdana"/>
              <a:cs typeface="Verdana"/>
            </a:endParaRPr>
          </a:p>
          <a:p>
            <a:pPr marL="777240" lvl="1" indent="-388620" algn="l">
              <a:lnSpc>
                <a:spcPts val="5040"/>
              </a:lnSpc>
              <a:buFont typeface="Arial"/>
              <a:buChar char="•"/>
            </a:pPr>
            <a:r>
              <a:rPr lang="en-US" sz="3600">
                <a:solidFill>
                  <a:srgbClr val="000000"/>
                </a:solidFill>
                <a:latin typeface="Verdana Pro"/>
                <a:ea typeface="Verdana"/>
                <a:cs typeface="Verdana"/>
                <a:sym typeface="Verdana"/>
              </a:rPr>
              <a:t>Attend a division council meeting.</a:t>
            </a:r>
            <a:endParaRPr lang="en-US" sz="3600">
              <a:solidFill>
                <a:srgbClr val="000000"/>
              </a:solidFill>
              <a:latin typeface="Verdana Pro"/>
              <a:ea typeface="Verdana"/>
              <a:cs typeface="Verdana"/>
            </a:endParaRPr>
          </a:p>
          <a:p>
            <a:pPr marL="777240" lvl="1" indent="-388620" algn="l">
              <a:lnSpc>
                <a:spcPts val="5040"/>
              </a:lnSpc>
              <a:buFont typeface="Arial"/>
              <a:buChar char="•"/>
            </a:pPr>
            <a:r>
              <a:rPr lang="en-US" sz="3600">
                <a:solidFill>
                  <a:srgbClr val="000000"/>
                </a:solidFill>
                <a:latin typeface="Verdana Pro"/>
                <a:ea typeface="Verdana"/>
                <a:cs typeface="Verdana"/>
                <a:sym typeface="Verdana"/>
              </a:rPr>
              <a:t>Attend a mid-year/mid-winter conference.</a:t>
            </a:r>
            <a:endParaRPr lang="en-US" sz="3600">
              <a:solidFill>
                <a:srgbClr val="000000"/>
              </a:solidFill>
              <a:latin typeface="Verdana Pro"/>
              <a:ea typeface="Verdana"/>
              <a:cs typeface="Verdana"/>
            </a:endParaRPr>
          </a:p>
          <a:p>
            <a:pPr marL="777240" lvl="1" indent="-388620" algn="l">
              <a:lnSpc>
                <a:spcPts val="5040"/>
              </a:lnSpc>
              <a:buFont typeface="Arial"/>
              <a:buChar char="•"/>
            </a:pPr>
            <a:r>
              <a:rPr lang="en-US" sz="3600">
                <a:solidFill>
                  <a:srgbClr val="000000"/>
                </a:solidFill>
                <a:latin typeface="Verdana Pro"/>
                <a:ea typeface="Verdana"/>
                <a:cs typeface="Verdana"/>
                <a:sym typeface="Verdana"/>
              </a:rPr>
              <a:t>Attend district convention.</a:t>
            </a:r>
            <a:endParaRPr lang="en-US" sz="3600">
              <a:solidFill>
                <a:srgbClr val="000000"/>
              </a:solidFill>
              <a:latin typeface="Verdana Pro"/>
              <a:ea typeface="Verdana"/>
              <a:cs typeface="Verdana"/>
            </a:endParaRPr>
          </a:p>
          <a:p>
            <a:pPr marL="777240" lvl="1" indent="-388620" algn="l">
              <a:lnSpc>
                <a:spcPts val="5040"/>
              </a:lnSpc>
              <a:buFont typeface="Arial"/>
              <a:buChar char="•"/>
            </a:pPr>
            <a:r>
              <a:rPr lang="en-US" sz="3600">
                <a:solidFill>
                  <a:srgbClr val="000000"/>
                </a:solidFill>
                <a:latin typeface="Verdana Pro"/>
                <a:ea typeface="Verdana"/>
                <a:cs typeface="Verdana"/>
                <a:sym typeface="Verdana"/>
              </a:rPr>
              <a:t>Attend international convention.</a:t>
            </a:r>
            <a:endParaRPr lang="en-US" sz="3600">
              <a:solidFill>
                <a:srgbClr val="000000"/>
              </a:solidFill>
              <a:latin typeface="Verdana Pro"/>
              <a:ea typeface="Verdana"/>
              <a:cs typeface="Verdana"/>
            </a:endParaRPr>
          </a:p>
        </p:txBody>
      </p:sp>
    </p:spTree>
  </p:cSld>
  <p:clrMapOvr>
    <a:masterClrMapping/>
  </p:clrMapOvr>
  <p:transition>
    <p:fade/>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3" name="Group 3"/>
          <p:cNvGrpSpPr/>
          <p:nvPr/>
        </p:nvGrpSpPr>
        <p:grpSpPr>
          <a:xfrm>
            <a:off x="15149490" y="9540517"/>
            <a:ext cx="2607150" cy="578714"/>
            <a:chOff x="0" y="0"/>
            <a:chExt cx="3476200" cy="771619"/>
          </a:xfrm>
        </p:grpSpPr>
        <p:sp>
          <p:nvSpPr>
            <p:cNvPr id="4" name="Freeform 4"/>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5"/>
              <a:stretch>
                <a:fillRect t="-291" r="1" b="-286"/>
              </a:stretch>
            </a:blipFill>
          </p:spPr>
        </p:sp>
      </p:grpSp>
      <p:grpSp>
        <p:nvGrpSpPr>
          <p:cNvPr id="5" name="Group 5"/>
          <p:cNvGrpSpPr/>
          <p:nvPr/>
        </p:nvGrpSpPr>
        <p:grpSpPr>
          <a:xfrm>
            <a:off x="995362" y="1977687"/>
            <a:ext cx="1487594" cy="66675"/>
            <a:chOff x="0" y="0"/>
            <a:chExt cx="1983459" cy="88900"/>
          </a:xfrm>
        </p:grpSpPr>
        <p:sp>
          <p:nvSpPr>
            <p:cNvPr id="6" name="Freeform 6"/>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sp>
      </p:grpSp>
      <p:sp>
        <p:nvSpPr>
          <p:cNvPr id="7" name="Freeform 7"/>
          <p:cNvSpPr/>
          <p:nvPr/>
        </p:nvSpPr>
        <p:spPr>
          <a:xfrm>
            <a:off x="11830093" y="2421442"/>
            <a:ext cx="4869586" cy="4114800"/>
          </a:xfrm>
          <a:custGeom>
            <a:avLst/>
            <a:gdLst/>
            <a:ahLst/>
            <a:cxnLst/>
            <a:rect l="l" t="t" r="r" b="b"/>
            <a:pathLst>
              <a:path w="4869586" h="4114800">
                <a:moveTo>
                  <a:pt x="0" y="0"/>
                </a:moveTo>
                <a:lnTo>
                  <a:pt x="4869585" y="0"/>
                </a:lnTo>
                <a:lnTo>
                  <a:pt x="4869585"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8" name="TextBox 8"/>
          <p:cNvSpPr txBox="1"/>
          <p:nvPr/>
        </p:nvSpPr>
        <p:spPr>
          <a:xfrm>
            <a:off x="787006" y="838200"/>
            <a:ext cx="17106740" cy="927075"/>
          </a:xfrm>
          <a:prstGeom prst="rect">
            <a:avLst/>
          </a:prstGeom>
        </p:spPr>
        <p:txBody>
          <a:bodyPr lIns="0" tIns="0" rIns="0" bIns="0" rtlCol="0" anchor="t">
            <a:spAutoFit/>
          </a:bodyPr>
          <a:lstStyle/>
          <a:p>
            <a:pPr algn="l">
              <a:lnSpc>
                <a:spcPts val="7698"/>
              </a:lnSpc>
            </a:pPr>
            <a:r>
              <a:rPr lang="en-US" sz="5498" b="1">
                <a:solidFill>
                  <a:srgbClr val="003874"/>
                </a:solidFill>
                <a:latin typeface="Verdana Bold"/>
                <a:ea typeface="Verdana Bold"/>
                <a:cs typeface="Verdana Bold"/>
                <a:sym typeface="Verdana Bold"/>
              </a:rPr>
              <a:t>Working with your district team</a:t>
            </a:r>
          </a:p>
        </p:txBody>
      </p:sp>
      <p:sp>
        <p:nvSpPr>
          <p:cNvPr id="9" name="TextBox 9"/>
          <p:cNvSpPr txBox="1"/>
          <p:nvPr/>
        </p:nvSpPr>
        <p:spPr>
          <a:xfrm>
            <a:off x="988359" y="2187236"/>
            <a:ext cx="8137895" cy="1889744"/>
          </a:xfrm>
          <a:prstGeom prst="rect">
            <a:avLst/>
          </a:prstGeom>
        </p:spPr>
        <p:txBody>
          <a:bodyPr wrap="square" lIns="0" tIns="0" rIns="0" bIns="0" rtlCol="0" anchor="t">
            <a:spAutoFit/>
          </a:bodyPr>
          <a:lstStyle/>
          <a:p>
            <a:pPr marL="777240" lvl="1" indent="-388620" algn="l">
              <a:lnSpc>
                <a:spcPts val="5040"/>
              </a:lnSpc>
              <a:buFont typeface="Arial"/>
              <a:buChar char="•"/>
            </a:pPr>
            <a:r>
              <a:rPr lang="en-US" sz="3600">
                <a:solidFill>
                  <a:srgbClr val="000000"/>
                </a:solidFill>
                <a:latin typeface="Verdana Pro"/>
                <a:ea typeface="Verdana"/>
                <a:cs typeface="Verdana"/>
                <a:sym typeface="Verdana"/>
              </a:rPr>
              <a:t>Communicate regularly.</a:t>
            </a:r>
            <a:endParaRPr lang="en-US" sz="3600">
              <a:solidFill>
                <a:srgbClr val="000000"/>
              </a:solidFill>
              <a:latin typeface="Verdana Pro"/>
              <a:ea typeface="Verdana"/>
              <a:cs typeface="Verdana"/>
            </a:endParaRPr>
          </a:p>
          <a:p>
            <a:pPr marL="777240" lvl="1" indent="-388620" algn="l">
              <a:lnSpc>
                <a:spcPts val="5040"/>
              </a:lnSpc>
              <a:buFont typeface="Arial"/>
              <a:buChar char="•"/>
            </a:pPr>
            <a:r>
              <a:rPr lang="en-US" sz="3600">
                <a:solidFill>
                  <a:srgbClr val="000000"/>
                </a:solidFill>
                <a:latin typeface="Verdana Pro"/>
                <a:ea typeface="Verdana"/>
                <a:cs typeface="Verdana"/>
                <a:sym typeface="Verdana"/>
              </a:rPr>
              <a:t>Ask for support.</a:t>
            </a:r>
            <a:endParaRPr lang="en-US" sz="3600">
              <a:solidFill>
                <a:srgbClr val="000000"/>
              </a:solidFill>
              <a:latin typeface="Verdana Pro"/>
              <a:ea typeface="Verdana"/>
              <a:cs typeface="Verdana"/>
            </a:endParaRPr>
          </a:p>
          <a:p>
            <a:pPr marL="777240" lvl="1" indent="-388620" algn="l">
              <a:lnSpc>
                <a:spcPts val="5040"/>
              </a:lnSpc>
              <a:buFont typeface="Arial"/>
              <a:buChar char="•"/>
            </a:pPr>
            <a:r>
              <a:rPr lang="en-US" sz="3600">
                <a:solidFill>
                  <a:srgbClr val="000000"/>
                </a:solidFill>
                <a:latin typeface="Verdana Pro"/>
                <a:ea typeface="Verdana"/>
                <a:cs typeface="Verdana"/>
                <a:sym typeface="Verdana"/>
              </a:rPr>
              <a:t>Share your club’s successes.</a:t>
            </a:r>
            <a:endParaRPr lang="en-US" sz="3600">
              <a:solidFill>
                <a:srgbClr val="000000"/>
              </a:solidFill>
              <a:latin typeface="Verdana Pro"/>
              <a:ea typeface="Verdana"/>
              <a:cs typeface="Verdana"/>
            </a:endParaRPr>
          </a:p>
        </p:txBody>
      </p:sp>
    </p:spTree>
  </p:cSld>
  <p:clrMapOvr>
    <a:masterClrMapping/>
  </p:clrMapOvr>
  <p:transition>
    <p:fade/>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3" name="Group 3"/>
          <p:cNvGrpSpPr/>
          <p:nvPr/>
        </p:nvGrpSpPr>
        <p:grpSpPr>
          <a:xfrm>
            <a:off x="15149489" y="9540518"/>
            <a:ext cx="2607150" cy="578713"/>
            <a:chOff x="0" y="0"/>
            <a:chExt cx="3476200" cy="771618"/>
          </a:xfrm>
        </p:grpSpPr>
        <p:sp>
          <p:nvSpPr>
            <p:cNvPr id="4" name="Freeform 4"/>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5"/>
              <a:stretch>
                <a:fillRect t="-291" r="1" b="-286"/>
              </a:stretch>
            </a:blipFill>
          </p:spPr>
        </p:sp>
      </p:grpSp>
      <p:sp>
        <p:nvSpPr>
          <p:cNvPr id="5" name="TextBox 5"/>
          <p:cNvSpPr txBox="1"/>
          <p:nvPr/>
        </p:nvSpPr>
        <p:spPr>
          <a:xfrm>
            <a:off x="1028700" y="2645616"/>
            <a:ext cx="16230600" cy="886781"/>
          </a:xfrm>
          <a:prstGeom prst="rect">
            <a:avLst/>
          </a:prstGeom>
        </p:spPr>
        <p:txBody>
          <a:bodyPr lIns="0" tIns="0" rIns="0" bIns="0" rtlCol="0" anchor="t">
            <a:spAutoFit/>
          </a:bodyPr>
          <a:lstStyle/>
          <a:p>
            <a:pPr algn="ctr">
              <a:lnSpc>
                <a:spcPts val="7698"/>
              </a:lnSpc>
            </a:pPr>
            <a:r>
              <a:rPr lang="en-US" sz="5498" b="1" dirty="0">
                <a:solidFill>
                  <a:srgbClr val="003874"/>
                </a:solidFill>
                <a:latin typeface="Verdana Bold"/>
                <a:ea typeface="Verdana Bold"/>
                <a:cs typeface="Verdana Bold"/>
                <a:sym typeface="Verdana Bold"/>
              </a:rPr>
              <a:t>CLUB PRESIDENT</a:t>
            </a:r>
          </a:p>
        </p:txBody>
      </p:sp>
      <p:sp>
        <p:nvSpPr>
          <p:cNvPr id="6" name="TextBox 6"/>
          <p:cNvSpPr txBox="1"/>
          <p:nvPr/>
        </p:nvSpPr>
        <p:spPr>
          <a:xfrm>
            <a:off x="1028700" y="3648916"/>
            <a:ext cx="16230600" cy="1003567"/>
          </a:xfrm>
          <a:prstGeom prst="rect">
            <a:avLst/>
          </a:prstGeom>
        </p:spPr>
        <p:txBody>
          <a:bodyPr lIns="0" tIns="0" rIns="0" bIns="0" rtlCol="0" anchor="t">
            <a:spAutoFit/>
          </a:bodyPr>
          <a:lstStyle/>
          <a:p>
            <a:pPr algn="ctr">
              <a:lnSpc>
                <a:spcPts val="3916"/>
              </a:lnSpc>
            </a:pPr>
            <a:endParaRPr/>
          </a:p>
          <a:p>
            <a:pPr algn="ctr">
              <a:lnSpc>
                <a:spcPts val="3919"/>
              </a:lnSpc>
            </a:pPr>
            <a:r>
              <a:rPr lang="en-US" sz="3600" b="1">
                <a:solidFill>
                  <a:srgbClr val="B49759"/>
                </a:solidFill>
                <a:latin typeface="Verdana Pro Bold"/>
                <a:ea typeface="Verdana Pro Bold"/>
                <a:cs typeface="Verdana Pro Bold"/>
                <a:sym typeface="Verdana Pro Bold"/>
              </a:rPr>
              <a:t>COMMITTMENT TO SERVICE LEADERSHIP PROGRAMS</a:t>
            </a:r>
          </a:p>
        </p:txBody>
      </p:sp>
    </p:spTree>
  </p:cSld>
  <p:clrMapOvr>
    <a:masterClrMapping/>
  </p:clrMapOvr>
  <p:transition>
    <p:fade/>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3" name="Group 3"/>
          <p:cNvGrpSpPr/>
          <p:nvPr/>
        </p:nvGrpSpPr>
        <p:grpSpPr>
          <a:xfrm>
            <a:off x="15149490" y="9540517"/>
            <a:ext cx="2607150" cy="578714"/>
            <a:chOff x="0" y="0"/>
            <a:chExt cx="3476200" cy="771619"/>
          </a:xfrm>
        </p:grpSpPr>
        <p:sp>
          <p:nvSpPr>
            <p:cNvPr id="4" name="Freeform 4"/>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5"/>
              <a:stretch>
                <a:fillRect t="-291" r="1" b="-286"/>
              </a:stretch>
            </a:blipFill>
          </p:spPr>
        </p:sp>
      </p:grpSp>
      <p:grpSp>
        <p:nvGrpSpPr>
          <p:cNvPr id="5" name="Group 5"/>
          <p:cNvGrpSpPr/>
          <p:nvPr/>
        </p:nvGrpSpPr>
        <p:grpSpPr>
          <a:xfrm>
            <a:off x="995362" y="1977687"/>
            <a:ext cx="1487594" cy="66675"/>
            <a:chOff x="0" y="0"/>
            <a:chExt cx="1983459" cy="88900"/>
          </a:xfrm>
        </p:grpSpPr>
        <p:sp>
          <p:nvSpPr>
            <p:cNvPr id="6" name="Freeform 6"/>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sp>
      </p:grpSp>
      <p:grpSp>
        <p:nvGrpSpPr>
          <p:cNvPr id="7" name="Group 7"/>
          <p:cNvGrpSpPr/>
          <p:nvPr/>
        </p:nvGrpSpPr>
        <p:grpSpPr>
          <a:xfrm>
            <a:off x="12207558" y="6930722"/>
            <a:ext cx="5347911" cy="1883645"/>
            <a:chOff x="0" y="0"/>
            <a:chExt cx="1408503" cy="496104"/>
          </a:xfrm>
        </p:grpSpPr>
        <p:sp>
          <p:nvSpPr>
            <p:cNvPr id="8" name="Freeform 8"/>
            <p:cNvSpPr/>
            <p:nvPr/>
          </p:nvSpPr>
          <p:spPr>
            <a:xfrm>
              <a:off x="0" y="0"/>
              <a:ext cx="1408503" cy="496104"/>
            </a:xfrm>
            <a:custGeom>
              <a:avLst/>
              <a:gdLst/>
              <a:ahLst/>
              <a:cxnLst/>
              <a:rect l="l" t="t" r="r" b="b"/>
              <a:pathLst>
                <a:path w="1408503" h="496104">
                  <a:moveTo>
                    <a:pt x="53563" y="0"/>
                  </a:moveTo>
                  <a:lnTo>
                    <a:pt x="1354940" y="0"/>
                  </a:lnTo>
                  <a:cubicBezTo>
                    <a:pt x="1369146" y="0"/>
                    <a:pt x="1382770" y="5643"/>
                    <a:pt x="1392815" y="15688"/>
                  </a:cubicBezTo>
                  <a:cubicBezTo>
                    <a:pt x="1402860" y="25733"/>
                    <a:pt x="1408503" y="39357"/>
                    <a:pt x="1408503" y="53563"/>
                  </a:cubicBezTo>
                  <a:lnTo>
                    <a:pt x="1408503" y="442541"/>
                  </a:lnTo>
                  <a:cubicBezTo>
                    <a:pt x="1408503" y="456747"/>
                    <a:pt x="1402860" y="470371"/>
                    <a:pt x="1392815" y="480416"/>
                  </a:cubicBezTo>
                  <a:cubicBezTo>
                    <a:pt x="1382770" y="490461"/>
                    <a:pt x="1369146" y="496104"/>
                    <a:pt x="1354940" y="496104"/>
                  </a:cubicBezTo>
                  <a:lnTo>
                    <a:pt x="53563" y="496104"/>
                  </a:lnTo>
                  <a:cubicBezTo>
                    <a:pt x="39357" y="496104"/>
                    <a:pt x="25733" y="490461"/>
                    <a:pt x="15688" y="480416"/>
                  </a:cubicBezTo>
                  <a:cubicBezTo>
                    <a:pt x="5643" y="470371"/>
                    <a:pt x="0" y="456747"/>
                    <a:pt x="0" y="442541"/>
                  </a:cubicBezTo>
                  <a:lnTo>
                    <a:pt x="0" y="53563"/>
                  </a:lnTo>
                  <a:cubicBezTo>
                    <a:pt x="0" y="39357"/>
                    <a:pt x="5643" y="25733"/>
                    <a:pt x="15688" y="15688"/>
                  </a:cubicBezTo>
                  <a:cubicBezTo>
                    <a:pt x="25733" y="5643"/>
                    <a:pt x="39357" y="0"/>
                    <a:pt x="53563" y="0"/>
                  </a:cubicBezTo>
                  <a:close/>
                </a:path>
              </a:pathLst>
            </a:custGeom>
            <a:solidFill>
              <a:srgbClr val="FFFFFF"/>
            </a:solidFill>
            <a:ln w="38100" cap="rnd">
              <a:solidFill>
                <a:srgbClr val="B49759"/>
              </a:solidFill>
              <a:prstDash val="solid"/>
              <a:round/>
            </a:ln>
          </p:spPr>
        </p:sp>
        <p:sp>
          <p:nvSpPr>
            <p:cNvPr id="9" name="TextBox 9"/>
            <p:cNvSpPr txBox="1"/>
            <p:nvPr/>
          </p:nvSpPr>
          <p:spPr>
            <a:xfrm>
              <a:off x="0" y="-28575"/>
              <a:ext cx="1408503" cy="524679"/>
            </a:xfrm>
            <a:prstGeom prst="rect">
              <a:avLst/>
            </a:prstGeom>
          </p:spPr>
          <p:txBody>
            <a:bodyPr lIns="50800" tIns="50800" rIns="50800" bIns="50800" rtlCol="0" anchor="ctr"/>
            <a:lstStyle/>
            <a:p>
              <a:pPr algn="ctr">
                <a:lnSpc>
                  <a:spcPts val="2799"/>
                </a:lnSpc>
              </a:pPr>
              <a:endParaRPr/>
            </a:p>
          </p:txBody>
        </p:sp>
      </p:grpSp>
      <p:sp>
        <p:nvSpPr>
          <p:cNvPr id="10" name="Freeform 10"/>
          <p:cNvSpPr/>
          <p:nvPr/>
        </p:nvSpPr>
        <p:spPr>
          <a:xfrm>
            <a:off x="12385744" y="7084157"/>
            <a:ext cx="624688" cy="568466"/>
          </a:xfrm>
          <a:custGeom>
            <a:avLst/>
            <a:gdLst/>
            <a:ahLst/>
            <a:cxnLst/>
            <a:rect l="l" t="t" r="r" b="b"/>
            <a:pathLst>
              <a:path w="624688" h="568466">
                <a:moveTo>
                  <a:pt x="0" y="0"/>
                </a:moveTo>
                <a:lnTo>
                  <a:pt x="624688" y="0"/>
                </a:lnTo>
                <a:lnTo>
                  <a:pt x="624688" y="568466"/>
                </a:lnTo>
                <a:lnTo>
                  <a:pt x="0" y="56846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1" name="Freeform 11"/>
          <p:cNvSpPr/>
          <p:nvPr/>
        </p:nvSpPr>
        <p:spPr>
          <a:xfrm>
            <a:off x="12420082" y="2427456"/>
            <a:ext cx="4078795" cy="4114800"/>
          </a:xfrm>
          <a:custGeom>
            <a:avLst/>
            <a:gdLst/>
            <a:ahLst/>
            <a:cxnLst/>
            <a:rect l="l" t="t" r="r" b="b"/>
            <a:pathLst>
              <a:path w="4078795" h="4114800">
                <a:moveTo>
                  <a:pt x="0" y="0"/>
                </a:moveTo>
                <a:lnTo>
                  <a:pt x="4078796" y="0"/>
                </a:lnTo>
                <a:lnTo>
                  <a:pt x="4078796"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2" name="TextBox 12"/>
          <p:cNvSpPr txBox="1"/>
          <p:nvPr/>
        </p:nvSpPr>
        <p:spPr>
          <a:xfrm>
            <a:off x="1028700" y="838200"/>
            <a:ext cx="16230600" cy="927075"/>
          </a:xfrm>
          <a:prstGeom prst="rect">
            <a:avLst/>
          </a:prstGeom>
        </p:spPr>
        <p:txBody>
          <a:bodyPr lIns="0" tIns="0" rIns="0" bIns="0" rtlCol="0" anchor="t">
            <a:spAutoFit/>
          </a:bodyPr>
          <a:lstStyle/>
          <a:p>
            <a:pPr algn="l">
              <a:lnSpc>
                <a:spcPts val="7698"/>
              </a:lnSpc>
            </a:pPr>
            <a:r>
              <a:rPr lang="en-US" sz="5498" b="1">
                <a:solidFill>
                  <a:srgbClr val="003874"/>
                </a:solidFill>
                <a:latin typeface="Verdana Bold"/>
                <a:ea typeface="Verdana Bold"/>
                <a:cs typeface="Verdana Bold"/>
                <a:sym typeface="Verdana Bold"/>
              </a:rPr>
              <a:t>Service Leadership Programs (SLPs)</a:t>
            </a:r>
          </a:p>
        </p:txBody>
      </p:sp>
      <p:sp>
        <p:nvSpPr>
          <p:cNvPr id="13" name="TextBox 13"/>
          <p:cNvSpPr txBox="1"/>
          <p:nvPr/>
        </p:nvSpPr>
        <p:spPr>
          <a:xfrm>
            <a:off x="988359" y="2187237"/>
            <a:ext cx="10708384" cy="1889744"/>
          </a:xfrm>
          <a:prstGeom prst="rect">
            <a:avLst/>
          </a:prstGeom>
        </p:spPr>
        <p:txBody>
          <a:bodyPr wrap="square" lIns="0" tIns="0" rIns="0" bIns="0" rtlCol="0" anchor="t">
            <a:spAutoFit/>
          </a:bodyPr>
          <a:lstStyle/>
          <a:p>
            <a:pPr marL="777240" lvl="1" indent="-388620" algn="l">
              <a:lnSpc>
                <a:spcPts val="5040"/>
              </a:lnSpc>
              <a:buFont typeface="Arial"/>
              <a:buChar char="•"/>
            </a:pPr>
            <a:r>
              <a:rPr lang="en-US" sz="3600">
                <a:solidFill>
                  <a:srgbClr val="000000"/>
                </a:solidFill>
                <a:latin typeface="Verdana Pro"/>
                <a:ea typeface="Verdana"/>
                <a:cs typeface="Verdana"/>
                <a:sym typeface="Verdana"/>
              </a:rPr>
              <a:t>Open and support SLP clubs.</a:t>
            </a:r>
            <a:endParaRPr lang="en-US" sz="3600">
              <a:solidFill>
                <a:srgbClr val="000000"/>
              </a:solidFill>
              <a:latin typeface="Verdana Pro"/>
              <a:ea typeface="Verdana"/>
              <a:cs typeface="Verdana"/>
            </a:endParaRPr>
          </a:p>
          <a:p>
            <a:pPr marL="777240" lvl="1" indent="-388620" algn="l">
              <a:lnSpc>
                <a:spcPts val="5040"/>
              </a:lnSpc>
              <a:buFont typeface="Arial"/>
              <a:buChar char="•"/>
            </a:pPr>
            <a:r>
              <a:rPr lang="en-US" sz="3600">
                <a:solidFill>
                  <a:srgbClr val="000000"/>
                </a:solidFill>
                <a:latin typeface="Verdana Pro"/>
                <a:ea typeface="Verdana"/>
                <a:cs typeface="Verdana"/>
                <a:sym typeface="Verdana"/>
              </a:rPr>
              <a:t>Collaborate on meetings and projects.</a:t>
            </a:r>
            <a:endParaRPr lang="en-US" sz="3600">
              <a:solidFill>
                <a:srgbClr val="000000"/>
              </a:solidFill>
              <a:latin typeface="Verdana Pro"/>
              <a:ea typeface="Verdana"/>
              <a:cs typeface="Verdana"/>
            </a:endParaRPr>
          </a:p>
          <a:p>
            <a:pPr marL="777240" lvl="1" indent="-388620" algn="l">
              <a:lnSpc>
                <a:spcPts val="5040"/>
              </a:lnSpc>
              <a:buFont typeface="Arial"/>
              <a:buChar char="•"/>
            </a:pPr>
            <a:r>
              <a:rPr lang="en-US" sz="3600">
                <a:solidFill>
                  <a:srgbClr val="000000"/>
                </a:solidFill>
                <a:latin typeface="Verdana Pro"/>
                <a:ea typeface="Verdana"/>
                <a:cs typeface="Verdana"/>
                <a:sym typeface="Verdana"/>
              </a:rPr>
              <a:t>Provide funding and scholarships.</a:t>
            </a:r>
            <a:endParaRPr lang="en-US" sz="3600">
              <a:solidFill>
                <a:srgbClr val="000000"/>
              </a:solidFill>
              <a:latin typeface="Verdana Pro"/>
              <a:ea typeface="Verdana"/>
              <a:cs typeface="Verdana"/>
            </a:endParaRPr>
          </a:p>
        </p:txBody>
      </p:sp>
      <p:sp>
        <p:nvSpPr>
          <p:cNvPr id="14" name="TextBox 14"/>
          <p:cNvSpPr txBox="1"/>
          <p:nvPr/>
        </p:nvSpPr>
        <p:spPr>
          <a:xfrm>
            <a:off x="13104533" y="7085542"/>
            <a:ext cx="2042414" cy="390813"/>
          </a:xfrm>
          <a:prstGeom prst="rect">
            <a:avLst/>
          </a:prstGeom>
        </p:spPr>
        <p:txBody>
          <a:bodyPr wrap="square" lIns="0" tIns="0" rIns="0" bIns="0" rtlCol="0" anchor="t">
            <a:spAutoFit/>
          </a:bodyPr>
          <a:lstStyle/>
          <a:p>
            <a:pPr algn="ctr">
              <a:lnSpc>
                <a:spcPts val="3360"/>
              </a:lnSpc>
              <a:spcBef>
                <a:spcPct val="0"/>
              </a:spcBef>
            </a:pPr>
            <a:r>
              <a:rPr lang="en-US" sz="2400" b="1">
                <a:solidFill>
                  <a:srgbClr val="003874"/>
                </a:solidFill>
                <a:latin typeface="Verdana Bold"/>
                <a:ea typeface="Verdana Bold"/>
                <a:cs typeface="Verdana Bold"/>
                <a:sym typeface="Verdana Bold"/>
              </a:rPr>
              <a:t>Resources:</a:t>
            </a:r>
          </a:p>
        </p:txBody>
      </p:sp>
      <p:sp>
        <p:nvSpPr>
          <p:cNvPr id="15" name="TextBox 15"/>
          <p:cNvSpPr txBox="1"/>
          <p:nvPr/>
        </p:nvSpPr>
        <p:spPr>
          <a:xfrm>
            <a:off x="13104533" y="7624048"/>
            <a:ext cx="2930075" cy="680251"/>
          </a:xfrm>
          <a:prstGeom prst="rect">
            <a:avLst/>
          </a:prstGeom>
        </p:spPr>
        <p:txBody>
          <a:bodyPr lIns="0" tIns="0" rIns="0" bIns="0" rtlCol="0" anchor="t">
            <a:spAutoFit/>
          </a:bodyPr>
          <a:lstStyle/>
          <a:p>
            <a:pPr algn="l">
              <a:lnSpc>
                <a:spcPts val="2799"/>
              </a:lnSpc>
            </a:pPr>
            <a:r>
              <a:rPr lang="en-US" sz="1950" b="1" u="sng" dirty="0">
                <a:solidFill>
                  <a:srgbClr val="003874"/>
                </a:solidFill>
                <a:latin typeface="Verdana Bold"/>
                <a:ea typeface="Verdana Bold"/>
                <a:cs typeface="Verdana Bold"/>
                <a:sym typeface="Verdana Bold"/>
                <a:hlinkClick r:id="rId10" tooltip="https://www.kiwanis.org/wp-content/uploads/2026/04/Club-support-Engage-with-SLPs.pdf"/>
              </a:rPr>
              <a:t>Engage with an SLP</a:t>
            </a:r>
          </a:p>
          <a:p>
            <a:pPr algn="l">
              <a:lnSpc>
                <a:spcPts val="2799"/>
              </a:lnSpc>
            </a:pPr>
            <a:r>
              <a:rPr lang="en-US" sz="1950" b="1" u="sng" dirty="0">
                <a:solidFill>
                  <a:srgbClr val="003874"/>
                </a:solidFill>
                <a:latin typeface="Verdana Bold"/>
                <a:ea typeface="Verdana Bold"/>
                <a:cs typeface="Verdana Bold"/>
                <a:sym typeface="Verdana Bold"/>
                <a:hlinkClick r:id="rId11" tooltip="https://www.kiwanis.org/members/service-leadership-programs-member/"/>
              </a:rPr>
              <a:t>Start an SLP</a:t>
            </a:r>
            <a:endParaRPr lang="en-US" sz="1950" b="1" u="sng" dirty="0">
              <a:solidFill>
                <a:srgbClr val="003874"/>
              </a:solidFill>
              <a:latin typeface="Verdana Bold"/>
              <a:ea typeface="Verdana Bold"/>
              <a:cs typeface="Verdana Bold"/>
              <a:hlinkClick r:id="rId11"/>
            </a:endParaRPr>
          </a:p>
        </p:txBody>
      </p:sp>
    </p:spTree>
  </p:cSld>
  <p:clrMapOvr>
    <a:masterClrMapping/>
  </p:clrMapOvr>
  <p:transition>
    <p:fade/>
  </p:transition>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3" name="Group 3"/>
          <p:cNvGrpSpPr/>
          <p:nvPr/>
        </p:nvGrpSpPr>
        <p:grpSpPr>
          <a:xfrm>
            <a:off x="15149490" y="9540517"/>
            <a:ext cx="2607150" cy="578714"/>
            <a:chOff x="0" y="0"/>
            <a:chExt cx="3476200" cy="771619"/>
          </a:xfrm>
        </p:grpSpPr>
        <p:sp>
          <p:nvSpPr>
            <p:cNvPr id="4" name="Freeform 4"/>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5"/>
              <a:stretch>
                <a:fillRect t="-291" r="1" b="-286"/>
              </a:stretch>
            </a:blipFill>
          </p:spPr>
        </p:sp>
      </p:grpSp>
      <p:grpSp>
        <p:nvGrpSpPr>
          <p:cNvPr id="5" name="Group 5"/>
          <p:cNvGrpSpPr/>
          <p:nvPr/>
        </p:nvGrpSpPr>
        <p:grpSpPr>
          <a:xfrm>
            <a:off x="995362" y="1977687"/>
            <a:ext cx="1487594" cy="66675"/>
            <a:chOff x="0" y="0"/>
            <a:chExt cx="1983459" cy="88900"/>
          </a:xfrm>
        </p:grpSpPr>
        <p:sp>
          <p:nvSpPr>
            <p:cNvPr id="6" name="Freeform 6"/>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sp>
      </p:grpSp>
      <p:grpSp>
        <p:nvGrpSpPr>
          <p:cNvPr id="7" name="Group 7"/>
          <p:cNvGrpSpPr/>
          <p:nvPr/>
        </p:nvGrpSpPr>
        <p:grpSpPr>
          <a:xfrm>
            <a:off x="10216306" y="6818151"/>
            <a:ext cx="6697832" cy="1948928"/>
            <a:chOff x="0" y="0"/>
            <a:chExt cx="1332908" cy="513298"/>
          </a:xfrm>
        </p:grpSpPr>
        <p:sp>
          <p:nvSpPr>
            <p:cNvPr id="8" name="Freeform 8"/>
            <p:cNvSpPr/>
            <p:nvPr/>
          </p:nvSpPr>
          <p:spPr>
            <a:xfrm>
              <a:off x="0" y="0"/>
              <a:ext cx="1332908" cy="513298"/>
            </a:xfrm>
            <a:custGeom>
              <a:avLst/>
              <a:gdLst/>
              <a:ahLst/>
              <a:cxnLst/>
              <a:rect l="l" t="t" r="r" b="b"/>
              <a:pathLst>
                <a:path w="1332908" h="513298">
                  <a:moveTo>
                    <a:pt x="56601" y="0"/>
                  </a:moveTo>
                  <a:lnTo>
                    <a:pt x="1276307" y="0"/>
                  </a:lnTo>
                  <a:cubicBezTo>
                    <a:pt x="1307567" y="0"/>
                    <a:pt x="1332908" y="25341"/>
                    <a:pt x="1332908" y="56601"/>
                  </a:cubicBezTo>
                  <a:lnTo>
                    <a:pt x="1332908" y="456697"/>
                  </a:lnTo>
                  <a:cubicBezTo>
                    <a:pt x="1332908" y="487957"/>
                    <a:pt x="1307567" y="513298"/>
                    <a:pt x="1276307" y="513298"/>
                  </a:cubicBezTo>
                  <a:lnTo>
                    <a:pt x="56601" y="513298"/>
                  </a:lnTo>
                  <a:cubicBezTo>
                    <a:pt x="25341" y="513298"/>
                    <a:pt x="0" y="487957"/>
                    <a:pt x="0" y="456697"/>
                  </a:cubicBezTo>
                  <a:lnTo>
                    <a:pt x="0" y="56601"/>
                  </a:lnTo>
                  <a:cubicBezTo>
                    <a:pt x="0" y="25341"/>
                    <a:pt x="25341" y="0"/>
                    <a:pt x="56601" y="0"/>
                  </a:cubicBezTo>
                  <a:close/>
                </a:path>
              </a:pathLst>
            </a:custGeom>
            <a:solidFill>
              <a:srgbClr val="FFFFFF"/>
            </a:solidFill>
            <a:ln w="38100" cap="rnd">
              <a:solidFill>
                <a:srgbClr val="B49759"/>
              </a:solidFill>
              <a:prstDash val="solid"/>
              <a:round/>
            </a:ln>
          </p:spPr>
        </p:sp>
        <p:sp>
          <p:nvSpPr>
            <p:cNvPr id="9" name="TextBox 9"/>
            <p:cNvSpPr txBox="1"/>
            <p:nvPr/>
          </p:nvSpPr>
          <p:spPr>
            <a:xfrm>
              <a:off x="0" y="-28575"/>
              <a:ext cx="1332908" cy="541873"/>
            </a:xfrm>
            <a:prstGeom prst="rect">
              <a:avLst/>
            </a:prstGeom>
          </p:spPr>
          <p:txBody>
            <a:bodyPr lIns="50800" tIns="50800" rIns="50800" bIns="50800" rtlCol="0" anchor="ctr"/>
            <a:lstStyle/>
            <a:p>
              <a:pPr algn="ctr">
                <a:lnSpc>
                  <a:spcPts val="2799"/>
                </a:lnSpc>
              </a:pPr>
              <a:endParaRPr/>
            </a:p>
          </p:txBody>
        </p:sp>
      </p:grpSp>
      <p:sp>
        <p:nvSpPr>
          <p:cNvPr id="10" name="Freeform 10"/>
          <p:cNvSpPr/>
          <p:nvPr/>
        </p:nvSpPr>
        <p:spPr>
          <a:xfrm>
            <a:off x="11277600" y="6955712"/>
            <a:ext cx="531036" cy="483243"/>
          </a:xfrm>
          <a:custGeom>
            <a:avLst/>
            <a:gdLst/>
            <a:ahLst/>
            <a:cxnLst/>
            <a:rect l="l" t="t" r="r" b="b"/>
            <a:pathLst>
              <a:path w="531036" h="483243">
                <a:moveTo>
                  <a:pt x="0" y="0"/>
                </a:moveTo>
                <a:lnTo>
                  <a:pt x="531036" y="0"/>
                </a:lnTo>
                <a:lnTo>
                  <a:pt x="531036" y="483243"/>
                </a:lnTo>
                <a:lnTo>
                  <a:pt x="0" y="483243"/>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1" name="Freeform 11"/>
          <p:cNvSpPr/>
          <p:nvPr/>
        </p:nvSpPr>
        <p:spPr>
          <a:xfrm>
            <a:off x="12157618" y="1948656"/>
            <a:ext cx="5899355" cy="4114800"/>
          </a:xfrm>
          <a:custGeom>
            <a:avLst/>
            <a:gdLst/>
            <a:ahLst/>
            <a:cxnLst/>
            <a:rect l="l" t="t" r="r" b="b"/>
            <a:pathLst>
              <a:path w="5899355" h="4114800">
                <a:moveTo>
                  <a:pt x="0" y="0"/>
                </a:moveTo>
                <a:lnTo>
                  <a:pt x="5899355" y="0"/>
                </a:lnTo>
                <a:lnTo>
                  <a:pt x="5899355" y="4114800"/>
                </a:lnTo>
                <a:lnTo>
                  <a:pt x="0" y="4114800"/>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2" name="TextBox 12"/>
          <p:cNvSpPr txBox="1"/>
          <p:nvPr/>
        </p:nvSpPr>
        <p:spPr>
          <a:xfrm>
            <a:off x="1028700" y="838200"/>
            <a:ext cx="16230600" cy="927075"/>
          </a:xfrm>
          <a:prstGeom prst="rect">
            <a:avLst/>
          </a:prstGeom>
        </p:spPr>
        <p:txBody>
          <a:bodyPr lIns="0" tIns="0" rIns="0" bIns="0" rtlCol="0" anchor="t">
            <a:spAutoFit/>
          </a:bodyPr>
          <a:lstStyle/>
          <a:p>
            <a:pPr algn="l">
              <a:lnSpc>
                <a:spcPts val="7698"/>
              </a:lnSpc>
            </a:pPr>
            <a:r>
              <a:rPr lang="en-US" sz="5498" b="1">
                <a:solidFill>
                  <a:srgbClr val="003874"/>
                </a:solidFill>
                <a:latin typeface="Verdana Bold"/>
                <a:ea typeface="Verdana Bold"/>
                <a:cs typeface="Verdana Bold"/>
                <a:sym typeface="Verdana Bold"/>
              </a:rPr>
              <a:t>Youth protection</a:t>
            </a:r>
          </a:p>
        </p:txBody>
      </p:sp>
      <p:sp>
        <p:nvSpPr>
          <p:cNvPr id="13" name="TextBox 13"/>
          <p:cNvSpPr txBox="1"/>
          <p:nvPr/>
        </p:nvSpPr>
        <p:spPr>
          <a:xfrm>
            <a:off x="1028700" y="2187237"/>
            <a:ext cx="9021424" cy="3804269"/>
          </a:xfrm>
          <a:prstGeom prst="rect">
            <a:avLst/>
          </a:prstGeom>
        </p:spPr>
        <p:txBody>
          <a:bodyPr lIns="0" tIns="0" rIns="0" bIns="0" rtlCol="0" anchor="t">
            <a:spAutoFit/>
          </a:bodyPr>
          <a:lstStyle/>
          <a:p>
            <a:pPr marL="777240" lvl="1" indent="-388620" algn="l">
              <a:lnSpc>
                <a:spcPts val="5040"/>
              </a:lnSpc>
              <a:buFont typeface="Arial"/>
              <a:buChar char="•"/>
            </a:pPr>
            <a:r>
              <a:rPr lang="en-US" sz="3600">
                <a:solidFill>
                  <a:srgbClr val="000000"/>
                </a:solidFill>
                <a:latin typeface="Verdana Pro"/>
                <a:ea typeface="Verdana"/>
                <a:cs typeface="Verdana"/>
                <a:sym typeface="Verdana"/>
              </a:rPr>
              <a:t>Training on safe interactions and clear boundaries</a:t>
            </a:r>
            <a:endParaRPr lang="en-US" sz="3600">
              <a:solidFill>
                <a:srgbClr val="000000"/>
              </a:solidFill>
              <a:latin typeface="Verdana Pro"/>
              <a:ea typeface="Verdana"/>
              <a:cs typeface="Verdana"/>
            </a:endParaRPr>
          </a:p>
          <a:p>
            <a:pPr marL="777240" lvl="1" indent="-388620" algn="l">
              <a:lnSpc>
                <a:spcPts val="5040"/>
              </a:lnSpc>
              <a:buFont typeface="Arial"/>
              <a:buChar char="•"/>
            </a:pPr>
            <a:r>
              <a:rPr lang="en-US" sz="3600">
                <a:solidFill>
                  <a:srgbClr val="000000"/>
                </a:solidFill>
                <a:latin typeface="Verdana Pro"/>
                <a:ea typeface="Verdana"/>
                <a:cs typeface="Verdana"/>
                <a:sym typeface="Verdana"/>
              </a:rPr>
              <a:t>Advisor awareness and support</a:t>
            </a:r>
            <a:endParaRPr lang="en-US" sz="3600">
              <a:solidFill>
                <a:srgbClr val="000000"/>
              </a:solidFill>
              <a:latin typeface="Verdana Pro"/>
              <a:ea typeface="Verdana"/>
              <a:cs typeface="Verdana"/>
            </a:endParaRPr>
          </a:p>
          <a:p>
            <a:pPr marL="777240" lvl="1" indent="-388620" algn="l">
              <a:lnSpc>
                <a:spcPts val="5040"/>
              </a:lnSpc>
              <a:buFont typeface="Arial"/>
              <a:buChar char="•"/>
            </a:pPr>
            <a:r>
              <a:rPr lang="en-US" sz="3600">
                <a:solidFill>
                  <a:srgbClr val="000000"/>
                </a:solidFill>
                <a:latin typeface="Verdana Pro"/>
                <a:ea typeface="Verdana"/>
                <a:cs typeface="Verdana"/>
                <a:sym typeface="Verdana"/>
              </a:rPr>
              <a:t>Importance of tracking compliance and reporting any concerns immediately​</a:t>
            </a:r>
            <a:endParaRPr lang="en-US" sz="3600">
              <a:solidFill>
                <a:srgbClr val="000000"/>
              </a:solidFill>
              <a:latin typeface="Verdana Pro"/>
              <a:ea typeface="Verdana"/>
              <a:cs typeface="Verdana"/>
            </a:endParaRPr>
          </a:p>
        </p:txBody>
      </p:sp>
      <p:sp>
        <p:nvSpPr>
          <p:cNvPr id="14" name="TextBox 14"/>
          <p:cNvSpPr txBox="1"/>
          <p:nvPr/>
        </p:nvSpPr>
        <p:spPr>
          <a:xfrm>
            <a:off x="12157618" y="7862584"/>
            <a:ext cx="4291901" cy="330200"/>
          </a:xfrm>
          <a:prstGeom prst="rect">
            <a:avLst/>
          </a:prstGeom>
        </p:spPr>
        <p:txBody>
          <a:bodyPr wrap="square" lIns="0" tIns="0" rIns="0" bIns="0" rtlCol="0" anchor="t">
            <a:spAutoFit/>
          </a:bodyPr>
          <a:lstStyle/>
          <a:p>
            <a:pPr algn="l">
              <a:lnSpc>
                <a:spcPts val="2799"/>
              </a:lnSpc>
              <a:spcBef>
                <a:spcPct val="0"/>
              </a:spcBef>
            </a:pPr>
            <a:r>
              <a:rPr lang="en-US" sz="1999" b="1" dirty="0">
                <a:solidFill>
                  <a:srgbClr val="003874"/>
                </a:solidFill>
                <a:latin typeface="Verdana Bold"/>
                <a:ea typeface="Verdana Bold"/>
                <a:cs typeface="Verdana Bold"/>
                <a:sym typeface="Verdana Bold"/>
              </a:rPr>
              <a:t> 866-607-SAFE (7233)</a:t>
            </a:r>
          </a:p>
        </p:txBody>
      </p:sp>
      <p:sp>
        <p:nvSpPr>
          <p:cNvPr id="15" name="TextBox 15"/>
          <p:cNvSpPr txBox="1"/>
          <p:nvPr/>
        </p:nvSpPr>
        <p:spPr>
          <a:xfrm>
            <a:off x="12135206" y="7017228"/>
            <a:ext cx="2032676" cy="390813"/>
          </a:xfrm>
          <a:prstGeom prst="rect">
            <a:avLst/>
          </a:prstGeom>
        </p:spPr>
        <p:txBody>
          <a:bodyPr wrap="square" lIns="0" tIns="0" rIns="0" bIns="0" rtlCol="0" anchor="t">
            <a:spAutoFit/>
          </a:bodyPr>
          <a:lstStyle/>
          <a:p>
            <a:pPr algn="ctr">
              <a:lnSpc>
                <a:spcPts val="3360"/>
              </a:lnSpc>
              <a:spcBef>
                <a:spcPct val="0"/>
              </a:spcBef>
            </a:pPr>
            <a:r>
              <a:rPr lang="en-US" sz="2400" b="1" dirty="0">
                <a:solidFill>
                  <a:srgbClr val="003874"/>
                </a:solidFill>
                <a:latin typeface="Verdana Bold"/>
                <a:ea typeface="Verdana Bold"/>
                <a:cs typeface="Verdana Bold"/>
                <a:sym typeface="Verdana Bold"/>
              </a:rPr>
              <a:t>Resources:</a:t>
            </a:r>
          </a:p>
        </p:txBody>
      </p:sp>
      <p:sp>
        <p:nvSpPr>
          <p:cNvPr id="16" name="TextBox 16"/>
          <p:cNvSpPr txBox="1"/>
          <p:nvPr/>
        </p:nvSpPr>
        <p:spPr>
          <a:xfrm>
            <a:off x="12157619" y="7470154"/>
            <a:ext cx="4983602" cy="322461"/>
          </a:xfrm>
          <a:prstGeom prst="rect">
            <a:avLst/>
          </a:prstGeom>
        </p:spPr>
        <p:txBody>
          <a:bodyPr wrap="square" lIns="0" tIns="0" rIns="0" bIns="0" rtlCol="0" anchor="t">
            <a:spAutoFit/>
          </a:bodyPr>
          <a:lstStyle/>
          <a:p>
            <a:pPr algn="l">
              <a:lnSpc>
                <a:spcPts val="2799"/>
              </a:lnSpc>
              <a:spcBef>
                <a:spcPct val="0"/>
              </a:spcBef>
            </a:pPr>
            <a:r>
              <a:rPr lang="en-US" sz="1999" b="1" u="sng">
                <a:solidFill>
                  <a:srgbClr val="003874"/>
                </a:solidFill>
                <a:latin typeface="Verdana Bold"/>
                <a:ea typeface="Verdana Bold"/>
                <a:cs typeface="Verdana Bold"/>
                <a:sym typeface="Verdana Bold"/>
                <a:hlinkClick r:id="rId10" tooltip="https://www.kiwanis.org/who-we-are/youth-protection/youth-protection-helpline/"/>
              </a:rPr>
              <a:t>Youth protection helpline</a:t>
            </a:r>
          </a:p>
        </p:txBody>
      </p:sp>
      <p:sp>
        <p:nvSpPr>
          <p:cNvPr id="17" name="TextBox 17"/>
          <p:cNvSpPr txBox="1"/>
          <p:nvPr/>
        </p:nvSpPr>
        <p:spPr>
          <a:xfrm>
            <a:off x="10972800" y="8259459"/>
            <a:ext cx="5927891" cy="322461"/>
          </a:xfrm>
          <a:prstGeom prst="rect">
            <a:avLst/>
          </a:prstGeom>
        </p:spPr>
        <p:txBody>
          <a:bodyPr wrap="square" lIns="0" tIns="0" rIns="0" bIns="0" rtlCol="0" anchor="t">
            <a:spAutoFit/>
          </a:bodyPr>
          <a:lstStyle/>
          <a:p>
            <a:pPr algn="ctr">
              <a:lnSpc>
                <a:spcPts val="2799"/>
              </a:lnSpc>
              <a:spcBef>
                <a:spcPct val="0"/>
              </a:spcBef>
            </a:pPr>
            <a:r>
              <a:rPr lang="en-US" sz="1999" b="1" u="sng" dirty="0">
                <a:solidFill>
                  <a:srgbClr val="003874"/>
                </a:solidFill>
                <a:latin typeface="Verdana Bold"/>
                <a:ea typeface="Verdana Bold"/>
                <a:cs typeface="Verdana Bold"/>
                <a:sym typeface="Verdana Bold"/>
                <a:hlinkClick r:id="rId11" tooltip="https://www.kiwanis.org/who-we-are/youth-protection/"/>
              </a:rPr>
              <a:t>Youth protection policies</a:t>
            </a:r>
          </a:p>
        </p:txBody>
      </p:sp>
    </p:spTree>
  </p:cSld>
  <p:clrMapOvr>
    <a:masterClrMapping/>
  </p:clrMapOvr>
  <p:transition>
    <p:fade/>
  </p:transition>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3" name="Group 3"/>
          <p:cNvGrpSpPr/>
          <p:nvPr/>
        </p:nvGrpSpPr>
        <p:grpSpPr>
          <a:xfrm>
            <a:off x="15149489" y="9540518"/>
            <a:ext cx="2607150" cy="578713"/>
            <a:chOff x="0" y="0"/>
            <a:chExt cx="3476200" cy="771618"/>
          </a:xfrm>
        </p:grpSpPr>
        <p:sp>
          <p:nvSpPr>
            <p:cNvPr id="4" name="Freeform 4"/>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5"/>
              <a:stretch>
                <a:fillRect t="-291" r="1" b="-286"/>
              </a:stretch>
            </a:blipFill>
          </p:spPr>
        </p:sp>
      </p:grpSp>
      <p:sp>
        <p:nvSpPr>
          <p:cNvPr id="5" name="TextBox 5"/>
          <p:cNvSpPr txBox="1"/>
          <p:nvPr/>
        </p:nvSpPr>
        <p:spPr>
          <a:xfrm>
            <a:off x="1028700" y="2645616"/>
            <a:ext cx="16230600" cy="886781"/>
          </a:xfrm>
          <a:prstGeom prst="rect">
            <a:avLst/>
          </a:prstGeom>
        </p:spPr>
        <p:txBody>
          <a:bodyPr lIns="0" tIns="0" rIns="0" bIns="0" rtlCol="0" anchor="t">
            <a:spAutoFit/>
          </a:bodyPr>
          <a:lstStyle/>
          <a:p>
            <a:pPr algn="ctr">
              <a:lnSpc>
                <a:spcPts val="7698"/>
              </a:lnSpc>
            </a:pPr>
            <a:r>
              <a:rPr lang="en-US" sz="5498" b="1" dirty="0">
                <a:solidFill>
                  <a:srgbClr val="003874"/>
                </a:solidFill>
                <a:latin typeface="Verdana Bold"/>
                <a:ea typeface="Verdana Bold"/>
                <a:cs typeface="Verdana Bold"/>
                <a:sym typeface="Verdana Bold"/>
              </a:rPr>
              <a:t>CLUB PRESIDENT</a:t>
            </a:r>
          </a:p>
        </p:txBody>
      </p:sp>
      <p:sp>
        <p:nvSpPr>
          <p:cNvPr id="6" name="TextBox 6"/>
          <p:cNvSpPr txBox="1"/>
          <p:nvPr/>
        </p:nvSpPr>
        <p:spPr>
          <a:xfrm>
            <a:off x="1028700" y="3648916"/>
            <a:ext cx="16230600" cy="1003567"/>
          </a:xfrm>
          <a:prstGeom prst="rect">
            <a:avLst/>
          </a:prstGeom>
        </p:spPr>
        <p:txBody>
          <a:bodyPr lIns="0" tIns="0" rIns="0" bIns="0" rtlCol="0" anchor="t">
            <a:spAutoFit/>
          </a:bodyPr>
          <a:lstStyle/>
          <a:p>
            <a:pPr algn="ctr">
              <a:lnSpc>
                <a:spcPts val="3916"/>
              </a:lnSpc>
            </a:pPr>
            <a:endParaRPr/>
          </a:p>
          <a:p>
            <a:pPr algn="ctr">
              <a:lnSpc>
                <a:spcPts val="3919"/>
              </a:lnSpc>
            </a:pPr>
            <a:r>
              <a:rPr lang="en-US" sz="3600" b="1">
                <a:solidFill>
                  <a:srgbClr val="B49759"/>
                </a:solidFill>
                <a:latin typeface="Verdana Pro Bold"/>
                <a:ea typeface="Verdana Pro Bold"/>
                <a:cs typeface="Verdana Pro Bold"/>
                <a:sym typeface="Verdana Pro Bold"/>
              </a:rPr>
              <a:t>SUSTAINABILITY AND SUCCESSION</a:t>
            </a:r>
          </a:p>
        </p:txBody>
      </p:sp>
    </p:spTree>
  </p:cSld>
  <p:clrMapOvr>
    <a:masterClrMapping/>
  </p:clrMapOvr>
  <p:transition>
    <p:fade/>
  </p:transition>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3" name="Group 3"/>
          <p:cNvGrpSpPr/>
          <p:nvPr/>
        </p:nvGrpSpPr>
        <p:grpSpPr>
          <a:xfrm>
            <a:off x="15149490" y="9540517"/>
            <a:ext cx="2607150" cy="578714"/>
            <a:chOff x="0" y="0"/>
            <a:chExt cx="3476200" cy="771619"/>
          </a:xfrm>
        </p:grpSpPr>
        <p:sp>
          <p:nvSpPr>
            <p:cNvPr id="4" name="Freeform 4"/>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5"/>
              <a:stretch>
                <a:fillRect t="-291" r="1" b="-286"/>
              </a:stretch>
            </a:blipFill>
          </p:spPr>
        </p:sp>
      </p:grpSp>
      <p:grpSp>
        <p:nvGrpSpPr>
          <p:cNvPr id="5" name="Group 5"/>
          <p:cNvGrpSpPr/>
          <p:nvPr/>
        </p:nvGrpSpPr>
        <p:grpSpPr>
          <a:xfrm>
            <a:off x="995362" y="1977687"/>
            <a:ext cx="1487594" cy="66675"/>
            <a:chOff x="0" y="0"/>
            <a:chExt cx="1983459" cy="88900"/>
          </a:xfrm>
        </p:grpSpPr>
        <p:sp>
          <p:nvSpPr>
            <p:cNvPr id="6" name="Freeform 6"/>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sp>
      </p:grpSp>
      <p:sp>
        <p:nvSpPr>
          <p:cNvPr id="7" name="Freeform 7"/>
          <p:cNvSpPr/>
          <p:nvPr/>
        </p:nvSpPr>
        <p:spPr>
          <a:xfrm>
            <a:off x="12474839" y="2723559"/>
            <a:ext cx="4068508" cy="4114800"/>
          </a:xfrm>
          <a:custGeom>
            <a:avLst/>
            <a:gdLst/>
            <a:ahLst/>
            <a:cxnLst/>
            <a:rect l="l" t="t" r="r" b="b"/>
            <a:pathLst>
              <a:path w="4068508" h="4114800">
                <a:moveTo>
                  <a:pt x="0" y="0"/>
                </a:moveTo>
                <a:lnTo>
                  <a:pt x="4068509" y="0"/>
                </a:lnTo>
                <a:lnTo>
                  <a:pt x="4068509"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8" name="TextBox 8"/>
          <p:cNvSpPr txBox="1"/>
          <p:nvPr/>
        </p:nvSpPr>
        <p:spPr>
          <a:xfrm>
            <a:off x="1028700" y="847725"/>
            <a:ext cx="16230600" cy="828020"/>
          </a:xfrm>
          <a:prstGeom prst="rect">
            <a:avLst/>
          </a:prstGeom>
        </p:spPr>
        <p:txBody>
          <a:bodyPr lIns="0" tIns="0" rIns="0" bIns="0" rtlCol="0" anchor="t">
            <a:spAutoFit/>
          </a:bodyPr>
          <a:lstStyle/>
          <a:p>
            <a:pPr algn="l">
              <a:lnSpc>
                <a:spcPts val="6858"/>
              </a:lnSpc>
            </a:pPr>
            <a:r>
              <a:rPr lang="en-US" sz="4899" b="1">
                <a:solidFill>
                  <a:srgbClr val="003874"/>
                </a:solidFill>
                <a:latin typeface="Verdana Bold"/>
                <a:ea typeface="Verdana Bold"/>
                <a:cs typeface="Verdana Bold"/>
                <a:sym typeface="Verdana Bold"/>
              </a:rPr>
              <a:t>Sustainability starts with intentionality</a:t>
            </a:r>
          </a:p>
        </p:txBody>
      </p:sp>
      <p:sp>
        <p:nvSpPr>
          <p:cNvPr id="9" name="TextBox 9"/>
          <p:cNvSpPr txBox="1"/>
          <p:nvPr/>
        </p:nvSpPr>
        <p:spPr>
          <a:xfrm>
            <a:off x="970314" y="2282487"/>
            <a:ext cx="16288986" cy="1889744"/>
          </a:xfrm>
          <a:prstGeom prst="rect">
            <a:avLst/>
          </a:prstGeom>
        </p:spPr>
        <p:txBody>
          <a:bodyPr lIns="0" tIns="0" rIns="0" bIns="0" rtlCol="0" anchor="t">
            <a:spAutoFit/>
          </a:bodyPr>
          <a:lstStyle/>
          <a:p>
            <a:pPr marL="777240" lvl="1" indent="-388620" algn="l">
              <a:lnSpc>
                <a:spcPts val="5040"/>
              </a:lnSpc>
              <a:buFont typeface="Arial"/>
              <a:buChar char="•"/>
            </a:pPr>
            <a:r>
              <a:rPr lang="en-US" sz="3600">
                <a:solidFill>
                  <a:srgbClr val="000000"/>
                </a:solidFill>
                <a:latin typeface="Verdana Pro"/>
                <a:ea typeface="Verdana"/>
                <a:cs typeface="Verdana"/>
                <a:sym typeface="Verdana"/>
              </a:rPr>
              <a:t>Build simple, repeatable systems.</a:t>
            </a:r>
            <a:endParaRPr lang="en-US" sz="3600">
              <a:solidFill>
                <a:srgbClr val="000000"/>
              </a:solidFill>
              <a:latin typeface="Verdana Pro"/>
              <a:ea typeface="Verdana"/>
              <a:cs typeface="Verdana"/>
            </a:endParaRPr>
          </a:p>
          <a:p>
            <a:pPr marL="777240" lvl="1" indent="-388620" algn="l">
              <a:lnSpc>
                <a:spcPts val="5040"/>
              </a:lnSpc>
              <a:buFont typeface="Arial"/>
              <a:buChar char="•"/>
            </a:pPr>
            <a:r>
              <a:rPr lang="en-US" sz="3600">
                <a:solidFill>
                  <a:srgbClr val="000000"/>
                </a:solidFill>
                <a:latin typeface="Verdana Pro"/>
                <a:ea typeface="Verdana"/>
                <a:cs typeface="Verdana"/>
                <a:sym typeface="Verdana"/>
              </a:rPr>
              <a:t>Share leadership.</a:t>
            </a:r>
            <a:endParaRPr lang="en-US" sz="3600">
              <a:solidFill>
                <a:srgbClr val="000000"/>
              </a:solidFill>
              <a:latin typeface="Verdana Pro"/>
              <a:ea typeface="Verdana"/>
              <a:cs typeface="Verdana"/>
            </a:endParaRPr>
          </a:p>
          <a:p>
            <a:pPr marL="777240" lvl="1" indent="-388620" algn="l">
              <a:lnSpc>
                <a:spcPts val="5040"/>
              </a:lnSpc>
              <a:buFont typeface="Arial"/>
              <a:buChar char="•"/>
            </a:pPr>
            <a:r>
              <a:rPr lang="en-US" sz="3600">
                <a:solidFill>
                  <a:srgbClr val="000000"/>
                </a:solidFill>
                <a:latin typeface="Verdana Pro"/>
                <a:ea typeface="Verdana"/>
                <a:cs typeface="Verdana"/>
                <a:sym typeface="Verdana"/>
              </a:rPr>
              <a:t>Document everything.</a:t>
            </a:r>
            <a:endParaRPr lang="en-US" sz="3600">
              <a:solidFill>
                <a:srgbClr val="000000"/>
              </a:solidFill>
              <a:latin typeface="Verdana Pro"/>
              <a:ea typeface="Verdana"/>
              <a:cs typeface="Verdana"/>
            </a:endParaRPr>
          </a:p>
        </p:txBody>
      </p:sp>
    </p:spTree>
  </p:cSld>
  <p:clrMapOvr>
    <a:masterClrMapping/>
  </p:clrMapOvr>
  <p:transition>
    <p:fade/>
  </p:transition>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3" name="Group 3"/>
          <p:cNvGrpSpPr/>
          <p:nvPr/>
        </p:nvGrpSpPr>
        <p:grpSpPr>
          <a:xfrm>
            <a:off x="15149490" y="9540517"/>
            <a:ext cx="2607150" cy="578714"/>
            <a:chOff x="0" y="0"/>
            <a:chExt cx="3476200" cy="771619"/>
          </a:xfrm>
        </p:grpSpPr>
        <p:sp>
          <p:nvSpPr>
            <p:cNvPr id="4" name="Freeform 4"/>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5"/>
              <a:stretch>
                <a:fillRect t="-291" r="1" b="-286"/>
              </a:stretch>
            </a:blipFill>
          </p:spPr>
        </p:sp>
      </p:grpSp>
      <p:grpSp>
        <p:nvGrpSpPr>
          <p:cNvPr id="5" name="Group 5"/>
          <p:cNvGrpSpPr/>
          <p:nvPr/>
        </p:nvGrpSpPr>
        <p:grpSpPr>
          <a:xfrm>
            <a:off x="995362" y="1977687"/>
            <a:ext cx="1487594" cy="66675"/>
            <a:chOff x="0" y="0"/>
            <a:chExt cx="1983459" cy="88900"/>
          </a:xfrm>
        </p:grpSpPr>
        <p:sp>
          <p:nvSpPr>
            <p:cNvPr id="6" name="Freeform 6"/>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sp>
      </p:grpSp>
      <p:sp>
        <p:nvSpPr>
          <p:cNvPr id="7" name="Freeform 7"/>
          <p:cNvSpPr/>
          <p:nvPr/>
        </p:nvSpPr>
        <p:spPr>
          <a:xfrm>
            <a:off x="13824736" y="2253911"/>
            <a:ext cx="2628328" cy="4114800"/>
          </a:xfrm>
          <a:custGeom>
            <a:avLst/>
            <a:gdLst/>
            <a:ahLst/>
            <a:cxnLst/>
            <a:rect l="l" t="t" r="r" b="b"/>
            <a:pathLst>
              <a:path w="2628328" h="4114800">
                <a:moveTo>
                  <a:pt x="0" y="0"/>
                </a:moveTo>
                <a:lnTo>
                  <a:pt x="2628329" y="0"/>
                </a:lnTo>
                <a:lnTo>
                  <a:pt x="2628329"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8" name="TextBox 8"/>
          <p:cNvSpPr txBox="1"/>
          <p:nvPr/>
        </p:nvSpPr>
        <p:spPr>
          <a:xfrm>
            <a:off x="1019175" y="847725"/>
            <a:ext cx="16230600" cy="828020"/>
          </a:xfrm>
          <a:prstGeom prst="rect">
            <a:avLst/>
          </a:prstGeom>
        </p:spPr>
        <p:txBody>
          <a:bodyPr lIns="0" tIns="0" rIns="0" bIns="0" rtlCol="0" anchor="t">
            <a:spAutoFit/>
          </a:bodyPr>
          <a:lstStyle/>
          <a:p>
            <a:pPr algn="l">
              <a:lnSpc>
                <a:spcPts val="6858"/>
              </a:lnSpc>
            </a:pPr>
            <a:r>
              <a:rPr lang="en-US" sz="4899" b="1">
                <a:solidFill>
                  <a:srgbClr val="003874"/>
                </a:solidFill>
                <a:latin typeface="Verdana Bold"/>
                <a:ea typeface="Verdana Bold"/>
                <a:cs typeface="Verdana Bold"/>
                <a:sym typeface="Verdana Bold"/>
              </a:rPr>
              <a:t>Strengthening leadership throughout the year</a:t>
            </a:r>
          </a:p>
        </p:txBody>
      </p:sp>
      <p:sp>
        <p:nvSpPr>
          <p:cNvPr id="9" name="TextBox 9"/>
          <p:cNvSpPr txBox="1"/>
          <p:nvPr/>
        </p:nvSpPr>
        <p:spPr>
          <a:xfrm>
            <a:off x="1028700" y="2187236"/>
            <a:ext cx="8994345" cy="1889744"/>
          </a:xfrm>
          <a:prstGeom prst="rect">
            <a:avLst/>
          </a:prstGeom>
        </p:spPr>
        <p:txBody>
          <a:bodyPr lIns="0" tIns="0" rIns="0" bIns="0" rtlCol="0" anchor="t">
            <a:spAutoFit/>
          </a:bodyPr>
          <a:lstStyle/>
          <a:p>
            <a:pPr marL="777240" lvl="1" indent="-388620" algn="l">
              <a:lnSpc>
                <a:spcPts val="5040"/>
              </a:lnSpc>
              <a:buFont typeface="Arial"/>
              <a:buChar char="•"/>
            </a:pPr>
            <a:r>
              <a:rPr lang="en-US" sz="3600">
                <a:solidFill>
                  <a:srgbClr val="000000"/>
                </a:solidFill>
                <a:latin typeface="Verdana Pro"/>
                <a:ea typeface="Verdana"/>
                <a:cs typeface="Verdana"/>
                <a:sym typeface="Verdana"/>
              </a:rPr>
              <a:t>Develop officers.</a:t>
            </a:r>
            <a:endParaRPr lang="en-US" sz="3600">
              <a:solidFill>
                <a:srgbClr val="000000"/>
              </a:solidFill>
              <a:latin typeface="Verdana Pro"/>
              <a:ea typeface="Verdana"/>
              <a:cs typeface="Verdana"/>
            </a:endParaRPr>
          </a:p>
          <a:p>
            <a:pPr marL="777240" lvl="1" indent="-388620" algn="l">
              <a:lnSpc>
                <a:spcPts val="5040"/>
              </a:lnSpc>
              <a:buFont typeface="Arial"/>
              <a:buChar char="•"/>
            </a:pPr>
            <a:r>
              <a:rPr lang="en-US" sz="3600">
                <a:solidFill>
                  <a:srgbClr val="000000"/>
                </a:solidFill>
                <a:latin typeface="Verdana Pro"/>
                <a:ea typeface="Verdana"/>
                <a:cs typeface="Verdana"/>
                <a:sym typeface="Verdana"/>
              </a:rPr>
              <a:t>Empower committees.</a:t>
            </a:r>
            <a:endParaRPr lang="en-US" sz="3600">
              <a:solidFill>
                <a:srgbClr val="000000"/>
              </a:solidFill>
              <a:latin typeface="Verdana Pro"/>
              <a:ea typeface="Verdana"/>
              <a:cs typeface="Verdana"/>
            </a:endParaRPr>
          </a:p>
          <a:p>
            <a:pPr marL="777240" lvl="1" indent="-388620" algn="l">
              <a:lnSpc>
                <a:spcPts val="5040"/>
              </a:lnSpc>
              <a:buFont typeface="Arial"/>
              <a:buChar char="•"/>
            </a:pPr>
            <a:r>
              <a:rPr lang="en-US" sz="3600">
                <a:solidFill>
                  <a:srgbClr val="000000"/>
                </a:solidFill>
                <a:latin typeface="Verdana Pro"/>
                <a:ea typeface="Verdana"/>
                <a:cs typeface="Verdana"/>
                <a:sym typeface="Verdana"/>
              </a:rPr>
              <a:t>Encourage growth opportunities.</a:t>
            </a:r>
            <a:endParaRPr lang="en-US" sz="3600">
              <a:solidFill>
                <a:srgbClr val="000000"/>
              </a:solidFill>
              <a:latin typeface="Verdana Pro"/>
              <a:ea typeface="Verdana"/>
              <a:cs typeface="Verdana"/>
            </a:endParaRPr>
          </a:p>
        </p:txBody>
      </p:sp>
    </p:spTree>
  </p:cSld>
  <p:clrMapOvr>
    <a:masterClrMapping/>
  </p:clrMapOvr>
  <p:transition>
    <p:fade/>
  </p:transition>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3" name="Group 3"/>
          <p:cNvGrpSpPr/>
          <p:nvPr/>
        </p:nvGrpSpPr>
        <p:grpSpPr>
          <a:xfrm>
            <a:off x="15149490" y="9540517"/>
            <a:ext cx="2607150" cy="578714"/>
            <a:chOff x="0" y="0"/>
            <a:chExt cx="3476200" cy="771619"/>
          </a:xfrm>
        </p:grpSpPr>
        <p:sp>
          <p:nvSpPr>
            <p:cNvPr id="4" name="Freeform 4"/>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5"/>
              <a:stretch>
                <a:fillRect t="-291" r="1" b="-286"/>
              </a:stretch>
            </a:blipFill>
          </p:spPr>
        </p:sp>
      </p:grpSp>
      <p:sp>
        <p:nvSpPr>
          <p:cNvPr id="5" name="TextBox 5"/>
          <p:cNvSpPr txBox="1"/>
          <p:nvPr/>
        </p:nvSpPr>
        <p:spPr>
          <a:xfrm>
            <a:off x="1028700" y="847725"/>
            <a:ext cx="16230600" cy="828020"/>
          </a:xfrm>
          <a:prstGeom prst="rect">
            <a:avLst/>
          </a:prstGeom>
        </p:spPr>
        <p:txBody>
          <a:bodyPr lIns="0" tIns="0" rIns="0" bIns="0" rtlCol="0" anchor="t">
            <a:spAutoFit/>
          </a:bodyPr>
          <a:lstStyle/>
          <a:p>
            <a:pPr algn="l">
              <a:lnSpc>
                <a:spcPts val="6858"/>
              </a:lnSpc>
            </a:pPr>
            <a:r>
              <a:rPr lang="en-US" sz="4899" b="1">
                <a:solidFill>
                  <a:srgbClr val="003874"/>
                </a:solidFill>
                <a:latin typeface="Verdana Bold"/>
                <a:ea typeface="Verdana Bold"/>
                <a:cs typeface="Verdana Bold"/>
                <a:sym typeface="Verdana Bold"/>
              </a:rPr>
              <a:t>Succession</a:t>
            </a:r>
          </a:p>
        </p:txBody>
      </p:sp>
      <p:grpSp>
        <p:nvGrpSpPr>
          <p:cNvPr id="6" name="Group 6"/>
          <p:cNvGrpSpPr/>
          <p:nvPr/>
        </p:nvGrpSpPr>
        <p:grpSpPr>
          <a:xfrm>
            <a:off x="995362" y="1977687"/>
            <a:ext cx="1487594" cy="66675"/>
            <a:chOff x="0" y="0"/>
            <a:chExt cx="1983459" cy="88900"/>
          </a:xfrm>
        </p:grpSpPr>
        <p:sp>
          <p:nvSpPr>
            <p:cNvPr id="7" name="Freeform 7"/>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sp>
      </p:grpSp>
      <p:grpSp>
        <p:nvGrpSpPr>
          <p:cNvPr id="8" name="Group 8"/>
          <p:cNvGrpSpPr/>
          <p:nvPr/>
        </p:nvGrpSpPr>
        <p:grpSpPr>
          <a:xfrm>
            <a:off x="12620782" y="7095195"/>
            <a:ext cx="4957020" cy="1705703"/>
            <a:chOff x="0" y="0"/>
            <a:chExt cx="1305553" cy="335907"/>
          </a:xfrm>
        </p:grpSpPr>
        <p:sp>
          <p:nvSpPr>
            <p:cNvPr id="9" name="Freeform 9"/>
            <p:cNvSpPr/>
            <p:nvPr/>
          </p:nvSpPr>
          <p:spPr>
            <a:xfrm>
              <a:off x="0" y="0"/>
              <a:ext cx="1305553" cy="335907"/>
            </a:xfrm>
            <a:custGeom>
              <a:avLst/>
              <a:gdLst/>
              <a:ahLst/>
              <a:cxnLst/>
              <a:rect l="l" t="t" r="r" b="b"/>
              <a:pathLst>
                <a:path w="1305553" h="335907">
                  <a:moveTo>
                    <a:pt x="57787" y="0"/>
                  </a:moveTo>
                  <a:lnTo>
                    <a:pt x="1247766" y="0"/>
                  </a:lnTo>
                  <a:cubicBezTo>
                    <a:pt x="1263092" y="0"/>
                    <a:pt x="1277790" y="6088"/>
                    <a:pt x="1288627" y="16925"/>
                  </a:cubicBezTo>
                  <a:cubicBezTo>
                    <a:pt x="1299464" y="27763"/>
                    <a:pt x="1305553" y="42461"/>
                    <a:pt x="1305553" y="57787"/>
                  </a:cubicBezTo>
                  <a:lnTo>
                    <a:pt x="1305553" y="278120"/>
                  </a:lnTo>
                  <a:cubicBezTo>
                    <a:pt x="1305553" y="293447"/>
                    <a:pt x="1299464" y="308145"/>
                    <a:pt x="1288627" y="318982"/>
                  </a:cubicBezTo>
                  <a:cubicBezTo>
                    <a:pt x="1277790" y="329819"/>
                    <a:pt x="1263092" y="335907"/>
                    <a:pt x="1247766" y="335907"/>
                  </a:cubicBezTo>
                  <a:lnTo>
                    <a:pt x="57787" y="335907"/>
                  </a:lnTo>
                  <a:cubicBezTo>
                    <a:pt x="25872" y="335907"/>
                    <a:pt x="0" y="310035"/>
                    <a:pt x="0" y="278120"/>
                  </a:cubicBezTo>
                  <a:lnTo>
                    <a:pt x="0" y="57787"/>
                  </a:lnTo>
                  <a:cubicBezTo>
                    <a:pt x="0" y="25872"/>
                    <a:pt x="25872" y="0"/>
                    <a:pt x="57787" y="0"/>
                  </a:cubicBezTo>
                  <a:close/>
                </a:path>
              </a:pathLst>
            </a:custGeom>
            <a:solidFill>
              <a:srgbClr val="FFFFFF"/>
            </a:solidFill>
            <a:ln w="38100" cap="rnd">
              <a:solidFill>
                <a:srgbClr val="B49759"/>
              </a:solidFill>
              <a:prstDash val="solid"/>
              <a:round/>
            </a:ln>
          </p:spPr>
        </p:sp>
        <p:sp>
          <p:nvSpPr>
            <p:cNvPr id="10" name="TextBox 10"/>
            <p:cNvSpPr txBox="1"/>
            <p:nvPr/>
          </p:nvSpPr>
          <p:spPr>
            <a:xfrm>
              <a:off x="0" y="-28575"/>
              <a:ext cx="1305553" cy="364482"/>
            </a:xfrm>
            <a:prstGeom prst="rect">
              <a:avLst/>
            </a:prstGeom>
          </p:spPr>
          <p:txBody>
            <a:bodyPr lIns="50800" tIns="50800" rIns="50800" bIns="50800" rtlCol="0" anchor="ctr"/>
            <a:lstStyle/>
            <a:p>
              <a:pPr algn="ctr">
                <a:lnSpc>
                  <a:spcPts val="2799"/>
                </a:lnSpc>
              </a:pPr>
              <a:endParaRPr/>
            </a:p>
          </p:txBody>
        </p:sp>
      </p:grpSp>
      <p:sp>
        <p:nvSpPr>
          <p:cNvPr id="11" name="Freeform 11"/>
          <p:cNvSpPr/>
          <p:nvPr/>
        </p:nvSpPr>
        <p:spPr>
          <a:xfrm>
            <a:off x="12758628" y="7221735"/>
            <a:ext cx="624688" cy="568466"/>
          </a:xfrm>
          <a:custGeom>
            <a:avLst/>
            <a:gdLst/>
            <a:ahLst/>
            <a:cxnLst/>
            <a:rect l="l" t="t" r="r" b="b"/>
            <a:pathLst>
              <a:path w="624688" h="568466">
                <a:moveTo>
                  <a:pt x="0" y="0"/>
                </a:moveTo>
                <a:lnTo>
                  <a:pt x="624688" y="0"/>
                </a:lnTo>
                <a:lnTo>
                  <a:pt x="624688" y="568466"/>
                </a:lnTo>
                <a:lnTo>
                  <a:pt x="0" y="568466"/>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12" name="Freeform 12"/>
          <p:cNvSpPr/>
          <p:nvPr/>
        </p:nvSpPr>
        <p:spPr>
          <a:xfrm>
            <a:off x="12620782" y="2572173"/>
            <a:ext cx="4419818" cy="3230150"/>
          </a:xfrm>
          <a:custGeom>
            <a:avLst/>
            <a:gdLst/>
            <a:ahLst/>
            <a:cxnLst/>
            <a:rect l="l" t="t" r="r" b="b"/>
            <a:pathLst>
              <a:path w="4419818" h="3230150">
                <a:moveTo>
                  <a:pt x="0" y="0"/>
                </a:moveTo>
                <a:lnTo>
                  <a:pt x="4419819" y="0"/>
                </a:lnTo>
                <a:lnTo>
                  <a:pt x="4419819" y="3230151"/>
                </a:lnTo>
                <a:lnTo>
                  <a:pt x="0" y="3230151"/>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3" name="TextBox 13"/>
          <p:cNvSpPr txBox="1"/>
          <p:nvPr/>
        </p:nvSpPr>
        <p:spPr>
          <a:xfrm>
            <a:off x="1028700" y="2187236"/>
            <a:ext cx="9628400" cy="4442444"/>
          </a:xfrm>
          <a:prstGeom prst="rect">
            <a:avLst/>
          </a:prstGeom>
        </p:spPr>
        <p:txBody>
          <a:bodyPr lIns="0" tIns="0" rIns="0" bIns="0" rtlCol="0" anchor="t">
            <a:spAutoFit/>
          </a:bodyPr>
          <a:lstStyle/>
          <a:p>
            <a:pPr marL="777240" lvl="1" indent="-388620" algn="l">
              <a:lnSpc>
                <a:spcPts val="5040"/>
              </a:lnSpc>
              <a:buFont typeface="Arial"/>
              <a:buChar char="•"/>
            </a:pPr>
            <a:r>
              <a:rPr lang="en-US" sz="3600">
                <a:solidFill>
                  <a:srgbClr val="000000"/>
                </a:solidFill>
                <a:latin typeface="Verdana Pro"/>
                <a:ea typeface="Verdana"/>
                <a:cs typeface="Verdana"/>
                <a:sym typeface="Verdana"/>
              </a:rPr>
              <a:t>Develop future leaders early.</a:t>
            </a:r>
            <a:endParaRPr lang="en-US" sz="3600" dirty="0">
              <a:solidFill>
                <a:srgbClr val="000000"/>
              </a:solidFill>
              <a:latin typeface="Verdana Pro"/>
              <a:ea typeface="Verdana"/>
              <a:cs typeface="Verdana"/>
            </a:endParaRPr>
          </a:p>
          <a:p>
            <a:pPr marL="777240" lvl="1" indent="-388620" algn="l">
              <a:lnSpc>
                <a:spcPts val="5040"/>
              </a:lnSpc>
              <a:buFont typeface="Arial"/>
              <a:buChar char="•"/>
            </a:pPr>
            <a:r>
              <a:rPr lang="en-US" sz="3600">
                <a:solidFill>
                  <a:srgbClr val="000000"/>
                </a:solidFill>
                <a:latin typeface="Verdana Pro"/>
                <a:ea typeface="Verdana"/>
                <a:cs typeface="Verdana"/>
                <a:sym typeface="Verdana"/>
              </a:rPr>
              <a:t>Prepare election candidates.</a:t>
            </a:r>
            <a:endParaRPr lang="en-US" sz="3600" dirty="0">
              <a:solidFill>
                <a:srgbClr val="000000"/>
              </a:solidFill>
              <a:latin typeface="Verdana Pro"/>
              <a:ea typeface="Verdana"/>
              <a:cs typeface="Verdana"/>
            </a:endParaRPr>
          </a:p>
          <a:p>
            <a:pPr marL="777240" lvl="1" indent="-388620" algn="l">
              <a:lnSpc>
                <a:spcPts val="5040"/>
              </a:lnSpc>
              <a:buFont typeface="Arial"/>
              <a:buChar char="•"/>
            </a:pPr>
            <a:r>
              <a:rPr lang="en-US" sz="3600" dirty="0">
                <a:solidFill>
                  <a:srgbClr val="000000"/>
                </a:solidFill>
                <a:latin typeface="Verdana Pro"/>
                <a:ea typeface="Verdana"/>
                <a:cs typeface="Verdana"/>
                <a:sym typeface="Verdana"/>
              </a:rPr>
              <a:t>Transition by reviewing calendars, projects and tools.</a:t>
            </a:r>
            <a:endParaRPr lang="en-US" sz="3600" dirty="0">
              <a:solidFill>
                <a:srgbClr val="000000"/>
              </a:solidFill>
              <a:latin typeface="Verdana Pro"/>
              <a:ea typeface="Verdana"/>
              <a:cs typeface="Verdana"/>
            </a:endParaRPr>
          </a:p>
          <a:p>
            <a:pPr marL="777240" lvl="1" indent="-388620" algn="l">
              <a:lnSpc>
                <a:spcPts val="5040"/>
              </a:lnSpc>
              <a:buFont typeface="Arial"/>
              <a:buChar char="•"/>
            </a:pPr>
            <a:r>
              <a:rPr lang="en-US" sz="3600" dirty="0">
                <a:solidFill>
                  <a:srgbClr val="000000"/>
                </a:solidFill>
                <a:latin typeface="Verdana Pro"/>
                <a:ea typeface="Verdana"/>
                <a:cs typeface="Verdana"/>
                <a:sym typeface="Verdana"/>
              </a:rPr>
              <a:t>Support your successor with resources, access and thoughtful improvements.</a:t>
            </a:r>
            <a:endParaRPr lang="en-US" sz="3600" dirty="0">
              <a:solidFill>
                <a:srgbClr val="000000"/>
              </a:solidFill>
              <a:latin typeface="Verdana Pro"/>
              <a:ea typeface="Verdana"/>
              <a:cs typeface="Verdana"/>
            </a:endParaRPr>
          </a:p>
        </p:txBody>
      </p:sp>
      <p:sp>
        <p:nvSpPr>
          <p:cNvPr id="14" name="TextBox 14"/>
          <p:cNvSpPr txBox="1"/>
          <p:nvPr/>
        </p:nvSpPr>
        <p:spPr>
          <a:xfrm>
            <a:off x="13544652" y="7221574"/>
            <a:ext cx="2059570" cy="390813"/>
          </a:xfrm>
          <a:prstGeom prst="rect">
            <a:avLst/>
          </a:prstGeom>
        </p:spPr>
        <p:txBody>
          <a:bodyPr wrap="square" lIns="0" tIns="0" rIns="0" bIns="0" rtlCol="0" anchor="t">
            <a:spAutoFit/>
          </a:bodyPr>
          <a:lstStyle/>
          <a:p>
            <a:pPr algn="ctr">
              <a:lnSpc>
                <a:spcPts val="3360"/>
              </a:lnSpc>
              <a:spcBef>
                <a:spcPct val="0"/>
              </a:spcBef>
            </a:pPr>
            <a:r>
              <a:rPr lang="en-US" sz="2400" b="1">
                <a:solidFill>
                  <a:srgbClr val="003874"/>
                </a:solidFill>
                <a:latin typeface="Verdana Bold"/>
                <a:ea typeface="Verdana Bold"/>
                <a:cs typeface="Verdana Bold"/>
                <a:sym typeface="Verdana Bold"/>
              </a:rPr>
              <a:t>Resources:</a:t>
            </a:r>
          </a:p>
        </p:txBody>
      </p:sp>
      <p:sp>
        <p:nvSpPr>
          <p:cNvPr id="15" name="TextBox 15"/>
          <p:cNvSpPr txBox="1"/>
          <p:nvPr/>
        </p:nvSpPr>
        <p:spPr>
          <a:xfrm>
            <a:off x="13554874" y="7788520"/>
            <a:ext cx="3462967" cy="680251"/>
          </a:xfrm>
          <a:prstGeom prst="rect">
            <a:avLst/>
          </a:prstGeom>
        </p:spPr>
        <p:txBody>
          <a:bodyPr wrap="square" lIns="0" tIns="0" rIns="0" bIns="0" rtlCol="0" anchor="t">
            <a:spAutoFit/>
          </a:bodyPr>
          <a:lstStyle/>
          <a:p>
            <a:pPr algn="l">
              <a:lnSpc>
                <a:spcPts val="2799"/>
              </a:lnSpc>
            </a:pPr>
            <a:r>
              <a:rPr lang="en-US" sz="1950" b="1" u="sng" dirty="0">
                <a:solidFill>
                  <a:srgbClr val="003874"/>
                </a:solidFill>
                <a:latin typeface="Verdana Bold"/>
                <a:ea typeface="Verdana Bold"/>
                <a:cs typeface="Verdana Bold"/>
                <a:sym typeface="Verdana Bold"/>
                <a:hlinkClick r:id="rId10" tooltip="https://www.kiwanis.org/wp-content/uploads/2026/04/Club-president-Succession-meeting.pdf"/>
              </a:rPr>
              <a:t>Succession planning</a:t>
            </a:r>
          </a:p>
          <a:p>
            <a:pPr>
              <a:lnSpc>
                <a:spcPts val="2799"/>
              </a:lnSpc>
            </a:pPr>
            <a:r>
              <a:rPr lang="en-US" sz="1950" b="1" u="sng" dirty="0">
                <a:solidFill>
                  <a:srgbClr val="003874"/>
                </a:solidFill>
                <a:latin typeface="Verdana Bold"/>
                <a:ea typeface="Verdana Bold"/>
                <a:cs typeface="Verdana Bold"/>
                <a:hlinkClick r:id="rId11"/>
              </a:rPr>
              <a:t>Officer nomination form</a:t>
            </a:r>
            <a:endParaRPr lang="en-US" sz="1950" b="1" u="sng" dirty="0">
              <a:solidFill>
                <a:srgbClr val="003874"/>
              </a:solidFill>
              <a:latin typeface="Verdana Bold"/>
              <a:ea typeface="Verdana Bold"/>
              <a:cs typeface="Verdana Bold"/>
            </a:endParaRPr>
          </a:p>
        </p:txBody>
      </p:sp>
    </p:spTree>
  </p:cSld>
  <p:clrMapOvr>
    <a:masterClrMapping/>
  </p:clrMapOvr>
  <p:transition>
    <p:fade/>
  </p:transition>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95362" y="1977687"/>
            <a:ext cx="1487594" cy="66675"/>
            <a:chOff x="0" y="0"/>
            <a:chExt cx="1983459" cy="88900"/>
          </a:xfrm>
        </p:grpSpPr>
        <p:sp>
          <p:nvSpPr>
            <p:cNvPr id="3" name="Freeform 3"/>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txBody>
            <a:bodyPr/>
            <a:lstStyle/>
            <a:p>
              <a:endParaRPr lang="en-US"/>
            </a:p>
          </p:txBody>
        </p:sp>
      </p:grpSp>
      <p:grpSp>
        <p:nvGrpSpPr>
          <p:cNvPr id="4" name="Group 4"/>
          <p:cNvGrpSpPr/>
          <p:nvPr/>
        </p:nvGrpSpPr>
        <p:grpSpPr>
          <a:xfrm rot="-895637">
            <a:off x="15006432" y="278631"/>
            <a:ext cx="2480375" cy="2419970"/>
            <a:chOff x="0" y="0"/>
            <a:chExt cx="3307167" cy="3226627"/>
          </a:xfrm>
        </p:grpSpPr>
        <p:sp>
          <p:nvSpPr>
            <p:cNvPr id="5" name="Freeform 5"/>
            <p:cNvSpPr/>
            <p:nvPr/>
          </p:nvSpPr>
          <p:spPr>
            <a:xfrm>
              <a:off x="0" y="0"/>
              <a:ext cx="3307207" cy="3226689"/>
            </a:xfrm>
            <a:custGeom>
              <a:avLst/>
              <a:gdLst/>
              <a:ahLst/>
              <a:cxnLst/>
              <a:rect l="l" t="t" r="r" b="b"/>
              <a:pathLst>
                <a:path w="3307207" h="3226689">
                  <a:moveTo>
                    <a:pt x="0" y="0"/>
                  </a:moveTo>
                  <a:lnTo>
                    <a:pt x="3307207" y="0"/>
                  </a:lnTo>
                  <a:lnTo>
                    <a:pt x="3307207" y="3226689"/>
                  </a:lnTo>
                  <a:lnTo>
                    <a:pt x="0" y="3226689"/>
                  </a:lnTo>
                  <a:lnTo>
                    <a:pt x="0" y="0"/>
                  </a:lnTo>
                  <a:close/>
                </a:path>
              </a:pathLst>
            </a:custGeom>
            <a:blipFill>
              <a:blip r:embed="rId3">
                <a:alphaModFix amt="19999"/>
              </a:blip>
              <a:stretch>
                <a:fillRect t="-22" r="1" b="-20"/>
              </a:stretch>
            </a:blipFill>
          </p:spPr>
          <p:txBody>
            <a:bodyPr/>
            <a:lstStyle/>
            <a:p>
              <a:endParaRPr lang="en-US"/>
            </a:p>
          </p:txBody>
        </p:sp>
      </p:grpSp>
      <p:sp>
        <p:nvSpPr>
          <p:cNvPr id="6" name="TextBox 6"/>
          <p:cNvSpPr txBox="1"/>
          <p:nvPr/>
        </p:nvSpPr>
        <p:spPr>
          <a:xfrm>
            <a:off x="1028700" y="857250"/>
            <a:ext cx="13480394" cy="897255"/>
          </a:xfrm>
          <a:prstGeom prst="rect">
            <a:avLst/>
          </a:prstGeom>
        </p:spPr>
        <p:txBody>
          <a:bodyPr lIns="0" tIns="0" rIns="0" bIns="0" rtlCol="0" anchor="t">
            <a:spAutoFit/>
          </a:bodyPr>
          <a:lstStyle/>
          <a:p>
            <a:pPr algn="l">
              <a:lnSpc>
                <a:spcPts val="6719"/>
              </a:lnSpc>
            </a:pPr>
            <a:r>
              <a:rPr lang="en-US" sz="4800" b="1">
                <a:solidFill>
                  <a:srgbClr val="003874"/>
                </a:solidFill>
                <a:latin typeface="Verdana Bold"/>
                <a:ea typeface="Verdana Bold"/>
                <a:cs typeface="Verdana Bold"/>
                <a:sym typeface="Verdana Bold"/>
              </a:rPr>
              <a:t>Learning outcomes</a:t>
            </a:r>
          </a:p>
        </p:txBody>
      </p:sp>
      <p:sp>
        <p:nvSpPr>
          <p:cNvPr id="7" name="TextBox 7"/>
          <p:cNvSpPr txBox="1"/>
          <p:nvPr/>
        </p:nvSpPr>
        <p:spPr>
          <a:xfrm>
            <a:off x="995362" y="2460245"/>
            <a:ext cx="16044978" cy="1889760"/>
          </a:xfrm>
          <a:prstGeom prst="rect">
            <a:avLst/>
          </a:prstGeom>
        </p:spPr>
        <p:txBody>
          <a:bodyPr lIns="0" tIns="0" rIns="0" bIns="0" rtlCol="0" anchor="t">
            <a:spAutoFit/>
          </a:bodyPr>
          <a:lstStyle/>
          <a:p>
            <a:pPr marL="777240" lvl="1" indent="-388620" algn="l">
              <a:lnSpc>
                <a:spcPts val="5040"/>
              </a:lnSpc>
              <a:buFont typeface="Arial"/>
              <a:buChar char="•"/>
            </a:pPr>
            <a:r>
              <a:rPr lang="en-US" sz="3600">
                <a:solidFill>
                  <a:srgbClr val="000000"/>
                </a:solidFill>
                <a:latin typeface="Verdana Pro"/>
                <a:ea typeface="Verdana Pro"/>
                <a:cs typeface="Verdana Pro"/>
                <a:sym typeface="Verdana Pro"/>
              </a:rPr>
              <a:t>Understand the president’s core responsibilities.</a:t>
            </a:r>
          </a:p>
          <a:p>
            <a:pPr marL="777240" lvl="1" indent="-388620" algn="l">
              <a:lnSpc>
                <a:spcPts val="5040"/>
              </a:lnSpc>
              <a:buFont typeface="Arial"/>
              <a:buChar char="•"/>
            </a:pPr>
            <a:r>
              <a:rPr lang="en-US" sz="3600">
                <a:solidFill>
                  <a:srgbClr val="000000"/>
                </a:solidFill>
                <a:latin typeface="Verdana Pro"/>
                <a:ea typeface="Verdana Pro"/>
                <a:cs typeface="Verdana Pro"/>
                <a:sym typeface="Verdana Pro"/>
              </a:rPr>
              <a:t>Know the key priorities for the year.</a:t>
            </a:r>
          </a:p>
          <a:p>
            <a:pPr marL="777240" lvl="1" indent="-388620" algn="l">
              <a:lnSpc>
                <a:spcPts val="5040"/>
              </a:lnSpc>
              <a:buFont typeface="Arial"/>
              <a:buChar char="•"/>
            </a:pPr>
            <a:r>
              <a:rPr lang="en-US" sz="3600">
                <a:solidFill>
                  <a:srgbClr val="000000"/>
                </a:solidFill>
                <a:latin typeface="Verdana Pro"/>
                <a:ea typeface="Verdana Pro"/>
                <a:cs typeface="Verdana Pro"/>
                <a:sym typeface="Verdana Pro"/>
              </a:rPr>
              <a:t>Identify resources available to support the president.</a:t>
            </a:r>
          </a:p>
        </p:txBody>
      </p:sp>
      <p:sp>
        <p:nvSpPr>
          <p:cNvPr id="8" name="Freeform 8"/>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9" name="Group 9"/>
          <p:cNvGrpSpPr/>
          <p:nvPr/>
        </p:nvGrpSpPr>
        <p:grpSpPr>
          <a:xfrm>
            <a:off x="15149489" y="9540518"/>
            <a:ext cx="2607150" cy="578713"/>
            <a:chOff x="0" y="0"/>
            <a:chExt cx="3476200" cy="771618"/>
          </a:xfrm>
        </p:grpSpPr>
        <p:sp>
          <p:nvSpPr>
            <p:cNvPr id="10" name="Freeform 10"/>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6"/>
              <a:stretch>
                <a:fillRect t="-291" r="1" b="-286"/>
              </a:stretch>
            </a:blipFill>
          </p:spPr>
          <p:txBody>
            <a:bodyPr/>
            <a:lstStyle/>
            <a:p>
              <a:endParaRPr lang="en-US"/>
            </a:p>
          </p:txBody>
        </p:sp>
      </p:grpSp>
    </p:spTree>
  </p:cSld>
  <p:clrMapOvr>
    <a:masterClrMapping/>
  </p:clrMapOvr>
  <p:transition>
    <p:fade/>
  </p:transition>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3" name="Group 3"/>
          <p:cNvGrpSpPr/>
          <p:nvPr/>
        </p:nvGrpSpPr>
        <p:grpSpPr>
          <a:xfrm>
            <a:off x="15149490" y="9540517"/>
            <a:ext cx="2607150" cy="578714"/>
            <a:chOff x="0" y="0"/>
            <a:chExt cx="3476200" cy="771619"/>
          </a:xfrm>
        </p:grpSpPr>
        <p:sp>
          <p:nvSpPr>
            <p:cNvPr id="4" name="Freeform 4"/>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5"/>
              <a:stretch>
                <a:fillRect t="-291" r="1" b="-286"/>
              </a:stretch>
            </a:blipFill>
          </p:spPr>
        </p:sp>
      </p:grpSp>
      <p:sp>
        <p:nvSpPr>
          <p:cNvPr id="5" name="TextBox 5"/>
          <p:cNvSpPr txBox="1"/>
          <p:nvPr/>
        </p:nvSpPr>
        <p:spPr>
          <a:xfrm>
            <a:off x="1028700" y="847725"/>
            <a:ext cx="16230600" cy="828020"/>
          </a:xfrm>
          <a:prstGeom prst="rect">
            <a:avLst/>
          </a:prstGeom>
        </p:spPr>
        <p:txBody>
          <a:bodyPr lIns="0" tIns="0" rIns="0" bIns="0" rtlCol="0" anchor="t">
            <a:spAutoFit/>
          </a:bodyPr>
          <a:lstStyle/>
          <a:p>
            <a:pPr algn="l">
              <a:lnSpc>
                <a:spcPts val="6858"/>
              </a:lnSpc>
            </a:pPr>
            <a:r>
              <a:rPr lang="en-US" sz="4899" b="1">
                <a:solidFill>
                  <a:srgbClr val="003874"/>
                </a:solidFill>
                <a:latin typeface="Verdana Bold"/>
                <a:ea typeface="Verdana Bold"/>
                <a:cs typeface="Verdana Bold"/>
                <a:sym typeface="Verdana Bold"/>
              </a:rPr>
              <a:t>Leaving a legacy</a:t>
            </a:r>
          </a:p>
        </p:txBody>
      </p:sp>
      <p:grpSp>
        <p:nvGrpSpPr>
          <p:cNvPr id="6" name="Group 6"/>
          <p:cNvGrpSpPr/>
          <p:nvPr/>
        </p:nvGrpSpPr>
        <p:grpSpPr>
          <a:xfrm>
            <a:off x="995362" y="1977687"/>
            <a:ext cx="1487594" cy="66675"/>
            <a:chOff x="0" y="0"/>
            <a:chExt cx="1983459" cy="88900"/>
          </a:xfrm>
        </p:grpSpPr>
        <p:sp>
          <p:nvSpPr>
            <p:cNvPr id="7" name="Freeform 7"/>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sp>
      </p:grpSp>
      <p:sp>
        <p:nvSpPr>
          <p:cNvPr id="8" name="Freeform 8"/>
          <p:cNvSpPr/>
          <p:nvPr/>
        </p:nvSpPr>
        <p:spPr>
          <a:xfrm>
            <a:off x="13227746" y="3292071"/>
            <a:ext cx="3915918" cy="4114800"/>
          </a:xfrm>
          <a:custGeom>
            <a:avLst/>
            <a:gdLst/>
            <a:ahLst/>
            <a:cxnLst/>
            <a:rect l="l" t="t" r="r" b="b"/>
            <a:pathLst>
              <a:path w="3915918" h="4114800">
                <a:moveTo>
                  <a:pt x="0" y="0"/>
                </a:moveTo>
                <a:lnTo>
                  <a:pt x="3915918" y="0"/>
                </a:lnTo>
                <a:lnTo>
                  <a:pt x="3915918" y="4114800"/>
                </a:lnTo>
                <a:lnTo>
                  <a:pt x="0" y="4114800"/>
                </a:lnTo>
                <a:lnTo>
                  <a:pt x="0" y="0"/>
                </a:lnTo>
                <a:close/>
              </a:path>
            </a:pathLst>
          </a:custGeom>
          <a:blipFill>
            <a:blip r:embed="rId6">
              <a:extLst>
                <a:ext uri="{96DAC541-7B7A-43D3-8B79-37D633B846F1}">
                  <asvg:svgBlip xmlns:asvg="http://schemas.microsoft.com/office/drawing/2016/SVG/main" r:embed="rId7"/>
                </a:ext>
              </a:extLst>
            </a:blip>
            <a:stretch>
              <a:fillRect/>
            </a:stretch>
          </a:blipFill>
        </p:spPr>
      </p:sp>
      <p:sp>
        <p:nvSpPr>
          <p:cNvPr id="9" name="TextBox 9"/>
          <p:cNvSpPr txBox="1"/>
          <p:nvPr/>
        </p:nvSpPr>
        <p:spPr>
          <a:xfrm>
            <a:off x="1028700" y="2187236"/>
            <a:ext cx="7349781" cy="1889744"/>
          </a:xfrm>
          <a:prstGeom prst="rect">
            <a:avLst/>
          </a:prstGeom>
        </p:spPr>
        <p:txBody>
          <a:bodyPr wrap="square" lIns="0" tIns="0" rIns="0" bIns="0" rtlCol="0" anchor="t">
            <a:spAutoFit/>
          </a:bodyPr>
          <a:lstStyle/>
          <a:p>
            <a:pPr marL="777240" lvl="1" indent="-388620" algn="l">
              <a:lnSpc>
                <a:spcPts val="5040"/>
              </a:lnSpc>
              <a:buFont typeface="Arial"/>
              <a:buChar char="•"/>
            </a:pPr>
            <a:r>
              <a:rPr lang="en-US" sz="3600">
                <a:solidFill>
                  <a:srgbClr val="000000"/>
                </a:solidFill>
                <a:latin typeface="Verdana Pro"/>
                <a:ea typeface="Verdana"/>
                <a:cs typeface="Verdana"/>
                <a:sym typeface="Verdana"/>
              </a:rPr>
              <a:t>Celebrate progress.</a:t>
            </a:r>
            <a:endParaRPr lang="en-US" sz="3600">
              <a:solidFill>
                <a:srgbClr val="000000"/>
              </a:solidFill>
              <a:latin typeface="Verdana Pro"/>
              <a:ea typeface="Verdana"/>
              <a:cs typeface="Verdana"/>
            </a:endParaRPr>
          </a:p>
          <a:p>
            <a:pPr marL="777240" lvl="1" indent="-388620" algn="l">
              <a:lnSpc>
                <a:spcPts val="5040"/>
              </a:lnSpc>
              <a:buFont typeface="Arial"/>
              <a:buChar char="•"/>
            </a:pPr>
            <a:r>
              <a:rPr lang="en-US" sz="3600">
                <a:solidFill>
                  <a:srgbClr val="000000"/>
                </a:solidFill>
                <a:latin typeface="Verdana Pro"/>
                <a:ea typeface="Verdana"/>
                <a:cs typeface="Verdana"/>
                <a:sym typeface="Verdana"/>
              </a:rPr>
              <a:t>Hand off tools.</a:t>
            </a:r>
            <a:endParaRPr lang="en-US" sz="3600">
              <a:solidFill>
                <a:srgbClr val="000000"/>
              </a:solidFill>
              <a:latin typeface="Verdana Pro"/>
              <a:ea typeface="Verdana"/>
              <a:cs typeface="Verdana"/>
            </a:endParaRPr>
          </a:p>
          <a:p>
            <a:pPr marL="777240" lvl="1" indent="-388620" algn="l">
              <a:lnSpc>
                <a:spcPts val="5040"/>
              </a:lnSpc>
              <a:buFont typeface="Arial"/>
              <a:buChar char="•"/>
            </a:pPr>
            <a:r>
              <a:rPr lang="en-US" sz="3600">
                <a:solidFill>
                  <a:srgbClr val="000000"/>
                </a:solidFill>
                <a:latin typeface="Verdana Pro"/>
                <a:ea typeface="Verdana"/>
                <a:cs typeface="Verdana"/>
                <a:sym typeface="Verdana"/>
              </a:rPr>
              <a:t>Maintain support.</a:t>
            </a:r>
            <a:endParaRPr lang="en-US" sz="3600">
              <a:solidFill>
                <a:srgbClr val="000000"/>
              </a:solidFill>
              <a:latin typeface="Verdana Pro"/>
              <a:ea typeface="Verdana"/>
              <a:cs typeface="Verdana"/>
            </a:endParaRPr>
          </a:p>
        </p:txBody>
      </p:sp>
      <p:grpSp>
        <p:nvGrpSpPr>
          <p:cNvPr id="10" name="Group 10"/>
          <p:cNvGrpSpPr/>
          <p:nvPr/>
        </p:nvGrpSpPr>
        <p:grpSpPr>
          <a:xfrm>
            <a:off x="12856471" y="7821968"/>
            <a:ext cx="3650851" cy="1275398"/>
            <a:chOff x="0" y="0"/>
            <a:chExt cx="961541" cy="335907"/>
          </a:xfrm>
        </p:grpSpPr>
        <p:sp>
          <p:nvSpPr>
            <p:cNvPr id="11" name="Freeform 11"/>
            <p:cNvSpPr/>
            <p:nvPr/>
          </p:nvSpPr>
          <p:spPr>
            <a:xfrm>
              <a:off x="0" y="0"/>
              <a:ext cx="961541" cy="335907"/>
            </a:xfrm>
            <a:custGeom>
              <a:avLst/>
              <a:gdLst/>
              <a:ahLst/>
              <a:cxnLst/>
              <a:rect l="l" t="t" r="r" b="b"/>
              <a:pathLst>
                <a:path w="961541" h="335907">
                  <a:moveTo>
                    <a:pt x="78461" y="0"/>
                  </a:moveTo>
                  <a:lnTo>
                    <a:pt x="883080" y="0"/>
                  </a:lnTo>
                  <a:cubicBezTo>
                    <a:pt x="926413" y="0"/>
                    <a:pt x="961541" y="35128"/>
                    <a:pt x="961541" y="78461"/>
                  </a:cubicBezTo>
                  <a:lnTo>
                    <a:pt x="961541" y="257446"/>
                  </a:lnTo>
                  <a:cubicBezTo>
                    <a:pt x="961541" y="278255"/>
                    <a:pt x="953275" y="298212"/>
                    <a:pt x="938560" y="312927"/>
                  </a:cubicBezTo>
                  <a:cubicBezTo>
                    <a:pt x="923846" y="327641"/>
                    <a:pt x="903889" y="335907"/>
                    <a:pt x="883080" y="335907"/>
                  </a:cubicBezTo>
                  <a:lnTo>
                    <a:pt x="78461" y="335907"/>
                  </a:lnTo>
                  <a:cubicBezTo>
                    <a:pt x="35128" y="335907"/>
                    <a:pt x="0" y="300779"/>
                    <a:pt x="0" y="257446"/>
                  </a:cubicBezTo>
                  <a:lnTo>
                    <a:pt x="0" y="78461"/>
                  </a:lnTo>
                  <a:cubicBezTo>
                    <a:pt x="0" y="57652"/>
                    <a:pt x="8266" y="37695"/>
                    <a:pt x="22981" y="22981"/>
                  </a:cubicBezTo>
                  <a:cubicBezTo>
                    <a:pt x="37695" y="8266"/>
                    <a:pt x="57652" y="0"/>
                    <a:pt x="78461" y="0"/>
                  </a:cubicBezTo>
                  <a:close/>
                </a:path>
              </a:pathLst>
            </a:custGeom>
            <a:solidFill>
              <a:srgbClr val="FFFFFF"/>
            </a:solidFill>
            <a:ln w="38100" cap="rnd">
              <a:solidFill>
                <a:srgbClr val="B49759"/>
              </a:solidFill>
              <a:prstDash val="solid"/>
              <a:round/>
            </a:ln>
          </p:spPr>
        </p:sp>
        <p:sp>
          <p:nvSpPr>
            <p:cNvPr id="12" name="TextBox 12"/>
            <p:cNvSpPr txBox="1"/>
            <p:nvPr/>
          </p:nvSpPr>
          <p:spPr>
            <a:xfrm>
              <a:off x="0" y="-28575"/>
              <a:ext cx="961541" cy="364482"/>
            </a:xfrm>
            <a:prstGeom prst="rect">
              <a:avLst/>
            </a:prstGeom>
          </p:spPr>
          <p:txBody>
            <a:bodyPr lIns="50800" tIns="50800" rIns="50800" bIns="50800" rtlCol="0" anchor="ctr"/>
            <a:lstStyle/>
            <a:p>
              <a:pPr algn="ctr">
                <a:lnSpc>
                  <a:spcPts val="2799"/>
                </a:lnSpc>
              </a:pPr>
              <a:endParaRPr/>
            </a:p>
          </p:txBody>
        </p:sp>
      </p:grpSp>
      <p:sp>
        <p:nvSpPr>
          <p:cNvPr id="13" name="Freeform 13"/>
          <p:cNvSpPr/>
          <p:nvPr/>
        </p:nvSpPr>
        <p:spPr>
          <a:xfrm>
            <a:off x="13034658" y="7975403"/>
            <a:ext cx="624688" cy="568466"/>
          </a:xfrm>
          <a:custGeom>
            <a:avLst/>
            <a:gdLst/>
            <a:ahLst/>
            <a:cxnLst/>
            <a:rect l="l" t="t" r="r" b="b"/>
            <a:pathLst>
              <a:path w="624688" h="568466">
                <a:moveTo>
                  <a:pt x="0" y="0"/>
                </a:moveTo>
                <a:lnTo>
                  <a:pt x="624688" y="0"/>
                </a:lnTo>
                <a:lnTo>
                  <a:pt x="624688" y="568466"/>
                </a:lnTo>
                <a:lnTo>
                  <a:pt x="0" y="568466"/>
                </a:lnTo>
                <a:lnTo>
                  <a:pt x="0" y="0"/>
                </a:lnTo>
                <a:close/>
              </a:path>
            </a:pathLst>
          </a:custGeom>
          <a:blipFill>
            <a:blip r:embed="rId8">
              <a:extLst>
                <a:ext uri="{96DAC541-7B7A-43D3-8B79-37D633B846F1}">
                  <asvg:svgBlip xmlns:asvg="http://schemas.microsoft.com/office/drawing/2016/SVG/main" r:embed="rId9"/>
                </a:ext>
              </a:extLst>
            </a:blip>
            <a:stretch>
              <a:fillRect/>
            </a:stretch>
          </a:blipFill>
        </p:spPr>
      </p:sp>
      <p:sp>
        <p:nvSpPr>
          <p:cNvPr id="14" name="TextBox 14"/>
          <p:cNvSpPr txBox="1"/>
          <p:nvPr/>
        </p:nvSpPr>
        <p:spPr>
          <a:xfrm>
            <a:off x="13780341" y="7988688"/>
            <a:ext cx="2019229" cy="390813"/>
          </a:xfrm>
          <a:prstGeom prst="rect">
            <a:avLst/>
          </a:prstGeom>
        </p:spPr>
        <p:txBody>
          <a:bodyPr wrap="square" lIns="0" tIns="0" rIns="0" bIns="0" rtlCol="0" anchor="t">
            <a:spAutoFit/>
          </a:bodyPr>
          <a:lstStyle/>
          <a:p>
            <a:pPr algn="ctr">
              <a:lnSpc>
                <a:spcPts val="3360"/>
              </a:lnSpc>
              <a:spcBef>
                <a:spcPct val="0"/>
              </a:spcBef>
            </a:pPr>
            <a:r>
              <a:rPr lang="en-US" sz="2400" b="1">
                <a:solidFill>
                  <a:srgbClr val="003874"/>
                </a:solidFill>
                <a:latin typeface="Verdana Bold"/>
                <a:ea typeface="Verdana Bold"/>
                <a:cs typeface="Verdana Bold"/>
                <a:sym typeface="Verdana Bold"/>
              </a:rPr>
              <a:t>Resources:</a:t>
            </a:r>
          </a:p>
        </p:txBody>
      </p:sp>
      <p:sp>
        <p:nvSpPr>
          <p:cNvPr id="15" name="TextBox 15"/>
          <p:cNvSpPr txBox="1"/>
          <p:nvPr/>
        </p:nvSpPr>
        <p:spPr>
          <a:xfrm>
            <a:off x="13777116" y="8515294"/>
            <a:ext cx="5460413" cy="330200"/>
          </a:xfrm>
          <a:prstGeom prst="rect">
            <a:avLst/>
          </a:prstGeom>
        </p:spPr>
        <p:txBody>
          <a:bodyPr lIns="0" tIns="0" rIns="0" bIns="0" rtlCol="0" anchor="t">
            <a:spAutoFit/>
          </a:bodyPr>
          <a:lstStyle/>
          <a:p>
            <a:pPr algn="l">
              <a:lnSpc>
                <a:spcPts val="2799"/>
              </a:lnSpc>
            </a:pPr>
            <a:r>
              <a:rPr lang="en-US" sz="1999" b="1" u="sng">
                <a:solidFill>
                  <a:srgbClr val="003874"/>
                </a:solidFill>
                <a:latin typeface="Verdana Bold"/>
                <a:ea typeface="Verdana Bold"/>
                <a:cs typeface="Verdana Bold"/>
                <a:sym typeface="Verdana Bold"/>
                <a:hlinkClick r:id="rId10" tooltip="https://www.kiwanis.org/members/awards-recognition/"/>
              </a:rPr>
              <a:t>Awards</a:t>
            </a:r>
          </a:p>
        </p:txBody>
      </p:sp>
    </p:spTree>
  </p:cSld>
  <p:clrMapOvr>
    <a:masterClrMapping/>
  </p:clrMapOvr>
  <p:transition>
    <p:fade/>
  </p:transition>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3" name="Group 3"/>
          <p:cNvGrpSpPr/>
          <p:nvPr/>
        </p:nvGrpSpPr>
        <p:grpSpPr>
          <a:xfrm>
            <a:off x="15149489" y="9540518"/>
            <a:ext cx="2607150" cy="578713"/>
            <a:chOff x="0" y="0"/>
            <a:chExt cx="3476200" cy="771618"/>
          </a:xfrm>
        </p:grpSpPr>
        <p:sp>
          <p:nvSpPr>
            <p:cNvPr id="4" name="Freeform 4"/>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5"/>
              <a:stretch>
                <a:fillRect t="-291" r="1" b="-286"/>
              </a:stretch>
            </a:blipFill>
          </p:spPr>
        </p:sp>
      </p:grpSp>
      <p:sp>
        <p:nvSpPr>
          <p:cNvPr id="5" name="TextBox 5"/>
          <p:cNvSpPr txBox="1"/>
          <p:nvPr/>
        </p:nvSpPr>
        <p:spPr>
          <a:xfrm>
            <a:off x="1028700" y="2645616"/>
            <a:ext cx="16230600" cy="886781"/>
          </a:xfrm>
          <a:prstGeom prst="rect">
            <a:avLst/>
          </a:prstGeom>
        </p:spPr>
        <p:txBody>
          <a:bodyPr lIns="0" tIns="0" rIns="0" bIns="0" rtlCol="0" anchor="t">
            <a:spAutoFit/>
          </a:bodyPr>
          <a:lstStyle/>
          <a:p>
            <a:pPr algn="ctr">
              <a:lnSpc>
                <a:spcPts val="7698"/>
              </a:lnSpc>
            </a:pPr>
            <a:r>
              <a:rPr lang="en-US" sz="5498" b="1" dirty="0">
                <a:solidFill>
                  <a:srgbClr val="003874"/>
                </a:solidFill>
                <a:latin typeface="Verdana Bold"/>
                <a:ea typeface="Verdana Bold"/>
                <a:cs typeface="Verdana Bold"/>
                <a:sym typeface="Verdana Bold"/>
              </a:rPr>
              <a:t>CLUB PRESIDENT</a:t>
            </a:r>
          </a:p>
        </p:txBody>
      </p:sp>
      <p:sp>
        <p:nvSpPr>
          <p:cNvPr id="6" name="TextBox 6"/>
          <p:cNvSpPr txBox="1"/>
          <p:nvPr/>
        </p:nvSpPr>
        <p:spPr>
          <a:xfrm>
            <a:off x="1028700" y="3648916"/>
            <a:ext cx="16230600" cy="1003567"/>
          </a:xfrm>
          <a:prstGeom prst="rect">
            <a:avLst/>
          </a:prstGeom>
        </p:spPr>
        <p:txBody>
          <a:bodyPr lIns="0" tIns="0" rIns="0" bIns="0" rtlCol="0" anchor="t">
            <a:spAutoFit/>
          </a:bodyPr>
          <a:lstStyle/>
          <a:p>
            <a:pPr algn="ctr">
              <a:lnSpc>
                <a:spcPts val="3916"/>
              </a:lnSpc>
            </a:pPr>
            <a:endParaRPr dirty="0"/>
          </a:p>
          <a:p>
            <a:pPr algn="ctr">
              <a:lnSpc>
                <a:spcPts val="3919"/>
              </a:lnSpc>
            </a:pPr>
            <a:r>
              <a:rPr lang="en-US" sz="3600" b="1" dirty="0">
                <a:solidFill>
                  <a:srgbClr val="B49759"/>
                </a:solidFill>
                <a:latin typeface="Verdana Pro Bold"/>
                <a:ea typeface="Verdana Pro Bold"/>
                <a:cs typeface="Verdana Pro Bold"/>
                <a:sym typeface="Verdana Pro Bold"/>
              </a:rPr>
              <a:t>MORE KEY RESOURCES</a:t>
            </a:r>
          </a:p>
        </p:txBody>
      </p:sp>
    </p:spTree>
  </p:cSld>
  <p:clrMapOvr>
    <a:masterClrMapping/>
  </p:clrMapOvr>
  <p:transition>
    <p:fade/>
  </p:transition>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995362" y="1977687"/>
            <a:ext cx="1487594" cy="66675"/>
            <a:chOff x="0" y="0"/>
            <a:chExt cx="1983459" cy="88900"/>
          </a:xfrm>
        </p:grpSpPr>
        <p:sp>
          <p:nvSpPr>
            <p:cNvPr id="3" name="Freeform 3"/>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sp>
      </p:grpSp>
      <p:sp>
        <p:nvSpPr>
          <p:cNvPr id="4" name="TextBox 4"/>
          <p:cNvSpPr txBox="1"/>
          <p:nvPr/>
        </p:nvSpPr>
        <p:spPr>
          <a:xfrm>
            <a:off x="1028700" y="847725"/>
            <a:ext cx="13480394" cy="927246"/>
          </a:xfrm>
          <a:prstGeom prst="rect">
            <a:avLst/>
          </a:prstGeom>
        </p:spPr>
        <p:txBody>
          <a:bodyPr lIns="0" tIns="0" rIns="0" bIns="0" rtlCol="0" anchor="t">
            <a:spAutoFit/>
          </a:bodyPr>
          <a:lstStyle/>
          <a:p>
            <a:pPr algn="l">
              <a:lnSpc>
                <a:spcPts val="7698"/>
              </a:lnSpc>
            </a:pPr>
            <a:r>
              <a:rPr lang="en-US" sz="5499" b="1">
                <a:solidFill>
                  <a:srgbClr val="003874"/>
                </a:solidFill>
                <a:latin typeface="Verdana Bold"/>
                <a:ea typeface="Verdana Bold"/>
                <a:cs typeface="Verdana Bold"/>
                <a:sym typeface="Verdana Bold"/>
              </a:rPr>
              <a:t>Resources</a:t>
            </a:r>
          </a:p>
        </p:txBody>
      </p:sp>
      <p:sp>
        <p:nvSpPr>
          <p:cNvPr id="5" name="TextBox 5"/>
          <p:cNvSpPr txBox="1"/>
          <p:nvPr/>
        </p:nvSpPr>
        <p:spPr>
          <a:xfrm>
            <a:off x="1028700" y="2235338"/>
            <a:ext cx="11795303" cy="5065041"/>
          </a:xfrm>
          <a:prstGeom prst="rect">
            <a:avLst/>
          </a:prstGeom>
        </p:spPr>
        <p:txBody>
          <a:bodyPr lIns="0" tIns="0" rIns="0" bIns="0" rtlCol="0" anchor="t">
            <a:spAutoFit/>
          </a:bodyPr>
          <a:lstStyle/>
          <a:p>
            <a:pPr marL="777240" lvl="1" indent="-388620" algn="l">
              <a:lnSpc>
                <a:spcPts val="5040"/>
              </a:lnSpc>
              <a:buFont typeface="Arial"/>
              <a:buChar char="•"/>
            </a:pPr>
            <a:r>
              <a:rPr lang="en-US" sz="3600" dirty="0">
                <a:solidFill>
                  <a:srgbClr val="000000"/>
                </a:solidFill>
                <a:latin typeface="Verdana Pro"/>
                <a:ea typeface="Verdana Pro"/>
                <a:cs typeface="Verdana Pro"/>
                <a:sym typeface="Verdana Pro"/>
              </a:rPr>
              <a:t>Mentorship by other Kiwanis leaders</a:t>
            </a:r>
          </a:p>
          <a:p>
            <a:pPr marL="777240" lvl="1" indent="-388620" algn="l">
              <a:lnSpc>
                <a:spcPts val="5040"/>
              </a:lnSpc>
              <a:buFont typeface="Arial"/>
              <a:buChar char="•"/>
            </a:pPr>
            <a:r>
              <a:rPr lang="en-US" sz="3600" u="sng" dirty="0">
                <a:solidFill>
                  <a:srgbClr val="003874"/>
                </a:solidFill>
                <a:latin typeface="Verdana Pro"/>
                <a:ea typeface="Verdana Pro"/>
                <a:cs typeface="Verdana Pro"/>
                <a:sym typeface="Verdana Pro"/>
                <a:hlinkClick r:id="rId3"/>
              </a:rPr>
              <a:t>Annual Checklist</a:t>
            </a:r>
            <a:endParaRPr lang="en-US" sz="3600" u="sng" dirty="0">
              <a:solidFill>
                <a:srgbClr val="003874"/>
              </a:solidFill>
              <a:latin typeface="Verdana Pro"/>
              <a:ea typeface="Verdana Pro"/>
              <a:cs typeface="Verdana Pro"/>
              <a:hlinkClick r:id="rId3"/>
            </a:endParaRPr>
          </a:p>
          <a:p>
            <a:pPr marL="777240" lvl="1" indent="-388620" algn="l">
              <a:lnSpc>
                <a:spcPts val="5040"/>
              </a:lnSpc>
              <a:buFont typeface="Arial"/>
              <a:buChar char="•"/>
            </a:pPr>
            <a:r>
              <a:rPr lang="en-US" sz="3600" u="sng" dirty="0">
                <a:solidFill>
                  <a:srgbClr val="003874"/>
                </a:solidFill>
                <a:latin typeface="Verdana Pro"/>
                <a:ea typeface="Verdana Pro"/>
                <a:cs typeface="Verdana Pro"/>
                <a:sym typeface="Verdana Pro"/>
                <a:hlinkClick r:id="rId4" tooltip="https://www.kiwanis.org/wp-content/uploads/2024/03/Membership-Planning-Worksheet.pdf"/>
              </a:rPr>
              <a:t>Club membership planning document</a:t>
            </a:r>
            <a:endParaRPr lang="en-US" sz="3600" u="sng" dirty="0">
              <a:solidFill>
                <a:srgbClr val="003874"/>
              </a:solidFill>
              <a:latin typeface="Verdana Pro"/>
              <a:ea typeface="Verdana Pro"/>
              <a:cs typeface="Verdana Pro"/>
              <a:hlinkClick r:id="rId4"/>
            </a:endParaRPr>
          </a:p>
          <a:p>
            <a:pPr marL="777240" lvl="1" indent="-388620" algn="l">
              <a:lnSpc>
                <a:spcPts val="5040"/>
              </a:lnSpc>
              <a:buFont typeface="Arial"/>
              <a:buChar char="•"/>
            </a:pPr>
            <a:r>
              <a:rPr lang="en-US" sz="3600" u="sng" dirty="0">
                <a:solidFill>
                  <a:srgbClr val="003874"/>
                </a:solidFill>
                <a:latin typeface="Verdana Pro"/>
                <a:ea typeface="Verdana Pro"/>
                <a:cs typeface="Verdana Pro"/>
                <a:sym typeface="Verdana Pro"/>
                <a:hlinkClick r:id="rId3" tooltip="https://www.kiwanis.org/members/for-leaders/officer-guide/club-president/"/>
              </a:rPr>
              <a:t>Club president website</a:t>
            </a:r>
            <a:endParaRPr lang="en-US" sz="3600" u="sng" dirty="0">
              <a:solidFill>
                <a:srgbClr val="003874"/>
              </a:solidFill>
              <a:latin typeface="Verdana Pro"/>
              <a:ea typeface="Verdana Pro"/>
              <a:cs typeface="Verdana Pro"/>
              <a:hlinkClick r:id="rId3"/>
            </a:endParaRPr>
          </a:p>
          <a:p>
            <a:pPr marL="777240" lvl="1" indent="-388620" algn="l">
              <a:lnSpc>
                <a:spcPts val="5040"/>
              </a:lnSpc>
              <a:buFont typeface="Arial"/>
              <a:buChar char="•"/>
            </a:pPr>
            <a:r>
              <a:rPr lang="en-US" sz="3600" u="sng" dirty="0">
                <a:solidFill>
                  <a:srgbClr val="003874"/>
                </a:solidFill>
                <a:latin typeface="Verdana Pro"/>
                <a:ea typeface="Verdana Pro"/>
                <a:cs typeface="Verdana Pro"/>
                <a:sym typeface="Verdana Pro"/>
                <a:hlinkClick r:id="rId5"/>
              </a:rPr>
              <a:t>Leadership Guide</a:t>
            </a:r>
            <a:endParaRPr lang="en-US" sz="3600" u="sng" dirty="0">
              <a:solidFill>
                <a:srgbClr val="003874"/>
              </a:solidFill>
              <a:latin typeface="Verdana Pro"/>
              <a:ea typeface="Verdana Pro"/>
              <a:cs typeface="Verdana Pro"/>
              <a:hlinkClick r:id="rId5"/>
            </a:endParaRPr>
          </a:p>
          <a:p>
            <a:pPr marL="777240" lvl="1" indent="-388620" algn="l">
              <a:lnSpc>
                <a:spcPts val="5040"/>
              </a:lnSpc>
              <a:buFont typeface="Arial"/>
              <a:buChar char="•"/>
            </a:pPr>
            <a:r>
              <a:rPr lang="en-US" sz="3600" u="sng" dirty="0">
                <a:solidFill>
                  <a:srgbClr val="003874"/>
                </a:solidFill>
                <a:latin typeface="Verdana Pro"/>
                <a:ea typeface="Verdana Pro"/>
                <a:cs typeface="Verdana Pro"/>
                <a:sym typeface="Verdana Pro"/>
                <a:hlinkClick r:id="rId6"/>
              </a:rPr>
              <a:t>Club Toolbox</a:t>
            </a:r>
            <a:endParaRPr lang="en-US" sz="3600" u="sng" dirty="0">
              <a:solidFill>
                <a:srgbClr val="003874"/>
              </a:solidFill>
              <a:latin typeface="Verdana Pro"/>
              <a:ea typeface="Verdana Pro"/>
              <a:cs typeface="Verdana Pro"/>
              <a:hlinkClick r:id="rId6"/>
            </a:endParaRPr>
          </a:p>
          <a:p>
            <a:pPr marL="777240" lvl="1" indent="-388620" algn="l">
              <a:lnSpc>
                <a:spcPts val="5040"/>
              </a:lnSpc>
              <a:buFont typeface="Arial"/>
              <a:buChar char="•"/>
            </a:pPr>
            <a:r>
              <a:rPr lang="en-US" sz="3600" u="sng" dirty="0">
                <a:solidFill>
                  <a:srgbClr val="003874"/>
                </a:solidFill>
                <a:latin typeface="Verdana Pro"/>
                <a:ea typeface="Verdana Pro"/>
                <a:cs typeface="Verdana Pro"/>
                <a:sym typeface="Verdana Pro"/>
                <a:hlinkClick r:id="rId7"/>
              </a:rPr>
              <a:t>ACE Tools</a:t>
            </a:r>
            <a:endParaRPr lang="en-US" sz="3600" u="sng" dirty="0">
              <a:solidFill>
                <a:srgbClr val="003874"/>
              </a:solidFill>
              <a:latin typeface="Verdana Pro"/>
              <a:ea typeface="Verdana Pro"/>
              <a:cs typeface="Verdana Pro"/>
              <a:hlinkClick r:id="rId7"/>
            </a:endParaRPr>
          </a:p>
          <a:p>
            <a:pPr marL="777240" lvl="1" indent="-388620" algn="l">
              <a:lnSpc>
                <a:spcPts val="5040"/>
              </a:lnSpc>
              <a:buFont typeface="Arial"/>
              <a:buChar char="•"/>
            </a:pPr>
            <a:r>
              <a:rPr lang="en-US" sz="3600" u="sng" dirty="0">
                <a:solidFill>
                  <a:srgbClr val="003874"/>
                </a:solidFill>
                <a:latin typeface="Verdana"/>
                <a:ea typeface="Verdana"/>
                <a:cs typeface="Verdana"/>
                <a:sym typeface="Verdana"/>
                <a:hlinkClick r:id="rId8"/>
              </a:rPr>
              <a:t>Youth Protection guidelines</a:t>
            </a:r>
            <a:endParaRPr lang="en-US" sz="3600" u="sng" dirty="0">
              <a:solidFill>
                <a:srgbClr val="003874"/>
              </a:solidFill>
              <a:latin typeface="Verdana"/>
              <a:ea typeface="Verdana"/>
              <a:cs typeface="Verdana"/>
              <a:hlinkClick r:id="rId8"/>
            </a:endParaRPr>
          </a:p>
        </p:txBody>
      </p:sp>
      <p:sp>
        <p:nvSpPr>
          <p:cNvPr id="6" name="Freeform 6"/>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grpSp>
        <p:nvGrpSpPr>
          <p:cNvPr id="7" name="Group 7"/>
          <p:cNvGrpSpPr/>
          <p:nvPr/>
        </p:nvGrpSpPr>
        <p:grpSpPr>
          <a:xfrm>
            <a:off x="15149489" y="9540518"/>
            <a:ext cx="2607150" cy="578713"/>
            <a:chOff x="0" y="0"/>
            <a:chExt cx="3476200" cy="771618"/>
          </a:xfrm>
        </p:grpSpPr>
        <p:sp>
          <p:nvSpPr>
            <p:cNvPr id="8" name="Freeform 8"/>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11"/>
              <a:stretch>
                <a:fillRect t="-291" r="1" b="-286"/>
              </a:stretch>
            </a:blipFill>
          </p:spPr>
        </p:sp>
      </p:grpSp>
      <p:grpSp>
        <p:nvGrpSpPr>
          <p:cNvPr id="9" name="Group 9"/>
          <p:cNvGrpSpPr/>
          <p:nvPr/>
        </p:nvGrpSpPr>
        <p:grpSpPr>
          <a:xfrm rot="-895637">
            <a:off x="14778925" y="1028700"/>
            <a:ext cx="2480375" cy="2419970"/>
            <a:chOff x="0" y="0"/>
            <a:chExt cx="3307167" cy="3226627"/>
          </a:xfrm>
        </p:grpSpPr>
        <p:sp>
          <p:nvSpPr>
            <p:cNvPr id="10" name="Freeform 10"/>
            <p:cNvSpPr/>
            <p:nvPr/>
          </p:nvSpPr>
          <p:spPr>
            <a:xfrm>
              <a:off x="0" y="0"/>
              <a:ext cx="3307207" cy="3226689"/>
            </a:xfrm>
            <a:custGeom>
              <a:avLst/>
              <a:gdLst/>
              <a:ahLst/>
              <a:cxnLst/>
              <a:rect l="l" t="t" r="r" b="b"/>
              <a:pathLst>
                <a:path w="3307207" h="3226689">
                  <a:moveTo>
                    <a:pt x="0" y="0"/>
                  </a:moveTo>
                  <a:lnTo>
                    <a:pt x="3307207" y="0"/>
                  </a:lnTo>
                  <a:lnTo>
                    <a:pt x="3307207" y="3226689"/>
                  </a:lnTo>
                  <a:lnTo>
                    <a:pt x="0" y="3226689"/>
                  </a:lnTo>
                  <a:lnTo>
                    <a:pt x="0" y="0"/>
                  </a:lnTo>
                  <a:close/>
                </a:path>
              </a:pathLst>
            </a:custGeom>
            <a:blipFill>
              <a:blip r:embed="rId12">
                <a:alphaModFix amt="19999"/>
              </a:blip>
              <a:stretch>
                <a:fillRect t="-22" r="1" b="-20"/>
              </a:stretch>
            </a:blipFill>
          </p:spPr>
        </p:sp>
      </p:grpSp>
    </p:spTree>
  </p:cSld>
  <p:clrMapOvr>
    <a:masterClrMapping/>
  </p:clrMapOvr>
  <p:transition>
    <p:fade/>
  </p:transition>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sp>
      <p:grpSp>
        <p:nvGrpSpPr>
          <p:cNvPr id="3" name="Group 3"/>
          <p:cNvGrpSpPr/>
          <p:nvPr/>
        </p:nvGrpSpPr>
        <p:grpSpPr>
          <a:xfrm>
            <a:off x="15149489" y="9540518"/>
            <a:ext cx="2607150" cy="578713"/>
            <a:chOff x="0" y="0"/>
            <a:chExt cx="3476200" cy="771618"/>
          </a:xfrm>
        </p:grpSpPr>
        <p:sp>
          <p:nvSpPr>
            <p:cNvPr id="4" name="Freeform 4"/>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5"/>
              <a:stretch>
                <a:fillRect t="-291" r="1" b="-286"/>
              </a:stretch>
            </a:blipFill>
          </p:spPr>
        </p:sp>
      </p:grpSp>
      <p:sp>
        <p:nvSpPr>
          <p:cNvPr id="5" name="TextBox 5"/>
          <p:cNvSpPr txBox="1"/>
          <p:nvPr/>
        </p:nvSpPr>
        <p:spPr>
          <a:xfrm>
            <a:off x="1028700" y="2645616"/>
            <a:ext cx="16230600" cy="886781"/>
          </a:xfrm>
          <a:prstGeom prst="rect">
            <a:avLst/>
          </a:prstGeom>
        </p:spPr>
        <p:txBody>
          <a:bodyPr lIns="0" tIns="0" rIns="0" bIns="0" rtlCol="0" anchor="t">
            <a:spAutoFit/>
          </a:bodyPr>
          <a:lstStyle/>
          <a:p>
            <a:pPr algn="ctr">
              <a:lnSpc>
                <a:spcPts val="7698"/>
              </a:lnSpc>
            </a:pPr>
            <a:r>
              <a:rPr lang="en-US" sz="5498" b="1" dirty="0">
                <a:solidFill>
                  <a:srgbClr val="003874"/>
                </a:solidFill>
                <a:latin typeface="Verdana Bold"/>
                <a:ea typeface="Verdana Bold"/>
                <a:cs typeface="Verdana Bold"/>
                <a:sym typeface="Verdana Bold"/>
              </a:rPr>
              <a:t>CLUB PRESIDENT</a:t>
            </a:r>
          </a:p>
        </p:txBody>
      </p:sp>
      <p:sp>
        <p:nvSpPr>
          <p:cNvPr id="6" name="TextBox 6"/>
          <p:cNvSpPr txBox="1"/>
          <p:nvPr/>
        </p:nvSpPr>
        <p:spPr>
          <a:xfrm>
            <a:off x="1028700" y="3648916"/>
            <a:ext cx="16230600" cy="1003567"/>
          </a:xfrm>
          <a:prstGeom prst="rect">
            <a:avLst/>
          </a:prstGeom>
        </p:spPr>
        <p:txBody>
          <a:bodyPr lIns="0" tIns="0" rIns="0" bIns="0" rtlCol="0" anchor="t">
            <a:spAutoFit/>
          </a:bodyPr>
          <a:lstStyle/>
          <a:p>
            <a:pPr algn="ctr">
              <a:lnSpc>
                <a:spcPts val="3916"/>
              </a:lnSpc>
            </a:pPr>
            <a:endParaRPr/>
          </a:p>
          <a:p>
            <a:pPr algn="ctr">
              <a:lnSpc>
                <a:spcPts val="3919"/>
              </a:lnSpc>
            </a:pPr>
            <a:r>
              <a:rPr lang="en-US" sz="3600" b="1">
                <a:solidFill>
                  <a:srgbClr val="B49759"/>
                </a:solidFill>
                <a:latin typeface="Verdana Pro Bold"/>
                <a:ea typeface="Verdana Pro Bold"/>
                <a:cs typeface="Verdana Pro Bold"/>
                <a:sym typeface="Verdana Pro Bold"/>
              </a:rPr>
              <a:t>QUESTIONS?</a:t>
            </a:r>
          </a:p>
        </p:txBody>
      </p:sp>
    </p:spTree>
  </p:cSld>
  <p:clrMapOvr>
    <a:masterClrMapping/>
  </p:clrMapOvr>
  <p:transition>
    <p:fade/>
  </p:transition>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Freeform 3"/>
          <p:cNvSpPr/>
          <p:nvPr/>
        </p:nvSpPr>
        <p:spPr>
          <a:xfrm>
            <a:off x="6017643" y="7469397"/>
            <a:ext cx="478414" cy="488177"/>
          </a:xfrm>
          <a:custGeom>
            <a:avLst/>
            <a:gdLst/>
            <a:ahLst/>
            <a:cxnLst/>
            <a:rect l="l" t="t" r="r" b="b"/>
            <a:pathLst>
              <a:path w="478414" h="488177">
                <a:moveTo>
                  <a:pt x="0" y="0"/>
                </a:moveTo>
                <a:lnTo>
                  <a:pt x="478414" y="0"/>
                </a:lnTo>
                <a:lnTo>
                  <a:pt x="478414" y="488177"/>
                </a:lnTo>
                <a:lnTo>
                  <a:pt x="0" y="488177"/>
                </a:lnTo>
                <a:lnTo>
                  <a:pt x="0" y="0"/>
                </a:lnTo>
                <a:close/>
              </a:path>
            </a:pathLst>
          </a:custGeom>
          <a:blipFill>
            <a:blip r:embed="rId3">
              <a:extLst>
                <a:ext uri="{96DAC541-7B7A-43D3-8B79-37D633B846F1}">
                  <asvg:svgBlip xmlns:asvg="http://schemas.microsoft.com/office/drawing/2016/SVG/main" r:embed="rId4"/>
                </a:ext>
              </a:extLst>
            </a:blip>
            <a:stretch>
              <a:fillRect l="-39" r="-39"/>
            </a:stretch>
          </a:blipFill>
        </p:spPr>
      </p:sp>
      <p:sp>
        <p:nvSpPr>
          <p:cNvPr id="4" name="Freeform 4"/>
          <p:cNvSpPr/>
          <p:nvPr/>
        </p:nvSpPr>
        <p:spPr>
          <a:xfrm>
            <a:off x="6017643" y="8283081"/>
            <a:ext cx="545643" cy="358140"/>
          </a:xfrm>
          <a:custGeom>
            <a:avLst/>
            <a:gdLst/>
            <a:ahLst/>
            <a:cxnLst/>
            <a:rect l="l" t="t" r="r" b="b"/>
            <a:pathLst>
              <a:path w="545643" h="358140">
                <a:moveTo>
                  <a:pt x="0" y="0"/>
                </a:moveTo>
                <a:lnTo>
                  <a:pt x="545643" y="0"/>
                </a:lnTo>
                <a:lnTo>
                  <a:pt x="545643" y="358140"/>
                </a:lnTo>
                <a:lnTo>
                  <a:pt x="0" y="358140"/>
                </a:lnTo>
                <a:lnTo>
                  <a:pt x="0" y="0"/>
                </a:lnTo>
                <a:close/>
              </a:path>
            </a:pathLst>
          </a:custGeom>
          <a:blipFill>
            <a:blip r:embed="rId5">
              <a:extLst>
                <a:ext uri="{96DAC541-7B7A-43D3-8B79-37D633B846F1}">
                  <asvg:svgBlip xmlns:asvg="http://schemas.microsoft.com/office/drawing/2016/SVG/main" r:embed="rId6"/>
                </a:ext>
              </a:extLst>
            </a:blip>
            <a:stretch>
              <a:fillRect l="-90" r="-90"/>
            </a:stretch>
          </a:blipFill>
        </p:spPr>
      </p:sp>
      <p:sp>
        <p:nvSpPr>
          <p:cNvPr id="5" name="TextBox 5"/>
          <p:cNvSpPr txBox="1"/>
          <p:nvPr/>
        </p:nvSpPr>
        <p:spPr>
          <a:xfrm>
            <a:off x="6563285" y="5800230"/>
            <a:ext cx="10942553" cy="517834"/>
          </a:xfrm>
          <a:prstGeom prst="rect">
            <a:avLst/>
          </a:prstGeom>
        </p:spPr>
        <p:txBody>
          <a:bodyPr lIns="0" tIns="0" rIns="0" bIns="0" rtlCol="0" anchor="t">
            <a:spAutoFit/>
          </a:bodyPr>
          <a:lstStyle/>
          <a:p>
            <a:pPr algn="l">
              <a:lnSpc>
                <a:spcPts val="4479"/>
              </a:lnSpc>
            </a:pPr>
            <a:r>
              <a:rPr lang="en-US" sz="3199" b="1" dirty="0">
                <a:solidFill>
                  <a:srgbClr val="003874"/>
                </a:solidFill>
                <a:latin typeface="Verdana Bold"/>
                <a:ea typeface="Verdana Bold"/>
                <a:cs typeface="Verdana Bold"/>
                <a:sym typeface="Verdana Bold"/>
              </a:rPr>
              <a:t>Tracy Henshaw Cameron, Ed.D.</a:t>
            </a:r>
          </a:p>
        </p:txBody>
      </p:sp>
      <p:sp>
        <p:nvSpPr>
          <p:cNvPr id="6" name="TextBox 6"/>
          <p:cNvSpPr txBox="1"/>
          <p:nvPr/>
        </p:nvSpPr>
        <p:spPr>
          <a:xfrm>
            <a:off x="6608853" y="6709551"/>
            <a:ext cx="10449878" cy="390813"/>
          </a:xfrm>
          <a:prstGeom prst="rect">
            <a:avLst/>
          </a:prstGeom>
        </p:spPr>
        <p:txBody>
          <a:bodyPr lIns="0" tIns="0" rIns="0" bIns="0" rtlCol="0" anchor="t">
            <a:spAutoFit/>
          </a:bodyPr>
          <a:lstStyle/>
          <a:p>
            <a:pPr algn="l">
              <a:lnSpc>
                <a:spcPts val="3358"/>
              </a:lnSpc>
            </a:pPr>
            <a:r>
              <a:rPr lang="en-US" sz="2400" dirty="0">
                <a:solidFill>
                  <a:srgbClr val="000000"/>
                </a:solidFill>
                <a:latin typeface="Verdana Pro"/>
                <a:ea typeface="Verdana Pro"/>
                <a:cs typeface="Verdana Pro"/>
                <a:sym typeface="Verdana Pro"/>
              </a:rPr>
              <a:t>Lt. Governor, Div. 2 and Trustee-Elect, Region II</a:t>
            </a:r>
          </a:p>
        </p:txBody>
      </p:sp>
      <p:sp>
        <p:nvSpPr>
          <p:cNvPr id="7" name="TextBox 7"/>
          <p:cNvSpPr txBox="1"/>
          <p:nvPr/>
        </p:nvSpPr>
        <p:spPr>
          <a:xfrm>
            <a:off x="6608853" y="7458216"/>
            <a:ext cx="10449878" cy="390813"/>
          </a:xfrm>
          <a:prstGeom prst="rect">
            <a:avLst/>
          </a:prstGeom>
        </p:spPr>
        <p:txBody>
          <a:bodyPr lIns="0" tIns="0" rIns="0" bIns="0" rtlCol="0" anchor="t">
            <a:spAutoFit/>
          </a:bodyPr>
          <a:lstStyle/>
          <a:p>
            <a:pPr algn="l">
              <a:lnSpc>
                <a:spcPts val="3358"/>
              </a:lnSpc>
            </a:pPr>
            <a:r>
              <a:rPr lang="en-US" sz="2400" dirty="0">
                <a:solidFill>
                  <a:srgbClr val="000000"/>
                </a:solidFill>
                <a:latin typeface="Verdana Pro"/>
                <a:ea typeface="Verdana Pro"/>
                <a:cs typeface="Verdana Pro"/>
                <a:sym typeface="Verdana Pro"/>
              </a:rPr>
              <a:t>228-313-9858</a:t>
            </a:r>
          </a:p>
        </p:txBody>
      </p:sp>
      <p:sp>
        <p:nvSpPr>
          <p:cNvPr id="8" name="TextBox 8"/>
          <p:cNvSpPr txBox="1"/>
          <p:nvPr/>
        </p:nvSpPr>
        <p:spPr>
          <a:xfrm>
            <a:off x="6608853" y="8206881"/>
            <a:ext cx="10449878" cy="390813"/>
          </a:xfrm>
          <a:prstGeom prst="rect">
            <a:avLst/>
          </a:prstGeom>
        </p:spPr>
        <p:txBody>
          <a:bodyPr lIns="0" tIns="0" rIns="0" bIns="0" rtlCol="0" anchor="t">
            <a:spAutoFit/>
          </a:bodyPr>
          <a:lstStyle/>
          <a:p>
            <a:pPr algn="l">
              <a:lnSpc>
                <a:spcPts val="3358"/>
              </a:lnSpc>
            </a:pPr>
            <a:r>
              <a:rPr lang="en-US" sz="2400" dirty="0">
                <a:solidFill>
                  <a:srgbClr val="000000"/>
                </a:solidFill>
                <a:latin typeface="Verdana Pro"/>
                <a:ea typeface="Verdana Pro"/>
                <a:cs typeface="Verdana Pro"/>
                <a:sym typeface="Verdana Pro"/>
              </a:rPr>
              <a:t>tmeteach2019@gmail.com</a:t>
            </a:r>
          </a:p>
        </p:txBody>
      </p:sp>
      <p:sp>
        <p:nvSpPr>
          <p:cNvPr id="9" name="Freeform 9"/>
          <p:cNvSpPr/>
          <p:nvPr/>
        </p:nvSpPr>
        <p:spPr>
          <a:xfrm>
            <a:off x="-514350" y="-452767"/>
            <a:ext cx="19557873" cy="3230761"/>
          </a:xfrm>
          <a:custGeom>
            <a:avLst/>
            <a:gdLst/>
            <a:ahLst/>
            <a:cxnLst/>
            <a:rect l="l" t="t" r="r" b="b"/>
            <a:pathLst>
              <a:path w="19557873" h="3230761">
                <a:moveTo>
                  <a:pt x="0" y="0"/>
                </a:moveTo>
                <a:lnTo>
                  <a:pt x="19557873" y="0"/>
                </a:lnTo>
                <a:lnTo>
                  <a:pt x="19557873" y="3230761"/>
                </a:lnTo>
                <a:lnTo>
                  <a:pt x="0" y="3230761"/>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sp>
      <p:sp>
        <p:nvSpPr>
          <p:cNvPr id="10" name="TextBox 10"/>
          <p:cNvSpPr txBox="1"/>
          <p:nvPr/>
        </p:nvSpPr>
        <p:spPr>
          <a:xfrm>
            <a:off x="3672723" y="601214"/>
            <a:ext cx="10942553" cy="1057910"/>
          </a:xfrm>
          <a:prstGeom prst="rect">
            <a:avLst/>
          </a:prstGeom>
        </p:spPr>
        <p:txBody>
          <a:bodyPr lIns="0" tIns="0" rIns="0" bIns="0" rtlCol="0" anchor="t">
            <a:spAutoFit/>
          </a:bodyPr>
          <a:lstStyle/>
          <a:p>
            <a:pPr algn="ctr">
              <a:lnSpc>
                <a:spcPts val="7839"/>
              </a:lnSpc>
            </a:pPr>
            <a:r>
              <a:rPr lang="en-US" sz="5599" b="1">
                <a:solidFill>
                  <a:srgbClr val="003874"/>
                </a:solidFill>
                <a:latin typeface="Verdana Bold"/>
                <a:ea typeface="Verdana Bold"/>
                <a:cs typeface="Verdana Bold"/>
                <a:sym typeface="Verdana Bold"/>
              </a:rPr>
              <a:t>THANK YOU</a:t>
            </a:r>
          </a:p>
        </p:txBody>
      </p:sp>
      <p:grpSp>
        <p:nvGrpSpPr>
          <p:cNvPr id="11" name="Group 11"/>
          <p:cNvGrpSpPr/>
          <p:nvPr/>
        </p:nvGrpSpPr>
        <p:grpSpPr>
          <a:xfrm>
            <a:off x="8316940" y="1922224"/>
            <a:ext cx="1654122" cy="66675"/>
            <a:chOff x="0" y="0"/>
            <a:chExt cx="2205496" cy="88900"/>
          </a:xfrm>
        </p:grpSpPr>
        <p:sp>
          <p:nvSpPr>
            <p:cNvPr id="12" name="Freeform 12"/>
            <p:cNvSpPr/>
            <p:nvPr/>
          </p:nvSpPr>
          <p:spPr>
            <a:xfrm>
              <a:off x="44450" y="0"/>
              <a:ext cx="2116582" cy="88900"/>
            </a:xfrm>
            <a:custGeom>
              <a:avLst/>
              <a:gdLst/>
              <a:ahLst/>
              <a:cxnLst/>
              <a:rect l="l" t="t" r="r" b="b"/>
              <a:pathLst>
                <a:path w="2116582" h="88900">
                  <a:moveTo>
                    <a:pt x="0" y="0"/>
                  </a:moveTo>
                  <a:lnTo>
                    <a:pt x="2116582" y="0"/>
                  </a:lnTo>
                  <a:lnTo>
                    <a:pt x="2116582" y="88900"/>
                  </a:lnTo>
                  <a:lnTo>
                    <a:pt x="0" y="88900"/>
                  </a:lnTo>
                  <a:close/>
                </a:path>
              </a:pathLst>
            </a:custGeom>
            <a:solidFill>
              <a:srgbClr val="B49759"/>
            </a:solidFill>
          </p:spPr>
        </p:sp>
      </p:grpSp>
      <p:sp>
        <p:nvSpPr>
          <p:cNvPr id="13" name="Freeform 13"/>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r:embed="rId9">
              <a:extLst>
                <a:ext uri="{96DAC541-7B7A-43D3-8B79-37D633B846F1}">
                  <asvg:svgBlip xmlns:asvg="http://schemas.microsoft.com/office/drawing/2016/SVG/main" r:embed="rId10"/>
                </a:ext>
              </a:extLst>
            </a:blip>
            <a:stretch>
              <a:fillRect/>
            </a:stretch>
          </a:blipFill>
        </p:spPr>
      </p:sp>
      <p:grpSp>
        <p:nvGrpSpPr>
          <p:cNvPr id="14" name="Group 14"/>
          <p:cNvGrpSpPr/>
          <p:nvPr/>
        </p:nvGrpSpPr>
        <p:grpSpPr>
          <a:xfrm>
            <a:off x="15149489" y="9540518"/>
            <a:ext cx="2607150" cy="578713"/>
            <a:chOff x="0" y="0"/>
            <a:chExt cx="3476200" cy="771618"/>
          </a:xfrm>
        </p:grpSpPr>
        <p:sp>
          <p:nvSpPr>
            <p:cNvPr id="15" name="Freeform 15"/>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11"/>
              <a:stretch>
                <a:fillRect t="-291" r="1" b="-286"/>
              </a:stretch>
            </a:blipFill>
          </p:spPr>
        </p:sp>
      </p:grpSp>
      <p:pic>
        <p:nvPicPr>
          <p:cNvPr id="17" name="Google Shape;676;p28">
            <a:extLst>
              <a:ext uri="{FF2B5EF4-FFF2-40B4-BE49-F238E27FC236}">
                <a16:creationId xmlns:a16="http://schemas.microsoft.com/office/drawing/2014/main" id="{657D358D-C35C-1C74-6D92-87668D3930CB}"/>
              </a:ext>
            </a:extLst>
          </p:cNvPr>
          <p:cNvPicPr preferRelativeResize="0"/>
          <p:nvPr/>
        </p:nvPicPr>
        <p:blipFill rotWithShape="1">
          <a:blip r:embed="rId12">
            <a:alphaModFix/>
          </a:blip>
          <a:srcRect/>
          <a:stretch/>
        </p:blipFill>
        <p:spPr>
          <a:xfrm>
            <a:off x="2034423" y="3726321"/>
            <a:ext cx="3276600" cy="4914900"/>
          </a:xfrm>
          <a:prstGeom prst="rect">
            <a:avLst/>
          </a:prstGeom>
          <a:noFill/>
          <a:ln>
            <a:noFill/>
          </a:ln>
        </p:spPr>
      </p:pic>
    </p:spTree>
  </p:cSld>
  <p:clrMapOvr>
    <a:masterClrMapping/>
  </p:clrMapOvr>
  <p:transition>
    <p:fade/>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r:embed="rId4">
              <a:extLst>
                <a:ext uri="{96DAC541-7B7A-43D3-8B79-37D633B846F1}">
                  <asvg:svgBlip xmlns:asvg="http://schemas.microsoft.com/office/drawing/2016/SVG/main" r:embed="rId5"/>
                </a:ext>
              </a:extLst>
            </a:blip>
            <a:stretch>
              <a:fillRect/>
            </a:stretch>
          </a:blipFill>
        </p:spPr>
        <p:txBody>
          <a:bodyPr/>
          <a:lstStyle/>
          <a:p>
            <a:endParaRPr lang="en-US"/>
          </a:p>
        </p:txBody>
      </p:sp>
      <p:grpSp>
        <p:nvGrpSpPr>
          <p:cNvPr id="3" name="Group 3"/>
          <p:cNvGrpSpPr/>
          <p:nvPr/>
        </p:nvGrpSpPr>
        <p:grpSpPr>
          <a:xfrm>
            <a:off x="15149489" y="9540518"/>
            <a:ext cx="2607150" cy="578713"/>
            <a:chOff x="0" y="0"/>
            <a:chExt cx="3476200" cy="771618"/>
          </a:xfrm>
        </p:grpSpPr>
        <p:sp>
          <p:nvSpPr>
            <p:cNvPr id="4" name="Freeform 4"/>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6"/>
              <a:stretch>
                <a:fillRect t="-291" r="1" b="-286"/>
              </a:stretch>
            </a:blipFill>
          </p:spPr>
          <p:txBody>
            <a:bodyPr/>
            <a:lstStyle/>
            <a:p>
              <a:endParaRPr lang="en-US"/>
            </a:p>
          </p:txBody>
        </p:sp>
      </p:grpSp>
      <p:pic>
        <p:nvPicPr>
          <p:cNvPr id="6" name="Online Media 5" title="Hope Markes 2026-27 CLE">
            <a:hlinkClick r:id="" action="ppaction://noaction"/>
            <a:extLst>
              <a:ext uri="{FF2B5EF4-FFF2-40B4-BE49-F238E27FC236}">
                <a16:creationId xmlns:a16="http://schemas.microsoft.com/office/drawing/2014/main" id="{EF738852-E211-A9E7-A226-472BECECC41F}"/>
              </a:ext>
            </a:extLst>
          </p:cNvPr>
          <p:cNvPicPr>
            <a:picLocks noRot="1" noChangeAspect="1"/>
          </p:cNvPicPr>
          <p:nvPr>
            <a:videoFile r:link="rId1"/>
          </p:nvPr>
        </p:nvPicPr>
        <p:blipFill>
          <a:blip r:embed="rId7"/>
          <a:stretch>
            <a:fillRect/>
          </a:stretch>
        </p:blipFill>
        <p:spPr>
          <a:xfrm>
            <a:off x="1839913" y="1028700"/>
            <a:ext cx="14608175" cy="8229600"/>
          </a:xfrm>
          <a:prstGeom prst="rect">
            <a:avLst/>
          </a:prstGeom>
        </p:spPr>
      </p:pic>
    </p:spTree>
  </p:cSld>
  <p:clrMapOvr>
    <a:masterClrMapping/>
  </p:clrMapOvr>
  <p:transition>
    <p:fade/>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3" name="Group 3"/>
          <p:cNvGrpSpPr/>
          <p:nvPr/>
        </p:nvGrpSpPr>
        <p:grpSpPr>
          <a:xfrm>
            <a:off x="15149490" y="9540517"/>
            <a:ext cx="2607150" cy="578714"/>
            <a:chOff x="0" y="0"/>
            <a:chExt cx="3476200" cy="771619"/>
          </a:xfrm>
        </p:grpSpPr>
        <p:sp>
          <p:nvSpPr>
            <p:cNvPr id="4" name="Freeform 4"/>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5"/>
              <a:stretch>
                <a:fillRect t="-291" r="1" b="-286"/>
              </a:stretch>
            </a:blipFill>
          </p:spPr>
          <p:txBody>
            <a:bodyPr/>
            <a:lstStyle/>
            <a:p>
              <a:endParaRPr lang="en-US"/>
            </a:p>
          </p:txBody>
        </p:sp>
      </p:grpSp>
      <p:sp>
        <p:nvSpPr>
          <p:cNvPr id="5" name="TextBox 5"/>
          <p:cNvSpPr txBox="1"/>
          <p:nvPr/>
        </p:nvSpPr>
        <p:spPr>
          <a:xfrm>
            <a:off x="1028700" y="838200"/>
            <a:ext cx="16230600" cy="927075"/>
          </a:xfrm>
          <a:prstGeom prst="rect">
            <a:avLst/>
          </a:prstGeom>
        </p:spPr>
        <p:txBody>
          <a:bodyPr lIns="0" tIns="0" rIns="0" bIns="0" rtlCol="0" anchor="t">
            <a:spAutoFit/>
          </a:bodyPr>
          <a:lstStyle/>
          <a:p>
            <a:pPr algn="l">
              <a:lnSpc>
                <a:spcPts val="7698"/>
              </a:lnSpc>
            </a:pPr>
            <a:r>
              <a:rPr lang="en-US" sz="5498" b="1">
                <a:solidFill>
                  <a:srgbClr val="003874"/>
                </a:solidFill>
                <a:latin typeface="Verdana Bold"/>
                <a:ea typeface="Verdana Bold"/>
                <a:cs typeface="Verdana Bold"/>
                <a:sym typeface="Verdana Bold"/>
              </a:rPr>
              <a:t>The role of club president</a:t>
            </a:r>
          </a:p>
        </p:txBody>
      </p:sp>
      <p:grpSp>
        <p:nvGrpSpPr>
          <p:cNvPr id="6" name="Group 6"/>
          <p:cNvGrpSpPr/>
          <p:nvPr/>
        </p:nvGrpSpPr>
        <p:grpSpPr>
          <a:xfrm>
            <a:off x="995362" y="1977687"/>
            <a:ext cx="1487594" cy="66675"/>
            <a:chOff x="0" y="0"/>
            <a:chExt cx="1983459" cy="88900"/>
          </a:xfrm>
        </p:grpSpPr>
        <p:sp>
          <p:nvSpPr>
            <p:cNvPr id="7" name="Freeform 7"/>
            <p:cNvSpPr/>
            <p:nvPr/>
          </p:nvSpPr>
          <p:spPr>
            <a:xfrm>
              <a:off x="44450" y="0"/>
              <a:ext cx="1894586" cy="88900"/>
            </a:xfrm>
            <a:custGeom>
              <a:avLst/>
              <a:gdLst/>
              <a:ahLst/>
              <a:cxnLst/>
              <a:rect l="l" t="t" r="r" b="b"/>
              <a:pathLst>
                <a:path w="1894586" h="88900">
                  <a:moveTo>
                    <a:pt x="0" y="0"/>
                  </a:moveTo>
                  <a:lnTo>
                    <a:pt x="1894586" y="0"/>
                  </a:lnTo>
                  <a:lnTo>
                    <a:pt x="1894586" y="88900"/>
                  </a:lnTo>
                  <a:lnTo>
                    <a:pt x="0" y="88900"/>
                  </a:lnTo>
                  <a:close/>
                </a:path>
              </a:pathLst>
            </a:custGeom>
            <a:solidFill>
              <a:srgbClr val="B49759"/>
            </a:solidFill>
          </p:spPr>
          <p:txBody>
            <a:bodyPr/>
            <a:lstStyle/>
            <a:p>
              <a:endParaRPr lang="en-US"/>
            </a:p>
          </p:txBody>
        </p:sp>
      </p:grpSp>
      <p:sp>
        <p:nvSpPr>
          <p:cNvPr id="8" name="TextBox 8"/>
          <p:cNvSpPr txBox="1"/>
          <p:nvPr/>
        </p:nvSpPr>
        <p:spPr>
          <a:xfrm>
            <a:off x="1028700" y="2187237"/>
            <a:ext cx="11864118" cy="3804562"/>
          </a:xfrm>
          <a:prstGeom prst="rect">
            <a:avLst/>
          </a:prstGeom>
        </p:spPr>
        <p:txBody>
          <a:bodyPr lIns="0" tIns="0" rIns="0" bIns="0" rtlCol="0" anchor="t">
            <a:spAutoFit/>
          </a:bodyPr>
          <a:lstStyle/>
          <a:p>
            <a:pPr algn="l">
              <a:lnSpc>
                <a:spcPts val="5036"/>
              </a:lnSpc>
            </a:pPr>
            <a:r>
              <a:rPr lang="en-US" sz="3600" b="1">
                <a:solidFill>
                  <a:srgbClr val="003874"/>
                </a:solidFill>
                <a:latin typeface="Verdana Bold"/>
                <a:ea typeface="Verdana Bold"/>
                <a:cs typeface="Verdana Bold"/>
                <a:sym typeface="Verdana Bold"/>
              </a:rPr>
              <a:t>What the club president does:</a:t>
            </a:r>
          </a:p>
          <a:p>
            <a:pPr marL="777240" lvl="1" indent="-388620" algn="l">
              <a:lnSpc>
                <a:spcPts val="5036"/>
              </a:lnSpc>
              <a:buFont typeface="Arial"/>
              <a:buChar char="•"/>
            </a:pPr>
            <a:r>
              <a:rPr lang="en-US" sz="3600">
                <a:solidFill>
                  <a:srgbClr val="000000"/>
                </a:solidFill>
                <a:latin typeface="Verdana"/>
                <a:ea typeface="Verdana"/>
                <a:cs typeface="Verdana"/>
                <a:sym typeface="Verdana"/>
              </a:rPr>
              <a:t>Guides officers and committees.</a:t>
            </a:r>
          </a:p>
          <a:p>
            <a:pPr marL="777240" lvl="1" indent="-388620" algn="l">
              <a:lnSpc>
                <a:spcPts val="5036"/>
              </a:lnSpc>
              <a:buFont typeface="Arial"/>
              <a:buChar char="•"/>
            </a:pPr>
            <a:r>
              <a:rPr lang="en-US" sz="3600">
                <a:solidFill>
                  <a:srgbClr val="000000"/>
                </a:solidFill>
                <a:latin typeface="Verdana"/>
                <a:ea typeface="Verdana"/>
                <a:cs typeface="Verdana"/>
                <a:sym typeface="Verdana"/>
              </a:rPr>
              <a:t>Keeps the club organized.</a:t>
            </a:r>
          </a:p>
          <a:p>
            <a:pPr marL="777240" lvl="1" indent="-388620" algn="l">
              <a:lnSpc>
                <a:spcPts val="5036"/>
              </a:lnSpc>
              <a:buFont typeface="Arial"/>
              <a:buChar char="•"/>
            </a:pPr>
            <a:r>
              <a:rPr lang="en-US" sz="3600">
                <a:solidFill>
                  <a:srgbClr val="000000"/>
                </a:solidFill>
                <a:latin typeface="Verdana"/>
                <a:ea typeface="Verdana"/>
                <a:cs typeface="Verdana"/>
                <a:sym typeface="Verdana"/>
              </a:rPr>
              <a:t>Ensures meetings are effective.</a:t>
            </a:r>
          </a:p>
          <a:p>
            <a:pPr marL="777240" lvl="1" indent="-388620" algn="l">
              <a:lnSpc>
                <a:spcPts val="5036"/>
              </a:lnSpc>
              <a:buFont typeface="Arial"/>
              <a:buChar char="•"/>
            </a:pPr>
            <a:r>
              <a:rPr lang="en-US" sz="3600">
                <a:solidFill>
                  <a:srgbClr val="000000"/>
                </a:solidFill>
                <a:latin typeface="Verdana"/>
                <a:ea typeface="Verdana"/>
                <a:cs typeface="Verdana"/>
                <a:sym typeface="Verdana"/>
              </a:rPr>
              <a:t>Supports member experience.</a:t>
            </a:r>
          </a:p>
          <a:p>
            <a:pPr marL="777240" lvl="1" indent="-388620" algn="l">
              <a:lnSpc>
                <a:spcPts val="5039"/>
              </a:lnSpc>
              <a:buFont typeface="Arial"/>
              <a:buChar char="•"/>
            </a:pPr>
            <a:r>
              <a:rPr lang="en-US" sz="3600">
                <a:solidFill>
                  <a:srgbClr val="000000"/>
                </a:solidFill>
                <a:latin typeface="Verdana"/>
                <a:ea typeface="Verdana"/>
                <a:cs typeface="Verdana"/>
                <a:sym typeface="Verdana"/>
              </a:rPr>
              <a:t>Represents the club.</a:t>
            </a:r>
          </a:p>
        </p:txBody>
      </p:sp>
      <p:grpSp>
        <p:nvGrpSpPr>
          <p:cNvPr id="9" name="Group 9"/>
          <p:cNvGrpSpPr/>
          <p:nvPr/>
        </p:nvGrpSpPr>
        <p:grpSpPr>
          <a:xfrm rot="-895637">
            <a:off x="14778925" y="1028700"/>
            <a:ext cx="2480375" cy="2419970"/>
            <a:chOff x="0" y="0"/>
            <a:chExt cx="3307167" cy="3226627"/>
          </a:xfrm>
        </p:grpSpPr>
        <p:sp>
          <p:nvSpPr>
            <p:cNvPr id="10" name="Freeform 10"/>
            <p:cNvSpPr/>
            <p:nvPr/>
          </p:nvSpPr>
          <p:spPr>
            <a:xfrm>
              <a:off x="0" y="0"/>
              <a:ext cx="3307207" cy="3226689"/>
            </a:xfrm>
            <a:custGeom>
              <a:avLst/>
              <a:gdLst/>
              <a:ahLst/>
              <a:cxnLst/>
              <a:rect l="l" t="t" r="r" b="b"/>
              <a:pathLst>
                <a:path w="3307207" h="3226689">
                  <a:moveTo>
                    <a:pt x="0" y="0"/>
                  </a:moveTo>
                  <a:lnTo>
                    <a:pt x="3307207" y="0"/>
                  </a:lnTo>
                  <a:lnTo>
                    <a:pt x="3307207" y="3226689"/>
                  </a:lnTo>
                  <a:lnTo>
                    <a:pt x="0" y="3226689"/>
                  </a:lnTo>
                  <a:lnTo>
                    <a:pt x="0" y="0"/>
                  </a:lnTo>
                  <a:close/>
                </a:path>
              </a:pathLst>
            </a:custGeom>
            <a:blipFill>
              <a:blip r:embed="rId6">
                <a:alphaModFix amt="19999"/>
              </a:blip>
              <a:stretch>
                <a:fillRect t="-22" r="1" b="-20"/>
              </a:stretch>
            </a:blipFill>
          </p:spPr>
          <p:txBody>
            <a:bodyPr/>
            <a:lstStyle/>
            <a:p>
              <a:endParaRPr lang="en-US"/>
            </a:p>
          </p:txBody>
        </p:sp>
      </p:grpSp>
    </p:spTree>
  </p:cSld>
  <p:clrMapOvr>
    <a:masterClrMapping/>
  </p:clrMapOvr>
  <p:transition>
    <p:fade/>
  </p:transition>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503535" y="9097366"/>
            <a:ext cx="19295069" cy="3375422"/>
          </a:xfrm>
          <a:custGeom>
            <a:avLst/>
            <a:gdLst/>
            <a:ahLst/>
            <a:cxnLst/>
            <a:rect l="l" t="t" r="r" b="b"/>
            <a:pathLst>
              <a:path w="19295069" h="3375422">
                <a:moveTo>
                  <a:pt x="0" y="0"/>
                </a:moveTo>
                <a:lnTo>
                  <a:pt x="19295069" y="0"/>
                </a:lnTo>
                <a:lnTo>
                  <a:pt x="19295069" y="3375422"/>
                </a:lnTo>
                <a:lnTo>
                  <a:pt x="0" y="3375422"/>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grpSp>
        <p:nvGrpSpPr>
          <p:cNvPr id="3" name="Group 3"/>
          <p:cNvGrpSpPr/>
          <p:nvPr/>
        </p:nvGrpSpPr>
        <p:grpSpPr>
          <a:xfrm>
            <a:off x="15149489" y="9540518"/>
            <a:ext cx="2607150" cy="578713"/>
            <a:chOff x="0" y="0"/>
            <a:chExt cx="3476200" cy="771618"/>
          </a:xfrm>
        </p:grpSpPr>
        <p:sp>
          <p:nvSpPr>
            <p:cNvPr id="4" name="Freeform 4"/>
            <p:cNvSpPr/>
            <p:nvPr/>
          </p:nvSpPr>
          <p:spPr>
            <a:xfrm>
              <a:off x="0" y="0"/>
              <a:ext cx="3476244" cy="771652"/>
            </a:xfrm>
            <a:custGeom>
              <a:avLst/>
              <a:gdLst/>
              <a:ahLst/>
              <a:cxnLst/>
              <a:rect l="l" t="t" r="r" b="b"/>
              <a:pathLst>
                <a:path w="3476244" h="771652">
                  <a:moveTo>
                    <a:pt x="0" y="0"/>
                  </a:moveTo>
                  <a:lnTo>
                    <a:pt x="3476244" y="0"/>
                  </a:lnTo>
                  <a:lnTo>
                    <a:pt x="3476244" y="771652"/>
                  </a:lnTo>
                  <a:lnTo>
                    <a:pt x="0" y="771652"/>
                  </a:lnTo>
                  <a:lnTo>
                    <a:pt x="0" y="0"/>
                  </a:lnTo>
                  <a:close/>
                </a:path>
              </a:pathLst>
            </a:custGeom>
            <a:blipFill>
              <a:blip r:embed="rId5"/>
              <a:stretch>
                <a:fillRect t="-291" r="1" b="-286"/>
              </a:stretch>
            </a:blipFill>
          </p:spPr>
          <p:txBody>
            <a:bodyPr/>
            <a:lstStyle/>
            <a:p>
              <a:endParaRPr lang="en-US"/>
            </a:p>
          </p:txBody>
        </p:sp>
      </p:grpSp>
      <p:sp>
        <p:nvSpPr>
          <p:cNvPr id="5" name="TextBox 5"/>
          <p:cNvSpPr txBox="1"/>
          <p:nvPr/>
        </p:nvSpPr>
        <p:spPr>
          <a:xfrm>
            <a:off x="1028700" y="2645616"/>
            <a:ext cx="16230600" cy="886781"/>
          </a:xfrm>
          <a:prstGeom prst="rect">
            <a:avLst/>
          </a:prstGeom>
        </p:spPr>
        <p:txBody>
          <a:bodyPr lIns="0" tIns="0" rIns="0" bIns="0" rtlCol="0" anchor="t">
            <a:spAutoFit/>
          </a:bodyPr>
          <a:lstStyle/>
          <a:p>
            <a:pPr algn="ctr">
              <a:lnSpc>
                <a:spcPts val="7698"/>
              </a:lnSpc>
            </a:pPr>
            <a:r>
              <a:rPr lang="en-US" sz="5498" b="1" dirty="0">
                <a:solidFill>
                  <a:srgbClr val="003874"/>
                </a:solidFill>
                <a:latin typeface="Verdana Bold"/>
                <a:ea typeface="Verdana Bold"/>
                <a:cs typeface="Verdana Bold"/>
                <a:sym typeface="Verdana Bold"/>
              </a:rPr>
              <a:t>CLUB PRESIDENT</a:t>
            </a:r>
          </a:p>
        </p:txBody>
      </p:sp>
      <p:sp>
        <p:nvSpPr>
          <p:cNvPr id="6" name="TextBox 6"/>
          <p:cNvSpPr txBox="1"/>
          <p:nvPr/>
        </p:nvSpPr>
        <p:spPr>
          <a:xfrm>
            <a:off x="1028700" y="3648916"/>
            <a:ext cx="16230600" cy="1003567"/>
          </a:xfrm>
          <a:prstGeom prst="rect">
            <a:avLst/>
          </a:prstGeom>
        </p:spPr>
        <p:txBody>
          <a:bodyPr lIns="0" tIns="0" rIns="0" bIns="0" rtlCol="0" anchor="t">
            <a:spAutoFit/>
          </a:bodyPr>
          <a:lstStyle/>
          <a:p>
            <a:pPr algn="ctr">
              <a:lnSpc>
                <a:spcPts val="3916"/>
              </a:lnSpc>
            </a:pPr>
            <a:endParaRPr/>
          </a:p>
          <a:p>
            <a:pPr algn="ctr">
              <a:lnSpc>
                <a:spcPts val="3919"/>
              </a:lnSpc>
            </a:pPr>
            <a:r>
              <a:rPr lang="en-US" sz="3600" b="1">
                <a:solidFill>
                  <a:srgbClr val="B49759"/>
                </a:solidFill>
                <a:latin typeface="Verdana Pro Bold"/>
                <a:ea typeface="Verdana Pro Bold"/>
                <a:cs typeface="Verdana Pro Bold"/>
                <a:sym typeface="Verdana Pro Bold"/>
              </a:rPr>
              <a:t>YEAR AT A GLANCE</a:t>
            </a:r>
          </a:p>
        </p:txBody>
      </p:sp>
    </p:spTree>
  </p:cSld>
  <p:clrMapOvr>
    <a:masterClrMapping/>
  </p:clrMapOvr>
  <p:transition>
    <p:fade/>
  </p:transition>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A25B008DCAFDD499AE1D17D06317D99" ma:contentTypeVersion="19" ma:contentTypeDescription="Create a new document." ma:contentTypeScope="" ma:versionID="3edc4c37778bef921a73eedf8de494a9">
  <xsd:schema xmlns:xsd="http://www.w3.org/2001/XMLSchema" xmlns:xs="http://www.w3.org/2001/XMLSchema" xmlns:p="http://schemas.microsoft.com/office/2006/metadata/properties" xmlns:ns2="9a441896-49b2-4e3b-9585-ad256bf5e304" xmlns:ns3="4ade548b-e066-4a27-8fa1-98c1fcc7d010" targetNamespace="http://schemas.microsoft.com/office/2006/metadata/properties" ma:root="true" ma:fieldsID="191a9354aa841064b4383bc4efa99dc9" ns2:_="" ns3:_="">
    <xsd:import namespace="9a441896-49b2-4e3b-9585-ad256bf5e304"/>
    <xsd:import namespace="4ade548b-e066-4a27-8fa1-98c1fcc7d010"/>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OCR" minOccurs="0"/>
                <xsd:element ref="ns3:MediaServiceDateTaken" minOccurs="0"/>
                <xsd:element ref="ns3:MediaServiceEventHashCode" minOccurs="0"/>
                <xsd:element ref="ns3:MediaServiceGenerationTime" minOccurs="0"/>
                <xsd:element ref="ns3:MediaServiceAutoKeyPoints" minOccurs="0"/>
                <xsd:element ref="ns3:MediaServiceKeyPoints" minOccurs="0"/>
                <xsd:element ref="ns3:MediaServiceLocation" minOccurs="0"/>
                <xsd:element ref="ns3:MediaLengthInSeconds" minOccurs="0"/>
                <xsd:element ref="ns3:lcf76f155ced4ddcb4097134ff3c332f" minOccurs="0"/>
                <xsd:element ref="ns2:TaxCatchAll" minOccurs="0"/>
                <xsd:element ref="ns3:MediaServiceSearchProperties" minOccurs="0"/>
                <xsd:element ref="ns3:MediaServiceObjectDetectorVersion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a441896-49b2-4e3b-9585-ad256bf5e304"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description="" ma:internalName="SharedWithDetails" ma:readOnly="true">
      <xsd:simpleType>
        <xsd:restriction base="dms:Note">
          <xsd:maxLength value="255"/>
        </xsd:restriction>
      </xsd:simpleType>
    </xsd:element>
    <xsd:element name="TaxCatchAll" ma:index="23" nillable="true" ma:displayName="Taxonomy Catch All Column" ma:hidden="true" ma:list="{290a2e62-c2b0-4b32-8218-72c38680d241}" ma:internalName="TaxCatchAll" ma:showField="CatchAllData" ma:web="9a441896-49b2-4e3b-9585-ad256bf5e304">
      <xsd:complexType>
        <xsd:complexContent>
          <xsd:extension base="dms:MultiChoiceLookup">
            <xsd:sequence>
              <xsd:element name="Value" type="dms:Lookup" maxOccurs="unbounded" minOccurs="0" nillable="true"/>
            </xsd:sequence>
          </xsd:extension>
        </xsd:complexContent>
      </xsd:complexType>
    </xsd:element>
  </xsd:schema>
  <xsd:schema xmlns:xsd="http://www.w3.org/2001/XMLSchema" xmlns:xs="http://www.w3.org/2001/XMLSchema" xmlns:dms="http://schemas.microsoft.com/office/2006/documentManagement/types" xmlns:pc="http://schemas.microsoft.com/office/infopath/2007/PartnerControls" targetNamespace="4ade548b-e066-4a27-8fa1-98c1fcc7d010" elementFormDefault="qualified">
    <xsd:import namespace="http://schemas.microsoft.com/office/2006/documentManagement/types"/>
    <xsd:import namespace="http://schemas.microsoft.com/office/infopath/2007/PartnerControls"/>
    <xsd:element name="MediaServiceMetadata" ma:index="10" nillable="true" ma:displayName="MediaServiceMetadata" ma:description="" ma:hidden="true" ma:internalName="MediaServiceMetadata" ma:readOnly="true">
      <xsd:simpleType>
        <xsd:restriction base="dms:Note"/>
      </xsd:simpleType>
    </xsd:element>
    <xsd:element name="MediaServiceFastMetadata" ma:index="11" nillable="true" ma:displayName="MediaServiceFastMetadata" ma:description="" ma:hidden="true" ma:internalName="MediaServiceFastMetadata" ma:readOnly="true">
      <xsd:simpleType>
        <xsd:restriction base="dms:Note"/>
      </xsd:simpleType>
    </xsd:element>
    <xsd:element name="MediaServiceAutoTags" ma:index="12" nillable="true" ma:displayName="MediaServiceAutoTags" ma:internalName="MediaServiceAutoTags" ma:readOnly="true">
      <xsd:simpleType>
        <xsd:restriction base="dms:Text"/>
      </xsd:simpleType>
    </xsd:element>
    <xsd:element name="MediaServiceOCR" ma:index="13" nillable="true" ma:displayName="MediaServiceOCR" ma:internalName="MediaServiceOCR"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GenerationTime" ma:index="16" nillable="true" ma:displayName="MediaServiceGenerationTime" ma:hidden="true" ma:internalName="MediaServiceGenerationTime" ma:readOnly="true">
      <xsd:simpleType>
        <xsd:restriction base="dms:Text"/>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0a5082c5-51f8-46a4-bf5e-5f5c80b7f45f" ma:termSetId="09814cd3-568e-fe90-9814-8d621ff8fb84" ma:anchorId="fba54fb3-c3e1-fe81-a776-ca4b69148c4d" ma:open="true" ma:isKeyword="false">
      <xsd:complexType>
        <xsd:sequence>
          <xsd:element ref="pc:Terms" minOccurs="0" maxOccurs="1"/>
        </xsd:sequence>
      </xsd:complexType>
    </xsd:element>
    <xsd:element name="MediaServiceSearchProperties" ma:index="24" nillable="true" ma:displayName="MediaServiceSearchProperties" ma:hidden="true" ma:internalName="MediaServiceSearchProperties" ma:readOnly="true">
      <xsd:simpleType>
        <xsd:restriction base="dms:Note"/>
      </xsd:simpleType>
    </xsd:element>
    <xsd:element name="MediaServiceObjectDetectorVersions" ma:index="25" nillable="true" ma:displayName="MediaServiceObjectDetectorVersions" ma:description="" ma:hidden="true" ma:indexed="true" ma:internalName="MediaServiceObjectDetectorVersions" ma:readOnly="true">
      <xsd:simpleType>
        <xsd:restriction base="dms:Text"/>
      </xsd:simpleType>
    </xsd:element>
    <xsd:element name="MediaServiceBillingMetadata" ma:index="26" nillable="true" ma:displayName="MediaServiceBillingMetadata" ma:hidden="true" ma:internalName="MediaServiceBilling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4ade548b-e066-4a27-8fa1-98c1fcc7d010">
      <Terms xmlns="http://schemas.microsoft.com/office/infopath/2007/PartnerControls"/>
    </lcf76f155ced4ddcb4097134ff3c332f>
    <TaxCatchAll xmlns="9a441896-49b2-4e3b-9585-ad256bf5e304" xsi:nil="true"/>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ECE4AC03-393F-4B6E-BAFB-608DD99C9E0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a441896-49b2-4e3b-9585-ad256bf5e304"/>
    <ds:schemaRef ds:uri="4ade548b-e066-4a27-8fa1-98c1fcc7d010"/>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452D329-25B9-4B95-9331-32EE20FB01E9}">
  <ds:schemaRefs>
    <ds:schemaRef ds:uri="http://schemas.microsoft.com/office/2006/metadata/properties"/>
    <ds:schemaRef ds:uri="http://schemas.microsoft.com/office/infopath/2007/PartnerControls"/>
    <ds:schemaRef ds:uri="4ade548b-e066-4a27-8fa1-98c1fcc7d010"/>
    <ds:schemaRef ds:uri="9a441896-49b2-4e3b-9585-ad256bf5e304"/>
  </ds:schemaRefs>
</ds:datastoreItem>
</file>

<file path=customXml/itemProps3.xml><?xml version="1.0" encoding="utf-8"?>
<ds:datastoreItem xmlns:ds="http://schemas.openxmlformats.org/officeDocument/2006/customXml" ds:itemID="{2AAD88F5-9D45-4A8C-871F-9AC61EC7D608}">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1625</TotalTime>
  <Words>11845</Words>
  <Application>Microsoft Office PowerPoint</Application>
  <PresentationFormat>Custom</PresentationFormat>
  <Paragraphs>1132</Paragraphs>
  <Slides>64</Slides>
  <Notes>64</Notes>
  <HiddenSlides>0</HiddenSlides>
  <MMClips>1</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64</vt:i4>
      </vt:variant>
    </vt:vector>
  </HeadingPairs>
  <TitlesOfParts>
    <vt:vector size="72" baseType="lpstr">
      <vt:lpstr>Calibri</vt:lpstr>
      <vt:lpstr>Verdana Pro</vt:lpstr>
      <vt:lpstr>Verdana Bold</vt:lpstr>
      <vt:lpstr>Verdana</vt:lpstr>
      <vt:lpstr>Verdana Pro Bold</vt:lpstr>
      <vt:lpstr>Verdana Pro Italics</vt:lpstr>
      <vt:lpstr>Arial</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2026 CLE - Club President 101</dc:title>
  <dc:creator>Mrs Jennifer White</dc:creator>
  <cp:lastModifiedBy>Mrs Jennifer White</cp:lastModifiedBy>
  <cp:revision>17</cp:revision>
  <dcterms:created xsi:type="dcterms:W3CDTF">2006-08-16T00:00:00Z</dcterms:created>
  <dcterms:modified xsi:type="dcterms:W3CDTF">2026-07-17T21:20:45Z</dcterms:modified>
  <dc:identifier>DAG4sBZlv4k</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0x0101004A25B008DCAFDD499AE1D17D06317D99</vt:lpwstr>
  </property>
  <property fmtid="{D5CDD505-2E9C-101B-9397-08002B2CF9AE}" pid="3" name="MediaServiceImageTags">
    <vt:lpwstr/>
  </property>
</Properties>
</file>