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1"/>
  </p:notesMasterIdLst>
  <p:sldIdLst>
    <p:sldId id="257" r:id="rId5"/>
    <p:sldId id="258" r:id="rId6"/>
    <p:sldId id="262" r:id="rId7"/>
    <p:sldId id="263" r:id="rId8"/>
    <p:sldId id="264" r:id="rId9"/>
    <p:sldId id="265" r:id="rId10"/>
    <p:sldId id="266" r:id="rId11"/>
    <p:sldId id="267" r:id="rId12"/>
    <p:sldId id="268" r:id="rId13"/>
    <p:sldId id="269" r:id="rId14"/>
    <p:sldId id="282" r:id="rId15"/>
    <p:sldId id="288" r:id="rId16"/>
    <p:sldId id="283" r:id="rId17"/>
    <p:sldId id="284" r:id="rId18"/>
    <p:sldId id="285" r:id="rId19"/>
    <p:sldId id="270" r:id="rId20"/>
    <p:sldId id="287" r:id="rId21"/>
    <p:sldId id="289" r:id="rId22"/>
    <p:sldId id="286" r:id="rId23"/>
    <p:sldId id="294" r:id="rId24"/>
    <p:sldId id="290" r:id="rId25"/>
    <p:sldId id="291" r:id="rId26"/>
    <p:sldId id="292" r:id="rId27"/>
    <p:sldId id="293" r:id="rId28"/>
    <p:sldId id="271" r:id="rId29"/>
    <p:sldId id="295" r:id="rId30"/>
    <p:sldId id="272" r:id="rId31"/>
    <p:sldId id="273" r:id="rId32"/>
    <p:sldId id="274" r:id="rId33"/>
    <p:sldId id="275" r:id="rId34"/>
    <p:sldId id="276" r:id="rId35"/>
    <p:sldId id="277" r:id="rId36"/>
    <p:sldId id="278" r:id="rId37"/>
    <p:sldId id="279" r:id="rId38"/>
    <p:sldId id="280" r:id="rId39"/>
    <p:sldId id="281" r:id="rId40"/>
  </p:sldIdLst>
  <p:sldSz cx="18288000" cy="10287000"/>
  <p:notesSz cx="6858000" cy="9144000"/>
  <p:embeddedFontLst>
    <p:embeddedFont>
      <p:font typeface="Verdana" panose="020B0604030504040204" pitchFamily="34" charset="0"/>
      <p:regular r:id="rId42"/>
      <p:bold r:id="rId43"/>
      <p:italic r:id="rId44"/>
      <p:boldItalic r:id="rId45"/>
    </p:embeddedFont>
    <p:embeddedFont>
      <p:font typeface="Verdana Bold" panose="020B0804030504040204" pitchFamily="34" charset="0"/>
      <p:regular r:id="rId46"/>
      <p:bold r:id="rId47"/>
    </p:embeddedFont>
    <p:embeddedFont>
      <p:font typeface="Verdana Bold Italics" panose="020B0604020202020204" charset="0"/>
      <p:regular r:id="rId48"/>
    </p:embeddedFont>
    <p:embeddedFont>
      <p:font typeface="Verdana Pro" panose="020B0604030504040204" pitchFamily="34" charset="0"/>
      <p:regular r:id="rId49"/>
      <p:bold r:id="rId50"/>
      <p:italic r:id="rId51"/>
      <p:boldItalic r:id="rId52"/>
    </p:embeddedFont>
    <p:embeddedFont>
      <p:font typeface="Verdana Pro Bold" panose="020B0804030504040204" charset="0"/>
      <p:regular r:id="rId53"/>
      <p:bold r:id="rId54"/>
    </p:embeddedFont>
    <p:embeddedFont>
      <p:font typeface="Verdana Pro Bold Italics"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FD2B0A-7C76-4285-819F-D36C6D0EA597}" v="20" dt="2026-05-29T18:21:32.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6442" autoAdjust="0"/>
  </p:normalViewPr>
  <p:slideViewPr>
    <p:cSldViewPr>
      <p:cViewPr varScale="1">
        <p:scale>
          <a:sx n="71" d="100"/>
          <a:sy n="71" d="100"/>
        </p:scale>
        <p:origin x="2334" y="54"/>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font" Target="fonts/font11.fntdata"/><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Jackson" userId="2dbed5f1-dfdd-4514-bc59-e4941189f76c" providerId="ADAL" clId="{E0BCE907-1A51-452F-8793-92332DB07E37}"/>
    <pc:docChg chg="undo custSel addSld delSld modSld sldOrd">
      <pc:chgData name="Kimberly Jackson" userId="2dbed5f1-dfdd-4514-bc59-e4941189f76c" providerId="ADAL" clId="{E0BCE907-1A51-452F-8793-92332DB07E37}" dt="2026-05-29T18:22:57.824" v="5458" actId="20577"/>
      <pc:docMkLst>
        <pc:docMk/>
      </pc:docMkLst>
      <pc:sldChg chg="del">
        <pc:chgData name="Kimberly Jackson" userId="2dbed5f1-dfdd-4514-bc59-e4941189f76c" providerId="ADAL" clId="{E0BCE907-1A51-452F-8793-92332DB07E37}" dt="2026-05-29T15:32:28.558" v="0" actId="2696"/>
        <pc:sldMkLst>
          <pc:docMk/>
          <pc:sldMk cId="0" sldId="256"/>
        </pc:sldMkLst>
      </pc:sldChg>
      <pc:sldChg chg="modSp mod modNotesTx">
        <pc:chgData name="Kimberly Jackson" userId="2dbed5f1-dfdd-4514-bc59-e4941189f76c" providerId="ADAL" clId="{E0BCE907-1A51-452F-8793-92332DB07E37}" dt="2026-05-29T17:50:59.926" v="3150" actId="20577"/>
        <pc:sldMkLst>
          <pc:docMk/>
          <pc:sldMk cId="0" sldId="257"/>
        </pc:sldMkLst>
        <pc:spChg chg="mod">
          <ac:chgData name="Kimberly Jackson" userId="2dbed5f1-dfdd-4514-bc59-e4941189f76c" providerId="ADAL" clId="{E0BCE907-1A51-452F-8793-92332DB07E37}" dt="2026-05-29T15:55:46.793" v="487" actId="20577"/>
          <ac:spMkLst>
            <pc:docMk/>
            <pc:sldMk cId="0" sldId="257"/>
            <ac:spMk id="5" creationId="{00000000-0000-0000-0000-000000000000}"/>
          </ac:spMkLst>
        </pc:spChg>
        <pc:spChg chg="mod">
          <ac:chgData name="Kimberly Jackson" userId="2dbed5f1-dfdd-4514-bc59-e4941189f76c" providerId="ADAL" clId="{E0BCE907-1A51-452F-8793-92332DB07E37}" dt="2026-05-29T17:50:59.926" v="3150" actId="20577"/>
          <ac:spMkLst>
            <pc:docMk/>
            <pc:sldMk cId="0" sldId="257"/>
            <ac:spMk id="6" creationId="{00000000-0000-0000-0000-000000000000}"/>
          </ac:spMkLst>
        </pc:spChg>
      </pc:sldChg>
      <pc:sldChg chg="modSp mod modNotesTx">
        <pc:chgData name="Kimberly Jackson" userId="2dbed5f1-dfdd-4514-bc59-e4941189f76c" providerId="ADAL" clId="{E0BCE907-1A51-452F-8793-92332DB07E37}" dt="2026-05-29T17:51:25.774" v="3152" actId="20577"/>
        <pc:sldMkLst>
          <pc:docMk/>
          <pc:sldMk cId="0" sldId="258"/>
        </pc:sldMkLst>
        <pc:spChg chg="mod">
          <ac:chgData name="Kimberly Jackson" userId="2dbed5f1-dfdd-4514-bc59-e4941189f76c" providerId="ADAL" clId="{E0BCE907-1A51-452F-8793-92332DB07E37}" dt="2026-05-29T15:37:06.308" v="383" actId="20577"/>
          <ac:spMkLst>
            <pc:docMk/>
            <pc:sldMk cId="0" sldId="258"/>
            <ac:spMk id="7" creationId="{00000000-0000-0000-0000-000000000000}"/>
          </ac:spMkLst>
        </pc:spChg>
      </pc:sldChg>
      <pc:sldChg chg="del">
        <pc:chgData name="Kimberly Jackson" userId="2dbed5f1-dfdd-4514-bc59-e4941189f76c" providerId="ADAL" clId="{E0BCE907-1A51-452F-8793-92332DB07E37}" dt="2026-05-29T15:38:11.436" v="384" actId="2696"/>
        <pc:sldMkLst>
          <pc:docMk/>
          <pc:sldMk cId="0" sldId="259"/>
        </pc:sldMkLst>
      </pc:sldChg>
      <pc:sldChg chg="del">
        <pc:chgData name="Kimberly Jackson" userId="2dbed5f1-dfdd-4514-bc59-e4941189f76c" providerId="ADAL" clId="{E0BCE907-1A51-452F-8793-92332DB07E37}" dt="2026-05-29T15:46:21.533" v="385" actId="2696"/>
        <pc:sldMkLst>
          <pc:docMk/>
          <pc:sldMk cId="0" sldId="260"/>
        </pc:sldMkLst>
      </pc:sldChg>
      <pc:sldChg chg="del">
        <pc:chgData name="Kimberly Jackson" userId="2dbed5f1-dfdd-4514-bc59-e4941189f76c" providerId="ADAL" clId="{E0BCE907-1A51-452F-8793-92332DB07E37}" dt="2026-05-29T15:48:36.850" v="386" actId="2696"/>
        <pc:sldMkLst>
          <pc:docMk/>
          <pc:sldMk cId="0" sldId="261"/>
        </pc:sldMkLst>
      </pc:sldChg>
      <pc:sldChg chg="modSp mod">
        <pc:chgData name="Kimberly Jackson" userId="2dbed5f1-dfdd-4514-bc59-e4941189f76c" providerId="ADAL" clId="{E0BCE907-1A51-452F-8793-92332DB07E37}" dt="2026-05-29T15:56:41.385" v="585" actId="20577"/>
        <pc:sldMkLst>
          <pc:docMk/>
          <pc:sldMk cId="0" sldId="262"/>
        </pc:sldMkLst>
        <pc:spChg chg="mod">
          <ac:chgData name="Kimberly Jackson" userId="2dbed5f1-dfdd-4514-bc59-e4941189f76c" providerId="ADAL" clId="{E0BCE907-1A51-452F-8793-92332DB07E37}" dt="2026-05-29T15:56:41.385" v="585" actId="20577"/>
          <ac:spMkLst>
            <pc:docMk/>
            <pc:sldMk cId="0" sldId="262"/>
            <ac:spMk id="8" creationId="{00000000-0000-0000-0000-000000000000}"/>
          </ac:spMkLst>
        </pc:spChg>
      </pc:sldChg>
      <pc:sldChg chg="modSp mod modNotesTx">
        <pc:chgData name="Kimberly Jackson" userId="2dbed5f1-dfdd-4514-bc59-e4941189f76c" providerId="ADAL" clId="{E0BCE907-1A51-452F-8793-92332DB07E37}" dt="2026-05-29T17:52:35.481" v="3295" actId="20577"/>
        <pc:sldMkLst>
          <pc:docMk/>
          <pc:sldMk cId="0" sldId="263"/>
        </pc:sldMkLst>
        <pc:spChg chg="mod">
          <ac:chgData name="Kimberly Jackson" userId="2dbed5f1-dfdd-4514-bc59-e4941189f76c" providerId="ADAL" clId="{E0BCE907-1A51-452F-8793-92332DB07E37}" dt="2026-05-29T15:57:46.298" v="810" actId="20577"/>
          <ac:spMkLst>
            <pc:docMk/>
            <pc:sldMk cId="0" sldId="263"/>
            <ac:spMk id="7" creationId="{00000000-0000-0000-0000-000000000000}"/>
          </ac:spMkLst>
        </pc:spChg>
      </pc:sldChg>
      <pc:sldChg chg="modSp mod modNotesTx">
        <pc:chgData name="Kimberly Jackson" userId="2dbed5f1-dfdd-4514-bc59-e4941189f76c" providerId="ADAL" clId="{E0BCE907-1A51-452F-8793-92332DB07E37}" dt="2026-05-29T17:52:45.798" v="3308" actId="20577"/>
        <pc:sldMkLst>
          <pc:docMk/>
          <pc:sldMk cId="0" sldId="264"/>
        </pc:sldMkLst>
        <pc:spChg chg="mod">
          <ac:chgData name="Kimberly Jackson" userId="2dbed5f1-dfdd-4514-bc59-e4941189f76c" providerId="ADAL" clId="{E0BCE907-1A51-452F-8793-92332DB07E37}" dt="2026-05-29T15:59:52.225" v="1034" actId="20577"/>
          <ac:spMkLst>
            <pc:docMk/>
            <pc:sldMk cId="0" sldId="264"/>
            <ac:spMk id="10" creationId="{00000000-0000-0000-0000-000000000000}"/>
          </ac:spMkLst>
        </pc:spChg>
      </pc:sldChg>
      <pc:sldChg chg="modSp mod">
        <pc:chgData name="Kimberly Jackson" userId="2dbed5f1-dfdd-4514-bc59-e4941189f76c" providerId="ADAL" clId="{E0BCE907-1A51-452F-8793-92332DB07E37}" dt="2026-05-29T16:00:40.131" v="1060" actId="20577"/>
        <pc:sldMkLst>
          <pc:docMk/>
          <pc:sldMk cId="0" sldId="266"/>
        </pc:sldMkLst>
        <pc:spChg chg="mod">
          <ac:chgData name="Kimberly Jackson" userId="2dbed5f1-dfdd-4514-bc59-e4941189f76c" providerId="ADAL" clId="{E0BCE907-1A51-452F-8793-92332DB07E37}" dt="2026-05-29T16:00:40.131" v="1060" actId="20577"/>
          <ac:spMkLst>
            <pc:docMk/>
            <pc:sldMk cId="0" sldId="266"/>
            <ac:spMk id="5" creationId="{00000000-0000-0000-0000-000000000000}"/>
          </ac:spMkLst>
        </pc:spChg>
      </pc:sldChg>
      <pc:sldChg chg="modSp mod">
        <pc:chgData name="Kimberly Jackson" userId="2dbed5f1-dfdd-4514-bc59-e4941189f76c" providerId="ADAL" clId="{E0BCE907-1A51-452F-8793-92332DB07E37}" dt="2026-05-29T16:48:58.172" v="2888" actId="20577"/>
        <pc:sldMkLst>
          <pc:docMk/>
          <pc:sldMk cId="0" sldId="267"/>
        </pc:sldMkLst>
        <pc:spChg chg="mod">
          <ac:chgData name="Kimberly Jackson" userId="2dbed5f1-dfdd-4514-bc59-e4941189f76c" providerId="ADAL" clId="{E0BCE907-1A51-452F-8793-92332DB07E37}" dt="2026-05-29T16:48:58.172" v="2888" actId="20577"/>
          <ac:spMkLst>
            <pc:docMk/>
            <pc:sldMk cId="0" sldId="267"/>
            <ac:spMk id="8" creationId="{00000000-0000-0000-0000-000000000000}"/>
          </ac:spMkLst>
        </pc:spChg>
      </pc:sldChg>
      <pc:sldChg chg="modSp mod">
        <pc:chgData name="Kimberly Jackson" userId="2dbed5f1-dfdd-4514-bc59-e4941189f76c" providerId="ADAL" clId="{E0BCE907-1A51-452F-8793-92332DB07E37}" dt="2026-05-29T16:05:23.705" v="1482" actId="20577"/>
        <pc:sldMkLst>
          <pc:docMk/>
          <pc:sldMk cId="0" sldId="268"/>
        </pc:sldMkLst>
        <pc:spChg chg="mod">
          <ac:chgData name="Kimberly Jackson" userId="2dbed5f1-dfdd-4514-bc59-e4941189f76c" providerId="ADAL" clId="{E0BCE907-1A51-452F-8793-92332DB07E37}" dt="2026-05-29T16:05:23.705" v="1482" actId="20577"/>
          <ac:spMkLst>
            <pc:docMk/>
            <pc:sldMk cId="0" sldId="268"/>
            <ac:spMk id="5" creationId="{00000000-0000-0000-0000-000000000000}"/>
          </ac:spMkLst>
        </pc:spChg>
      </pc:sldChg>
      <pc:sldChg chg="modSp mod">
        <pc:chgData name="Kimberly Jackson" userId="2dbed5f1-dfdd-4514-bc59-e4941189f76c" providerId="ADAL" clId="{E0BCE907-1A51-452F-8793-92332DB07E37}" dt="2026-05-29T16:57:44.708" v="3117" actId="2711"/>
        <pc:sldMkLst>
          <pc:docMk/>
          <pc:sldMk cId="0" sldId="269"/>
        </pc:sldMkLst>
        <pc:spChg chg="mod">
          <ac:chgData name="Kimberly Jackson" userId="2dbed5f1-dfdd-4514-bc59-e4941189f76c" providerId="ADAL" clId="{E0BCE907-1A51-452F-8793-92332DB07E37}" dt="2026-05-29T16:14:24.089" v="1910" actId="20577"/>
          <ac:spMkLst>
            <pc:docMk/>
            <pc:sldMk cId="0" sldId="269"/>
            <ac:spMk id="5" creationId="{00000000-0000-0000-0000-000000000000}"/>
          </ac:spMkLst>
        </pc:spChg>
        <pc:spChg chg="mod">
          <ac:chgData name="Kimberly Jackson" userId="2dbed5f1-dfdd-4514-bc59-e4941189f76c" providerId="ADAL" clId="{E0BCE907-1A51-452F-8793-92332DB07E37}" dt="2026-05-29T16:57:44.708" v="3117" actId="2711"/>
          <ac:spMkLst>
            <pc:docMk/>
            <pc:sldMk cId="0" sldId="269"/>
            <ac:spMk id="8" creationId="{00000000-0000-0000-0000-000000000000}"/>
          </ac:spMkLst>
        </pc:spChg>
      </pc:sldChg>
      <pc:sldChg chg="modSp mod">
        <pc:chgData name="Kimberly Jackson" userId="2dbed5f1-dfdd-4514-bc59-e4941189f76c" providerId="ADAL" clId="{E0BCE907-1A51-452F-8793-92332DB07E37}" dt="2026-05-29T16:14:53.249" v="1942" actId="20577"/>
        <pc:sldMkLst>
          <pc:docMk/>
          <pc:sldMk cId="0" sldId="270"/>
        </pc:sldMkLst>
        <pc:spChg chg="mod">
          <ac:chgData name="Kimberly Jackson" userId="2dbed5f1-dfdd-4514-bc59-e4941189f76c" providerId="ADAL" clId="{E0BCE907-1A51-452F-8793-92332DB07E37}" dt="2026-05-29T16:14:53.249" v="1942" actId="20577"/>
          <ac:spMkLst>
            <pc:docMk/>
            <pc:sldMk cId="0" sldId="270"/>
            <ac:spMk id="8" creationId="{00000000-0000-0000-0000-000000000000}"/>
          </ac:spMkLst>
        </pc:spChg>
      </pc:sldChg>
      <pc:sldChg chg="addSp delSp modSp mod ord modNotesTx">
        <pc:chgData name="Kimberly Jackson" userId="2dbed5f1-dfdd-4514-bc59-e4941189f76c" providerId="ADAL" clId="{E0BCE907-1A51-452F-8793-92332DB07E37}" dt="2026-05-29T18:14:03.800" v="5285" actId="20577"/>
        <pc:sldMkLst>
          <pc:docMk/>
          <pc:sldMk cId="0" sldId="271"/>
        </pc:sldMkLst>
        <pc:spChg chg="mod">
          <ac:chgData name="Kimberly Jackson" userId="2dbed5f1-dfdd-4514-bc59-e4941189f76c" providerId="ADAL" clId="{E0BCE907-1A51-452F-8793-92332DB07E37}" dt="2026-05-29T16:53:21.633" v="3051" actId="20577"/>
          <ac:spMkLst>
            <pc:docMk/>
            <pc:sldMk cId="0" sldId="271"/>
            <ac:spMk id="5" creationId="{00000000-0000-0000-0000-000000000000}"/>
          </ac:spMkLst>
        </pc:spChg>
        <pc:spChg chg="del mod">
          <ac:chgData name="Kimberly Jackson" userId="2dbed5f1-dfdd-4514-bc59-e4941189f76c" providerId="ADAL" clId="{E0BCE907-1A51-452F-8793-92332DB07E37}" dt="2026-05-29T16:28:18.168" v="2359" actId="21"/>
          <ac:spMkLst>
            <pc:docMk/>
            <pc:sldMk cId="0" sldId="271"/>
            <ac:spMk id="8" creationId="{00000000-0000-0000-0000-000000000000}"/>
          </ac:spMkLst>
        </pc:spChg>
        <pc:spChg chg="add del">
          <ac:chgData name="Kimberly Jackson" userId="2dbed5f1-dfdd-4514-bc59-e4941189f76c" providerId="ADAL" clId="{E0BCE907-1A51-452F-8793-92332DB07E37}" dt="2026-05-29T16:28:41" v="2361" actId="22"/>
          <ac:spMkLst>
            <pc:docMk/>
            <pc:sldMk cId="0" sldId="271"/>
            <ac:spMk id="12" creationId="{91AFF6AD-D86F-79FE-D4FE-FBBA2F0BE409}"/>
          </ac:spMkLst>
        </pc:spChg>
        <pc:spChg chg="add mod">
          <ac:chgData name="Kimberly Jackson" userId="2dbed5f1-dfdd-4514-bc59-e4941189f76c" providerId="ADAL" clId="{E0BCE907-1A51-452F-8793-92332DB07E37}" dt="2026-05-29T16:31:26.103" v="2446" actId="20577"/>
          <ac:spMkLst>
            <pc:docMk/>
            <pc:sldMk cId="0" sldId="271"/>
            <ac:spMk id="14" creationId="{750E8CC9-5837-2737-194D-87148A9DD140}"/>
          </ac:spMkLst>
        </pc:spChg>
        <pc:spChg chg="add del mod">
          <ac:chgData name="Kimberly Jackson" userId="2dbed5f1-dfdd-4514-bc59-e4941189f76c" providerId="ADAL" clId="{E0BCE907-1A51-452F-8793-92332DB07E37}" dt="2026-05-29T16:30:44.035" v="2428"/>
          <ac:spMkLst>
            <pc:docMk/>
            <pc:sldMk cId="0" sldId="271"/>
            <ac:spMk id="16" creationId="{112373F9-CD61-DF1C-604D-9B7CC3503058}"/>
          </ac:spMkLst>
        </pc:spChg>
        <pc:spChg chg="add del">
          <ac:chgData name="Kimberly Jackson" userId="2dbed5f1-dfdd-4514-bc59-e4941189f76c" providerId="ADAL" clId="{E0BCE907-1A51-452F-8793-92332DB07E37}" dt="2026-05-29T16:53:55.408" v="3053" actId="22"/>
          <ac:spMkLst>
            <pc:docMk/>
            <pc:sldMk cId="0" sldId="271"/>
            <ac:spMk id="18" creationId="{28BDFE42-74A5-C962-DC57-AF1C7F5662FF}"/>
          </ac:spMkLst>
        </pc:spChg>
      </pc:sldChg>
      <pc:sldChg chg="modSp mod">
        <pc:chgData name="Kimberly Jackson" userId="2dbed5f1-dfdd-4514-bc59-e4941189f76c" providerId="ADAL" clId="{E0BCE907-1A51-452F-8793-92332DB07E37}" dt="2026-05-29T16:33:09.993" v="2450" actId="20577"/>
        <pc:sldMkLst>
          <pc:docMk/>
          <pc:sldMk cId="0" sldId="272"/>
        </pc:sldMkLst>
        <pc:spChg chg="mod">
          <ac:chgData name="Kimberly Jackson" userId="2dbed5f1-dfdd-4514-bc59-e4941189f76c" providerId="ADAL" clId="{E0BCE907-1A51-452F-8793-92332DB07E37}" dt="2026-05-29T16:33:09.993" v="2450" actId="20577"/>
          <ac:spMkLst>
            <pc:docMk/>
            <pc:sldMk cId="0" sldId="272"/>
            <ac:spMk id="5" creationId="{00000000-0000-0000-0000-000000000000}"/>
          </ac:spMkLst>
        </pc:spChg>
      </pc:sldChg>
      <pc:sldChg chg="modNotesTx">
        <pc:chgData name="Kimberly Jackson" userId="2dbed5f1-dfdd-4514-bc59-e4941189f76c" providerId="ADAL" clId="{E0BCE907-1A51-452F-8793-92332DB07E37}" dt="2026-05-29T18:15:35.261" v="5303" actId="20577"/>
        <pc:sldMkLst>
          <pc:docMk/>
          <pc:sldMk cId="0" sldId="273"/>
        </pc:sldMkLst>
      </pc:sldChg>
      <pc:sldChg chg="modSp mod modNotesTx">
        <pc:chgData name="Kimberly Jackson" userId="2dbed5f1-dfdd-4514-bc59-e4941189f76c" providerId="ADAL" clId="{E0BCE907-1A51-452F-8793-92332DB07E37}" dt="2026-05-29T18:16:03.762" v="5304" actId="20577"/>
        <pc:sldMkLst>
          <pc:docMk/>
          <pc:sldMk cId="0" sldId="280"/>
        </pc:sldMkLst>
        <pc:spChg chg="mod">
          <ac:chgData name="Kimberly Jackson" userId="2dbed5f1-dfdd-4514-bc59-e4941189f76c" providerId="ADAL" clId="{E0BCE907-1A51-452F-8793-92332DB07E37}" dt="2026-05-29T16:33:20.545" v="2454" actId="20577"/>
          <ac:spMkLst>
            <pc:docMk/>
            <pc:sldMk cId="0" sldId="280"/>
            <ac:spMk id="5" creationId="{00000000-0000-0000-0000-000000000000}"/>
          </ac:spMkLst>
        </pc:spChg>
      </pc:sldChg>
      <pc:sldChg chg="addSp modSp mod modNotesTx">
        <pc:chgData name="Kimberly Jackson" userId="2dbed5f1-dfdd-4514-bc59-e4941189f76c" providerId="ADAL" clId="{E0BCE907-1A51-452F-8793-92332DB07E37}" dt="2026-05-29T18:22:57.824" v="5458" actId="20577"/>
        <pc:sldMkLst>
          <pc:docMk/>
          <pc:sldMk cId="0" sldId="281"/>
        </pc:sldMkLst>
        <pc:spChg chg="mod">
          <ac:chgData name="Kimberly Jackson" userId="2dbed5f1-dfdd-4514-bc59-e4941189f76c" providerId="ADAL" clId="{E0BCE907-1A51-452F-8793-92332DB07E37}" dt="2026-05-29T18:17:14.198" v="5332" actId="20577"/>
          <ac:spMkLst>
            <pc:docMk/>
            <pc:sldMk cId="0" sldId="281"/>
            <ac:spMk id="5" creationId="{00000000-0000-0000-0000-000000000000}"/>
          </ac:spMkLst>
        </pc:spChg>
        <pc:spChg chg="mod">
          <ac:chgData name="Kimberly Jackson" userId="2dbed5f1-dfdd-4514-bc59-e4941189f76c" providerId="ADAL" clId="{E0BCE907-1A51-452F-8793-92332DB07E37}" dt="2026-05-29T18:17:40.657" v="5403" actId="20577"/>
          <ac:spMkLst>
            <pc:docMk/>
            <pc:sldMk cId="0" sldId="281"/>
            <ac:spMk id="6" creationId="{00000000-0000-0000-0000-000000000000}"/>
          </ac:spMkLst>
        </pc:spChg>
        <pc:spChg chg="mod">
          <ac:chgData name="Kimberly Jackson" userId="2dbed5f1-dfdd-4514-bc59-e4941189f76c" providerId="ADAL" clId="{E0BCE907-1A51-452F-8793-92332DB07E37}" dt="2026-05-29T18:17:50.987" v="5420" actId="20577"/>
          <ac:spMkLst>
            <pc:docMk/>
            <pc:sldMk cId="0" sldId="281"/>
            <ac:spMk id="7" creationId="{00000000-0000-0000-0000-000000000000}"/>
          </ac:spMkLst>
        </pc:spChg>
        <pc:spChg chg="mod">
          <ac:chgData name="Kimberly Jackson" userId="2dbed5f1-dfdd-4514-bc59-e4941189f76c" providerId="ADAL" clId="{E0BCE907-1A51-452F-8793-92332DB07E37}" dt="2026-05-29T18:18:02.780" v="5447" actId="20577"/>
          <ac:spMkLst>
            <pc:docMk/>
            <pc:sldMk cId="0" sldId="281"/>
            <ac:spMk id="8" creationId="{00000000-0000-0000-0000-000000000000}"/>
          </ac:spMkLst>
        </pc:spChg>
        <pc:picChg chg="add mod ord">
          <ac:chgData name="Kimberly Jackson" userId="2dbed5f1-dfdd-4514-bc59-e4941189f76c" providerId="ADAL" clId="{E0BCE907-1A51-452F-8793-92332DB07E37}" dt="2026-05-29T18:17:04.428" v="5312" actId="171"/>
          <ac:picMkLst>
            <pc:docMk/>
            <pc:sldMk cId="0" sldId="281"/>
            <ac:picMk id="17" creationId="{FDDAEC4C-9323-87F7-9E38-4B5C25B59F26}"/>
          </ac:picMkLst>
        </pc:picChg>
      </pc:sldChg>
      <pc:sldChg chg="addSp delSp modSp add mod modNotesTx">
        <pc:chgData name="Kimberly Jackson" userId="2dbed5f1-dfdd-4514-bc59-e4941189f76c" providerId="ADAL" clId="{E0BCE907-1A51-452F-8793-92332DB07E37}" dt="2026-05-29T18:03:02.930" v="5205" actId="20577"/>
        <pc:sldMkLst>
          <pc:docMk/>
          <pc:sldMk cId="520151641" sldId="282"/>
        </pc:sldMkLst>
        <pc:spChg chg="mod">
          <ac:chgData name="Kimberly Jackson" userId="2dbed5f1-dfdd-4514-bc59-e4941189f76c" providerId="ADAL" clId="{E0BCE907-1A51-452F-8793-92332DB07E37}" dt="2026-05-29T16:37:40.633" v="2577" actId="20577"/>
          <ac:spMkLst>
            <pc:docMk/>
            <pc:sldMk cId="520151641" sldId="282"/>
            <ac:spMk id="5" creationId="{4FB5345F-8952-BCBE-31A6-CDCD169DD449}"/>
          </ac:spMkLst>
        </pc:spChg>
        <pc:spChg chg="mod">
          <ac:chgData name="Kimberly Jackson" userId="2dbed5f1-dfdd-4514-bc59-e4941189f76c" providerId="ADAL" clId="{E0BCE907-1A51-452F-8793-92332DB07E37}" dt="2026-05-29T16:17:18.144" v="1958" actId="20577"/>
          <ac:spMkLst>
            <pc:docMk/>
            <pc:sldMk cId="520151641" sldId="282"/>
            <ac:spMk id="8" creationId="{B898AE67-D64D-B35A-2718-EB8252407929}"/>
          </ac:spMkLst>
        </pc:spChg>
        <pc:spChg chg="add del">
          <ac:chgData name="Kimberly Jackson" userId="2dbed5f1-dfdd-4514-bc59-e4941189f76c" providerId="ADAL" clId="{E0BCE907-1A51-452F-8793-92332DB07E37}" dt="2026-05-29T16:19:31.006" v="1984" actId="21"/>
          <ac:spMkLst>
            <pc:docMk/>
            <pc:sldMk cId="520151641" sldId="282"/>
            <ac:spMk id="12" creationId="{4D088BA8-1AC3-C7DB-6F8B-D87470344951}"/>
          </ac:spMkLst>
        </pc:spChg>
        <pc:spChg chg="add mod">
          <ac:chgData name="Kimberly Jackson" userId="2dbed5f1-dfdd-4514-bc59-e4941189f76c" providerId="ADAL" clId="{E0BCE907-1A51-452F-8793-92332DB07E37}" dt="2026-05-29T16:57:58.485" v="3118" actId="255"/>
          <ac:spMkLst>
            <pc:docMk/>
            <pc:sldMk cId="520151641" sldId="282"/>
            <ac:spMk id="14" creationId="{6742AD8B-F90C-DDA0-A59E-E25CDA001A08}"/>
          </ac:spMkLst>
        </pc:spChg>
        <pc:spChg chg="add mod">
          <ac:chgData name="Kimberly Jackson" userId="2dbed5f1-dfdd-4514-bc59-e4941189f76c" providerId="ADAL" clId="{E0BCE907-1A51-452F-8793-92332DB07E37}" dt="2026-05-29T16:38:45.993" v="2588" actId="1076"/>
          <ac:spMkLst>
            <pc:docMk/>
            <pc:sldMk cId="520151641" sldId="282"/>
            <ac:spMk id="16" creationId="{F99FE2CD-7615-F6DB-4826-A87A9A590D80}"/>
          </ac:spMkLst>
        </pc:spChg>
      </pc:sldChg>
      <pc:sldChg chg="modSp add del mod">
        <pc:chgData name="Kimberly Jackson" userId="2dbed5f1-dfdd-4514-bc59-e4941189f76c" providerId="ADAL" clId="{E0BCE907-1A51-452F-8793-92332DB07E37}" dt="2026-05-29T16:07:45.506" v="1659" actId="2696"/>
        <pc:sldMkLst>
          <pc:docMk/>
          <pc:sldMk cId="1038456065" sldId="282"/>
        </pc:sldMkLst>
        <pc:spChg chg="mod">
          <ac:chgData name="Kimberly Jackson" userId="2dbed5f1-dfdd-4514-bc59-e4941189f76c" providerId="ADAL" clId="{E0BCE907-1A51-452F-8793-92332DB07E37}" dt="2026-05-29T16:03:19.889" v="1117" actId="255"/>
          <ac:spMkLst>
            <pc:docMk/>
            <pc:sldMk cId="1038456065" sldId="282"/>
            <ac:spMk id="7" creationId="{E5EF555F-DDD3-7B37-FB67-F3D981ACC1AA}"/>
          </ac:spMkLst>
        </pc:spChg>
        <pc:spChg chg="mod">
          <ac:chgData name="Kimberly Jackson" userId="2dbed5f1-dfdd-4514-bc59-e4941189f76c" providerId="ADAL" clId="{E0BCE907-1A51-452F-8793-92332DB07E37}" dt="2026-05-29T16:04:50.454" v="1465" actId="14100"/>
          <ac:spMkLst>
            <pc:docMk/>
            <pc:sldMk cId="1038456065" sldId="282"/>
            <ac:spMk id="8" creationId="{40DA8B43-BC20-6BFE-70DD-430A2D2C0A32}"/>
          </ac:spMkLst>
        </pc:spChg>
      </pc:sldChg>
      <pc:sldChg chg="new del">
        <pc:chgData name="Kimberly Jackson" userId="2dbed5f1-dfdd-4514-bc59-e4941189f76c" providerId="ADAL" clId="{E0BCE907-1A51-452F-8793-92332DB07E37}" dt="2026-05-29T16:02:40.276" v="1062" actId="2696"/>
        <pc:sldMkLst>
          <pc:docMk/>
          <pc:sldMk cId="2108164574" sldId="282"/>
        </pc:sldMkLst>
      </pc:sldChg>
      <pc:sldChg chg="addSp delSp modSp add mod modNotesTx">
        <pc:chgData name="Kimberly Jackson" userId="2dbed5f1-dfdd-4514-bc59-e4941189f76c" providerId="ADAL" clId="{E0BCE907-1A51-452F-8793-92332DB07E37}" dt="2026-05-29T18:07:52.608" v="5223" actId="20577"/>
        <pc:sldMkLst>
          <pc:docMk/>
          <pc:sldMk cId="1011099248" sldId="283"/>
        </pc:sldMkLst>
        <pc:spChg chg="mod">
          <ac:chgData name="Kimberly Jackson" userId="2dbed5f1-dfdd-4514-bc59-e4941189f76c" providerId="ADAL" clId="{E0BCE907-1A51-452F-8793-92332DB07E37}" dt="2026-05-29T16:20:18.201" v="2006" actId="20577"/>
          <ac:spMkLst>
            <pc:docMk/>
            <pc:sldMk cId="1011099248" sldId="283"/>
            <ac:spMk id="5" creationId="{06F7EC65-4766-5522-C826-4BC84F9A4EF1}"/>
          </ac:spMkLst>
        </pc:spChg>
        <pc:spChg chg="add del">
          <ac:chgData name="Kimberly Jackson" userId="2dbed5f1-dfdd-4514-bc59-e4941189f76c" providerId="ADAL" clId="{E0BCE907-1A51-452F-8793-92332DB07E37}" dt="2026-05-29T16:21:34.356" v="2034" actId="22"/>
          <ac:spMkLst>
            <pc:docMk/>
            <pc:sldMk cId="1011099248" sldId="283"/>
            <ac:spMk id="12" creationId="{5A32675E-D4A9-F400-0153-487AA27C0843}"/>
          </ac:spMkLst>
        </pc:spChg>
        <pc:spChg chg="mod">
          <ac:chgData name="Kimberly Jackson" userId="2dbed5f1-dfdd-4514-bc59-e4941189f76c" providerId="ADAL" clId="{E0BCE907-1A51-452F-8793-92332DB07E37}" dt="2026-05-29T16:24:00.774" v="2307" actId="255"/>
          <ac:spMkLst>
            <pc:docMk/>
            <pc:sldMk cId="1011099248" sldId="283"/>
            <ac:spMk id="14" creationId="{CAC29C1D-3737-6355-5F41-C183223B73F2}"/>
          </ac:spMkLst>
        </pc:spChg>
        <pc:spChg chg="add mod">
          <ac:chgData name="Kimberly Jackson" userId="2dbed5f1-dfdd-4514-bc59-e4941189f76c" providerId="ADAL" clId="{E0BCE907-1A51-452F-8793-92332DB07E37}" dt="2026-05-29T16:39:38.065" v="2595" actId="20577"/>
          <ac:spMkLst>
            <pc:docMk/>
            <pc:sldMk cId="1011099248" sldId="283"/>
            <ac:spMk id="15" creationId="{2630CF69-C335-8B5D-A590-0326AD89FC66}"/>
          </ac:spMkLst>
        </pc:spChg>
      </pc:sldChg>
      <pc:sldChg chg="modSp add mod modNotesTx">
        <pc:chgData name="Kimberly Jackson" userId="2dbed5f1-dfdd-4514-bc59-e4941189f76c" providerId="ADAL" clId="{E0BCE907-1A51-452F-8793-92332DB07E37}" dt="2026-05-29T18:21:15.413" v="5453" actId="20577"/>
        <pc:sldMkLst>
          <pc:docMk/>
          <pc:sldMk cId="1300798342" sldId="284"/>
        </pc:sldMkLst>
        <pc:spChg chg="mod">
          <ac:chgData name="Kimberly Jackson" userId="2dbed5f1-dfdd-4514-bc59-e4941189f76c" providerId="ADAL" clId="{E0BCE907-1A51-452F-8793-92332DB07E37}" dt="2026-05-29T16:25:13.707" v="2314" actId="20577"/>
          <ac:spMkLst>
            <pc:docMk/>
            <pc:sldMk cId="1300798342" sldId="284"/>
            <ac:spMk id="5" creationId="{99C4ADA9-4142-8A9E-B33A-CEB9716939D0}"/>
          </ac:spMkLst>
        </pc:spChg>
        <pc:spChg chg="mod">
          <ac:chgData name="Kimberly Jackson" userId="2dbed5f1-dfdd-4514-bc59-e4941189f76c" providerId="ADAL" clId="{E0BCE907-1A51-452F-8793-92332DB07E37}" dt="2026-05-29T16:23:07.226" v="2286" actId="255"/>
          <ac:spMkLst>
            <pc:docMk/>
            <pc:sldMk cId="1300798342" sldId="284"/>
            <ac:spMk id="14" creationId="{453C1F2E-5121-D5A8-E76E-4EBEF16DA4F3}"/>
          </ac:spMkLst>
        </pc:spChg>
      </pc:sldChg>
      <pc:sldChg chg="modSp add mod modNotesTx">
        <pc:chgData name="Kimberly Jackson" userId="2dbed5f1-dfdd-4514-bc59-e4941189f76c" providerId="ADAL" clId="{E0BCE907-1A51-452F-8793-92332DB07E37}" dt="2026-05-29T18:21:35.079" v="5456" actId="20577"/>
        <pc:sldMkLst>
          <pc:docMk/>
          <pc:sldMk cId="3485147887" sldId="285"/>
        </pc:sldMkLst>
        <pc:spChg chg="mod">
          <ac:chgData name="Kimberly Jackson" userId="2dbed5f1-dfdd-4514-bc59-e4941189f76c" providerId="ADAL" clId="{E0BCE907-1A51-452F-8793-92332DB07E37}" dt="2026-05-29T16:25:43.553" v="2333" actId="20577"/>
          <ac:spMkLst>
            <pc:docMk/>
            <pc:sldMk cId="3485147887" sldId="285"/>
            <ac:spMk id="5" creationId="{90253E6B-A042-9FA2-8277-CA8212FE5826}"/>
          </ac:spMkLst>
        </pc:spChg>
        <pc:spChg chg="mod">
          <ac:chgData name="Kimberly Jackson" userId="2dbed5f1-dfdd-4514-bc59-e4941189f76c" providerId="ADAL" clId="{E0BCE907-1A51-452F-8793-92332DB07E37}" dt="2026-05-29T16:26:57.629" v="2355" actId="20577"/>
          <ac:spMkLst>
            <pc:docMk/>
            <pc:sldMk cId="3485147887" sldId="285"/>
            <ac:spMk id="14" creationId="{B1721D4A-D746-A9F1-93F9-8FDF6529ADEE}"/>
          </ac:spMkLst>
        </pc:spChg>
      </pc:sldChg>
      <pc:sldChg chg="add">
        <pc:chgData name="Kimberly Jackson" userId="2dbed5f1-dfdd-4514-bc59-e4941189f76c" providerId="ADAL" clId="{E0BCE907-1A51-452F-8793-92332DB07E37}" dt="2026-05-29T16:27:37.765" v="2356" actId="2890"/>
        <pc:sldMkLst>
          <pc:docMk/>
          <pc:sldMk cId="724627510" sldId="286"/>
        </pc:sldMkLst>
      </pc:sldChg>
      <pc:sldChg chg="addSp modSp add mod modNotesTx">
        <pc:chgData name="Kimberly Jackson" userId="2dbed5f1-dfdd-4514-bc59-e4941189f76c" providerId="ADAL" clId="{E0BCE907-1A51-452F-8793-92332DB07E37}" dt="2026-05-29T18:08:33.067" v="5230" actId="20577"/>
        <pc:sldMkLst>
          <pc:docMk/>
          <pc:sldMk cId="526021889" sldId="287"/>
        </pc:sldMkLst>
        <pc:spChg chg="mod">
          <ac:chgData name="Kimberly Jackson" userId="2dbed5f1-dfdd-4514-bc59-e4941189f76c" providerId="ADAL" clId="{E0BCE907-1A51-452F-8793-92332DB07E37}" dt="2026-05-29T16:35:30.859" v="2507" actId="20577"/>
          <ac:spMkLst>
            <pc:docMk/>
            <pc:sldMk cId="526021889" sldId="287"/>
            <ac:spMk id="5" creationId="{87C92F0B-8FC7-9C45-A2C0-D30E20AD867C}"/>
          </ac:spMkLst>
        </pc:spChg>
        <pc:spChg chg="mod">
          <ac:chgData name="Kimberly Jackson" userId="2dbed5f1-dfdd-4514-bc59-e4941189f76c" providerId="ADAL" clId="{E0BCE907-1A51-452F-8793-92332DB07E37}" dt="2026-05-29T16:35:37.809" v="2508" actId="21"/>
          <ac:spMkLst>
            <pc:docMk/>
            <pc:sldMk cId="526021889" sldId="287"/>
            <ac:spMk id="8" creationId="{9446EFAC-E4E6-1911-2295-F4457F0E2FBA}"/>
          </ac:spMkLst>
        </pc:spChg>
        <pc:spChg chg="add mod">
          <ac:chgData name="Kimberly Jackson" userId="2dbed5f1-dfdd-4514-bc59-e4941189f76c" providerId="ADAL" clId="{E0BCE907-1A51-452F-8793-92332DB07E37}" dt="2026-05-29T16:36:00.824" v="2512" actId="255"/>
          <ac:spMkLst>
            <pc:docMk/>
            <pc:sldMk cId="526021889" sldId="287"/>
            <ac:spMk id="12" creationId="{06C6DFEB-1059-F620-5D3B-61452309BCEF}"/>
          </ac:spMkLst>
        </pc:spChg>
        <pc:spChg chg="add mod">
          <ac:chgData name="Kimberly Jackson" userId="2dbed5f1-dfdd-4514-bc59-e4941189f76c" providerId="ADAL" clId="{E0BCE907-1A51-452F-8793-92332DB07E37}" dt="2026-05-29T16:36:39.291" v="2526" actId="14100"/>
          <ac:spMkLst>
            <pc:docMk/>
            <pc:sldMk cId="526021889" sldId="287"/>
            <ac:spMk id="14" creationId="{6E59AA17-D556-0839-D264-450FE1065728}"/>
          </ac:spMkLst>
        </pc:spChg>
      </pc:sldChg>
      <pc:sldChg chg="new del">
        <pc:chgData name="Kimberly Jackson" userId="2dbed5f1-dfdd-4514-bc59-e4941189f76c" providerId="ADAL" clId="{E0BCE907-1A51-452F-8793-92332DB07E37}" dt="2026-05-29T16:35:00.522" v="2473" actId="2696"/>
        <pc:sldMkLst>
          <pc:docMk/>
          <pc:sldMk cId="3646226596" sldId="287"/>
        </pc:sldMkLst>
      </pc:sldChg>
      <pc:sldChg chg="add modNotesTx">
        <pc:chgData name="Kimberly Jackson" userId="2dbed5f1-dfdd-4514-bc59-e4941189f76c" providerId="ADAL" clId="{E0BCE907-1A51-452F-8793-92332DB07E37}" dt="2026-05-29T18:06:37.680" v="5213" actId="20577"/>
        <pc:sldMkLst>
          <pc:docMk/>
          <pc:sldMk cId="45730073" sldId="288"/>
        </pc:sldMkLst>
      </pc:sldChg>
      <pc:sldChg chg="addSp delSp modSp add mod modNotesTx">
        <pc:chgData name="Kimberly Jackson" userId="2dbed5f1-dfdd-4514-bc59-e4941189f76c" providerId="ADAL" clId="{E0BCE907-1A51-452F-8793-92332DB07E37}" dt="2026-05-29T18:09:03.132" v="5233" actId="20577"/>
        <pc:sldMkLst>
          <pc:docMk/>
          <pc:sldMk cId="3765437093" sldId="289"/>
        </pc:sldMkLst>
        <pc:spChg chg="mod">
          <ac:chgData name="Kimberly Jackson" userId="2dbed5f1-dfdd-4514-bc59-e4941189f76c" providerId="ADAL" clId="{E0BCE907-1A51-452F-8793-92332DB07E37}" dt="2026-05-29T16:40:28.895" v="2640" actId="20577"/>
          <ac:spMkLst>
            <pc:docMk/>
            <pc:sldMk cId="3765437093" sldId="289"/>
            <ac:spMk id="5" creationId="{7902B293-7F13-0A48-F07F-CD9BC13F0162}"/>
          </ac:spMkLst>
        </pc:spChg>
        <pc:spChg chg="del mod">
          <ac:chgData name="Kimberly Jackson" userId="2dbed5f1-dfdd-4514-bc59-e4941189f76c" providerId="ADAL" clId="{E0BCE907-1A51-452F-8793-92332DB07E37}" dt="2026-05-29T16:40:42.505" v="2644"/>
          <ac:spMkLst>
            <pc:docMk/>
            <pc:sldMk cId="3765437093" sldId="289"/>
            <ac:spMk id="12" creationId="{AE8AA8A6-F724-4BBD-AFD6-BDC7E2225594}"/>
          </ac:spMkLst>
        </pc:spChg>
        <pc:spChg chg="add mod">
          <ac:chgData name="Kimberly Jackson" userId="2dbed5f1-dfdd-4514-bc59-e4941189f76c" providerId="ADAL" clId="{E0BCE907-1A51-452F-8793-92332DB07E37}" dt="2026-05-29T16:42:07.266" v="2717" actId="20577"/>
          <ac:spMkLst>
            <pc:docMk/>
            <pc:sldMk cId="3765437093" sldId="289"/>
            <ac:spMk id="13" creationId="{63F91052-73A6-3D87-A437-0F85100676B3}"/>
          </ac:spMkLst>
        </pc:spChg>
        <pc:spChg chg="del">
          <ac:chgData name="Kimberly Jackson" userId="2dbed5f1-dfdd-4514-bc59-e4941189f76c" providerId="ADAL" clId="{E0BCE907-1A51-452F-8793-92332DB07E37}" dt="2026-05-29T16:40:42.493" v="2642" actId="21"/>
          <ac:spMkLst>
            <pc:docMk/>
            <pc:sldMk cId="3765437093" sldId="289"/>
            <ac:spMk id="14" creationId="{C80CC17A-4EF9-7F8F-38F1-045DEBE85598}"/>
          </ac:spMkLst>
        </pc:spChg>
      </pc:sldChg>
      <pc:sldChg chg="addSp delSp modSp add mod modNotesTx">
        <pc:chgData name="Kimberly Jackson" userId="2dbed5f1-dfdd-4514-bc59-e4941189f76c" providerId="ADAL" clId="{E0BCE907-1A51-452F-8793-92332DB07E37}" dt="2026-05-29T18:11:21.214" v="5255" actId="20577"/>
        <pc:sldMkLst>
          <pc:docMk/>
          <pc:sldMk cId="1330566558" sldId="290"/>
        </pc:sldMkLst>
        <pc:spChg chg="mod">
          <ac:chgData name="Kimberly Jackson" userId="2dbed5f1-dfdd-4514-bc59-e4941189f76c" providerId="ADAL" clId="{E0BCE907-1A51-452F-8793-92332DB07E37}" dt="2026-05-29T16:41:40.210" v="2705" actId="20577"/>
          <ac:spMkLst>
            <pc:docMk/>
            <pc:sldMk cId="1330566558" sldId="290"/>
            <ac:spMk id="5" creationId="{593FFAAA-4B0A-F50B-2940-21A3BF256216}"/>
          </ac:spMkLst>
        </pc:spChg>
        <pc:spChg chg="del mod">
          <ac:chgData name="Kimberly Jackson" userId="2dbed5f1-dfdd-4514-bc59-e4941189f76c" providerId="ADAL" clId="{E0BCE907-1A51-452F-8793-92332DB07E37}" dt="2026-05-29T16:41:50.386" v="2708"/>
          <ac:spMkLst>
            <pc:docMk/>
            <pc:sldMk cId="1330566558" sldId="290"/>
            <ac:spMk id="8" creationId="{28D5DC85-ED65-EB40-4EE6-38A09A5B3729}"/>
          </ac:spMkLst>
        </pc:spChg>
        <pc:spChg chg="add mod">
          <ac:chgData name="Kimberly Jackson" userId="2dbed5f1-dfdd-4514-bc59-e4941189f76c" providerId="ADAL" clId="{E0BCE907-1A51-452F-8793-92332DB07E37}" dt="2026-05-29T16:42:03.228" v="2714" actId="20577"/>
          <ac:spMkLst>
            <pc:docMk/>
            <pc:sldMk cId="1330566558" sldId="290"/>
            <ac:spMk id="12" creationId="{AA3F0348-7950-961E-19BF-0F2848E1D52C}"/>
          </ac:spMkLst>
        </pc:spChg>
        <pc:spChg chg="add del">
          <ac:chgData name="Kimberly Jackson" userId="2dbed5f1-dfdd-4514-bc59-e4941189f76c" providerId="ADAL" clId="{E0BCE907-1A51-452F-8793-92332DB07E37}" dt="2026-05-29T16:42:20.354" v="2719" actId="21"/>
          <ac:spMkLst>
            <pc:docMk/>
            <pc:sldMk cId="1330566558" sldId="290"/>
            <ac:spMk id="14" creationId="{795574EF-BD33-E6DB-771F-A6CA84505337}"/>
          </ac:spMkLst>
        </pc:spChg>
        <pc:spChg chg="add mod">
          <ac:chgData name="Kimberly Jackson" userId="2dbed5f1-dfdd-4514-bc59-e4941189f76c" providerId="ADAL" clId="{E0BCE907-1A51-452F-8793-92332DB07E37}" dt="2026-05-29T16:42:42.016" v="2723" actId="1076"/>
          <ac:spMkLst>
            <pc:docMk/>
            <pc:sldMk cId="1330566558" sldId="290"/>
            <ac:spMk id="16" creationId="{C2A09873-F6D3-5BF9-895E-453999C61783}"/>
          </ac:spMkLst>
        </pc:spChg>
      </pc:sldChg>
      <pc:sldChg chg="addSp delSp modSp add mod modNotesTx">
        <pc:chgData name="Kimberly Jackson" userId="2dbed5f1-dfdd-4514-bc59-e4941189f76c" providerId="ADAL" clId="{E0BCE907-1A51-452F-8793-92332DB07E37}" dt="2026-05-29T18:11:47.272" v="5260" actId="20577"/>
        <pc:sldMkLst>
          <pc:docMk/>
          <pc:sldMk cId="4014488942" sldId="291"/>
        </pc:sldMkLst>
        <pc:spChg chg="mod">
          <ac:chgData name="Kimberly Jackson" userId="2dbed5f1-dfdd-4514-bc59-e4941189f76c" providerId="ADAL" clId="{E0BCE907-1A51-452F-8793-92332DB07E37}" dt="2026-05-29T16:43:25.896" v="2778" actId="20577"/>
          <ac:spMkLst>
            <pc:docMk/>
            <pc:sldMk cId="4014488942" sldId="291"/>
            <ac:spMk id="5" creationId="{4DB38FD9-5487-8424-B6C7-F3F62AD54B27}"/>
          </ac:spMkLst>
        </pc:spChg>
        <pc:spChg chg="add mod">
          <ac:chgData name="Kimberly Jackson" userId="2dbed5f1-dfdd-4514-bc59-e4941189f76c" providerId="ADAL" clId="{E0BCE907-1A51-452F-8793-92332DB07E37}" dt="2026-05-29T16:44:02.986" v="2783" actId="255"/>
          <ac:spMkLst>
            <pc:docMk/>
            <pc:sldMk cId="4014488942" sldId="291"/>
            <ac:spMk id="11" creationId="{7B0D4B6D-008E-39CE-2278-F83ACEED68DB}"/>
          </ac:spMkLst>
        </pc:spChg>
        <pc:spChg chg="del">
          <ac:chgData name="Kimberly Jackson" userId="2dbed5f1-dfdd-4514-bc59-e4941189f76c" providerId="ADAL" clId="{E0BCE907-1A51-452F-8793-92332DB07E37}" dt="2026-05-29T16:43:33.444" v="2779" actId="21"/>
          <ac:spMkLst>
            <pc:docMk/>
            <pc:sldMk cId="4014488942" sldId="291"/>
            <ac:spMk id="12" creationId="{6A611327-FDFF-94B6-AF34-E4D86B01D5A6}"/>
          </ac:spMkLst>
        </pc:spChg>
        <pc:spChg chg="add mod">
          <ac:chgData name="Kimberly Jackson" userId="2dbed5f1-dfdd-4514-bc59-e4941189f76c" providerId="ADAL" clId="{E0BCE907-1A51-452F-8793-92332DB07E37}" dt="2026-05-29T16:44:39.904" v="2789" actId="20577"/>
          <ac:spMkLst>
            <pc:docMk/>
            <pc:sldMk cId="4014488942" sldId="291"/>
            <ac:spMk id="14" creationId="{F750E7F2-E739-7690-4140-7B20683F935D}"/>
          </ac:spMkLst>
        </pc:spChg>
        <pc:spChg chg="del mod">
          <ac:chgData name="Kimberly Jackson" userId="2dbed5f1-dfdd-4514-bc59-e4941189f76c" providerId="ADAL" clId="{E0BCE907-1A51-452F-8793-92332DB07E37}" dt="2026-05-29T16:44:18.618" v="2785" actId="21"/>
          <ac:spMkLst>
            <pc:docMk/>
            <pc:sldMk cId="4014488942" sldId="291"/>
            <ac:spMk id="16" creationId="{CF538D25-1A81-70A8-C2E2-7E1A85EA1D90}"/>
          </ac:spMkLst>
        </pc:spChg>
      </pc:sldChg>
      <pc:sldChg chg="addSp delSp modSp add mod modNotesTx">
        <pc:chgData name="Kimberly Jackson" userId="2dbed5f1-dfdd-4514-bc59-e4941189f76c" providerId="ADAL" clId="{E0BCE907-1A51-452F-8793-92332DB07E37}" dt="2026-05-29T18:12:30.583" v="5273" actId="20577"/>
        <pc:sldMkLst>
          <pc:docMk/>
          <pc:sldMk cId="50643192" sldId="292"/>
        </pc:sldMkLst>
        <pc:spChg chg="mod">
          <ac:chgData name="Kimberly Jackson" userId="2dbed5f1-dfdd-4514-bc59-e4941189f76c" providerId="ADAL" clId="{E0BCE907-1A51-452F-8793-92332DB07E37}" dt="2026-05-29T16:46:08.420" v="2834" actId="20577"/>
          <ac:spMkLst>
            <pc:docMk/>
            <pc:sldMk cId="50643192" sldId="292"/>
            <ac:spMk id="5" creationId="{B36C279D-EDA9-695F-DD33-831FBEF3444B}"/>
          </ac:spMkLst>
        </pc:spChg>
        <pc:spChg chg="del">
          <ac:chgData name="Kimberly Jackson" userId="2dbed5f1-dfdd-4514-bc59-e4941189f76c" providerId="ADAL" clId="{E0BCE907-1A51-452F-8793-92332DB07E37}" dt="2026-05-29T16:46:32.229" v="2836" actId="21"/>
          <ac:spMkLst>
            <pc:docMk/>
            <pc:sldMk cId="50643192" sldId="292"/>
            <ac:spMk id="11" creationId="{E5307E0B-3108-6496-6802-C75C297380D1}"/>
          </ac:spMkLst>
        </pc:spChg>
        <pc:spChg chg="add del">
          <ac:chgData name="Kimberly Jackson" userId="2dbed5f1-dfdd-4514-bc59-e4941189f76c" providerId="ADAL" clId="{E0BCE907-1A51-452F-8793-92332DB07E37}" dt="2026-05-29T16:45:59.577" v="2792" actId="21"/>
          <ac:spMkLst>
            <pc:docMk/>
            <pc:sldMk cId="50643192" sldId="292"/>
            <ac:spMk id="12" creationId="{2F1C8B02-2F77-E5B7-1EE7-8A0375C519C1}"/>
          </ac:spMkLst>
        </pc:spChg>
        <pc:spChg chg="del">
          <ac:chgData name="Kimberly Jackson" userId="2dbed5f1-dfdd-4514-bc59-e4941189f76c" providerId="ADAL" clId="{E0BCE907-1A51-452F-8793-92332DB07E37}" dt="2026-05-29T16:46:22.684" v="2835" actId="21"/>
          <ac:spMkLst>
            <pc:docMk/>
            <pc:sldMk cId="50643192" sldId="292"/>
            <ac:spMk id="14" creationId="{75A4B065-EA9B-A881-AB64-85B1E7EEB82C}"/>
          </ac:spMkLst>
        </pc:spChg>
        <pc:graphicFrameChg chg="add mod modGraphic">
          <ac:chgData name="Kimberly Jackson" userId="2dbed5f1-dfdd-4514-bc59-e4941189f76c" providerId="ADAL" clId="{E0BCE907-1A51-452F-8793-92332DB07E37}" dt="2026-05-29T16:47:06.895" v="2843" actId="14100"/>
          <ac:graphicFrameMkLst>
            <pc:docMk/>
            <pc:sldMk cId="50643192" sldId="292"/>
            <ac:graphicFrameMk id="13" creationId="{40F4DEA5-A183-F88C-3452-FFF27243774C}"/>
          </ac:graphicFrameMkLst>
        </pc:graphicFrameChg>
      </pc:sldChg>
      <pc:sldChg chg="addSp delSp modSp add mod modNotesTx">
        <pc:chgData name="Kimberly Jackson" userId="2dbed5f1-dfdd-4514-bc59-e4941189f76c" providerId="ADAL" clId="{E0BCE907-1A51-452F-8793-92332DB07E37}" dt="2026-05-29T18:12:59.879" v="5278" actId="20577"/>
        <pc:sldMkLst>
          <pc:docMk/>
          <pc:sldMk cId="2476531820" sldId="293"/>
        </pc:sldMkLst>
        <pc:spChg chg="mod">
          <ac:chgData name="Kimberly Jackson" userId="2dbed5f1-dfdd-4514-bc59-e4941189f76c" providerId="ADAL" clId="{E0BCE907-1A51-452F-8793-92332DB07E37}" dt="2026-05-29T16:47:47.075" v="2882" actId="20577"/>
          <ac:spMkLst>
            <pc:docMk/>
            <pc:sldMk cId="2476531820" sldId="293"/>
            <ac:spMk id="5" creationId="{D6992218-68D5-5B97-C9CA-72499B2550D0}"/>
          </ac:spMkLst>
        </pc:spChg>
        <pc:graphicFrameChg chg="add mod modGraphic">
          <ac:chgData name="Kimberly Jackson" userId="2dbed5f1-dfdd-4514-bc59-e4941189f76c" providerId="ADAL" clId="{E0BCE907-1A51-452F-8793-92332DB07E37}" dt="2026-05-29T16:48:22.450" v="2887" actId="14100"/>
          <ac:graphicFrameMkLst>
            <pc:docMk/>
            <pc:sldMk cId="2476531820" sldId="293"/>
            <ac:graphicFrameMk id="8" creationId="{A0E1A40D-4801-A75D-EE9F-E079E3DAC8DE}"/>
          </ac:graphicFrameMkLst>
        </pc:graphicFrameChg>
        <pc:graphicFrameChg chg="del">
          <ac:chgData name="Kimberly Jackson" userId="2dbed5f1-dfdd-4514-bc59-e4941189f76c" providerId="ADAL" clId="{E0BCE907-1A51-452F-8793-92332DB07E37}" dt="2026-05-29T16:47:53.637" v="2883" actId="21"/>
          <ac:graphicFrameMkLst>
            <pc:docMk/>
            <pc:sldMk cId="2476531820" sldId="293"/>
            <ac:graphicFrameMk id="13" creationId="{AAF1E724-251F-D181-EC6E-F8183543B508}"/>
          </ac:graphicFrameMkLst>
        </pc:graphicFrameChg>
      </pc:sldChg>
      <pc:sldChg chg="addSp delSp modSp add mod modNotesTx">
        <pc:chgData name="Kimberly Jackson" userId="2dbed5f1-dfdd-4514-bc59-e4941189f76c" providerId="ADAL" clId="{E0BCE907-1A51-452F-8793-92332DB07E37}" dt="2026-05-29T18:10:17.662" v="5242" actId="20577"/>
        <pc:sldMkLst>
          <pc:docMk/>
          <pc:sldMk cId="1611507424" sldId="294"/>
        </pc:sldMkLst>
        <pc:spChg chg="mod">
          <ac:chgData name="Kimberly Jackson" userId="2dbed5f1-dfdd-4514-bc59-e4941189f76c" providerId="ADAL" clId="{E0BCE907-1A51-452F-8793-92332DB07E37}" dt="2026-05-29T16:51:22.521" v="3027" actId="20577"/>
          <ac:spMkLst>
            <pc:docMk/>
            <pc:sldMk cId="1611507424" sldId="294"/>
            <ac:spMk id="5" creationId="{348103BF-DA75-042C-E214-597C51E05FE7}"/>
          </ac:spMkLst>
        </pc:spChg>
        <pc:spChg chg="del">
          <ac:chgData name="Kimberly Jackson" userId="2dbed5f1-dfdd-4514-bc59-e4941189f76c" providerId="ADAL" clId="{E0BCE907-1A51-452F-8793-92332DB07E37}" dt="2026-05-29T16:51:29.131" v="3028" actId="21"/>
          <ac:spMkLst>
            <pc:docMk/>
            <pc:sldMk cId="1611507424" sldId="294"/>
            <ac:spMk id="8" creationId="{180FEDDB-BAFB-272A-78E2-F707465BD9E1}"/>
          </ac:spMkLst>
        </pc:spChg>
        <pc:spChg chg="add mod">
          <ac:chgData name="Kimberly Jackson" userId="2dbed5f1-dfdd-4514-bc59-e4941189f76c" providerId="ADAL" clId="{E0BCE907-1A51-452F-8793-92332DB07E37}" dt="2026-05-29T16:52:18.838" v="3040" actId="20577"/>
          <ac:spMkLst>
            <pc:docMk/>
            <pc:sldMk cId="1611507424" sldId="294"/>
            <ac:spMk id="12" creationId="{92C68778-0DBA-4089-F368-7119898AAFB9}"/>
          </ac:spMkLst>
        </pc:spChg>
        <pc:spChg chg="add del">
          <ac:chgData name="Kimberly Jackson" userId="2dbed5f1-dfdd-4514-bc59-e4941189f76c" providerId="ADAL" clId="{E0BCE907-1A51-452F-8793-92332DB07E37}" dt="2026-05-29T16:52:32.032" v="3042" actId="21"/>
          <ac:spMkLst>
            <pc:docMk/>
            <pc:sldMk cId="1611507424" sldId="294"/>
            <ac:spMk id="14" creationId="{AAE03396-933E-E511-FF26-8D0BB3634526}"/>
          </ac:spMkLst>
        </pc:spChg>
        <pc:spChg chg="add mod">
          <ac:chgData name="Kimberly Jackson" userId="2dbed5f1-dfdd-4514-bc59-e4941189f76c" providerId="ADAL" clId="{E0BCE907-1A51-452F-8793-92332DB07E37}" dt="2026-05-29T16:52:51.335" v="3046" actId="1076"/>
          <ac:spMkLst>
            <pc:docMk/>
            <pc:sldMk cId="1611507424" sldId="294"/>
            <ac:spMk id="16" creationId="{2EE3C114-89D4-0C13-311F-8915F04D884D}"/>
          </ac:spMkLst>
        </pc:spChg>
      </pc:sldChg>
      <pc:sldChg chg="addSp delSp modSp add mod modNotesTx">
        <pc:chgData name="Kimberly Jackson" userId="2dbed5f1-dfdd-4514-bc59-e4941189f76c" providerId="ADAL" clId="{E0BCE907-1A51-452F-8793-92332DB07E37}" dt="2026-05-29T18:15:20.687" v="5302" actId="20577"/>
        <pc:sldMkLst>
          <pc:docMk/>
          <pc:sldMk cId="639941897" sldId="295"/>
        </pc:sldMkLst>
        <pc:spChg chg="mod">
          <ac:chgData name="Kimberly Jackson" userId="2dbed5f1-dfdd-4514-bc59-e4941189f76c" providerId="ADAL" clId="{E0BCE907-1A51-452F-8793-92332DB07E37}" dt="2026-05-29T16:54:12.443" v="3097" actId="20577"/>
          <ac:spMkLst>
            <pc:docMk/>
            <pc:sldMk cId="639941897" sldId="295"/>
            <ac:spMk id="5" creationId="{481F1D4F-6934-51F9-EEF7-D0CA8B7B2DC7}"/>
          </ac:spMkLst>
        </pc:spChg>
        <pc:spChg chg="add mod">
          <ac:chgData name="Kimberly Jackson" userId="2dbed5f1-dfdd-4514-bc59-e4941189f76c" providerId="ADAL" clId="{E0BCE907-1A51-452F-8793-92332DB07E37}" dt="2026-05-29T16:54:50.200" v="3109" actId="20577"/>
          <ac:spMkLst>
            <pc:docMk/>
            <pc:sldMk cId="639941897" sldId="295"/>
            <ac:spMk id="11" creationId="{19588F29-7821-F43E-C767-4DF183B7DE37}"/>
          </ac:spMkLst>
        </pc:spChg>
        <pc:spChg chg="add mod">
          <ac:chgData name="Kimberly Jackson" userId="2dbed5f1-dfdd-4514-bc59-e4941189f76c" providerId="ADAL" clId="{E0BCE907-1A51-452F-8793-92332DB07E37}" dt="2026-05-29T16:55:13.818" v="3114" actId="14100"/>
          <ac:spMkLst>
            <pc:docMk/>
            <pc:sldMk cId="639941897" sldId="295"/>
            <ac:spMk id="13" creationId="{8DD9EDC4-79C5-67DA-8FA9-F2F37FA6EA16}"/>
          </ac:spMkLst>
        </pc:spChg>
        <pc:spChg chg="del">
          <ac:chgData name="Kimberly Jackson" userId="2dbed5f1-dfdd-4514-bc59-e4941189f76c" providerId="ADAL" clId="{E0BCE907-1A51-452F-8793-92332DB07E37}" dt="2026-05-29T16:54:19.271" v="3098" actId="21"/>
          <ac:spMkLst>
            <pc:docMk/>
            <pc:sldMk cId="639941897" sldId="295"/>
            <ac:spMk id="14" creationId="{2859A6C5-77F9-DF2D-7468-523C1E2370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29.05.2026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4000" b="1" dirty="0"/>
              <a:t>Welcome, everyone, to Club Secretary 101.</a:t>
            </a:r>
          </a:p>
          <a:p>
            <a:endParaRPr lang="en-US" sz="4000" b="1" dirty="0"/>
          </a:p>
          <a:p>
            <a:r>
              <a:rPr lang="en-US" sz="4000" b="1" dirty="0"/>
              <a:t>Whether this is your first time serving as secretary or you’re returning with new perspective, this session is designed to help you begin your year with clarity and confidence.</a:t>
            </a:r>
          </a:p>
          <a:p>
            <a:endParaRPr lang="en-US" sz="4000" b="1" dirty="0"/>
          </a:p>
          <a:p>
            <a:r>
              <a:rPr lang="en-US" sz="4000" b="1" dirty="0"/>
              <a:t>Today’s training is meant to feel comfortable, welcoming and practical. </a:t>
            </a:r>
          </a:p>
          <a:p>
            <a:endParaRPr lang="en-US" sz="4000" b="1" dirty="0"/>
          </a:p>
          <a:p>
            <a:r>
              <a:rPr lang="en-US" sz="4000" b="1" dirty="0"/>
              <a:t>You don’t need to know everything right away — that’s exactly what this session is for. </a:t>
            </a:r>
          </a:p>
          <a:p>
            <a:endParaRPr lang="en-US" sz="4000" b="1" dirty="0"/>
          </a:p>
          <a:p>
            <a:r>
              <a:rPr lang="en-US" sz="4000" b="1" dirty="0"/>
              <a:t>By the end of today, you’ll have a solid understanding of what the club secretary does, where to focus your attention and which tools and systems will support you throughout the year.</a:t>
            </a:r>
          </a:p>
          <a:p>
            <a:endParaRPr lang="en-US" sz="4000" b="1" dirty="0"/>
          </a:p>
          <a:p>
            <a:r>
              <a:rPr lang="en-US" sz="4000" b="1" dirty="0"/>
              <a:t>Most importantly, I want you to feel confident that you are not doing this alone. </a:t>
            </a:r>
          </a:p>
          <a:p>
            <a:endParaRPr lang="en-US" sz="4000" b="1" dirty="0"/>
          </a:p>
          <a:p>
            <a:r>
              <a:rPr lang="en-US" sz="4000" b="1" dirty="0"/>
              <a:t>Kiwanis has a full network of leaders and resources ready to support you in this role.</a:t>
            </a:r>
          </a:p>
          <a:p>
            <a:endParaRPr lang="en-US" sz="4000" b="1" dirty="0"/>
          </a:p>
          <a:p>
            <a:r>
              <a:rPr lang="en-US" sz="4000" b="1" dirty="0"/>
              <a:t>Let’s go ahead and get started.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Let's start at the beginning of the year, when the club secretary lays the foundation for strong administrative operations. </a:t>
            </a:r>
          </a:p>
          <a:p>
            <a:endParaRPr lang="en-US" dirty="0"/>
          </a:p>
          <a:p>
            <a:r>
              <a:rPr lang="en-US" dirty="0"/>
              <a:t>During this time, the secretary should align with officers on responsibilities and communication expectations. They also participate in the president’s planning conference so the entire leadership team starts the year on the same page.</a:t>
            </a:r>
          </a:p>
          <a:p>
            <a:endParaRPr lang="en-US" dirty="0"/>
          </a:p>
          <a:p>
            <a:r>
              <a:rPr lang="en-US" dirty="0"/>
              <a:t>Next, the secretary reviews the essential documents that guide club operations — bylaws, past records, officer entries and the current membership roster. </a:t>
            </a:r>
          </a:p>
          <a:p>
            <a:endParaRPr lang="en-US" dirty="0"/>
          </a:p>
          <a:p>
            <a:r>
              <a:rPr lang="en-US" dirty="0"/>
              <a:t>They also collect files from the outgoing secretary and confirm all club information in Kiwanis Engage to ensure accuracy moving forward.</a:t>
            </a:r>
          </a:p>
          <a:p>
            <a:endParaRPr lang="en-US" dirty="0"/>
          </a:p>
          <a:p>
            <a:r>
              <a:rPr lang="en-US" dirty="0"/>
              <a:t>This period is also when the secretary establishes the systems the club will rely on all year. </a:t>
            </a:r>
          </a:p>
          <a:p>
            <a:endParaRPr lang="en-US" dirty="0"/>
          </a:p>
          <a:p>
            <a:r>
              <a:rPr lang="en-US" dirty="0"/>
              <a:t>That includes setting up structures for agendas, minutes, documentation and record storage. </a:t>
            </a:r>
          </a:p>
          <a:p>
            <a:endParaRPr lang="en-US" dirty="0"/>
          </a:p>
          <a:p>
            <a:r>
              <a:rPr lang="en-US" dirty="0"/>
              <a:t>Additionally, the secretary prepares the annual club calendar, reporting expectations and new-member induction procedures and establishes the communication channels members will depend on.</a:t>
            </a:r>
          </a:p>
          <a:p>
            <a:endParaRPr lang="en-US" dirty="0"/>
          </a:p>
          <a:p>
            <a:r>
              <a:rPr lang="en-US" dirty="0"/>
              <a:t>All of this early-year work creates the clarity, organization and readiness needed for a smooth year ahead.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14BCF-6B2B-AA8D-CAEE-AC6C706A9E8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C4AFF3-65AF-26B7-925D-829A1B0CBB2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203FDEB-9A4C-633E-ACE7-7192E2B0724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2D441D7-2AAE-7884-1D0A-C150480E2EF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F9716BC-9F5C-F092-0B73-E79E1049F07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Your work in Kiwanis Engage begins by visiting Kiwanis.org and clicking “Access Kiwanis Engage online reporting” button.  Once signed in, you’ll select your club from the profile menu (in the upper left corner) and then review the different club officer features.</a:t>
            </a:r>
          </a:p>
          <a:p>
            <a:endParaRPr lang="en-US" dirty="0"/>
          </a:p>
          <a:p>
            <a:r>
              <a:rPr lang="en-US" dirty="0"/>
              <a:t>Start by exploring each section – Background checks, club bylaws, Club Details, Club Leadership Roles, Finances, Member Admin, Monthly &amp; Annual Reports and Service Leadership Programs – to understand where everything is located.</a:t>
            </a:r>
          </a:p>
          <a:p>
            <a:endParaRPr lang="en-US" dirty="0"/>
          </a:p>
          <a:p>
            <a:r>
              <a:rPr lang="en-US" dirty="0"/>
              <a:t>Spend a few minutes opening each tab so you become familiar with how the pages are organized and how they respond when you make a selection.</a:t>
            </a:r>
          </a:p>
          <a:p>
            <a:endParaRPr lang="en-US" dirty="0"/>
          </a:p>
          <a:p>
            <a:r>
              <a:rPr lang="en-US" dirty="0"/>
              <a:t>Before entering or editing any data, verify that officer roles and permissions are correct.</a:t>
            </a:r>
          </a:p>
          <a:p>
            <a:endParaRPr lang="en-US" dirty="0"/>
          </a:p>
          <a:p>
            <a:r>
              <a:rPr lang="en-US" dirty="0"/>
              <a:t>Open the Club Leadership Roles tab and check that each officer listed is in the correct position with accurate term dates.  If you find missing roles, duplicate entries or outdated information, update them right away.  This ensures that your leadership team has the proper access to complete their duties.</a:t>
            </a:r>
          </a:p>
          <a:p>
            <a:endParaRPr lang="en-US" dirty="0"/>
          </a:p>
          <a:p>
            <a:r>
              <a:rPr lang="en-US" dirty="0"/>
              <a:t>Once you’ve reviewed officer information, also confirm that all individuals who are required to have a Kiwanis-approved background check have one on file through the Background Checks tab.  This is especially important for advisors and anyone working directly with youth.</a:t>
            </a:r>
          </a:p>
          <a:p>
            <a:endParaRPr lang="en-US" dirty="0"/>
          </a:p>
          <a:p>
            <a:r>
              <a:rPr lang="en-US" dirty="0"/>
              <a:t>Updating this early prevents compliance issues and ensures your club meets Youth Protection Guidelines.  Make it a habit to check these regularly to avoid surprises and keep your club’s records accurate.  This Foundational orientation to Engage helps you feel confident navigating the system before you begin entering reports, updating membership information or tracking club activities.</a:t>
            </a:r>
          </a:p>
        </p:txBody>
      </p:sp>
      <p:sp>
        <p:nvSpPr>
          <p:cNvPr id="6" name="Footer Placeholder 5">
            <a:extLst>
              <a:ext uri="{FF2B5EF4-FFF2-40B4-BE49-F238E27FC236}">
                <a16:creationId xmlns:a16="http://schemas.microsoft.com/office/drawing/2014/main" id="{681C4302-AD92-BB68-0C2F-E5F17240946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4A99CEC-D0B4-7AE4-75FD-50401F9825B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86158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9D458-F963-BED3-5FF2-11C72A9609F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76B282-78F2-F44E-8293-351E5C1DC67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E0EBD24-3C1E-6424-A590-91147B2FA0D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64655A1-7763-787D-D609-3985DFB13FB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BF28CE1-FA25-71C7-9599-204AA93EC0C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club secretary, your role is essential to preparing for and supporting effective club meetings. Before each meeting, you’ll collaborate with the club president and the program committee chair to build a clear agenda. The president will share the business items that need attention, while the program committee chair will provide details about speakers, guests, special activities, setup needs, and designated greeters. Once the agenda is finalized, you’ll send it to members ahead of time so they know what to expect. </a:t>
            </a:r>
          </a:p>
          <a:p>
            <a:endParaRPr lang="en-US" dirty="0"/>
          </a:p>
          <a:p>
            <a:r>
              <a:rPr lang="en-US" dirty="0"/>
              <a:t>During the meeting, your focus shifts to documentation. You’ll take attendance and record minutes, capturing motions, votes, decisions and any follow-up tasks assigned. You’ll also note recognitions, announcements and guest information so the official record is complete. You help support meeting flow by ensuring any needed documents or reports are available. </a:t>
            </a:r>
          </a:p>
          <a:p>
            <a:endParaRPr lang="en-US" dirty="0"/>
          </a:p>
          <a:p>
            <a:r>
              <a:rPr lang="en-US" dirty="0"/>
              <a:t>After the meeting, you’ll use this information to complete the Monthly Club Report in Kiwanis Engage, where attendance, activities and required updates are formally recorded. Together, these steps ensure your meetings are organized, accurate and fully documented</a:t>
            </a:r>
          </a:p>
        </p:txBody>
      </p:sp>
      <p:sp>
        <p:nvSpPr>
          <p:cNvPr id="6" name="Footer Placeholder 5">
            <a:extLst>
              <a:ext uri="{FF2B5EF4-FFF2-40B4-BE49-F238E27FC236}">
                <a16:creationId xmlns:a16="http://schemas.microsoft.com/office/drawing/2014/main" id="{4D1960AC-9FD0-184F-A914-BAB05917838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4984EFB-31B6-2502-1EF7-5F23F3CA0B1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49011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0AE3E-D338-4AAF-DEDB-5A8D9964343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E01D17-97AB-5B1B-641C-4E499BA88A2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D2C1DC0-682C-A82A-A2D7-E71E3FF9F97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7248D56-407C-88EE-D6D4-7CECD6ECBC4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41F32E6-0C8E-503B-A702-E114CFAD177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For the monthly board meeting, you will have several additional responsibilities as secretary. </a:t>
            </a:r>
          </a:p>
          <a:p>
            <a:endParaRPr lang="en-US" dirty="0"/>
          </a:p>
          <a:p>
            <a:r>
              <a:rPr lang="en-US" dirty="0"/>
              <a:t>You’ll begin by working with the club president to create a clear, organized agenda that reflects all business requiring board action. Once the agenda is finalized, you will email it — along with the previous month’s board minutes and a meeting reminder — to each board member so they are prepared for the discussion. </a:t>
            </a:r>
          </a:p>
          <a:p>
            <a:endParaRPr lang="en-US" dirty="0"/>
          </a:p>
          <a:p>
            <a:r>
              <a:rPr lang="en-US" dirty="0"/>
              <a:t>Ahead of the meeting, you will also sort and organize all club correspondence, bills, financial documents, committee reports and any materials that need to be presented or referenced. Preparing these items ensures the board has the information they need to make informed decisions. </a:t>
            </a:r>
          </a:p>
          <a:p>
            <a:endParaRPr lang="en-US" dirty="0"/>
          </a:p>
          <a:p>
            <a:r>
              <a:rPr lang="en-US" dirty="0"/>
              <a:t>During the meeting, you will take attendance and record complete, accurate minutes that capture motions, votes, approvals, committee reports, financial actions and follow-up assignments. You may also need to note recognitions, announcements or important updates shared during the meeting. </a:t>
            </a:r>
          </a:p>
          <a:p>
            <a:endParaRPr lang="en-US" dirty="0"/>
          </a:p>
          <a:p>
            <a:r>
              <a:rPr lang="en-US" dirty="0"/>
              <a:t>Finally, you will collect all information necessary for the Monthly Club Report in Kiwanis Engage. This includes board decisions, membership updates, service activities and any required reporting items that must be submitted to Kiwanis International. These steps ensure each board meeting is well-organized, well-documented and properly reported, supporting strong club governance throughout the year</a:t>
            </a:r>
          </a:p>
        </p:txBody>
      </p:sp>
      <p:sp>
        <p:nvSpPr>
          <p:cNvPr id="6" name="Footer Placeholder 5">
            <a:extLst>
              <a:ext uri="{FF2B5EF4-FFF2-40B4-BE49-F238E27FC236}">
                <a16:creationId xmlns:a16="http://schemas.microsoft.com/office/drawing/2014/main" id="{B2637772-8D69-D23A-5433-34F51CDF32F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1EFEEFC-02EA-5367-2727-D7F001E79F2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34778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9C80-2FE1-2F74-549D-3C432C5A5A4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9FD5BA-7ABF-275C-1A28-BC44C1A0BC1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4772102-BB27-01DE-83A3-B2E426641B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6EE58D1-9293-808E-22FE-9C83C42E002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EA47CCB-0061-53E4-4C40-43C1DD50FD0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part of effective record keeping, it’s important to understand what documents must be maintained and how they should be organized. Begin by keeping all club correspondence — both paper and email — including district and Kiwanis International communications, convention materials and SLP program documents. These communications keep your club informed and connected within the broader Kiwanis community. </a:t>
            </a:r>
          </a:p>
          <a:p>
            <a:endParaRPr lang="en-US" dirty="0"/>
          </a:p>
          <a:p>
            <a:r>
              <a:rPr lang="en-US" dirty="0"/>
              <a:t>Next, establish a filing system that keeps your operational documents organized and accessible throughout the year. Create clear folders — digital, paper or both — for agendas, minutes, attendance, correspondence, financial records and permanent documents. Many clubs use cloud-based tools like Google Drive or SharePoint to centralize files and make sharing easier for officers and committees. A well-organized archive prevents confusion, supports smoother administration and protects the club’s historical records for future leaders. </a:t>
            </a:r>
          </a:p>
          <a:p>
            <a:endParaRPr lang="en-US" dirty="0"/>
          </a:p>
          <a:p>
            <a:r>
              <a:rPr lang="en-US" dirty="0"/>
              <a:t>This is also the time to determine how incoming mail and digital communications will be sorted and stored so that important information is never lost or overlooked. For email specifically, consider creating dedicated, role-based accounts — such as a club secretary email address — so the inbox can be passed from year to year. Some clubs create free Google accounts for club roles, which makes shared drives easier to manage and greatly simplifies leadership transitions</a:t>
            </a:r>
          </a:p>
        </p:txBody>
      </p:sp>
      <p:sp>
        <p:nvSpPr>
          <p:cNvPr id="6" name="Footer Placeholder 5">
            <a:extLst>
              <a:ext uri="{FF2B5EF4-FFF2-40B4-BE49-F238E27FC236}">
                <a16:creationId xmlns:a16="http://schemas.microsoft.com/office/drawing/2014/main" id="{E25B99D7-505C-BFBB-7F32-156FE9EB0CC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E31DC18-3375-E98B-5B99-1A9E4511B05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52186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32AD4-69F9-37BE-3D35-7347112272F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159BA8-BD71-78EB-B584-2A95A19F576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DA8F7D3-CCC8-FA1C-8AAC-2AE29CB45C7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D34CD68-349A-2C56-B272-13EC225D1C7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67514EF-F0DF-6D6C-C9D0-80B1550564E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Maintaining accurate club records includes supporting the treasurer with membership and billing tasks in Kiwanis Engage. As secretary, you’ll help keep the club roster and contact information accurate, which ensures dues are calculated correctly for every member. </a:t>
            </a:r>
          </a:p>
          <a:p>
            <a:endParaRPr lang="en-US" dirty="0"/>
          </a:p>
          <a:p>
            <a:r>
              <a:rPr lang="en-US" dirty="0"/>
              <a:t>In Engage, you can also access the club’s open invoices, allowing you to view, print and track payments throughout the year. This helps both you and the treasurer stay aware of who has paid and who still has outstanding balances. If corrections are needed, such as changes to member status or adjustments to billing amounts, you can also request invoice updates directly within the system.</a:t>
            </a:r>
          </a:p>
        </p:txBody>
      </p:sp>
      <p:sp>
        <p:nvSpPr>
          <p:cNvPr id="6" name="Footer Placeholder 5">
            <a:extLst>
              <a:ext uri="{FF2B5EF4-FFF2-40B4-BE49-F238E27FC236}">
                <a16:creationId xmlns:a16="http://schemas.microsoft.com/office/drawing/2014/main" id="{74FFFBFB-2B7E-97F0-D3FC-C33A7B486C6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6D9FD28-7E67-9649-1DE9-D3565C63E1A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17333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Once these structures are in place, the secretary shifts from setting up the year to maintaining it. </a:t>
            </a:r>
          </a:p>
          <a:p>
            <a:endParaRPr lang="en-US" dirty="0"/>
          </a:p>
          <a:p>
            <a:r>
              <a:rPr lang="en-US" dirty="0"/>
              <a:t>This brings us to the middle of the year.</a:t>
            </a:r>
          </a:p>
          <a:p>
            <a:endParaRPr lang="en-US" dirty="0"/>
          </a:p>
          <a:p>
            <a:r>
              <a:rPr lang="en-US" dirty="0"/>
              <a:t>In the middle of the year, the secretary’s focus is on steady, accurate administrative management. </a:t>
            </a:r>
          </a:p>
          <a:p>
            <a:endParaRPr lang="en-US" dirty="0"/>
          </a:p>
          <a:p>
            <a:r>
              <a:rPr lang="en-US" dirty="0"/>
              <a:t>This includes maintaining minutes, attendance, roster updates, project records and all club correspondence so communication and documentation remain consistent.</a:t>
            </a:r>
          </a:p>
          <a:p>
            <a:endParaRPr lang="en-US" dirty="0"/>
          </a:p>
          <a:p>
            <a:r>
              <a:rPr lang="en-US" dirty="0"/>
              <a:t>Throughout this period, the secretary submits monthly reports to Kiwanis International, provides ongoing communication support for officers, committees and members, and ensures information flows smoothly across the entire club.</a:t>
            </a:r>
          </a:p>
          <a:p>
            <a:endParaRPr lang="en-US" dirty="0"/>
          </a:p>
          <a:p>
            <a:r>
              <a:rPr lang="en-US" dirty="0"/>
              <a:t>The secretary also attends and documents board meetings, capturing decisions and follow-up actions, and partners with the treasurer to keep dues and billing records current. </a:t>
            </a:r>
          </a:p>
          <a:p>
            <a:endParaRPr lang="en-US" dirty="0"/>
          </a:p>
          <a:p>
            <a:r>
              <a:rPr lang="en-US" dirty="0"/>
              <a:t>They continue updating the club calendar as events evolve and track recognitions and member milestones so accomplishments are acknowledged.</a:t>
            </a:r>
          </a:p>
          <a:p>
            <a:endParaRPr lang="en-US" dirty="0"/>
          </a:p>
          <a:p>
            <a:r>
              <a:rPr lang="en-US" dirty="0"/>
              <a:t>Additional responsibilities during this time include distributing convention materials and ensuring official communications reach the people who need them.</a:t>
            </a:r>
          </a:p>
          <a:p>
            <a:endParaRPr lang="en-US" dirty="0"/>
          </a:p>
          <a:p>
            <a:r>
              <a:rPr lang="en-US" dirty="0"/>
              <a:t>All of this keeps the club operating with stability, transparency and accuracy as the year progresses.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5635E-01DD-9602-F755-393C727EDE0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2101C8-1A58-E924-7709-FBDA1379C99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1C12498-B095-6FBB-4544-9CCDA23FD8B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B88BC8B-3A64-B1F6-6547-3C903E5BA37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C0D510A-4E87-17FD-2637-F661847A8D9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the club secretary, one of your ongoing administrative duties is maintaining the most current version of your club’s bylaws. </a:t>
            </a:r>
          </a:p>
          <a:p>
            <a:endParaRPr lang="en-US" dirty="0"/>
          </a:p>
          <a:p>
            <a:r>
              <a:rPr lang="en-US" dirty="0"/>
              <a:t>Start by reviewing your bylaws at least once each year—ideally at the beginning of your term—to confirm they align with Kiwanis International’s Standard Form for Club Bylaws. If your club has older bylaws, or if district or international policy has changed, revisions may be needed. Work with the club president and the board to coordinate updates. This may include adjusting committee structures, meeting procedures, membership rules or officer responsibilities. </a:t>
            </a:r>
          </a:p>
          <a:p>
            <a:endParaRPr lang="en-US" dirty="0"/>
          </a:p>
          <a:p>
            <a:r>
              <a:rPr lang="en-US" dirty="0"/>
              <a:t>Once revisions are drafted, follow your club’s process for approval, which typically includes a board vote and a vote of the club membership. </a:t>
            </a:r>
          </a:p>
          <a:p>
            <a:endParaRPr lang="en-US" dirty="0"/>
          </a:p>
          <a:p>
            <a:r>
              <a:rPr lang="en-US" dirty="0"/>
              <a:t>After the updated bylaws are approved, your role is to submit the revised document to Kiwanis International using the upload link on Kiwanis Engage. Clubs should receive a confirmation link from member services after submitting. This step ensures your club is officially compliant and that Kiwanis International has the correct version on file. Finally, store the updated final bylaws in your permanent club records and your shared digital folders so officers and members have easy access.</a:t>
            </a:r>
          </a:p>
        </p:txBody>
      </p:sp>
      <p:sp>
        <p:nvSpPr>
          <p:cNvPr id="6" name="Footer Placeholder 5">
            <a:extLst>
              <a:ext uri="{FF2B5EF4-FFF2-40B4-BE49-F238E27FC236}">
                <a16:creationId xmlns:a16="http://schemas.microsoft.com/office/drawing/2014/main" id="{156FC22E-6AB7-B126-E39E-819AF79BC7B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999D3CE-25AE-52CA-3383-47B322A93EB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95707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9E68B-BF4B-2DF2-F401-475DC0B59F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868E6F-B5C8-F3E1-68A7-A32549BF02D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AA7B7C9-EC9F-FA41-A863-7D5C735F060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5083870-2271-EA20-AEDE-AF8B7DA6931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4ECE540-AA51-E440-1822-EF0A09369AD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Membership updates are another essential part of the club secretary’s responsibilities. You can maintain your club’s membership through the Member Admin tab. </a:t>
            </a:r>
          </a:p>
          <a:p>
            <a:endParaRPr lang="en-US" dirty="0"/>
          </a:p>
          <a:p>
            <a:r>
              <a:rPr lang="en-US" dirty="0"/>
              <a:t>This is where you document new members, member inductions, resignations and status changes such as leaves of absence. All membership changes should be added to the club roster first so that Engage reflects the correct information in the Monthly Report. </a:t>
            </a:r>
          </a:p>
        </p:txBody>
      </p:sp>
      <p:sp>
        <p:nvSpPr>
          <p:cNvPr id="6" name="Footer Placeholder 5">
            <a:extLst>
              <a:ext uri="{FF2B5EF4-FFF2-40B4-BE49-F238E27FC236}">
                <a16:creationId xmlns:a16="http://schemas.microsoft.com/office/drawing/2014/main" id="{01D8D0BC-CF3D-E459-BE84-86CE2E6A3FC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85B44A5-C56D-64B3-41DC-00D42136607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2187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EF27B-7E8C-0863-7FD1-27AAF575ADB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117790-857A-A159-39D8-9A6F89CFEA8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5795813-430F-15B1-6A2F-BEEFA5D76E2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E84C61C-263C-F78D-5896-13E092CB0F0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5CFE006-841B-3271-56EB-5A330F712B8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the year winds down, the secretary’s role shifts again — this time toward transition and closure. This leads us into the final part of the year.</a:t>
            </a:r>
          </a:p>
          <a:p>
            <a:endParaRPr lang="en-US" dirty="0"/>
          </a:p>
          <a:p>
            <a:r>
              <a:rPr lang="en-US" dirty="0"/>
              <a:t>At the end of the year, the club secretary’s focus is on wrapping up club business and preparing for leadership continuity. </a:t>
            </a:r>
          </a:p>
          <a:p>
            <a:endParaRPr lang="en-US" dirty="0"/>
          </a:p>
          <a:p>
            <a:r>
              <a:rPr lang="en-US" dirty="0"/>
              <a:t>This includes completing year-end reports, updating permanent files and organizing materials so the incoming secretary has everything they need to start strong.</a:t>
            </a:r>
          </a:p>
          <a:p>
            <a:endParaRPr lang="en-US" dirty="0"/>
          </a:p>
          <a:p>
            <a:r>
              <a:rPr lang="en-US" dirty="0"/>
              <a:t>The secretary also records officer election results and updates officer information with Kiwanis International to ensure the new leadership is properly documented. </a:t>
            </a:r>
          </a:p>
          <a:p>
            <a:endParaRPr lang="en-US" dirty="0"/>
          </a:p>
          <a:p>
            <a:r>
              <a:rPr lang="en-US" dirty="0"/>
              <a:t>To support the club’s transition, the secretary helps plan the officer installation ceremony and coordinates member awards and recognitions.</a:t>
            </a:r>
          </a:p>
          <a:p>
            <a:endParaRPr lang="en-US" dirty="0"/>
          </a:p>
          <a:p>
            <a:r>
              <a:rPr lang="en-US" dirty="0"/>
              <a:t>During this time, the secretary also reviews the full year’s board actions and verifies that all documentation is complete, accurate and filed correctly. </a:t>
            </a:r>
          </a:p>
          <a:p>
            <a:endParaRPr lang="en-US" dirty="0"/>
          </a:p>
          <a:p>
            <a:r>
              <a:rPr lang="en-US" dirty="0"/>
              <a:t>The Leadership Guide and Secretary Checklist serve as key references to ensure every required task is finished before the term closes.</a:t>
            </a:r>
          </a:p>
          <a:p>
            <a:endParaRPr lang="en-US" dirty="0"/>
          </a:p>
          <a:p>
            <a:r>
              <a:rPr lang="en-US" dirty="0"/>
              <a:t>This thorough end-of-year closeout helps the club remain stable, organized and ready for the next leadership team to succeed.</a:t>
            </a:r>
          </a:p>
        </p:txBody>
      </p:sp>
      <p:sp>
        <p:nvSpPr>
          <p:cNvPr id="6" name="Footer Placeholder 5">
            <a:extLst>
              <a:ext uri="{FF2B5EF4-FFF2-40B4-BE49-F238E27FC236}">
                <a16:creationId xmlns:a16="http://schemas.microsoft.com/office/drawing/2014/main" id="{078E4CF2-3F4D-546C-2AB6-4CA7CD95D43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D750908-3A1C-E820-E4C7-5B5DC24E580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61739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For virtual training, please mute participants and use the chat box for virtual education participation.)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7B3D8-2BB5-A675-E6F3-4BC23E17C75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7B4E1F-B74B-5D83-BCC5-F8D9D722AE5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A9FFA10-B60F-7E0A-AA29-8F10F76535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A20C479-35C4-26EA-A673-108084CFCD2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4D10F52-F2DB-B46E-8C3F-7974EE7ADE8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club secretary, you help ensure the officer installation ceremony is well-organized and runs smoothly. </a:t>
            </a:r>
          </a:p>
          <a:p>
            <a:endParaRPr lang="en-US" dirty="0"/>
          </a:p>
          <a:p>
            <a:r>
              <a:rPr lang="en-US" dirty="0"/>
              <a:t>Begin by coordinating with the president, board and lieutenant governor, who often leads or participates in the installation. Confirm the ceremony date early so the lieutenant governor can plan to attend, as their presence adds significance and connection to the district. </a:t>
            </a:r>
          </a:p>
          <a:p>
            <a:endParaRPr lang="en-US" dirty="0"/>
          </a:p>
          <a:p>
            <a:r>
              <a:rPr lang="en-US" dirty="0"/>
              <a:t>Prepare an accurate list of incoming officers, including their titles and term dates, and share it with the lieutenant governor or whoever will conduct the ceremony. You will also organize the materials needed—such as the installation script, certificates, programs, agendas or recognition items. If your club invites other dignitaries, such as district officers or community partners, you may help confirm their participation and ensure they have the information needed for the event. </a:t>
            </a:r>
          </a:p>
          <a:p>
            <a:endParaRPr lang="en-US" dirty="0"/>
          </a:p>
          <a:p>
            <a:r>
              <a:rPr lang="en-US" dirty="0"/>
              <a:t>During or after the ceremony, record that the installation took place and update the officer entries in Kiwanis Engage. This ensures the new officers have proper access to the tools and permissions they need and that the club remains in good standing. </a:t>
            </a:r>
          </a:p>
          <a:p>
            <a:endParaRPr lang="en-US" dirty="0"/>
          </a:p>
          <a:p>
            <a:r>
              <a:rPr lang="en-US" dirty="0"/>
              <a:t>By managing the logistics and collaborating with the lieutenant governor, you support a smooth leadership transition and help celebrate the officers who will guide the club in the year ahead</a:t>
            </a:r>
          </a:p>
        </p:txBody>
      </p:sp>
      <p:sp>
        <p:nvSpPr>
          <p:cNvPr id="6" name="Footer Placeholder 5">
            <a:extLst>
              <a:ext uri="{FF2B5EF4-FFF2-40B4-BE49-F238E27FC236}">
                <a16:creationId xmlns:a16="http://schemas.microsoft.com/office/drawing/2014/main" id="{2249AABE-777F-2945-DE97-6ABBAA34CE0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70A7591-DAAF-9B7D-9B8B-F9FC26D3E17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71197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CA47-EA7E-71DA-ED80-40C24BC83D2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DD11291-C795-F4AA-860B-9C8C0964CFA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47D879A-E319-8563-30D6-75F19AE661D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D5E6398-9214-D096-E6A8-2D394A900FF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A26C150-8FBC-DA40-3BC0-B0E61A3002B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Filing the Annual Club Report is one of your final responsibilities as club secretary and serves as the official record of your club’s year. </a:t>
            </a:r>
          </a:p>
          <a:p>
            <a:endParaRPr lang="en-US" dirty="0"/>
          </a:p>
          <a:p>
            <a:r>
              <a:rPr lang="en-US" dirty="0"/>
              <a:t>The good news is: if you submit all 12 of your monthly reports online, your annual report will be ready for you to submit automatically! </a:t>
            </a:r>
          </a:p>
          <a:p>
            <a:endParaRPr lang="en-US" dirty="0"/>
          </a:p>
          <a:p>
            <a:r>
              <a:rPr lang="en-US" dirty="0"/>
              <a:t>If you are unable to submit your past month’s reports, a single year-end report can be provided. </a:t>
            </a:r>
          </a:p>
          <a:p>
            <a:endParaRPr lang="en-US" dirty="0"/>
          </a:p>
          <a:p>
            <a:r>
              <a:rPr lang="en-US" dirty="0"/>
              <a:t>You’ll begin by gathering all year-end data, including meeting minutes, Monthly Club Reports, service project summaries and fundraising totals. </a:t>
            </a:r>
          </a:p>
          <a:p>
            <a:endParaRPr lang="en-US" dirty="0"/>
          </a:p>
          <a:p>
            <a:r>
              <a:rPr lang="en-US" dirty="0"/>
              <a:t>The Annual Report also requires summarizing your club’s activities—such as service hours, community impact, fundraising totals and any major accomplishments. </a:t>
            </a:r>
          </a:p>
          <a:p>
            <a:endParaRPr lang="en-US" dirty="0"/>
          </a:p>
          <a:p>
            <a:r>
              <a:rPr lang="en-US" dirty="0"/>
              <a:t>Once all information is accurate and complete, submit the Annual Club Report by your district’s deadline — typically around December 1. </a:t>
            </a:r>
          </a:p>
          <a:p>
            <a:endParaRPr lang="en-US" dirty="0"/>
          </a:p>
          <a:p>
            <a:r>
              <a:rPr lang="en-US" dirty="0"/>
              <a:t>This ensures your club remains compliant, supports district reporting and preserves an accurate historical record for future club leaders.</a:t>
            </a:r>
          </a:p>
        </p:txBody>
      </p:sp>
      <p:sp>
        <p:nvSpPr>
          <p:cNvPr id="6" name="Footer Placeholder 5">
            <a:extLst>
              <a:ext uri="{FF2B5EF4-FFF2-40B4-BE49-F238E27FC236}">
                <a16:creationId xmlns:a16="http://schemas.microsoft.com/office/drawing/2014/main" id="{8CC79128-F7D5-64E5-5117-9491E2BF061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C8963A9-9BB7-894D-43F5-231DCAEF51E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76813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AAA8F-1F35-3EAD-5A90-85B9AB63B63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518968-E740-05F9-27DB-337080B58D9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499679E-0023-1BD7-B095-3AFA340D352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5B665DE-7D50-6596-2360-3DE3881F971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7BD6C77-CBB9-9957-7155-DB13E501DCB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Distinguished Club recognition is awarded each year to clubs that meet specific goals in service, membership, leadership and administrative excellence. As the club secretary, you play a key role in helping your club achieve this distinction. Start by reviewing the current year's Distinguished Club criteria, which are available on the Kiwanis website. These criteria usually include requirements such as completing service projects, maintaining or increasing membership, submitting all required reports on time and participating in leadership development. </a:t>
            </a:r>
          </a:p>
          <a:p>
            <a:endParaRPr lang="en-US" dirty="0"/>
          </a:p>
          <a:p>
            <a:r>
              <a:rPr lang="en-US" dirty="0"/>
              <a:t>Throughout the year, help your club stay on track by maintaining accurate records in Kiwanis Engage. Every service project, membership change and Monthly Club Report contributes to the data used to evaluate your club’s eligibility. When the year ends, gather any required documentation—such as service totals, leadership participation or project descriptions— and ensure all club information in Engage is complete and verified. Once everything is in place, you will work with the club president to submit the Distinguished Club application by the published deadline. This is typically done by the end of the administrative year. </a:t>
            </a:r>
          </a:p>
          <a:p>
            <a:endParaRPr lang="en-US" dirty="0"/>
          </a:p>
          <a:p>
            <a:r>
              <a:rPr lang="en-US" dirty="0"/>
              <a:t>Kiwanis International typically sends out an email notifying clubs of the deadline. Your reporting accuracy and consistency throughout the year make this process easier and help position your club for recognition</a:t>
            </a:r>
          </a:p>
        </p:txBody>
      </p:sp>
      <p:sp>
        <p:nvSpPr>
          <p:cNvPr id="6" name="Footer Placeholder 5">
            <a:extLst>
              <a:ext uri="{FF2B5EF4-FFF2-40B4-BE49-F238E27FC236}">
                <a16:creationId xmlns:a16="http://schemas.microsoft.com/office/drawing/2014/main" id="{D22A50E6-FC11-9134-8ECB-0965D683FCF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9A2F4EE-E2B5-F80F-E196-8E1C8AED740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07412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E692-D3E6-CF9B-8E82-EC4F7D3B813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F3DAFA-D631-75A4-F39F-15D172E1CD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A5E9586-9B6D-E43B-2C52-ACFE806E549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F9FF500-6471-329E-C7D4-BD8C05ED4AA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F6A9F92-9770-1F3A-B15A-43B69E793B0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four forms that clubs are required to submit. These are time-sensitive. It will be up to you to make sure each is done in a timely manner. </a:t>
            </a:r>
          </a:p>
          <a:p>
            <a:endParaRPr lang="en-US" dirty="0"/>
          </a:p>
          <a:p>
            <a:r>
              <a:rPr lang="en-US" dirty="0"/>
              <a:t>The monthly report form, which we already discussed, is submitted on the 10th of each month detailing the previous month’s club activities. Again, this will be submitted through the secretary dashboard online. </a:t>
            </a:r>
          </a:p>
          <a:p>
            <a:endParaRPr lang="en-US" dirty="0"/>
          </a:p>
          <a:p>
            <a:r>
              <a:rPr lang="en-US" dirty="0"/>
              <a:t>The membership report is submitted for annual dues billing. It is important that you keep your club’s roster updated as members join and leave your club. Please do not wait until the end of the year to report these activities. Plan to make these updates at least quarterly. Note that, for your dues invoice for the year to be correct, you must have your roster updated prior to October 10. </a:t>
            </a:r>
          </a:p>
          <a:p>
            <a:endParaRPr lang="en-US" dirty="0"/>
          </a:p>
          <a:p>
            <a:r>
              <a:rPr lang="en-US" dirty="0"/>
              <a:t>For clubs based in the United States only, a Form 990 must be filed with the IRS by February 15. This is very important as it is how your club maintains its tax-exempt status. For instructions and links to the forms, visit kiwanis.org/form990. </a:t>
            </a:r>
          </a:p>
          <a:p>
            <a:endParaRPr lang="en-US" dirty="0"/>
          </a:p>
          <a:p>
            <a:r>
              <a:rPr lang="en-US" dirty="0"/>
              <a:t>When your club holds its elections for the next Kiwanis year, submit the results via the secretary dashboard. All clubs are required to submit their election results before June 1. </a:t>
            </a:r>
          </a:p>
        </p:txBody>
      </p:sp>
      <p:sp>
        <p:nvSpPr>
          <p:cNvPr id="6" name="Footer Placeholder 5">
            <a:extLst>
              <a:ext uri="{FF2B5EF4-FFF2-40B4-BE49-F238E27FC236}">
                <a16:creationId xmlns:a16="http://schemas.microsoft.com/office/drawing/2014/main" id="{93BAE46F-D479-FC1D-88DB-326B106CC5A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567E067-F60A-A95C-56B2-48C3360A90B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85043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3D1D1-F863-340E-3972-70C7A01F514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F40FB0-FBCB-BA81-5CBE-0358A21EA26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A94DBC9-EE92-8D81-8C46-7881BB83D16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E3C3E48-CE38-4566-23DA-79CEC6E1BFA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A7C311D-2AC6-4A38-F7DA-9ADF3942FA6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If your club would like to propose an amendment or resolution to the Kiwanis International Bylaws to be considered in the House of Delegates at Kiwanis International Convention, those must be submitted in writing to the Kiwanis International Office by October 31. </a:t>
            </a:r>
          </a:p>
          <a:p>
            <a:endParaRPr lang="en-US" dirty="0"/>
          </a:p>
          <a:p>
            <a:r>
              <a:rPr lang="en-US" dirty="0"/>
              <a:t>If you have voting delegates that are attending the Kiwanis International Convention, you must submit delegate certification forms to Kiwanis International by April 30. These can be submitted via the secretary dashboard. </a:t>
            </a:r>
          </a:p>
          <a:p>
            <a:endParaRPr lang="en-US" dirty="0"/>
          </a:p>
          <a:p>
            <a:r>
              <a:rPr lang="en-US" dirty="0"/>
              <a:t>Delegates attending your district convention must also be certified. Please check with your district office or district website to learn more about the process and the deadlines.</a:t>
            </a:r>
          </a:p>
        </p:txBody>
      </p:sp>
      <p:sp>
        <p:nvSpPr>
          <p:cNvPr id="6" name="Footer Placeholder 5">
            <a:extLst>
              <a:ext uri="{FF2B5EF4-FFF2-40B4-BE49-F238E27FC236}">
                <a16:creationId xmlns:a16="http://schemas.microsoft.com/office/drawing/2014/main" id="{0B52021E-946A-4F12-B4F1-2005F98B65C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5DAD9BD-A14B-54CA-D751-D813FF74A3B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723435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 specifically want to highlight the permanent files that you are responsible for keeping. </a:t>
            </a:r>
          </a:p>
          <a:p>
            <a:endParaRPr lang="en-US" dirty="0"/>
          </a:p>
          <a:p>
            <a:r>
              <a:rPr lang="en-US" dirty="0"/>
              <a:t>To keep records organized and accessible, you need to maintain both paper and digital copies of key documents when possible. This includes board and club meeting minutes, financial records and reports, invoices and club newsletters. Background checks for advisors should be kept for seven years, as outlined on kiwanis.org. You also need to retain canceled checks for seven years, along with historic information and materials. </a:t>
            </a:r>
          </a:p>
          <a:p>
            <a:endParaRPr lang="en-US" dirty="0"/>
          </a:p>
          <a:p>
            <a:r>
              <a:rPr lang="en-US" dirty="0"/>
              <a:t>Lists of officers, directors and committees for each year should be preserved permanently. In addition, keep documentation of member recognitions such as Legion of Honor, Ruby K, life member awards and significant donations. Official documents related to club organization and incorporation, as well as any documents for the club foundation if applicable, should also be stored securely. </a:t>
            </a:r>
          </a:p>
          <a:p>
            <a:endParaRPr lang="en-US" dirty="0"/>
          </a:p>
          <a:p>
            <a:r>
              <a:rPr lang="en-US" dirty="0"/>
              <a:t>As a reminder, using digital organization tools like shared Google Drive folders ensures that important documents remain accessible to both current leadership and future officers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6C00-B946-CA43-7704-E431748800E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F27608-7F9E-54B2-A1FE-309C8E6ABF9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BC8A33A-83B7-7552-DD4F-A957A0571B9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3F1C84B-ADFC-E2CD-DF2E-1DDBAB82165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CED0641-E20A-FF68-5D7C-692F9EE0CBB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Preparing your successor is one of the most important responsibilities you have at the end of your term. </a:t>
            </a:r>
          </a:p>
          <a:p>
            <a:endParaRPr lang="en-US" dirty="0"/>
          </a:p>
          <a:p>
            <a:r>
              <a:rPr lang="en-US" dirty="0"/>
              <a:t>Start by organizing and updating the club’s permanent records, ensuring minutes, reports, rosters, bylaws and SLP documents are complete and correctly filed. </a:t>
            </a:r>
          </a:p>
          <a:p>
            <a:endParaRPr lang="en-US" dirty="0"/>
          </a:p>
          <a:p>
            <a:r>
              <a:rPr lang="en-US" dirty="0"/>
              <a:t>Then ensure they will have access to the digital folder — such as a Google Drive or shared cloud folder — that contains essential materials like templates, historical documents, bylaws, past minutes and anything the next secretary will need immediate access to. </a:t>
            </a:r>
          </a:p>
          <a:p>
            <a:endParaRPr lang="en-US" dirty="0"/>
          </a:p>
          <a:p>
            <a:r>
              <a:rPr lang="en-US" dirty="0"/>
              <a:t>Next, schedule a transition meeting with your successor. </a:t>
            </a:r>
          </a:p>
          <a:p>
            <a:endParaRPr lang="en-US" dirty="0"/>
          </a:p>
          <a:p>
            <a:r>
              <a:rPr lang="en-US" dirty="0"/>
              <a:t>During this meeting, walk through the Annual Secretary Checklist together so your successor knows what responsibilities begin right away and what to expect each month. </a:t>
            </a:r>
          </a:p>
          <a:p>
            <a:endParaRPr lang="en-US" dirty="0"/>
          </a:p>
          <a:p>
            <a:r>
              <a:rPr lang="en-US" dirty="0"/>
              <a:t>Take time to demonstrate how to navigate Kiwanis Engage, showing where to update officers, manage membership, submit monthly reports and check background check statuses. </a:t>
            </a:r>
          </a:p>
          <a:p>
            <a:endParaRPr lang="en-US" dirty="0"/>
          </a:p>
          <a:p>
            <a:r>
              <a:rPr lang="en-US" dirty="0"/>
              <a:t>Share any transition notes, recurring deadlines, helpful routines or recommendations you’ve learned during your year. </a:t>
            </a:r>
          </a:p>
          <a:p>
            <a:endParaRPr lang="en-US" dirty="0"/>
          </a:p>
          <a:p>
            <a:r>
              <a:rPr lang="en-US" dirty="0"/>
              <a:t>Finally, embrace improvement. Continuity is important, but so is growth. Let your successor know it’s okay — and encouraged — to identify more efficient ways of doing things. Positive change that strengthens systems, saves time or improves communication should be welcomed, not avoided. Progress happens when thoughtful improvements build on what already exists. </a:t>
            </a:r>
          </a:p>
          <a:p>
            <a:endParaRPr lang="en-US" dirty="0"/>
          </a:p>
          <a:p>
            <a:r>
              <a:rPr lang="en-US" dirty="0"/>
              <a:t>The goal is to ensure your successor begins their term confident, supported and fully prepared to ensure the club’s administrative continuity.</a:t>
            </a:r>
          </a:p>
        </p:txBody>
      </p:sp>
      <p:sp>
        <p:nvSpPr>
          <p:cNvPr id="6" name="Footer Placeholder 5">
            <a:extLst>
              <a:ext uri="{FF2B5EF4-FFF2-40B4-BE49-F238E27FC236}">
                <a16:creationId xmlns:a16="http://schemas.microsoft.com/office/drawing/2014/main" id="{F566E8BB-2844-E952-7441-832D40760A3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5998EF2-0530-44A5-01C5-46E54F4A87B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89742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good news is — you don’t have to do this alone. Kiwanis International provides excellent resources to help you succeed. </a:t>
            </a:r>
          </a:p>
          <a:p>
            <a:endParaRPr lang="en-US" dirty="0"/>
          </a:p>
          <a:p>
            <a:r>
              <a:rPr lang="en-US" dirty="0"/>
              <a:t>Let's dig into what is available to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Clubs rely on several key resources to support a smooth and successful administrative year under the leadership of the club secretary.</a:t>
            </a:r>
          </a:p>
          <a:p>
            <a:endParaRPr lang="en-US" dirty="0"/>
          </a:p>
          <a:p>
            <a:r>
              <a:rPr lang="en-US" dirty="0"/>
              <a:t>It’s important for secretaries to begin exploring these tools early, as they provide the structure and guidance needed to manage records, reporting and communication effectively.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club secretary never serves alone. </a:t>
            </a:r>
          </a:p>
          <a:p>
            <a:endParaRPr lang="en-US"/>
          </a:p>
          <a:p>
            <a:r>
              <a:rPr lang="en-US"/>
              <a:t>Former club secretaries are an invaluable source of insight, perspective and lived experience. Tap into them for help looking at previous years' records, so you can prepare for your year. Throughout the year, past secretaries are reliable resources to answer questions, compare approaches and help you learn what made previous terms successful — and what created challenges. </a:t>
            </a:r>
          </a:p>
          <a:p>
            <a:endParaRPr lang="en-US"/>
          </a:p>
          <a:p>
            <a:r>
              <a:rPr lang="en-US"/>
              <a:t>Your current club officers are your daily partners. They share information, support coordination and depend on your accuracy and organization to keep the club functioning smoothly. In turn, they offer clarity, context and collaboration that make your responsibilities manageable. </a:t>
            </a:r>
          </a:p>
          <a:p>
            <a:endParaRPr lang="en-US"/>
          </a:p>
          <a:p>
            <a:r>
              <a:rPr lang="en-US"/>
              <a:t>Your board members also strengthen your work by providing guidance, background knowledge and decision-making support. Their input helps you ensure the records you maintain reflect the club’s goals, actions and commitments. </a:t>
            </a:r>
          </a:p>
          <a:p>
            <a:r>
              <a:rPr lang="en-US"/>
              <a:t>Your lieutenant governor is a key resource as well — someone who can answer questions, clarify procedures and help you understand district expectations.  </a:t>
            </a:r>
          </a:p>
          <a:p>
            <a:endParaRPr lang="en-US"/>
          </a:p>
          <a:p>
            <a:r>
              <a:rPr lang="en-US"/>
              <a:t>The district secretary and district trainers can provide additional support by offering reporting guidance, reminders and best practices, ensuring you stay on track throughout the year. </a:t>
            </a:r>
          </a:p>
          <a:p>
            <a:endParaRPr lang="en-US"/>
          </a:p>
          <a:p>
            <a:r>
              <a:rPr lang="en-US"/>
              <a:t>District leaders — including club coaches, certified instructors and membership specialists — offer tools, resources and strategies that reinforce strong club administration and smooth operations. </a:t>
            </a:r>
          </a:p>
          <a:p>
            <a:endParaRPr lang="en-US"/>
          </a:p>
          <a:p>
            <a:r>
              <a:rPr lang="en-US"/>
              <a:t>And finally, the broader Kiwanis network, from fellow secretaries to Kiwanis International staff, can offer mentorship, shared experience and a sense of community that reminds you that you’re part of something bigger than your club alone.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Here’s our plan for today. </a:t>
            </a:r>
          </a:p>
          <a:p>
            <a:endParaRPr lang="en-US"/>
          </a:p>
          <a:p>
            <a:r>
              <a:rPr lang="en-US"/>
              <a:t>We’ll begin with expectations to ensure we have a respectful training environment.</a:t>
            </a:r>
          </a:p>
          <a:p>
            <a:endParaRPr lang="en-US"/>
          </a:p>
          <a:p>
            <a:r>
              <a:rPr lang="en-US"/>
              <a:t>Then we’ll look at what the club secretary actually does — the real, everyday responsibilities that keep the club organized and running smoothly.</a:t>
            </a:r>
          </a:p>
          <a:p>
            <a:endParaRPr lang="en-US"/>
          </a:p>
          <a:p>
            <a:r>
              <a:rPr lang="en-US"/>
              <a:t>From there, we’ll move into a year-at-a-glance so you can see how your duties shift throughout the year and how to stay ahead of key deadlines.</a:t>
            </a:r>
          </a:p>
          <a:p>
            <a:endParaRPr lang="en-US"/>
          </a:p>
          <a:p>
            <a:r>
              <a:rPr lang="en-US"/>
              <a:t>Then we’ll review the key tools and resources that support you in your role, followed by time for questions.</a:t>
            </a:r>
          </a:p>
          <a:p>
            <a:endParaRPr lang="en-US"/>
          </a:p>
          <a:p>
            <a:r>
              <a:rPr lang="en-US"/>
              <a:t>My goal is that you leave today feeling supported, confident and ready to start strong.</a:t>
            </a:r>
          </a:p>
          <a:p>
            <a:endParaRPr lang="en-US"/>
          </a:p>
          <a:p>
            <a:r>
              <a:rPr lang="en-US"/>
              <a:t>And please keep in mind, there will be more in-depth training available in Club Secretary 201, where we’ll take an even closer look at how to carry out each responsibility with accuracy and confidence.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second resource we want to introduce is the Leadership Guide, a virtual-only document that contains the most current information for club officers.  </a:t>
            </a:r>
          </a:p>
          <a:p>
            <a:endParaRPr lang="en-US"/>
          </a:p>
          <a:p>
            <a:r>
              <a:rPr lang="en-US"/>
              <a:t>If you have an older printed version, please discard it, as much of that content is now outdated.  </a:t>
            </a:r>
          </a:p>
          <a:p>
            <a:r>
              <a:rPr lang="en-US"/>
              <a:t>You can access the updated guide at kiwanis.org/leadershipguide. The club secretary section begins on page 33. </a:t>
            </a:r>
          </a:p>
          <a:p>
            <a:endParaRPr lang="en-US"/>
          </a:p>
          <a:p>
            <a:r>
              <a:rPr lang="en-US"/>
              <a:t>Within the guide, you’ll find a deeper look at Kiwanis 101 and other general information about Kiwanis International, along with a full club secretary section that refreshes your knowledge of your role, responsibilities and the tools that will support you throughout your term.  </a:t>
            </a:r>
          </a:p>
          <a:p>
            <a:r>
              <a:rPr lang="en-US"/>
              <a:t>The guide also includes overviews of the club president, treasurer and membership chair roles to help you understand the responsibilities of your fellow officers.  </a:t>
            </a:r>
          </a:p>
          <a:p>
            <a:endParaRPr lang="en-US"/>
          </a:p>
          <a:p>
            <a:r>
              <a:rPr lang="en-US"/>
              <a:t>Throughout the document, you will see links to key resources such as Youth Protection Guidelines, awards and recognition programs, branding, insurance information and additional materials to help you lead effectively. </a:t>
            </a:r>
          </a:p>
          <a:p>
            <a:r>
              <a:rPr lang="en-US"/>
              <a:t>Please take time to familiarize yourself with the entire guide so you can confidently support your club throughout the year.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Club Secretary Webpage on kiwanis.org provides clear, easy-access tools and information designed specifically for club secretaries.</a:t>
            </a:r>
          </a:p>
          <a:p>
            <a:endParaRPr lang="en-US"/>
          </a:p>
          <a:p>
            <a:r>
              <a:rPr lang="en-US"/>
              <a:t>It brings together monthly checklists, reporting reminders, sample documents and key administrative resources that help secretaries stay accurate, organized and prepared throughout the year.</a:t>
            </a:r>
          </a:p>
          <a:p>
            <a:endParaRPr lang="en-US"/>
          </a:p>
          <a:p>
            <a:r>
              <a:rPr lang="en-US"/>
              <a:t>Although this material also appears in the Leadership Guide, nearly every link in the secretary section directs you right back to this website. </a:t>
            </a:r>
          </a:p>
          <a:p>
            <a:endParaRPr lang="en-US"/>
          </a:p>
          <a:p>
            <a:r>
              <a:rPr lang="en-US"/>
              <a:t>The site presents the same content in a more streamlined, user-friendly format with direct links that make navigation simpler during your term.</a:t>
            </a:r>
          </a:p>
          <a:p>
            <a:endParaRPr lang="en-US"/>
          </a:p>
          <a:p>
            <a:r>
              <a:rPr lang="en-US"/>
              <a:t>The website also includes additional resources — such as distinguished criteria and other important references — that support your role and help set your club up for success.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most important resources for a club secretary is the Annual Checklist.  </a:t>
            </a:r>
          </a:p>
          <a:p>
            <a:endParaRPr lang="en-US"/>
          </a:p>
          <a:p>
            <a:r>
              <a:rPr lang="en-US"/>
              <a:t>It serves as a complete roadmap for the year, outlining every major administrative responsibility, reporting deadline and organizational task month by month. The checklist includes everything the secretary needs to stay on track — from membership updates to required submissions — and it begins in June, even before the term officially starts, to support early preparation and continuity. </a:t>
            </a:r>
          </a:p>
          <a:p>
            <a:endParaRPr lang="en-US"/>
          </a:p>
          <a:p>
            <a:r>
              <a:rPr lang="en-US"/>
              <a:t>The Annual Checklist keeps the secretary focused on the right tasks at the right time, prevents missed responsibilities and last-minute surprises, and provides the structure needed for smooth and predictable club operations.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Kiwanis Engage officially launched in July 2025, replacing older systems like Kiwanis Connect and Secretary Dashboard. This new platform was designed to make your club’s reporting, membership management and record keeping much easier and more accurate. </a:t>
            </a:r>
          </a:p>
          <a:p>
            <a:endParaRPr lang="en-US"/>
          </a:p>
          <a:p>
            <a:r>
              <a:rPr lang="en-US"/>
              <a:t>As club secretary, you’ll use Kiwanis Engage as the central system for many of your key responsibilities. It is where secretaries submit required monthly and annual reports, update officer information, manage membership changes, verify background checks and ensure the club’s administrative records stay accurate and current. </a:t>
            </a:r>
          </a:p>
          <a:p>
            <a:endParaRPr lang="en-US"/>
          </a:p>
          <a:p>
            <a:r>
              <a:rPr lang="en-US"/>
              <a:t>Engage also includes a training “Playground” environment and video tutorials that help secretaries understand the system’s features and requirements.  </a:t>
            </a:r>
          </a:p>
          <a:p>
            <a:endParaRPr lang="en-US"/>
          </a:p>
          <a:p>
            <a:r>
              <a:rPr lang="en-US"/>
              <a:t>These tools exist so secretaries can clearly see what needs to be reported, where information is stored, and what actions are expected throughout the year.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Finally, the Youth Protection Guidelines outline the required policies and background-check expectations for any volunteer who works directly with youth. </a:t>
            </a:r>
          </a:p>
          <a:p>
            <a:endParaRPr lang="en-US"/>
          </a:p>
          <a:p>
            <a:r>
              <a:rPr lang="en-US"/>
              <a:t>As a club officer, it is essential to review these guidelines regularly to ensure you and your club—including all members and SLP advisors—remain up to date and in full compliance. </a:t>
            </a:r>
          </a:p>
          <a:p>
            <a:endParaRPr lang="en-US"/>
          </a:p>
          <a:p>
            <a:r>
              <a:rPr lang="en-US"/>
              <a:t>Please visit the Youth Protection website to confirm your understanding of current requirements.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(Virtual training: Please place your questions in the chat box, and our team will do our best to respond to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Thank you so much for being here and for stepping into this leadership role.</a:t>
            </a:r>
          </a:p>
          <a:p>
            <a:endParaRPr lang="en-US" dirty="0"/>
          </a:p>
          <a:p>
            <a:r>
              <a:rPr lang="en-US" dirty="0"/>
              <a:t>Your work as club secretary makes a real difference — for your club’s stability, your community and the young people your club supports.</a:t>
            </a:r>
          </a:p>
          <a:p>
            <a:endParaRPr lang="en-US" dirty="0"/>
          </a:p>
          <a:p>
            <a:r>
              <a:rPr lang="en-US" dirty="0"/>
              <a:t>Leadership in this role isn’t always easy, but it is incredibly important. Your club is fortunate to have someone willing to bring organization, consistency and care to its operations. </a:t>
            </a:r>
          </a:p>
          <a:p>
            <a:endParaRPr lang="en-US" dirty="0"/>
          </a:p>
          <a:p>
            <a:r>
              <a:rPr lang="en-US" dirty="0"/>
              <a:t>I’m excited to see the impact you’ll make this year.</a:t>
            </a:r>
          </a:p>
          <a:p>
            <a:endParaRPr lang="en-US" dirty="0"/>
          </a:p>
          <a:p>
            <a:endParaRPr lang="en-US" dirty="0"/>
          </a:p>
          <a:p>
            <a:r>
              <a:rPr lang="en-US" dirty="0"/>
              <a:t>We hope today served as a strong first step in understanding what it means to support your club well.</a:t>
            </a:r>
          </a:p>
          <a:p>
            <a:endParaRPr lang="en-US" dirty="0"/>
          </a:p>
          <a:p>
            <a:r>
              <a:rPr lang="en-US" dirty="0"/>
              <a:t>Here is my contact information. </a:t>
            </a:r>
          </a:p>
          <a:p>
            <a:endParaRPr lang="en-US" dirty="0"/>
          </a:p>
          <a:p>
            <a:r>
              <a:rPr lang="en-US" dirty="0"/>
              <a:t>Please reach out anytime — whether you have a question, need help navigating a challenge, or want to talk through an idea. I’m always happy to support you.</a:t>
            </a:r>
          </a:p>
          <a:p>
            <a:endParaRPr lang="en-US" dirty="0"/>
          </a:p>
          <a:p>
            <a:r>
              <a:rPr lang="en-US" dirty="0"/>
              <a:t>Thank you for choosing to lead.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To make this a meaningful session for everyone, here are just a few expectations. </a:t>
            </a:r>
          </a:p>
          <a:p>
            <a:endParaRPr lang="en-US" dirty="0"/>
          </a:p>
          <a:p>
            <a:r>
              <a:rPr lang="en-US" dirty="0"/>
              <a:t>First, be present. We know life is busy. Give yourself permission to be here fully — today is about your growth. </a:t>
            </a:r>
          </a:p>
          <a:p>
            <a:endParaRPr lang="en-US" dirty="0"/>
          </a:p>
          <a:p>
            <a:r>
              <a:rPr lang="en-US" dirty="0"/>
              <a:t>Second, respect the perspectives shared by others. Every club is unique, and we can all learn from different experiences. </a:t>
            </a:r>
          </a:p>
          <a:p>
            <a:endParaRPr lang="en-US" dirty="0"/>
          </a:p>
          <a:p>
            <a:r>
              <a:rPr lang="en-US" dirty="0"/>
              <a:t>Third, listen actively, not just waiting for your turn, but truly hearing others. </a:t>
            </a:r>
          </a:p>
          <a:p>
            <a:endParaRPr lang="en-US" dirty="0"/>
          </a:p>
          <a:p>
            <a:r>
              <a:rPr lang="en-US" dirty="0"/>
              <a:t>And lastly, ask questions whenever you need to. Type them into the chat and I will monitor it along the way.  We are here to learn together.</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Before we get started, I want to give you a clear picture of what you’ll walk away with by the end of today’s session. </a:t>
            </a:r>
          </a:p>
          <a:p>
            <a:endParaRPr lang="en-US" dirty="0"/>
          </a:p>
          <a:p>
            <a:r>
              <a:rPr lang="en-US" dirty="0"/>
              <a:t>Club secretary training is all about understanding what the role includes and the responsibilities you’ll be managing throughout the year.</a:t>
            </a:r>
          </a:p>
          <a:p>
            <a:endParaRPr lang="en-US" dirty="0"/>
          </a:p>
          <a:p>
            <a:r>
              <a:rPr lang="en-US" dirty="0"/>
              <a:t>First, you’ll have a clear understanding of what the club secretary actually does and why this role is essential to the success of the club.</a:t>
            </a:r>
          </a:p>
          <a:p>
            <a:endParaRPr lang="en-US" dirty="0"/>
          </a:p>
          <a:p>
            <a:r>
              <a:rPr lang="en-US" dirty="0"/>
              <a:t>Second, you’ll understand the secretary’s responsibilities in maintaining accurate information, smooth meetings and consistent club operations throughout the year.</a:t>
            </a:r>
          </a:p>
          <a:p>
            <a:endParaRPr lang="en-US" dirty="0"/>
          </a:p>
          <a:p>
            <a:r>
              <a:rPr lang="en-US" dirty="0"/>
              <a:t>And finally, you will know where to find the most important tools and resources that support you in this role.</a:t>
            </a:r>
          </a:p>
          <a:p>
            <a:endParaRPr lang="en-US" dirty="0"/>
          </a:p>
          <a:p>
            <a:r>
              <a:rPr lang="en-US" dirty="0"/>
              <a:t>You don’t need to memorize every detail of your responsibilities right now — you just need to know where to look and who to ask when you need guidance.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we begin our next section, we want to share a brief message from the Kiwanis International President-Elect. </a:t>
            </a:r>
          </a:p>
          <a:p>
            <a:endParaRPr lang="en-US"/>
          </a:p>
          <a:p>
            <a:r>
              <a:rPr lang="en-US"/>
              <a:t>This welcome video is a reminder that your role as club secretary is part of something much larger than any one club.</a:t>
            </a:r>
          </a:p>
          <a:p>
            <a:endParaRPr lang="en-US"/>
          </a:p>
          <a:p>
            <a:r>
              <a:rPr lang="en-US"/>
              <a:t>As you watch, listen for the themes of leadership, service and connection—because those values are at the heart of everything we do in Kiwanis, and they’re reflected in the work you’ll carry out this year.</a:t>
            </a:r>
          </a:p>
          <a:p>
            <a:endParaRPr lang="en-US"/>
          </a:p>
          <a:p>
            <a:r>
              <a:rPr lang="en-US"/>
              <a:t>Let’s go ahead and play the video.</a:t>
            </a:r>
          </a:p>
          <a:p>
            <a:endParaRPr lang="en-US"/>
          </a:p>
          <a:p>
            <a:r>
              <a:rPr lang="en-US"/>
              <a:t>(Presenter note: play the video.)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That was a wonderful message from our international president-elect.</a:t>
            </a:r>
          </a:p>
          <a:p>
            <a:endParaRPr lang="en-US"/>
          </a:p>
          <a:p>
            <a:r>
              <a:rPr lang="en-US"/>
              <a:t>Let’s begin exploring the role of club secretary.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club secretary’s responsibilities include keeping the club organized through accurate records, timely updates and clear documentation. </a:t>
            </a:r>
          </a:p>
          <a:p>
            <a:endParaRPr lang="en-US" dirty="0"/>
          </a:p>
          <a:p>
            <a:r>
              <a:rPr lang="en-US" dirty="0"/>
              <a:t>The secretary supports smooth operations by managing agendas, minutes, attendance and reporting — creating the structure that helps the club function effectively. </a:t>
            </a:r>
          </a:p>
          <a:p>
            <a:endParaRPr lang="en-US" dirty="0"/>
          </a:p>
          <a:p>
            <a:r>
              <a:rPr lang="en-US" dirty="0"/>
              <a:t>Secretaries also play a key communication role, sharing essential information with members, officers, the district and Kiwanis International so everyone stays aligned and informed. </a:t>
            </a:r>
          </a:p>
          <a:p>
            <a:endParaRPr lang="en-US" dirty="0"/>
          </a:p>
          <a:p>
            <a:r>
              <a:rPr lang="en-US" dirty="0"/>
              <a:t>They help keep meetings on track by preparing materials, recording decisions and ensuring follow-up tasks are documented and not forgotten. </a:t>
            </a:r>
          </a:p>
          <a:p>
            <a:endParaRPr lang="en-US" dirty="0"/>
          </a:p>
          <a:p>
            <a:r>
              <a:rPr lang="en-US" dirty="0"/>
              <a:t>Finally, secretaries ensure the club maintains compliance by submitting required reports, keeping permanent records and preserving continuity from year to year.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Next, we’ll explore how these responsibilities come to life over the course of the year by walking through a year-at-a-glance view.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kiwanis.org/who-we-are/youth-protection/ki-background-check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www.kiwanis.org/members/kiwanis-engage/kiwanis-learning-resources/"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kiwanis.org/wp-content/uploads/2026/04/Club-secretary-Club-meeting-minutes-template.pdf"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www.kiwanis.org/wp-content/uploads/2026/04/Club-secretary-Board-meeting-minutes-template.pdf"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www.kiwanis.org/members/for-leaders/officer-guide/club-treasurer-education/"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kiwanis.org/wp-content/uploads/2025/03/FAQ-for-new-club-bylaws-updated-2025.pdf"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www.kiwanis.org/members/governance-finances/kiwanis-club-bylaws-member/"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kiwanis.org/wp-content/uploads/2023/07/LDE_LG_Officer-Installation-and-Script.pdf"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engage.kiwanis.org/"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kiwanis.org/members/awards-recognition/"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kiwanis.org/form990"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www.kiwanis.org/wp-content/uploads/2026/04/Club-secretary-Succession-meeting.pdf"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8.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0.sv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www.kiwanis.org/members/for-leaders/officer-guide/" TargetMode="External"/><Relationship Id="rId5" Type="http://schemas.openxmlformats.org/officeDocument/2006/relationships/image" Target="../media/image4.png"/><Relationship Id="rId4" Type="http://schemas.openxmlformats.org/officeDocument/2006/relationships/image" Target="../media/image3.svg"/></Relationships>
</file>

<file path=ppt/slides/_rels/slide3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kiwanis.org/members/for-leaders/officer-guide/club-secretary-education/"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kiwanis.org/members/for-leaders/officer-guide/club-secretary-education/"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0.sv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hyperlink" Target="http://kiwanis.org/members/kiwanis-engage/" TargetMode="External"/><Relationship Id="rId3" Type="http://schemas.openxmlformats.org/officeDocument/2006/relationships/image" Target="../media/image3.svg"/><Relationship Id="rId7" Type="http://schemas.openxmlformats.org/officeDocument/2006/relationships/hyperlink" Target="https://www.kiwanis.org/members/kiwanis-engage/"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kiwanis.org/who-we-are/youth-protection/"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4.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player.vimeo.com/video/1159287879?h=f99227d1cf&amp;amp;app_id=122963" TargetMode="Externa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79827">
            <a:off x="12570393" y="4813971"/>
            <a:ext cx="6521499" cy="6362680"/>
            <a:chOff x="0" y="0"/>
            <a:chExt cx="8695332" cy="8483573"/>
          </a:xfrm>
        </p:grpSpPr>
        <p:sp>
          <p:nvSpPr>
            <p:cNvPr id="3" name="Freeform 3"/>
            <p:cNvSpPr/>
            <p:nvPr/>
          </p:nvSpPr>
          <p:spPr>
            <a:xfrm>
              <a:off x="0" y="0"/>
              <a:ext cx="8695309" cy="8483600"/>
            </a:xfrm>
            <a:custGeom>
              <a:avLst/>
              <a:gdLst/>
              <a:ahLst/>
              <a:cxnLst/>
              <a:rect l="l" t="t" r="r" b="b"/>
              <a:pathLst>
                <a:path w="8695309" h="8483600">
                  <a:moveTo>
                    <a:pt x="0" y="0"/>
                  </a:moveTo>
                  <a:lnTo>
                    <a:pt x="8695309" y="0"/>
                  </a:lnTo>
                  <a:lnTo>
                    <a:pt x="8695309" y="8483600"/>
                  </a:lnTo>
                  <a:lnTo>
                    <a:pt x="0" y="8483600"/>
                  </a:lnTo>
                  <a:lnTo>
                    <a:pt x="0" y="0"/>
                  </a:lnTo>
                  <a:close/>
                </a:path>
              </a:pathLst>
            </a:custGeom>
            <a:blipFill>
              <a:blip r:embed="rId3">
                <a:alphaModFix amt="19999"/>
              </a:blip>
              <a:stretch>
                <a:fillRect t="-22" b="-22"/>
              </a:stretch>
            </a:blipFill>
          </p:spPr>
          <p:txBody>
            <a:bodyPr/>
            <a:lstStyle/>
            <a:p>
              <a:endParaRPr lang="en-US"/>
            </a:p>
          </p:txBody>
        </p:sp>
      </p:grpSp>
      <p:sp>
        <p:nvSpPr>
          <p:cNvPr id="4" name="TextBox 4"/>
          <p:cNvSpPr txBox="1"/>
          <p:nvPr/>
        </p:nvSpPr>
        <p:spPr>
          <a:xfrm>
            <a:off x="1028700" y="2645616"/>
            <a:ext cx="16230600" cy="969785"/>
          </a:xfrm>
          <a:prstGeom prst="rect">
            <a:avLst/>
          </a:prstGeom>
        </p:spPr>
        <p:txBody>
          <a:bodyPr lIns="0" tIns="0" rIns="0" bIns="0" rtlCol="0" anchor="t">
            <a:spAutoFit/>
          </a:bodyPr>
          <a:lstStyle/>
          <a:p>
            <a:pPr algn="ctr">
              <a:lnSpc>
                <a:spcPts val="7559"/>
              </a:lnSpc>
            </a:pPr>
            <a:r>
              <a:rPr lang="en-US" sz="5400" b="1">
                <a:solidFill>
                  <a:srgbClr val="003874"/>
                </a:solidFill>
                <a:latin typeface="Verdana Bold"/>
                <a:ea typeface="Verdana Bold"/>
                <a:cs typeface="Verdana Bold"/>
                <a:sym typeface="Verdana Bold"/>
              </a:rPr>
              <a:t>2026 CLUB LEADERSHIP EDUCATION</a:t>
            </a:r>
          </a:p>
        </p:txBody>
      </p:sp>
      <p:sp>
        <p:nvSpPr>
          <p:cNvPr id="5" name="TextBox 5"/>
          <p:cNvSpPr txBox="1"/>
          <p:nvPr/>
        </p:nvSpPr>
        <p:spPr>
          <a:xfrm>
            <a:off x="1028700" y="3648916"/>
            <a:ext cx="16230600" cy="508127"/>
          </a:xfrm>
          <a:prstGeom prst="rect">
            <a:avLst/>
          </a:prstGeom>
        </p:spPr>
        <p:txBody>
          <a:bodyPr lIns="0" tIns="0" rIns="0" bIns="0" rtlCol="0" anchor="t">
            <a:spAutoFit/>
          </a:bodyPr>
          <a:lstStyle/>
          <a:p>
            <a:pPr algn="ctr">
              <a:lnSpc>
                <a:spcPts val="3919"/>
              </a:lnSpc>
            </a:pPr>
            <a:r>
              <a:rPr lang="en-US" sz="3600" b="1" dirty="0">
                <a:solidFill>
                  <a:srgbClr val="B49759"/>
                </a:solidFill>
                <a:latin typeface="Verdana Pro Bold"/>
                <a:ea typeface="Verdana Pro Bold"/>
                <a:cs typeface="Verdana Pro Bold"/>
                <a:sym typeface="Verdana Pro Bold"/>
              </a:rPr>
              <a:t>CLUB SECRETARY TRAINING</a:t>
            </a:r>
          </a:p>
        </p:txBody>
      </p:sp>
      <p:sp>
        <p:nvSpPr>
          <p:cNvPr id="6" name="TextBox 6"/>
          <p:cNvSpPr txBox="1"/>
          <p:nvPr/>
        </p:nvSpPr>
        <p:spPr>
          <a:xfrm>
            <a:off x="1028700" y="6279827"/>
            <a:ext cx="10842557" cy="1262846"/>
          </a:xfrm>
          <a:prstGeom prst="rect">
            <a:avLst/>
          </a:prstGeom>
        </p:spPr>
        <p:txBody>
          <a:bodyPr lIns="0" tIns="0" rIns="0" bIns="0" rtlCol="0" anchor="t">
            <a:spAutoFit/>
          </a:bodyPr>
          <a:lstStyle/>
          <a:p>
            <a:pPr algn="l">
              <a:lnSpc>
                <a:spcPts val="3359"/>
              </a:lnSpc>
            </a:pPr>
            <a:r>
              <a:rPr lang="en-US" sz="2400" dirty="0">
                <a:solidFill>
                  <a:srgbClr val="000000"/>
                </a:solidFill>
                <a:latin typeface="Verdana Pro"/>
                <a:ea typeface="Verdana Pro"/>
                <a:cs typeface="Verdana Pro"/>
                <a:sym typeface="Verdana Pro"/>
              </a:rPr>
              <a:t>Louisiana – Mississippi – West Tennessee District</a:t>
            </a:r>
          </a:p>
          <a:p>
            <a:pPr algn="l">
              <a:lnSpc>
                <a:spcPts val="3359"/>
              </a:lnSpc>
            </a:pPr>
            <a:endParaRPr lang="en-US" sz="2400" dirty="0">
              <a:solidFill>
                <a:srgbClr val="000000"/>
              </a:solidFill>
              <a:latin typeface="Verdana Pro"/>
              <a:ea typeface="Verdana Pro"/>
              <a:cs typeface="Verdana Pro"/>
              <a:sym typeface="Verdana Pro"/>
            </a:endParaRPr>
          </a:p>
          <a:p>
            <a:pPr algn="l">
              <a:lnSpc>
                <a:spcPts val="3359"/>
              </a:lnSpc>
            </a:pPr>
            <a:r>
              <a:rPr lang="en-US" sz="2400" dirty="0">
                <a:solidFill>
                  <a:srgbClr val="000000"/>
                </a:solidFill>
                <a:latin typeface="Verdana Pro"/>
                <a:ea typeface="Verdana Pro"/>
                <a:cs typeface="Verdana Pro"/>
                <a:sym typeface="Verdana Pro"/>
              </a:rPr>
              <a:t>July 14, 2026</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Start of the year</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p:cNvSpPr txBox="1"/>
          <p:nvPr/>
        </p:nvSpPr>
        <p:spPr>
          <a:xfrm>
            <a:off x="1028700" y="2364625"/>
            <a:ext cx="13601699" cy="6988644"/>
          </a:xfrm>
          <a:prstGeom prst="rect">
            <a:avLst/>
          </a:prstGeom>
        </p:spPr>
        <p:txBody>
          <a:bodyPr wrap="square" lIns="0" tIns="0" rIns="0" bIns="0" rtlCol="0" anchor="t">
            <a:spAutoFit/>
          </a:bodyPr>
          <a:lstStyle/>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Hold a transition meeting with the previous secretary.</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Align with officers and participate in yearly planning.</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Review key records and identify unfinished business.</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Confirm digital access and shared folder permissions.</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Review collected files and confirm club information in Kiwanis Engage.</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Establish systems.</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Prepare calendars and reports.</a:t>
            </a:r>
          </a:p>
          <a:p>
            <a:pPr marL="777240" lvl="1" indent="-388620" algn="l">
              <a:lnSpc>
                <a:spcPts val="5040"/>
              </a:lnSpc>
              <a:buFont typeface="Arial"/>
              <a:buChar char="•"/>
            </a:pPr>
            <a:r>
              <a:rPr lang="en-US" sz="2800" dirty="0">
                <a:solidFill>
                  <a:srgbClr val="000000"/>
                </a:solidFill>
                <a:ea typeface="Calibri" panose="020F0502020204030204" pitchFamily="34" charset="0"/>
                <a:cs typeface="Calibri" panose="020F0502020204030204" pitchFamily="34" charset="0"/>
                <a:sym typeface="Verdana"/>
              </a:rPr>
              <a:t>Set up communication channels – Use the new “Mass Communication” feature in Kiwanis Engage to contact your members.</a:t>
            </a:r>
          </a:p>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BDACD-D519-45E0-3E4D-AF05E426758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04C5918-A24C-72B9-843D-16378F7DF48B}"/>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64E1AE28-DFB6-298E-5F72-4CF3CDD7DFC1}"/>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3C9EAB93-5837-3E7E-49DC-7B32804719D5}"/>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4FB5345F-8952-BCBE-31A6-CDCD169DD449}"/>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Getting Started in Kiwanis Engage</a:t>
            </a:r>
          </a:p>
        </p:txBody>
      </p:sp>
      <p:grpSp>
        <p:nvGrpSpPr>
          <p:cNvPr id="6" name="Group 6">
            <a:extLst>
              <a:ext uri="{FF2B5EF4-FFF2-40B4-BE49-F238E27FC236}">
                <a16:creationId xmlns:a16="http://schemas.microsoft.com/office/drawing/2014/main" id="{6903AE5C-D02A-1B9A-EA2B-675133977463}"/>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15F78596-83DC-ED41-18BA-CA47B14A0AC5}"/>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B898AE67-D64D-B35A-2718-EB8252407929}"/>
              </a:ext>
            </a:extLst>
          </p:cNvPr>
          <p:cNvSpPr txBox="1"/>
          <p:nvPr/>
        </p:nvSpPr>
        <p:spPr>
          <a:xfrm>
            <a:off x="1028700" y="2364625"/>
            <a:ext cx="15268835" cy="1217834"/>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93769570-0ABB-A9E7-24EA-B14F95DB9CCA}"/>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E2A61762-6FF2-2947-588D-D4BFD51868B8}"/>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4" name="TextBox 13">
            <a:extLst>
              <a:ext uri="{FF2B5EF4-FFF2-40B4-BE49-F238E27FC236}">
                <a16:creationId xmlns:a16="http://schemas.microsoft.com/office/drawing/2014/main" id="{6742AD8B-F90C-DDA0-A59E-E25CDA001A08}"/>
              </a:ext>
            </a:extLst>
          </p:cNvPr>
          <p:cNvSpPr txBox="1"/>
          <p:nvPr/>
        </p:nvSpPr>
        <p:spPr>
          <a:xfrm>
            <a:off x="1028699" y="2297069"/>
            <a:ext cx="13296901" cy="3416320"/>
          </a:xfrm>
          <a:prstGeom prst="rect">
            <a:avLst/>
          </a:prstGeom>
          <a:noFill/>
        </p:spPr>
        <p:txBody>
          <a:bodyPr wrap="square">
            <a:spAutoFit/>
          </a:bodyPr>
          <a:lstStyle/>
          <a:p>
            <a:pPr marL="285750" indent="-285750" fontAlgn="base">
              <a:buFont typeface="Arial" panose="020B0604020202020204" pitchFamily="34" charset="0"/>
              <a:buChar char="•"/>
            </a:pPr>
            <a:r>
              <a:rPr lang="en-US" sz="3600" dirty="0"/>
              <a:t>Log into Kiwanis Engage.</a:t>
            </a:r>
          </a:p>
          <a:p>
            <a:pPr marL="285750" indent="-285750" fontAlgn="base">
              <a:buFont typeface="Arial" panose="020B0604020202020204" pitchFamily="34" charset="0"/>
              <a:buChar char="•"/>
            </a:pPr>
            <a:r>
              <a:rPr lang="en-US" sz="3600" dirty="0"/>
              <a:t>Access the Club Secretary Dashboard.</a:t>
            </a:r>
          </a:p>
          <a:p>
            <a:pPr marL="285750" indent="-285750" fontAlgn="base">
              <a:buFont typeface="Arial" panose="020B0604020202020204" pitchFamily="34" charset="0"/>
              <a:buChar char="•"/>
            </a:pPr>
            <a:r>
              <a:rPr lang="en-US" sz="3600" dirty="0"/>
              <a:t>Review the layout and key navigation areas.</a:t>
            </a:r>
          </a:p>
          <a:p>
            <a:pPr marL="285750" indent="-285750" fontAlgn="base">
              <a:buFont typeface="Arial" panose="020B0604020202020204" pitchFamily="34" charset="0"/>
              <a:buChar char="•"/>
            </a:pPr>
            <a:r>
              <a:rPr lang="en-US" sz="3600" dirty="0"/>
              <a:t>Confirm officer roles and permissions.</a:t>
            </a:r>
          </a:p>
          <a:p>
            <a:pPr marL="285750" indent="-285750" fontAlgn="base">
              <a:buFont typeface="Arial" panose="020B0604020202020204" pitchFamily="34" charset="0"/>
              <a:buChar char="•"/>
            </a:pPr>
            <a:r>
              <a:rPr lang="en-US" sz="3600" dirty="0"/>
              <a:t>Ensure any members working with youth have updated club background checks.</a:t>
            </a:r>
          </a:p>
        </p:txBody>
      </p:sp>
      <p:sp>
        <p:nvSpPr>
          <p:cNvPr id="16" name="TextBox 15">
            <a:extLst>
              <a:ext uri="{FF2B5EF4-FFF2-40B4-BE49-F238E27FC236}">
                <a16:creationId xmlns:a16="http://schemas.microsoft.com/office/drawing/2014/main" id="{F99FE2CD-7615-F6DB-4826-A87A9A590D80}"/>
              </a:ext>
            </a:extLst>
          </p:cNvPr>
          <p:cNvSpPr txBox="1"/>
          <p:nvPr/>
        </p:nvSpPr>
        <p:spPr>
          <a:xfrm>
            <a:off x="5181600" y="5927267"/>
            <a:ext cx="6577012" cy="3170099"/>
          </a:xfrm>
          <a:prstGeom prst="rect">
            <a:avLst/>
          </a:prstGeom>
          <a:noFill/>
        </p:spPr>
        <p:txBody>
          <a:bodyPr wrap="square">
            <a:spAutoFit/>
          </a:bodyPr>
          <a:lstStyle/>
          <a:p>
            <a:pPr>
              <a:buNone/>
            </a:pPr>
            <a:br>
              <a:rPr lang="en-US" b="0" dirty="0">
                <a:effectLst/>
              </a:rPr>
            </a:br>
            <a:endParaRPr lang="en-US" b="0" dirty="0">
              <a:effectLst/>
            </a:endParaRPr>
          </a:p>
          <a:p>
            <a:pPr algn="ctr" rtl="0">
              <a:buNone/>
            </a:pPr>
            <a:r>
              <a:rPr lang="en-US" sz="2000" b="1" i="0" u="none" strike="noStrike" dirty="0">
                <a:solidFill>
                  <a:srgbClr val="003874"/>
                </a:solidFill>
                <a:effectLst/>
                <a:latin typeface="Arial" panose="020B0604020202020204" pitchFamily="34" charset="0"/>
              </a:rPr>
              <a:t>Resources:</a:t>
            </a:r>
            <a:endParaRPr lang="en-US" b="0" dirty="0">
              <a:effectLst/>
            </a:endParaRPr>
          </a:p>
          <a:p>
            <a:pPr>
              <a:buNone/>
            </a:pPr>
            <a:br>
              <a:rPr lang="en-US" b="0" dirty="0">
                <a:effectLst/>
              </a:rPr>
            </a:br>
            <a:endParaRPr lang="en-US" b="0" dirty="0">
              <a:effectLst/>
            </a:endParaRPr>
          </a:p>
          <a:p>
            <a:pPr algn="ctr" rtl="0">
              <a:buNone/>
            </a:pPr>
            <a:r>
              <a:rPr lang="en-US" sz="1800" b="1" i="0" u="sng" strike="noStrike" dirty="0">
                <a:solidFill>
                  <a:srgbClr val="003874"/>
                </a:solidFill>
                <a:effectLst/>
                <a:latin typeface="Arial" panose="020B0604020202020204" pitchFamily="34" charset="0"/>
                <a:hlinkClick r:id="rId6"/>
              </a:rPr>
              <a:t>Kiwanis Engage video tutorials</a:t>
            </a:r>
            <a:endParaRPr lang="en-US" b="0" dirty="0">
              <a:effectLst/>
            </a:endParaRPr>
          </a:p>
          <a:p>
            <a:pPr>
              <a:buNone/>
            </a:pPr>
            <a:br>
              <a:rPr lang="en-US" b="0" dirty="0">
                <a:effectLst/>
              </a:rPr>
            </a:br>
            <a:endParaRPr lang="en-US" b="0" dirty="0">
              <a:effectLst/>
            </a:endParaRPr>
          </a:p>
          <a:p>
            <a:pPr algn="ctr" rtl="0">
              <a:buNone/>
            </a:pPr>
            <a:r>
              <a:rPr lang="en-US" sz="1800" b="1" i="0" u="sng" strike="noStrike" dirty="0">
                <a:solidFill>
                  <a:srgbClr val="003874"/>
                </a:solidFill>
                <a:effectLst/>
                <a:latin typeface="Arial" panose="020B0604020202020204" pitchFamily="34" charset="0"/>
                <a:hlinkClick r:id="rId7"/>
              </a:rPr>
              <a:t>KI Background checks FAQ</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52015164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65A9D-7E8E-6985-CD68-3F318FBE58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B124801-7972-EFCF-50B9-8050B7845A41}"/>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D4BC8771-2C5C-177D-738C-53865304E0DD}"/>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431E0D5D-9661-AFD2-2580-A38A7BD78421}"/>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91F4F891-A199-9AAF-FF56-0784AD979E4A}"/>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Club Meetings</a:t>
            </a:r>
          </a:p>
        </p:txBody>
      </p:sp>
      <p:grpSp>
        <p:nvGrpSpPr>
          <p:cNvPr id="6" name="Group 6">
            <a:extLst>
              <a:ext uri="{FF2B5EF4-FFF2-40B4-BE49-F238E27FC236}">
                <a16:creationId xmlns:a16="http://schemas.microsoft.com/office/drawing/2014/main" id="{32ADA51C-00D4-4B55-AE9A-B1F141674836}"/>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382CBBFB-42EA-7B77-61F7-39B765B3082C}"/>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5B8BEFBC-5DBA-1FAA-5EB8-FA0EEC084EA3}"/>
              </a:ext>
            </a:extLst>
          </p:cNvPr>
          <p:cNvSpPr txBox="1"/>
          <p:nvPr/>
        </p:nvSpPr>
        <p:spPr>
          <a:xfrm>
            <a:off x="1028700" y="2364625"/>
            <a:ext cx="15268835" cy="1217834"/>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4EACD877-713E-5A32-3101-34492809F024}"/>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AB22B5FD-96C1-02DD-395E-46DCF3B5A01C}"/>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4" name="TextBox 13">
            <a:extLst>
              <a:ext uri="{FF2B5EF4-FFF2-40B4-BE49-F238E27FC236}">
                <a16:creationId xmlns:a16="http://schemas.microsoft.com/office/drawing/2014/main" id="{6C4FDB70-1FA9-EA44-9E27-0CB826E695E7}"/>
              </a:ext>
            </a:extLst>
          </p:cNvPr>
          <p:cNvSpPr txBox="1"/>
          <p:nvPr/>
        </p:nvSpPr>
        <p:spPr>
          <a:xfrm>
            <a:off x="1028699" y="2297069"/>
            <a:ext cx="13296901" cy="6924973"/>
          </a:xfrm>
          <a:prstGeom prst="rect">
            <a:avLst/>
          </a:prstGeom>
          <a:noFill/>
        </p:spPr>
        <p:txBody>
          <a:bodyPr wrap="square">
            <a:spAutoFit/>
          </a:bodyPr>
          <a:lstStyle/>
          <a:p>
            <a:pPr>
              <a:buNone/>
            </a:pPr>
            <a:br>
              <a:rPr lang="en-US" b="0" dirty="0">
                <a:effectLst/>
              </a:rPr>
            </a:br>
            <a:endParaRPr lang="en-US" b="0" dirty="0">
              <a:effectLst/>
            </a:endParaRPr>
          </a:p>
          <a:p>
            <a:pPr rtl="0">
              <a:buNone/>
            </a:pPr>
            <a:r>
              <a:rPr lang="en-US" sz="3600" b="1" i="0" u="none" strike="noStrike" dirty="0">
                <a:solidFill>
                  <a:srgbClr val="003874"/>
                </a:solidFill>
                <a:effectLst/>
                <a:latin typeface="+mj-lt"/>
              </a:rPr>
              <a:t>For each club meeting:</a:t>
            </a:r>
          </a:p>
          <a:p>
            <a:pPr rtl="0">
              <a:buNone/>
            </a:pPr>
            <a:endParaRPr lang="en-US" sz="2000" b="0" dirty="0">
              <a:effectLst/>
              <a:latin typeface="+mj-lt"/>
            </a:endParaRPr>
          </a:p>
          <a:p>
            <a:pPr marL="388620" rtl="0" fontAlgn="base">
              <a:buFont typeface="Arial" panose="020B0604020202020204" pitchFamily="34" charset="0"/>
              <a:buChar char="•"/>
            </a:pPr>
            <a:r>
              <a:rPr lang="en-US" sz="3200" b="0" i="0" u="none" strike="noStrike" dirty="0">
                <a:solidFill>
                  <a:srgbClr val="000000"/>
                </a:solidFill>
                <a:effectLst/>
                <a:latin typeface="+mj-lt"/>
              </a:rPr>
              <a:t> Help develop agenda.</a:t>
            </a:r>
          </a:p>
          <a:p>
            <a:pPr marL="388620" rtl="0" fontAlgn="base">
              <a:buFont typeface="Arial" panose="020B0604020202020204" pitchFamily="34" charset="0"/>
              <a:buChar char="•"/>
            </a:pPr>
            <a:r>
              <a:rPr lang="en-US" sz="3200" b="0" i="0" u="none" strike="noStrike" dirty="0">
                <a:solidFill>
                  <a:srgbClr val="000000"/>
                </a:solidFill>
                <a:effectLst/>
                <a:latin typeface="+mj-lt"/>
              </a:rPr>
              <a:t> Confirm program details.</a:t>
            </a:r>
          </a:p>
          <a:p>
            <a:pPr marL="388620" rtl="0" fontAlgn="base">
              <a:buFont typeface="Arial" panose="020B0604020202020204" pitchFamily="34" charset="0"/>
              <a:buChar char="•"/>
            </a:pPr>
            <a:r>
              <a:rPr lang="en-US" sz="3200" b="0" i="0" u="none" strike="noStrike" dirty="0">
                <a:solidFill>
                  <a:srgbClr val="000000"/>
                </a:solidFill>
                <a:effectLst/>
                <a:latin typeface="+mj-lt"/>
              </a:rPr>
              <a:t> Provide agenda to members before the meeting.</a:t>
            </a:r>
          </a:p>
          <a:p>
            <a:pPr marL="388620" rtl="0" fontAlgn="base">
              <a:buFont typeface="Arial" panose="020B0604020202020204" pitchFamily="34" charset="0"/>
              <a:buChar char="•"/>
            </a:pPr>
            <a:r>
              <a:rPr lang="en-US" sz="3200" b="0" i="0" u="none" strike="noStrike" dirty="0">
                <a:solidFill>
                  <a:srgbClr val="000000"/>
                </a:solidFill>
                <a:effectLst/>
                <a:latin typeface="+mj-lt"/>
              </a:rPr>
              <a:t> Take attendance.</a:t>
            </a:r>
          </a:p>
          <a:p>
            <a:pPr marL="388620" rtl="0" fontAlgn="base">
              <a:buFont typeface="Arial" panose="020B0604020202020204" pitchFamily="34" charset="0"/>
              <a:buChar char="•"/>
            </a:pPr>
            <a:r>
              <a:rPr lang="en-US" sz="3200" b="0" i="0" u="none" strike="noStrike" dirty="0">
                <a:solidFill>
                  <a:srgbClr val="000000"/>
                </a:solidFill>
                <a:effectLst/>
                <a:latin typeface="+mj-lt"/>
              </a:rPr>
              <a:t> Record minutes.</a:t>
            </a:r>
          </a:p>
          <a:p>
            <a:pPr marL="388620" rtl="0" fontAlgn="base">
              <a:buFont typeface="Arial" panose="020B0604020202020204" pitchFamily="34" charset="0"/>
              <a:buChar char="•"/>
            </a:pPr>
            <a:r>
              <a:rPr lang="en-US" sz="3200" b="0" i="0" u="none" strike="noStrike" dirty="0">
                <a:solidFill>
                  <a:srgbClr val="000000"/>
                </a:solidFill>
                <a:effectLst/>
                <a:latin typeface="+mj-lt"/>
              </a:rPr>
              <a:t> Note recognitions, announcements and guest information for the   </a:t>
            </a:r>
          </a:p>
          <a:p>
            <a:pPr marL="388620" rtl="0" fontAlgn="base"/>
            <a:r>
              <a:rPr lang="en-US" sz="3200" b="0" i="0" u="none" strike="noStrike" dirty="0">
                <a:solidFill>
                  <a:srgbClr val="000000"/>
                </a:solidFill>
                <a:effectLst/>
                <a:latin typeface="+mj-lt"/>
              </a:rPr>
              <a:t>  official record.</a:t>
            </a:r>
          </a:p>
          <a:p>
            <a:pPr>
              <a:buNone/>
            </a:pPr>
            <a:br>
              <a:rPr lang="en-US" sz="3200" b="0" dirty="0">
                <a:effectLst/>
              </a:rPr>
            </a:br>
            <a:endParaRPr lang="en-US" sz="3200" b="0" dirty="0">
              <a:effectLst/>
            </a:endParaRPr>
          </a:p>
          <a:p>
            <a:pPr algn="ctr" rtl="0">
              <a:buNone/>
            </a:pPr>
            <a:r>
              <a:rPr lang="en-US" sz="3200" b="1" i="0" u="none" strike="noStrike" dirty="0">
                <a:solidFill>
                  <a:srgbClr val="003874"/>
                </a:solidFill>
                <a:effectLst/>
                <a:latin typeface="Arial" panose="020B0604020202020204" pitchFamily="34" charset="0"/>
              </a:rPr>
              <a:t>Resources:</a:t>
            </a:r>
            <a:r>
              <a:rPr lang="en-US" sz="3200" dirty="0"/>
              <a:t> </a:t>
            </a:r>
            <a:r>
              <a:rPr lang="en-US" sz="3200" b="1" u="sng" dirty="0">
                <a:solidFill>
                  <a:srgbClr val="003874"/>
                </a:solidFill>
                <a:latin typeface="Arial" panose="020B0604020202020204" pitchFamily="34" charset="0"/>
                <a:hlinkClick r:id="rId6"/>
              </a:rPr>
              <a:t>Club meeting minutes</a:t>
            </a:r>
            <a:br>
              <a:rPr lang="en-US" sz="3200" dirty="0"/>
            </a:br>
            <a:endParaRPr lang="en-US" sz="3200" dirty="0"/>
          </a:p>
        </p:txBody>
      </p:sp>
    </p:spTree>
    <p:extLst>
      <p:ext uri="{BB962C8B-B14F-4D97-AF65-F5344CB8AC3E}">
        <p14:creationId xmlns:p14="http://schemas.microsoft.com/office/powerpoint/2010/main" val="4573007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962C4-EF39-34C8-44F5-4F116BD8BB7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3FB887A-61A6-6613-C437-8A06CD440235}"/>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6BDC53D8-F05A-A985-5F05-D9B56007EB27}"/>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3988E89B-CC6D-0F64-CD1A-F5BFDB575E92}"/>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06F7EC65-4766-5522-C826-4BC84F9A4EF1}"/>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Monthly Board Meetings</a:t>
            </a:r>
          </a:p>
        </p:txBody>
      </p:sp>
      <p:grpSp>
        <p:nvGrpSpPr>
          <p:cNvPr id="6" name="Group 6">
            <a:extLst>
              <a:ext uri="{FF2B5EF4-FFF2-40B4-BE49-F238E27FC236}">
                <a16:creationId xmlns:a16="http://schemas.microsoft.com/office/drawing/2014/main" id="{4D3EF9A9-7296-A73C-1910-1270D848651C}"/>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7D2FBCA3-3EFB-CBE2-988E-E7EE833DDAD2}"/>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DB897309-F48F-4B32-804B-F11A818C29C3}"/>
              </a:ext>
            </a:extLst>
          </p:cNvPr>
          <p:cNvSpPr txBox="1"/>
          <p:nvPr/>
        </p:nvSpPr>
        <p:spPr>
          <a:xfrm>
            <a:off x="1028700" y="2364625"/>
            <a:ext cx="15268835" cy="1217834"/>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93360A8F-D726-F6B7-8830-3CF5AB4CF984}"/>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0033A908-B0F9-ED0B-C49A-378818902EF8}"/>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4" name="TextBox 13">
            <a:extLst>
              <a:ext uri="{FF2B5EF4-FFF2-40B4-BE49-F238E27FC236}">
                <a16:creationId xmlns:a16="http://schemas.microsoft.com/office/drawing/2014/main" id="{CAC29C1D-3737-6355-5F41-C183223B73F2}"/>
              </a:ext>
            </a:extLst>
          </p:cNvPr>
          <p:cNvSpPr txBox="1"/>
          <p:nvPr/>
        </p:nvSpPr>
        <p:spPr>
          <a:xfrm>
            <a:off x="1028699" y="2297069"/>
            <a:ext cx="13296901" cy="5355312"/>
          </a:xfrm>
          <a:prstGeom prst="rect">
            <a:avLst/>
          </a:prstGeom>
          <a:noFill/>
        </p:spPr>
        <p:txBody>
          <a:bodyPr wrap="square">
            <a:spAutoFit/>
          </a:bodyPr>
          <a:lstStyle/>
          <a:p>
            <a:pPr>
              <a:buNone/>
            </a:pPr>
            <a:br>
              <a:rPr lang="en-US" b="0" dirty="0">
                <a:effectLst/>
              </a:rPr>
            </a:br>
            <a:endParaRPr lang="en-US" b="0" dirty="0">
              <a:effectLst/>
            </a:endParaRPr>
          </a:p>
          <a:p>
            <a:pPr rtl="0">
              <a:buNone/>
            </a:pPr>
            <a:r>
              <a:rPr lang="en-US" sz="3600" b="1" i="0" u="none" strike="noStrike" dirty="0">
                <a:solidFill>
                  <a:srgbClr val="003874"/>
                </a:solidFill>
                <a:effectLst/>
                <a:latin typeface="+mj-lt"/>
              </a:rPr>
              <a:t>For each board meeting:</a:t>
            </a:r>
          </a:p>
          <a:p>
            <a:pPr rtl="0">
              <a:buNone/>
            </a:pPr>
            <a:endParaRPr lang="en-US" sz="3600" b="1" dirty="0">
              <a:solidFill>
                <a:srgbClr val="003874"/>
              </a:solidFill>
              <a:latin typeface="+mj-lt"/>
            </a:endParaRPr>
          </a:p>
          <a:p>
            <a:pPr marL="285750" indent="-285750" fontAlgn="base">
              <a:buFont typeface="Arial" panose="020B0604020202020204" pitchFamily="34" charset="0"/>
              <a:buChar char="•"/>
            </a:pPr>
            <a:r>
              <a:rPr lang="en-US" sz="3600" dirty="0">
                <a:latin typeface="+mj-lt"/>
              </a:rPr>
              <a:t>Help develop agenda.</a:t>
            </a:r>
          </a:p>
          <a:p>
            <a:pPr marL="285750" indent="-285750" fontAlgn="base">
              <a:buFont typeface="Arial" panose="020B0604020202020204" pitchFamily="34" charset="0"/>
              <a:buChar char="•"/>
            </a:pPr>
            <a:r>
              <a:rPr lang="en-US" sz="3600" dirty="0">
                <a:latin typeface="+mj-lt"/>
              </a:rPr>
              <a:t>Send materials (agenda, minutes, reminder).</a:t>
            </a:r>
          </a:p>
          <a:p>
            <a:pPr marL="285750" indent="-285750" fontAlgn="base">
              <a:buFont typeface="Arial" panose="020B0604020202020204" pitchFamily="34" charset="0"/>
              <a:buChar char="•"/>
            </a:pPr>
            <a:r>
              <a:rPr lang="en-US" sz="3600" dirty="0">
                <a:latin typeface="+mj-lt"/>
              </a:rPr>
              <a:t>Prepare documents.</a:t>
            </a:r>
          </a:p>
          <a:p>
            <a:pPr marL="285750" indent="-285750" fontAlgn="base">
              <a:buFont typeface="Arial" panose="020B0604020202020204" pitchFamily="34" charset="0"/>
              <a:buChar char="•"/>
            </a:pPr>
            <a:r>
              <a:rPr lang="en-US" sz="3600" dirty="0">
                <a:latin typeface="+mj-lt"/>
              </a:rPr>
              <a:t>Take attendance; record minutes (motions, votes, actions).</a:t>
            </a:r>
          </a:p>
          <a:p>
            <a:pPr marL="285750" indent="-285750" fontAlgn="base">
              <a:buFont typeface="Arial" panose="020B0604020202020204" pitchFamily="34" charset="0"/>
              <a:buChar char="•"/>
            </a:pPr>
            <a:r>
              <a:rPr lang="en-US" sz="3600" dirty="0">
                <a:latin typeface="+mj-lt"/>
              </a:rPr>
              <a:t>Note announcements.</a:t>
            </a:r>
          </a:p>
          <a:p>
            <a:pPr marL="285750" indent="-285750" fontAlgn="base">
              <a:buFont typeface="Arial" panose="020B0604020202020204" pitchFamily="34" charset="0"/>
              <a:buChar char="•"/>
            </a:pPr>
            <a:r>
              <a:rPr lang="en-US" sz="3600" dirty="0">
                <a:latin typeface="+mj-lt"/>
              </a:rPr>
              <a:t>Gather information for monthly report in Kiwanis Engage.</a:t>
            </a:r>
          </a:p>
          <a:p>
            <a:pPr marL="285750" indent="-285750" rtl="0">
              <a:buFont typeface="Arial" panose="020B0604020202020204" pitchFamily="34" charset="0"/>
              <a:buChar char="•"/>
            </a:pPr>
            <a:endParaRPr lang="en-US" dirty="0"/>
          </a:p>
        </p:txBody>
      </p:sp>
      <p:sp>
        <p:nvSpPr>
          <p:cNvPr id="15" name="TextBox 14">
            <a:extLst>
              <a:ext uri="{FF2B5EF4-FFF2-40B4-BE49-F238E27FC236}">
                <a16:creationId xmlns:a16="http://schemas.microsoft.com/office/drawing/2014/main" id="{2630CF69-C335-8B5D-A590-0326AD89FC66}"/>
              </a:ext>
            </a:extLst>
          </p:cNvPr>
          <p:cNvSpPr txBox="1"/>
          <p:nvPr/>
        </p:nvSpPr>
        <p:spPr>
          <a:xfrm>
            <a:off x="6553200" y="7316680"/>
            <a:ext cx="6196012" cy="1785104"/>
          </a:xfrm>
          <a:prstGeom prst="rect">
            <a:avLst/>
          </a:prstGeom>
          <a:noFill/>
        </p:spPr>
        <p:txBody>
          <a:bodyPr wrap="square">
            <a:spAutoFit/>
          </a:bodyPr>
          <a:lstStyle/>
          <a:p>
            <a:pPr>
              <a:buNone/>
            </a:pPr>
            <a:br>
              <a:rPr lang="en-US" b="0" dirty="0">
                <a:effectLst/>
              </a:rPr>
            </a:br>
            <a:r>
              <a:rPr lang="en-US" sz="2000" b="1" i="0" u="none" strike="noStrike" dirty="0">
                <a:solidFill>
                  <a:srgbClr val="003874"/>
                </a:solidFill>
                <a:effectLst/>
                <a:latin typeface="Arial" panose="020B0604020202020204" pitchFamily="34" charset="0"/>
              </a:rPr>
              <a:t>Resources:</a:t>
            </a:r>
            <a:endParaRPr lang="en-US" b="0" dirty="0">
              <a:effectLst/>
            </a:endParaRPr>
          </a:p>
          <a:p>
            <a:pPr>
              <a:buNone/>
            </a:pPr>
            <a:endParaRPr lang="en-US" sz="1800" i="0" u="sng" strike="noStrike" dirty="0">
              <a:solidFill>
                <a:srgbClr val="003874"/>
              </a:solidFill>
              <a:latin typeface="Arial" panose="020B0604020202020204" pitchFamily="34" charset="0"/>
              <a:hlinkClick r:id="rId6"/>
            </a:endParaRPr>
          </a:p>
          <a:p>
            <a:pPr>
              <a:buNone/>
            </a:pPr>
            <a:r>
              <a:rPr lang="en-US" sz="1800" b="1" i="0" u="sng" strike="noStrike" dirty="0">
                <a:solidFill>
                  <a:srgbClr val="003874"/>
                </a:solidFill>
                <a:effectLst/>
                <a:latin typeface="Arial" panose="020B0604020202020204" pitchFamily="34" charset="0"/>
                <a:hlinkClick r:id="rId6"/>
              </a:rPr>
              <a:t>Board meeting minutes</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101109924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7FF6C-EB8B-272A-DAAB-15D504ACA3C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4BDCAA2-65BD-2D4C-66D2-676B076BA3B5}"/>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7C90B936-A890-EDA5-A2CC-E98E86348668}"/>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4A84DBA2-D54F-9992-33EB-AD8BF436CAC9}"/>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99C4ADA9-4142-8A9E-B33A-CEB9716939D0}"/>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Club Operation Files</a:t>
            </a:r>
          </a:p>
        </p:txBody>
      </p:sp>
      <p:grpSp>
        <p:nvGrpSpPr>
          <p:cNvPr id="6" name="Group 6">
            <a:extLst>
              <a:ext uri="{FF2B5EF4-FFF2-40B4-BE49-F238E27FC236}">
                <a16:creationId xmlns:a16="http://schemas.microsoft.com/office/drawing/2014/main" id="{CE1D81BB-676D-42B4-135B-846F3F1718BF}"/>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41DD09BB-B3DC-17FE-2681-1775FC6EA7A1}"/>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E392974E-6D36-B76A-D091-8B59419EE361}"/>
              </a:ext>
            </a:extLst>
          </p:cNvPr>
          <p:cNvSpPr txBox="1"/>
          <p:nvPr/>
        </p:nvSpPr>
        <p:spPr>
          <a:xfrm>
            <a:off x="1028700" y="2364625"/>
            <a:ext cx="15268835" cy="1217834"/>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4E7968CB-7534-52E0-7A14-D64C872A3DBE}"/>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2B8B591B-2826-7DBF-B55C-B2DDD21DE0F3}"/>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4" name="TextBox 13">
            <a:extLst>
              <a:ext uri="{FF2B5EF4-FFF2-40B4-BE49-F238E27FC236}">
                <a16:creationId xmlns:a16="http://schemas.microsoft.com/office/drawing/2014/main" id="{453C1F2E-5121-D5A8-E76E-4EBEF16DA4F3}"/>
              </a:ext>
            </a:extLst>
          </p:cNvPr>
          <p:cNvSpPr txBox="1"/>
          <p:nvPr/>
        </p:nvSpPr>
        <p:spPr>
          <a:xfrm>
            <a:off x="1028699" y="2297069"/>
            <a:ext cx="13296901" cy="2031325"/>
          </a:xfrm>
          <a:prstGeom prst="rect">
            <a:avLst/>
          </a:prstGeom>
          <a:noFill/>
        </p:spPr>
        <p:txBody>
          <a:bodyPr wrap="square">
            <a:spAutoFit/>
          </a:bodyPr>
          <a:lstStyle/>
          <a:p>
            <a:pPr marL="285750" indent="-285750">
              <a:buFont typeface="Arial" panose="020B0604020202020204" pitchFamily="34" charset="0"/>
              <a:buChar char="•"/>
            </a:pPr>
            <a:r>
              <a:rPr lang="en-US" sz="3600" dirty="0"/>
              <a:t>All club correspondence</a:t>
            </a:r>
          </a:p>
          <a:p>
            <a:pPr marL="285750" indent="-285750">
              <a:buFont typeface="Arial" panose="020B0604020202020204" pitchFamily="34" charset="0"/>
              <a:buChar char="•"/>
            </a:pPr>
            <a:r>
              <a:rPr lang="en-US" sz="3600" dirty="0"/>
              <a:t>Convention information for district and Kiwanis International</a:t>
            </a:r>
          </a:p>
          <a:p>
            <a:pPr marL="285750" indent="-285750">
              <a:buFont typeface="Arial" panose="020B0604020202020204" pitchFamily="34" charset="0"/>
              <a:buChar char="•"/>
            </a:pPr>
            <a:r>
              <a:rPr lang="en-US" sz="3600" dirty="0"/>
              <a:t>Service Leadership Program documents and communications.</a:t>
            </a:r>
          </a:p>
          <a:p>
            <a:pPr marL="285750" indent="-285750" rtl="0">
              <a:buFont typeface="Arial" panose="020B0604020202020204" pitchFamily="34" charset="0"/>
              <a:buChar char="•"/>
            </a:pPr>
            <a:endParaRPr lang="en-US" dirty="0"/>
          </a:p>
        </p:txBody>
      </p:sp>
    </p:spTree>
    <p:extLst>
      <p:ext uri="{BB962C8B-B14F-4D97-AF65-F5344CB8AC3E}">
        <p14:creationId xmlns:p14="http://schemas.microsoft.com/office/powerpoint/2010/main" val="130079834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60EDA-9983-8F06-9B97-E65B5DBF91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9DEBFB8-EC64-24EF-2A65-47C1F5CD6C40}"/>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B351E9D4-0297-29A3-32F7-4AF5EF64B7DD}"/>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EB34061D-AF81-8F16-6348-6776DB023872}"/>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90253E6B-A042-9FA2-8277-CA8212FE5826}"/>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Club Finances</a:t>
            </a:r>
          </a:p>
        </p:txBody>
      </p:sp>
      <p:grpSp>
        <p:nvGrpSpPr>
          <p:cNvPr id="6" name="Group 6">
            <a:extLst>
              <a:ext uri="{FF2B5EF4-FFF2-40B4-BE49-F238E27FC236}">
                <a16:creationId xmlns:a16="http://schemas.microsoft.com/office/drawing/2014/main" id="{DDF63B35-08D5-57DF-69E4-879EECF0C14B}"/>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42DE4646-68A5-5844-1EB3-A0318B2BC8BA}"/>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777B0566-9875-6D47-BAAD-273B18CDC5D7}"/>
              </a:ext>
            </a:extLst>
          </p:cNvPr>
          <p:cNvSpPr txBox="1"/>
          <p:nvPr/>
        </p:nvSpPr>
        <p:spPr>
          <a:xfrm>
            <a:off x="1028700" y="2364625"/>
            <a:ext cx="15268835" cy="1217834"/>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59D88C6D-F9BB-01C6-4F8D-8C4F10F3DC55}"/>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A5DF34C4-8C11-D605-E4AA-137476CE434D}"/>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4" name="TextBox 13">
            <a:extLst>
              <a:ext uri="{FF2B5EF4-FFF2-40B4-BE49-F238E27FC236}">
                <a16:creationId xmlns:a16="http://schemas.microsoft.com/office/drawing/2014/main" id="{B1721D4A-D746-A9F1-93F9-8FDF6529ADEE}"/>
              </a:ext>
            </a:extLst>
          </p:cNvPr>
          <p:cNvSpPr txBox="1"/>
          <p:nvPr/>
        </p:nvSpPr>
        <p:spPr>
          <a:xfrm>
            <a:off x="1028699" y="2297069"/>
            <a:ext cx="13296901" cy="6186309"/>
          </a:xfrm>
          <a:prstGeom prst="rect">
            <a:avLst/>
          </a:prstGeom>
          <a:noFill/>
        </p:spPr>
        <p:txBody>
          <a:bodyPr wrap="square">
            <a:spAutoFit/>
          </a:bodyPr>
          <a:lstStyle/>
          <a:p>
            <a:pPr marL="285750" indent="-285750" fontAlgn="base">
              <a:buFont typeface="Arial" panose="020B0604020202020204" pitchFamily="34" charset="0"/>
              <a:buChar char="•"/>
            </a:pPr>
            <a:r>
              <a:rPr lang="en-US" sz="3600" dirty="0"/>
              <a:t>Update membership roster and contact details.</a:t>
            </a:r>
          </a:p>
          <a:p>
            <a:pPr marL="285750" indent="-285750" fontAlgn="base">
              <a:buFont typeface="Arial" panose="020B0604020202020204" pitchFamily="34" charset="0"/>
              <a:buChar char="•"/>
            </a:pPr>
            <a:r>
              <a:rPr lang="en-US" sz="3600" dirty="0"/>
              <a:t>Confirm accurate dues calculations.</a:t>
            </a:r>
          </a:p>
          <a:p>
            <a:pPr marL="285750" indent="-285750" fontAlgn="base">
              <a:buFont typeface="Arial" panose="020B0604020202020204" pitchFamily="34" charset="0"/>
              <a:buChar char="•"/>
            </a:pPr>
            <a:r>
              <a:rPr lang="en-US" sz="3600" dirty="0"/>
              <a:t>View, print and track open invoices.</a:t>
            </a:r>
          </a:p>
          <a:p>
            <a:pPr marL="285750" indent="-285750" fontAlgn="base">
              <a:buFont typeface="Arial" panose="020B0604020202020204" pitchFamily="34" charset="0"/>
              <a:buChar char="•"/>
            </a:pPr>
            <a:r>
              <a:rPr lang="en-US" sz="3600" dirty="0"/>
              <a:t>Monitor outstanding payments.</a:t>
            </a:r>
          </a:p>
          <a:p>
            <a:pPr marL="285750" indent="-285750" fontAlgn="base">
              <a:buFont typeface="Arial" panose="020B0604020202020204" pitchFamily="34" charset="0"/>
              <a:buChar char="•"/>
            </a:pPr>
            <a:r>
              <a:rPr lang="en-US" sz="3600" dirty="0"/>
              <a:t>Request invoice adjustments when needed.</a:t>
            </a:r>
          </a:p>
          <a:p>
            <a:br>
              <a:rPr lang="en-US" sz="3600" dirty="0"/>
            </a:br>
            <a:endParaRPr lang="en-US" sz="3600" dirty="0"/>
          </a:p>
          <a:p>
            <a:r>
              <a:rPr lang="en-US" b="1" dirty="0"/>
              <a:t>				Resources:</a:t>
            </a:r>
            <a:r>
              <a:rPr lang="en-US" sz="3600" dirty="0"/>
              <a:t>  </a:t>
            </a:r>
            <a:r>
              <a:rPr lang="en-US" b="1" u="sng" dirty="0">
                <a:hlinkClick r:id="rId6"/>
              </a:rPr>
              <a:t>Member dues resources</a:t>
            </a:r>
            <a:endParaRPr lang="en-US" sz="3600" dirty="0"/>
          </a:p>
          <a:p>
            <a:br>
              <a:rPr lang="en-US" sz="3600" dirty="0"/>
            </a:br>
            <a:endParaRPr lang="en-US" sz="3600" dirty="0"/>
          </a:p>
          <a:p>
            <a:pPr marL="285750" indent="-285750" fontAlgn="base">
              <a:buFont typeface="Arial" panose="020B0604020202020204" pitchFamily="34" charset="0"/>
              <a:buChar char="•"/>
            </a:pPr>
            <a:endParaRPr lang="en-US" sz="3600" dirty="0"/>
          </a:p>
        </p:txBody>
      </p:sp>
    </p:spTree>
    <p:extLst>
      <p:ext uri="{BB962C8B-B14F-4D97-AF65-F5344CB8AC3E}">
        <p14:creationId xmlns:p14="http://schemas.microsoft.com/office/powerpoint/2010/main" val="348514788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Middle of the year</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p:cNvSpPr txBox="1"/>
          <p:nvPr/>
        </p:nvSpPr>
        <p:spPr>
          <a:xfrm>
            <a:off x="1028700" y="2364625"/>
            <a:ext cx="15268835" cy="6356969"/>
          </a:xfrm>
          <a:prstGeom prst="rect">
            <a:avLst/>
          </a:prstGeom>
        </p:spPr>
        <p:txBody>
          <a:bodyPr lIns="0" tIns="0" rIns="0" bIns="0" rtlCol="0" anchor="t">
            <a:spAutoFit/>
          </a:bodyPr>
          <a:lstStyle/>
          <a:p>
            <a:pPr marL="777240" lvl="1" indent="-388620" algn="l">
              <a:lnSpc>
                <a:spcPts val="5040"/>
              </a:lnSpc>
              <a:buFont typeface="Arial"/>
              <a:buChar char="•"/>
            </a:pPr>
            <a:r>
              <a:rPr lang="en-US" sz="3600" dirty="0">
                <a:solidFill>
                  <a:srgbClr val="000000"/>
                </a:solidFill>
                <a:latin typeface="Verdana"/>
                <a:ea typeface="Verdana"/>
                <a:cs typeface="Verdana"/>
                <a:sym typeface="Verdana"/>
              </a:rPr>
              <a:t>Maintain minutes, attendance and records.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Submit reports and updates.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Support club communication and club correspondence.</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Document board actions.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Partner on dues and billing.</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Track recognitions and milestones.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Distribute official materials.</a:t>
            </a:r>
          </a:p>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EF4B0-FC85-82DE-D30F-47C79C9F2B0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FA7DBE9-AB85-B528-A3BB-96BEB3AEE111}"/>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B1638A78-78E1-6874-8BEB-8EE92561112D}"/>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0DBDF143-CE30-9800-F1FC-71E10A9A6990}"/>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87C92F0B-8FC7-9C45-A2C0-D30E20AD867C}"/>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Club Bylaws</a:t>
            </a:r>
          </a:p>
        </p:txBody>
      </p:sp>
      <p:grpSp>
        <p:nvGrpSpPr>
          <p:cNvPr id="6" name="Group 6">
            <a:extLst>
              <a:ext uri="{FF2B5EF4-FFF2-40B4-BE49-F238E27FC236}">
                <a16:creationId xmlns:a16="http://schemas.microsoft.com/office/drawing/2014/main" id="{5EE56ADB-8365-9120-52B3-C6706942C477}"/>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AE5D48AE-6566-D419-8346-170123F50DE2}"/>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9446EFAC-E4E6-1911-2295-F4457F0E2FBA}"/>
              </a:ext>
            </a:extLst>
          </p:cNvPr>
          <p:cNvSpPr txBox="1"/>
          <p:nvPr/>
        </p:nvSpPr>
        <p:spPr>
          <a:xfrm>
            <a:off x="1028700" y="2364625"/>
            <a:ext cx="15268835" cy="1859035"/>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35539F56-366F-78B7-5983-94DA028C0EE2}"/>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4FE30188-C178-6503-162E-840495F4FA11}"/>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2" name="TextBox 11">
            <a:extLst>
              <a:ext uri="{FF2B5EF4-FFF2-40B4-BE49-F238E27FC236}">
                <a16:creationId xmlns:a16="http://schemas.microsoft.com/office/drawing/2014/main" id="{06C6DFEB-1059-F620-5D3B-61452309BCEF}"/>
              </a:ext>
            </a:extLst>
          </p:cNvPr>
          <p:cNvSpPr txBox="1"/>
          <p:nvPr/>
        </p:nvSpPr>
        <p:spPr>
          <a:xfrm>
            <a:off x="1371600" y="2555478"/>
            <a:ext cx="13030200" cy="3170099"/>
          </a:xfrm>
          <a:prstGeom prst="rect">
            <a:avLst/>
          </a:prstGeom>
          <a:noFill/>
        </p:spPr>
        <p:txBody>
          <a:bodyPr wrap="square">
            <a:spAutoFit/>
          </a:bodyPr>
          <a:lstStyle/>
          <a:p>
            <a:pPr marL="35433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Maintain the club’s most current bylaws.</a:t>
            </a:r>
          </a:p>
          <a:p>
            <a:pPr marL="35433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Review annually for required updates.</a:t>
            </a:r>
          </a:p>
          <a:p>
            <a:pPr marL="35433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Coordinate revisions with officers and board.</a:t>
            </a:r>
          </a:p>
          <a:p>
            <a:pPr marL="35433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Submit updated bylaws to Kiwanis International.</a:t>
            </a:r>
          </a:p>
          <a:p>
            <a:pPr marL="35433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Store final approved version in club records.</a:t>
            </a:r>
          </a:p>
        </p:txBody>
      </p:sp>
      <p:sp>
        <p:nvSpPr>
          <p:cNvPr id="14" name="TextBox 13">
            <a:extLst>
              <a:ext uri="{FF2B5EF4-FFF2-40B4-BE49-F238E27FC236}">
                <a16:creationId xmlns:a16="http://schemas.microsoft.com/office/drawing/2014/main" id="{6E59AA17-D556-0839-D264-450FE1065728}"/>
              </a:ext>
            </a:extLst>
          </p:cNvPr>
          <p:cNvSpPr txBox="1"/>
          <p:nvPr/>
        </p:nvSpPr>
        <p:spPr>
          <a:xfrm>
            <a:off x="6248400" y="6161884"/>
            <a:ext cx="7439024" cy="1785104"/>
          </a:xfrm>
          <a:prstGeom prst="rect">
            <a:avLst/>
          </a:prstGeom>
          <a:noFill/>
        </p:spPr>
        <p:txBody>
          <a:bodyPr wrap="square">
            <a:spAutoFit/>
          </a:bodyPr>
          <a:lstStyle/>
          <a:p>
            <a:pPr>
              <a:buNone/>
            </a:pPr>
            <a:br>
              <a:rPr lang="en-US" b="0" dirty="0">
                <a:effectLst/>
              </a:rPr>
            </a:br>
            <a:r>
              <a:rPr lang="en-US" sz="2000" b="1" i="0" u="none" strike="noStrike" dirty="0">
                <a:solidFill>
                  <a:srgbClr val="003874"/>
                </a:solidFill>
                <a:effectLst/>
                <a:latin typeface="Arial" panose="020B0604020202020204" pitchFamily="34" charset="0"/>
              </a:rPr>
              <a:t>Resources:</a:t>
            </a:r>
            <a:endParaRPr lang="en-US" b="0" dirty="0">
              <a:effectLst/>
            </a:endParaRPr>
          </a:p>
          <a:p>
            <a:pPr>
              <a:buNone/>
            </a:pPr>
            <a:r>
              <a:rPr lang="en-US" sz="1800" b="1" i="0" u="sng" strike="noStrike" dirty="0">
                <a:solidFill>
                  <a:srgbClr val="003874"/>
                </a:solidFill>
                <a:effectLst/>
                <a:latin typeface="Arial" panose="020B0604020202020204" pitchFamily="34" charset="0"/>
                <a:hlinkClick r:id="rId6"/>
              </a:rPr>
              <a:t>Kiwanis club bylaws</a:t>
            </a:r>
            <a:endParaRPr lang="en-US" b="0" dirty="0">
              <a:effectLst/>
            </a:endParaRPr>
          </a:p>
          <a:p>
            <a:pPr rtl="0">
              <a:buNone/>
            </a:pPr>
            <a:r>
              <a:rPr lang="en-US" sz="1800" b="1" i="0" u="sng" strike="noStrike" dirty="0">
                <a:solidFill>
                  <a:srgbClr val="003874"/>
                </a:solidFill>
                <a:effectLst/>
                <a:latin typeface="Arial" panose="020B0604020202020204" pitchFamily="34" charset="0"/>
                <a:hlinkClick r:id="rId7"/>
              </a:rPr>
              <a:t>Frequently asked questions</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52602188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6C293-4B2A-2D71-1C5C-E58A534274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05E1D2E-E694-54BB-1E8D-F3D499E5F23D}"/>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D7FFF37F-DEDA-C689-696A-644CD1B7D149}"/>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8F896647-2B24-5097-884D-445D683323F4}"/>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7902B293-7F13-0A48-F07F-CD9BC13F0162}"/>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Update Membership Changes</a:t>
            </a:r>
          </a:p>
        </p:txBody>
      </p:sp>
      <p:grpSp>
        <p:nvGrpSpPr>
          <p:cNvPr id="6" name="Group 6">
            <a:extLst>
              <a:ext uri="{FF2B5EF4-FFF2-40B4-BE49-F238E27FC236}">
                <a16:creationId xmlns:a16="http://schemas.microsoft.com/office/drawing/2014/main" id="{75C5DDA4-1C43-54A9-D115-3C45CEC22246}"/>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6696650E-AFEE-685A-5ECC-710DD8DC6E84}"/>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F658CAB1-98A8-5000-397A-0E00AD0D8C21}"/>
              </a:ext>
            </a:extLst>
          </p:cNvPr>
          <p:cNvSpPr txBox="1"/>
          <p:nvPr/>
        </p:nvSpPr>
        <p:spPr>
          <a:xfrm>
            <a:off x="1028700" y="2364625"/>
            <a:ext cx="15268835" cy="1859035"/>
          </a:xfrm>
          <a:prstGeom prst="rect">
            <a:avLst/>
          </a:prstGeom>
        </p:spPr>
        <p:txBody>
          <a:bodyPr lIns="0" tIns="0" rIns="0" bIns="0" rtlCol="0" anchor="t">
            <a:spAutoFit/>
          </a:bodyPr>
          <a:lstStyle/>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a:p>
            <a:pPr algn="l">
              <a:lnSpc>
                <a:spcPts val="5040"/>
              </a:lnSpc>
            </a:pPr>
            <a:endParaRPr lang="en-US" sz="3600" dirty="0">
              <a:solidFill>
                <a:srgbClr val="000000"/>
              </a:solidFill>
              <a:latin typeface="Verdana"/>
              <a:ea typeface="Verdana"/>
              <a:cs typeface="Verdana"/>
              <a:sym typeface="Verdana"/>
            </a:endParaRPr>
          </a:p>
        </p:txBody>
      </p:sp>
      <p:grpSp>
        <p:nvGrpSpPr>
          <p:cNvPr id="9" name="Group 9">
            <a:extLst>
              <a:ext uri="{FF2B5EF4-FFF2-40B4-BE49-F238E27FC236}">
                <a16:creationId xmlns:a16="http://schemas.microsoft.com/office/drawing/2014/main" id="{F18996D5-86C3-384D-CFB5-CCF67F4BC346}"/>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7A2A797A-FC87-9740-70C1-CD12ABC330E3}"/>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3" name="TextBox 12">
            <a:extLst>
              <a:ext uri="{FF2B5EF4-FFF2-40B4-BE49-F238E27FC236}">
                <a16:creationId xmlns:a16="http://schemas.microsoft.com/office/drawing/2014/main" id="{63F91052-73A6-3D87-A437-0F85100676B3}"/>
              </a:ext>
            </a:extLst>
          </p:cNvPr>
          <p:cNvSpPr txBox="1"/>
          <p:nvPr/>
        </p:nvSpPr>
        <p:spPr>
          <a:xfrm>
            <a:off x="1143000" y="2776839"/>
            <a:ext cx="9648824" cy="1938992"/>
          </a:xfrm>
          <a:prstGeom prst="rect">
            <a:avLst/>
          </a:prstGeom>
          <a:noFill/>
        </p:spPr>
        <p:txBody>
          <a:bodyPr wrap="square">
            <a:spAutoFit/>
          </a:bodyPr>
          <a:lstStyle/>
          <a:p>
            <a:pPr marL="38862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 Add new members inductions.</a:t>
            </a:r>
          </a:p>
          <a:p>
            <a:pPr marL="38862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 Remove members who have left.</a:t>
            </a:r>
          </a:p>
          <a:p>
            <a:pPr marL="388620" rtl="0" fontAlgn="base">
              <a:buFont typeface="Arial" panose="020B0604020202020204" pitchFamily="34" charset="0"/>
              <a:buChar char="•"/>
            </a:pPr>
            <a:r>
              <a:rPr lang="en-US" sz="4000" b="0" i="0" u="none" strike="noStrike" dirty="0">
                <a:solidFill>
                  <a:srgbClr val="000000"/>
                </a:solidFill>
                <a:effectLst/>
                <a:latin typeface="Arial" panose="020B0604020202020204" pitchFamily="34" charset="0"/>
              </a:rPr>
              <a:t> Update member details.</a:t>
            </a:r>
          </a:p>
        </p:txBody>
      </p:sp>
    </p:spTree>
    <p:extLst>
      <p:ext uri="{BB962C8B-B14F-4D97-AF65-F5344CB8AC3E}">
        <p14:creationId xmlns:p14="http://schemas.microsoft.com/office/powerpoint/2010/main" val="376543709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EE5BC-C489-D07E-B6AD-B441B51716E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B69D2DF-7E38-EA10-E14A-A195CBFCD7E6}"/>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4A9CCD3D-29DF-10C1-A8F4-B12A75E55509}"/>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A0910FC2-F158-E36D-2166-C9D7558F2459}"/>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B274AF11-59E6-7354-42FA-5BA4555AEA64}"/>
              </a:ext>
            </a:extLst>
          </p:cNvPr>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End of the year</a:t>
            </a:r>
          </a:p>
        </p:txBody>
      </p:sp>
      <p:grpSp>
        <p:nvGrpSpPr>
          <p:cNvPr id="6" name="Group 6">
            <a:extLst>
              <a:ext uri="{FF2B5EF4-FFF2-40B4-BE49-F238E27FC236}">
                <a16:creationId xmlns:a16="http://schemas.microsoft.com/office/drawing/2014/main" id="{19774B39-10BE-F9A5-8B12-BF10235F0203}"/>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D93B552C-3FA2-0DB5-5AED-88FFBBC77A86}"/>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a:extLst>
              <a:ext uri="{FF2B5EF4-FFF2-40B4-BE49-F238E27FC236}">
                <a16:creationId xmlns:a16="http://schemas.microsoft.com/office/drawing/2014/main" id="{673F4A20-41A3-12C7-7E1E-CB2AB07ABBDF}"/>
              </a:ext>
            </a:extLst>
          </p:cNvPr>
          <p:cNvSpPr txBox="1"/>
          <p:nvPr/>
        </p:nvSpPr>
        <p:spPr>
          <a:xfrm>
            <a:off x="995362" y="2505848"/>
            <a:ext cx="13559577" cy="4442428"/>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a:ea typeface="Verdana"/>
                <a:cs typeface="Verdana"/>
                <a:sym typeface="Verdana"/>
              </a:rPr>
              <a:t>Complete year-end reports.</a:t>
            </a:r>
          </a:p>
          <a:p>
            <a:pPr marL="777240" lvl="1" indent="-388620" algn="l">
              <a:lnSpc>
                <a:spcPts val="5040"/>
              </a:lnSpc>
              <a:buFont typeface="Arial"/>
              <a:buChar char="•"/>
            </a:pPr>
            <a:r>
              <a:rPr lang="en-US" sz="3600">
                <a:solidFill>
                  <a:srgbClr val="000000"/>
                </a:solidFill>
                <a:latin typeface="Verdana"/>
                <a:ea typeface="Verdana"/>
                <a:cs typeface="Verdana"/>
                <a:sym typeface="Verdana"/>
              </a:rPr>
              <a:t>Update permanent records.</a:t>
            </a:r>
          </a:p>
          <a:p>
            <a:pPr marL="777240" lvl="1" indent="-388620" algn="l">
              <a:lnSpc>
                <a:spcPts val="5040"/>
              </a:lnSpc>
              <a:buFont typeface="Arial"/>
              <a:buChar char="•"/>
            </a:pPr>
            <a:r>
              <a:rPr lang="en-US" sz="3600">
                <a:solidFill>
                  <a:srgbClr val="000000"/>
                </a:solidFill>
                <a:latin typeface="Verdana"/>
                <a:ea typeface="Verdana"/>
                <a:cs typeface="Verdana"/>
                <a:sym typeface="Verdana"/>
              </a:rPr>
              <a:t>Prepare successor materials.</a:t>
            </a:r>
          </a:p>
          <a:p>
            <a:pPr marL="777240" lvl="1" indent="-388620" algn="l">
              <a:lnSpc>
                <a:spcPts val="5040"/>
              </a:lnSpc>
              <a:buFont typeface="Arial"/>
              <a:buChar char="•"/>
            </a:pPr>
            <a:r>
              <a:rPr lang="en-US" sz="3600">
                <a:solidFill>
                  <a:srgbClr val="000000"/>
                </a:solidFill>
                <a:latin typeface="Verdana"/>
                <a:ea typeface="Verdana"/>
                <a:cs typeface="Verdana"/>
                <a:sym typeface="Verdana"/>
              </a:rPr>
              <a:t>Record elections and update officers.</a:t>
            </a:r>
          </a:p>
          <a:p>
            <a:pPr marL="777240" lvl="1" indent="-388620" algn="l">
              <a:lnSpc>
                <a:spcPts val="5040"/>
              </a:lnSpc>
              <a:buFont typeface="Arial"/>
              <a:buChar char="•"/>
            </a:pPr>
            <a:r>
              <a:rPr lang="en-US" sz="3600">
                <a:solidFill>
                  <a:srgbClr val="000000"/>
                </a:solidFill>
                <a:latin typeface="Verdana"/>
                <a:ea typeface="Verdana"/>
                <a:cs typeface="Verdana"/>
                <a:sym typeface="Verdana"/>
              </a:rPr>
              <a:t>Plan installation and awards.</a:t>
            </a:r>
          </a:p>
          <a:p>
            <a:pPr marL="777240" lvl="1" indent="-388620" algn="l">
              <a:lnSpc>
                <a:spcPts val="5040"/>
              </a:lnSpc>
              <a:buFont typeface="Arial"/>
              <a:buChar char="•"/>
            </a:pPr>
            <a:r>
              <a:rPr lang="en-US" sz="3600">
                <a:solidFill>
                  <a:srgbClr val="000000"/>
                </a:solidFill>
                <a:latin typeface="Verdana"/>
                <a:ea typeface="Verdana"/>
                <a:cs typeface="Verdana"/>
                <a:sym typeface="Verdana"/>
              </a:rPr>
              <a:t>Verify checklist tasks.</a:t>
            </a:r>
          </a:p>
          <a:p>
            <a:pPr marL="777240" lvl="1" indent="-388620" algn="l">
              <a:lnSpc>
                <a:spcPts val="5040"/>
              </a:lnSpc>
              <a:buFont typeface="Arial"/>
              <a:buChar char="•"/>
            </a:pPr>
            <a:r>
              <a:rPr lang="en-US" sz="3600">
                <a:solidFill>
                  <a:srgbClr val="000000"/>
                </a:solidFill>
                <a:latin typeface="Verdana"/>
                <a:ea typeface="Verdana"/>
                <a:cs typeface="Verdana"/>
                <a:sym typeface="Verdana"/>
              </a:rPr>
              <a:t>Review board documentation.</a:t>
            </a:r>
          </a:p>
        </p:txBody>
      </p:sp>
      <p:grpSp>
        <p:nvGrpSpPr>
          <p:cNvPr id="9" name="Group 9">
            <a:extLst>
              <a:ext uri="{FF2B5EF4-FFF2-40B4-BE49-F238E27FC236}">
                <a16:creationId xmlns:a16="http://schemas.microsoft.com/office/drawing/2014/main" id="{61EA7424-3903-C6BA-BB35-2300CD3D516C}"/>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554B82C9-13CD-3DD8-E811-7D8D8108C687}"/>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Tree>
    <p:extLst>
      <p:ext uri="{BB962C8B-B14F-4D97-AF65-F5344CB8AC3E}">
        <p14:creationId xmlns:p14="http://schemas.microsoft.com/office/powerpoint/2010/main" val="72462751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rot="-895637">
            <a:off x="14778925" y="1028700"/>
            <a:ext cx="2480375" cy="2419970"/>
            <a:chOff x="0" y="0"/>
            <a:chExt cx="3307167" cy="3226627"/>
          </a:xfrm>
        </p:grpSpPr>
        <p:sp>
          <p:nvSpPr>
            <p:cNvPr id="5" name="Freeform 5"/>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3">
                <a:alphaModFix amt="19999"/>
              </a:blip>
              <a:stretch>
                <a:fillRect t="-22" r="1" b="-20"/>
              </a:stretch>
            </a:blipFill>
          </p:spPr>
          <p:txBody>
            <a:bodyPr/>
            <a:lstStyle/>
            <a:p>
              <a:endParaRPr lang="en-US"/>
            </a:p>
          </p:txBody>
        </p:sp>
      </p:grpSp>
      <p:sp>
        <p:nvSpPr>
          <p:cNvPr id="6" name="TextBox 6"/>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Housekeeping notes</a:t>
            </a:r>
          </a:p>
        </p:txBody>
      </p:sp>
      <p:sp>
        <p:nvSpPr>
          <p:cNvPr id="7" name="TextBox 7"/>
          <p:cNvSpPr txBox="1"/>
          <p:nvPr/>
        </p:nvSpPr>
        <p:spPr>
          <a:xfrm>
            <a:off x="1028700" y="2235338"/>
            <a:ext cx="13737169" cy="1859035"/>
          </a:xfrm>
          <a:prstGeom prst="rect">
            <a:avLst/>
          </a:prstGeom>
        </p:spPr>
        <p:txBody>
          <a:bodyPr lIns="0" tIns="0" rIns="0" bIns="0" rtlCol="0" anchor="t">
            <a:spAutoFit/>
          </a:bodyPr>
          <a:lstStyle/>
          <a:p>
            <a:pPr marL="960120" lvl="1" indent="-571500" algn="l">
              <a:lnSpc>
                <a:spcPts val="5040"/>
              </a:lnSpc>
              <a:buFont typeface="Arial" panose="020B0604020202020204" pitchFamily="34" charset="0"/>
              <a:buChar char="•"/>
            </a:pPr>
            <a:r>
              <a:rPr lang="en-US" sz="3600" dirty="0">
                <a:solidFill>
                  <a:srgbClr val="000000"/>
                </a:solidFill>
                <a:latin typeface="Verdana Pro"/>
                <a:ea typeface="Verdana Pro"/>
                <a:cs typeface="Verdana Pro"/>
                <a:sym typeface="Verdana Pro"/>
              </a:rPr>
              <a:t>Participants will be muted during the presentation</a:t>
            </a:r>
          </a:p>
          <a:p>
            <a:pPr marL="960120" lvl="1" indent="-571500" algn="l">
              <a:lnSpc>
                <a:spcPts val="5040"/>
              </a:lnSpc>
              <a:buFont typeface="Arial" panose="020B0604020202020204" pitchFamily="34" charset="0"/>
              <a:buChar char="•"/>
            </a:pPr>
            <a:r>
              <a:rPr lang="en-US" sz="3600" dirty="0">
                <a:solidFill>
                  <a:srgbClr val="000000"/>
                </a:solidFill>
                <a:latin typeface="Verdana Pro"/>
                <a:ea typeface="Verdana Pro"/>
                <a:cs typeface="Verdana Pro"/>
                <a:sym typeface="Verdana Pro"/>
              </a:rPr>
              <a:t>Feel free to use the chat feature for any questions you may have along the way.</a:t>
            </a:r>
          </a:p>
        </p:txBody>
      </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15149489" y="9540518"/>
            <a:ext cx="2607150" cy="578713"/>
            <a:chOff x="0" y="0"/>
            <a:chExt cx="3476200" cy="771618"/>
          </a:xfrm>
        </p:grpSpPr>
        <p:sp>
          <p:nvSpPr>
            <p:cNvPr id="10" name="Freeform 10"/>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52203-85F5-B12E-37F8-CFBD669926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726C8B-D90E-923F-0B98-AB76395CF0E1}"/>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384AACA5-7EF5-3CB9-9BD5-FE6F48D53ACA}"/>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2B3D77AB-4808-3E51-5F31-919D775BBF49}"/>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348103BF-DA75-042C-E214-597C51E05FE7}"/>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Officer Installation Ceremony</a:t>
            </a:r>
          </a:p>
        </p:txBody>
      </p:sp>
      <p:grpSp>
        <p:nvGrpSpPr>
          <p:cNvPr id="6" name="Group 6">
            <a:extLst>
              <a:ext uri="{FF2B5EF4-FFF2-40B4-BE49-F238E27FC236}">
                <a16:creationId xmlns:a16="http://schemas.microsoft.com/office/drawing/2014/main" id="{F390C1D9-71AB-69B4-3F8E-787EDF3F3AAE}"/>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338EF3F3-6823-96D8-7BC7-88299EAD9AF1}"/>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a:extLst>
              <a:ext uri="{FF2B5EF4-FFF2-40B4-BE49-F238E27FC236}">
                <a16:creationId xmlns:a16="http://schemas.microsoft.com/office/drawing/2014/main" id="{79AEF04D-CAC9-39F0-517D-0564F64CCE73}"/>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8C3B5A89-F00C-E439-2393-EABCA5DBB95B}"/>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2" name="TextBox 11">
            <a:extLst>
              <a:ext uri="{FF2B5EF4-FFF2-40B4-BE49-F238E27FC236}">
                <a16:creationId xmlns:a16="http://schemas.microsoft.com/office/drawing/2014/main" id="{92C68778-0DBA-4089-F368-7119898AAFB9}"/>
              </a:ext>
            </a:extLst>
          </p:cNvPr>
          <p:cNvSpPr txBox="1"/>
          <p:nvPr/>
        </p:nvSpPr>
        <p:spPr>
          <a:xfrm>
            <a:off x="1143000" y="2297068"/>
            <a:ext cx="13792200" cy="2862322"/>
          </a:xfrm>
          <a:prstGeom prst="rect">
            <a:avLst/>
          </a:prstGeom>
          <a:noFill/>
        </p:spPr>
        <p:txBody>
          <a:bodyPr wrap="square">
            <a:spAutoFit/>
          </a:bodyPr>
          <a:lstStyle/>
          <a:p>
            <a:pPr marL="388620" rtl="0" fontAlgn="base">
              <a:buFont typeface="Arial" panose="020B0604020202020204" pitchFamily="34" charset="0"/>
              <a:buChar char="•"/>
            </a:pPr>
            <a:r>
              <a:rPr lang="en-US" sz="3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Coordinate ceremony date and location.</a:t>
            </a:r>
          </a:p>
          <a:p>
            <a:pPr marL="388620" rtl="0" fontAlgn="base">
              <a:buFont typeface="Arial" panose="020B0604020202020204" pitchFamily="34" charset="0"/>
              <a:buChar char="•"/>
            </a:pPr>
            <a:r>
              <a:rPr lang="en-US" sz="3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Prepare officer list with titles and term dates.</a:t>
            </a:r>
          </a:p>
          <a:p>
            <a:pPr marL="388620" rtl="0" fontAlgn="base">
              <a:buFont typeface="Arial" panose="020B0604020202020204" pitchFamily="34" charset="0"/>
              <a:buChar char="•"/>
            </a:pPr>
            <a:r>
              <a:rPr lang="en-US" sz="3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Organize installation materials.</a:t>
            </a:r>
          </a:p>
          <a:p>
            <a:pPr marL="388620" rtl="0" fontAlgn="base">
              <a:buFont typeface="Arial" panose="020B0604020202020204" pitchFamily="34" charset="0"/>
              <a:buChar char="•"/>
            </a:pPr>
            <a:r>
              <a:rPr lang="en-US" sz="3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Confirm invited guests, speakers and dignitaries.</a:t>
            </a:r>
          </a:p>
          <a:p>
            <a:pPr marL="388620" rtl="0" fontAlgn="base">
              <a:buFont typeface="Arial" panose="020B0604020202020204" pitchFamily="34" charset="0"/>
              <a:buChar char="•"/>
            </a:pPr>
            <a:r>
              <a:rPr lang="en-US" sz="3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Record officer elections and update Kiwanis Engage after installation.</a:t>
            </a:r>
          </a:p>
        </p:txBody>
      </p:sp>
      <p:sp>
        <p:nvSpPr>
          <p:cNvPr id="16" name="TextBox 15">
            <a:extLst>
              <a:ext uri="{FF2B5EF4-FFF2-40B4-BE49-F238E27FC236}">
                <a16:creationId xmlns:a16="http://schemas.microsoft.com/office/drawing/2014/main" id="{2EE3C114-89D4-0C13-311F-8915F04D884D}"/>
              </a:ext>
            </a:extLst>
          </p:cNvPr>
          <p:cNvSpPr txBox="1"/>
          <p:nvPr/>
        </p:nvSpPr>
        <p:spPr>
          <a:xfrm>
            <a:off x="6172200" y="6438900"/>
            <a:ext cx="7643812" cy="2062103"/>
          </a:xfrm>
          <a:prstGeom prst="rect">
            <a:avLst/>
          </a:prstGeom>
          <a:noFill/>
        </p:spPr>
        <p:txBody>
          <a:bodyPr wrap="square">
            <a:spAutoFit/>
          </a:bodyPr>
          <a:lstStyle/>
          <a:p>
            <a:pPr>
              <a:buNone/>
            </a:pPr>
            <a:br>
              <a:rPr lang="en-US" b="0" dirty="0">
                <a:effectLst/>
              </a:rPr>
            </a:br>
            <a:r>
              <a:rPr lang="en-US" sz="2000" b="1" i="0" u="none" strike="noStrike" dirty="0">
                <a:solidFill>
                  <a:srgbClr val="003874"/>
                </a:solidFill>
                <a:effectLst/>
                <a:latin typeface="Arial" panose="020B0604020202020204" pitchFamily="34" charset="0"/>
              </a:rPr>
              <a:t>Resources:</a:t>
            </a:r>
            <a:endParaRPr lang="en-US" b="0" dirty="0">
              <a:effectLst/>
            </a:endParaRPr>
          </a:p>
          <a:p>
            <a:pPr>
              <a:buNone/>
            </a:pPr>
            <a:br>
              <a:rPr lang="en-US" b="0" dirty="0">
                <a:effectLst/>
              </a:rPr>
            </a:br>
            <a:endParaRPr lang="en-US" b="0" dirty="0">
              <a:effectLst/>
            </a:endParaRPr>
          </a:p>
          <a:p>
            <a:pPr rtl="0">
              <a:buNone/>
            </a:pPr>
            <a:r>
              <a:rPr lang="en-US" sz="1800" b="1" i="0" u="sng" strike="noStrike" dirty="0">
                <a:solidFill>
                  <a:srgbClr val="003874"/>
                </a:solidFill>
                <a:effectLst/>
                <a:latin typeface="Arial" panose="020B0604020202020204" pitchFamily="34" charset="0"/>
                <a:hlinkClick r:id="rId6"/>
              </a:rPr>
              <a:t>Installation of club board members and officers</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161150742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B612-3492-EF16-0D29-F62AB3C859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554E6A-2E9B-7500-8689-286547F10D97}"/>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AD92C8E0-2196-DCC2-5A44-8FEF3F780024}"/>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6E39F444-B98F-A5BD-AA1A-0AAF251A1AF0}"/>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593FFAAA-4B0A-F50B-2940-21A3BF256216}"/>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Annual Club Report</a:t>
            </a:r>
          </a:p>
        </p:txBody>
      </p:sp>
      <p:grpSp>
        <p:nvGrpSpPr>
          <p:cNvPr id="6" name="Group 6">
            <a:extLst>
              <a:ext uri="{FF2B5EF4-FFF2-40B4-BE49-F238E27FC236}">
                <a16:creationId xmlns:a16="http://schemas.microsoft.com/office/drawing/2014/main" id="{72B391E9-F8FB-DE3E-4B5B-9F521DB134EB}"/>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F8B57D2A-CA58-FFA1-5262-611D9BD53542}"/>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a:extLst>
              <a:ext uri="{FF2B5EF4-FFF2-40B4-BE49-F238E27FC236}">
                <a16:creationId xmlns:a16="http://schemas.microsoft.com/office/drawing/2014/main" id="{9E77DE42-F369-802C-6013-F4CA9A9CAD3B}"/>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872779BA-7B4E-C876-9180-FE45EABFDAEA}"/>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2" name="TextBox 11">
            <a:extLst>
              <a:ext uri="{FF2B5EF4-FFF2-40B4-BE49-F238E27FC236}">
                <a16:creationId xmlns:a16="http://schemas.microsoft.com/office/drawing/2014/main" id="{AA3F0348-7950-961E-19BF-0F2848E1D52C}"/>
              </a:ext>
            </a:extLst>
          </p:cNvPr>
          <p:cNvSpPr txBox="1"/>
          <p:nvPr/>
        </p:nvSpPr>
        <p:spPr>
          <a:xfrm>
            <a:off x="1295400" y="2628900"/>
            <a:ext cx="9648824" cy="1569660"/>
          </a:xfrm>
          <a:prstGeom prst="rect">
            <a:avLst/>
          </a:prstGeom>
          <a:noFill/>
        </p:spPr>
        <p:txBody>
          <a:bodyPr wrap="square">
            <a:spAutoFit/>
          </a:bodyPr>
          <a:lstStyle/>
          <a:p>
            <a:pPr marL="388620" rtl="0" fontAlgn="base">
              <a:buFont typeface="Arial" panose="020B0604020202020204" pitchFamily="34" charset="0"/>
              <a:buChar char="•"/>
            </a:pPr>
            <a:r>
              <a:rPr lang="en-US" sz="3200" b="0" i="0" u="none" strike="noStrike" dirty="0">
                <a:solidFill>
                  <a:srgbClr val="000000"/>
                </a:solidFill>
                <a:effectLst/>
                <a:latin typeface="Arial" panose="020B0604020202020204" pitchFamily="34" charset="0"/>
              </a:rPr>
              <a:t> Gather year-end data.</a:t>
            </a:r>
          </a:p>
          <a:p>
            <a:pPr marL="388620" rtl="0" fontAlgn="base">
              <a:buFont typeface="Arial" panose="020B0604020202020204" pitchFamily="34" charset="0"/>
              <a:buChar char="•"/>
            </a:pPr>
            <a:r>
              <a:rPr lang="en-US" sz="3200" b="0" i="0" u="none" strike="noStrike" dirty="0">
                <a:solidFill>
                  <a:srgbClr val="000000"/>
                </a:solidFill>
                <a:effectLst/>
                <a:latin typeface="Arial" panose="020B0604020202020204" pitchFamily="34" charset="0"/>
              </a:rPr>
              <a:t> Summarize all club activities.</a:t>
            </a:r>
          </a:p>
          <a:p>
            <a:pPr marL="388620" rtl="0" fontAlgn="base">
              <a:buFont typeface="Arial" panose="020B0604020202020204" pitchFamily="34" charset="0"/>
              <a:buChar char="•"/>
            </a:pPr>
            <a:r>
              <a:rPr lang="en-US" sz="3200" b="0" i="0" u="none" strike="noStrike" dirty="0">
                <a:solidFill>
                  <a:srgbClr val="000000"/>
                </a:solidFill>
                <a:effectLst/>
                <a:latin typeface="Arial" panose="020B0604020202020204" pitchFamily="34" charset="0"/>
              </a:rPr>
              <a:t> Submit by the district deadline.</a:t>
            </a:r>
          </a:p>
        </p:txBody>
      </p:sp>
      <p:sp>
        <p:nvSpPr>
          <p:cNvPr id="16" name="TextBox 15">
            <a:extLst>
              <a:ext uri="{FF2B5EF4-FFF2-40B4-BE49-F238E27FC236}">
                <a16:creationId xmlns:a16="http://schemas.microsoft.com/office/drawing/2014/main" id="{C2A09873-F6D3-5BF9-895E-453999C61783}"/>
              </a:ext>
            </a:extLst>
          </p:cNvPr>
          <p:cNvSpPr txBox="1"/>
          <p:nvPr/>
        </p:nvSpPr>
        <p:spPr>
          <a:xfrm>
            <a:off x="7620000" y="5829300"/>
            <a:ext cx="2157412" cy="2000548"/>
          </a:xfrm>
          <a:prstGeom prst="rect">
            <a:avLst/>
          </a:prstGeom>
          <a:noFill/>
        </p:spPr>
        <p:txBody>
          <a:bodyPr wrap="square">
            <a:spAutoFit/>
          </a:bodyPr>
          <a:lstStyle/>
          <a:p>
            <a:pPr>
              <a:buNone/>
            </a:pPr>
            <a:br>
              <a:rPr lang="en-US" b="0" dirty="0">
                <a:effectLst/>
              </a:rPr>
            </a:br>
            <a:r>
              <a:rPr lang="en-US" sz="1800" b="1" i="0" u="none" strike="noStrike" dirty="0">
                <a:solidFill>
                  <a:srgbClr val="003874"/>
                </a:solidFill>
                <a:effectLst/>
                <a:latin typeface="Arial" panose="020B0604020202020204" pitchFamily="34" charset="0"/>
              </a:rPr>
              <a:t>Resources:</a:t>
            </a:r>
            <a:endParaRPr lang="en-US" b="0" dirty="0">
              <a:effectLst/>
            </a:endParaRPr>
          </a:p>
          <a:p>
            <a:pPr>
              <a:buNone/>
            </a:pPr>
            <a:br>
              <a:rPr lang="en-US" b="0" dirty="0">
                <a:effectLst/>
              </a:rPr>
            </a:br>
            <a:endParaRPr lang="en-US" b="0" dirty="0">
              <a:effectLst/>
            </a:endParaRPr>
          </a:p>
          <a:p>
            <a:pPr rtl="0">
              <a:buNone/>
            </a:pPr>
            <a:r>
              <a:rPr lang="en-US" sz="1600" b="1" i="0" u="sng" strike="noStrike" dirty="0">
                <a:solidFill>
                  <a:srgbClr val="003874"/>
                </a:solidFill>
                <a:effectLst/>
                <a:latin typeface="Arial" panose="020B0604020202020204" pitchFamily="34" charset="0"/>
                <a:hlinkClick r:id="rId6"/>
              </a:rPr>
              <a:t>Engage</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1330566558"/>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39ABE-2915-BC12-F600-B6B67A6E81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FD8D74F-33A7-B284-1B2A-686EB692E2EC}"/>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C894609A-FA5C-2B7F-F787-64D2E3E0B0CD}"/>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8B88C5A7-2AD7-90C8-339F-CCEA990822B2}"/>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4DB38FD9-5487-8424-B6C7-F3F62AD54B27}"/>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Distinguished Criteria Award</a:t>
            </a:r>
          </a:p>
        </p:txBody>
      </p:sp>
      <p:grpSp>
        <p:nvGrpSpPr>
          <p:cNvPr id="6" name="Group 6">
            <a:extLst>
              <a:ext uri="{FF2B5EF4-FFF2-40B4-BE49-F238E27FC236}">
                <a16:creationId xmlns:a16="http://schemas.microsoft.com/office/drawing/2014/main" id="{162FA2D8-06EA-0A8E-CC77-DBB4C7A8FF54}"/>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9EE56293-CE63-058F-EBBA-FB5558808958}"/>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a:extLst>
              <a:ext uri="{FF2B5EF4-FFF2-40B4-BE49-F238E27FC236}">
                <a16:creationId xmlns:a16="http://schemas.microsoft.com/office/drawing/2014/main" id="{7A3AF2E4-BD5D-67C8-28A3-F05A108B6C26}"/>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156E66D3-1F57-F80C-5E45-9AA0E6F11364}"/>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1" name="TextBox 10">
            <a:extLst>
              <a:ext uri="{FF2B5EF4-FFF2-40B4-BE49-F238E27FC236}">
                <a16:creationId xmlns:a16="http://schemas.microsoft.com/office/drawing/2014/main" id="{7B0D4B6D-008E-39CE-2278-F83ACEED68DB}"/>
              </a:ext>
            </a:extLst>
          </p:cNvPr>
          <p:cNvSpPr txBox="1"/>
          <p:nvPr/>
        </p:nvSpPr>
        <p:spPr>
          <a:xfrm>
            <a:off x="1295400" y="2705100"/>
            <a:ext cx="9648824" cy="3539430"/>
          </a:xfrm>
          <a:prstGeom prst="rect">
            <a:avLst/>
          </a:prstGeom>
          <a:noFill/>
        </p:spPr>
        <p:txBody>
          <a:bodyPr wrap="square">
            <a:spAutoFit/>
          </a:bodyPr>
          <a:lstStyle/>
          <a:p>
            <a:pPr marL="354254" rtl="0" fontAlgn="base">
              <a:buFont typeface="Arial" panose="020B0604020202020204" pitchFamily="34" charset="0"/>
              <a:buChar char="•"/>
            </a:pPr>
            <a:r>
              <a:rPr lang="en-US" sz="3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Review annual Distinguished Club criteria.</a:t>
            </a:r>
          </a:p>
          <a:p>
            <a:pPr marL="354254" rtl="0" fontAlgn="base">
              <a:buFont typeface="Arial" panose="020B0604020202020204" pitchFamily="34" charset="0"/>
              <a:buChar char="•"/>
            </a:pPr>
            <a:r>
              <a:rPr lang="en-US" sz="3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Track service, membership and reporting requirements.</a:t>
            </a:r>
          </a:p>
          <a:p>
            <a:pPr marL="354254" rtl="0" fontAlgn="base">
              <a:buFont typeface="Arial" panose="020B0604020202020204" pitchFamily="34" charset="0"/>
              <a:buChar char="•"/>
            </a:pPr>
            <a:r>
              <a:rPr lang="en-US" sz="3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Maintain accurate data in Kiwanis Engage throughout the year.</a:t>
            </a:r>
          </a:p>
          <a:p>
            <a:pPr marL="354254" rtl="0" fontAlgn="base">
              <a:buFont typeface="Arial" panose="020B0604020202020204" pitchFamily="34" charset="0"/>
              <a:buChar char="•"/>
            </a:pPr>
            <a:r>
              <a:rPr lang="en-US" sz="3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Gather supporting documentation at year-end.</a:t>
            </a:r>
          </a:p>
          <a:p>
            <a:pPr marL="354254" rtl="0" fontAlgn="base">
              <a:buFont typeface="Arial" panose="020B0604020202020204" pitchFamily="34" charset="0"/>
              <a:buChar char="•"/>
            </a:pPr>
            <a:r>
              <a:rPr lang="en-US" sz="32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Submit the Distinguished application by the deadline.</a:t>
            </a:r>
          </a:p>
        </p:txBody>
      </p:sp>
      <p:sp>
        <p:nvSpPr>
          <p:cNvPr id="14" name="TextBox 13">
            <a:extLst>
              <a:ext uri="{FF2B5EF4-FFF2-40B4-BE49-F238E27FC236}">
                <a16:creationId xmlns:a16="http://schemas.microsoft.com/office/drawing/2014/main" id="{F750E7F2-E739-7690-4140-7B20683F935D}"/>
              </a:ext>
            </a:extLst>
          </p:cNvPr>
          <p:cNvSpPr txBox="1"/>
          <p:nvPr/>
        </p:nvSpPr>
        <p:spPr>
          <a:xfrm>
            <a:off x="3733800" y="6438883"/>
            <a:ext cx="9648824" cy="2339102"/>
          </a:xfrm>
          <a:prstGeom prst="rect">
            <a:avLst/>
          </a:prstGeom>
          <a:noFill/>
        </p:spPr>
        <p:txBody>
          <a:bodyPr wrap="square">
            <a:spAutoFit/>
          </a:bodyPr>
          <a:lstStyle/>
          <a:p>
            <a:pPr>
              <a:buNone/>
            </a:pPr>
            <a:br>
              <a:rPr lang="en-US" b="0" dirty="0">
                <a:effectLst/>
              </a:rPr>
            </a:br>
            <a:endParaRPr lang="en-US" b="0" dirty="0">
              <a:effectLst/>
            </a:endParaRPr>
          </a:p>
          <a:p>
            <a:pPr algn="ctr" rtl="0">
              <a:buNone/>
            </a:pPr>
            <a:r>
              <a:rPr lang="en-US" sz="2000" b="1" i="0" u="none" strike="noStrike" dirty="0">
                <a:solidFill>
                  <a:srgbClr val="003874"/>
                </a:solidFill>
                <a:effectLst/>
                <a:latin typeface="Arial" panose="020B0604020202020204" pitchFamily="34" charset="0"/>
              </a:rPr>
              <a:t>Resources:</a:t>
            </a:r>
            <a:endParaRPr lang="en-US" b="0" dirty="0">
              <a:effectLst/>
            </a:endParaRPr>
          </a:p>
          <a:p>
            <a:pPr>
              <a:buNone/>
            </a:pPr>
            <a:br>
              <a:rPr lang="en-US" b="0" dirty="0">
                <a:effectLst/>
              </a:rPr>
            </a:br>
            <a:endParaRPr lang="en-US" b="0" dirty="0">
              <a:effectLst/>
            </a:endParaRPr>
          </a:p>
          <a:p>
            <a:pPr algn="ctr" rtl="0">
              <a:buNone/>
            </a:pPr>
            <a:r>
              <a:rPr lang="en-US" sz="1800" b="1" i="0" u="sng" strike="noStrike" dirty="0">
                <a:solidFill>
                  <a:srgbClr val="003874"/>
                </a:solidFill>
                <a:effectLst/>
                <a:latin typeface="Arial" panose="020B0604020202020204" pitchFamily="34" charset="0"/>
                <a:hlinkClick r:id="rId6"/>
              </a:rPr>
              <a:t>Distinguished Club Criteria</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401448894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36FAE-B6BD-8B64-CB92-A3796A52DFF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B4D4710-FC5D-CEAD-CEBA-62287E14238C}"/>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37B784C3-14CB-CD58-4FC4-9CC39E71ECAE}"/>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825E634C-68F1-4D3A-8512-3A56A04A4457}"/>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B36C279D-EDA9-695F-DD33-831FBEF3444B}"/>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Required Forms</a:t>
            </a:r>
          </a:p>
        </p:txBody>
      </p:sp>
      <p:grpSp>
        <p:nvGrpSpPr>
          <p:cNvPr id="6" name="Group 6">
            <a:extLst>
              <a:ext uri="{FF2B5EF4-FFF2-40B4-BE49-F238E27FC236}">
                <a16:creationId xmlns:a16="http://schemas.microsoft.com/office/drawing/2014/main" id="{797A5A1B-5A5C-5806-14D4-A98540A14C5B}"/>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D7275AD0-2AF2-34D6-0F69-C7D0900ABF96}"/>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a:extLst>
              <a:ext uri="{FF2B5EF4-FFF2-40B4-BE49-F238E27FC236}">
                <a16:creationId xmlns:a16="http://schemas.microsoft.com/office/drawing/2014/main" id="{5FB6D3FB-774B-DE78-03AC-900C2A9335AA}"/>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913B7F48-0D55-A1EC-2F69-C4513F930600}"/>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graphicFrame>
        <p:nvGraphicFramePr>
          <p:cNvPr id="13" name="Table 12">
            <a:extLst>
              <a:ext uri="{FF2B5EF4-FFF2-40B4-BE49-F238E27FC236}">
                <a16:creationId xmlns:a16="http://schemas.microsoft.com/office/drawing/2014/main" id="{40F4DEA5-A183-F88C-3452-FFF27243774C}"/>
              </a:ext>
            </a:extLst>
          </p:cNvPr>
          <p:cNvGraphicFramePr>
            <a:graphicFrameLocks noGrp="1"/>
          </p:cNvGraphicFramePr>
          <p:nvPr>
            <p:extLst>
              <p:ext uri="{D42A27DB-BD31-4B8C-83A1-F6EECF244321}">
                <p14:modId xmlns:p14="http://schemas.microsoft.com/office/powerpoint/2010/main" val="333452491"/>
              </p:ext>
            </p:extLst>
          </p:nvPr>
        </p:nvGraphicFramePr>
        <p:xfrm>
          <a:off x="1447800" y="2309192"/>
          <a:ext cx="12801600" cy="5348907"/>
        </p:xfrm>
        <a:graphic>
          <a:graphicData uri="http://schemas.openxmlformats.org/drawingml/2006/table">
            <a:tbl>
              <a:tblPr/>
              <a:tblGrid>
                <a:gridCol w="3182788">
                  <a:extLst>
                    <a:ext uri="{9D8B030D-6E8A-4147-A177-3AD203B41FA5}">
                      <a16:colId xmlns:a16="http://schemas.microsoft.com/office/drawing/2014/main" val="1838831754"/>
                    </a:ext>
                  </a:extLst>
                </a:gridCol>
                <a:gridCol w="9618812">
                  <a:extLst>
                    <a:ext uri="{9D8B030D-6E8A-4147-A177-3AD203B41FA5}">
                      <a16:colId xmlns:a16="http://schemas.microsoft.com/office/drawing/2014/main" val="1745075098"/>
                    </a:ext>
                  </a:extLst>
                </a:gridCol>
              </a:tblGrid>
              <a:tr h="983243">
                <a:tc>
                  <a:txBody>
                    <a:bodyPr/>
                    <a:lstStyle/>
                    <a:p>
                      <a:pPr algn="ctr" rtl="0" fontAlgn="ctr">
                        <a:buNone/>
                      </a:pPr>
                      <a:r>
                        <a:rPr lang="en-US" sz="1600" b="1" i="0" u="none" strike="noStrike">
                          <a:solidFill>
                            <a:srgbClr val="000000"/>
                          </a:solidFill>
                          <a:effectLst/>
                          <a:latin typeface="Arial" panose="020B0604020202020204" pitchFamily="34" charset="0"/>
                        </a:rPr>
                        <a:t>Monthly report form</a:t>
                      </a:r>
                      <a:endParaRPr lang="en-US" sz="90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rtl="0" fontAlgn="ctr">
                        <a:buNone/>
                      </a:pPr>
                      <a:r>
                        <a:rPr lang="en-US" sz="1600" b="0" i="0" u="none" strike="noStrike">
                          <a:solidFill>
                            <a:srgbClr val="000000"/>
                          </a:solidFill>
                          <a:effectLst/>
                          <a:latin typeface="Arial" panose="020B0604020202020204" pitchFamily="34" charset="0"/>
                        </a:rPr>
                        <a:t>Complete by the </a:t>
                      </a:r>
                      <a:r>
                        <a:rPr lang="en-US" sz="1600" b="1" i="0" u="none" strike="noStrike">
                          <a:solidFill>
                            <a:srgbClr val="000000"/>
                          </a:solidFill>
                          <a:effectLst/>
                          <a:latin typeface="Arial" panose="020B0604020202020204" pitchFamily="34" charset="0"/>
                        </a:rPr>
                        <a:t>10th of every month</a:t>
                      </a:r>
                      <a:r>
                        <a:rPr lang="en-US" sz="1600" b="0" i="0" u="none" strike="noStrike">
                          <a:solidFill>
                            <a:srgbClr val="000000"/>
                          </a:solidFill>
                          <a:effectLst/>
                          <a:latin typeface="Arial" panose="020B0604020202020204" pitchFamily="34" charset="0"/>
                        </a:rPr>
                        <a:t> with the previous month’s information.</a:t>
                      </a:r>
                      <a:endParaRPr lang="en-US" sz="90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7608006"/>
                  </a:ext>
                </a:extLst>
              </a:tr>
              <a:tr h="1691210">
                <a:tc>
                  <a:txBody>
                    <a:bodyPr/>
                    <a:lstStyle/>
                    <a:p>
                      <a:pPr algn="ctr" rtl="0" fontAlgn="ctr">
                        <a:buNone/>
                      </a:pPr>
                      <a:r>
                        <a:rPr lang="en-US" sz="1600" b="1" i="0" u="none" strike="noStrike">
                          <a:solidFill>
                            <a:srgbClr val="000000"/>
                          </a:solidFill>
                          <a:effectLst/>
                          <a:latin typeface="Arial" panose="020B0604020202020204" pitchFamily="34" charset="0"/>
                        </a:rPr>
                        <a:t>Membership report for annual dues billing</a:t>
                      </a:r>
                      <a:endParaRPr lang="en-US" sz="90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rtl="0" fontAlgn="ctr">
                        <a:buNone/>
                      </a:pPr>
                      <a:r>
                        <a:rPr lang="en-US" sz="1600" b="0" i="0" u="none" strike="noStrike" dirty="0">
                          <a:solidFill>
                            <a:srgbClr val="000000"/>
                          </a:solidFill>
                          <a:effectLst/>
                          <a:latin typeface="Arial" panose="020B0604020202020204" pitchFamily="34" charset="0"/>
                        </a:rPr>
                        <a:t>Update your roster throughout the year, adding and deleting members as needed. Clubs have until </a:t>
                      </a:r>
                      <a:r>
                        <a:rPr lang="en-US" sz="1600" b="1" i="0" u="none" strike="noStrike" dirty="0">
                          <a:solidFill>
                            <a:srgbClr val="000000"/>
                          </a:solidFill>
                          <a:effectLst/>
                          <a:latin typeface="Arial" panose="020B0604020202020204" pitchFamily="34" charset="0"/>
                        </a:rPr>
                        <a:t>October 10</a:t>
                      </a:r>
                      <a:r>
                        <a:rPr lang="en-US" sz="1600" b="0" i="0" u="none" strike="noStrike" dirty="0">
                          <a:solidFill>
                            <a:srgbClr val="000000"/>
                          </a:solidFill>
                          <a:effectLst/>
                          <a:latin typeface="Arial" panose="020B0604020202020204" pitchFamily="34" charset="0"/>
                        </a:rPr>
                        <a:t> to delete any members for whom they should not be billed annual dues. </a:t>
                      </a:r>
                      <a:endParaRPr lang="en-US" sz="900" dirty="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8209630"/>
                  </a:ext>
                </a:extLst>
              </a:tr>
              <a:tr h="1337227">
                <a:tc>
                  <a:txBody>
                    <a:bodyPr/>
                    <a:lstStyle/>
                    <a:p>
                      <a:pPr algn="ctr" rtl="0" fontAlgn="ctr">
                        <a:buNone/>
                      </a:pPr>
                      <a:r>
                        <a:rPr lang="en-US" sz="1600" b="1" i="0" u="none" strike="noStrike">
                          <a:solidFill>
                            <a:srgbClr val="000000"/>
                          </a:solidFill>
                          <a:effectLst/>
                          <a:latin typeface="Arial" panose="020B0604020202020204" pitchFamily="34" charset="0"/>
                        </a:rPr>
                        <a:t>990, 990-N or 990-EZ form </a:t>
                      </a:r>
                      <a:endParaRPr lang="en-US" sz="900">
                        <a:effectLst/>
                      </a:endParaRPr>
                    </a:p>
                    <a:p>
                      <a:pPr algn="ctr" rtl="0" fontAlgn="ctr">
                        <a:buNone/>
                      </a:pPr>
                      <a:r>
                        <a:rPr lang="en-US" sz="1600" b="1" i="0" u="none" strike="noStrike">
                          <a:solidFill>
                            <a:srgbClr val="000000"/>
                          </a:solidFill>
                          <a:effectLst/>
                          <a:latin typeface="Arial" panose="020B0604020202020204" pitchFamily="34" charset="0"/>
                        </a:rPr>
                        <a:t>(U.S. clubs only)</a:t>
                      </a:r>
                      <a:endParaRPr lang="en-US" sz="90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rtl="0" fontAlgn="ctr">
                        <a:buNone/>
                      </a:pPr>
                      <a:r>
                        <a:rPr lang="en-US" sz="1600" b="0" i="0" u="none" strike="noStrike">
                          <a:solidFill>
                            <a:srgbClr val="000000"/>
                          </a:solidFill>
                          <a:effectLst/>
                          <a:latin typeface="Arial" panose="020B0604020202020204" pitchFamily="34" charset="0"/>
                        </a:rPr>
                        <a:t>File with the IRS by </a:t>
                      </a:r>
                      <a:r>
                        <a:rPr lang="en-US" sz="1600" b="1" i="0" u="none" strike="noStrike">
                          <a:solidFill>
                            <a:srgbClr val="000000"/>
                          </a:solidFill>
                          <a:effectLst/>
                          <a:latin typeface="Arial" panose="020B0604020202020204" pitchFamily="34" charset="0"/>
                        </a:rPr>
                        <a:t>February 15</a:t>
                      </a:r>
                      <a:r>
                        <a:rPr lang="en-US" sz="1600" b="0" i="0" u="none" strike="noStrike">
                          <a:solidFill>
                            <a:srgbClr val="000000"/>
                          </a:solidFill>
                          <a:effectLst/>
                          <a:latin typeface="Arial" panose="020B0604020202020204" pitchFamily="34" charset="0"/>
                        </a:rPr>
                        <a:t>. The 990 form allows your club to maintain its tax-exempt status. Get instructions and links at </a:t>
                      </a:r>
                      <a:r>
                        <a:rPr lang="en-US" sz="1600" b="0" i="0" u="sng" strike="noStrike">
                          <a:solidFill>
                            <a:srgbClr val="000000"/>
                          </a:solidFill>
                          <a:effectLst/>
                          <a:latin typeface="Arial" panose="020B0604020202020204" pitchFamily="34" charset="0"/>
                          <a:hlinkClick r:id="rId6"/>
                        </a:rPr>
                        <a:t>kiwanis.org/form990.</a:t>
                      </a:r>
                      <a:endParaRPr lang="en-US" sz="90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6761185"/>
                  </a:ext>
                </a:extLst>
              </a:tr>
              <a:tr h="1337227">
                <a:tc>
                  <a:txBody>
                    <a:bodyPr/>
                    <a:lstStyle/>
                    <a:p>
                      <a:pPr algn="ctr" rtl="0" fontAlgn="ctr">
                        <a:buNone/>
                      </a:pPr>
                      <a:r>
                        <a:rPr lang="en-US" sz="1600" b="1" i="0" u="none" strike="noStrike">
                          <a:solidFill>
                            <a:srgbClr val="000000"/>
                          </a:solidFill>
                          <a:effectLst/>
                          <a:latin typeface="Arial" panose="020B0604020202020204" pitchFamily="34" charset="0"/>
                        </a:rPr>
                        <a:t>Annual report of club elections</a:t>
                      </a:r>
                      <a:endParaRPr lang="en-US" sz="90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rtl="0" fontAlgn="ctr">
                        <a:buNone/>
                      </a:pPr>
                      <a:r>
                        <a:rPr lang="en-US" sz="1600" b="0" i="0" u="none" strike="noStrike" dirty="0">
                          <a:solidFill>
                            <a:srgbClr val="000000"/>
                          </a:solidFill>
                          <a:effectLst/>
                          <a:latin typeface="Arial" panose="020B0604020202020204" pitchFamily="34" charset="0"/>
                        </a:rPr>
                        <a:t>Submit to the Kiwanis International Office electronically using the secretary dashboard by </a:t>
                      </a:r>
                      <a:endParaRPr lang="en-US" sz="900" dirty="0">
                        <a:effectLst/>
                      </a:endParaRPr>
                    </a:p>
                    <a:p>
                      <a:pPr rtl="0" fontAlgn="ctr">
                        <a:buNone/>
                      </a:pPr>
                      <a:r>
                        <a:rPr lang="en-US" sz="1600" b="1" i="0" u="none" strike="noStrike" dirty="0">
                          <a:solidFill>
                            <a:srgbClr val="000000"/>
                          </a:solidFill>
                          <a:effectLst/>
                          <a:latin typeface="Arial" panose="020B0604020202020204" pitchFamily="34" charset="0"/>
                        </a:rPr>
                        <a:t>June 1.</a:t>
                      </a:r>
                      <a:endParaRPr lang="en-US" sz="900" dirty="0">
                        <a:effectLst/>
                      </a:endParaRPr>
                    </a:p>
                  </a:txBody>
                  <a:tcPr marL="94811" marR="94811" marT="94811" marB="94811"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405333"/>
                  </a:ext>
                </a:extLst>
              </a:tr>
            </a:tbl>
          </a:graphicData>
        </a:graphic>
      </p:graphicFrame>
    </p:spTree>
    <p:extLst>
      <p:ext uri="{BB962C8B-B14F-4D97-AF65-F5344CB8AC3E}">
        <p14:creationId xmlns:p14="http://schemas.microsoft.com/office/powerpoint/2010/main" val="5064319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97F1A-DAC3-3C1C-98C9-1144BED4538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A165D4-7B2E-4698-B614-4ADCD67FE040}"/>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8B98D5FE-AFDD-60C6-7317-5D5E316135C3}"/>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A7E52E2B-15AC-C753-6168-F7F82139A222}"/>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D6992218-68D5-5B97-C9CA-72499B2550D0}"/>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Optional Submissions</a:t>
            </a:r>
          </a:p>
        </p:txBody>
      </p:sp>
      <p:grpSp>
        <p:nvGrpSpPr>
          <p:cNvPr id="6" name="Group 6">
            <a:extLst>
              <a:ext uri="{FF2B5EF4-FFF2-40B4-BE49-F238E27FC236}">
                <a16:creationId xmlns:a16="http://schemas.microsoft.com/office/drawing/2014/main" id="{455A2F23-4A7B-6AE7-0E74-9FC6B56F74E6}"/>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5EE40916-E7CC-4DDB-ACFC-FD81291E7C57}"/>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a:extLst>
              <a:ext uri="{FF2B5EF4-FFF2-40B4-BE49-F238E27FC236}">
                <a16:creationId xmlns:a16="http://schemas.microsoft.com/office/drawing/2014/main" id="{58BF546F-1AED-C072-4619-F5CFBFAF31AD}"/>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222DA581-CA13-A1B2-DDE9-A0C067E621FE}"/>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graphicFrame>
        <p:nvGraphicFramePr>
          <p:cNvPr id="8" name="Table 7">
            <a:extLst>
              <a:ext uri="{FF2B5EF4-FFF2-40B4-BE49-F238E27FC236}">
                <a16:creationId xmlns:a16="http://schemas.microsoft.com/office/drawing/2014/main" id="{A0E1A40D-4801-A75D-EE9F-E079E3DAC8DE}"/>
              </a:ext>
            </a:extLst>
          </p:cNvPr>
          <p:cNvGraphicFramePr>
            <a:graphicFrameLocks noGrp="1"/>
          </p:cNvGraphicFramePr>
          <p:nvPr>
            <p:extLst>
              <p:ext uri="{D42A27DB-BD31-4B8C-83A1-F6EECF244321}">
                <p14:modId xmlns:p14="http://schemas.microsoft.com/office/powerpoint/2010/main" val="657863916"/>
              </p:ext>
            </p:extLst>
          </p:nvPr>
        </p:nvGraphicFramePr>
        <p:xfrm>
          <a:off x="1524000" y="2476500"/>
          <a:ext cx="11353800" cy="4114800"/>
        </p:xfrm>
        <a:graphic>
          <a:graphicData uri="http://schemas.openxmlformats.org/drawingml/2006/table">
            <a:tbl>
              <a:tblPr/>
              <a:tblGrid>
                <a:gridCol w="3221311">
                  <a:extLst>
                    <a:ext uri="{9D8B030D-6E8A-4147-A177-3AD203B41FA5}">
                      <a16:colId xmlns:a16="http://schemas.microsoft.com/office/drawing/2014/main" val="126377798"/>
                    </a:ext>
                  </a:extLst>
                </a:gridCol>
                <a:gridCol w="8132489">
                  <a:extLst>
                    <a:ext uri="{9D8B030D-6E8A-4147-A177-3AD203B41FA5}">
                      <a16:colId xmlns:a16="http://schemas.microsoft.com/office/drawing/2014/main" val="2301001023"/>
                    </a:ext>
                  </a:extLst>
                </a:gridCol>
              </a:tblGrid>
              <a:tr h="2218221">
                <a:tc>
                  <a:txBody>
                    <a:bodyPr/>
                    <a:lstStyle/>
                    <a:p>
                      <a:pPr algn="ctr" rtl="0" fontAlgn="ctr">
                        <a:buNone/>
                      </a:pPr>
                      <a:r>
                        <a:rPr lang="en-US" sz="1800" b="1" i="0" u="none" strike="noStrike" dirty="0">
                          <a:solidFill>
                            <a:srgbClr val="000000"/>
                          </a:solidFill>
                          <a:effectLst/>
                          <a:latin typeface="Arial" panose="020B0604020202020204" pitchFamily="34" charset="0"/>
                        </a:rPr>
                        <a:t>Proposed amendments and resolutions to the Kiwanis International Bylaws </a:t>
                      </a:r>
                      <a:endParaRPr lang="en-US" sz="900" dirty="0">
                        <a:effectLst/>
                      </a:endParaRPr>
                    </a:p>
                  </a:txBody>
                  <a:tcPr marL="95693" marR="95693" marT="95693" marB="95693"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rtl="0" fontAlgn="ctr">
                        <a:buNone/>
                      </a:pPr>
                      <a:r>
                        <a:rPr lang="en-US" sz="1800" b="0" i="0" u="none" strike="noStrike">
                          <a:solidFill>
                            <a:srgbClr val="000000"/>
                          </a:solidFill>
                          <a:effectLst/>
                          <a:latin typeface="Arial" panose="020B0604020202020204" pitchFamily="34" charset="0"/>
                        </a:rPr>
                        <a:t>Submit your proposal in writing to the Kiwanis International Office by </a:t>
                      </a:r>
                      <a:r>
                        <a:rPr lang="en-US" sz="1800" b="1" i="0" u="none" strike="noStrike">
                          <a:solidFill>
                            <a:srgbClr val="000000"/>
                          </a:solidFill>
                          <a:effectLst/>
                          <a:latin typeface="Arial" panose="020B0604020202020204" pitchFamily="34" charset="0"/>
                        </a:rPr>
                        <a:t>October 31</a:t>
                      </a:r>
                      <a:r>
                        <a:rPr lang="en-US" sz="1800" b="0" i="0" u="none" strike="noStrike">
                          <a:solidFill>
                            <a:srgbClr val="000000"/>
                          </a:solidFill>
                          <a:effectLst/>
                          <a:latin typeface="Arial" panose="020B0604020202020204" pitchFamily="34" charset="0"/>
                        </a:rPr>
                        <a:t> for consideration in the House of Delegates.</a:t>
                      </a:r>
                      <a:endParaRPr lang="en-US" sz="900">
                        <a:effectLst/>
                      </a:endParaRPr>
                    </a:p>
                  </a:txBody>
                  <a:tcPr marL="95693" marR="95693" marT="95693" marB="95693"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0069834"/>
                  </a:ext>
                </a:extLst>
              </a:tr>
              <a:tr h="1896579">
                <a:tc>
                  <a:txBody>
                    <a:bodyPr/>
                    <a:lstStyle/>
                    <a:p>
                      <a:pPr algn="ctr" rtl="0" fontAlgn="ctr">
                        <a:buNone/>
                      </a:pPr>
                      <a:r>
                        <a:rPr lang="en-US" sz="1800" b="1" i="0" u="none" strike="noStrike">
                          <a:solidFill>
                            <a:srgbClr val="000000"/>
                          </a:solidFill>
                          <a:effectLst/>
                          <a:latin typeface="Arial" panose="020B0604020202020204" pitchFamily="34" charset="0"/>
                        </a:rPr>
                        <a:t>Delegate certification forms</a:t>
                      </a:r>
                      <a:endParaRPr lang="en-US" sz="900">
                        <a:effectLst/>
                      </a:endParaRPr>
                    </a:p>
                  </a:txBody>
                  <a:tcPr marL="95693" marR="95693" marT="95693" marB="95693"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a:lstStyle/>
                    <a:p>
                      <a:pPr rtl="0" fontAlgn="ctr">
                        <a:buNone/>
                      </a:pPr>
                      <a:r>
                        <a:rPr lang="en-US" sz="1800" b="0" i="0" u="none" strike="noStrike" dirty="0">
                          <a:solidFill>
                            <a:srgbClr val="000000"/>
                          </a:solidFill>
                          <a:effectLst/>
                          <a:latin typeface="Arial" panose="020B0604020202020204" pitchFamily="34" charset="0"/>
                        </a:rPr>
                        <a:t>File a certification form by </a:t>
                      </a:r>
                      <a:r>
                        <a:rPr lang="en-US" sz="1800" b="1" i="0" u="none" strike="noStrike" dirty="0">
                          <a:solidFill>
                            <a:srgbClr val="000000"/>
                          </a:solidFill>
                          <a:effectLst/>
                          <a:latin typeface="Arial" panose="020B0604020202020204" pitchFamily="34" charset="0"/>
                        </a:rPr>
                        <a:t>April 30 </a:t>
                      </a:r>
                      <a:r>
                        <a:rPr lang="en-US" sz="1800" b="0" i="0" u="none" strike="noStrike" dirty="0">
                          <a:solidFill>
                            <a:srgbClr val="000000"/>
                          </a:solidFill>
                          <a:effectLst/>
                          <a:latin typeface="Arial" panose="020B0604020202020204" pitchFamily="34" charset="0"/>
                        </a:rPr>
                        <a:t>for delegates attending the Kiwanis International convention. Delegate certification forms for your district convention also have deadlines. Check with your district office or the district website to learn more.</a:t>
                      </a:r>
                      <a:endParaRPr lang="en-US" sz="900" dirty="0">
                        <a:effectLst/>
                      </a:endParaRPr>
                    </a:p>
                  </a:txBody>
                  <a:tcPr marL="95693" marR="95693" marT="95693" marB="95693"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4999631"/>
                  </a:ext>
                </a:extLst>
              </a:tr>
            </a:tbl>
          </a:graphicData>
        </a:graphic>
      </p:graphicFrame>
    </p:spTree>
    <p:extLst>
      <p:ext uri="{BB962C8B-B14F-4D97-AF65-F5344CB8AC3E}">
        <p14:creationId xmlns:p14="http://schemas.microsoft.com/office/powerpoint/2010/main" val="2476531820"/>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Recordkeeping:  Permanent Files</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4" name="TextBox 13">
            <a:extLst>
              <a:ext uri="{FF2B5EF4-FFF2-40B4-BE49-F238E27FC236}">
                <a16:creationId xmlns:a16="http://schemas.microsoft.com/office/drawing/2014/main" id="{750E8CC9-5837-2737-194D-87148A9DD140}"/>
              </a:ext>
            </a:extLst>
          </p:cNvPr>
          <p:cNvSpPr txBox="1"/>
          <p:nvPr/>
        </p:nvSpPr>
        <p:spPr>
          <a:xfrm>
            <a:off x="1028699" y="2476501"/>
            <a:ext cx="13296901" cy="5724644"/>
          </a:xfrm>
          <a:prstGeom prst="rect">
            <a:avLst/>
          </a:prstGeom>
          <a:noFill/>
        </p:spPr>
        <p:txBody>
          <a:bodyPr wrap="square">
            <a:spAutoFit/>
          </a:bodyPr>
          <a:lstStyle/>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Board meeting minutes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Canceled checks (seven years)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Club newsletters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Club meeting minutes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Financial records and reports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Background checks of Kiwanis advisors (seven years)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Historic information/materials</a:t>
            </a:r>
          </a:p>
          <a:p>
            <a:pPr marL="388620" rtl="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Invoices</a:t>
            </a:r>
          </a:p>
          <a:p>
            <a:pPr marL="388620" fontAlgn="base">
              <a:buFont typeface="Arial" panose="020B0604020202020204" pitchFamily="34" charset="0"/>
              <a:buChar char="•"/>
            </a:pPr>
            <a:r>
              <a:rPr lang="en-US" sz="2400" b="0" i="0" u="none" strike="noStrike" dirty="0">
                <a:solidFill>
                  <a:srgbClr val="000000"/>
                </a:solidFill>
                <a:effectLst/>
                <a:latin typeface="Arial" panose="020B0604020202020204" pitchFamily="34" charset="0"/>
              </a:rPr>
              <a:t>Lists of officers, directors and committees for each year</a:t>
            </a:r>
          </a:p>
          <a:p>
            <a:pPr marL="388620" fontAlgn="base">
              <a:buFont typeface="Arial" panose="020B0604020202020204" pitchFamily="34" charset="0"/>
              <a:buChar char="•"/>
            </a:pPr>
            <a:r>
              <a:rPr lang="en-US" sz="2400" dirty="0">
                <a:solidFill>
                  <a:srgbClr val="000000"/>
                </a:solidFill>
                <a:latin typeface="Arial" panose="020B0604020202020204" pitchFamily="34" charset="0"/>
              </a:rPr>
              <a:t>Recognitions such as:  Legion of Honor, Ruby K, Life member, Significant donations</a:t>
            </a:r>
          </a:p>
          <a:p>
            <a:pPr marL="388620" fontAlgn="base">
              <a:buFont typeface="Arial" panose="020B0604020202020204" pitchFamily="34" charset="0"/>
              <a:buChar char="•"/>
            </a:pPr>
            <a:r>
              <a:rPr lang="en-US" sz="2400" dirty="0">
                <a:solidFill>
                  <a:srgbClr val="000000"/>
                </a:solidFill>
                <a:latin typeface="Arial" panose="020B0604020202020204" pitchFamily="34" charset="0"/>
              </a:rPr>
              <a:t>Official documents relate to club organization and incorporation</a:t>
            </a:r>
          </a:p>
          <a:p>
            <a:pPr marL="388620" fontAlgn="base">
              <a:buFont typeface="Arial" panose="020B0604020202020204" pitchFamily="34" charset="0"/>
              <a:buChar char="•"/>
            </a:pPr>
            <a:r>
              <a:rPr lang="en-US" sz="2400" dirty="0">
                <a:solidFill>
                  <a:srgbClr val="000000"/>
                </a:solidFill>
                <a:latin typeface="Arial" panose="020B0604020202020204" pitchFamily="34" charset="0"/>
              </a:rPr>
              <a:t>Official documents related to club foundation, if applicable</a:t>
            </a:r>
          </a:p>
          <a:p>
            <a:pPr marL="388620" fontAlgn="base">
              <a:buFont typeface="Arial" panose="020B0604020202020204" pitchFamily="34" charset="0"/>
              <a:buChar char="•"/>
            </a:pPr>
            <a:r>
              <a:rPr lang="en-US" sz="2400" dirty="0">
                <a:solidFill>
                  <a:srgbClr val="000000"/>
                </a:solidFill>
                <a:latin typeface="Arial" panose="020B0604020202020204" pitchFamily="34" charset="0"/>
              </a:rPr>
              <a:t>Other items of historical significance</a:t>
            </a:r>
          </a:p>
          <a:p>
            <a:pPr marL="388620" rtl="0" fontAlgn="base">
              <a:buFont typeface="Arial" panose="020B0604020202020204" pitchFamily="34" charset="0"/>
              <a:buChar char="•"/>
            </a:pPr>
            <a:endParaRPr lang="en-US" sz="1800" b="0" i="0" u="none" strike="noStrike" dirty="0">
              <a:solidFill>
                <a:srgbClr val="000000"/>
              </a:solidFill>
              <a:effectLst/>
              <a:latin typeface="Arial" panose="020B0604020202020204" pitchFamily="34" charset="0"/>
            </a:endParaRPr>
          </a:p>
          <a:p>
            <a:pPr marL="388620" rtl="0" fontAlgn="base">
              <a:buFont typeface="Arial" panose="020B0604020202020204" pitchFamily="34" charset="0"/>
              <a:buChar char="•"/>
            </a:pPr>
            <a:endParaRPr lang="en-US" dirty="0">
              <a:solidFill>
                <a:srgbClr val="000000"/>
              </a:solidFill>
              <a:latin typeface="Arial" panose="020B0604020202020204" pitchFamily="34" charset="0"/>
            </a:endParaRPr>
          </a:p>
          <a:p>
            <a:pPr marL="388620" rtl="0" fontAlgn="base">
              <a:buFont typeface="Arial" panose="020B0604020202020204" pitchFamily="34" charset="0"/>
              <a:buChar char="•"/>
            </a:pPr>
            <a:endParaRPr lang="en-US" sz="1800" b="0" i="0" u="none" strike="noStrike" dirty="0">
              <a:solidFill>
                <a:srgbClr val="000000"/>
              </a:solidFill>
              <a:effectLst/>
              <a:latin typeface="Arial" panose="020B0604020202020204" pitchFamily="34" charset="0"/>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9AABB-D903-89BC-E3DD-EF2896A8185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EC97590-D7F8-4C61-308F-E86DDA084241}"/>
              </a:ext>
            </a:extLst>
          </p:cNvPr>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E7EEED0E-97FF-4AF6-F929-273A3EE3AC60}"/>
              </a:ext>
            </a:extLst>
          </p:cNvPr>
          <p:cNvGrpSpPr/>
          <p:nvPr/>
        </p:nvGrpSpPr>
        <p:grpSpPr>
          <a:xfrm>
            <a:off x="15149490" y="9540517"/>
            <a:ext cx="2607150" cy="578714"/>
            <a:chOff x="0" y="0"/>
            <a:chExt cx="3476200" cy="771619"/>
          </a:xfrm>
        </p:grpSpPr>
        <p:sp>
          <p:nvSpPr>
            <p:cNvPr id="4" name="Freeform 4">
              <a:extLst>
                <a:ext uri="{FF2B5EF4-FFF2-40B4-BE49-F238E27FC236}">
                  <a16:creationId xmlns:a16="http://schemas.microsoft.com/office/drawing/2014/main" id="{04226B45-6F46-EE05-506B-54CA5C9A1D91}"/>
                </a:ext>
              </a:extLst>
            </p:cNvPr>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a:extLst>
              <a:ext uri="{FF2B5EF4-FFF2-40B4-BE49-F238E27FC236}">
                <a16:creationId xmlns:a16="http://schemas.microsoft.com/office/drawing/2014/main" id="{481F1D4F-6934-51F9-EEF7-D0CA8B7B2DC7}"/>
              </a:ext>
            </a:extLst>
          </p:cNvPr>
          <p:cNvSpPr txBox="1"/>
          <p:nvPr/>
        </p:nvSpPr>
        <p:spPr>
          <a:xfrm>
            <a:off x="1028700" y="838200"/>
            <a:ext cx="16230600" cy="886781"/>
          </a:xfrm>
          <a:prstGeom prst="rect">
            <a:avLst/>
          </a:prstGeom>
        </p:spPr>
        <p:txBody>
          <a:bodyPr lIns="0" tIns="0" rIns="0" bIns="0" rtlCol="0" anchor="t">
            <a:spAutoFit/>
          </a:bodyPr>
          <a:lstStyle/>
          <a:p>
            <a:pPr algn="l">
              <a:lnSpc>
                <a:spcPts val="7698"/>
              </a:lnSpc>
            </a:pPr>
            <a:r>
              <a:rPr lang="en-US" sz="5498" b="1" dirty="0">
                <a:solidFill>
                  <a:srgbClr val="003874"/>
                </a:solidFill>
                <a:latin typeface="Verdana Bold"/>
                <a:ea typeface="Verdana Bold"/>
                <a:cs typeface="Verdana Bold"/>
                <a:sym typeface="Verdana Bold"/>
              </a:rPr>
              <a:t>Succession</a:t>
            </a:r>
          </a:p>
        </p:txBody>
      </p:sp>
      <p:grpSp>
        <p:nvGrpSpPr>
          <p:cNvPr id="6" name="Group 6">
            <a:extLst>
              <a:ext uri="{FF2B5EF4-FFF2-40B4-BE49-F238E27FC236}">
                <a16:creationId xmlns:a16="http://schemas.microsoft.com/office/drawing/2014/main" id="{AA892ACC-B837-874F-B617-DE71A8E0049A}"/>
              </a:ext>
            </a:extLst>
          </p:cNvPr>
          <p:cNvGrpSpPr/>
          <p:nvPr/>
        </p:nvGrpSpPr>
        <p:grpSpPr>
          <a:xfrm>
            <a:off x="995362" y="1977687"/>
            <a:ext cx="1487594" cy="66675"/>
            <a:chOff x="0" y="0"/>
            <a:chExt cx="1983459" cy="88900"/>
          </a:xfrm>
        </p:grpSpPr>
        <p:sp>
          <p:nvSpPr>
            <p:cNvPr id="7" name="Freeform 7">
              <a:extLst>
                <a:ext uri="{FF2B5EF4-FFF2-40B4-BE49-F238E27FC236}">
                  <a16:creationId xmlns:a16="http://schemas.microsoft.com/office/drawing/2014/main" id="{75DF6582-F581-010B-677B-CCCE5714C384}"/>
                </a:ext>
              </a:extLst>
            </p:cNvPr>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9" name="Group 9">
            <a:extLst>
              <a:ext uri="{FF2B5EF4-FFF2-40B4-BE49-F238E27FC236}">
                <a16:creationId xmlns:a16="http://schemas.microsoft.com/office/drawing/2014/main" id="{58693C40-7852-8A54-B9E2-524C952DAD9C}"/>
              </a:ext>
            </a:extLst>
          </p:cNvPr>
          <p:cNvGrpSpPr/>
          <p:nvPr/>
        </p:nvGrpSpPr>
        <p:grpSpPr>
          <a:xfrm rot="-895637">
            <a:off x="14778925" y="1028700"/>
            <a:ext cx="2480375" cy="2419970"/>
            <a:chOff x="0" y="0"/>
            <a:chExt cx="3307167" cy="3226627"/>
          </a:xfrm>
        </p:grpSpPr>
        <p:sp>
          <p:nvSpPr>
            <p:cNvPr id="10" name="Freeform 10">
              <a:extLst>
                <a:ext uri="{FF2B5EF4-FFF2-40B4-BE49-F238E27FC236}">
                  <a16:creationId xmlns:a16="http://schemas.microsoft.com/office/drawing/2014/main" id="{A6537722-54AE-C2BF-30DA-9B7C2703A219}"/>
                </a:ext>
              </a:extLst>
            </p:cNvPr>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
        <p:nvSpPr>
          <p:cNvPr id="11" name="TextBox 10">
            <a:extLst>
              <a:ext uri="{FF2B5EF4-FFF2-40B4-BE49-F238E27FC236}">
                <a16:creationId xmlns:a16="http://schemas.microsoft.com/office/drawing/2014/main" id="{19588F29-7821-F43E-C767-4DF183B7DE37}"/>
              </a:ext>
            </a:extLst>
          </p:cNvPr>
          <p:cNvSpPr txBox="1"/>
          <p:nvPr/>
        </p:nvSpPr>
        <p:spPr>
          <a:xfrm>
            <a:off x="1066800" y="2619994"/>
            <a:ext cx="13442292" cy="3785652"/>
          </a:xfrm>
          <a:prstGeom prst="rect">
            <a:avLst/>
          </a:prstGeom>
          <a:noFill/>
        </p:spPr>
        <p:txBody>
          <a:bodyPr wrap="square">
            <a:spAutoFit/>
          </a:bodyPr>
          <a:lstStyle/>
          <a:p>
            <a:pPr marL="388620" rtl="0" fontAlgn="base">
              <a:buFont typeface="Arial" panose="020B0604020202020204" pitchFamily="34" charset="0"/>
              <a:buChar char="•"/>
            </a:pPr>
            <a:r>
              <a:rPr lang="en-US" sz="4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Organize and update permanent records.</a:t>
            </a:r>
          </a:p>
          <a:p>
            <a:pPr marL="388620" rtl="0" fontAlgn="base">
              <a:buFont typeface="Arial" panose="020B0604020202020204" pitchFamily="34" charset="0"/>
              <a:buChar char="•"/>
            </a:pPr>
            <a:r>
              <a:rPr lang="en-US" sz="4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Create a digital folder with key documents.</a:t>
            </a:r>
          </a:p>
          <a:p>
            <a:pPr marL="388620" rtl="0" fontAlgn="base">
              <a:buFont typeface="Arial" panose="020B0604020202020204" pitchFamily="34" charset="0"/>
              <a:buChar char="•"/>
            </a:pPr>
            <a:r>
              <a:rPr lang="en-US" sz="4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Review the secretary annual checklist together.</a:t>
            </a:r>
          </a:p>
          <a:p>
            <a:pPr marL="388620" rtl="0" fontAlgn="base">
              <a:buFont typeface="Arial" panose="020B0604020202020204" pitchFamily="34" charset="0"/>
              <a:buChar char="•"/>
            </a:pPr>
            <a:r>
              <a:rPr lang="en-US" sz="4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Walk through Kiwanis Engage navigation and reporting.</a:t>
            </a:r>
          </a:p>
          <a:p>
            <a:pPr marL="388620" rtl="0" fontAlgn="base">
              <a:buFont typeface="Arial" panose="020B0604020202020204" pitchFamily="34" charset="0"/>
              <a:buChar char="•"/>
            </a:pPr>
            <a:r>
              <a:rPr lang="en-US" sz="4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Share transition notes, deadlines and recommendations.</a:t>
            </a:r>
          </a:p>
          <a:p>
            <a:pPr marL="388620" rtl="0" fontAlgn="base">
              <a:buFont typeface="Arial" panose="020B0604020202020204" pitchFamily="34" charset="0"/>
              <a:buChar char="•"/>
            </a:pPr>
            <a:r>
              <a:rPr lang="en-US" sz="4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Embrace improvement.</a:t>
            </a:r>
          </a:p>
        </p:txBody>
      </p:sp>
      <p:sp>
        <p:nvSpPr>
          <p:cNvPr id="13" name="TextBox 12">
            <a:extLst>
              <a:ext uri="{FF2B5EF4-FFF2-40B4-BE49-F238E27FC236}">
                <a16:creationId xmlns:a16="http://schemas.microsoft.com/office/drawing/2014/main" id="{8DD9EDC4-79C5-67DA-8FA9-F2F37FA6EA16}"/>
              </a:ext>
            </a:extLst>
          </p:cNvPr>
          <p:cNvSpPr txBox="1"/>
          <p:nvPr/>
        </p:nvSpPr>
        <p:spPr>
          <a:xfrm>
            <a:off x="6477000" y="6896100"/>
            <a:ext cx="3276600" cy="2062103"/>
          </a:xfrm>
          <a:prstGeom prst="rect">
            <a:avLst/>
          </a:prstGeom>
          <a:noFill/>
        </p:spPr>
        <p:txBody>
          <a:bodyPr wrap="square">
            <a:spAutoFit/>
          </a:bodyPr>
          <a:lstStyle/>
          <a:p>
            <a:pPr>
              <a:buNone/>
            </a:pPr>
            <a:br>
              <a:rPr lang="en-US" b="0" dirty="0">
                <a:effectLst/>
              </a:rPr>
            </a:br>
            <a:r>
              <a:rPr lang="en-US" sz="2000" b="1" i="0" u="none" strike="noStrike" dirty="0">
                <a:solidFill>
                  <a:srgbClr val="003874"/>
                </a:solidFill>
                <a:effectLst/>
                <a:latin typeface="Arial" panose="020B0604020202020204" pitchFamily="34" charset="0"/>
              </a:rPr>
              <a:t>Resources:</a:t>
            </a:r>
            <a:endParaRPr lang="en-US" b="0" dirty="0">
              <a:effectLst/>
            </a:endParaRPr>
          </a:p>
          <a:p>
            <a:pPr>
              <a:buNone/>
            </a:pPr>
            <a:br>
              <a:rPr lang="en-US" b="0" dirty="0">
                <a:effectLst/>
              </a:rPr>
            </a:br>
            <a:endParaRPr lang="en-US" b="0" dirty="0">
              <a:effectLst/>
            </a:endParaRPr>
          </a:p>
          <a:p>
            <a:pPr rtl="0">
              <a:buNone/>
            </a:pPr>
            <a:r>
              <a:rPr lang="en-US" sz="1800" b="1" i="0" u="sng" strike="noStrike" dirty="0">
                <a:solidFill>
                  <a:srgbClr val="003874"/>
                </a:solidFill>
                <a:effectLst/>
                <a:latin typeface="Arial" panose="020B0604020202020204" pitchFamily="34" charset="0"/>
                <a:hlinkClick r:id="rId6"/>
              </a:rPr>
              <a:t>Succession planning</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63994189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SECRETARY</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KEY RESOURCES</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995362" y="808077"/>
            <a:ext cx="75694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Resources</a:t>
            </a:r>
          </a:p>
        </p:txBody>
      </p:sp>
      <p:sp>
        <p:nvSpPr>
          <p:cNvPr id="6" name="TextBox 6"/>
          <p:cNvSpPr txBox="1"/>
          <p:nvPr/>
        </p:nvSpPr>
        <p:spPr>
          <a:xfrm>
            <a:off x="995363" y="2480860"/>
            <a:ext cx="11841753" cy="444246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Support system</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Leadership guide</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Club secretary website</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Annual checklist</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Kiwanis Engage</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Youth protection guidelines</a:t>
            </a:r>
          </a:p>
          <a:p>
            <a:pPr marL="777240" lvl="1" indent="-388620" algn="l">
              <a:lnSpc>
                <a:spcPts val="5040"/>
              </a:lnSpc>
              <a:buFont typeface="Arial"/>
              <a:buChar char="•"/>
            </a:pPr>
            <a:r>
              <a:rPr lang="en-US" sz="3600" b="1" i="1">
                <a:solidFill>
                  <a:srgbClr val="000000"/>
                </a:solidFill>
                <a:latin typeface="Verdana Pro Bold Italics"/>
                <a:ea typeface="Verdana Pro Bold Italics"/>
                <a:cs typeface="Verdana Pro Bold Italics"/>
                <a:sym typeface="Verdana Pro Bold Italics"/>
              </a:rPr>
              <a:t>Add additional provided materials here...</a:t>
            </a:r>
          </a:p>
        </p:txBody>
      </p:sp>
      <p:grpSp>
        <p:nvGrpSpPr>
          <p:cNvPr id="7" name="Group 7"/>
          <p:cNvGrpSpPr/>
          <p:nvPr/>
        </p:nvGrpSpPr>
        <p:grpSpPr>
          <a:xfrm>
            <a:off x="995362" y="1851026"/>
            <a:ext cx="1408888" cy="66675"/>
            <a:chOff x="0" y="0"/>
            <a:chExt cx="1878517" cy="88900"/>
          </a:xfrm>
        </p:grpSpPr>
        <p:sp>
          <p:nvSpPr>
            <p:cNvPr id="8" name="Freeform 8"/>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851026"/>
            <a:ext cx="1408888" cy="66675"/>
            <a:chOff x="0" y="0"/>
            <a:chExt cx="1878517" cy="88900"/>
          </a:xfrm>
        </p:grpSpPr>
        <p:sp>
          <p:nvSpPr>
            <p:cNvPr id="3" name="Freeform 3"/>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7" name="TextBox 7"/>
          <p:cNvSpPr txBox="1"/>
          <p:nvPr/>
        </p:nvSpPr>
        <p:spPr>
          <a:xfrm>
            <a:off x="1028700" y="828675"/>
            <a:ext cx="16230600" cy="929259"/>
          </a:xfrm>
          <a:prstGeom prst="rect">
            <a:avLst/>
          </a:prstGeom>
        </p:spPr>
        <p:txBody>
          <a:bodyPr lIns="0" tIns="0" rIns="0" bIns="0" rtlCol="0" anchor="t">
            <a:spAutoFit/>
          </a:bodyPr>
          <a:lstStyle/>
          <a:p>
            <a:pPr algn="l">
              <a:lnSpc>
                <a:spcPts val="7697"/>
              </a:lnSpc>
            </a:pPr>
            <a:r>
              <a:rPr lang="en-US" sz="5449" b="1">
                <a:solidFill>
                  <a:srgbClr val="003874"/>
                </a:solidFill>
                <a:latin typeface="Verdana Bold"/>
                <a:ea typeface="Verdana Bold"/>
                <a:cs typeface="Verdana Bold"/>
                <a:sym typeface="Verdana Bold"/>
              </a:rPr>
              <a:t>Support system</a:t>
            </a:r>
          </a:p>
        </p:txBody>
      </p:sp>
      <p:sp>
        <p:nvSpPr>
          <p:cNvPr id="8" name="TextBox 8"/>
          <p:cNvSpPr txBox="1"/>
          <p:nvPr/>
        </p:nvSpPr>
        <p:spPr>
          <a:xfrm>
            <a:off x="893426" y="2445288"/>
            <a:ext cx="10603637" cy="444246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Former club officers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Current club officers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Board members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Lieutenant governor</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District secretary</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District leaders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Kiwanis network</a:t>
            </a:r>
          </a:p>
        </p:txBody>
      </p:sp>
      <p:sp>
        <p:nvSpPr>
          <p:cNvPr id="9" name="Freeform 9"/>
          <p:cNvSpPr/>
          <p:nvPr/>
        </p:nvSpPr>
        <p:spPr>
          <a:xfrm>
            <a:off x="11183595" y="3030768"/>
            <a:ext cx="4279443" cy="2674652"/>
          </a:xfrm>
          <a:custGeom>
            <a:avLst/>
            <a:gdLst/>
            <a:ahLst/>
            <a:cxnLst/>
            <a:rect l="l" t="t" r="r" b="b"/>
            <a:pathLst>
              <a:path w="4279443" h="2674652">
                <a:moveTo>
                  <a:pt x="0" y="0"/>
                </a:moveTo>
                <a:lnTo>
                  <a:pt x="4279442" y="0"/>
                </a:lnTo>
                <a:lnTo>
                  <a:pt x="4279442" y="2674652"/>
                </a:lnTo>
                <a:lnTo>
                  <a:pt x="0" y="26746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0" name="Group 10"/>
          <p:cNvGrpSpPr/>
          <p:nvPr/>
        </p:nvGrpSpPr>
        <p:grpSpPr>
          <a:xfrm rot="-895637">
            <a:off x="14778925" y="1028700"/>
            <a:ext cx="2480375" cy="2419970"/>
            <a:chOff x="0" y="0"/>
            <a:chExt cx="3307167" cy="3226627"/>
          </a:xfrm>
        </p:grpSpPr>
        <p:sp>
          <p:nvSpPr>
            <p:cNvPr id="11" name="Freeform 11"/>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2346802"/>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7" name="TextBox 7"/>
          <p:cNvSpPr txBox="1"/>
          <p:nvPr/>
        </p:nvSpPr>
        <p:spPr>
          <a:xfrm>
            <a:off x="1028700" y="1239997"/>
            <a:ext cx="8115300"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Agenda</a:t>
            </a:r>
          </a:p>
        </p:txBody>
      </p:sp>
      <p:sp>
        <p:nvSpPr>
          <p:cNvPr id="8" name="TextBox 8"/>
          <p:cNvSpPr txBox="1"/>
          <p:nvPr/>
        </p:nvSpPr>
        <p:spPr>
          <a:xfrm>
            <a:off x="995362" y="2661126"/>
            <a:ext cx="8115300" cy="2500685"/>
          </a:xfrm>
          <a:prstGeom prst="rect">
            <a:avLst/>
          </a:prstGeom>
        </p:spPr>
        <p:txBody>
          <a:bodyPr lIns="0" tIns="0" rIns="0" bIns="0" rtlCol="0" anchor="t">
            <a:spAutoFit/>
          </a:bodyPr>
          <a:lstStyle/>
          <a:p>
            <a:pPr marL="777240" lvl="1" indent="-388620" algn="l">
              <a:lnSpc>
                <a:spcPts val="3916"/>
              </a:lnSpc>
              <a:buFont typeface="Arial"/>
              <a:buChar char="•"/>
            </a:pPr>
            <a:r>
              <a:rPr lang="en-US" sz="3600" dirty="0">
                <a:solidFill>
                  <a:srgbClr val="000000"/>
                </a:solidFill>
                <a:latin typeface="Verdana Pro"/>
                <a:ea typeface="Verdana Pro"/>
                <a:cs typeface="Verdana Pro"/>
                <a:sym typeface="Verdana Pro"/>
              </a:rPr>
              <a:t>Expectations</a:t>
            </a:r>
          </a:p>
          <a:p>
            <a:pPr marL="777240" lvl="1" indent="-388620" algn="l">
              <a:lnSpc>
                <a:spcPts val="3916"/>
              </a:lnSpc>
              <a:buFont typeface="Arial"/>
              <a:buChar char="•"/>
            </a:pPr>
            <a:r>
              <a:rPr lang="en-US" sz="3600" dirty="0">
                <a:solidFill>
                  <a:srgbClr val="000000"/>
                </a:solidFill>
                <a:latin typeface="Verdana Pro"/>
                <a:ea typeface="Verdana Pro"/>
                <a:cs typeface="Verdana Pro"/>
                <a:sym typeface="Verdana Pro"/>
              </a:rPr>
              <a:t>Club Secretary Roles and Responsibilities</a:t>
            </a:r>
          </a:p>
          <a:p>
            <a:pPr marL="777240" lvl="1" indent="-388620" algn="l">
              <a:lnSpc>
                <a:spcPts val="3916"/>
              </a:lnSpc>
              <a:buFont typeface="Arial"/>
              <a:buChar char="•"/>
            </a:pPr>
            <a:r>
              <a:rPr lang="en-US" sz="3600" dirty="0">
                <a:solidFill>
                  <a:srgbClr val="000000"/>
                </a:solidFill>
                <a:latin typeface="Verdana Pro"/>
                <a:ea typeface="Verdana Pro"/>
                <a:cs typeface="Verdana Pro"/>
                <a:sym typeface="Verdana Pro"/>
              </a:rPr>
              <a:t>Resources and support</a:t>
            </a:r>
          </a:p>
          <a:p>
            <a:pPr marL="777240" lvl="1" indent="-388620" algn="l">
              <a:lnSpc>
                <a:spcPts val="3919"/>
              </a:lnSpc>
              <a:buFont typeface="Arial"/>
              <a:buChar char="•"/>
            </a:pPr>
            <a:r>
              <a:rPr lang="en-US" sz="3600" dirty="0">
                <a:solidFill>
                  <a:srgbClr val="000000"/>
                </a:solidFill>
                <a:latin typeface="Verdana Pro"/>
                <a:ea typeface="Verdana Pro"/>
                <a:cs typeface="Verdana Pro"/>
                <a:sym typeface="Verdana Pro"/>
              </a:rPr>
              <a:t>Q&amp;A</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90340" y="1205663"/>
            <a:ext cx="4874625" cy="6322680"/>
            <a:chOff x="0" y="0"/>
            <a:chExt cx="6499500" cy="8430240"/>
          </a:xfrm>
        </p:grpSpPr>
        <p:sp>
          <p:nvSpPr>
            <p:cNvPr id="3" name="Freeform 3"/>
            <p:cNvSpPr/>
            <p:nvPr/>
          </p:nvSpPr>
          <p:spPr>
            <a:xfrm>
              <a:off x="19050" y="19050"/>
              <a:ext cx="6461379" cy="8392160"/>
            </a:xfrm>
            <a:custGeom>
              <a:avLst/>
              <a:gdLst/>
              <a:ahLst/>
              <a:cxnLst/>
              <a:rect l="l" t="t" r="r" b="b"/>
              <a:pathLst>
                <a:path w="6461379" h="8392160">
                  <a:moveTo>
                    <a:pt x="0" y="0"/>
                  </a:moveTo>
                  <a:lnTo>
                    <a:pt x="6461379" y="0"/>
                  </a:lnTo>
                  <a:lnTo>
                    <a:pt x="6461379" y="8392160"/>
                  </a:lnTo>
                  <a:lnTo>
                    <a:pt x="0" y="8392160"/>
                  </a:lnTo>
                  <a:lnTo>
                    <a:pt x="0" y="0"/>
                  </a:lnTo>
                  <a:close/>
                </a:path>
              </a:pathLst>
            </a:custGeom>
            <a:blipFill>
              <a:blip r:embed="rId3"/>
              <a:stretch>
                <a:fillRect t="-487" b="-487"/>
              </a:stretch>
            </a:blipFill>
            <a:ln w="38100" cap="sq">
              <a:solidFill>
                <a:srgbClr val="B49759"/>
              </a:solidFill>
              <a:prstDash val="solid"/>
              <a:miter/>
            </a:ln>
          </p:spPr>
          <p:txBody>
            <a:bodyPr/>
            <a:lstStyle/>
            <a:p>
              <a:endParaRPr lang="en-US"/>
            </a:p>
          </p:txBody>
        </p:sp>
        <p:sp>
          <p:nvSpPr>
            <p:cNvPr id="4" name="Freeform 4"/>
            <p:cNvSpPr/>
            <p:nvPr/>
          </p:nvSpPr>
          <p:spPr>
            <a:xfrm>
              <a:off x="0" y="0"/>
              <a:ext cx="6499479" cy="8430260"/>
            </a:xfrm>
            <a:custGeom>
              <a:avLst/>
              <a:gdLst/>
              <a:ahLst/>
              <a:cxnLst/>
              <a:rect l="l" t="t" r="r" b="b"/>
              <a:pathLst>
                <a:path w="6499479" h="8430260">
                  <a:moveTo>
                    <a:pt x="19050" y="0"/>
                  </a:moveTo>
                  <a:lnTo>
                    <a:pt x="6480429" y="0"/>
                  </a:lnTo>
                  <a:cubicBezTo>
                    <a:pt x="6490970" y="0"/>
                    <a:pt x="6499479" y="8509"/>
                    <a:pt x="6499479" y="19050"/>
                  </a:cubicBezTo>
                  <a:lnTo>
                    <a:pt x="6499479" y="8411210"/>
                  </a:lnTo>
                  <a:cubicBezTo>
                    <a:pt x="6499479" y="8421751"/>
                    <a:pt x="6490970" y="8430260"/>
                    <a:pt x="6480429" y="8430260"/>
                  </a:cubicBezTo>
                  <a:lnTo>
                    <a:pt x="19050" y="8430260"/>
                  </a:lnTo>
                  <a:cubicBezTo>
                    <a:pt x="8509" y="8430260"/>
                    <a:pt x="0" y="8421751"/>
                    <a:pt x="0" y="8411210"/>
                  </a:cubicBezTo>
                  <a:lnTo>
                    <a:pt x="0" y="19050"/>
                  </a:lnTo>
                  <a:cubicBezTo>
                    <a:pt x="0" y="8509"/>
                    <a:pt x="8509" y="0"/>
                    <a:pt x="19050" y="0"/>
                  </a:cubicBezTo>
                  <a:moveTo>
                    <a:pt x="19050" y="38100"/>
                  </a:moveTo>
                  <a:lnTo>
                    <a:pt x="19050" y="19050"/>
                  </a:lnTo>
                  <a:lnTo>
                    <a:pt x="38100" y="19050"/>
                  </a:lnTo>
                  <a:lnTo>
                    <a:pt x="38100" y="8411210"/>
                  </a:lnTo>
                  <a:lnTo>
                    <a:pt x="19050" y="8411210"/>
                  </a:lnTo>
                  <a:lnTo>
                    <a:pt x="19050" y="8392160"/>
                  </a:lnTo>
                  <a:lnTo>
                    <a:pt x="6480429" y="8392160"/>
                  </a:lnTo>
                  <a:lnTo>
                    <a:pt x="6480429" y="8411210"/>
                  </a:lnTo>
                  <a:lnTo>
                    <a:pt x="6461379" y="8411210"/>
                  </a:lnTo>
                  <a:lnTo>
                    <a:pt x="6461379" y="19050"/>
                  </a:lnTo>
                  <a:lnTo>
                    <a:pt x="6480429" y="19050"/>
                  </a:lnTo>
                  <a:lnTo>
                    <a:pt x="6480429" y="38100"/>
                  </a:lnTo>
                  <a:lnTo>
                    <a:pt x="19050" y="38100"/>
                  </a:lnTo>
                  <a:close/>
                </a:path>
              </a:pathLst>
            </a:custGeom>
            <a:solidFill>
              <a:srgbClr val="B49759"/>
            </a:solidFill>
            <a:ln w="38100" cap="sq">
              <a:solidFill>
                <a:srgbClr val="B49759"/>
              </a:solidFill>
              <a:prstDash val="solid"/>
              <a:miter/>
            </a:ln>
          </p:spPr>
          <p:txBody>
            <a:bodyPr/>
            <a:lstStyle/>
            <a:p>
              <a:endParaRPr lang="en-US"/>
            </a:p>
          </p:txBody>
        </p:sp>
      </p:grpSp>
      <p:sp>
        <p:nvSpPr>
          <p:cNvPr id="5" name="TextBox 5"/>
          <p:cNvSpPr txBox="1"/>
          <p:nvPr/>
        </p:nvSpPr>
        <p:spPr>
          <a:xfrm>
            <a:off x="1028700" y="838200"/>
            <a:ext cx="16230600" cy="1022350"/>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Leadership guide</a:t>
            </a:r>
          </a:p>
        </p:txBody>
      </p:sp>
      <p:sp>
        <p:nvSpPr>
          <p:cNvPr id="6" name="TextBox 6"/>
          <p:cNvSpPr txBox="1"/>
          <p:nvPr/>
        </p:nvSpPr>
        <p:spPr>
          <a:xfrm>
            <a:off x="815969" y="1727200"/>
            <a:ext cx="10603637" cy="3804285"/>
          </a:xfrm>
          <a:prstGeom prst="rect">
            <a:avLst/>
          </a:prstGeom>
        </p:spPr>
        <p:txBody>
          <a:bodyPr lIns="0" tIns="0" rIns="0" bIns="0" rtlCol="0" anchor="t">
            <a:spAutoFit/>
          </a:bodyPr>
          <a:lstStyle/>
          <a:p>
            <a:pPr algn="l">
              <a:lnSpc>
                <a:spcPts val="5040"/>
              </a:lnSpc>
            </a:pPr>
            <a:endParaRP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Kiwanis 101 information</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Club secretary section</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Club president, treasurer and membership chair sections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Resources section</a:t>
            </a:r>
          </a:p>
        </p:txBody>
      </p:sp>
      <p:grpSp>
        <p:nvGrpSpPr>
          <p:cNvPr id="7" name="Group 7"/>
          <p:cNvGrpSpPr/>
          <p:nvPr/>
        </p:nvGrpSpPr>
        <p:grpSpPr>
          <a:xfrm>
            <a:off x="995362" y="1851026"/>
            <a:ext cx="1408888" cy="66675"/>
            <a:chOff x="0" y="0"/>
            <a:chExt cx="1878517" cy="88900"/>
          </a:xfrm>
        </p:grpSpPr>
        <p:sp>
          <p:nvSpPr>
            <p:cNvPr id="8" name="Freeform 8"/>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sp>
        <p:nvSpPr>
          <p:cNvPr id="9" name="Freeform 9"/>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p:cNvGrpSpPr/>
          <p:nvPr/>
        </p:nvGrpSpPr>
        <p:grpSpPr>
          <a:xfrm>
            <a:off x="15149489" y="9540518"/>
            <a:ext cx="2607150" cy="578713"/>
            <a:chOff x="0" y="0"/>
            <a:chExt cx="3476200" cy="771618"/>
          </a:xfrm>
        </p:grpSpPr>
        <p:sp>
          <p:nvSpPr>
            <p:cNvPr id="11" name="Freeform 11"/>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grpSp>
        <p:nvGrpSpPr>
          <p:cNvPr id="12" name="Group 12"/>
          <p:cNvGrpSpPr/>
          <p:nvPr/>
        </p:nvGrpSpPr>
        <p:grpSpPr>
          <a:xfrm>
            <a:off x="11746269" y="7852193"/>
            <a:ext cx="6010370" cy="1245173"/>
            <a:chOff x="0" y="0"/>
            <a:chExt cx="1582978" cy="327947"/>
          </a:xfrm>
        </p:grpSpPr>
        <p:sp>
          <p:nvSpPr>
            <p:cNvPr id="13" name="Freeform 13"/>
            <p:cNvSpPr/>
            <p:nvPr/>
          </p:nvSpPr>
          <p:spPr>
            <a:xfrm>
              <a:off x="0" y="0"/>
              <a:ext cx="1582978" cy="327947"/>
            </a:xfrm>
            <a:custGeom>
              <a:avLst/>
              <a:gdLst/>
              <a:ahLst/>
              <a:cxnLst/>
              <a:rect l="l" t="t" r="r" b="b"/>
              <a:pathLst>
                <a:path w="1582978" h="327947">
                  <a:moveTo>
                    <a:pt x="47659" y="0"/>
                  </a:moveTo>
                  <a:lnTo>
                    <a:pt x="1535319" y="0"/>
                  </a:lnTo>
                  <a:cubicBezTo>
                    <a:pt x="1547959" y="0"/>
                    <a:pt x="1560081" y="5021"/>
                    <a:pt x="1569019" y="13959"/>
                  </a:cubicBezTo>
                  <a:cubicBezTo>
                    <a:pt x="1577957" y="22897"/>
                    <a:pt x="1582978" y="35019"/>
                    <a:pt x="1582978" y="47659"/>
                  </a:cubicBezTo>
                  <a:lnTo>
                    <a:pt x="1582978" y="280287"/>
                  </a:lnTo>
                  <a:cubicBezTo>
                    <a:pt x="1582978" y="306609"/>
                    <a:pt x="1561640" y="327947"/>
                    <a:pt x="1535319" y="327947"/>
                  </a:cubicBezTo>
                  <a:lnTo>
                    <a:pt x="47659" y="327947"/>
                  </a:lnTo>
                  <a:cubicBezTo>
                    <a:pt x="35019" y="327947"/>
                    <a:pt x="22897" y="322926"/>
                    <a:pt x="13959" y="313988"/>
                  </a:cubicBezTo>
                  <a:cubicBezTo>
                    <a:pt x="5021" y="305050"/>
                    <a:pt x="0" y="292927"/>
                    <a:pt x="0" y="280287"/>
                  </a:cubicBezTo>
                  <a:lnTo>
                    <a:pt x="0" y="47659"/>
                  </a:lnTo>
                  <a:cubicBezTo>
                    <a:pt x="0" y="35019"/>
                    <a:pt x="5021" y="22897"/>
                    <a:pt x="13959" y="13959"/>
                  </a:cubicBezTo>
                  <a:cubicBezTo>
                    <a:pt x="22897" y="5021"/>
                    <a:pt x="35019" y="0"/>
                    <a:pt x="47659" y="0"/>
                  </a:cubicBezTo>
                  <a:close/>
                </a:path>
              </a:pathLst>
            </a:custGeom>
            <a:solidFill>
              <a:srgbClr val="FFFFFF"/>
            </a:solidFill>
            <a:ln w="38100" cap="rnd">
              <a:solidFill>
                <a:srgbClr val="B49759"/>
              </a:solidFill>
              <a:prstDash val="solid"/>
              <a:round/>
            </a:ln>
          </p:spPr>
          <p:txBody>
            <a:bodyPr/>
            <a:lstStyle/>
            <a:p>
              <a:endParaRPr lang="en-US"/>
            </a:p>
          </p:txBody>
        </p:sp>
        <p:sp>
          <p:nvSpPr>
            <p:cNvPr id="14" name="TextBox 14"/>
            <p:cNvSpPr txBox="1"/>
            <p:nvPr/>
          </p:nvSpPr>
          <p:spPr>
            <a:xfrm>
              <a:off x="0" y="-28575"/>
              <a:ext cx="1582978" cy="356522"/>
            </a:xfrm>
            <a:prstGeom prst="rect">
              <a:avLst/>
            </a:prstGeom>
          </p:spPr>
          <p:txBody>
            <a:bodyPr lIns="50800" tIns="50800" rIns="50800" bIns="50800" rtlCol="0" anchor="ctr"/>
            <a:lstStyle/>
            <a:p>
              <a:pPr algn="ctr">
                <a:lnSpc>
                  <a:spcPts val="2799"/>
                </a:lnSpc>
              </a:pPr>
              <a:endParaRPr/>
            </a:p>
          </p:txBody>
        </p:sp>
      </p:grpSp>
      <p:sp>
        <p:nvSpPr>
          <p:cNvPr id="15" name="TextBox 15"/>
          <p:cNvSpPr txBox="1"/>
          <p:nvPr/>
        </p:nvSpPr>
        <p:spPr>
          <a:xfrm>
            <a:off x="12956251" y="8503385"/>
            <a:ext cx="3082991" cy="271286"/>
          </a:xfrm>
          <a:prstGeom prst="rect">
            <a:avLst/>
          </a:prstGeom>
        </p:spPr>
        <p:txBody>
          <a:bodyPr lIns="0" tIns="0" rIns="0" bIns="0" rtlCol="0" anchor="t">
            <a:spAutoFit/>
          </a:bodyPr>
          <a:lstStyle/>
          <a:p>
            <a:pPr algn="l">
              <a:lnSpc>
                <a:spcPts val="2138"/>
              </a:lnSpc>
            </a:pPr>
            <a:r>
              <a:rPr lang="en-US" sz="1950" b="1" u="sng" dirty="0">
                <a:solidFill>
                  <a:srgbClr val="003874"/>
                </a:solidFill>
                <a:latin typeface="Verdana Bold"/>
                <a:ea typeface="Verdana Bold"/>
                <a:cs typeface="Verdana Bold"/>
                <a:sym typeface="Verdana Bold"/>
                <a:hlinkClick r:id="rId6"/>
              </a:rPr>
              <a:t>Leadership Guide</a:t>
            </a:r>
          </a:p>
        </p:txBody>
      </p:sp>
      <p:sp>
        <p:nvSpPr>
          <p:cNvPr id="16" name="Freeform 16"/>
          <p:cNvSpPr/>
          <p:nvPr/>
        </p:nvSpPr>
        <p:spPr>
          <a:xfrm>
            <a:off x="12073603" y="8048280"/>
            <a:ext cx="633474" cy="576461"/>
          </a:xfrm>
          <a:custGeom>
            <a:avLst/>
            <a:gdLst/>
            <a:ahLst/>
            <a:cxnLst/>
            <a:rect l="l" t="t" r="r" b="b"/>
            <a:pathLst>
              <a:path w="633474" h="576461">
                <a:moveTo>
                  <a:pt x="0" y="0"/>
                </a:moveTo>
                <a:lnTo>
                  <a:pt x="633474" y="0"/>
                </a:lnTo>
                <a:lnTo>
                  <a:pt x="633474" y="576461"/>
                </a:lnTo>
                <a:lnTo>
                  <a:pt x="0" y="57646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TextBox 17"/>
          <p:cNvSpPr txBox="1"/>
          <p:nvPr/>
        </p:nvSpPr>
        <p:spPr>
          <a:xfrm>
            <a:off x="12843170" y="8010180"/>
            <a:ext cx="2306319" cy="390813"/>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68154"/>
            <a:ext cx="1408888" cy="66675"/>
            <a:chOff x="0" y="0"/>
            <a:chExt cx="1878517" cy="88900"/>
          </a:xfrm>
        </p:grpSpPr>
        <p:sp>
          <p:nvSpPr>
            <p:cNvPr id="3" name="Freeform 3"/>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grpSp>
        <p:nvGrpSpPr>
          <p:cNvPr id="7" name="Group 7"/>
          <p:cNvGrpSpPr/>
          <p:nvPr/>
        </p:nvGrpSpPr>
        <p:grpSpPr>
          <a:xfrm>
            <a:off x="11401860" y="7852193"/>
            <a:ext cx="4817007" cy="1245173"/>
            <a:chOff x="0" y="0"/>
            <a:chExt cx="1268677" cy="327947"/>
          </a:xfrm>
        </p:grpSpPr>
        <p:sp>
          <p:nvSpPr>
            <p:cNvPr id="8" name="Freeform 8"/>
            <p:cNvSpPr/>
            <p:nvPr/>
          </p:nvSpPr>
          <p:spPr>
            <a:xfrm>
              <a:off x="0" y="0"/>
              <a:ext cx="1268677" cy="327947"/>
            </a:xfrm>
            <a:custGeom>
              <a:avLst/>
              <a:gdLst/>
              <a:ahLst/>
              <a:cxnLst/>
              <a:rect l="l" t="t" r="r" b="b"/>
              <a:pathLst>
                <a:path w="1268677" h="327947">
                  <a:moveTo>
                    <a:pt x="59467" y="0"/>
                  </a:moveTo>
                  <a:lnTo>
                    <a:pt x="1209210" y="0"/>
                  </a:lnTo>
                  <a:cubicBezTo>
                    <a:pt x="1242053" y="0"/>
                    <a:pt x="1268677" y="26624"/>
                    <a:pt x="1268677" y="59467"/>
                  </a:cubicBezTo>
                  <a:lnTo>
                    <a:pt x="1268677" y="268480"/>
                  </a:lnTo>
                  <a:cubicBezTo>
                    <a:pt x="1268677" y="301323"/>
                    <a:pt x="1242053" y="327947"/>
                    <a:pt x="1209210" y="327947"/>
                  </a:cubicBezTo>
                  <a:lnTo>
                    <a:pt x="59467" y="327947"/>
                  </a:lnTo>
                  <a:cubicBezTo>
                    <a:pt x="26624" y="327947"/>
                    <a:pt x="0" y="301323"/>
                    <a:pt x="0" y="268480"/>
                  </a:cubicBezTo>
                  <a:lnTo>
                    <a:pt x="0" y="59467"/>
                  </a:lnTo>
                  <a:cubicBezTo>
                    <a:pt x="0" y="26624"/>
                    <a:pt x="26624" y="0"/>
                    <a:pt x="59467"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268677" cy="356522"/>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1603811" y="8034551"/>
            <a:ext cx="599573" cy="545612"/>
          </a:xfrm>
          <a:custGeom>
            <a:avLst/>
            <a:gdLst/>
            <a:ahLst/>
            <a:cxnLst/>
            <a:rect l="l" t="t" r="r" b="b"/>
            <a:pathLst>
              <a:path w="599573" h="545612">
                <a:moveTo>
                  <a:pt x="0" y="0"/>
                </a:moveTo>
                <a:lnTo>
                  <a:pt x="599573" y="0"/>
                </a:lnTo>
                <a:lnTo>
                  <a:pt x="599573" y="545611"/>
                </a:lnTo>
                <a:lnTo>
                  <a:pt x="0" y="54561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0452304" y="1968154"/>
            <a:ext cx="6716119" cy="5549193"/>
          </a:xfrm>
          <a:custGeom>
            <a:avLst/>
            <a:gdLst/>
            <a:ahLst/>
            <a:cxnLst/>
            <a:rect l="l" t="t" r="r" b="b"/>
            <a:pathLst>
              <a:path w="6716119" h="5549193">
                <a:moveTo>
                  <a:pt x="0" y="0"/>
                </a:moveTo>
                <a:lnTo>
                  <a:pt x="6716119" y="0"/>
                </a:lnTo>
                <a:lnTo>
                  <a:pt x="6716119" y="5549193"/>
                </a:lnTo>
                <a:lnTo>
                  <a:pt x="0" y="5549193"/>
                </a:lnTo>
                <a:lnTo>
                  <a:pt x="0" y="0"/>
                </a:lnTo>
                <a:close/>
              </a:path>
            </a:pathLst>
          </a:custGeom>
          <a:blipFill>
            <a:blip r:embed="rId6"/>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738924"/>
            <a:ext cx="10147756"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Club secretary webpage</a:t>
            </a:r>
          </a:p>
        </p:txBody>
      </p:sp>
      <p:sp>
        <p:nvSpPr>
          <p:cNvPr id="13" name="TextBox 13"/>
          <p:cNvSpPr txBox="1"/>
          <p:nvPr/>
        </p:nvSpPr>
        <p:spPr>
          <a:xfrm>
            <a:off x="741368" y="1627924"/>
            <a:ext cx="8286132" cy="5080635"/>
          </a:xfrm>
          <a:prstGeom prst="rect">
            <a:avLst/>
          </a:prstGeom>
        </p:spPr>
        <p:txBody>
          <a:bodyPr lIns="0" tIns="0" rIns="0" bIns="0" rtlCol="0" anchor="t">
            <a:spAutoFit/>
          </a:bodyPr>
          <a:lstStyle/>
          <a:p>
            <a:pPr algn="l">
              <a:lnSpc>
                <a:spcPts val="5040"/>
              </a:lnSpc>
            </a:pPr>
            <a:endParaRP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Leadership guide link</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Monthly checklist</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Distinguished criteria</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Club bylaws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ACE Tools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Background check information</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More</a:t>
            </a:r>
          </a:p>
        </p:txBody>
      </p:sp>
      <p:sp>
        <p:nvSpPr>
          <p:cNvPr id="14" name="TextBox 14"/>
          <p:cNvSpPr txBox="1"/>
          <p:nvPr/>
        </p:nvSpPr>
        <p:spPr>
          <a:xfrm>
            <a:off x="12339337" y="8472040"/>
            <a:ext cx="3398399" cy="269304"/>
          </a:xfrm>
          <a:prstGeom prst="rect">
            <a:avLst/>
          </a:prstGeom>
        </p:spPr>
        <p:txBody>
          <a:bodyPr wrap="square" lIns="0" tIns="0" rIns="0" bIns="0" rtlCol="0" anchor="t">
            <a:spAutoFit/>
          </a:bodyPr>
          <a:lstStyle/>
          <a:p>
            <a:pPr algn="l">
              <a:lnSpc>
                <a:spcPts val="2138"/>
              </a:lnSpc>
            </a:pPr>
            <a:r>
              <a:rPr lang="en-US" sz="1999" b="1" u="sng">
                <a:solidFill>
                  <a:srgbClr val="003874"/>
                </a:solidFill>
                <a:latin typeface="Verdana Bold"/>
                <a:ea typeface="Verdana Bold"/>
                <a:cs typeface="Verdana Bold"/>
                <a:sym typeface="Verdana Bold"/>
                <a:hlinkClick r:id="rId7" tooltip="https://www.kiwanis.org/members/for-leaders/officer-guide/club-secretary-education/"/>
              </a:rPr>
              <a:t>Club secretary website</a:t>
            </a:r>
          </a:p>
        </p:txBody>
      </p:sp>
      <p:sp>
        <p:nvSpPr>
          <p:cNvPr id="15" name="TextBox 15"/>
          <p:cNvSpPr txBox="1"/>
          <p:nvPr/>
        </p:nvSpPr>
        <p:spPr>
          <a:xfrm>
            <a:off x="12339337" y="8034550"/>
            <a:ext cx="1986263" cy="390813"/>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851026"/>
            <a:ext cx="1408888" cy="66675"/>
            <a:chOff x="0" y="0"/>
            <a:chExt cx="1878517" cy="88900"/>
          </a:xfrm>
        </p:grpSpPr>
        <p:sp>
          <p:nvSpPr>
            <p:cNvPr id="3" name="Freeform 3"/>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grpSp>
        <p:nvGrpSpPr>
          <p:cNvPr id="7" name="Group 7"/>
          <p:cNvGrpSpPr/>
          <p:nvPr/>
        </p:nvGrpSpPr>
        <p:grpSpPr>
          <a:xfrm>
            <a:off x="12105205" y="7648605"/>
            <a:ext cx="4351287" cy="1245173"/>
            <a:chOff x="0" y="0"/>
            <a:chExt cx="1146018" cy="327947"/>
          </a:xfrm>
        </p:grpSpPr>
        <p:sp>
          <p:nvSpPr>
            <p:cNvPr id="8" name="Freeform 8"/>
            <p:cNvSpPr/>
            <p:nvPr/>
          </p:nvSpPr>
          <p:spPr>
            <a:xfrm>
              <a:off x="0" y="0"/>
              <a:ext cx="1146018" cy="327947"/>
            </a:xfrm>
            <a:custGeom>
              <a:avLst/>
              <a:gdLst/>
              <a:ahLst/>
              <a:cxnLst/>
              <a:rect l="l" t="t" r="r" b="b"/>
              <a:pathLst>
                <a:path w="1146018" h="327947">
                  <a:moveTo>
                    <a:pt x="65831" y="0"/>
                  </a:moveTo>
                  <a:lnTo>
                    <a:pt x="1080187" y="0"/>
                  </a:lnTo>
                  <a:cubicBezTo>
                    <a:pt x="1116544" y="0"/>
                    <a:pt x="1146018" y="29474"/>
                    <a:pt x="1146018" y="65831"/>
                  </a:cubicBezTo>
                  <a:lnTo>
                    <a:pt x="1146018" y="262115"/>
                  </a:lnTo>
                  <a:cubicBezTo>
                    <a:pt x="1146018" y="298473"/>
                    <a:pt x="1116544" y="327947"/>
                    <a:pt x="1080187" y="327947"/>
                  </a:cubicBezTo>
                  <a:lnTo>
                    <a:pt x="65831" y="327947"/>
                  </a:lnTo>
                  <a:cubicBezTo>
                    <a:pt x="29474" y="327947"/>
                    <a:pt x="0" y="298473"/>
                    <a:pt x="0" y="262115"/>
                  </a:cubicBezTo>
                  <a:lnTo>
                    <a:pt x="0" y="65831"/>
                  </a:lnTo>
                  <a:cubicBezTo>
                    <a:pt x="0" y="29474"/>
                    <a:pt x="29474" y="0"/>
                    <a:pt x="65831"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146018" cy="356522"/>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420707" y="7762055"/>
            <a:ext cx="547911" cy="498599"/>
          </a:xfrm>
          <a:custGeom>
            <a:avLst/>
            <a:gdLst/>
            <a:ahLst/>
            <a:cxnLst/>
            <a:rect l="l" t="t" r="r" b="b"/>
            <a:pathLst>
              <a:path w="547911" h="498599">
                <a:moveTo>
                  <a:pt x="0" y="0"/>
                </a:moveTo>
                <a:lnTo>
                  <a:pt x="547911" y="0"/>
                </a:lnTo>
                <a:lnTo>
                  <a:pt x="547911" y="498599"/>
                </a:lnTo>
                <a:lnTo>
                  <a:pt x="0" y="49859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1909259" y="1343004"/>
            <a:ext cx="4715557" cy="6061514"/>
          </a:xfrm>
          <a:custGeom>
            <a:avLst/>
            <a:gdLst/>
            <a:ahLst/>
            <a:cxnLst/>
            <a:rect l="l" t="t" r="r" b="b"/>
            <a:pathLst>
              <a:path w="4715557" h="6061514">
                <a:moveTo>
                  <a:pt x="0" y="0"/>
                </a:moveTo>
                <a:lnTo>
                  <a:pt x="4715557" y="0"/>
                </a:lnTo>
                <a:lnTo>
                  <a:pt x="4715557" y="6061514"/>
                </a:lnTo>
                <a:lnTo>
                  <a:pt x="0" y="6061514"/>
                </a:lnTo>
                <a:lnTo>
                  <a:pt x="0" y="0"/>
                </a:lnTo>
                <a:close/>
              </a:path>
            </a:pathLst>
          </a:custGeom>
          <a:blipFill>
            <a:blip r:embed="rId6"/>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648289"/>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Annual checklist</a:t>
            </a:r>
          </a:p>
        </p:txBody>
      </p:sp>
      <p:sp>
        <p:nvSpPr>
          <p:cNvPr id="13" name="TextBox 13"/>
          <p:cNvSpPr txBox="1"/>
          <p:nvPr/>
        </p:nvSpPr>
        <p:spPr>
          <a:xfrm>
            <a:off x="857868" y="1537289"/>
            <a:ext cx="8286132" cy="1889760"/>
          </a:xfrm>
          <a:prstGeom prst="rect">
            <a:avLst/>
          </a:prstGeom>
        </p:spPr>
        <p:txBody>
          <a:bodyPr lIns="0" tIns="0" rIns="0" bIns="0" rtlCol="0" anchor="t">
            <a:spAutoFit/>
          </a:bodyPr>
          <a:lstStyle/>
          <a:p>
            <a:pPr algn="l">
              <a:lnSpc>
                <a:spcPts val="5040"/>
              </a:lnSpc>
            </a:pPr>
            <a:endParaRP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Roadmap</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Accountability partner</a:t>
            </a:r>
          </a:p>
        </p:txBody>
      </p:sp>
      <p:sp>
        <p:nvSpPr>
          <p:cNvPr id="14" name="TextBox 14"/>
          <p:cNvSpPr txBox="1"/>
          <p:nvPr/>
        </p:nvSpPr>
        <p:spPr>
          <a:xfrm>
            <a:off x="12820946" y="8303046"/>
            <a:ext cx="2919804" cy="322461"/>
          </a:xfrm>
          <a:prstGeom prst="rect">
            <a:avLst/>
          </a:prstGeom>
        </p:spPr>
        <p:txBody>
          <a:bodyPr wrap="square" lIns="0" tIns="0" rIns="0" bIns="0" rtlCol="0" anchor="t">
            <a:spAutoFit/>
          </a:bodyPr>
          <a:lstStyle/>
          <a:p>
            <a:pPr algn="ctr">
              <a:lnSpc>
                <a:spcPts val="2800"/>
              </a:lnSpc>
              <a:spcBef>
                <a:spcPct val="0"/>
              </a:spcBef>
            </a:pPr>
            <a:r>
              <a:rPr lang="en-US" sz="1950" b="1" u="sng" dirty="0">
                <a:solidFill>
                  <a:srgbClr val="003874"/>
                </a:solidFill>
                <a:latin typeface="Verdana Pro Bold"/>
                <a:ea typeface="Verdana Pro Bold"/>
                <a:cs typeface="Verdana Pro Bold"/>
                <a:sym typeface="Verdana Pro Bold"/>
                <a:hlinkClick r:id="rId7"/>
              </a:rPr>
              <a:t>Annual checklist</a:t>
            </a:r>
          </a:p>
        </p:txBody>
      </p:sp>
      <p:sp>
        <p:nvSpPr>
          <p:cNvPr id="15" name="TextBox 15"/>
          <p:cNvSpPr txBox="1"/>
          <p:nvPr/>
        </p:nvSpPr>
        <p:spPr>
          <a:xfrm>
            <a:off x="12968618" y="7837144"/>
            <a:ext cx="2341811" cy="390813"/>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851026"/>
            <a:ext cx="1408888" cy="66675"/>
            <a:chOff x="0" y="0"/>
            <a:chExt cx="1878517" cy="88900"/>
          </a:xfrm>
        </p:grpSpPr>
        <p:sp>
          <p:nvSpPr>
            <p:cNvPr id="3" name="Freeform 3"/>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7" name="Freeform 7"/>
          <p:cNvSpPr/>
          <p:nvPr/>
        </p:nvSpPr>
        <p:spPr>
          <a:xfrm>
            <a:off x="10098139" y="2764100"/>
            <a:ext cx="6957227" cy="3913440"/>
          </a:xfrm>
          <a:custGeom>
            <a:avLst/>
            <a:gdLst/>
            <a:ahLst/>
            <a:cxnLst/>
            <a:rect l="l" t="t" r="r" b="b"/>
            <a:pathLst>
              <a:path w="6957227" h="3913440">
                <a:moveTo>
                  <a:pt x="0" y="0"/>
                </a:moveTo>
                <a:lnTo>
                  <a:pt x="6957227" y="0"/>
                </a:lnTo>
                <a:lnTo>
                  <a:pt x="6957227" y="3913440"/>
                </a:lnTo>
                <a:lnTo>
                  <a:pt x="0" y="3913440"/>
                </a:lnTo>
                <a:lnTo>
                  <a:pt x="0" y="0"/>
                </a:lnTo>
                <a:close/>
              </a:path>
            </a:pathLst>
          </a:custGeom>
          <a:blipFill>
            <a:blip r:embed="rId5"/>
            <a:stretch>
              <a:fillRect/>
            </a:stretch>
          </a:blipFill>
          <a:ln w="38100" cap="sq">
            <a:solidFill>
              <a:srgbClr val="B49759"/>
            </a:solidFill>
            <a:prstDash val="solid"/>
            <a:miter/>
          </a:ln>
        </p:spPr>
        <p:txBody>
          <a:bodyPr/>
          <a:lstStyle/>
          <a:p>
            <a:endParaRPr lang="en-US"/>
          </a:p>
        </p:txBody>
      </p:sp>
      <p:sp>
        <p:nvSpPr>
          <p:cNvPr id="8" name="TextBox 8"/>
          <p:cNvSpPr txBox="1"/>
          <p:nvPr/>
        </p:nvSpPr>
        <p:spPr>
          <a:xfrm>
            <a:off x="1028700" y="638764"/>
            <a:ext cx="16230600" cy="1031875"/>
          </a:xfrm>
          <a:prstGeom prst="rect">
            <a:avLst/>
          </a:prstGeom>
        </p:spPr>
        <p:txBody>
          <a:bodyPr lIns="0" tIns="0" rIns="0" bIns="0" rtlCol="0" anchor="t">
            <a:spAutoFit/>
          </a:bodyPr>
          <a:lstStyle/>
          <a:p>
            <a:pPr algn="l">
              <a:lnSpc>
                <a:spcPts val="7697"/>
              </a:lnSpc>
            </a:pPr>
            <a:r>
              <a:rPr lang="en-US" sz="5449" b="1">
                <a:solidFill>
                  <a:srgbClr val="003874"/>
                </a:solidFill>
                <a:latin typeface="Verdana Bold"/>
                <a:ea typeface="Verdana Bold"/>
                <a:cs typeface="Verdana Bold"/>
                <a:sym typeface="Verdana Bold"/>
              </a:rPr>
              <a:t>Kiwanis Engage</a:t>
            </a:r>
          </a:p>
        </p:txBody>
      </p:sp>
      <p:sp>
        <p:nvSpPr>
          <p:cNvPr id="9" name="TextBox 9"/>
          <p:cNvSpPr txBox="1"/>
          <p:nvPr/>
        </p:nvSpPr>
        <p:spPr>
          <a:xfrm>
            <a:off x="720881" y="2181138"/>
            <a:ext cx="8186468" cy="188976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Training videos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Recorded webinars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Playground test site</a:t>
            </a:r>
          </a:p>
        </p:txBody>
      </p:sp>
      <p:grpSp>
        <p:nvGrpSpPr>
          <p:cNvPr id="10" name="Group 10"/>
          <p:cNvGrpSpPr/>
          <p:nvPr/>
        </p:nvGrpSpPr>
        <p:grpSpPr>
          <a:xfrm>
            <a:off x="11333940" y="7486442"/>
            <a:ext cx="5119124" cy="1245173"/>
            <a:chOff x="0" y="0"/>
            <a:chExt cx="1348247" cy="327947"/>
          </a:xfrm>
        </p:grpSpPr>
        <p:sp>
          <p:nvSpPr>
            <p:cNvPr id="11" name="Freeform 11"/>
            <p:cNvSpPr/>
            <p:nvPr/>
          </p:nvSpPr>
          <p:spPr>
            <a:xfrm>
              <a:off x="0" y="0"/>
              <a:ext cx="1348247" cy="327947"/>
            </a:xfrm>
            <a:custGeom>
              <a:avLst/>
              <a:gdLst/>
              <a:ahLst/>
              <a:cxnLst/>
              <a:rect l="l" t="t" r="r" b="b"/>
              <a:pathLst>
                <a:path w="1348247" h="327947">
                  <a:moveTo>
                    <a:pt x="55957" y="0"/>
                  </a:moveTo>
                  <a:lnTo>
                    <a:pt x="1292290" y="0"/>
                  </a:lnTo>
                  <a:cubicBezTo>
                    <a:pt x="1323194" y="0"/>
                    <a:pt x="1348247" y="25053"/>
                    <a:pt x="1348247" y="55957"/>
                  </a:cubicBezTo>
                  <a:lnTo>
                    <a:pt x="1348247" y="271990"/>
                  </a:lnTo>
                  <a:cubicBezTo>
                    <a:pt x="1348247" y="302894"/>
                    <a:pt x="1323194" y="327947"/>
                    <a:pt x="1292290" y="327947"/>
                  </a:cubicBezTo>
                  <a:lnTo>
                    <a:pt x="55957" y="327947"/>
                  </a:lnTo>
                  <a:cubicBezTo>
                    <a:pt x="41116" y="327947"/>
                    <a:pt x="26883" y="322051"/>
                    <a:pt x="16389" y="311557"/>
                  </a:cubicBezTo>
                  <a:cubicBezTo>
                    <a:pt x="5895" y="301063"/>
                    <a:pt x="0" y="286830"/>
                    <a:pt x="0" y="271990"/>
                  </a:cubicBezTo>
                  <a:lnTo>
                    <a:pt x="0" y="55957"/>
                  </a:lnTo>
                  <a:cubicBezTo>
                    <a:pt x="0" y="41116"/>
                    <a:pt x="5895" y="26883"/>
                    <a:pt x="16389" y="16389"/>
                  </a:cubicBezTo>
                  <a:cubicBezTo>
                    <a:pt x="26883" y="5895"/>
                    <a:pt x="41116" y="0"/>
                    <a:pt x="55957" y="0"/>
                  </a:cubicBezTo>
                  <a:close/>
                </a:path>
              </a:pathLst>
            </a:custGeom>
            <a:solidFill>
              <a:srgbClr val="FFFFFF"/>
            </a:solidFill>
            <a:ln w="38100" cap="rnd">
              <a:solidFill>
                <a:srgbClr val="B49759"/>
              </a:solidFill>
              <a:prstDash val="solid"/>
              <a:round/>
            </a:ln>
          </p:spPr>
          <p:txBody>
            <a:bodyPr/>
            <a:lstStyle/>
            <a:p>
              <a:endParaRPr lang="en-US"/>
            </a:p>
          </p:txBody>
        </p:sp>
        <p:sp>
          <p:nvSpPr>
            <p:cNvPr id="12" name="TextBox 12"/>
            <p:cNvSpPr txBox="1"/>
            <p:nvPr/>
          </p:nvSpPr>
          <p:spPr>
            <a:xfrm>
              <a:off x="0" y="-28575"/>
              <a:ext cx="1348247" cy="356522"/>
            </a:xfrm>
            <a:prstGeom prst="rect">
              <a:avLst/>
            </a:prstGeom>
          </p:spPr>
          <p:txBody>
            <a:bodyPr lIns="50800" tIns="50800" rIns="50800" bIns="50800" rtlCol="0" anchor="ctr"/>
            <a:lstStyle/>
            <a:p>
              <a:pPr algn="ctr">
                <a:lnSpc>
                  <a:spcPts val="2799"/>
                </a:lnSpc>
              </a:pPr>
              <a:endParaRPr/>
            </a:p>
          </p:txBody>
        </p:sp>
      </p:grpSp>
      <p:sp>
        <p:nvSpPr>
          <p:cNvPr id="13" name="Freeform 13"/>
          <p:cNvSpPr/>
          <p:nvPr/>
        </p:nvSpPr>
        <p:spPr>
          <a:xfrm>
            <a:off x="11475345" y="7573671"/>
            <a:ext cx="599573" cy="545612"/>
          </a:xfrm>
          <a:custGeom>
            <a:avLst/>
            <a:gdLst/>
            <a:ahLst/>
            <a:cxnLst/>
            <a:rect l="l" t="t" r="r" b="b"/>
            <a:pathLst>
              <a:path w="599573" h="545612">
                <a:moveTo>
                  <a:pt x="0" y="0"/>
                </a:moveTo>
                <a:lnTo>
                  <a:pt x="599573" y="0"/>
                </a:lnTo>
                <a:lnTo>
                  <a:pt x="599573" y="545611"/>
                </a:lnTo>
                <a:lnTo>
                  <a:pt x="0" y="5456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TextBox 14"/>
          <p:cNvSpPr txBox="1"/>
          <p:nvPr/>
        </p:nvSpPr>
        <p:spPr>
          <a:xfrm>
            <a:off x="12167884" y="8137604"/>
            <a:ext cx="2813449" cy="537986"/>
          </a:xfrm>
          <a:prstGeom prst="rect">
            <a:avLst/>
          </a:prstGeom>
        </p:spPr>
        <p:txBody>
          <a:bodyPr lIns="0" tIns="0" rIns="0" bIns="0" rtlCol="0" anchor="t">
            <a:spAutoFit/>
          </a:bodyPr>
          <a:lstStyle/>
          <a:p>
            <a:pPr algn="l">
              <a:lnSpc>
                <a:spcPts val="2138"/>
              </a:lnSpc>
            </a:pPr>
            <a:r>
              <a:rPr lang="en-US" sz="1950" b="1" u="sng" dirty="0">
                <a:solidFill>
                  <a:srgbClr val="003874"/>
                </a:solidFill>
                <a:latin typeface="Verdana Bold"/>
                <a:ea typeface="Verdana Bold"/>
                <a:cs typeface="Verdana Bold"/>
                <a:sym typeface="Verdana Bold"/>
                <a:hlinkClick r:id="rId7"/>
              </a:rPr>
              <a:t>Kiwanis Engage</a:t>
            </a:r>
          </a:p>
          <a:p>
            <a:pPr algn="l">
              <a:lnSpc>
                <a:spcPts val="2138"/>
              </a:lnSpc>
            </a:pPr>
            <a:endParaRPr lang="en-US" sz="1999" b="1" u="sng">
              <a:solidFill>
                <a:srgbClr val="003874"/>
              </a:solidFill>
              <a:latin typeface="Verdana Bold"/>
              <a:ea typeface="Verdana Bold"/>
              <a:cs typeface="Verdana Bold"/>
              <a:sym typeface="Verdana Bold"/>
              <a:hlinkClick r:id="rId8" tooltip="http://kiwanis.org/members/kiwanis-engage/"/>
            </a:endParaRPr>
          </a:p>
        </p:txBody>
      </p:sp>
      <p:sp>
        <p:nvSpPr>
          <p:cNvPr id="15" name="TextBox 15"/>
          <p:cNvSpPr txBox="1"/>
          <p:nvPr/>
        </p:nvSpPr>
        <p:spPr>
          <a:xfrm>
            <a:off x="12167884" y="7573671"/>
            <a:ext cx="2005316" cy="390813"/>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851026"/>
            <a:ext cx="1408888" cy="66675"/>
            <a:chOff x="0" y="0"/>
            <a:chExt cx="1878517" cy="88900"/>
          </a:xfrm>
        </p:grpSpPr>
        <p:sp>
          <p:nvSpPr>
            <p:cNvPr id="3" name="Freeform 3"/>
            <p:cNvSpPr/>
            <p:nvPr/>
          </p:nvSpPr>
          <p:spPr>
            <a:xfrm>
              <a:off x="44450" y="0"/>
              <a:ext cx="1789557" cy="88900"/>
            </a:xfrm>
            <a:custGeom>
              <a:avLst/>
              <a:gdLst/>
              <a:ahLst/>
              <a:cxnLst/>
              <a:rect l="l" t="t" r="r" b="b"/>
              <a:pathLst>
                <a:path w="1789557" h="88900">
                  <a:moveTo>
                    <a:pt x="0" y="0"/>
                  </a:moveTo>
                  <a:lnTo>
                    <a:pt x="1789557" y="0"/>
                  </a:lnTo>
                  <a:lnTo>
                    <a:pt x="1789557"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7" name="TextBox 7"/>
          <p:cNvSpPr txBox="1"/>
          <p:nvPr/>
        </p:nvSpPr>
        <p:spPr>
          <a:xfrm>
            <a:off x="1028700" y="648289"/>
            <a:ext cx="16230600" cy="1022350"/>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Youth protection guidelines</a:t>
            </a:r>
          </a:p>
        </p:txBody>
      </p:sp>
      <p:sp>
        <p:nvSpPr>
          <p:cNvPr id="8" name="TextBox 8"/>
          <p:cNvSpPr txBox="1"/>
          <p:nvPr/>
        </p:nvSpPr>
        <p:spPr>
          <a:xfrm>
            <a:off x="785579" y="2181138"/>
            <a:ext cx="16230600" cy="188976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Ensures safe, compliant practices.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Outlines mandatory requirements.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Provides clear procedures.</a:t>
            </a:r>
          </a:p>
        </p:txBody>
      </p:sp>
      <p:grpSp>
        <p:nvGrpSpPr>
          <p:cNvPr id="9" name="Group 9"/>
          <p:cNvGrpSpPr/>
          <p:nvPr/>
        </p:nvGrpSpPr>
        <p:grpSpPr>
          <a:xfrm>
            <a:off x="11506201" y="7962900"/>
            <a:ext cx="5395788" cy="1245173"/>
            <a:chOff x="0" y="0"/>
            <a:chExt cx="1586464" cy="327947"/>
          </a:xfrm>
        </p:grpSpPr>
        <p:sp>
          <p:nvSpPr>
            <p:cNvPr id="10" name="Freeform 10"/>
            <p:cNvSpPr/>
            <p:nvPr/>
          </p:nvSpPr>
          <p:spPr>
            <a:xfrm>
              <a:off x="0" y="0"/>
              <a:ext cx="1586464" cy="327947"/>
            </a:xfrm>
            <a:custGeom>
              <a:avLst/>
              <a:gdLst/>
              <a:ahLst/>
              <a:cxnLst/>
              <a:rect l="l" t="t" r="r" b="b"/>
              <a:pathLst>
                <a:path w="1586464" h="327947">
                  <a:moveTo>
                    <a:pt x="47555" y="0"/>
                  </a:moveTo>
                  <a:lnTo>
                    <a:pt x="1538909" y="0"/>
                  </a:lnTo>
                  <a:cubicBezTo>
                    <a:pt x="1565173" y="0"/>
                    <a:pt x="1586464" y="21291"/>
                    <a:pt x="1586464" y="47555"/>
                  </a:cubicBezTo>
                  <a:lnTo>
                    <a:pt x="1586464" y="280392"/>
                  </a:lnTo>
                  <a:cubicBezTo>
                    <a:pt x="1586464" y="306656"/>
                    <a:pt x="1565173" y="327947"/>
                    <a:pt x="1538909" y="327947"/>
                  </a:cubicBezTo>
                  <a:lnTo>
                    <a:pt x="47555" y="327947"/>
                  </a:lnTo>
                  <a:cubicBezTo>
                    <a:pt x="21291" y="327947"/>
                    <a:pt x="0" y="306656"/>
                    <a:pt x="0" y="280392"/>
                  </a:cubicBezTo>
                  <a:lnTo>
                    <a:pt x="0" y="47555"/>
                  </a:lnTo>
                  <a:cubicBezTo>
                    <a:pt x="0" y="21291"/>
                    <a:pt x="21291" y="0"/>
                    <a:pt x="47555" y="0"/>
                  </a:cubicBezTo>
                  <a:close/>
                </a:path>
              </a:pathLst>
            </a:custGeom>
            <a:solidFill>
              <a:srgbClr val="FFFFFF"/>
            </a:solidFill>
            <a:ln w="38100" cap="rnd">
              <a:solidFill>
                <a:srgbClr val="B49759"/>
              </a:solidFill>
              <a:prstDash val="solid"/>
              <a:round/>
            </a:ln>
          </p:spPr>
          <p:txBody>
            <a:bodyPr/>
            <a:lstStyle/>
            <a:p>
              <a:endParaRPr lang="en-US"/>
            </a:p>
          </p:txBody>
        </p:sp>
        <p:sp>
          <p:nvSpPr>
            <p:cNvPr id="11" name="TextBox 11"/>
            <p:cNvSpPr txBox="1"/>
            <p:nvPr/>
          </p:nvSpPr>
          <p:spPr>
            <a:xfrm>
              <a:off x="0" y="-28575"/>
              <a:ext cx="1586464" cy="356522"/>
            </a:xfrm>
            <a:prstGeom prst="rect">
              <a:avLst/>
            </a:prstGeom>
          </p:spPr>
          <p:txBody>
            <a:bodyPr lIns="50800" tIns="50800" rIns="50800" bIns="50800" rtlCol="0" anchor="ctr"/>
            <a:lstStyle/>
            <a:p>
              <a:pPr algn="ctr">
                <a:lnSpc>
                  <a:spcPts val="2799"/>
                </a:lnSpc>
              </a:pPr>
              <a:endParaRPr/>
            </a:p>
          </p:txBody>
        </p:sp>
      </p:grpSp>
      <p:sp>
        <p:nvSpPr>
          <p:cNvPr id="12" name="Freeform 12"/>
          <p:cNvSpPr/>
          <p:nvPr/>
        </p:nvSpPr>
        <p:spPr>
          <a:xfrm>
            <a:off x="11347258" y="2578507"/>
            <a:ext cx="5666293" cy="5092581"/>
          </a:xfrm>
          <a:custGeom>
            <a:avLst/>
            <a:gdLst/>
            <a:ahLst/>
            <a:cxnLst/>
            <a:rect l="l" t="t" r="r" b="b"/>
            <a:pathLst>
              <a:path w="5666293" h="5092581">
                <a:moveTo>
                  <a:pt x="0" y="0"/>
                </a:moveTo>
                <a:lnTo>
                  <a:pt x="5666294" y="0"/>
                </a:lnTo>
                <a:lnTo>
                  <a:pt x="5666294" y="5092581"/>
                </a:lnTo>
                <a:lnTo>
                  <a:pt x="0" y="5092581"/>
                </a:lnTo>
                <a:lnTo>
                  <a:pt x="0" y="0"/>
                </a:lnTo>
                <a:close/>
              </a:path>
            </a:pathLst>
          </a:custGeom>
          <a:blipFill>
            <a:blip r:embed="rId5"/>
            <a:stretch>
              <a:fillRect/>
            </a:stretch>
          </a:blipFill>
          <a:ln w="38100" cap="sq">
            <a:solidFill>
              <a:srgbClr val="B49759"/>
            </a:solidFill>
            <a:prstDash val="solid"/>
            <a:miter/>
          </a:ln>
        </p:spPr>
        <p:txBody>
          <a:bodyPr/>
          <a:lstStyle/>
          <a:p>
            <a:endParaRPr lang="en-US"/>
          </a:p>
        </p:txBody>
      </p:sp>
      <p:sp>
        <p:nvSpPr>
          <p:cNvPr id="13" name="Freeform 13"/>
          <p:cNvSpPr/>
          <p:nvPr/>
        </p:nvSpPr>
        <p:spPr>
          <a:xfrm>
            <a:off x="11768479" y="8124689"/>
            <a:ext cx="599573" cy="545612"/>
          </a:xfrm>
          <a:custGeom>
            <a:avLst/>
            <a:gdLst/>
            <a:ahLst/>
            <a:cxnLst/>
            <a:rect l="l" t="t" r="r" b="b"/>
            <a:pathLst>
              <a:path w="599573" h="545612">
                <a:moveTo>
                  <a:pt x="0" y="0"/>
                </a:moveTo>
                <a:lnTo>
                  <a:pt x="599573" y="0"/>
                </a:lnTo>
                <a:lnTo>
                  <a:pt x="599573" y="545612"/>
                </a:lnTo>
                <a:lnTo>
                  <a:pt x="0" y="54561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TextBox 14"/>
          <p:cNvSpPr txBox="1"/>
          <p:nvPr/>
        </p:nvSpPr>
        <p:spPr>
          <a:xfrm>
            <a:off x="12581865" y="8467107"/>
            <a:ext cx="4151903" cy="330200"/>
          </a:xfrm>
          <a:prstGeom prst="rect">
            <a:avLst/>
          </a:prstGeom>
        </p:spPr>
        <p:txBody>
          <a:bodyPr lIns="0" tIns="0" rIns="0" bIns="0" rtlCol="0" anchor="t">
            <a:spAutoFit/>
          </a:bodyPr>
          <a:lstStyle/>
          <a:p>
            <a:pPr algn="l">
              <a:lnSpc>
                <a:spcPts val="2799"/>
              </a:lnSpc>
            </a:pPr>
            <a:r>
              <a:rPr lang="en-US" sz="1950" b="1" u="sng" dirty="0">
                <a:solidFill>
                  <a:srgbClr val="003874"/>
                </a:solidFill>
                <a:latin typeface="Verdana Bold"/>
                <a:ea typeface="Verdana Bold"/>
                <a:cs typeface="Verdana Bold"/>
                <a:sym typeface="Verdana Bold"/>
                <a:hlinkClick r:id="rId7"/>
              </a:rPr>
              <a:t>Youth Protection guidelines</a:t>
            </a:r>
          </a:p>
        </p:txBody>
      </p:sp>
      <p:sp>
        <p:nvSpPr>
          <p:cNvPr id="15" name="TextBox 15"/>
          <p:cNvSpPr txBox="1"/>
          <p:nvPr/>
        </p:nvSpPr>
        <p:spPr>
          <a:xfrm>
            <a:off x="12581865" y="8114682"/>
            <a:ext cx="1972335" cy="390813"/>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SECRETARY</a:t>
            </a:r>
          </a:p>
        </p:txBody>
      </p:sp>
      <p:sp>
        <p:nvSpPr>
          <p:cNvPr id="6" name="TextBox 6"/>
          <p:cNvSpPr txBox="1"/>
          <p:nvPr/>
        </p:nvSpPr>
        <p:spPr>
          <a:xfrm>
            <a:off x="1028700" y="3845292"/>
            <a:ext cx="16230600" cy="508127"/>
          </a:xfrm>
          <a:prstGeom prst="rect">
            <a:avLst/>
          </a:prstGeom>
        </p:spPr>
        <p:txBody>
          <a:bodyPr lIns="0" tIns="0" rIns="0" bIns="0" rtlCol="0" anchor="t">
            <a:spAutoFit/>
          </a:bodyPr>
          <a:lstStyle/>
          <a:p>
            <a:pPr algn="ctr">
              <a:lnSpc>
                <a:spcPts val="3919"/>
              </a:lnSpc>
            </a:pPr>
            <a:r>
              <a:rPr lang="en-US" sz="3600" b="1">
                <a:solidFill>
                  <a:srgbClr val="B49759"/>
                </a:solidFill>
                <a:latin typeface="Verdana Pro Bold"/>
                <a:ea typeface="Verdana Pro Bold"/>
                <a:cs typeface="Verdana Pro Bold"/>
                <a:sym typeface="Verdana Pro Bold"/>
              </a:rPr>
              <a:t>QUESTIONS</a:t>
            </a: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DDAEC4C-9323-87F7-9E38-4B5C25B59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555" y="3370990"/>
            <a:ext cx="3295967" cy="3862110"/>
          </a:xfrm>
          <a:prstGeom prst="rect">
            <a:avLst/>
          </a:prstGeom>
        </p:spPr>
      </p:pic>
      <p:sp>
        <p:nvSpPr>
          <p:cNvPr id="2" name="Freeform 2"/>
          <p:cNvSpPr/>
          <p:nvPr/>
        </p:nvSpPr>
        <p:spPr>
          <a:xfrm>
            <a:off x="844095" y="3193597"/>
            <a:ext cx="4369296" cy="4369296"/>
          </a:xfrm>
          <a:custGeom>
            <a:avLst/>
            <a:gdLst/>
            <a:ahLst/>
            <a:cxnLst/>
            <a:rect l="l" t="t" r="r" b="b"/>
            <a:pathLst>
              <a:path w="4369296" h="4369296">
                <a:moveTo>
                  <a:pt x="0" y="0"/>
                </a:moveTo>
                <a:lnTo>
                  <a:pt x="4369296" y="0"/>
                </a:lnTo>
                <a:lnTo>
                  <a:pt x="4369296" y="4369296"/>
                </a:lnTo>
                <a:lnTo>
                  <a:pt x="0" y="436929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5666079" y="6061891"/>
            <a:ext cx="478414" cy="488177"/>
          </a:xfrm>
          <a:custGeom>
            <a:avLst/>
            <a:gdLst/>
            <a:ahLst/>
            <a:cxnLst/>
            <a:rect l="l" t="t" r="r" b="b"/>
            <a:pathLst>
              <a:path w="478414" h="488177">
                <a:moveTo>
                  <a:pt x="0" y="0"/>
                </a:moveTo>
                <a:lnTo>
                  <a:pt x="478414" y="0"/>
                </a:lnTo>
                <a:lnTo>
                  <a:pt x="478414" y="488177"/>
                </a:lnTo>
                <a:lnTo>
                  <a:pt x="0" y="488177"/>
                </a:lnTo>
                <a:lnTo>
                  <a:pt x="0" y="0"/>
                </a:lnTo>
                <a:close/>
              </a:path>
            </a:pathLst>
          </a:custGeom>
          <a:blipFill>
            <a:blip>
              <a:extLst>
                <a:ext uri="{96DAC541-7B7A-43D3-8B79-37D633B846F1}">
                  <asvg:svgBlip xmlns:asvg="http://schemas.microsoft.com/office/drawing/2016/SVG/main" r:embed="rId5"/>
                </a:ext>
              </a:extLst>
            </a:blip>
            <a:stretch>
              <a:fillRect l="-39" r="-39"/>
            </a:stretch>
          </a:blipFill>
        </p:spPr>
        <p:txBody>
          <a:bodyPr/>
          <a:lstStyle/>
          <a:p>
            <a:endParaRPr lang="en-US"/>
          </a:p>
        </p:txBody>
      </p:sp>
      <p:sp>
        <p:nvSpPr>
          <p:cNvPr id="4" name="Freeform 4"/>
          <p:cNvSpPr/>
          <p:nvPr/>
        </p:nvSpPr>
        <p:spPr>
          <a:xfrm>
            <a:off x="5666079" y="6875575"/>
            <a:ext cx="545643" cy="358140"/>
          </a:xfrm>
          <a:custGeom>
            <a:avLst/>
            <a:gdLst/>
            <a:ahLst/>
            <a:cxnLst/>
            <a:rect l="l" t="t" r="r" b="b"/>
            <a:pathLst>
              <a:path w="545643" h="358140">
                <a:moveTo>
                  <a:pt x="0" y="0"/>
                </a:moveTo>
                <a:lnTo>
                  <a:pt x="545643" y="0"/>
                </a:lnTo>
                <a:lnTo>
                  <a:pt x="545643" y="358140"/>
                </a:lnTo>
                <a:lnTo>
                  <a:pt x="0" y="358140"/>
                </a:lnTo>
                <a:lnTo>
                  <a:pt x="0" y="0"/>
                </a:lnTo>
                <a:close/>
              </a:path>
            </a:pathLst>
          </a:custGeom>
          <a:blipFill>
            <a:blip>
              <a:extLst>
                <a:ext uri="{96DAC541-7B7A-43D3-8B79-37D633B846F1}">
                  <asvg:svgBlip xmlns:asvg="http://schemas.microsoft.com/office/drawing/2016/SVG/main" r:embed="rId6"/>
                </a:ext>
              </a:extLst>
            </a:blip>
            <a:stretch>
              <a:fillRect l="-90" r="-90"/>
            </a:stretch>
          </a:blipFill>
        </p:spPr>
        <p:txBody>
          <a:bodyPr/>
          <a:lstStyle/>
          <a:p>
            <a:endParaRPr lang="en-US"/>
          </a:p>
        </p:txBody>
      </p:sp>
      <p:sp>
        <p:nvSpPr>
          <p:cNvPr id="5" name="TextBox 5"/>
          <p:cNvSpPr txBox="1"/>
          <p:nvPr/>
        </p:nvSpPr>
        <p:spPr>
          <a:xfrm>
            <a:off x="6211721" y="4392724"/>
            <a:ext cx="10942553" cy="517834"/>
          </a:xfrm>
          <a:prstGeom prst="rect">
            <a:avLst/>
          </a:prstGeom>
        </p:spPr>
        <p:txBody>
          <a:bodyPr lIns="0" tIns="0" rIns="0" bIns="0" rtlCol="0" anchor="t">
            <a:spAutoFit/>
          </a:bodyPr>
          <a:lstStyle/>
          <a:p>
            <a:pPr algn="l">
              <a:lnSpc>
                <a:spcPts val="4479"/>
              </a:lnSpc>
            </a:pPr>
            <a:r>
              <a:rPr lang="en-US" sz="3199" b="1" dirty="0">
                <a:solidFill>
                  <a:srgbClr val="003874"/>
                </a:solidFill>
                <a:latin typeface="Verdana Bold"/>
                <a:ea typeface="Verdana Bold"/>
                <a:cs typeface="Verdana Bold"/>
                <a:sym typeface="Verdana Bold"/>
              </a:rPr>
              <a:t>Kimberly Jackson</a:t>
            </a:r>
          </a:p>
        </p:txBody>
      </p:sp>
      <p:sp>
        <p:nvSpPr>
          <p:cNvPr id="6" name="TextBox 6"/>
          <p:cNvSpPr txBox="1"/>
          <p:nvPr/>
        </p:nvSpPr>
        <p:spPr>
          <a:xfrm>
            <a:off x="6257289" y="5302045"/>
            <a:ext cx="10449878" cy="390813"/>
          </a:xfrm>
          <a:prstGeom prst="rect">
            <a:avLst/>
          </a:prstGeom>
        </p:spPr>
        <p:txBody>
          <a:bodyPr lIns="0" tIns="0" rIns="0" bIns="0" rtlCol="0" anchor="t">
            <a:spAutoFit/>
          </a:bodyPr>
          <a:lstStyle/>
          <a:p>
            <a:pPr algn="l">
              <a:lnSpc>
                <a:spcPts val="3358"/>
              </a:lnSpc>
            </a:pPr>
            <a:r>
              <a:rPr lang="en-US" sz="2400" dirty="0">
                <a:solidFill>
                  <a:srgbClr val="000000"/>
                </a:solidFill>
                <a:latin typeface="Verdana Pro"/>
                <a:ea typeface="Verdana Pro"/>
                <a:cs typeface="Verdana Pro"/>
                <a:sym typeface="Verdana Pro"/>
              </a:rPr>
              <a:t>Lieutenant Governor Division 1A </a:t>
            </a:r>
          </a:p>
        </p:txBody>
      </p:sp>
      <p:sp>
        <p:nvSpPr>
          <p:cNvPr id="7" name="TextBox 7"/>
          <p:cNvSpPr txBox="1"/>
          <p:nvPr/>
        </p:nvSpPr>
        <p:spPr>
          <a:xfrm>
            <a:off x="6257289" y="6050710"/>
            <a:ext cx="10449878" cy="390813"/>
          </a:xfrm>
          <a:prstGeom prst="rect">
            <a:avLst/>
          </a:prstGeom>
        </p:spPr>
        <p:txBody>
          <a:bodyPr lIns="0" tIns="0" rIns="0" bIns="0" rtlCol="0" anchor="t">
            <a:spAutoFit/>
          </a:bodyPr>
          <a:lstStyle/>
          <a:p>
            <a:pPr algn="l">
              <a:lnSpc>
                <a:spcPts val="3358"/>
              </a:lnSpc>
            </a:pPr>
            <a:r>
              <a:rPr lang="en-US" sz="2400" dirty="0">
                <a:solidFill>
                  <a:srgbClr val="000000"/>
                </a:solidFill>
                <a:latin typeface="Verdana Pro"/>
                <a:ea typeface="Verdana Pro"/>
                <a:cs typeface="Verdana Pro"/>
                <a:sym typeface="Verdana Pro"/>
              </a:rPr>
              <a:t>256-642-9490</a:t>
            </a:r>
          </a:p>
        </p:txBody>
      </p:sp>
      <p:sp>
        <p:nvSpPr>
          <p:cNvPr id="8" name="TextBox 8"/>
          <p:cNvSpPr txBox="1"/>
          <p:nvPr/>
        </p:nvSpPr>
        <p:spPr>
          <a:xfrm>
            <a:off x="6257289" y="6799375"/>
            <a:ext cx="10449878" cy="390813"/>
          </a:xfrm>
          <a:prstGeom prst="rect">
            <a:avLst/>
          </a:prstGeom>
        </p:spPr>
        <p:txBody>
          <a:bodyPr lIns="0" tIns="0" rIns="0" bIns="0" rtlCol="0" anchor="t">
            <a:spAutoFit/>
          </a:bodyPr>
          <a:lstStyle/>
          <a:p>
            <a:pPr algn="l">
              <a:lnSpc>
                <a:spcPts val="3358"/>
              </a:lnSpc>
            </a:pPr>
            <a:r>
              <a:rPr lang="en-US" sz="2400" dirty="0">
                <a:solidFill>
                  <a:srgbClr val="000000"/>
                </a:solidFill>
                <a:latin typeface="Verdana Pro"/>
                <a:ea typeface="Verdana Pro"/>
                <a:cs typeface="Verdana Pro"/>
                <a:sym typeface="Verdana Pro"/>
              </a:rPr>
              <a:t>kjackso1@gmail.com</a:t>
            </a:r>
          </a:p>
        </p:txBody>
      </p:sp>
      <p:sp>
        <p:nvSpPr>
          <p:cNvPr id="9" name="Freeform 9"/>
          <p:cNvSpPr/>
          <p:nvPr/>
        </p:nvSpPr>
        <p:spPr>
          <a:xfrm>
            <a:off x="-514350" y="-452767"/>
            <a:ext cx="19557873" cy="3230761"/>
          </a:xfrm>
          <a:custGeom>
            <a:avLst/>
            <a:gdLst/>
            <a:ahLst/>
            <a:cxnLst/>
            <a:rect l="l" t="t" r="r" b="b"/>
            <a:pathLst>
              <a:path w="19557873" h="3230761">
                <a:moveTo>
                  <a:pt x="0" y="0"/>
                </a:moveTo>
                <a:lnTo>
                  <a:pt x="19557873" y="0"/>
                </a:lnTo>
                <a:lnTo>
                  <a:pt x="19557873" y="3230761"/>
                </a:lnTo>
                <a:lnTo>
                  <a:pt x="0" y="323076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3672723" y="601214"/>
            <a:ext cx="10942553" cy="1057910"/>
          </a:xfrm>
          <a:prstGeom prst="rect">
            <a:avLst/>
          </a:prstGeom>
        </p:spPr>
        <p:txBody>
          <a:bodyPr lIns="0" tIns="0" rIns="0" bIns="0" rtlCol="0" anchor="t">
            <a:spAutoFit/>
          </a:bodyPr>
          <a:lstStyle/>
          <a:p>
            <a:pPr algn="ctr">
              <a:lnSpc>
                <a:spcPts val="7839"/>
              </a:lnSpc>
            </a:pPr>
            <a:r>
              <a:rPr lang="en-US" sz="5599" b="1">
                <a:solidFill>
                  <a:srgbClr val="003874"/>
                </a:solidFill>
                <a:latin typeface="Verdana Bold"/>
                <a:ea typeface="Verdana Bold"/>
                <a:cs typeface="Verdana Bold"/>
                <a:sym typeface="Verdana Bold"/>
              </a:rPr>
              <a:t>THANK YOU</a:t>
            </a:r>
          </a:p>
        </p:txBody>
      </p:sp>
      <p:grpSp>
        <p:nvGrpSpPr>
          <p:cNvPr id="11" name="Group 11"/>
          <p:cNvGrpSpPr/>
          <p:nvPr/>
        </p:nvGrpSpPr>
        <p:grpSpPr>
          <a:xfrm>
            <a:off x="8316940" y="1922224"/>
            <a:ext cx="1654122" cy="66675"/>
            <a:chOff x="0" y="0"/>
            <a:chExt cx="2205496" cy="88900"/>
          </a:xfrm>
        </p:grpSpPr>
        <p:sp>
          <p:nvSpPr>
            <p:cNvPr id="12" name="Freeform 12"/>
            <p:cNvSpPr/>
            <p:nvPr/>
          </p:nvSpPr>
          <p:spPr>
            <a:xfrm>
              <a:off x="44450" y="0"/>
              <a:ext cx="2116582" cy="88900"/>
            </a:xfrm>
            <a:custGeom>
              <a:avLst/>
              <a:gdLst/>
              <a:ahLst/>
              <a:cxnLst/>
              <a:rect l="l" t="t" r="r" b="b"/>
              <a:pathLst>
                <a:path w="2116582" h="88900">
                  <a:moveTo>
                    <a:pt x="0" y="0"/>
                  </a:moveTo>
                  <a:lnTo>
                    <a:pt x="2116582" y="0"/>
                  </a:lnTo>
                  <a:lnTo>
                    <a:pt x="2116582" y="88900"/>
                  </a:lnTo>
                  <a:lnTo>
                    <a:pt x="0" y="88900"/>
                  </a:lnTo>
                  <a:close/>
                </a:path>
              </a:pathLst>
            </a:custGeom>
            <a:solidFill>
              <a:srgbClr val="B49759"/>
            </a:solidFill>
          </p:spPr>
          <p:txBody>
            <a:bodyPr/>
            <a:lstStyle/>
            <a:p>
              <a:endParaRPr lang="en-US"/>
            </a:p>
          </p:txBody>
        </p:sp>
      </p:grpSp>
      <p:sp>
        <p:nvSpPr>
          <p:cNvPr id="13" name="Freeform 13"/>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4" name="Group 14"/>
          <p:cNvGrpSpPr/>
          <p:nvPr/>
        </p:nvGrpSpPr>
        <p:grpSpPr>
          <a:xfrm>
            <a:off x="15149489" y="9540518"/>
            <a:ext cx="2607150" cy="578713"/>
            <a:chOff x="0" y="0"/>
            <a:chExt cx="3476200" cy="771618"/>
          </a:xfrm>
        </p:grpSpPr>
        <p:sp>
          <p:nvSpPr>
            <p:cNvPr id="15" name="Freeform 15"/>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9"/>
              <a:stretch>
                <a:fillRect t="-291" r="1" b="-286"/>
              </a:stretch>
            </a:blipFill>
          </p:spPr>
          <p:txBody>
            <a:bodyPr/>
            <a:lstStyle/>
            <a:p>
              <a:endParaRPr lang="en-US"/>
            </a:p>
          </p:txBody>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rot="-895637">
            <a:off x="14778925" y="1028700"/>
            <a:ext cx="2480375" cy="2419970"/>
            <a:chOff x="0" y="0"/>
            <a:chExt cx="3307167" cy="3226627"/>
          </a:xfrm>
        </p:grpSpPr>
        <p:sp>
          <p:nvSpPr>
            <p:cNvPr id="5" name="Freeform 5"/>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3">
                <a:alphaModFix amt="19999"/>
              </a:blip>
              <a:stretch>
                <a:fillRect t="-22" r="1" b="-20"/>
              </a:stretch>
            </a:blipFill>
          </p:spPr>
          <p:txBody>
            <a:bodyPr/>
            <a:lstStyle/>
            <a:p>
              <a:endParaRPr lang="en-US"/>
            </a:p>
          </p:txBody>
        </p:sp>
      </p:grpSp>
      <p:sp>
        <p:nvSpPr>
          <p:cNvPr id="6" name="TextBox 6"/>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Group expectations</a:t>
            </a:r>
          </a:p>
        </p:txBody>
      </p:sp>
      <p:sp>
        <p:nvSpPr>
          <p:cNvPr id="7" name="TextBox 7"/>
          <p:cNvSpPr txBox="1"/>
          <p:nvPr/>
        </p:nvSpPr>
        <p:spPr>
          <a:xfrm>
            <a:off x="1028700" y="2235338"/>
            <a:ext cx="14429573" cy="3782639"/>
          </a:xfrm>
          <a:prstGeom prst="rect">
            <a:avLst/>
          </a:prstGeom>
        </p:spPr>
        <p:txBody>
          <a:bodyPr lIns="0" tIns="0" rIns="0" bIns="0" rtlCol="0" anchor="t">
            <a:spAutoFit/>
          </a:bodyPr>
          <a:lstStyle/>
          <a:p>
            <a:pPr marL="777240" lvl="1" indent="-388620" algn="l">
              <a:lnSpc>
                <a:spcPts val="5040"/>
              </a:lnSpc>
              <a:buFont typeface="Arial"/>
              <a:buChar char="•"/>
            </a:pPr>
            <a:r>
              <a:rPr lang="en-US" sz="3600" dirty="0">
                <a:solidFill>
                  <a:srgbClr val="000000"/>
                </a:solidFill>
                <a:latin typeface="Verdana"/>
                <a:ea typeface="Verdana"/>
                <a:cs typeface="Verdana"/>
                <a:sym typeface="Verdana"/>
              </a:rPr>
              <a:t>Be present (Put cell phones on silent, etc.)</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Respect contributions of others.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Actively listen and engage.</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Ask questions by placing them in the chat and seek to understand.</a:t>
            </a:r>
          </a:p>
          <a:p>
            <a:pPr algn="l">
              <a:lnSpc>
                <a:spcPts val="5040"/>
              </a:lnSpc>
            </a:pPr>
            <a:endParaRPr lang="en-US" sz="3600" b="1" i="1" dirty="0">
              <a:solidFill>
                <a:srgbClr val="000000"/>
              </a:solidFill>
              <a:latin typeface="Verdana Bold Italics"/>
              <a:ea typeface="Verdana Bold Italics"/>
              <a:cs typeface="Verdana Bold Italics"/>
              <a:sym typeface="Verdana Bold Italics"/>
            </a:endParaRPr>
          </a:p>
        </p:txBody>
      </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15149489" y="9540518"/>
            <a:ext cx="2607150" cy="578713"/>
            <a:chOff x="0" y="0"/>
            <a:chExt cx="3476200" cy="771618"/>
          </a:xfrm>
        </p:grpSpPr>
        <p:sp>
          <p:nvSpPr>
            <p:cNvPr id="10" name="Freeform 10"/>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rot="-895637">
            <a:off x="15006432" y="278631"/>
            <a:ext cx="2480375" cy="2419970"/>
            <a:chOff x="0" y="0"/>
            <a:chExt cx="3307167" cy="3226627"/>
          </a:xfrm>
        </p:grpSpPr>
        <p:sp>
          <p:nvSpPr>
            <p:cNvPr id="5" name="Freeform 5"/>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3">
                <a:alphaModFix amt="19999"/>
              </a:blip>
              <a:stretch>
                <a:fillRect t="-22" r="1" b="-20"/>
              </a:stretch>
            </a:blipFill>
          </p:spPr>
          <p:txBody>
            <a:bodyPr/>
            <a:lstStyle/>
            <a:p>
              <a:endParaRPr lang="en-US"/>
            </a:p>
          </p:txBody>
        </p:sp>
      </p:grpSp>
      <p:sp>
        <p:nvSpPr>
          <p:cNvPr id="6" name="TextBox 6"/>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Learning outcomes</a:t>
            </a:r>
          </a:p>
        </p:txBody>
      </p:sp>
      <p:sp>
        <p:nvSpPr>
          <p:cNvPr id="7" name="Freeform 7"/>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8" name="Group 8"/>
          <p:cNvGrpSpPr/>
          <p:nvPr/>
        </p:nvGrpSpPr>
        <p:grpSpPr>
          <a:xfrm>
            <a:off x="15149489" y="9540518"/>
            <a:ext cx="2607150" cy="578713"/>
            <a:chOff x="0" y="0"/>
            <a:chExt cx="3476200" cy="771618"/>
          </a:xfrm>
        </p:grpSpPr>
        <p:sp>
          <p:nvSpPr>
            <p:cNvPr id="9" name="Freeform 9"/>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10" name="TextBox 10"/>
          <p:cNvSpPr txBox="1"/>
          <p:nvPr/>
        </p:nvSpPr>
        <p:spPr>
          <a:xfrm>
            <a:off x="995362" y="2451793"/>
            <a:ext cx="14549438" cy="5706242"/>
          </a:xfrm>
          <a:prstGeom prst="rect">
            <a:avLst/>
          </a:prstGeom>
        </p:spPr>
        <p:txBody>
          <a:bodyPr wrap="square" lIns="0" tIns="0" rIns="0" bIns="0" rtlCol="0" anchor="t">
            <a:spAutoFit/>
          </a:bodyPr>
          <a:lstStyle/>
          <a:p>
            <a:pPr marL="777240" lvl="1" indent="-388620" algn="l">
              <a:lnSpc>
                <a:spcPts val="5036"/>
              </a:lnSpc>
              <a:buFont typeface="Arial"/>
              <a:buChar char="•"/>
            </a:pPr>
            <a:r>
              <a:rPr lang="en-US" sz="3600" dirty="0">
                <a:solidFill>
                  <a:srgbClr val="000000"/>
                </a:solidFill>
                <a:latin typeface="Verdana"/>
                <a:ea typeface="Verdana"/>
                <a:cs typeface="Verdana"/>
                <a:sym typeface="Verdana"/>
              </a:rPr>
              <a:t>Understand the secretary’s core responsibilities with systems and routines.</a:t>
            </a:r>
          </a:p>
          <a:p>
            <a:pPr marL="777240" lvl="1" indent="-388620" algn="l">
              <a:lnSpc>
                <a:spcPts val="5036"/>
              </a:lnSpc>
              <a:buFont typeface="Arial"/>
              <a:buChar char="•"/>
            </a:pPr>
            <a:r>
              <a:rPr lang="en-US" sz="3600" dirty="0">
                <a:solidFill>
                  <a:srgbClr val="000000"/>
                </a:solidFill>
                <a:latin typeface="Verdana"/>
                <a:ea typeface="Verdana"/>
                <a:cs typeface="Verdana"/>
                <a:sym typeface="Verdana"/>
              </a:rPr>
              <a:t>Recognize tasks that ensure smooth and reliable club operations. Including maintaining accurate files and permanent records.</a:t>
            </a:r>
          </a:p>
          <a:p>
            <a:pPr marL="777240" lvl="1" indent="-388620" algn="l">
              <a:lnSpc>
                <a:spcPts val="5036"/>
              </a:lnSpc>
              <a:buFont typeface="Arial"/>
              <a:buChar char="•"/>
            </a:pPr>
            <a:r>
              <a:rPr lang="en-US" sz="3600" dirty="0">
                <a:solidFill>
                  <a:srgbClr val="000000"/>
                </a:solidFill>
                <a:latin typeface="Verdana"/>
                <a:ea typeface="Verdana"/>
                <a:cs typeface="Verdana"/>
                <a:sym typeface="Verdana"/>
              </a:rPr>
              <a:t>Document club and board meetings.</a:t>
            </a:r>
          </a:p>
          <a:p>
            <a:pPr marL="777240" lvl="1" indent="-388620" algn="l">
              <a:lnSpc>
                <a:spcPts val="5036"/>
              </a:lnSpc>
              <a:buFont typeface="Arial"/>
              <a:buChar char="•"/>
            </a:pPr>
            <a:r>
              <a:rPr lang="en-US" sz="3600" dirty="0">
                <a:solidFill>
                  <a:srgbClr val="000000"/>
                </a:solidFill>
                <a:latin typeface="Verdana"/>
                <a:ea typeface="Verdana"/>
                <a:cs typeface="Verdana"/>
                <a:sym typeface="Verdana"/>
              </a:rPr>
              <a:t>Meet all reporting requirements.</a:t>
            </a:r>
          </a:p>
          <a:p>
            <a:pPr marL="777240" lvl="1" indent="-388620" algn="l">
              <a:lnSpc>
                <a:spcPts val="5036"/>
              </a:lnSpc>
              <a:buFont typeface="Arial"/>
              <a:buChar char="•"/>
            </a:pPr>
            <a:r>
              <a:rPr lang="en-US" sz="3600" dirty="0">
                <a:solidFill>
                  <a:srgbClr val="000000"/>
                </a:solidFill>
                <a:latin typeface="Verdana"/>
                <a:ea typeface="Verdana"/>
                <a:cs typeface="Verdana"/>
                <a:sym typeface="Verdana"/>
              </a:rPr>
              <a:t>Communicate clearly.</a:t>
            </a:r>
          </a:p>
          <a:p>
            <a:pPr marL="777240" lvl="1" indent="-388620" algn="l">
              <a:lnSpc>
                <a:spcPts val="5036"/>
              </a:lnSpc>
              <a:buFont typeface="Arial"/>
              <a:buChar char="•"/>
            </a:pPr>
            <a:r>
              <a:rPr lang="en-US" sz="3600" dirty="0">
                <a:solidFill>
                  <a:srgbClr val="000000"/>
                </a:solidFill>
                <a:latin typeface="Verdana"/>
                <a:ea typeface="Verdana"/>
                <a:cs typeface="Verdana"/>
                <a:sym typeface="Verdana"/>
              </a:rPr>
              <a:t>Identify key tools and resources available.</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pic>
        <p:nvPicPr>
          <p:cNvPr id="6" name="Online Media 5" title="Hope Markes 2026-27 CLE">
            <a:hlinkClick r:id="" action="ppaction://noaction"/>
            <a:extLst>
              <a:ext uri="{FF2B5EF4-FFF2-40B4-BE49-F238E27FC236}">
                <a16:creationId xmlns:a16="http://schemas.microsoft.com/office/drawing/2014/main" id="{FBF58634-10C9-B69A-1A66-8FA1E7C7A1BB}"/>
              </a:ext>
            </a:extLst>
          </p:cNvPr>
          <p:cNvPicPr>
            <a:picLocks noRot="1" noChangeAspect="1"/>
          </p:cNvPicPr>
          <p:nvPr>
            <a:videoFile r:link="rId1"/>
          </p:nvPr>
        </p:nvPicPr>
        <p:blipFill>
          <a:blip r:embed="rId6"/>
          <a:stretch>
            <a:fillRect/>
          </a:stretch>
        </p:blipFill>
        <p:spPr>
          <a:xfrm>
            <a:off x="1839913" y="1028700"/>
            <a:ext cx="14608175" cy="8229600"/>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KIWANIS CLUB SECRETARY</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ROLE OF CLUB SECRETARY</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61638"/>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7" name="TextBox 7"/>
          <p:cNvSpPr txBox="1"/>
          <p:nvPr/>
        </p:nvSpPr>
        <p:spPr>
          <a:xfrm>
            <a:off x="1028700" y="694178"/>
            <a:ext cx="13480394" cy="953135"/>
          </a:xfrm>
          <a:prstGeom prst="rect">
            <a:avLst/>
          </a:prstGeom>
        </p:spPr>
        <p:txBody>
          <a:bodyPr lIns="0" tIns="0" rIns="0" bIns="0" rtlCol="0" anchor="t">
            <a:spAutoFit/>
          </a:bodyPr>
          <a:lstStyle/>
          <a:p>
            <a:pPr algn="l">
              <a:lnSpc>
                <a:spcPts val="7839"/>
              </a:lnSpc>
            </a:pPr>
            <a:r>
              <a:rPr lang="en-US" sz="5599" b="1">
                <a:solidFill>
                  <a:srgbClr val="003874"/>
                </a:solidFill>
                <a:latin typeface="Verdana Bold"/>
                <a:ea typeface="Verdana Bold"/>
                <a:cs typeface="Verdana Bold"/>
                <a:sym typeface="Verdana Bold"/>
              </a:rPr>
              <a:t>The role of club secretary</a:t>
            </a:r>
          </a:p>
        </p:txBody>
      </p:sp>
      <p:sp>
        <p:nvSpPr>
          <p:cNvPr id="8" name="TextBox 8"/>
          <p:cNvSpPr txBox="1"/>
          <p:nvPr/>
        </p:nvSpPr>
        <p:spPr>
          <a:xfrm>
            <a:off x="995362" y="2275963"/>
            <a:ext cx="11730027" cy="4423840"/>
          </a:xfrm>
          <a:prstGeom prst="rect">
            <a:avLst/>
          </a:prstGeom>
        </p:spPr>
        <p:txBody>
          <a:bodyPr lIns="0" tIns="0" rIns="0" bIns="0" rtlCol="0" anchor="t">
            <a:spAutoFit/>
          </a:bodyPr>
          <a:lstStyle/>
          <a:p>
            <a:pPr algn="l">
              <a:lnSpc>
                <a:spcPts val="5040"/>
              </a:lnSpc>
            </a:pPr>
            <a:r>
              <a:rPr lang="en-US" sz="3600" b="1" dirty="0">
                <a:solidFill>
                  <a:srgbClr val="003874"/>
                </a:solidFill>
                <a:latin typeface="Verdana Pro Bold"/>
                <a:ea typeface="Verdana Pro Bold"/>
                <a:cs typeface="Verdana Pro Bold"/>
                <a:sym typeface="Verdana Pro Bold"/>
              </a:rPr>
              <a:t>What the club secretary does:</a:t>
            </a:r>
          </a:p>
          <a:p>
            <a:pPr algn="l">
              <a:lnSpc>
                <a:spcPts val="5040"/>
              </a:lnSpc>
            </a:pPr>
            <a:endParaRPr lang="en-US" sz="3600" b="1" dirty="0">
              <a:solidFill>
                <a:srgbClr val="003874"/>
              </a:solidFill>
              <a:latin typeface="Verdana Pro Bold"/>
              <a:ea typeface="Verdana Pro Bold"/>
              <a:cs typeface="Verdana Pro Bold"/>
              <a:sym typeface="Verdana Pro Bold"/>
            </a:endParaRP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Organizes club records and information.</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Supports smooth, accurate club operations.</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Communicates key updates and requirements.</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Keeps meetings and documentation on track.</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Ensures compliance and continuity.</a:t>
            </a: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5">
                <a:alphaModFix amt="19999"/>
              </a:blip>
              <a:stretch>
                <a:fillRect t="-22" r="1" b="-20"/>
              </a:stretch>
            </a:blipFill>
          </p:spPr>
          <p:txBody>
            <a:bodyPr/>
            <a:lstStyle/>
            <a:p>
              <a:endParaRPr lang="en-US"/>
            </a:p>
          </p:txBody>
        </p:sp>
      </p:gr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4"/>
              <a:stretch>
                <a:fillRect t="-291" r="1" b="-286"/>
              </a:stretch>
            </a:blipFill>
          </p:spPr>
          <p:txBody>
            <a:bodyPr/>
            <a:lstStyle/>
            <a:p>
              <a:endParaRPr lang="en-US"/>
            </a:p>
          </p:txBody>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SECRETARY </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dirty="0"/>
          </a:p>
          <a:p>
            <a:pPr algn="ctr">
              <a:lnSpc>
                <a:spcPts val="3919"/>
              </a:lnSpc>
            </a:pPr>
            <a:r>
              <a:rPr lang="en-US" sz="3600" b="1" dirty="0">
                <a:solidFill>
                  <a:srgbClr val="B49759"/>
                </a:solidFill>
                <a:latin typeface="Verdana Pro Bold"/>
                <a:ea typeface="Verdana Pro Bold"/>
                <a:cs typeface="Verdana Pro Bold"/>
                <a:sym typeface="Verdana Pro Bold"/>
              </a:rPr>
              <a:t>YEAR AT A GLANCE</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25B008DCAFDD499AE1D17D06317D99" ma:contentTypeVersion="19" ma:contentTypeDescription="Create a new document." ma:contentTypeScope="" ma:versionID="3edc4c37778bef921a73eedf8de494a9">
  <xsd:schema xmlns:xsd="http://www.w3.org/2001/XMLSchema" xmlns:xs="http://www.w3.org/2001/XMLSchema" xmlns:p="http://schemas.microsoft.com/office/2006/metadata/properties" xmlns:ns2="9a441896-49b2-4e3b-9585-ad256bf5e304" xmlns:ns3="4ade548b-e066-4a27-8fa1-98c1fcc7d010" targetNamespace="http://schemas.microsoft.com/office/2006/metadata/properties" ma:root="true" ma:fieldsID="191a9354aa841064b4383bc4efa99dc9" ns2:_="" ns3:_="">
    <xsd:import namespace="9a441896-49b2-4e3b-9585-ad256bf5e304"/>
    <xsd:import namespace="4ade548b-e066-4a27-8fa1-98c1fcc7d0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441896-49b2-4e3b-9585-ad256bf5e30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290a2e62-c2b0-4b32-8218-72c38680d241}" ma:internalName="TaxCatchAll" ma:showField="CatchAllData" ma:web="9a441896-49b2-4e3b-9585-ad256bf5e30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de548b-e066-4a27-8fa1-98c1fcc7d01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a5082c5-51f8-46a4-bf5e-5f5c80b7f45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ade548b-e066-4a27-8fa1-98c1fcc7d010">
      <Terms xmlns="http://schemas.microsoft.com/office/infopath/2007/PartnerControls"/>
    </lcf76f155ced4ddcb4097134ff3c332f>
    <TaxCatchAll xmlns="9a441896-49b2-4e3b-9585-ad256bf5e304" xsi:nil="true"/>
  </documentManagement>
</p:properties>
</file>

<file path=customXml/itemProps1.xml><?xml version="1.0" encoding="utf-8"?>
<ds:datastoreItem xmlns:ds="http://schemas.openxmlformats.org/officeDocument/2006/customXml" ds:itemID="{BD451EF1-AD6F-4CAA-9FF6-C4DCCDFBE9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441896-49b2-4e3b-9585-ad256bf5e304"/>
    <ds:schemaRef ds:uri="4ade548b-e066-4a27-8fa1-98c1fcc7d0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524E55-350A-4AE3-AF96-51BF8F73CC5F}">
  <ds:schemaRefs>
    <ds:schemaRef ds:uri="http://schemas.microsoft.com/sharepoint/v3/contenttype/forms"/>
  </ds:schemaRefs>
</ds:datastoreItem>
</file>

<file path=customXml/itemProps3.xml><?xml version="1.0" encoding="utf-8"?>
<ds:datastoreItem xmlns:ds="http://schemas.openxmlformats.org/officeDocument/2006/customXml" ds:itemID="{26AEAB03-3A8F-4DFB-8F1C-60837D79E349}">
  <ds:schemaRefs>
    <ds:schemaRef ds:uri="http://schemas.microsoft.com/office/2006/metadata/properties"/>
    <ds:schemaRef ds:uri="http://schemas.microsoft.com/office/infopath/2007/PartnerControls"/>
    <ds:schemaRef ds:uri="4ade548b-e066-4a27-8fa1-98c1fcc7d010"/>
    <ds:schemaRef ds:uri="9a441896-49b2-4e3b-9585-ad256bf5e304"/>
  </ds:schemaRefs>
</ds:datastoreItem>
</file>

<file path=docProps/app.xml><?xml version="1.0" encoding="utf-8"?>
<Properties xmlns="http://schemas.openxmlformats.org/officeDocument/2006/extended-properties" xmlns:vt="http://schemas.openxmlformats.org/officeDocument/2006/docPropsVTypes">
  <TotalTime>173</TotalTime>
  <Words>6651</Words>
  <Application>Microsoft Office PowerPoint</Application>
  <PresentationFormat>Custom</PresentationFormat>
  <Paragraphs>645</Paragraphs>
  <Slides>36</Slides>
  <Notes>36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Verdana Bold Italics</vt:lpstr>
      <vt:lpstr>Arial</vt:lpstr>
      <vt:lpstr>Verdana Pro Bold Italics</vt:lpstr>
      <vt:lpstr>Verdana Bold</vt:lpstr>
      <vt:lpstr>Verdana Pro Bold</vt:lpstr>
      <vt:lpstr>Verdana Pro</vt:lpstr>
      <vt:lpstr>Verdana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CLE - Club Secretary 101</dc:title>
  <cp:lastModifiedBy>Kimberly Jackson</cp:lastModifiedBy>
  <cp:revision>13</cp:revision>
  <dcterms:created xsi:type="dcterms:W3CDTF">2006-08-16T00:00:00Z</dcterms:created>
  <dcterms:modified xsi:type="dcterms:W3CDTF">2026-05-29T18:23:06Z</dcterms:modified>
  <dc:identifier>DAG4f6JjJ_4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0x0101004A25B008DCAFDD499AE1D17D06317D99</vt:lpwstr>
  </property>
  <property fmtid="{D5CDD505-2E9C-101B-9397-08002B2CF9AE}" pid="3" name="MediaServiceImageTags">
    <vt:lpwstr/>
  </property>
</Properties>
</file>